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tags/tag8.xml" ContentType="application/vnd.openxmlformats-officedocument.presentationml.tag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tags/tag12.xml" ContentType="application/vnd.openxmlformats-officedocument.presentationml.tag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Default Extension="wav" ContentType="audio/wav"/>
  <Override PartName="/ppt/tags/tag1.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ppt/tags/tag11.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48"/>
  </p:notesMasterIdLst>
  <p:sldIdLst>
    <p:sldId id="256" r:id="rId3"/>
    <p:sldId id="284" r:id="rId4"/>
    <p:sldId id="286" r:id="rId5"/>
    <p:sldId id="326" r:id="rId6"/>
    <p:sldId id="302" r:id="rId7"/>
    <p:sldId id="285" r:id="rId8"/>
    <p:sldId id="262" r:id="rId9"/>
    <p:sldId id="331" r:id="rId10"/>
    <p:sldId id="327" r:id="rId11"/>
    <p:sldId id="329" r:id="rId12"/>
    <p:sldId id="330" r:id="rId13"/>
    <p:sldId id="339" r:id="rId14"/>
    <p:sldId id="340" r:id="rId15"/>
    <p:sldId id="335" r:id="rId16"/>
    <p:sldId id="288" r:id="rId17"/>
    <p:sldId id="332" r:id="rId18"/>
    <p:sldId id="321" r:id="rId19"/>
    <p:sldId id="322" r:id="rId20"/>
    <p:sldId id="323" r:id="rId21"/>
    <p:sldId id="337" r:id="rId22"/>
    <p:sldId id="333" r:id="rId23"/>
    <p:sldId id="325" r:id="rId24"/>
    <p:sldId id="314" r:id="rId25"/>
    <p:sldId id="315" r:id="rId26"/>
    <p:sldId id="334" r:id="rId27"/>
    <p:sldId id="318" r:id="rId28"/>
    <p:sldId id="319" r:id="rId29"/>
    <p:sldId id="320" r:id="rId30"/>
    <p:sldId id="277" r:id="rId31"/>
    <p:sldId id="276" r:id="rId32"/>
    <p:sldId id="279" r:id="rId33"/>
    <p:sldId id="307" r:id="rId34"/>
    <p:sldId id="308" r:id="rId35"/>
    <p:sldId id="309" r:id="rId36"/>
    <p:sldId id="310" r:id="rId37"/>
    <p:sldId id="311" r:id="rId38"/>
    <p:sldId id="312" r:id="rId39"/>
    <p:sldId id="280" r:id="rId40"/>
    <p:sldId id="281" r:id="rId41"/>
    <p:sldId id="336" r:id="rId42"/>
    <p:sldId id="282" r:id="rId43"/>
    <p:sldId id="313" r:id="rId44"/>
    <p:sldId id="300" r:id="rId45"/>
    <p:sldId id="283" r:id="rId46"/>
    <p:sldId id="269" r:id="rId4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04163A"/>
    <a:srgbClr val="F94BED"/>
    <a:srgbClr val="9900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591" autoAdjust="0"/>
    <p:restoredTop sz="86667" autoAdjust="0"/>
  </p:normalViewPr>
  <p:slideViewPr>
    <p:cSldViewPr snapToGrid="0">
      <p:cViewPr varScale="1">
        <p:scale>
          <a:sx n="68" d="100"/>
          <a:sy n="68" d="100"/>
        </p:scale>
        <p:origin x="-672" y="-96"/>
      </p:cViewPr>
      <p:guideLst>
        <p:guide orient="horz" pos="2160"/>
        <p:guide pos="2880"/>
      </p:guideLst>
    </p:cSldViewPr>
  </p:slideViewPr>
  <p:outlineViewPr>
    <p:cViewPr>
      <p:scale>
        <a:sx n="33" d="100"/>
        <a:sy n="33" d="100"/>
      </p:scale>
      <p:origin x="0" y="12054"/>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fld id="{142EAC43-D4F7-421D-9AA6-3104E9F522F2}" type="datetime1">
              <a:rPr lang="en-US"/>
              <a:pPr/>
              <a:t>6/20/2008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C67C2CBE-C95D-4676-BC4D-728B119CE395}"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ＭＳ Ｐゴシック" charset="-128"/>
        <a:cs typeface="+mn-cs"/>
      </a:defRPr>
    </a:lvl1pPr>
    <a:lvl2pPr marL="457200" algn="l"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67C2CBE-C95D-4676-BC4D-728B119CE395}"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p:spPr>
      </p:sp>
      <p:sp>
        <p:nvSpPr>
          <p:cNvPr id="29699" name="Notes Placeholder 2"/>
          <p:cNvSpPr>
            <a:spLocks noGrp="1"/>
          </p:cNvSpPr>
          <p:nvPr>
            <p:ph type="body" idx="1"/>
          </p:nvPr>
        </p:nvSpPr>
        <p:spPr bwMode="auto">
          <a:noFill/>
        </p:spPr>
        <p:txBody>
          <a:bodyPr/>
          <a:lstStyle/>
          <a:p>
            <a:r>
              <a:rPr lang="en-US" smtClean="0"/>
              <a:t>Having different cameras pointing in different directions. Since, we want to cover up the maximum area we generally have a minimal overlap in their FOVs</a:t>
            </a:r>
          </a:p>
          <a:p>
            <a:endParaRPr lang="en-US" smtClean="0"/>
          </a:p>
          <a:p>
            <a:r>
              <a:rPr lang="en-US" smtClean="0"/>
              <a:t>Ram these cameras have substantial overlap it seems to me!!!</a:t>
            </a:r>
          </a:p>
        </p:txBody>
      </p:sp>
      <p:sp>
        <p:nvSpPr>
          <p:cNvPr id="29700" name="Slide Number Placeholder 3"/>
          <p:cNvSpPr>
            <a:spLocks noGrp="1"/>
          </p:cNvSpPr>
          <p:nvPr>
            <p:ph type="sldNum" sz="quarter" idx="5"/>
          </p:nvPr>
        </p:nvSpPr>
        <p:spPr bwMode="auto">
          <a:noFill/>
          <a:ln>
            <a:miter lim="800000"/>
            <a:headEnd/>
            <a:tailEnd/>
          </a:ln>
        </p:spPr>
        <p:txBody>
          <a:bodyPr/>
          <a:lstStyle/>
          <a:p>
            <a:fld id="{A34BDBF2-1B2A-42A3-B803-9A74907E3A1B}" type="slidenum">
              <a:rPr lang="en-US"/>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p:spPr>
      </p:sp>
      <p:sp>
        <p:nvSpPr>
          <p:cNvPr id="32771" name="Notes Placeholder 2"/>
          <p:cNvSpPr>
            <a:spLocks noGrp="1"/>
          </p:cNvSpPr>
          <p:nvPr>
            <p:ph type="body" idx="1"/>
          </p:nvPr>
        </p:nvSpPr>
        <p:spPr bwMode="auto">
          <a:noFill/>
        </p:spPr>
        <p:txBody>
          <a:bodyPr/>
          <a:lstStyle/>
          <a:p>
            <a:r>
              <a:rPr lang="en-US" smtClean="0"/>
              <a:t>A minimum overlap in the views of the cameras; For stitching the panoramas, we need to know the calibration of each camera.</a:t>
            </a:r>
          </a:p>
          <a:p>
            <a:endParaRPr lang="en-US" smtClean="0"/>
          </a:p>
          <a:p>
            <a:r>
              <a:rPr lang="en-US" smtClean="0"/>
              <a:t>RAM: Here you need to reference the source of your images</a:t>
            </a:r>
          </a:p>
        </p:txBody>
      </p:sp>
      <p:sp>
        <p:nvSpPr>
          <p:cNvPr id="32772" name="Slide Number Placeholder 3"/>
          <p:cNvSpPr>
            <a:spLocks noGrp="1"/>
          </p:cNvSpPr>
          <p:nvPr>
            <p:ph type="sldNum" sz="quarter" idx="5"/>
          </p:nvPr>
        </p:nvSpPr>
        <p:spPr bwMode="auto">
          <a:noFill/>
          <a:ln>
            <a:miter lim="800000"/>
            <a:headEnd/>
            <a:tailEnd/>
          </a:ln>
        </p:spPr>
        <p:txBody>
          <a:bodyPr/>
          <a:lstStyle/>
          <a:p>
            <a:fld id="{967F3BE7-BA10-4CE4-847D-C23C13461C9C}" type="slidenum">
              <a:rPr lang="en-US"/>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p:cNvSpPr>
            <a:spLocks noGrp="1" noRot="1" noChangeAspect="1"/>
          </p:cNvSpPr>
          <p:nvPr>
            <p:ph type="sldImg"/>
          </p:nvPr>
        </p:nvSpPr>
        <p:spPr bwMode="auto">
          <a:noFill/>
          <a:ln>
            <a:solidFill>
              <a:srgbClr val="000000"/>
            </a:solidFill>
            <a:miter lim="800000"/>
            <a:headEnd/>
            <a:tailEnd/>
          </a:ln>
        </p:spPr>
      </p:sp>
      <p:sp>
        <p:nvSpPr>
          <p:cNvPr id="35843" name="Notes Placeholder 2"/>
          <p:cNvSpPr>
            <a:spLocks noGrp="1"/>
          </p:cNvSpPr>
          <p:nvPr>
            <p:ph type="body" idx="1"/>
          </p:nvPr>
        </p:nvSpPr>
        <p:spPr bwMode="auto">
          <a:noFill/>
        </p:spPr>
        <p:txBody>
          <a:bodyPr/>
          <a:lstStyle/>
          <a:p>
            <a:r>
              <a:rPr lang="en-US" smtClean="0"/>
              <a:t>Ram Tsai is not 1897!!!!</a:t>
            </a:r>
          </a:p>
        </p:txBody>
      </p:sp>
      <p:sp>
        <p:nvSpPr>
          <p:cNvPr id="35844" name="Slide Number Placeholder 3"/>
          <p:cNvSpPr>
            <a:spLocks noGrp="1"/>
          </p:cNvSpPr>
          <p:nvPr>
            <p:ph type="sldNum" sz="quarter" idx="5"/>
          </p:nvPr>
        </p:nvSpPr>
        <p:spPr bwMode="auto">
          <a:noFill/>
          <a:ln>
            <a:miter lim="800000"/>
            <a:headEnd/>
            <a:tailEnd/>
          </a:ln>
        </p:spPr>
        <p:txBody>
          <a:bodyPr/>
          <a:lstStyle/>
          <a:p>
            <a:fld id="{AAF296A0-1BD4-4086-9209-C6C46AAD3571}" type="slidenum">
              <a:rPr lang="en-US"/>
              <a:pPr/>
              <a:t>7</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bwMode="auto">
          <a:noFill/>
          <a:ln>
            <a:solidFill>
              <a:srgbClr val="000000"/>
            </a:solidFill>
            <a:miter lim="800000"/>
            <a:headEnd/>
            <a:tailEnd/>
          </a:ln>
        </p:spPr>
      </p:sp>
      <p:sp>
        <p:nvSpPr>
          <p:cNvPr id="38915" name="Notes Placeholder 2"/>
          <p:cNvSpPr>
            <a:spLocks noGrp="1"/>
          </p:cNvSpPr>
          <p:nvPr>
            <p:ph type="body" idx="1"/>
          </p:nvPr>
        </p:nvSpPr>
        <p:spPr bwMode="auto">
          <a:noFill/>
        </p:spPr>
        <p:txBody>
          <a:bodyPr/>
          <a:lstStyle/>
          <a:p>
            <a:r>
              <a:rPr lang="en-US" smtClean="0"/>
              <a:t>All of these method on the overlap of Fovs of cameras and can not be reliably used in the cases where there is no overlap</a:t>
            </a:r>
          </a:p>
        </p:txBody>
      </p:sp>
      <p:sp>
        <p:nvSpPr>
          <p:cNvPr id="38916" name="Slide Number Placeholder 3"/>
          <p:cNvSpPr>
            <a:spLocks noGrp="1"/>
          </p:cNvSpPr>
          <p:nvPr>
            <p:ph type="sldNum" sz="quarter" idx="5"/>
          </p:nvPr>
        </p:nvSpPr>
        <p:spPr bwMode="auto">
          <a:noFill/>
          <a:ln>
            <a:miter lim="800000"/>
            <a:headEnd/>
            <a:tailEnd/>
          </a:ln>
        </p:spPr>
        <p:txBody>
          <a:bodyPr/>
          <a:lstStyle/>
          <a:p>
            <a:fld id="{CB65CEFC-FC0B-47A9-BCF3-270402780899}" type="slidenum">
              <a:rPr lang="en-US"/>
              <a:pPr/>
              <a:t>9</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bwMode="auto">
          <a:noFill/>
        </p:spPr>
        <p:txBody>
          <a:bodyPr/>
          <a:lstStyle/>
          <a:p>
            <a:r>
              <a:rPr lang="en-US" smtClean="0"/>
              <a:t>All of these methods rely on the overlap of Fovs of cameras and can not be reliably used in the cases where there is no overlap</a:t>
            </a:r>
          </a:p>
          <a:p>
            <a:endParaRPr lang="en-US" smtClean="0"/>
          </a:p>
          <a:p>
            <a:r>
              <a:rPr lang="en-US" smtClean="0"/>
              <a:t>Ram: I don’t understand as long as they have the same plane accurately estimated it should be just fine.</a:t>
            </a:r>
          </a:p>
        </p:txBody>
      </p:sp>
      <p:sp>
        <p:nvSpPr>
          <p:cNvPr id="40964" name="Slide Number Placeholder 3"/>
          <p:cNvSpPr>
            <a:spLocks noGrp="1"/>
          </p:cNvSpPr>
          <p:nvPr>
            <p:ph type="sldNum" sz="quarter" idx="5"/>
          </p:nvPr>
        </p:nvSpPr>
        <p:spPr bwMode="auto">
          <a:noFill/>
          <a:ln>
            <a:miter lim="800000"/>
            <a:headEnd/>
            <a:tailEnd/>
          </a:ln>
        </p:spPr>
        <p:txBody>
          <a:bodyPr/>
          <a:lstStyle/>
          <a:p>
            <a:fld id="{C03ECE55-975E-427E-99B9-90C5AE562A30}" type="slidenum">
              <a:rPr lang="en-US"/>
              <a:pPr/>
              <a:t>10</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r>
              <a:rPr lang="en-US" smtClean="0"/>
              <a:t>All of these method on the overlap of Fovs of cameras and can not be reliably used in the cases where there is no overlap</a:t>
            </a:r>
          </a:p>
        </p:txBody>
      </p:sp>
      <p:sp>
        <p:nvSpPr>
          <p:cNvPr id="43012" name="Slide Number Placeholder 3"/>
          <p:cNvSpPr>
            <a:spLocks noGrp="1"/>
          </p:cNvSpPr>
          <p:nvPr>
            <p:ph type="sldNum" sz="quarter" idx="5"/>
          </p:nvPr>
        </p:nvSpPr>
        <p:spPr bwMode="auto">
          <a:noFill/>
          <a:ln>
            <a:miter lim="800000"/>
            <a:headEnd/>
            <a:tailEnd/>
          </a:ln>
        </p:spPr>
        <p:txBody>
          <a:bodyPr/>
          <a:lstStyle/>
          <a:p>
            <a:fld id="{2A27FBC5-6486-4A5A-BF25-3BA0A2686B3C}" type="slidenum">
              <a:rPr lang="en-US"/>
              <a:pPr/>
              <a:t>11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r>
              <a:rPr lang="en-US" smtClean="0"/>
              <a:t>All of these method on the overlap of Fovs of cameras and can not be reliably used in the cases where there is no overlap</a:t>
            </a:r>
          </a:p>
        </p:txBody>
      </p:sp>
      <p:sp>
        <p:nvSpPr>
          <p:cNvPr id="43012" name="Slide Number Placeholder 3"/>
          <p:cNvSpPr>
            <a:spLocks noGrp="1"/>
          </p:cNvSpPr>
          <p:nvPr>
            <p:ph type="sldNum" sz="quarter" idx="5"/>
          </p:nvPr>
        </p:nvSpPr>
        <p:spPr bwMode="auto">
          <a:noFill/>
          <a:ln>
            <a:miter lim="800000"/>
            <a:headEnd/>
            <a:tailEnd/>
          </a:ln>
        </p:spPr>
        <p:txBody>
          <a:bodyPr/>
          <a:lstStyle/>
          <a:p>
            <a:fld id="{2A27FBC5-6486-4A5A-BF25-3BA0A2686B3C}" type="slidenum">
              <a:rPr lang="en-US"/>
              <a:pPr/>
              <a:t>12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r>
              <a:rPr lang="en-US" smtClean="0"/>
              <a:t>All of these method on the overlap of Fovs of cameras and can not be reliably used in the cases where there is no overlap</a:t>
            </a:r>
          </a:p>
        </p:txBody>
      </p:sp>
      <p:sp>
        <p:nvSpPr>
          <p:cNvPr id="43012" name="Slide Number Placeholder 3"/>
          <p:cNvSpPr>
            <a:spLocks noGrp="1"/>
          </p:cNvSpPr>
          <p:nvPr>
            <p:ph type="sldNum" sz="quarter" idx="5"/>
          </p:nvPr>
        </p:nvSpPr>
        <p:spPr bwMode="auto">
          <a:noFill/>
          <a:ln>
            <a:miter lim="800000"/>
            <a:headEnd/>
            <a:tailEnd/>
          </a:ln>
        </p:spPr>
        <p:txBody>
          <a:bodyPr/>
          <a:lstStyle/>
          <a:p>
            <a:fld id="{2A27FBC5-6486-4A5A-BF25-3BA0A2686B3C}" type="slidenum">
              <a:rPr lang="en-US"/>
              <a:pPr/>
              <a:t>13</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p:cNvSpPr>
            <a:spLocks noGrp="1" noRot="1" noChangeAspect="1"/>
          </p:cNvSpPr>
          <p:nvPr>
            <p:ph type="sldImg"/>
          </p:nvPr>
        </p:nvSpPr>
        <p:spPr bwMode="auto">
          <a:noFill/>
          <a:ln>
            <a:solidFill>
              <a:srgbClr val="000000"/>
            </a:solidFill>
            <a:miter lim="800000"/>
            <a:headEnd/>
            <a:tailEnd/>
          </a:ln>
        </p:spPr>
      </p:sp>
      <p:sp>
        <p:nvSpPr>
          <p:cNvPr id="50179" name="Notes Placeholder 2"/>
          <p:cNvSpPr>
            <a:spLocks noGrp="1"/>
          </p:cNvSpPr>
          <p:nvPr>
            <p:ph type="body" idx="1"/>
          </p:nvPr>
        </p:nvSpPr>
        <p:spPr bwMode="auto">
          <a:noFill/>
        </p:spPr>
        <p:txBody>
          <a:bodyPr/>
          <a:lstStyle/>
          <a:p>
            <a:r>
              <a:rPr lang="en-US" smtClean="0"/>
              <a:t>Ram: What are the light gray lines for in this slide? Could you remove them if they are not serving any purpose or color them differently if they are serving a purpose.</a:t>
            </a:r>
          </a:p>
        </p:txBody>
      </p:sp>
      <p:sp>
        <p:nvSpPr>
          <p:cNvPr id="50180" name="Slide Number Placeholder 3"/>
          <p:cNvSpPr>
            <a:spLocks noGrp="1"/>
          </p:cNvSpPr>
          <p:nvPr>
            <p:ph type="sldNum" sz="quarter" idx="5"/>
          </p:nvPr>
        </p:nvSpPr>
        <p:spPr bwMode="auto">
          <a:noFill/>
          <a:ln>
            <a:miter lim="800000"/>
            <a:headEnd/>
            <a:tailEnd/>
          </a:ln>
        </p:spPr>
        <p:txBody>
          <a:bodyPr/>
          <a:lstStyle/>
          <a:p>
            <a:fld id="{1F241079-4D08-4048-B8AA-BA3C20A8C8AB}" type="slidenum">
              <a:rPr lang="en-US"/>
              <a:pPr/>
              <a:t>17</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a:lstStyle/>
          <a:p>
            <a:r>
              <a:rPr lang="en-US" smtClean="0"/>
              <a:t>Ram: here you should blend them in mirror &amp; mirrored camera for each position otherwise nobody will get this.</a:t>
            </a:r>
          </a:p>
        </p:txBody>
      </p:sp>
      <p:sp>
        <p:nvSpPr>
          <p:cNvPr id="54276" name="Slide Number Placeholder 3"/>
          <p:cNvSpPr>
            <a:spLocks noGrp="1"/>
          </p:cNvSpPr>
          <p:nvPr>
            <p:ph type="sldNum" sz="quarter" idx="5"/>
          </p:nvPr>
        </p:nvSpPr>
        <p:spPr bwMode="auto">
          <a:noFill/>
          <a:ln>
            <a:miter lim="800000"/>
            <a:headEnd/>
            <a:tailEnd/>
          </a:ln>
        </p:spPr>
        <p:txBody>
          <a:bodyPr/>
          <a:lstStyle/>
          <a:p>
            <a:fld id="{7B755308-8748-4BE4-9A8C-DD28A18D9412}" type="slidenum">
              <a:rPr lang="en-US"/>
              <a:pPr/>
              <a:t>21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a:lstStyle/>
          <a:p>
            <a:r>
              <a:rPr lang="en-US" smtClean="0"/>
              <a:t>You can say more here but keep the text on the slide short</a:t>
            </a:r>
          </a:p>
        </p:txBody>
      </p:sp>
      <p:sp>
        <p:nvSpPr>
          <p:cNvPr id="56324" name="Slide Number Placeholder 3"/>
          <p:cNvSpPr>
            <a:spLocks noGrp="1"/>
          </p:cNvSpPr>
          <p:nvPr>
            <p:ph type="sldNum" sz="quarter" idx="5"/>
          </p:nvPr>
        </p:nvSpPr>
        <p:spPr bwMode="auto">
          <a:noFill/>
          <a:ln>
            <a:miter lim="800000"/>
            <a:headEnd/>
            <a:tailEnd/>
          </a:ln>
        </p:spPr>
        <p:txBody>
          <a:bodyPr/>
          <a:lstStyle/>
          <a:p>
            <a:fld id="{03C0AB8C-0A71-4096-AD39-1A7CCC25DAF6}" type="slidenum">
              <a:rPr lang="en-US"/>
              <a:pPr/>
              <a:t>22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a:lstStyle/>
          <a:p>
            <a:endParaRPr lang="en-US" smtClean="0"/>
          </a:p>
        </p:txBody>
      </p:sp>
      <p:sp>
        <p:nvSpPr>
          <p:cNvPr id="58372" name="Slide Number Placeholder 3"/>
          <p:cNvSpPr>
            <a:spLocks noGrp="1"/>
          </p:cNvSpPr>
          <p:nvPr>
            <p:ph type="sldNum" sz="quarter" idx="5"/>
          </p:nvPr>
        </p:nvSpPr>
        <p:spPr bwMode="auto">
          <a:noFill/>
          <a:ln>
            <a:miter lim="800000"/>
            <a:headEnd/>
            <a:tailEnd/>
          </a:ln>
        </p:spPr>
        <p:txBody>
          <a:bodyPr/>
          <a:lstStyle/>
          <a:p>
            <a:fld id="{E4AFB7F2-A648-43DA-B967-368E7592CB0F}" type="slidenum">
              <a:rPr lang="en-US"/>
              <a:pPr/>
              <a:t>23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a:lstStyle/>
          <a:p>
            <a:r>
              <a:rPr lang="en-US" smtClean="0"/>
              <a:t>Ram: we discussed not to show a percentage error here since it is meaningless. So put absolute numbers</a:t>
            </a:r>
          </a:p>
        </p:txBody>
      </p:sp>
      <p:sp>
        <p:nvSpPr>
          <p:cNvPr id="65540" name="Slide Number Placeholder 3"/>
          <p:cNvSpPr>
            <a:spLocks noGrp="1"/>
          </p:cNvSpPr>
          <p:nvPr>
            <p:ph type="sldNum" sz="quarter" idx="5"/>
          </p:nvPr>
        </p:nvSpPr>
        <p:spPr bwMode="auto">
          <a:noFill/>
          <a:ln>
            <a:miter lim="800000"/>
            <a:headEnd/>
            <a:tailEnd/>
          </a:ln>
        </p:spPr>
        <p:txBody>
          <a:bodyPr/>
          <a:lstStyle/>
          <a:p>
            <a:fld id="{E5644110-FEA6-4B2C-9557-B8718C74C92D}" type="slidenum">
              <a:rPr lang="en-US"/>
              <a:pPr/>
              <a:t>29</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p:cNvSpPr>
          <p:nvPr>
            <p:ph type="sldImg"/>
          </p:nvPr>
        </p:nvSpPr>
        <p:spPr bwMode="auto">
          <a:noFill/>
          <a:ln>
            <a:solidFill>
              <a:srgbClr val="000000"/>
            </a:solidFill>
            <a:miter lim="800000"/>
            <a:headEnd/>
            <a:tailEnd/>
          </a:ln>
        </p:spPr>
      </p:sp>
      <p:sp>
        <p:nvSpPr>
          <p:cNvPr id="67587" name="Notes Placeholder 2"/>
          <p:cNvSpPr>
            <a:spLocks noGrp="1"/>
          </p:cNvSpPr>
          <p:nvPr>
            <p:ph type="body" idx="1"/>
          </p:nvPr>
        </p:nvSpPr>
        <p:spPr bwMode="auto">
          <a:noFill/>
        </p:spPr>
        <p:txBody>
          <a:bodyPr/>
          <a:lstStyle/>
          <a:p>
            <a:r>
              <a:rPr lang="en-US" smtClean="0"/>
              <a:t>Ram: switch this plot to axis angle</a:t>
            </a:r>
          </a:p>
        </p:txBody>
      </p:sp>
      <p:sp>
        <p:nvSpPr>
          <p:cNvPr id="67588" name="Slide Number Placeholder 3"/>
          <p:cNvSpPr>
            <a:spLocks noGrp="1"/>
          </p:cNvSpPr>
          <p:nvPr>
            <p:ph type="sldNum" sz="quarter" idx="5"/>
          </p:nvPr>
        </p:nvSpPr>
        <p:spPr bwMode="auto">
          <a:noFill/>
          <a:ln>
            <a:miter lim="800000"/>
            <a:headEnd/>
            <a:tailEnd/>
          </a:ln>
        </p:spPr>
        <p:txBody>
          <a:bodyPr/>
          <a:lstStyle/>
          <a:p>
            <a:fld id="{6A1A411A-D17F-474E-8C60-C9352C8D0C75}" type="slidenum">
              <a:rPr lang="en-US"/>
              <a:pPr/>
              <a:t>30</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a:lstStyle/>
          <a:p>
            <a:r>
              <a:rPr lang="en-US" smtClean="0"/>
              <a:t>Ram: switch the next slides accordingly and make the animation for this one so that one image comes in after the other (for the other slides just blend the whole stack in at once)</a:t>
            </a:r>
          </a:p>
        </p:txBody>
      </p:sp>
      <p:sp>
        <p:nvSpPr>
          <p:cNvPr id="70660" name="Slide Number Placeholder 3"/>
          <p:cNvSpPr>
            <a:spLocks noGrp="1"/>
          </p:cNvSpPr>
          <p:nvPr>
            <p:ph type="sldNum" sz="quarter" idx="5"/>
          </p:nvPr>
        </p:nvSpPr>
        <p:spPr bwMode="auto">
          <a:noFill/>
          <a:ln>
            <a:miter lim="800000"/>
            <a:headEnd/>
            <a:tailEnd/>
          </a:ln>
        </p:spPr>
        <p:txBody>
          <a:bodyPr/>
          <a:lstStyle/>
          <a:p>
            <a:fld id="{5B8C5E49-844E-4805-9024-06071913302A}" type="slidenum">
              <a:rPr lang="en-US"/>
              <a:pPr/>
              <a:t>32</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bwMode="auto">
          <a:noFill/>
          <a:ln>
            <a:solidFill>
              <a:srgbClr val="000000"/>
            </a:solidFill>
            <a:miter lim="800000"/>
            <a:headEnd/>
            <a:tailEnd/>
          </a:ln>
        </p:spPr>
      </p:sp>
      <p:sp>
        <p:nvSpPr>
          <p:cNvPr id="77827" name="Notes Placeholder 2"/>
          <p:cNvSpPr>
            <a:spLocks noGrp="1"/>
          </p:cNvSpPr>
          <p:nvPr>
            <p:ph type="body" idx="1"/>
          </p:nvPr>
        </p:nvSpPr>
        <p:spPr bwMode="auto">
          <a:noFill/>
        </p:spPr>
        <p:txBody>
          <a:bodyPr/>
          <a:lstStyle/>
          <a:p>
            <a:pPr eaLnBrk="1" hangingPunct="1">
              <a:spcBef>
                <a:spcPct val="0"/>
              </a:spcBef>
            </a:pPr>
            <a:endParaRPr lang="en-US" smtClean="0"/>
          </a:p>
        </p:txBody>
      </p:sp>
      <p:sp>
        <p:nvSpPr>
          <p:cNvPr id="77828" name="Slide Number Placeholder 3"/>
          <p:cNvSpPr>
            <a:spLocks noGrp="1"/>
          </p:cNvSpPr>
          <p:nvPr>
            <p:ph type="sldNum" sz="quarter" idx="5"/>
          </p:nvPr>
        </p:nvSpPr>
        <p:spPr bwMode="auto">
          <a:noFill/>
          <a:ln>
            <a:miter lim="800000"/>
            <a:headEnd/>
            <a:tailEnd/>
          </a:ln>
        </p:spPr>
        <p:txBody>
          <a:bodyPr/>
          <a:lstStyle/>
          <a:p>
            <a:fld id="{54B151E4-52C6-422A-ABEF-93F7443D55C4}" type="slidenum">
              <a:rPr lang="en-US"/>
              <a:pPr/>
              <a:t>38</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p:cNvSpPr>
          <p:nvPr>
            <p:ph type="sldImg"/>
          </p:nvPr>
        </p:nvSpPr>
        <p:spPr bwMode="auto">
          <a:noFill/>
          <a:ln>
            <a:solidFill>
              <a:srgbClr val="000000"/>
            </a:solidFill>
            <a:miter lim="800000"/>
            <a:headEnd/>
            <a:tailEnd/>
          </a:ln>
        </p:spPr>
      </p:sp>
      <p:sp>
        <p:nvSpPr>
          <p:cNvPr id="79875" name="Notes Placeholder 2"/>
          <p:cNvSpPr>
            <a:spLocks noGrp="1"/>
          </p:cNvSpPr>
          <p:nvPr>
            <p:ph type="body" idx="1"/>
          </p:nvPr>
        </p:nvSpPr>
        <p:spPr bwMode="auto">
          <a:noFill/>
        </p:spPr>
        <p:txBody>
          <a:bodyPr/>
          <a:lstStyle/>
          <a:p>
            <a:r>
              <a:rPr lang="en-US" smtClean="0"/>
              <a:t>Ram add comparison with specs of the Ladybug</a:t>
            </a:r>
          </a:p>
        </p:txBody>
      </p:sp>
      <p:sp>
        <p:nvSpPr>
          <p:cNvPr id="79876" name="Slide Number Placeholder 3"/>
          <p:cNvSpPr>
            <a:spLocks noGrp="1"/>
          </p:cNvSpPr>
          <p:nvPr>
            <p:ph type="sldNum" sz="quarter" idx="5"/>
          </p:nvPr>
        </p:nvSpPr>
        <p:spPr bwMode="auto">
          <a:noFill/>
          <a:ln>
            <a:miter lim="800000"/>
            <a:headEnd/>
            <a:tailEnd/>
          </a:ln>
        </p:spPr>
        <p:txBody>
          <a:bodyPr/>
          <a:lstStyle/>
          <a:p>
            <a:fld id="{F3780DAF-DE4C-4458-9613-2D0F7700EAE6}" type="slidenum">
              <a:rPr lang="en-US"/>
              <a:pPr/>
              <a:t>39</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bwMode="auto">
          <a:noFill/>
          <a:ln>
            <a:solidFill>
              <a:srgbClr val="000000"/>
            </a:solidFill>
            <a:miter lim="800000"/>
            <a:headEnd/>
            <a:tailEnd/>
          </a:ln>
        </p:spPr>
      </p:sp>
      <p:sp>
        <p:nvSpPr>
          <p:cNvPr id="83971" name="Notes Placeholder 2"/>
          <p:cNvSpPr>
            <a:spLocks noGrp="1"/>
          </p:cNvSpPr>
          <p:nvPr>
            <p:ph type="body" idx="1"/>
          </p:nvPr>
        </p:nvSpPr>
        <p:spPr bwMode="auto">
          <a:noFill/>
        </p:spPr>
        <p:txBody>
          <a:bodyPr/>
          <a:lstStyle/>
          <a:p>
            <a:endParaRPr lang="en-US" smtClean="0"/>
          </a:p>
        </p:txBody>
      </p:sp>
      <p:sp>
        <p:nvSpPr>
          <p:cNvPr id="83972" name="Slide Number Placeholder 3"/>
          <p:cNvSpPr>
            <a:spLocks noGrp="1"/>
          </p:cNvSpPr>
          <p:nvPr>
            <p:ph type="sldNum" sz="quarter" idx="5"/>
          </p:nvPr>
        </p:nvSpPr>
        <p:spPr bwMode="auto">
          <a:noFill/>
          <a:ln>
            <a:miter lim="800000"/>
            <a:headEnd/>
            <a:tailEnd/>
          </a:ln>
        </p:spPr>
        <p:txBody>
          <a:bodyPr/>
          <a:lstStyle/>
          <a:p>
            <a:fld id="{D8750D8B-829A-4E63-8607-4D97F23A9CA1}" type="slidenum">
              <a:rPr lang="en-US"/>
              <a:pPr/>
              <a:t>43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3970E41F-DCE7-4B50-81CA-1689B154D017}"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lvl1pPr>
              <a:defRPr/>
            </a:lvl1pPr>
          </a:lstStyle>
          <a:p>
            <a:fld id="{90512C2C-3890-4913-887E-F1473A44AAEC}"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2C298D9D-16EB-4322-BE8F-5D02FC17BCCD}"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C1A0127A-1B3A-421E-8DCB-FBE60963F43D}"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E8A9C25-5061-40FB-92CE-A8016286E289}"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02EFCEFB-BB11-4047-99B5-570CF9844277}" type="datetime1">
              <a:rPr lang="en-US"/>
              <a:pPr/>
              <a:t>6/20/2008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B4BD61A4-FF6E-40B7-9A44-56E93C288263}"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B049E791-D3A0-431F-B97E-1BF58E6C6160}" type="datetime1">
              <a:rPr lang="en-US"/>
              <a:pPr/>
              <a:t>6/20/2008</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fld id="{0EA4AAE9-4F0C-4A9C-9ADC-E7D29D65FDD9}"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A4069E53-9A85-4317-B2BE-F264709DB4E2}" type="datetime1">
              <a:rPr lang="en-US"/>
              <a:pPr/>
              <a:t>6/20/2008</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824FDB02-2B28-4170-A3BA-83297F5239A7}"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EE9AAC90-5482-45E9-AB76-02D336BFB267}" type="datetime1">
              <a:rPr lang="en-US"/>
              <a:pPr/>
              <a:t>6/20/2008</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E68FF635-BC37-4FDA-8187-DC6FE1834329}"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C32E88B3-2B31-45D8-BFAC-0730A2DD356C}" type="datetime1">
              <a:rPr lang="en-US"/>
              <a:pPr/>
              <a:t>6/20/2008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82D5881E-BA44-449C-8691-86A1FA7BCBD7}"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12209316-BEE1-4447-845B-1555430B7CFB}" type="datetime1">
              <a:rPr lang="en-US"/>
              <a:pPr/>
              <a:t>6/20/2008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F0D3249B-695A-4376-8B89-192374CCDC85}"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B15D42BD-5F46-457B-AB93-E6318A479A58}"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6784338-2BEF-4AA6-903F-CFF69D4880ED}"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4A06794D-66D8-4E41-B09A-D97F6630169A}"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D17345D7-77A3-4662-8CD2-06AEA6291C69}"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fld id="{8B7D9A4A-B1D0-4243-BE25-F3379B685B12}"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DBA81C1-296B-469C-83FE-4312913A3192}"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775A6EC0-B79C-4B5C-9D42-360925F143B5}"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CF89F9A-C518-4375-B183-0381871AEB4B}"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15A323C0-B89E-4029-9539-F309F0DA2EB8}"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C57A6BF-85DE-4BD0-B662-8348EE90CA38}" type="slidenum">
              <a:rPr lang="en-US"/>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fld id="{7280E81F-3842-404C-813B-5A38FF4596D9}" type="datetime1">
              <a:rPr lang="en-US"/>
              <a:pPr/>
              <a:t>6/20/2008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4B46D5BE-0021-4AA9-ACA0-43B7B65CA799}" type="slidenum">
              <a:rPr lang="en-US"/>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fld id="{E2F77585-80D3-4FB3-A25F-C1F2ACDD362D}" type="datetime1">
              <a:rPr lang="en-US"/>
              <a:pPr/>
              <a:t>6/20/2008</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fld id="{C3F6B621-DE74-4C9A-BA96-58F7C9B0A8BB}" type="slidenum">
              <a:rPr lang="en-US"/>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fld id="{048EE4C2-0CDA-476E-91A3-5C938513F465}" type="datetime1">
              <a:rPr lang="en-US"/>
              <a:pPr/>
              <a:t>6/20/2008</a:t>
            </a:fld>
            <a:endParaRPr lang="en-US"/>
          </a:p>
        </p:txBody>
      </p:sp>
      <p:sp>
        <p:nvSpPr>
          <p:cNvPr id="4" name="Footer Placeholder 4"/>
          <p:cNvSpPr>
            <a:spLocks noGrp="1"/>
          </p:cNvSpPr>
          <p:nvPr>
            <p:ph type="ftr" sz="quarter" idx="11"/>
          </p:nvPr>
        </p:nvSpPr>
        <p:spPr/>
        <p:txBody>
          <a:bodyPr/>
          <a:lstStyle>
            <a:lvl1pPr>
              <a:defRPr/>
            </a:lvl1pPr>
          </a:lstStyle>
          <a:p>
            <a:endParaRPr lang="en-US"/>
          </a:p>
        </p:txBody>
      </p:sp>
      <p:sp>
        <p:nvSpPr>
          <p:cNvPr id="5" name="Slide Number Placeholder 5"/>
          <p:cNvSpPr>
            <a:spLocks noGrp="1"/>
          </p:cNvSpPr>
          <p:nvPr>
            <p:ph type="sldNum" sz="quarter" idx="12"/>
          </p:nvPr>
        </p:nvSpPr>
        <p:spPr/>
        <p:txBody>
          <a:bodyPr/>
          <a:lstStyle>
            <a:lvl1pPr>
              <a:defRPr/>
            </a:lvl1pPr>
          </a:lstStyle>
          <a:p>
            <a:fld id="{EBEDCAF7-DD5F-4699-83EE-3B3C55DB0DD1}" type="slidenum">
              <a:rPr lang="en-US"/>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fld id="{DA751E31-5109-4ED9-ACAF-3CF744DFC28D}" type="datetime1">
              <a:rPr lang="en-US"/>
              <a:pPr/>
              <a:t>6/20/2008</a:t>
            </a:fld>
            <a:endParaRPr lang="en-US"/>
          </a:p>
        </p:txBody>
      </p:sp>
      <p:sp>
        <p:nvSpPr>
          <p:cNvPr id="3" name="Footer Placeholder 4"/>
          <p:cNvSpPr>
            <a:spLocks noGrp="1"/>
          </p:cNvSpPr>
          <p:nvPr>
            <p:ph type="ftr" sz="quarter" idx="11"/>
          </p:nvPr>
        </p:nvSpPr>
        <p:spPr/>
        <p:txBody>
          <a:bodyPr/>
          <a:lstStyle>
            <a:lvl1pPr>
              <a:defRPr/>
            </a:lvl1pPr>
          </a:lstStyle>
          <a:p>
            <a:endParaRPr lang="en-US"/>
          </a:p>
        </p:txBody>
      </p:sp>
      <p:sp>
        <p:nvSpPr>
          <p:cNvPr id="4" name="Slide Number Placeholder 5"/>
          <p:cNvSpPr>
            <a:spLocks noGrp="1"/>
          </p:cNvSpPr>
          <p:nvPr>
            <p:ph type="sldNum" sz="quarter" idx="12"/>
          </p:nvPr>
        </p:nvSpPr>
        <p:spPr/>
        <p:txBody>
          <a:bodyPr/>
          <a:lstStyle>
            <a:lvl1pPr>
              <a:defRPr/>
            </a:lvl1pPr>
          </a:lstStyle>
          <a:p>
            <a:fld id="{5CEF132F-F4BF-475B-8FD6-3E3D610AA38D}" type="slidenum">
              <a:rPr lang="en-US"/>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429068B3-D00D-4E56-A2E8-CA83BFFAC9C7}" type="datetime1">
              <a:rPr lang="en-US"/>
              <a:pPr/>
              <a:t>6/20/2008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91766BB9-3F12-43E6-A847-04ADEFB8B999}" type="slidenum">
              <a:rPr lang="en-US"/>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fld id="{B75D4312-F3EF-4101-8077-FB9E7944246D}" type="datetime1">
              <a:rPr lang="en-US"/>
              <a:pPr/>
              <a:t>6/20/2008</a:t>
            </a:fld>
            <a:endParaRPr lang="en-US"/>
          </a:p>
        </p:txBody>
      </p:sp>
      <p:sp>
        <p:nvSpPr>
          <p:cNvPr id="6" name="Footer Placeholder 4"/>
          <p:cNvSpPr>
            <a:spLocks noGrp="1"/>
          </p:cNvSpPr>
          <p:nvPr>
            <p:ph type="ftr" sz="quarter" idx="11"/>
          </p:nvPr>
        </p:nvSpPr>
        <p:spPr/>
        <p:txBody>
          <a:bodyPr/>
          <a:lstStyle>
            <a:lvl1pPr>
              <a:defRPr/>
            </a:lvl1pPr>
          </a:lstStyle>
          <a:p>
            <a:endParaRPr lang="en-US"/>
          </a:p>
        </p:txBody>
      </p:sp>
      <p:sp>
        <p:nvSpPr>
          <p:cNvPr id="7" name="Slide Number Placeholder 5"/>
          <p:cNvSpPr>
            <a:spLocks noGrp="1"/>
          </p:cNvSpPr>
          <p:nvPr>
            <p:ph type="sldNum" sz="quarter" idx="12"/>
          </p:nvPr>
        </p:nvSpPr>
        <p:spPr/>
        <p:txBody>
          <a:bodyPr/>
          <a:lstStyle>
            <a:lvl1pPr>
              <a:defRPr/>
            </a:lvl1pPr>
          </a:lstStyle>
          <a:p>
            <a:fld id="{7C0B0BF3-DE3D-4F6B-8D94-44B7EA2BD6B7}" type="slidenum">
              <a:rPr lang="en-US"/>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D9365384-1D38-414E-87FD-D5D675BC1197}"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B2A076E-5764-41D5-AB1A-ABE049C12D81}" type="slidenum">
              <a:rPr lang="en-US"/>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fld id="{050B428C-D1D6-4EE6-8110-F52EC9E42F64}" type="datetime1">
              <a:rPr lang="en-US"/>
              <a:pPr/>
              <a:t>6/20/2008</a:t>
            </a:fld>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8CD6B8C-3C34-453C-BAB8-9136E570C6F2}"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latin typeface="Calibri" pitchFamily="34" charset="0"/>
              </a:defRPr>
            </a:lvl1pPr>
          </a:lstStyle>
          <a:p>
            <a:fld id="{6F58E97A-E90C-4662-8F97-0C9BE21BD231}" type="datetime1">
              <a:rPr lang="en-US"/>
              <a:pPr/>
              <a:t>6/20/2008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latin typeface="Calibri" pitchFamily="34" charset="0"/>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latin typeface="Calibri" pitchFamily="34" charset="0"/>
              </a:defRPr>
            </a:lvl1pPr>
          </a:lstStyle>
          <a:p>
            <a:fld id="{7E89B0D1-7DC9-49FF-990E-1964E087EDD9}"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982" r:id="rId1"/>
    <p:sldLayoutId id="2147483983" r:id="rId2"/>
    <p:sldLayoutId id="2147483962"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hf hdr="0" ftr="0" dt="0"/>
  <p:txStyles>
    <p:titleStyle>
      <a:lvl1pPr algn="ctr" rtl="0" eaLnBrk="1" fontAlgn="base" hangingPunct="1">
        <a:spcBef>
          <a:spcPct val="0"/>
        </a:spcBef>
        <a:spcAft>
          <a:spcPct val="0"/>
        </a:spcAft>
        <a:defRPr sz="4400" kern="1200">
          <a:solidFill>
            <a:schemeClr val="tx1"/>
          </a:solidFill>
          <a:latin typeface="+mj-lt"/>
          <a:ea typeface="ＭＳ Ｐゴシック" charset="-128"/>
          <a:cs typeface="+mj-cs"/>
        </a:defRPr>
      </a:lvl1pPr>
      <a:lvl2pPr algn="ctr" rtl="0" eaLnBrk="1" fontAlgn="base" hangingPunct="1">
        <a:spcBef>
          <a:spcPct val="0"/>
        </a:spcBef>
        <a:spcAft>
          <a:spcPct val="0"/>
        </a:spcAft>
        <a:defRPr sz="4400">
          <a:solidFill>
            <a:schemeClr val="tx1"/>
          </a:solidFill>
          <a:latin typeface="Calibri" pitchFamily="34" charset="0"/>
          <a:ea typeface="ＭＳ Ｐゴシック" charset="-128"/>
        </a:defRPr>
      </a:lvl2pPr>
      <a:lvl3pPr algn="ctr" rtl="0" eaLnBrk="1" fontAlgn="base" hangingPunct="1">
        <a:spcBef>
          <a:spcPct val="0"/>
        </a:spcBef>
        <a:spcAft>
          <a:spcPct val="0"/>
        </a:spcAft>
        <a:defRPr sz="4400">
          <a:solidFill>
            <a:schemeClr val="tx1"/>
          </a:solidFill>
          <a:latin typeface="Calibri" pitchFamily="34" charset="0"/>
          <a:ea typeface="ＭＳ Ｐゴシック" charset="-128"/>
        </a:defRPr>
      </a:lvl3pPr>
      <a:lvl4pPr algn="ctr" rtl="0" eaLnBrk="1" fontAlgn="base" hangingPunct="1">
        <a:spcBef>
          <a:spcPct val="0"/>
        </a:spcBef>
        <a:spcAft>
          <a:spcPct val="0"/>
        </a:spcAft>
        <a:defRPr sz="4400">
          <a:solidFill>
            <a:schemeClr val="tx1"/>
          </a:solidFill>
          <a:latin typeface="Calibri" pitchFamily="34" charset="0"/>
          <a:ea typeface="ＭＳ Ｐゴシック" charset="-128"/>
        </a:defRPr>
      </a:lvl4pPr>
      <a:lvl5pPr algn="ctr" rtl="0" eaLnBrk="1" fontAlgn="base" hangingPunct="1">
        <a:spcBef>
          <a:spcPct val="0"/>
        </a:spcBef>
        <a:spcAft>
          <a:spcPct val="0"/>
        </a:spcAft>
        <a:defRPr sz="4400">
          <a:solidFill>
            <a:schemeClr val="tx1"/>
          </a:solidFill>
          <a:latin typeface="Calibri" pitchFamily="34" charset="0"/>
          <a:ea typeface="ＭＳ Ｐゴシック" charset="-128"/>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ＭＳ Ｐゴシック" charset="-128"/>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ＭＳ Ｐゴシック" charset="-128"/>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ＭＳ Ｐゴシック" charset="-128"/>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128"/>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ＭＳ Ｐゴシック"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3314"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3315"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fld id="{AFA00A9D-7028-4133-945D-44F0F53B7F04}" type="datetime1">
              <a:rPr lang="en-US"/>
              <a:pPr/>
              <a:t>6/20/2008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fld id="{5568DD4E-E6DE-47AE-8199-449CF26E38EF}"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971" r:id="rId1"/>
    <p:sldLayoutId id="2147483972" r:id="rId2"/>
    <p:sldLayoutId id="2147483973" r:id="rId3"/>
    <p:sldLayoutId id="2147483974" r:id="rId4"/>
    <p:sldLayoutId id="2147483975" r:id="rId5"/>
    <p:sldLayoutId id="2147483976" r:id="rId6"/>
    <p:sldLayoutId id="2147483977" r:id="rId7"/>
    <p:sldLayoutId id="2147483978" r:id="rId8"/>
    <p:sldLayoutId id="2147483979" r:id="rId9"/>
    <p:sldLayoutId id="2147483980" r:id="rId10"/>
    <p:sldLayoutId id="2147483981" r:id="rId11"/>
  </p:sldLayoutIdLst>
  <p:hf hdr="0" ftr="0" dt="0"/>
  <p:txStyles>
    <p:titleStyle>
      <a:lvl1pPr algn="ctr" rtl="0" eaLnBrk="0" fontAlgn="base" hangingPunct="0">
        <a:spcBef>
          <a:spcPct val="0"/>
        </a:spcBef>
        <a:spcAft>
          <a:spcPct val="0"/>
        </a:spcAft>
        <a:defRPr sz="4400" kern="1200">
          <a:solidFill>
            <a:schemeClr val="tx1"/>
          </a:solidFill>
          <a:latin typeface="+mj-lt"/>
          <a:ea typeface="ＭＳ Ｐゴシック" charset="-128"/>
          <a:cs typeface="+mj-cs"/>
        </a:defRPr>
      </a:lvl1pPr>
      <a:lvl2pPr algn="ctr" rtl="0" eaLnBrk="0" fontAlgn="base" hangingPunct="0">
        <a:spcBef>
          <a:spcPct val="0"/>
        </a:spcBef>
        <a:spcAft>
          <a:spcPct val="0"/>
        </a:spcAft>
        <a:defRPr sz="4400">
          <a:solidFill>
            <a:schemeClr val="tx1"/>
          </a:solidFill>
          <a:latin typeface="Calibri" pitchFamily="34" charset="0"/>
          <a:ea typeface="ＭＳ Ｐゴシック" charset="-128"/>
        </a:defRPr>
      </a:lvl2pPr>
      <a:lvl3pPr algn="ctr" rtl="0" eaLnBrk="0" fontAlgn="base" hangingPunct="0">
        <a:spcBef>
          <a:spcPct val="0"/>
        </a:spcBef>
        <a:spcAft>
          <a:spcPct val="0"/>
        </a:spcAft>
        <a:defRPr sz="4400">
          <a:solidFill>
            <a:schemeClr val="tx1"/>
          </a:solidFill>
          <a:latin typeface="Calibri" pitchFamily="34" charset="0"/>
          <a:ea typeface="ＭＳ Ｐゴシック" charset="-128"/>
        </a:defRPr>
      </a:lvl3pPr>
      <a:lvl4pPr algn="ctr" rtl="0" eaLnBrk="0" fontAlgn="base" hangingPunct="0">
        <a:spcBef>
          <a:spcPct val="0"/>
        </a:spcBef>
        <a:spcAft>
          <a:spcPct val="0"/>
        </a:spcAft>
        <a:defRPr sz="4400">
          <a:solidFill>
            <a:schemeClr val="tx1"/>
          </a:solidFill>
          <a:latin typeface="Calibri" pitchFamily="34" charset="0"/>
          <a:ea typeface="ＭＳ Ｐゴシック" charset="-128"/>
        </a:defRPr>
      </a:lvl4pPr>
      <a:lvl5pPr algn="ctr" rtl="0" eaLnBrk="0" fontAlgn="base" hangingPunct="0">
        <a:spcBef>
          <a:spcPct val="0"/>
        </a:spcBef>
        <a:spcAft>
          <a:spcPct val="0"/>
        </a:spcAft>
        <a:defRPr sz="4400">
          <a:solidFill>
            <a:schemeClr val="tx1"/>
          </a:solidFill>
          <a:latin typeface="Calibri" pitchFamily="34" charset="0"/>
          <a:ea typeface="ＭＳ Ｐゴシック" charset="-128"/>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ＭＳ Ｐゴシック" charset="-128"/>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ＭＳ Ｐゴシック" charset="-128"/>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128"/>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ＭＳ Ｐゴシック" charset="-128"/>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audio" Target="../media/audio1.wav"/><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audio" Target="../media/audio2.wa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2.xml"/><Relationship Id="rId7"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audio" Target="../media/audio3.wav"/><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audio" Target="../media/audio4.wav"/><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audio" Target="../media/audio5.wav"/><Relationship Id="rId6" Type="http://schemas.openxmlformats.org/officeDocument/2006/relationships/image" Target="../media/image6.png"/><Relationship Id="rId5" Type="http://schemas.openxmlformats.org/officeDocument/2006/relationships/image" Target="../media/image13.jpeg"/><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slideLayout" Target="../slideLayouts/slideLayout2.xml"/><Relationship Id="rId1" Type="http://schemas.openxmlformats.org/officeDocument/2006/relationships/audio" Target="../media/audio6.wav"/><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audio7.wav"/><Relationship Id="rId1" Type="http://schemas.openxmlformats.org/officeDocument/2006/relationships/tags" Target="../tags/tag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8.wav"/></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audio" Target="../media/audio9.wav"/><Relationship Id="rId5" Type="http://schemas.openxmlformats.org/officeDocument/2006/relationships/image" Target="../media/image6.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audio" Target="../media/audio10.wav"/><Relationship Id="rId5" Type="http://schemas.openxmlformats.org/officeDocument/2006/relationships/image" Target="../media/image6.png"/><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audio" Target="../media/audio11.wav"/><Relationship Id="rId6" Type="http://schemas.openxmlformats.org/officeDocument/2006/relationships/image" Target="../media/image6.png"/><Relationship Id="rId5" Type="http://schemas.openxmlformats.org/officeDocument/2006/relationships/image" Target="../media/image24.png"/><Relationship Id="rId4" Type="http://schemas.openxmlformats.org/officeDocument/2006/relationships/image" Target="../media/image2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audio" Target="../media/audio12.wav"/><Relationship Id="rId5" Type="http://schemas.openxmlformats.org/officeDocument/2006/relationships/image" Target="../media/image6.png"/><Relationship Id="rId4" Type="http://schemas.openxmlformats.org/officeDocument/2006/relationships/image" Target="../media/image2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audio" Target="../media/audio13.wav"/><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2.xml"/><Relationship Id="rId1" Type="http://schemas.openxmlformats.org/officeDocument/2006/relationships/audio" Target="../media/audio14.wav"/><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5.wav"/><Relationship Id="rId1" Type="http://schemas.openxmlformats.org/officeDocument/2006/relationships/tags" Target="../tags/tag2.xml"/><Relationship Id="rId6" Type="http://schemas.openxmlformats.org/officeDocument/2006/relationships/image" Target="../media/image6.png"/><Relationship Id="rId5" Type="http://schemas.openxmlformats.org/officeDocument/2006/relationships/image" Target="../media/image28.pn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6.wav"/><Relationship Id="rId1" Type="http://schemas.openxmlformats.org/officeDocument/2006/relationships/tags" Target="../tags/tag3.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audio" Target="../media/audio17.wav"/><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8.wav"/><Relationship Id="rId1" Type="http://schemas.openxmlformats.org/officeDocument/2006/relationships/tags" Target="../tags/tag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19.wav"/><Relationship Id="rId1" Type="http://schemas.openxmlformats.org/officeDocument/2006/relationships/tags" Target="../tags/tag5.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20.wav"/></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audio" Target="../media/audio21.wav"/><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2.wav"/><Relationship Id="rId1" Type="http://schemas.openxmlformats.org/officeDocument/2006/relationships/tags" Target="../tags/tag6.xml"/><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3.wav"/><Relationship Id="rId1" Type="http://schemas.openxmlformats.org/officeDocument/2006/relationships/tags" Target="../tags/tag7.xml"/><Relationship Id="rId5" Type="http://schemas.openxmlformats.org/officeDocument/2006/relationships/image" Target="../media/image6.png"/><Relationship Id="rId4" Type="http://schemas.openxmlformats.org/officeDocument/2006/relationships/notesSlide" Target="../notesSlides/notesSlide13.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4.wav"/><Relationship Id="rId1" Type="http://schemas.openxmlformats.org/officeDocument/2006/relationships/tags" Target="../tags/tag8.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5.wav"/><Relationship Id="rId1" Type="http://schemas.openxmlformats.org/officeDocument/2006/relationships/tags" Target="../tags/tag9.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26.wav"/></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7.wav"/><Relationship Id="rId1" Type="http://schemas.openxmlformats.org/officeDocument/2006/relationships/tags" Target="../tags/tag10.xml"/><Relationship Id="rId5" Type="http://schemas.openxmlformats.org/officeDocument/2006/relationships/image" Target="../media/image6.png"/><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8.wav"/><Relationship Id="rId1" Type="http://schemas.openxmlformats.org/officeDocument/2006/relationships/tags" Target="../tags/tag11.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audio" Target="../media/audio29.wav"/><Relationship Id="rId6" Type="http://schemas.openxmlformats.org/officeDocument/2006/relationships/image" Target="../media/image6.png"/><Relationship Id="rId5" Type="http://schemas.openxmlformats.org/officeDocument/2006/relationships/image" Target="../media/image31.jpeg"/><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audio" Target="../media/audio30.wav"/><Relationship Id="rId6" Type="http://schemas.openxmlformats.org/officeDocument/2006/relationships/image" Target="../media/image6.png"/><Relationship Id="rId5" Type="http://schemas.openxmlformats.org/officeDocument/2006/relationships/image" Target="../media/image32.jpeg"/><Relationship Id="rId4" Type="http://schemas.openxmlformats.org/officeDocument/2006/relationships/image" Target="../media/image30.jpeg"/></Relationships>
</file>

<file path=ppt/slides/_rels/slide3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slideLayout" Target="../slideLayouts/slideLayout2.xml"/><Relationship Id="rId1" Type="http://schemas.openxmlformats.org/officeDocument/2006/relationships/audio" Target="../media/audio31.wav"/><Relationship Id="rId5" Type="http://schemas.openxmlformats.org/officeDocument/2006/relationships/image" Target="../media/image6.png"/><Relationship Id="rId4" Type="http://schemas.openxmlformats.org/officeDocument/2006/relationships/image" Target="../media/image34.jpeg"/></Relationships>
</file>

<file path=ppt/slides/_rels/slide32.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slideLayout" Target="../slideLayouts/slideLayout2.xml"/><Relationship Id="rId7" Type="http://schemas.openxmlformats.org/officeDocument/2006/relationships/image" Target="../media/image37.png"/><Relationship Id="rId2" Type="http://schemas.openxmlformats.org/officeDocument/2006/relationships/audio" Target="../media/audio32.wav"/><Relationship Id="rId1" Type="http://schemas.openxmlformats.org/officeDocument/2006/relationships/tags" Target="../tags/tag12.xml"/><Relationship Id="rId6" Type="http://schemas.openxmlformats.org/officeDocument/2006/relationships/image" Target="../media/image36.jpeg"/><Relationship Id="rId11" Type="http://schemas.openxmlformats.org/officeDocument/2006/relationships/image" Target="../media/image6.png"/><Relationship Id="rId5" Type="http://schemas.openxmlformats.org/officeDocument/2006/relationships/image" Target="../media/image35.png"/><Relationship Id="rId10" Type="http://schemas.openxmlformats.org/officeDocument/2006/relationships/image" Target="../media/image40.jpeg"/><Relationship Id="rId4" Type="http://schemas.openxmlformats.org/officeDocument/2006/relationships/notesSlide" Target="../notesSlides/notesSlide16.xml"/><Relationship Id="rId9" Type="http://schemas.openxmlformats.org/officeDocument/2006/relationships/image" Target="../media/image39.jpeg"/></Relationships>
</file>

<file path=ppt/slides/_rels/slide33.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41.jpeg"/><Relationship Id="rId7" Type="http://schemas.openxmlformats.org/officeDocument/2006/relationships/image" Target="../media/image45.jpeg"/><Relationship Id="rId2" Type="http://schemas.openxmlformats.org/officeDocument/2006/relationships/slideLayout" Target="../slideLayouts/slideLayout2.xml"/><Relationship Id="rId1" Type="http://schemas.openxmlformats.org/officeDocument/2006/relationships/audio" Target="../media/audio33.wav"/><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 Id="rId9" Type="http://schemas.openxmlformats.org/officeDocument/2006/relationships/image" Target="../media/image6.png"/></Relationships>
</file>

<file path=ppt/slides/_rels/slide34.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image" Target="../media/image47.jpeg"/><Relationship Id="rId7" Type="http://schemas.openxmlformats.org/officeDocument/2006/relationships/image" Target="../media/image51.jpeg"/><Relationship Id="rId2" Type="http://schemas.openxmlformats.org/officeDocument/2006/relationships/slideLayout" Target="../slideLayouts/slideLayout2.xml"/><Relationship Id="rId1" Type="http://schemas.openxmlformats.org/officeDocument/2006/relationships/audio" Target="../media/audio34.wav"/><Relationship Id="rId6" Type="http://schemas.openxmlformats.org/officeDocument/2006/relationships/image" Target="../media/image50.jpeg"/><Relationship Id="rId5" Type="http://schemas.openxmlformats.org/officeDocument/2006/relationships/image" Target="../media/image49.jpeg"/><Relationship Id="rId4" Type="http://schemas.openxmlformats.org/officeDocument/2006/relationships/image" Target="../media/image48.jpeg"/><Relationship Id="rId9" Type="http://schemas.openxmlformats.org/officeDocument/2006/relationships/image" Target="../media/image6.png"/></Relationships>
</file>

<file path=ppt/slides/_rels/slide35.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slideLayout" Target="../slideLayouts/slideLayout2.xml"/><Relationship Id="rId1" Type="http://schemas.openxmlformats.org/officeDocument/2006/relationships/audio" Target="../media/audio35.wav"/><Relationship Id="rId6" Type="http://schemas.openxmlformats.org/officeDocument/2006/relationships/image" Target="../media/image56.png"/><Relationship Id="rId5" Type="http://schemas.openxmlformats.org/officeDocument/2006/relationships/image" Target="../media/image55.jpeg"/><Relationship Id="rId4" Type="http://schemas.openxmlformats.org/officeDocument/2006/relationships/image" Target="../media/image54.jpeg"/><Relationship Id="rId9" Type="http://schemas.openxmlformats.org/officeDocument/2006/relationships/image" Target="../media/image6.png"/></Relationships>
</file>

<file path=ppt/slides/_rels/slide36.xml.rels><?xml version="1.0" encoding="UTF-8" standalone="yes"?>
<Relationships xmlns="http://schemas.openxmlformats.org/package/2006/relationships"><Relationship Id="rId8" Type="http://schemas.openxmlformats.org/officeDocument/2006/relationships/image" Target="../media/image64.jpeg"/><Relationship Id="rId3" Type="http://schemas.openxmlformats.org/officeDocument/2006/relationships/image" Target="../media/image59.jpeg"/><Relationship Id="rId7" Type="http://schemas.openxmlformats.org/officeDocument/2006/relationships/image" Target="../media/image63.jpeg"/><Relationship Id="rId2" Type="http://schemas.openxmlformats.org/officeDocument/2006/relationships/slideLayout" Target="../slideLayouts/slideLayout2.xml"/><Relationship Id="rId1" Type="http://schemas.openxmlformats.org/officeDocument/2006/relationships/audio" Target="../media/audio36.wav"/><Relationship Id="rId6" Type="http://schemas.openxmlformats.org/officeDocument/2006/relationships/image" Target="../media/image62.jpeg"/><Relationship Id="rId5" Type="http://schemas.openxmlformats.org/officeDocument/2006/relationships/image" Target="../media/image61.jpeg"/><Relationship Id="rId4" Type="http://schemas.openxmlformats.org/officeDocument/2006/relationships/image" Target="../media/image60.jpeg"/><Relationship Id="rId9" Type="http://schemas.openxmlformats.org/officeDocument/2006/relationships/image" Target="../media/image6.png"/></Relationships>
</file>

<file path=ppt/slides/_rels/slide37.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65.jpeg"/><Relationship Id="rId7" Type="http://schemas.openxmlformats.org/officeDocument/2006/relationships/image" Target="../media/image69.jpeg"/><Relationship Id="rId2" Type="http://schemas.openxmlformats.org/officeDocument/2006/relationships/slideLayout" Target="../slideLayouts/slideLayout2.xml"/><Relationship Id="rId1" Type="http://schemas.openxmlformats.org/officeDocument/2006/relationships/audio" Target="../media/audio37.wav"/><Relationship Id="rId6" Type="http://schemas.openxmlformats.org/officeDocument/2006/relationships/image" Target="../media/image68.jpeg"/><Relationship Id="rId5" Type="http://schemas.openxmlformats.org/officeDocument/2006/relationships/image" Target="../media/image67.png"/><Relationship Id="rId4" Type="http://schemas.openxmlformats.org/officeDocument/2006/relationships/image" Target="../media/image66.jpeg"/><Relationship Id="rId9"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audio" Target="../media/audio38.wav"/><Relationship Id="rId5" Type="http://schemas.openxmlformats.org/officeDocument/2006/relationships/image" Target="../media/image6.png"/><Relationship Id="rId4" Type="http://schemas.openxmlformats.org/officeDocument/2006/relationships/image" Target="../media/image71.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audio" Target="../media/audio39.wav"/><Relationship Id="rId5" Type="http://schemas.openxmlformats.org/officeDocument/2006/relationships/image" Target="../media/image6.png"/><Relationship Id="rId4" Type="http://schemas.openxmlformats.org/officeDocument/2006/relationships/image" Target="../media/image72.png"/></Relationships>
</file>

<file path=ppt/slides/_rels/slide40.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slideLayout" Target="../slideLayouts/slideLayout2.xml"/><Relationship Id="rId1" Type="http://schemas.openxmlformats.org/officeDocument/2006/relationships/audio" Target="../media/audio40.wav"/><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41.wav"/></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42.wav"/></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audio" Target="../media/audio43.wav"/><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44.wav"/></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2.xml"/><Relationship Id="rId1" Type="http://schemas.openxmlformats.org/officeDocument/2006/relationships/audio" Target="../media/audio45.wav"/></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5"/>
          <p:cNvPicPr>
            <a:picLocks noChangeAspect="1" noChangeArrowheads="1"/>
          </p:cNvPicPr>
          <p:nvPr/>
        </p:nvPicPr>
        <p:blipFill>
          <a:blip r:embed="rId3"/>
          <a:srcRect/>
          <a:stretch>
            <a:fillRect/>
          </a:stretch>
        </p:blipFill>
        <p:spPr bwMode="auto">
          <a:xfrm>
            <a:off x="0" y="0"/>
            <a:ext cx="3603625" cy="990600"/>
          </a:xfrm>
          <a:prstGeom prst="rect">
            <a:avLst/>
          </a:prstGeom>
          <a:noFill/>
          <a:ln w="9525">
            <a:noFill/>
            <a:miter lim="800000"/>
            <a:headEnd/>
            <a:tailEnd/>
          </a:ln>
        </p:spPr>
      </p:pic>
      <p:sp>
        <p:nvSpPr>
          <p:cNvPr id="26627" name="Title 1"/>
          <p:cNvSpPr>
            <a:spLocks noGrp="1"/>
          </p:cNvSpPr>
          <p:nvPr>
            <p:ph type="ctrTitle"/>
          </p:nvPr>
        </p:nvSpPr>
        <p:spPr>
          <a:xfrm>
            <a:off x="457200" y="1143000"/>
            <a:ext cx="8305800" cy="1295400"/>
          </a:xfrm>
          <a:solidFill>
            <a:srgbClr val="00B050">
              <a:alpha val="34901"/>
            </a:srgbClr>
          </a:solidFill>
        </p:spPr>
        <p:txBody>
          <a:bodyPr/>
          <a:lstStyle/>
          <a:p>
            <a:pPr algn="l" eaLnBrk="1" hangingPunct="1"/>
            <a:r>
              <a:rPr lang="en-US" sz="3200" dirty="0" smtClean="0">
                <a:solidFill>
                  <a:srgbClr val="262626"/>
                </a:solidFill>
              </a:rPr>
              <a:t>Simple Calibration of Non-overlapping Cameras with a Mirror</a:t>
            </a:r>
          </a:p>
        </p:txBody>
      </p:sp>
      <p:sp>
        <p:nvSpPr>
          <p:cNvPr id="26628" name="Subtitle 2"/>
          <p:cNvSpPr>
            <a:spLocks noGrp="1"/>
          </p:cNvSpPr>
          <p:nvPr>
            <p:ph type="subTitle" idx="1"/>
          </p:nvPr>
        </p:nvSpPr>
        <p:spPr>
          <a:xfrm>
            <a:off x="228600" y="2971800"/>
            <a:ext cx="8915400" cy="2209800"/>
          </a:xfrm>
        </p:spPr>
        <p:txBody>
          <a:bodyPr/>
          <a:lstStyle/>
          <a:p>
            <a:pPr algn="l" eaLnBrk="1" hangingPunct="1"/>
            <a:r>
              <a:rPr lang="en-US" sz="2400" dirty="0" smtClean="0">
                <a:solidFill>
                  <a:schemeClr val="tx1"/>
                </a:solidFill>
                <a:latin typeface="Trebuchet MS" pitchFamily="34" charset="0"/>
              </a:rPr>
              <a:t>Ram </a:t>
            </a:r>
            <a:r>
              <a:rPr lang="en-US" sz="2400" dirty="0" err="1" smtClean="0">
                <a:solidFill>
                  <a:schemeClr val="tx1"/>
                </a:solidFill>
                <a:latin typeface="Trebuchet MS" pitchFamily="34" charset="0"/>
              </a:rPr>
              <a:t>Krishan</a:t>
            </a:r>
            <a:r>
              <a:rPr lang="en-US" sz="2400" dirty="0" smtClean="0">
                <a:solidFill>
                  <a:schemeClr val="tx1"/>
                </a:solidFill>
                <a:latin typeface="Trebuchet MS" pitchFamily="34" charset="0"/>
              </a:rPr>
              <a:t> Kumar</a:t>
            </a:r>
            <a:r>
              <a:rPr lang="en-US" sz="2400" baseline="30000" dirty="0" smtClean="0">
                <a:solidFill>
                  <a:schemeClr val="tx1"/>
                </a:solidFill>
                <a:latin typeface="Trebuchet MS" pitchFamily="34" charset="0"/>
              </a:rPr>
              <a:t>1</a:t>
            </a:r>
            <a:r>
              <a:rPr lang="en-US" sz="2400" dirty="0" smtClean="0">
                <a:solidFill>
                  <a:schemeClr val="tx1"/>
                </a:solidFill>
                <a:latin typeface="Trebuchet MS" pitchFamily="34" charset="0"/>
              </a:rPr>
              <a:t>,  Adrian Ilie</a:t>
            </a:r>
            <a:r>
              <a:rPr lang="en-US" sz="2400" baseline="30000" dirty="0" smtClean="0">
                <a:solidFill>
                  <a:schemeClr val="tx1"/>
                </a:solidFill>
                <a:latin typeface="Trebuchet MS" pitchFamily="34" charset="0"/>
              </a:rPr>
              <a:t>1</a:t>
            </a:r>
            <a:r>
              <a:rPr lang="en-US" sz="2400" dirty="0" smtClean="0">
                <a:solidFill>
                  <a:schemeClr val="tx1"/>
                </a:solidFill>
                <a:latin typeface="Trebuchet MS" pitchFamily="34" charset="0"/>
              </a:rPr>
              <a:t>, Jan-Michael Frahm</a:t>
            </a:r>
            <a:r>
              <a:rPr lang="en-US" sz="2400" baseline="30000" dirty="0" smtClean="0">
                <a:solidFill>
                  <a:schemeClr val="tx1"/>
                </a:solidFill>
                <a:latin typeface="Trebuchet MS" pitchFamily="34" charset="0"/>
              </a:rPr>
              <a:t>1</a:t>
            </a:r>
            <a:r>
              <a:rPr lang="en-US" sz="2400" dirty="0" smtClean="0">
                <a:solidFill>
                  <a:schemeClr val="tx1"/>
                </a:solidFill>
                <a:latin typeface="Trebuchet MS" pitchFamily="34" charset="0"/>
              </a:rPr>
              <a:t> , Marc Pollefeys</a:t>
            </a:r>
            <a:r>
              <a:rPr lang="en-US" sz="2400" baseline="30000" dirty="0" smtClean="0">
                <a:solidFill>
                  <a:schemeClr val="tx1"/>
                </a:solidFill>
                <a:latin typeface="Trebuchet MS" pitchFamily="34" charset="0"/>
              </a:rPr>
              <a:t>1,2</a:t>
            </a:r>
          </a:p>
          <a:p>
            <a:pPr algn="l" eaLnBrk="1" hangingPunct="1"/>
            <a:endParaRPr lang="en-US" sz="2400" dirty="0" smtClean="0">
              <a:solidFill>
                <a:schemeClr val="tx1"/>
              </a:solidFill>
              <a:latin typeface="Trebuchet MS" pitchFamily="34" charset="0"/>
            </a:endParaRPr>
          </a:p>
          <a:p>
            <a:pPr algn="l" eaLnBrk="1" hangingPunct="1"/>
            <a:r>
              <a:rPr lang="en-US" sz="2400" dirty="0" smtClean="0">
                <a:solidFill>
                  <a:schemeClr val="tx1"/>
                </a:solidFill>
                <a:latin typeface="Trebuchet MS" pitchFamily="34" charset="0"/>
              </a:rPr>
              <a:t>		Department of Computer Science</a:t>
            </a:r>
          </a:p>
          <a:p>
            <a:pPr algn="l" eaLnBrk="1" hangingPunct="1"/>
            <a:r>
              <a:rPr lang="en-US" sz="2400" baseline="30000" dirty="0" smtClean="0">
                <a:solidFill>
                  <a:schemeClr val="tx1"/>
                </a:solidFill>
                <a:latin typeface="Trebuchet MS" pitchFamily="34" charset="0"/>
              </a:rPr>
              <a:t>1</a:t>
            </a:r>
            <a:r>
              <a:rPr lang="en-US" sz="2400" dirty="0" smtClean="0">
                <a:solidFill>
                  <a:schemeClr val="tx1"/>
                </a:solidFill>
                <a:latin typeface="Trebuchet MS" pitchFamily="34" charset="0"/>
              </a:rPr>
              <a:t>UNC Chapel Hill				     </a:t>
            </a:r>
            <a:r>
              <a:rPr lang="en-US" sz="2400" baseline="30000" dirty="0" smtClean="0">
                <a:solidFill>
                  <a:schemeClr val="tx1"/>
                </a:solidFill>
                <a:latin typeface="Trebuchet MS" pitchFamily="34" charset="0"/>
              </a:rPr>
              <a:t>2</a:t>
            </a:r>
            <a:r>
              <a:rPr lang="en-US" sz="2400" dirty="0" smtClean="0">
                <a:solidFill>
                  <a:schemeClr val="tx1"/>
                </a:solidFill>
                <a:latin typeface="Trebuchet MS" pitchFamily="34" charset="0"/>
              </a:rPr>
              <a:t>ETH Zurich</a:t>
            </a:r>
          </a:p>
          <a:p>
            <a:pPr algn="l" eaLnBrk="1" hangingPunct="1"/>
            <a:r>
              <a:rPr lang="en-US" sz="2400" dirty="0" smtClean="0">
                <a:solidFill>
                  <a:schemeClr val="tx1"/>
                </a:solidFill>
                <a:latin typeface="Trebuchet MS" pitchFamily="34" charset="0"/>
              </a:rPr>
              <a:t>USA 					     	       Switzerland</a:t>
            </a:r>
          </a:p>
        </p:txBody>
      </p:sp>
      <p:sp>
        <p:nvSpPr>
          <p:cNvPr id="26629" name="TextBox 3"/>
          <p:cNvSpPr txBox="1">
            <a:spLocks noChangeArrowheads="1"/>
          </p:cNvSpPr>
          <p:nvPr/>
        </p:nvSpPr>
        <p:spPr bwMode="auto">
          <a:xfrm>
            <a:off x="4038600" y="4724400"/>
            <a:ext cx="341313" cy="369888"/>
          </a:xfrm>
          <a:prstGeom prst="rect">
            <a:avLst/>
          </a:prstGeom>
          <a:noFill/>
          <a:ln w="9525">
            <a:noFill/>
            <a:miter lim="800000"/>
            <a:headEnd/>
            <a:tailEnd/>
          </a:ln>
        </p:spPr>
        <p:txBody>
          <a:bodyPr wrap="none">
            <a:spAutoFit/>
          </a:bodyPr>
          <a:lstStyle/>
          <a:p>
            <a:r>
              <a:rPr lang="en-US">
                <a:latin typeface="Calibri" pitchFamily="34" charset="0"/>
              </a:rPr>
              <a:t>&amp;</a:t>
            </a:r>
          </a:p>
        </p:txBody>
      </p:sp>
      <p:sp>
        <p:nvSpPr>
          <p:cNvPr id="26630" name="TextBox 4"/>
          <p:cNvSpPr txBox="1">
            <a:spLocks noChangeArrowheads="1"/>
          </p:cNvSpPr>
          <p:nvPr/>
        </p:nvSpPr>
        <p:spPr bwMode="auto">
          <a:xfrm>
            <a:off x="2514600" y="5943600"/>
            <a:ext cx="3886200" cy="461963"/>
          </a:xfrm>
          <a:prstGeom prst="rect">
            <a:avLst/>
          </a:prstGeom>
          <a:noFill/>
          <a:ln w="9525">
            <a:noFill/>
            <a:miter lim="800000"/>
            <a:headEnd/>
            <a:tailEnd/>
          </a:ln>
        </p:spPr>
        <p:txBody>
          <a:bodyPr>
            <a:spAutoFit/>
          </a:bodyPr>
          <a:lstStyle/>
          <a:p>
            <a:r>
              <a:rPr lang="en-US" sz="2400" b="1">
                <a:solidFill>
                  <a:srgbClr val="002060"/>
                </a:solidFill>
                <a:latin typeface="Calibri" pitchFamily="34" charset="0"/>
              </a:rPr>
              <a:t>CVPR,  Alaska,  June 2008 </a:t>
            </a:r>
          </a:p>
        </p:txBody>
      </p:sp>
      <p:sp>
        <p:nvSpPr>
          <p:cNvPr id="26631" name="Slide Number Placeholder 8"/>
          <p:cNvSpPr>
            <a:spLocks noGrp="1"/>
          </p:cNvSpPr>
          <p:nvPr>
            <p:ph type="sldNum" sz="quarter" idx="12"/>
          </p:nvPr>
        </p:nvSpPr>
        <p:spPr bwMode="auto">
          <a:noFill/>
          <a:ln>
            <a:miter lim="800000"/>
            <a:headEnd/>
            <a:tailEnd/>
          </a:ln>
        </p:spPr>
        <p:txBody>
          <a:bodyPr/>
          <a:lstStyle/>
          <a:p>
            <a:endParaRPr lang="en-US"/>
          </a:p>
        </p:txBody>
      </p:sp>
      <p:pic>
        <p:nvPicPr>
          <p:cNvPr id="26632" name="Picture 8"/>
          <p:cNvPicPr>
            <a:picLocks noChangeAspect="1" noChangeArrowheads="1"/>
          </p:cNvPicPr>
          <p:nvPr/>
        </p:nvPicPr>
        <p:blipFill>
          <a:blip r:embed="rId4"/>
          <a:srcRect/>
          <a:stretch>
            <a:fillRect/>
          </a:stretch>
        </p:blipFill>
        <p:spPr bwMode="auto">
          <a:xfrm>
            <a:off x="5257800" y="152400"/>
            <a:ext cx="3657600" cy="927100"/>
          </a:xfrm>
          <a:prstGeom prst="rect">
            <a:avLst/>
          </a:prstGeom>
          <a:noFill/>
          <a:ln w="9525">
            <a:noFill/>
            <a:miter lim="800000"/>
            <a:headEnd/>
            <a:tailEnd/>
          </a:ln>
        </p:spPr>
      </p:pic>
      <p:pic>
        <p:nvPicPr>
          <p:cNvPr id="36" name="~PP117.WAV">
            <a:hlinkClick r:id="" action="ppaction://media"/>
          </p:cNvPr>
          <p:cNvPicPr>
            <a:picLocks noRot="1" noChangeAspect="1"/>
          </p:cNvPicPr>
          <p:nvPr>
            <a:wavAudioFile r:embed="rId1" name="~PP117.WAV"/>
          </p:nvPr>
        </p:nvPicPr>
        <p:blipFill>
          <a:blip r:embed="rId5"/>
          <a:stretch>
            <a:fillRect/>
          </a:stretch>
        </p:blipFill>
        <p:spPr>
          <a:xfrm>
            <a:off x="8702675" y="6416675"/>
            <a:ext cx="304800" cy="304800"/>
          </a:xfrm>
          <a:prstGeom prst="rect">
            <a:avLst/>
          </a:prstGeom>
        </p:spPr>
      </p:pic>
    </p:spTree>
  </p:cSld>
  <p:clrMapOvr>
    <a:masterClrMapping/>
  </p:clrMapOvr>
  <p:transition advTm="161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r>
              <a:rPr lang="en-US" smtClean="0"/>
              <a:t>Motivation</a:t>
            </a:r>
          </a:p>
        </p:txBody>
      </p:sp>
      <p:sp>
        <p:nvSpPr>
          <p:cNvPr id="27651" name="Slide Number Placeholder 3"/>
          <p:cNvSpPr>
            <a:spLocks noGrp="1"/>
          </p:cNvSpPr>
          <p:nvPr>
            <p:ph type="sldNum" sz="quarter" idx="12"/>
          </p:nvPr>
        </p:nvSpPr>
        <p:spPr bwMode="auto">
          <a:noFill/>
          <a:ln>
            <a:miter lim="800000"/>
            <a:headEnd/>
            <a:tailEnd/>
          </a:ln>
        </p:spPr>
        <p:txBody>
          <a:bodyPr/>
          <a:lstStyle/>
          <a:p>
            <a:fld id="{9E78EE78-703B-48EC-964E-3DA3B330DB69}" type="slidenum">
              <a:rPr lang="en-US"/>
              <a:pPr/>
              <a:t>2</a:t>
            </a:fld>
            <a:endParaRPr lang="en-US"/>
          </a:p>
        </p:txBody>
      </p:sp>
      <p:pic>
        <p:nvPicPr>
          <p:cNvPr id="27652" name="Picture 5" descr="Picture1"/>
          <p:cNvPicPr>
            <a:picLocks noChangeAspect="1" noChangeArrowheads="1"/>
          </p:cNvPicPr>
          <p:nvPr/>
        </p:nvPicPr>
        <p:blipFill>
          <a:blip r:embed="rId4"/>
          <a:srcRect/>
          <a:stretch>
            <a:fillRect/>
          </a:stretch>
        </p:blipFill>
        <p:spPr bwMode="auto">
          <a:xfrm>
            <a:off x="1447800" y="2057400"/>
            <a:ext cx="2673350" cy="3230563"/>
          </a:xfrm>
          <a:prstGeom prst="rect">
            <a:avLst/>
          </a:prstGeom>
          <a:noFill/>
          <a:ln w="9525">
            <a:noFill/>
            <a:miter lim="800000"/>
            <a:headEnd/>
            <a:tailEnd/>
          </a:ln>
        </p:spPr>
      </p:pic>
      <p:sp>
        <p:nvSpPr>
          <p:cNvPr id="27653" name="Line 6"/>
          <p:cNvSpPr>
            <a:spLocks noChangeShapeType="1"/>
          </p:cNvSpPr>
          <p:nvPr/>
        </p:nvSpPr>
        <p:spPr bwMode="auto">
          <a:xfrm flipV="1">
            <a:off x="3298825" y="3475038"/>
            <a:ext cx="1196975" cy="46037"/>
          </a:xfrm>
          <a:prstGeom prst="line">
            <a:avLst/>
          </a:prstGeom>
          <a:noFill/>
          <a:ln w="47625">
            <a:solidFill>
              <a:srgbClr val="FFFF00"/>
            </a:solidFill>
            <a:round/>
            <a:headEnd/>
            <a:tailEnd/>
          </a:ln>
        </p:spPr>
        <p:txBody>
          <a:bodyPr/>
          <a:lstStyle/>
          <a:p>
            <a:endParaRPr lang="en-US"/>
          </a:p>
        </p:txBody>
      </p:sp>
      <p:sp>
        <p:nvSpPr>
          <p:cNvPr id="27654" name="Line 7"/>
          <p:cNvSpPr>
            <a:spLocks noChangeShapeType="1"/>
          </p:cNvSpPr>
          <p:nvPr/>
        </p:nvSpPr>
        <p:spPr bwMode="auto">
          <a:xfrm flipH="1">
            <a:off x="2971800" y="3781425"/>
            <a:ext cx="149225" cy="1628775"/>
          </a:xfrm>
          <a:prstGeom prst="line">
            <a:avLst/>
          </a:prstGeom>
          <a:noFill/>
          <a:ln w="47625">
            <a:solidFill>
              <a:srgbClr val="FFFF00"/>
            </a:solidFill>
            <a:round/>
            <a:headEnd/>
            <a:tailEnd/>
          </a:ln>
        </p:spPr>
        <p:txBody>
          <a:bodyPr/>
          <a:lstStyle/>
          <a:p>
            <a:endParaRPr lang="en-US"/>
          </a:p>
        </p:txBody>
      </p:sp>
      <p:sp>
        <p:nvSpPr>
          <p:cNvPr id="27655" name="Oval 8"/>
          <p:cNvSpPr>
            <a:spLocks noChangeArrowheads="1"/>
          </p:cNvSpPr>
          <p:nvPr/>
        </p:nvSpPr>
        <p:spPr bwMode="auto">
          <a:xfrm rot="-3405831">
            <a:off x="2536825" y="4052888"/>
            <a:ext cx="2609850" cy="1092200"/>
          </a:xfrm>
          <a:prstGeom prst="ellipse">
            <a:avLst/>
          </a:prstGeom>
          <a:solidFill>
            <a:srgbClr val="00FF00">
              <a:alpha val="18039"/>
            </a:srgbClr>
          </a:solidFill>
          <a:ln w="47625">
            <a:solidFill>
              <a:srgbClr val="FFFF00"/>
            </a:solidFill>
            <a:round/>
            <a:headEnd/>
            <a:tailEnd/>
          </a:ln>
        </p:spPr>
        <p:txBody>
          <a:bodyPr wrap="none" anchor="ctr"/>
          <a:lstStyle/>
          <a:p>
            <a:endParaRPr lang="en-US"/>
          </a:p>
        </p:txBody>
      </p:sp>
      <p:sp>
        <p:nvSpPr>
          <p:cNvPr id="27656" name="Oval 9"/>
          <p:cNvSpPr>
            <a:spLocks noChangeArrowheads="1"/>
          </p:cNvSpPr>
          <p:nvPr/>
        </p:nvSpPr>
        <p:spPr bwMode="auto">
          <a:xfrm rot="-3405831">
            <a:off x="3032126" y="3557587"/>
            <a:ext cx="355600" cy="174625"/>
          </a:xfrm>
          <a:prstGeom prst="ellipse">
            <a:avLst/>
          </a:prstGeom>
          <a:solidFill>
            <a:srgbClr val="00FF00">
              <a:alpha val="18039"/>
            </a:srgbClr>
          </a:solidFill>
          <a:ln w="47625">
            <a:solidFill>
              <a:srgbClr val="FFFF00"/>
            </a:solidFill>
            <a:round/>
            <a:headEnd/>
            <a:tailEnd/>
          </a:ln>
        </p:spPr>
        <p:txBody>
          <a:bodyPr wrap="none" anchor="ctr"/>
          <a:lstStyle/>
          <a:p>
            <a:endParaRPr lang="en-US"/>
          </a:p>
        </p:txBody>
      </p:sp>
      <p:sp>
        <p:nvSpPr>
          <p:cNvPr id="27657" name="Oval 10"/>
          <p:cNvSpPr>
            <a:spLocks noChangeArrowheads="1"/>
          </p:cNvSpPr>
          <p:nvPr/>
        </p:nvSpPr>
        <p:spPr bwMode="auto">
          <a:xfrm rot="1336926">
            <a:off x="2371725" y="3575050"/>
            <a:ext cx="301625" cy="257175"/>
          </a:xfrm>
          <a:prstGeom prst="ellipse">
            <a:avLst/>
          </a:prstGeom>
          <a:solidFill>
            <a:srgbClr val="00FF00">
              <a:alpha val="18039"/>
            </a:srgbClr>
          </a:solidFill>
          <a:ln w="47625">
            <a:solidFill>
              <a:srgbClr val="FFFF00"/>
            </a:solidFill>
            <a:round/>
            <a:headEnd/>
            <a:tailEnd/>
          </a:ln>
        </p:spPr>
        <p:txBody>
          <a:bodyPr wrap="none" anchor="ctr"/>
          <a:lstStyle/>
          <a:p>
            <a:endParaRPr lang="en-US"/>
          </a:p>
        </p:txBody>
      </p:sp>
      <p:sp>
        <p:nvSpPr>
          <p:cNvPr id="27658" name="Line 11"/>
          <p:cNvSpPr>
            <a:spLocks noChangeShapeType="1"/>
          </p:cNvSpPr>
          <p:nvPr/>
        </p:nvSpPr>
        <p:spPr bwMode="auto">
          <a:xfrm flipH="1">
            <a:off x="1047750" y="3625850"/>
            <a:ext cx="1338263" cy="349250"/>
          </a:xfrm>
          <a:prstGeom prst="line">
            <a:avLst/>
          </a:prstGeom>
          <a:noFill/>
          <a:ln w="47625">
            <a:solidFill>
              <a:srgbClr val="FFFF00"/>
            </a:solidFill>
            <a:round/>
            <a:headEnd/>
            <a:tailEnd/>
          </a:ln>
        </p:spPr>
        <p:txBody>
          <a:bodyPr/>
          <a:lstStyle/>
          <a:p>
            <a:endParaRPr lang="en-US"/>
          </a:p>
        </p:txBody>
      </p:sp>
      <p:sp>
        <p:nvSpPr>
          <p:cNvPr id="27659" name="Line 12"/>
          <p:cNvSpPr>
            <a:spLocks noChangeShapeType="1"/>
          </p:cNvSpPr>
          <p:nvPr/>
        </p:nvSpPr>
        <p:spPr bwMode="auto">
          <a:xfrm>
            <a:off x="2652713" y="3783013"/>
            <a:ext cx="623887" cy="1931987"/>
          </a:xfrm>
          <a:prstGeom prst="line">
            <a:avLst/>
          </a:prstGeom>
          <a:noFill/>
          <a:ln w="47625">
            <a:solidFill>
              <a:srgbClr val="FFFF00"/>
            </a:solidFill>
            <a:round/>
            <a:headEnd/>
            <a:tailEnd/>
          </a:ln>
        </p:spPr>
        <p:txBody>
          <a:bodyPr/>
          <a:lstStyle/>
          <a:p>
            <a:endParaRPr lang="en-US"/>
          </a:p>
        </p:txBody>
      </p:sp>
      <p:sp>
        <p:nvSpPr>
          <p:cNvPr id="27660" name="Oval 13"/>
          <p:cNvSpPr>
            <a:spLocks noChangeArrowheads="1"/>
          </p:cNvSpPr>
          <p:nvPr/>
        </p:nvSpPr>
        <p:spPr bwMode="auto">
          <a:xfrm rot="2196456">
            <a:off x="722313" y="4481513"/>
            <a:ext cx="2765425" cy="784225"/>
          </a:xfrm>
          <a:prstGeom prst="ellipse">
            <a:avLst/>
          </a:prstGeom>
          <a:solidFill>
            <a:srgbClr val="00FF00">
              <a:alpha val="18039"/>
            </a:srgbClr>
          </a:solidFill>
          <a:ln w="47625">
            <a:solidFill>
              <a:srgbClr val="FFFF00"/>
            </a:solidFill>
            <a:round/>
            <a:headEnd/>
            <a:tailEnd/>
          </a:ln>
        </p:spPr>
        <p:txBody>
          <a:bodyPr wrap="none" anchor="ctr"/>
          <a:lstStyle/>
          <a:p>
            <a:endParaRPr lang="en-US"/>
          </a:p>
        </p:txBody>
      </p:sp>
      <p:pic>
        <p:nvPicPr>
          <p:cNvPr id="27661" name="Picture 18" descr="system"/>
          <p:cNvPicPr>
            <a:picLocks noChangeAspect="1" noChangeArrowheads="1"/>
          </p:cNvPicPr>
          <p:nvPr/>
        </p:nvPicPr>
        <p:blipFill>
          <a:blip r:embed="rId5"/>
          <a:srcRect/>
          <a:stretch>
            <a:fillRect/>
          </a:stretch>
        </p:blipFill>
        <p:spPr bwMode="auto">
          <a:xfrm>
            <a:off x="6553200" y="1600200"/>
            <a:ext cx="1557338" cy="4191000"/>
          </a:xfrm>
          <a:prstGeom prst="rect">
            <a:avLst/>
          </a:prstGeom>
          <a:noFill/>
          <a:ln w="9525">
            <a:noFill/>
            <a:miter lim="800000"/>
            <a:headEnd/>
            <a:tailEnd/>
          </a:ln>
        </p:spPr>
      </p:pic>
      <p:sp>
        <p:nvSpPr>
          <p:cNvPr id="27662" name="Freeform 19"/>
          <p:cNvSpPr>
            <a:spLocks/>
          </p:cNvSpPr>
          <p:nvPr/>
        </p:nvSpPr>
        <p:spPr bwMode="auto">
          <a:xfrm>
            <a:off x="3429000" y="1828800"/>
            <a:ext cx="3810000" cy="838200"/>
          </a:xfrm>
          <a:custGeom>
            <a:avLst/>
            <a:gdLst>
              <a:gd name="T0" fmla="*/ 2147483647 w 1968"/>
              <a:gd name="T1" fmla="*/ 2147483647 h 632"/>
              <a:gd name="T2" fmla="*/ 2147483647 w 1968"/>
              <a:gd name="T3" fmla="*/ 2147483647 h 632"/>
              <a:gd name="T4" fmla="*/ 2147483647 w 1968"/>
              <a:gd name="T5" fmla="*/ 2147483647 h 632"/>
              <a:gd name="T6" fmla="*/ 0 w 1968"/>
              <a:gd name="T7" fmla="*/ 2147483647 h 632"/>
              <a:gd name="T8" fmla="*/ 0 60000 65536"/>
              <a:gd name="T9" fmla="*/ 0 60000 65536"/>
              <a:gd name="T10" fmla="*/ 0 60000 65536"/>
              <a:gd name="T11" fmla="*/ 0 60000 65536"/>
              <a:gd name="T12" fmla="*/ 0 w 1968"/>
              <a:gd name="T13" fmla="*/ 0 h 632"/>
              <a:gd name="T14" fmla="*/ 1968 w 1968"/>
              <a:gd name="T15" fmla="*/ 632 h 632"/>
            </a:gdLst>
            <a:ahLst/>
            <a:cxnLst>
              <a:cxn ang="T8">
                <a:pos x="T0" y="T1"/>
              </a:cxn>
              <a:cxn ang="T9">
                <a:pos x="T2" y="T3"/>
              </a:cxn>
              <a:cxn ang="T10">
                <a:pos x="T4" y="T5"/>
              </a:cxn>
              <a:cxn ang="T11">
                <a:pos x="T6" y="T7"/>
              </a:cxn>
            </a:cxnLst>
            <a:rect l="T12" t="T13" r="T14" b="T15"/>
            <a:pathLst>
              <a:path w="1968" h="632">
                <a:moveTo>
                  <a:pt x="1968" y="8"/>
                </a:moveTo>
                <a:cubicBezTo>
                  <a:pt x="1732" y="4"/>
                  <a:pt x="1496" y="0"/>
                  <a:pt x="1248" y="56"/>
                </a:cubicBezTo>
                <a:cubicBezTo>
                  <a:pt x="1000" y="112"/>
                  <a:pt x="688" y="248"/>
                  <a:pt x="480" y="344"/>
                </a:cubicBezTo>
                <a:cubicBezTo>
                  <a:pt x="272" y="440"/>
                  <a:pt x="136" y="536"/>
                  <a:pt x="0" y="632"/>
                </a:cubicBezTo>
              </a:path>
            </a:pathLst>
          </a:custGeom>
          <a:noFill/>
          <a:ln w="57150">
            <a:solidFill>
              <a:schemeClr val="tx1"/>
            </a:solidFill>
            <a:round/>
            <a:headEnd/>
            <a:tailEnd type="triangle" w="med" len="med"/>
          </a:ln>
        </p:spPr>
        <p:txBody>
          <a:bodyPr/>
          <a:lstStyle/>
          <a:p>
            <a:endParaRPr lang="en-US"/>
          </a:p>
        </p:txBody>
      </p:sp>
      <p:sp>
        <p:nvSpPr>
          <p:cNvPr id="27663" name="TextBox 30"/>
          <p:cNvSpPr txBox="1">
            <a:spLocks noChangeArrowheads="1"/>
          </p:cNvSpPr>
          <p:nvPr/>
        </p:nvSpPr>
        <p:spPr bwMode="auto">
          <a:xfrm>
            <a:off x="304800" y="6400800"/>
            <a:ext cx="3886200" cy="307975"/>
          </a:xfrm>
          <a:prstGeom prst="rect">
            <a:avLst/>
          </a:prstGeom>
          <a:noFill/>
          <a:ln w="9525">
            <a:noFill/>
            <a:miter lim="800000"/>
            <a:headEnd/>
            <a:tailEnd/>
          </a:ln>
        </p:spPr>
        <p:txBody>
          <a:bodyPr>
            <a:spAutoFit/>
          </a:bodyPr>
          <a:lstStyle/>
          <a:p>
            <a:r>
              <a:rPr lang="en-US" sz="1400"/>
              <a:t>Courtesy: Microsoft Research</a:t>
            </a:r>
          </a:p>
        </p:txBody>
      </p:sp>
      <p:pic>
        <p:nvPicPr>
          <p:cNvPr id="39" name="~PP3385.WAV">
            <a:hlinkClick r:id="" action="ppaction://media"/>
          </p:cNvPr>
          <p:cNvPicPr>
            <a:picLocks noRot="1" noChangeAspect="1"/>
          </p:cNvPicPr>
          <p:nvPr>
            <a:wavAudioFile r:embed="rId1" name="~PP3385.WAV"/>
          </p:nvPr>
        </p:nvPicPr>
        <p:blipFill>
          <a:blip r:embed="rId6"/>
          <a:stretch>
            <a:fillRect/>
          </a:stretch>
        </p:blipFill>
        <p:spPr>
          <a:xfrm>
            <a:off x="8702675" y="6416675"/>
            <a:ext cx="304800" cy="304800"/>
          </a:xfrm>
          <a:prstGeom prst="rect">
            <a:avLst/>
          </a:prstGeom>
        </p:spPr>
      </p:pic>
    </p:spTree>
  </p:cSld>
  <p:clrMapOvr>
    <a:masterClrMapping/>
  </p:clrMapOvr>
  <p:transition advTm="3582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r>
              <a:rPr lang="en-US" smtClean="0"/>
              <a:t>Motivation</a:t>
            </a:r>
          </a:p>
        </p:txBody>
      </p:sp>
      <p:sp>
        <p:nvSpPr>
          <p:cNvPr id="28675" name="Slide Number Placeholder 3"/>
          <p:cNvSpPr>
            <a:spLocks noGrp="1"/>
          </p:cNvSpPr>
          <p:nvPr>
            <p:ph type="sldNum" sz="quarter" idx="12"/>
          </p:nvPr>
        </p:nvSpPr>
        <p:spPr bwMode="auto">
          <a:noFill/>
          <a:ln>
            <a:miter lim="800000"/>
            <a:headEnd/>
            <a:tailEnd/>
          </a:ln>
        </p:spPr>
        <p:txBody>
          <a:bodyPr/>
          <a:lstStyle/>
          <a:p>
            <a:fld id="{CDB3636B-7F5B-4183-8474-3EF6A7E92831}" type="slidenum">
              <a:rPr lang="en-US"/>
              <a:pPr/>
              <a:t>3</a:t>
            </a:fld>
            <a:endParaRPr lang="en-US"/>
          </a:p>
        </p:txBody>
      </p:sp>
      <p:sp>
        <p:nvSpPr>
          <p:cNvPr id="28676" name="TextBox 6"/>
          <p:cNvSpPr txBox="1">
            <a:spLocks noChangeArrowheads="1"/>
          </p:cNvSpPr>
          <p:nvPr/>
        </p:nvSpPr>
        <p:spPr bwMode="auto">
          <a:xfrm>
            <a:off x="381000" y="990600"/>
            <a:ext cx="4114800" cy="584200"/>
          </a:xfrm>
          <a:prstGeom prst="rect">
            <a:avLst/>
          </a:prstGeom>
          <a:noFill/>
          <a:ln w="9525">
            <a:noFill/>
            <a:miter lim="800000"/>
            <a:headEnd/>
            <a:tailEnd/>
          </a:ln>
        </p:spPr>
        <p:txBody>
          <a:bodyPr>
            <a:spAutoFit/>
          </a:bodyPr>
          <a:lstStyle/>
          <a:p>
            <a:r>
              <a:rPr lang="en-US" sz="3200"/>
              <a:t>Surveillance:</a:t>
            </a:r>
          </a:p>
        </p:txBody>
      </p:sp>
      <p:pic>
        <p:nvPicPr>
          <p:cNvPr id="28677" name="Picture 9"/>
          <p:cNvPicPr>
            <a:picLocks noChangeAspect="1" noChangeArrowheads="1"/>
          </p:cNvPicPr>
          <p:nvPr/>
        </p:nvPicPr>
        <p:blipFill>
          <a:blip r:embed="rId4"/>
          <a:srcRect/>
          <a:stretch>
            <a:fillRect/>
          </a:stretch>
        </p:blipFill>
        <p:spPr bwMode="auto">
          <a:xfrm>
            <a:off x="1676400" y="1600200"/>
            <a:ext cx="2144713" cy="1600200"/>
          </a:xfrm>
          <a:prstGeom prst="rect">
            <a:avLst/>
          </a:prstGeom>
          <a:noFill/>
          <a:ln w="9525">
            <a:noFill/>
            <a:miter lim="800000"/>
            <a:headEnd/>
            <a:tailEnd/>
          </a:ln>
        </p:spPr>
      </p:pic>
      <p:pic>
        <p:nvPicPr>
          <p:cNvPr id="28678" name="Picture 12"/>
          <p:cNvPicPr>
            <a:picLocks noChangeAspect="1" noChangeArrowheads="1"/>
          </p:cNvPicPr>
          <p:nvPr/>
        </p:nvPicPr>
        <p:blipFill>
          <a:blip r:embed="rId5"/>
          <a:srcRect/>
          <a:stretch>
            <a:fillRect/>
          </a:stretch>
        </p:blipFill>
        <p:spPr bwMode="auto">
          <a:xfrm>
            <a:off x="4953000" y="1600200"/>
            <a:ext cx="2133600" cy="1600200"/>
          </a:xfrm>
          <a:prstGeom prst="rect">
            <a:avLst/>
          </a:prstGeom>
          <a:noFill/>
          <a:ln w="9525">
            <a:noFill/>
            <a:miter lim="800000"/>
            <a:headEnd/>
            <a:tailEnd/>
          </a:ln>
        </p:spPr>
      </p:pic>
      <p:sp>
        <p:nvSpPr>
          <p:cNvPr id="28679" name="TextBox 15"/>
          <p:cNvSpPr txBox="1">
            <a:spLocks noChangeArrowheads="1"/>
          </p:cNvSpPr>
          <p:nvPr/>
        </p:nvSpPr>
        <p:spPr bwMode="auto">
          <a:xfrm>
            <a:off x="3505200" y="3429000"/>
            <a:ext cx="2590800" cy="369888"/>
          </a:xfrm>
          <a:prstGeom prst="rect">
            <a:avLst/>
          </a:prstGeom>
          <a:noFill/>
          <a:ln w="9525">
            <a:noFill/>
            <a:miter lim="800000"/>
            <a:headEnd/>
            <a:tailEnd/>
          </a:ln>
        </p:spPr>
        <p:txBody>
          <a:bodyPr>
            <a:spAutoFit/>
          </a:bodyPr>
          <a:lstStyle/>
          <a:p>
            <a:r>
              <a:rPr lang="en-US"/>
              <a:t>Camera 1</a:t>
            </a:r>
          </a:p>
        </p:txBody>
      </p:sp>
      <p:pic>
        <p:nvPicPr>
          <p:cNvPr id="28680" name="Picture 13"/>
          <p:cNvPicPr>
            <a:picLocks noChangeAspect="1" noChangeArrowheads="1"/>
          </p:cNvPicPr>
          <p:nvPr/>
        </p:nvPicPr>
        <p:blipFill>
          <a:blip r:embed="rId6"/>
          <a:srcRect/>
          <a:stretch>
            <a:fillRect/>
          </a:stretch>
        </p:blipFill>
        <p:spPr bwMode="auto">
          <a:xfrm>
            <a:off x="1676400" y="4114800"/>
            <a:ext cx="2133600" cy="1590675"/>
          </a:xfrm>
          <a:prstGeom prst="rect">
            <a:avLst/>
          </a:prstGeom>
          <a:noFill/>
          <a:ln w="9525">
            <a:noFill/>
            <a:miter lim="800000"/>
            <a:headEnd/>
            <a:tailEnd/>
          </a:ln>
        </p:spPr>
      </p:pic>
      <p:pic>
        <p:nvPicPr>
          <p:cNvPr id="28681" name="Picture 14"/>
          <p:cNvPicPr>
            <a:picLocks noChangeAspect="1" noChangeArrowheads="1"/>
          </p:cNvPicPr>
          <p:nvPr/>
        </p:nvPicPr>
        <p:blipFill>
          <a:blip r:embed="rId7"/>
          <a:srcRect/>
          <a:stretch>
            <a:fillRect/>
          </a:stretch>
        </p:blipFill>
        <p:spPr bwMode="auto">
          <a:xfrm>
            <a:off x="4876800" y="4114800"/>
            <a:ext cx="2209800" cy="1600200"/>
          </a:xfrm>
          <a:prstGeom prst="rect">
            <a:avLst/>
          </a:prstGeom>
          <a:noFill/>
          <a:ln w="9525">
            <a:noFill/>
            <a:miter lim="800000"/>
            <a:headEnd/>
            <a:tailEnd/>
          </a:ln>
        </p:spPr>
      </p:pic>
      <p:sp>
        <p:nvSpPr>
          <p:cNvPr id="28682" name="TextBox 18"/>
          <p:cNvSpPr txBox="1">
            <a:spLocks noChangeArrowheads="1"/>
          </p:cNvSpPr>
          <p:nvPr/>
        </p:nvSpPr>
        <p:spPr bwMode="auto">
          <a:xfrm>
            <a:off x="3276600" y="5943600"/>
            <a:ext cx="2590800" cy="369888"/>
          </a:xfrm>
          <a:prstGeom prst="rect">
            <a:avLst/>
          </a:prstGeom>
          <a:noFill/>
          <a:ln w="9525">
            <a:noFill/>
            <a:miter lim="800000"/>
            <a:headEnd/>
            <a:tailEnd/>
          </a:ln>
        </p:spPr>
        <p:txBody>
          <a:bodyPr>
            <a:spAutoFit/>
          </a:bodyPr>
          <a:lstStyle/>
          <a:p>
            <a:r>
              <a:rPr lang="en-US"/>
              <a:t>Camera 2</a:t>
            </a:r>
          </a:p>
        </p:txBody>
      </p:sp>
      <p:sp>
        <p:nvSpPr>
          <p:cNvPr id="28683" name="TextBox 20"/>
          <p:cNvSpPr txBox="1">
            <a:spLocks noChangeArrowheads="1"/>
          </p:cNvSpPr>
          <p:nvPr/>
        </p:nvSpPr>
        <p:spPr bwMode="auto">
          <a:xfrm>
            <a:off x="609600" y="6248400"/>
            <a:ext cx="2825750" cy="369888"/>
          </a:xfrm>
          <a:prstGeom prst="rect">
            <a:avLst/>
          </a:prstGeom>
          <a:noFill/>
          <a:ln w="9525">
            <a:noFill/>
            <a:miter lim="800000"/>
            <a:headEnd/>
            <a:tailEnd/>
          </a:ln>
        </p:spPr>
        <p:txBody>
          <a:bodyPr wrap="none">
            <a:spAutoFit/>
          </a:bodyPr>
          <a:lstStyle/>
          <a:p>
            <a:r>
              <a:rPr lang="en-US"/>
              <a:t>Non-overlapping cameras</a:t>
            </a:r>
          </a:p>
        </p:txBody>
      </p:sp>
      <p:pic>
        <p:nvPicPr>
          <p:cNvPr id="25" name="~PP2847.WAV">
            <a:hlinkClick r:id="" action="ppaction://media"/>
          </p:cNvPr>
          <p:cNvPicPr>
            <a:picLocks noRot="1" noChangeAspect="1"/>
          </p:cNvPicPr>
          <p:nvPr>
            <a:wavAudioFile r:embed="rId1" name="~PP2847.WAV"/>
          </p:nvPr>
        </p:nvPicPr>
        <p:blipFill>
          <a:blip r:embed="rId8"/>
          <a:stretch>
            <a:fillRect/>
          </a:stretch>
        </p:blipFill>
        <p:spPr>
          <a:xfrm>
            <a:off x="8702675" y="6416675"/>
            <a:ext cx="304800" cy="304800"/>
          </a:xfrm>
          <a:prstGeom prst="rect">
            <a:avLst/>
          </a:prstGeom>
        </p:spPr>
      </p:pic>
    </p:spTree>
  </p:cSld>
  <p:clrMapOvr>
    <a:masterClrMapping/>
  </p:clrMapOvr>
  <p:transition advTm="320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2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US" smtClean="0"/>
              <a:t>Motivation</a:t>
            </a:r>
          </a:p>
        </p:txBody>
      </p:sp>
      <p:sp>
        <p:nvSpPr>
          <p:cNvPr id="30723" name="Content Placeholder 2"/>
          <p:cNvSpPr>
            <a:spLocks noGrp="1"/>
          </p:cNvSpPr>
          <p:nvPr>
            <p:ph idx="1"/>
          </p:nvPr>
        </p:nvSpPr>
        <p:spPr/>
        <p:txBody>
          <a:bodyPr/>
          <a:lstStyle/>
          <a:p>
            <a:r>
              <a:rPr lang="en-US" smtClean="0"/>
              <a:t>3D reconstruction:</a:t>
            </a:r>
          </a:p>
        </p:txBody>
      </p:sp>
      <p:sp>
        <p:nvSpPr>
          <p:cNvPr id="30724" name="Slide Number Placeholder 3"/>
          <p:cNvSpPr>
            <a:spLocks noGrp="1"/>
          </p:cNvSpPr>
          <p:nvPr>
            <p:ph type="sldNum" sz="quarter" idx="12"/>
          </p:nvPr>
        </p:nvSpPr>
        <p:spPr bwMode="auto">
          <a:noFill/>
          <a:ln>
            <a:miter lim="800000"/>
            <a:headEnd/>
            <a:tailEnd/>
          </a:ln>
        </p:spPr>
        <p:txBody>
          <a:bodyPr/>
          <a:lstStyle/>
          <a:p>
            <a:fld id="{D1E2C13C-87F5-445F-8DE6-54CB0740B2D8}" type="slidenum">
              <a:rPr lang="en-US"/>
              <a:pPr/>
              <a:t>4</a:t>
            </a:fld>
            <a:endParaRPr lang="en-US"/>
          </a:p>
        </p:txBody>
      </p:sp>
      <p:pic>
        <p:nvPicPr>
          <p:cNvPr id="30725" name="Picture 3"/>
          <p:cNvPicPr>
            <a:picLocks noChangeAspect="1" noChangeArrowheads="1"/>
          </p:cNvPicPr>
          <p:nvPr/>
        </p:nvPicPr>
        <p:blipFill>
          <a:blip r:embed="rId3"/>
          <a:srcRect/>
          <a:stretch>
            <a:fillRect/>
          </a:stretch>
        </p:blipFill>
        <p:spPr bwMode="auto">
          <a:xfrm>
            <a:off x="381000" y="2819400"/>
            <a:ext cx="7851775" cy="2971800"/>
          </a:xfrm>
          <a:prstGeom prst="rect">
            <a:avLst/>
          </a:prstGeom>
          <a:noFill/>
          <a:ln w="9525">
            <a:noFill/>
            <a:miter lim="800000"/>
            <a:headEnd/>
            <a:tailEnd/>
          </a:ln>
        </p:spPr>
      </p:pic>
      <p:sp>
        <p:nvSpPr>
          <p:cNvPr id="30726" name="TextBox 6"/>
          <p:cNvSpPr txBox="1">
            <a:spLocks noChangeArrowheads="1"/>
          </p:cNvSpPr>
          <p:nvPr/>
        </p:nvSpPr>
        <p:spPr bwMode="auto">
          <a:xfrm>
            <a:off x="381000" y="6172200"/>
            <a:ext cx="5545138" cy="369888"/>
          </a:xfrm>
          <a:prstGeom prst="rect">
            <a:avLst/>
          </a:prstGeom>
          <a:noFill/>
          <a:ln w="9525">
            <a:noFill/>
            <a:miter lim="800000"/>
            <a:headEnd/>
            <a:tailEnd/>
          </a:ln>
        </p:spPr>
        <p:txBody>
          <a:bodyPr wrap="none">
            <a:spAutoFit/>
          </a:bodyPr>
          <a:lstStyle/>
          <a:p>
            <a:r>
              <a:rPr lang="en-US"/>
              <a:t>UrbanScape cameras: cameras with minimal overlap</a:t>
            </a:r>
          </a:p>
        </p:txBody>
      </p:sp>
      <p:pic>
        <p:nvPicPr>
          <p:cNvPr id="17" name="~PP2355.WAV">
            <a:hlinkClick r:id="" action="ppaction://media"/>
          </p:cNvPr>
          <p:cNvPicPr>
            <a:picLocks noRot="1" noChangeAspect="1"/>
          </p:cNvPicPr>
          <p:nvPr>
            <a:wavAudioFile r:embed="rId1" name="~PP2355.WAV"/>
          </p:nvPr>
        </p:nvPicPr>
        <p:blipFill>
          <a:blip r:embed="rId4"/>
          <a:stretch>
            <a:fillRect/>
          </a:stretch>
        </p:blipFill>
        <p:spPr>
          <a:xfrm>
            <a:off x="8702675" y="6416675"/>
            <a:ext cx="304800" cy="304800"/>
          </a:xfrm>
          <a:prstGeom prst="rect">
            <a:avLst/>
          </a:prstGeom>
        </p:spPr>
      </p:pic>
    </p:spTree>
  </p:cSld>
  <p:clrMapOvr>
    <a:masterClrMapping/>
  </p:clrMapOvr>
  <p:transition advTm="3207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US" smtClean="0"/>
              <a:t>Motivation</a:t>
            </a:r>
          </a:p>
        </p:txBody>
      </p:sp>
      <p:pic>
        <p:nvPicPr>
          <p:cNvPr id="31747" name="Content Placeholder 4" descr="ladybug_eg_no_overlapp.jpg"/>
          <p:cNvPicPr>
            <a:picLocks noGrp="1" noChangeAspect="1"/>
          </p:cNvPicPr>
          <p:nvPr>
            <p:ph idx="1"/>
          </p:nvPr>
        </p:nvPicPr>
        <p:blipFill>
          <a:blip r:embed="rId4"/>
          <a:srcRect/>
          <a:stretch>
            <a:fillRect/>
          </a:stretch>
        </p:blipFill>
        <p:spPr>
          <a:xfrm>
            <a:off x="1066800" y="1828800"/>
            <a:ext cx="6477000" cy="2424113"/>
          </a:xfrm>
        </p:spPr>
      </p:pic>
      <p:sp>
        <p:nvSpPr>
          <p:cNvPr id="31748" name="Slide Number Placeholder 3"/>
          <p:cNvSpPr>
            <a:spLocks noGrp="1"/>
          </p:cNvSpPr>
          <p:nvPr>
            <p:ph type="sldNum" sz="quarter" idx="12"/>
          </p:nvPr>
        </p:nvSpPr>
        <p:spPr bwMode="auto">
          <a:noFill/>
          <a:ln>
            <a:miter lim="800000"/>
            <a:headEnd/>
            <a:tailEnd/>
          </a:ln>
        </p:spPr>
        <p:txBody>
          <a:bodyPr/>
          <a:lstStyle/>
          <a:p>
            <a:fld id="{A4822F5B-8DA8-49DD-8D49-E4B42711DF93}" type="slidenum">
              <a:rPr lang="en-US"/>
              <a:pPr/>
              <a:t>5</a:t>
            </a:fld>
            <a:endParaRPr lang="en-US"/>
          </a:p>
        </p:txBody>
      </p:sp>
      <p:sp>
        <p:nvSpPr>
          <p:cNvPr id="31749" name="TextBox 6"/>
          <p:cNvSpPr txBox="1">
            <a:spLocks noChangeArrowheads="1"/>
          </p:cNvSpPr>
          <p:nvPr/>
        </p:nvSpPr>
        <p:spPr bwMode="auto">
          <a:xfrm>
            <a:off x="609600" y="1219200"/>
            <a:ext cx="4114800" cy="584200"/>
          </a:xfrm>
          <a:prstGeom prst="rect">
            <a:avLst/>
          </a:prstGeom>
          <a:noFill/>
          <a:ln w="9525">
            <a:noFill/>
            <a:miter lim="800000"/>
            <a:headEnd/>
            <a:tailEnd/>
          </a:ln>
        </p:spPr>
        <p:txBody>
          <a:bodyPr>
            <a:spAutoFit/>
          </a:bodyPr>
          <a:lstStyle/>
          <a:p>
            <a:r>
              <a:rPr lang="en-US" sz="3200"/>
              <a:t>Panorama stitching</a:t>
            </a:r>
          </a:p>
        </p:txBody>
      </p:sp>
      <p:pic>
        <p:nvPicPr>
          <p:cNvPr id="31750" name="Picture 6" descr="ladybug_panorama.jpg"/>
          <p:cNvPicPr>
            <a:picLocks noChangeAspect="1"/>
          </p:cNvPicPr>
          <p:nvPr/>
        </p:nvPicPr>
        <p:blipFill>
          <a:blip r:embed="rId5"/>
          <a:srcRect/>
          <a:stretch>
            <a:fillRect/>
          </a:stretch>
        </p:blipFill>
        <p:spPr bwMode="auto">
          <a:xfrm>
            <a:off x="1066800" y="4495800"/>
            <a:ext cx="6477000" cy="1898650"/>
          </a:xfrm>
          <a:prstGeom prst="rect">
            <a:avLst/>
          </a:prstGeom>
          <a:noFill/>
          <a:ln w="9525">
            <a:noFill/>
            <a:miter lim="800000"/>
            <a:headEnd/>
            <a:tailEnd/>
          </a:ln>
        </p:spPr>
      </p:pic>
      <p:sp>
        <p:nvSpPr>
          <p:cNvPr id="7" name="TextBox 15"/>
          <p:cNvSpPr txBox="1">
            <a:spLocks noChangeArrowheads="1"/>
          </p:cNvSpPr>
          <p:nvPr/>
        </p:nvSpPr>
        <p:spPr bwMode="auto">
          <a:xfrm>
            <a:off x="304800" y="6400800"/>
            <a:ext cx="3886200" cy="307975"/>
          </a:xfrm>
          <a:prstGeom prst="rect">
            <a:avLst/>
          </a:prstGeom>
          <a:noFill/>
          <a:ln w="9525">
            <a:noFill/>
            <a:miter lim="800000"/>
            <a:headEnd/>
            <a:tailEnd/>
          </a:ln>
        </p:spPr>
        <p:txBody>
          <a:bodyPr>
            <a:spAutoFit/>
          </a:bodyPr>
          <a:lstStyle/>
          <a:p>
            <a:r>
              <a:rPr lang="en-US" sz="1400" dirty="0"/>
              <a:t>Courtesy: </a:t>
            </a:r>
            <a:r>
              <a:rPr lang="en-US" sz="1400" dirty="0" smtClean="0"/>
              <a:t>www.ptgrey.com</a:t>
            </a:r>
            <a:endParaRPr lang="en-US" sz="1400" dirty="0"/>
          </a:p>
        </p:txBody>
      </p:sp>
      <p:pic>
        <p:nvPicPr>
          <p:cNvPr id="15" name="~PP1580.WAV">
            <a:hlinkClick r:id="" action="ppaction://media"/>
          </p:cNvPr>
          <p:cNvPicPr>
            <a:picLocks noRot="1" noChangeAspect="1"/>
          </p:cNvPicPr>
          <p:nvPr>
            <a:wavAudioFile r:embed="rId1" name="~PP1580.WAV"/>
          </p:nvPr>
        </p:nvPicPr>
        <p:blipFill>
          <a:blip r:embed="rId6"/>
          <a:stretch>
            <a:fillRect/>
          </a:stretch>
        </p:blipFill>
        <p:spPr>
          <a:xfrm>
            <a:off x="8702675" y="6416675"/>
            <a:ext cx="304800" cy="304800"/>
          </a:xfrm>
          <a:prstGeom prst="rect">
            <a:avLst/>
          </a:prstGeom>
        </p:spPr>
      </p:pic>
    </p:spTree>
  </p:cSld>
  <p:clrMapOvr>
    <a:masterClrMapping/>
  </p:clrMapOvr>
  <p:transition advTm="113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US" smtClean="0"/>
              <a:t>Motivation</a:t>
            </a:r>
          </a:p>
        </p:txBody>
      </p:sp>
      <p:sp>
        <p:nvSpPr>
          <p:cNvPr id="33795" name="Slide Number Placeholder 3"/>
          <p:cNvSpPr>
            <a:spLocks noGrp="1"/>
          </p:cNvSpPr>
          <p:nvPr>
            <p:ph type="sldNum" sz="quarter" idx="12"/>
          </p:nvPr>
        </p:nvSpPr>
        <p:spPr bwMode="auto">
          <a:noFill/>
          <a:ln>
            <a:miter lim="800000"/>
            <a:headEnd/>
            <a:tailEnd/>
          </a:ln>
        </p:spPr>
        <p:txBody>
          <a:bodyPr/>
          <a:lstStyle/>
          <a:p>
            <a:fld id="{78E2921D-0F3B-4CED-A757-5971ED8F3510}" type="slidenum">
              <a:rPr lang="en-US"/>
              <a:pPr/>
              <a:t>6</a:t>
            </a:fld>
            <a:endParaRPr lang="en-US"/>
          </a:p>
        </p:txBody>
      </p:sp>
      <p:pic>
        <p:nvPicPr>
          <p:cNvPr id="33796" name="Picture 3"/>
          <p:cNvPicPr>
            <a:picLocks noChangeAspect="1" noChangeArrowheads="1"/>
          </p:cNvPicPr>
          <p:nvPr/>
        </p:nvPicPr>
        <p:blipFill>
          <a:blip r:embed="rId3"/>
          <a:srcRect/>
          <a:stretch>
            <a:fillRect/>
          </a:stretch>
        </p:blipFill>
        <p:spPr bwMode="auto">
          <a:xfrm>
            <a:off x="3227388" y="2122488"/>
            <a:ext cx="2784475" cy="3140075"/>
          </a:xfrm>
          <a:prstGeom prst="rect">
            <a:avLst/>
          </a:prstGeom>
          <a:noFill/>
          <a:ln w="19050">
            <a:solidFill>
              <a:srgbClr val="3366FF"/>
            </a:solidFill>
            <a:miter lim="800000"/>
            <a:headEnd/>
            <a:tailEnd/>
          </a:ln>
        </p:spPr>
      </p:pic>
      <p:pic>
        <p:nvPicPr>
          <p:cNvPr id="33797" name="Picture 4" descr="img40"/>
          <p:cNvPicPr>
            <a:picLocks noChangeAspect="1" noChangeArrowheads="1"/>
          </p:cNvPicPr>
          <p:nvPr/>
        </p:nvPicPr>
        <p:blipFill>
          <a:blip r:embed="rId4"/>
          <a:srcRect/>
          <a:stretch>
            <a:fillRect/>
          </a:stretch>
        </p:blipFill>
        <p:spPr bwMode="auto">
          <a:xfrm>
            <a:off x="6858000" y="4038600"/>
            <a:ext cx="1190625" cy="2009775"/>
          </a:xfrm>
          <a:prstGeom prst="rect">
            <a:avLst/>
          </a:prstGeom>
          <a:noFill/>
          <a:ln w="9525">
            <a:noFill/>
            <a:miter lim="800000"/>
            <a:headEnd/>
            <a:tailEnd/>
          </a:ln>
        </p:spPr>
      </p:pic>
      <p:pic>
        <p:nvPicPr>
          <p:cNvPr id="33798" name="Picture 5" descr="img01"/>
          <p:cNvPicPr>
            <a:picLocks noChangeAspect="1" noChangeArrowheads="1"/>
          </p:cNvPicPr>
          <p:nvPr/>
        </p:nvPicPr>
        <p:blipFill>
          <a:blip r:embed="rId5"/>
          <a:srcRect/>
          <a:stretch>
            <a:fillRect/>
          </a:stretch>
        </p:blipFill>
        <p:spPr bwMode="auto">
          <a:xfrm>
            <a:off x="1006475" y="4267200"/>
            <a:ext cx="1190625" cy="2009775"/>
          </a:xfrm>
          <a:prstGeom prst="rect">
            <a:avLst/>
          </a:prstGeom>
          <a:noFill/>
          <a:ln w="9525">
            <a:noFill/>
            <a:miter lim="800000"/>
            <a:headEnd/>
            <a:tailEnd/>
          </a:ln>
        </p:spPr>
      </p:pic>
      <p:pic>
        <p:nvPicPr>
          <p:cNvPr id="33799" name="Picture 6" descr="imgtop"/>
          <p:cNvPicPr>
            <a:picLocks noChangeAspect="1" noChangeArrowheads="1"/>
          </p:cNvPicPr>
          <p:nvPr/>
        </p:nvPicPr>
        <p:blipFill>
          <a:blip r:embed="rId6"/>
          <a:srcRect/>
          <a:stretch>
            <a:fillRect/>
          </a:stretch>
        </p:blipFill>
        <p:spPr bwMode="auto">
          <a:xfrm>
            <a:off x="6934200" y="1266825"/>
            <a:ext cx="1190625" cy="2009775"/>
          </a:xfrm>
          <a:prstGeom prst="rect">
            <a:avLst/>
          </a:prstGeom>
          <a:noFill/>
          <a:ln w="9525">
            <a:noFill/>
            <a:miter lim="800000"/>
            <a:headEnd/>
            <a:tailEnd/>
          </a:ln>
        </p:spPr>
      </p:pic>
      <p:pic>
        <p:nvPicPr>
          <p:cNvPr id="33800" name="Picture 7" descr="img10"/>
          <p:cNvPicPr>
            <a:picLocks noChangeAspect="1" noChangeArrowheads="1"/>
          </p:cNvPicPr>
          <p:nvPr/>
        </p:nvPicPr>
        <p:blipFill>
          <a:blip r:embed="rId7"/>
          <a:srcRect/>
          <a:stretch>
            <a:fillRect/>
          </a:stretch>
        </p:blipFill>
        <p:spPr bwMode="auto">
          <a:xfrm>
            <a:off x="1006475" y="1447800"/>
            <a:ext cx="1190625" cy="2009775"/>
          </a:xfrm>
          <a:prstGeom prst="rect">
            <a:avLst/>
          </a:prstGeom>
          <a:noFill/>
          <a:ln w="9525">
            <a:noFill/>
            <a:miter lim="800000"/>
            <a:headEnd/>
            <a:tailEnd/>
          </a:ln>
        </p:spPr>
      </p:pic>
      <p:sp>
        <p:nvSpPr>
          <p:cNvPr id="33801" name="Freeform 8"/>
          <p:cNvSpPr>
            <a:spLocks/>
          </p:cNvSpPr>
          <p:nvPr/>
        </p:nvSpPr>
        <p:spPr bwMode="auto">
          <a:xfrm>
            <a:off x="2209800" y="4495800"/>
            <a:ext cx="2057400" cy="1371600"/>
          </a:xfrm>
          <a:custGeom>
            <a:avLst/>
            <a:gdLst>
              <a:gd name="T0" fmla="*/ 0 w 1296"/>
              <a:gd name="T1" fmla="*/ 2147483647 h 864"/>
              <a:gd name="T2" fmla="*/ 2147483647 w 1296"/>
              <a:gd name="T3" fmla="*/ 2147483647 h 864"/>
              <a:gd name="T4" fmla="*/ 2147483647 w 1296"/>
              <a:gd name="T5" fmla="*/ 2147483647 h 864"/>
              <a:gd name="T6" fmla="*/ 2147483647 w 1296"/>
              <a:gd name="T7" fmla="*/ 0 h 864"/>
              <a:gd name="T8" fmla="*/ 0 60000 65536"/>
              <a:gd name="T9" fmla="*/ 0 60000 65536"/>
              <a:gd name="T10" fmla="*/ 0 60000 65536"/>
              <a:gd name="T11" fmla="*/ 0 60000 65536"/>
              <a:gd name="T12" fmla="*/ 0 w 1296"/>
              <a:gd name="T13" fmla="*/ 0 h 864"/>
              <a:gd name="T14" fmla="*/ 1296 w 1296"/>
              <a:gd name="T15" fmla="*/ 864 h 864"/>
            </a:gdLst>
            <a:ahLst/>
            <a:cxnLst>
              <a:cxn ang="T8">
                <a:pos x="T0" y="T1"/>
              </a:cxn>
              <a:cxn ang="T9">
                <a:pos x="T2" y="T3"/>
              </a:cxn>
              <a:cxn ang="T10">
                <a:pos x="T4" y="T5"/>
              </a:cxn>
              <a:cxn ang="T11">
                <a:pos x="T6" y="T7"/>
              </a:cxn>
            </a:cxnLst>
            <a:rect l="T12" t="T13" r="T14" b="T15"/>
            <a:pathLst>
              <a:path w="1296" h="864">
                <a:moveTo>
                  <a:pt x="0" y="864"/>
                </a:moveTo>
                <a:cubicBezTo>
                  <a:pt x="312" y="784"/>
                  <a:pt x="624" y="704"/>
                  <a:pt x="816" y="624"/>
                </a:cubicBezTo>
                <a:cubicBezTo>
                  <a:pt x="1008" y="544"/>
                  <a:pt x="1072" y="488"/>
                  <a:pt x="1152" y="384"/>
                </a:cubicBezTo>
                <a:cubicBezTo>
                  <a:pt x="1232" y="280"/>
                  <a:pt x="1272" y="56"/>
                  <a:pt x="1296" y="0"/>
                </a:cubicBezTo>
              </a:path>
            </a:pathLst>
          </a:custGeom>
          <a:noFill/>
          <a:ln w="28575">
            <a:solidFill>
              <a:srgbClr val="FFFF00"/>
            </a:solidFill>
            <a:round/>
            <a:headEnd/>
            <a:tailEnd type="arrow" w="med" len="med"/>
          </a:ln>
        </p:spPr>
        <p:txBody>
          <a:bodyPr/>
          <a:lstStyle/>
          <a:p>
            <a:endParaRPr lang="en-US"/>
          </a:p>
        </p:txBody>
      </p:sp>
      <p:sp>
        <p:nvSpPr>
          <p:cNvPr id="33802" name="Line 9"/>
          <p:cNvSpPr>
            <a:spLocks noChangeShapeType="1"/>
          </p:cNvSpPr>
          <p:nvPr/>
        </p:nvSpPr>
        <p:spPr bwMode="auto">
          <a:xfrm flipH="1" flipV="1">
            <a:off x="5638800" y="4419600"/>
            <a:ext cx="1219200" cy="609600"/>
          </a:xfrm>
          <a:prstGeom prst="line">
            <a:avLst/>
          </a:prstGeom>
          <a:noFill/>
          <a:ln w="28575">
            <a:solidFill>
              <a:srgbClr val="FFFF00"/>
            </a:solidFill>
            <a:round/>
            <a:headEnd/>
            <a:tailEnd type="triangle" w="med" len="med"/>
          </a:ln>
        </p:spPr>
        <p:txBody>
          <a:bodyPr/>
          <a:lstStyle/>
          <a:p>
            <a:endParaRPr lang="en-US"/>
          </a:p>
        </p:txBody>
      </p:sp>
      <p:sp>
        <p:nvSpPr>
          <p:cNvPr id="33803" name="Freeform 10"/>
          <p:cNvSpPr>
            <a:spLocks/>
          </p:cNvSpPr>
          <p:nvPr/>
        </p:nvSpPr>
        <p:spPr bwMode="auto">
          <a:xfrm>
            <a:off x="4152900" y="1495425"/>
            <a:ext cx="2781300" cy="914400"/>
          </a:xfrm>
          <a:custGeom>
            <a:avLst/>
            <a:gdLst>
              <a:gd name="T0" fmla="*/ 2147483647 w 1752"/>
              <a:gd name="T1" fmla="*/ 0 h 576"/>
              <a:gd name="T2" fmla="*/ 2147483647 w 1752"/>
              <a:gd name="T3" fmla="*/ 2147483647 h 576"/>
              <a:gd name="T4" fmla="*/ 2147483647 w 1752"/>
              <a:gd name="T5" fmla="*/ 2147483647 h 576"/>
              <a:gd name="T6" fmla="*/ 2147483647 w 1752"/>
              <a:gd name="T7" fmla="*/ 2147483647 h 576"/>
              <a:gd name="T8" fmla="*/ 2147483647 w 1752"/>
              <a:gd name="T9" fmla="*/ 2147483647 h 576"/>
              <a:gd name="T10" fmla="*/ 0 60000 65536"/>
              <a:gd name="T11" fmla="*/ 0 60000 65536"/>
              <a:gd name="T12" fmla="*/ 0 60000 65536"/>
              <a:gd name="T13" fmla="*/ 0 60000 65536"/>
              <a:gd name="T14" fmla="*/ 0 60000 65536"/>
              <a:gd name="T15" fmla="*/ 0 w 1752"/>
              <a:gd name="T16" fmla="*/ 0 h 576"/>
              <a:gd name="T17" fmla="*/ 1752 w 1752"/>
              <a:gd name="T18" fmla="*/ 576 h 576"/>
            </a:gdLst>
            <a:ahLst/>
            <a:cxnLst>
              <a:cxn ang="T10">
                <a:pos x="T0" y="T1"/>
              </a:cxn>
              <a:cxn ang="T11">
                <a:pos x="T2" y="T3"/>
              </a:cxn>
              <a:cxn ang="T12">
                <a:pos x="T4" y="T5"/>
              </a:cxn>
              <a:cxn ang="T13">
                <a:pos x="T6" y="T7"/>
              </a:cxn>
              <a:cxn ang="T14">
                <a:pos x="T8" y="T9"/>
              </a:cxn>
            </a:cxnLst>
            <a:rect l="T15" t="T16" r="T17" b="T18"/>
            <a:pathLst>
              <a:path w="1752" h="576">
                <a:moveTo>
                  <a:pt x="1752" y="0"/>
                </a:moveTo>
                <a:cubicBezTo>
                  <a:pt x="1236" y="32"/>
                  <a:pt x="720" y="64"/>
                  <a:pt x="456" y="96"/>
                </a:cubicBezTo>
                <a:cubicBezTo>
                  <a:pt x="192" y="128"/>
                  <a:pt x="240" y="136"/>
                  <a:pt x="168" y="192"/>
                </a:cubicBezTo>
                <a:cubicBezTo>
                  <a:pt x="96" y="248"/>
                  <a:pt x="48" y="368"/>
                  <a:pt x="24" y="432"/>
                </a:cubicBezTo>
                <a:cubicBezTo>
                  <a:pt x="0" y="496"/>
                  <a:pt x="12" y="536"/>
                  <a:pt x="24" y="576"/>
                </a:cubicBezTo>
              </a:path>
            </a:pathLst>
          </a:custGeom>
          <a:noFill/>
          <a:ln w="28575">
            <a:solidFill>
              <a:srgbClr val="FFFF00"/>
            </a:solidFill>
            <a:round/>
            <a:headEnd/>
            <a:tailEnd type="arrow" w="med" len="med"/>
          </a:ln>
        </p:spPr>
        <p:txBody>
          <a:bodyPr/>
          <a:lstStyle/>
          <a:p>
            <a:endParaRPr lang="en-US"/>
          </a:p>
        </p:txBody>
      </p:sp>
      <p:sp>
        <p:nvSpPr>
          <p:cNvPr id="33804" name="Line 11"/>
          <p:cNvSpPr>
            <a:spLocks noChangeShapeType="1"/>
          </p:cNvSpPr>
          <p:nvPr/>
        </p:nvSpPr>
        <p:spPr bwMode="auto">
          <a:xfrm>
            <a:off x="2209800" y="2514600"/>
            <a:ext cx="1219200" cy="457200"/>
          </a:xfrm>
          <a:prstGeom prst="line">
            <a:avLst/>
          </a:prstGeom>
          <a:noFill/>
          <a:ln w="28575">
            <a:solidFill>
              <a:srgbClr val="FFFF00"/>
            </a:solidFill>
            <a:round/>
            <a:headEnd/>
            <a:tailEnd type="triangle" w="med" len="med"/>
          </a:ln>
        </p:spPr>
        <p:txBody>
          <a:bodyPr/>
          <a:lstStyle/>
          <a:p>
            <a:endParaRPr lang="en-US"/>
          </a:p>
        </p:txBody>
      </p:sp>
      <p:sp>
        <p:nvSpPr>
          <p:cNvPr id="33805" name="Text Box 12"/>
          <p:cNvSpPr txBox="1">
            <a:spLocks noChangeArrowheads="1"/>
          </p:cNvSpPr>
          <p:nvPr/>
        </p:nvSpPr>
        <p:spPr bwMode="auto">
          <a:xfrm>
            <a:off x="2914650" y="5903913"/>
            <a:ext cx="3486150" cy="366712"/>
          </a:xfrm>
          <a:prstGeom prst="rect">
            <a:avLst/>
          </a:prstGeom>
          <a:noFill/>
          <a:ln w="9525">
            <a:noFill/>
            <a:miter lim="800000"/>
            <a:headEnd/>
            <a:tailEnd/>
          </a:ln>
        </p:spPr>
        <p:txBody>
          <a:bodyPr wrap="none">
            <a:spAutoFit/>
          </a:bodyPr>
          <a:lstStyle/>
          <a:p>
            <a:r>
              <a:rPr lang="en-US" i="1"/>
              <a:t>(Only 4 of 6 images shown here)</a:t>
            </a:r>
          </a:p>
        </p:txBody>
      </p:sp>
      <p:sp>
        <p:nvSpPr>
          <p:cNvPr id="33806" name="TextBox 15"/>
          <p:cNvSpPr txBox="1">
            <a:spLocks noChangeArrowheads="1"/>
          </p:cNvSpPr>
          <p:nvPr/>
        </p:nvSpPr>
        <p:spPr bwMode="auto">
          <a:xfrm>
            <a:off x="304800" y="6400800"/>
            <a:ext cx="3886200" cy="307975"/>
          </a:xfrm>
          <a:prstGeom prst="rect">
            <a:avLst/>
          </a:prstGeom>
          <a:noFill/>
          <a:ln w="9525">
            <a:noFill/>
            <a:miter lim="800000"/>
            <a:headEnd/>
            <a:tailEnd/>
          </a:ln>
        </p:spPr>
        <p:txBody>
          <a:bodyPr>
            <a:spAutoFit/>
          </a:bodyPr>
          <a:lstStyle/>
          <a:p>
            <a:r>
              <a:rPr lang="en-US" sz="1400" dirty="0"/>
              <a:t>Courtesy: Microsoft Research</a:t>
            </a:r>
          </a:p>
        </p:txBody>
      </p:sp>
      <p:pic>
        <p:nvPicPr>
          <p:cNvPr id="19" name="~PP3332.WAV">
            <a:hlinkClick r:id="" action="ppaction://media"/>
          </p:cNvPr>
          <p:cNvPicPr>
            <a:picLocks noRot="1" noChangeAspect="1"/>
          </p:cNvPicPr>
          <p:nvPr>
            <a:wavAudioFile r:embed="rId1" name="~PP3332.WAV"/>
          </p:nvPr>
        </p:nvPicPr>
        <p:blipFill>
          <a:blip r:embed="rId8"/>
          <a:stretch>
            <a:fillRect/>
          </a:stretch>
        </p:blipFill>
        <p:spPr>
          <a:xfrm>
            <a:off x="8702675" y="6416675"/>
            <a:ext cx="304800" cy="304800"/>
          </a:xfrm>
          <a:prstGeom prst="rect">
            <a:avLst/>
          </a:prstGeom>
        </p:spPr>
      </p:pic>
    </p:spTree>
  </p:cSld>
  <p:clrMapOvr>
    <a:masterClrMapping/>
  </p:clrMapOvr>
  <p:transition advTm="1391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Previous Work</a:t>
            </a:r>
          </a:p>
        </p:txBody>
      </p:sp>
      <p:sp>
        <p:nvSpPr>
          <p:cNvPr id="4099" name="Content Placeholder 2"/>
          <p:cNvSpPr>
            <a:spLocks noGrp="1"/>
          </p:cNvSpPr>
          <p:nvPr>
            <p:ph idx="1"/>
          </p:nvPr>
        </p:nvSpPr>
        <p:spPr>
          <a:xfrm>
            <a:off x="304800" y="838200"/>
            <a:ext cx="8610600" cy="5791200"/>
          </a:xfrm>
        </p:spPr>
        <p:txBody>
          <a:bodyPr/>
          <a:lstStyle/>
          <a:p>
            <a:pPr eaLnBrk="1" hangingPunct="1"/>
            <a:r>
              <a:rPr lang="en-US" dirty="0" smtClean="0"/>
              <a:t>Single camera calibration</a:t>
            </a:r>
          </a:p>
          <a:p>
            <a:pPr lvl="1" eaLnBrk="1" hangingPunct="1"/>
            <a:r>
              <a:rPr lang="en-US" sz="2400" dirty="0" smtClean="0"/>
              <a:t> </a:t>
            </a:r>
            <a:r>
              <a:rPr lang="en-US" dirty="0" smtClean="0"/>
              <a:t>Fixed 3D Geometry </a:t>
            </a:r>
            <a:r>
              <a:rPr lang="en-US" sz="2400" dirty="0" smtClean="0"/>
              <a:t>	</a:t>
            </a:r>
            <a:r>
              <a:rPr lang="en-US" dirty="0" smtClean="0"/>
              <a:t> 	</a:t>
            </a:r>
            <a:r>
              <a:rPr lang="en-US" sz="1800" b="1" dirty="0" smtClean="0"/>
              <a:t>Tsai (1987)</a:t>
            </a:r>
            <a:r>
              <a:rPr lang="en-US" sz="1800" dirty="0" smtClean="0"/>
              <a:t>	</a:t>
            </a:r>
            <a:endParaRPr lang="en-US" sz="1800" dirty="0" smtClean="0">
              <a:latin typeface="Trebuchet MS" pitchFamily="34" charset="0"/>
            </a:endParaRPr>
          </a:p>
          <a:p>
            <a:pPr lvl="1" eaLnBrk="1" hangingPunct="1"/>
            <a:r>
              <a:rPr lang="en-US" dirty="0" smtClean="0"/>
              <a:t>Plane based approach	 </a:t>
            </a:r>
            <a:r>
              <a:rPr lang="en-US" sz="1800" b="1" dirty="0" smtClean="0"/>
              <a:t>Zhang (2000)</a:t>
            </a:r>
          </a:p>
          <a:p>
            <a:pPr eaLnBrk="1" hangingPunct="1">
              <a:buFont typeface="Arial" charset="0"/>
              <a:buNone/>
            </a:pPr>
            <a:endParaRPr lang="en-US" dirty="0" smtClean="0"/>
          </a:p>
          <a:p>
            <a:pPr lvl="1" eaLnBrk="1" hangingPunct="1"/>
            <a:endParaRPr lang="en-US" dirty="0" smtClean="0">
              <a:solidFill>
                <a:srgbClr val="FF0000"/>
              </a:solidFill>
            </a:endParaRPr>
          </a:p>
          <a:p>
            <a:pPr lvl="1" eaLnBrk="1" hangingPunct="1"/>
            <a:endParaRPr lang="en-US" dirty="0" smtClean="0">
              <a:solidFill>
                <a:srgbClr val="FF0000"/>
              </a:solidFill>
            </a:endParaRPr>
          </a:p>
          <a:p>
            <a:pPr lvl="1" eaLnBrk="1" hangingPunct="1">
              <a:buFont typeface="Arial" charset="0"/>
              <a:buNone/>
            </a:pPr>
            <a:endParaRPr lang="en-US" dirty="0" smtClean="0"/>
          </a:p>
          <a:p>
            <a:pPr lvl="1" eaLnBrk="1" hangingPunct="1">
              <a:buFont typeface="Arial" charset="0"/>
              <a:buNone/>
            </a:pPr>
            <a:endParaRPr lang="en-US" dirty="0" smtClean="0"/>
          </a:p>
          <a:p>
            <a:pPr lvl="1" eaLnBrk="1" hangingPunct="1"/>
            <a:endParaRPr lang="en-US" dirty="0" smtClean="0">
              <a:solidFill>
                <a:srgbClr val="FF0000"/>
              </a:solidFill>
            </a:endParaRPr>
          </a:p>
          <a:p>
            <a:pPr lvl="1" eaLnBrk="1" hangingPunct="1"/>
            <a:endParaRPr lang="en-US" sz="3100" dirty="0" smtClean="0">
              <a:solidFill>
                <a:srgbClr val="FF0000"/>
              </a:solidFill>
            </a:endParaRPr>
          </a:p>
          <a:p>
            <a:pPr lvl="1" eaLnBrk="1" hangingPunct="1">
              <a:buFont typeface="Arial" charset="0"/>
              <a:buNone/>
            </a:pPr>
            <a:endParaRPr lang="en-US" sz="1900" dirty="0" smtClean="0">
              <a:solidFill>
                <a:srgbClr val="FF0000"/>
              </a:solidFill>
            </a:endParaRPr>
          </a:p>
        </p:txBody>
      </p:sp>
      <p:sp>
        <p:nvSpPr>
          <p:cNvPr id="34820" name="Slide Number Placeholder 3"/>
          <p:cNvSpPr>
            <a:spLocks noGrp="1"/>
          </p:cNvSpPr>
          <p:nvPr>
            <p:ph type="sldNum" sz="quarter" idx="12"/>
          </p:nvPr>
        </p:nvSpPr>
        <p:spPr bwMode="auto">
          <a:noFill/>
          <a:ln>
            <a:miter lim="800000"/>
            <a:headEnd/>
            <a:tailEnd/>
          </a:ln>
        </p:spPr>
        <p:txBody>
          <a:bodyPr/>
          <a:lstStyle/>
          <a:p>
            <a:fld id="{9DD5D628-20B6-4D0B-B6A1-B09913D6970D}" type="slidenum">
              <a:rPr lang="en-US"/>
              <a:pPr/>
              <a:t>7</a:t>
            </a:fld>
            <a:endParaRPr lang="en-US"/>
          </a:p>
        </p:txBody>
      </p:sp>
      <p:pic>
        <p:nvPicPr>
          <p:cNvPr id="5" name="Picture 4" descr="CalibIm1.tif"/>
          <p:cNvPicPr>
            <a:picLocks noChangeAspect="1"/>
          </p:cNvPicPr>
          <p:nvPr/>
        </p:nvPicPr>
        <p:blipFill>
          <a:blip r:embed="rId5"/>
          <a:srcRect/>
          <a:stretch>
            <a:fillRect/>
          </a:stretch>
        </p:blipFill>
        <p:spPr bwMode="auto">
          <a:xfrm>
            <a:off x="609600" y="3048000"/>
            <a:ext cx="3556000" cy="2667000"/>
          </a:xfrm>
          <a:prstGeom prst="rect">
            <a:avLst/>
          </a:prstGeom>
          <a:noFill/>
          <a:ln w="9525">
            <a:noFill/>
            <a:miter lim="800000"/>
            <a:headEnd/>
            <a:tailEnd/>
          </a:ln>
        </p:spPr>
      </p:pic>
      <p:pic>
        <p:nvPicPr>
          <p:cNvPr id="6" name="Picture 5" descr="CalibIm2.tif"/>
          <p:cNvPicPr>
            <a:picLocks noChangeAspect="1"/>
          </p:cNvPicPr>
          <p:nvPr/>
        </p:nvPicPr>
        <p:blipFill>
          <a:blip r:embed="rId6"/>
          <a:srcRect/>
          <a:stretch>
            <a:fillRect/>
          </a:stretch>
        </p:blipFill>
        <p:spPr bwMode="auto">
          <a:xfrm>
            <a:off x="4495800" y="3124200"/>
            <a:ext cx="3454400" cy="2590800"/>
          </a:xfrm>
          <a:prstGeom prst="rect">
            <a:avLst/>
          </a:prstGeom>
          <a:noFill/>
          <a:ln w="9525">
            <a:noFill/>
            <a:miter lim="800000"/>
            <a:headEnd/>
            <a:tailEnd/>
          </a:ln>
        </p:spPr>
      </p:pic>
      <p:sp>
        <p:nvSpPr>
          <p:cNvPr id="7" name="TextBox 6"/>
          <p:cNvSpPr txBox="1">
            <a:spLocks noChangeArrowheads="1"/>
          </p:cNvSpPr>
          <p:nvPr/>
        </p:nvSpPr>
        <p:spPr bwMode="auto">
          <a:xfrm>
            <a:off x="609600" y="6019800"/>
            <a:ext cx="8153400" cy="369888"/>
          </a:xfrm>
          <a:prstGeom prst="rect">
            <a:avLst/>
          </a:prstGeom>
          <a:noFill/>
          <a:ln w="9525">
            <a:noFill/>
            <a:miter lim="800000"/>
            <a:headEnd/>
            <a:tailEnd/>
          </a:ln>
        </p:spPr>
        <p:txBody>
          <a:bodyPr>
            <a:spAutoFit/>
          </a:bodyPr>
          <a:lstStyle/>
          <a:p>
            <a:r>
              <a:rPr lang="en-US"/>
              <a:t>Multiple images of the checker board pattern assumed at Z=0 are observed</a:t>
            </a:r>
          </a:p>
        </p:txBody>
      </p:sp>
      <p:pic>
        <p:nvPicPr>
          <p:cNvPr id="12" name="~PP3416.WAV">
            <a:hlinkClick r:id="" action="ppaction://media"/>
          </p:cNvPr>
          <p:cNvPicPr>
            <a:picLocks noRot="1" noChangeAspect="1"/>
          </p:cNvPicPr>
          <p:nvPr>
            <a:wavAudioFile r:embed="rId2" name="~PP3416.WAV"/>
          </p:nvPr>
        </p:nvPicPr>
        <p:blipFill>
          <a:blip r:embed="rId7"/>
          <a:stretch>
            <a:fillRect/>
          </a:stretch>
        </p:blipFill>
        <p:spPr>
          <a:xfrm>
            <a:off x="8702675" y="6416675"/>
            <a:ext cx="304800" cy="304800"/>
          </a:xfrm>
          <a:prstGeom prst="rect">
            <a:avLst/>
          </a:prstGeom>
        </p:spPr>
      </p:pic>
    </p:spTree>
    <p:custDataLst>
      <p:tags r:id="rId1"/>
    </p:custDataLst>
  </p:cSld>
  <p:clrMapOvr>
    <a:masterClrMapping/>
  </p:clrMapOvr>
  <p:transition advTm="408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99">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7"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Previous Work</a:t>
            </a:r>
          </a:p>
        </p:txBody>
      </p:sp>
      <p:sp>
        <p:nvSpPr>
          <p:cNvPr id="4099" name="Content Placeholder 2"/>
          <p:cNvSpPr>
            <a:spLocks noGrp="1"/>
          </p:cNvSpPr>
          <p:nvPr>
            <p:ph idx="1"/>
          </p:nvPr>
        </p:nvSpPr>
        <p:spPr>
          <a:xfrm>
            <a:off x="304800" y="838200"/>
            <a:ext cx="8610600" cy="5791200"/>
          </a:xfrm>
        </p:spPr>
        <p:txBody>
          <a:bodyPr/>
          <a:lstStyle/>
          <a:p>
            <a:pPr eaLnBrk="1" hangingPunct="1"/>
            <a:r>
              <a:rPr lang="en-US" dirty="0" smtClean="0"/>
              <a:t>Single camera calibration</a:t>
            </a:r>
          </a:p>
          <a:p>
            <a:pPr lvl="1" eaLnBrk="1" hangingPunct="1"/>
            <a:r>
              <a:rPr lang="en-US" sz="2400" dirty="0" smtClean="0"/>
              <a:t> </a:t>
            </a:r>
            <a:r>
              <a:rPr lang="en-US" dirty="0" smtClean="0"/>
              <a:t>Fixed 3D Geometry </a:t>
            </a:r>
            <a:r>
              <a:rPr lang="en-US" sz="2400" dirty="0" smtClean="0"/>
              <a:t>	</a:t>
            </a:r>
            <a:r>
              <a:rPr lang="en-US" dirty="0" smtClean="0"/>
              <a:t> 	</a:t>
            </a:r>
            <a:r>
              <a:rPr lang="en-US" sz="1800" b="1" dirty="0" smtClean="0"/>
              <a:t>Tsai (1987)</a:t>
            </a:r>
            <a:r>
              <a:rPr lang="en-US" sz="1800" dirty="0" smtClean="0"/>
              <a:t>	</a:t>
            </a:r>
            <a:endParaRPr lang="en-US" sz="1800" dirty="0" smtClean="0">
              <a:latin typeface="Trebuchet MS" pitchFamily="34" charset="0"/>
            </a:endParaRPr>
          </a:p>
          <a:p>
            <a:pPr lvl="1" eaLnBrk="1" hangingPunct="1"/>
            <a:r>
              <a:rPr lang="en-US" dirty="0" smtClean="0"/>
              <a:t> Plane based approach	 </a:t>
            </a:r>
            <a:r>
              <a:rPr lang="en-US" sz="1800" b="1" dirty="0" smtClean="0"/>
              <a:t>Zhang (2000)</a:t>
            </a:r>
          </a:p>
          <a:p>
            <a:pPr lvl="1" eaLnBrk="1" hangingPunct="1">
              <a:buFont typeface="Arial" charset="0"/>
              <a:buNone/>
            </a:pPr>
            <a:endParaRPr lang="en-US" sz="2000" dirty="0" smtClean="0"/>
          </a:p>
          <a:p>
            <a:pPr eaLnBrk="1" hangingPunct="1">
              <a:buFont typeface="Arial" charset="0"/>
              <a:buNone/>
            </a:pPr>
            <a:endParaRPr lang="en-US" dirty="0" smtClean="0"/>
          </a:p>
          <a:p>
            <a:pPr lvl="1" eaLnBrk="1" hangingPunct="1">
              <a:buFont typeface="Arial" charset="0"/>
              <a:buNone/>
            </a:pPr>
            <a:endParaRPr lang="en-US" dirty="0" smtClean="0">
              <a:solidFill>
                <a:srgbClr val="FF0000"/>
              </a:solidFill>
            </a:endParaRPr>
          </a:p>
          <a:p>
            <a:pPr lvl="1" eaLnBrk="1" hangingPunct="1"/>
            <a:endParaRPr lang="en-US" dirty="0" smtClean="0">
              <a:solidFill>
                <a:srgbClr val="FF0000"/>
              </a:solidFill>
            </a:endParaRPr>
          </a:p>
          <a:p>
            <a:pPr lvl="1" eaLnBrk="1" hangingPunct="1">
              <a:buFont typeface="Arial" charset="0"/>
              <a:buNone/>
            </a:pPr>
            <a:endParaRPr lang="en-US" dirty="0" smtClean="0"/>
          </a:p>
          <a:p>
            <a:pPr lvl="1" eaLnBrk="1" hangingPunct="1">
              <a:buFont typeface="Arial" charset="0"/>
              <a:buNone/>
            </a:pPr>
            <a:endParaRPr lang="en-US" dirty="0" smtClean="0"/>
          </a:p>
          <a:p>
            <a:pPr lvl="1" eaLnBrk="1" hangingPunct="1">
              <a:buFont typeface="Arial" charset="0"/>
              <a:buNone/>
            </a:pPr>
            <a:endParaRPr lang="en-US" dirty="0" smtClean="0">
              <a:solidFill>
                <a:srgbClr val="FF0000"/>
              </a:solidFill>
            </a:endParaRPr>
          </a:p>
          <a:p>
            <a:pPr lvl="1" eaLnBrk="1" hangingPunct="1">
              <a:buFont typeface="Arial" charset="0"/>
              <a:buNone/>
            </a:pPr>
            <a:endParaRPr lang="en-US" sz="3100" dirty="0" smtClean="0">
              <a:solidFill>
                <a:srgbClr val="FF0000"/>
              </a:solidFill>
            </a:endParaRPr>
          </a:p>
          <a:p>
            <a:pPr lvl="1" eaLnBrk="1" hangingPunct="1">
              <a:buFont typeface="Arial" charset="0"/>
              <a:buNone/>
            </a:pPr>
            <a:endParaRPr lang="en-US" sz="1900" dirty="0" smtClean="0">
              <a:solidFill>
                <a:srgbClr val="FF0000"/>
              </a:solidFill>
            </a:endParaRPr>
          </a:p>
        </p:txBody>
      </p:sp>
      <p:sp>
        <p:nvSpPr>
          <p:cNvPr id="36868" name="Slide Number Placeholder 3"/>
          <p:cNvSpPr>
            <a:spLocks noGrp="1"/>
          </p:cNvSpPr>
          <p:nvPr>
            <p:ph type="sldNum" sz="quarter" idx="12"/>
          </p:nvPr>
        </p:nvSpPr>
        <p:spPr bwMode="auto">
          <a:noFill/>
          <a:ln>
            <a:miter lim="800000"/>
            <a:headEnd/>
            <a:tailEnd/>
          </a:ln>
        </p:spPr>
        <p:txBody>
          <a:bodyPr/>
          <a:lstStyle/>
          <a:p>
            <a:fld id="{FFE05113-75D0-445D-8B8D-89DE204268AB}" type="slidenum">
              <a:rPr lang="en-US"/>
              <a:pPr/>
              <a:t>8</a:t>
            </a:fld>
            <a:endParaRPr lang="en-US"/>
          </a:p>
        </p:txBody>
      </p:sp>
      <p:sp>
        <p:nvSpPr>
          <p:cNvPr id="8" name="TextBox 7"/>
          <p:cNvSpPr txBox="1">
            <a:spLocks noChangeArrowheads="1"/>
          </p:cNvSpPr>
          <p:nvPr/>
        </p:nvSpPr>
        <p:spPr bwMode="auto">
          <a:xfrm>
            <a:off x="914400" y="3733800"/>
            <a:ext cx="7835900" cy="461963"/>
          </a:xfrm>
          <a:prstGeom prst="rect">
            <a:avLst/>
          </a:prstGeom>
          <a:noFill/>
          <a:ln w="9525">
            <a:noFill/>
            <a:miter lim="800000"/>
            <a:headEnd/>
            <a:tailEnd/>
          </a:ln>
        </p:spPr>
        <p:txBody>
          <a:bodyPr wrap="none">
            <a:spAutoFit/>
          </a:bodyPr>
          <a:lstStyle/>
          <a:p>
            <a:r>
              <a:rPr lang="en-US" sz="2400" b="1"/>
              <a:t>Yields both internal and external camera parameters</a:t>
            </a:r>
          </a:p>
        </p:txBody>
      </p:sp>
      <p:pic>
        <p:nvPicPr>
          <p:cNvPr id="10" name="~PP3301.WAV">
            <a:hlinkClick r:id="" action="ppaction://media"/>
          </p:cNvPr>
          <p:cNvPicPr>
            <a:picLocks noRot="1" noChangeAspect="1"/>
          </p:cNvPicPr>
          <p:nvPr>
            <a:wavAudioFile r:embed="rId1" name="~PP3301.WAV"/>
          </p:nvPr>
        </p:nvPicPr>
        <p:blipFill>
          <a:blip r:embed="rId3"/>
          <a:stretch>
            <a:fillRect/>
          </a:stretch>
        </p:blipFill>
        <p:spPr>
          <a:xfrm>
            <a:off x="8702675" y="6416675"/>
            <a:ext cx="304800" cy="304800"/>
          </a:xfrm>
          <a:prstGeom prst="rect">
            <a:avLst/>
          </a:prstGeom>
        </p:spPr>
      </p:pic>
    </p:spTree>
  </p:cSld>
  <p:clrMapOvr>
    <a:masterClrMapping/>
  </p:clrMapOvr>
  <p:transition advTm="2429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par>
                                <p:cTn id="7" presetID="1" presetClass="entr" presetSubtype="0" fill="hold" nodeType="withEffect">
                                  <p:stCondLst>
                                    <p:cond delay="0"/>
                                  </p:stCondLst>
                                  <p:childTnLst>
                                    <p:set>
                                      <p:cBhvr>
                                        <p:cTn id="8" dur="1" fill="hold">
                                          <p:stCondLst>
                                            <p:cond delay="0"/>
                                          </p:stCondLst>
                                        </p:cTn>
                                        <p:tgtEl>
                                          <p:spTgt spid="4099">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1"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457200" y="274638"/>
            <a:ext cx="7848600" cy="868362"/>
          </a:xfrm>
        </p:spPr>
        <p:txBody>
          <a:bodyPr/>
          <a:lstStyle/>
          <a:p>
            <a:r>
              <a:rPr lang="en-US" dirty="0" smtClean="0"/>
              <a:t>Previous Work</a:t>
            </a:r>
          </a:p>
        </p:txBody>
      </p:sp>
      <p:sp>
        <p:nvSpPr>
          <p:cNvPr id="3" name="Content Placeholder 2"/>
          <p:cNvSpPr>
            <a:spLocks noGrp="1"/>
          </p:cNvSpPr>
          <p:nvPr>
            <p:ph idx="1"/>
          </p:nvPr>
        </p:nvSpPr>
        <p:spPr>
          <a:xfrm>
            <a:off x="228600" y="1295400"/>
            <a:ext cx="8763000" cy="5181600"/>
          </a:xfrm>
        </p:spPr>
        <p:txBody>
          <a:bodyPr/>
          <a:lstStyle/>
          <a:p>
            <a:r>
              <a:rPr lang="en-US" sz="2800" dirty="0" smtClean="0"/>
              <a:t>Multi-camera environment</a:t>
            </a:r>
          </a:p>
          <a:p>
            <a:pPr lvl="1"/>
            <a:r>
              <a:rPr lang="en-US" sz="2400" dirty="0" smtClean="0"/>
              <a:t>Calibration board  with 3D laser pointer   </a:t>
            </a:r>
            <a:r>
              <a:rPr lang="en-US" sz="1800" b="1" dirty="0" err="1" smtClean="0"/>
              <a:t>Kitahara</a:t>
            </a:r>
            <a:r>
              <a:rPr lang="en-US" sz="1800" b="1" dirty="0" smtClean="0"/>
              <a:t> et al. (2001)</a:t>
            </a:r>
          </a:p>
          <a:p>
            <a:pPr lvl="1">
              <a:buFont typeface="Arial" charset="0"/>
              <a:buNone/>
            </a:pPr>
            <a:endParaRPr lang="en-US" sz="1800" b="1" dirty="0" smtClean="0"/>
          </a:p>
          <a:p>
            <a:pPr lvl="1">
              <a:buFont typeface="Arial" charset="0"/>
              <a:buNone/>
            </a:pPr>
            <a:endParaRPr lang="en-US" sz="1800" b="1" dirty="0" smtClean="0"/>
          </a:p>
          <a:p>
            <a:pPr lvl="1">
              <a:buFont typeface="Arial" charset="0"/>
              <a:buNone/>
            </a:pPr>
            <a:endParaRPr lang="en-US" sz="1800" b="1" dirty="0" smtClean="0"/>
          </a:p>
          <a:p>
            <a:pPr lvl="1">
              <a:buFont typeface="Arial" charset="0"/>
              <a:buNone/>
            </a:pPr>
            <a:endParaRPr lang="en-US" dirty="0" smtClean="0"/>
          </a:p>
          <a:p>
            <a:pPr>
              <a:buFont typeface="Arial" charset="0"/>
              <a:buNone/>
            </a:pPr>
            <a:r>
              <a:rPr lang="en-US" dirty="0" smtClean="0"/>
              <a:t>	</a:t>
            </a:r>
          </a:p>
          <a:p>
            <a:pPr>
              <a:buFont typeface="Arial" charset="0"/>
              <a:buNone/>
            </a:pPr>
            <a:r>
              <a:rPr lang="en-US" dirty="0" smtClean="0"/>
              <a:t>			</a:t>
            </a:r>
          </a:p>
        </p:txBody>
      </p:sp>
      <p:sp>
        <p:nvSpPr>
          <p:cNvPr id="37892" name="Slide Number Placeholder 3"/>
          <p:cNvSpPr>
            <a:spLocks noGrp="1"/>
          </p:cNvSpPr>
          <p:nvPr>
            <p:ph type="sldNum" sz="quarter" idx="12"/>
          </p:nvPr>
        </p:nvSpPr>
        <p:spPr bwMode="auto">
          <a:noFill/>
          <a:ln>
            <a:miter lim="800000"/>
            <a:headEnd/>
            <a:tailEnd/>
          </a:ln>
        </p:spPr>
        <p:txBody>
          <a:bodyPr/>
          <a:lstStyle/>
          <a:p>
            <a:fld id="{A23ECDF8-3CC6-471D-BC08-B24EA915015D}" type="slidenum">
              <a:rPr lang="en-US"/>
              <a:pPr/>
              <a:t>9</a:t>
            </a:fld>
            <a:endParaRPr lang="en-US"/>
          </a:p>
        </p:txBody>
      </p:sp>
      <p:grpSp>
        <p:nvGrpSpPr>
          <p:cNvPr id="37893" name="Group 6"/>
          <p:cNvGrpSpPr>
            <a:grpSpLocks/>
          </p:cNvGrpSpPr>
          <p:nvPr/>
        </p:nvGrpSpPr>
        <p:grpSpPr bwMode="auto">
          <a:xfrm>
            <a:off x="1422400" y="2590800"/>
            <a:ext cx="4978400" cy="3530600"/>
            <a:chOff x="1422400" y="2590800"/>
            <a:chExt cx="4978400" cy="3530601"/>
          </a:xfrm>
        </p:grpSpPr>
        <p:pic>
          <p:nvPicPr>
            <p:cNvPr id="37894" name="Picture 3"/>
            <p:cNvPicPr>
              <a:picLocks noChangeAspect="1" noChangeArrowheads="1"/>
            </p:cNvPicPr>
            <p:nvPr/>
          </p:nvPicPr>
          <p:blipFill>
            <a:blip r:embed="rId4"/>
            <a:srcRect/>
            <a:stretch>
              <a:fillRect/>
            </a:stretch>
          </p:blipFill>
          <p:spPr bwMode="auto">
            <a:xfrm>
              <a:off x="1905000" y="2590800"/>
              <a:ext cx="4495800" cy="3352800"/>
            </a:xfrm>
            <a:prstGeom prst="rect">
              <a:avLst/>
            </a:prstGeom>
            <a:noFill/>
            <a:ln w="9525">
              <a:noFill/>
              <a:miter lim="800000"/>
              <a:headEnd/>
              <a:tailEnd/>
            </a:ln>
          </p:spPr>
        </p:pic>
        <p:sp useBgFill="1">
          <p:nvSpPr>
            <p:cNvPr id="6" name="Rectangle 5"/>
            <p:cNvSpPr/>
            <p:nvPr/>
          </p:nvSpPr>
          <p:spPr>
            <a:xfrm>
              <a:off x="1422400" y="5054601"/>
              <a:ext cx="1143000" cy="106680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lang="en-US">
                <a:solidFill>
                  <a:srgbClr val="FFFFFF"/>
                </a:solidFill>
                <a:cs typeface="Arial" charset="0"/>
              </a:endParaRPr>
            </a:p>
          </p:txBody>
        </p:sp>
      </p:grpSp>
      <p:pic>
        <p:nvPicPr>
          <p:cNvPr id="12" name="~PP3035.WAV">
            <a:hlinkClick r:id="" action="ppaction://media"/>
          </p:cNvPr>
          <p:cNvPicPr>
            <a:picLocks noRot="1" noChangeAspect="1"/>
          </p:cNvPicPr>
          <p:nvPr>
            <a:wavAudioFile r:embed="rId1" name="~PP3035.WAV"/>
          </p:nvPr>
        </p:nvPicPr>
        <p:blipFill>
          <a:blip r:embed="rId5"/>
          <a:stretch>
            <a:fillRect/>
          </a:stretch>
        </p:blipFill>
        <p:spPr>
          <a:xfrm>
            <a:off x="8702675" y="6416675"/>
            <a:ext cx="304800" cy="304800"/>
          </a:xfrm>
          <a:prstGeom prst="rect">
            <a:avLst/>
          </a:prstGeom>
        </p:spPr>
      </p:pic>
    </p:spTree>
  </p:cSld>
  <p:clrMapOvr>
    <a:masterClrMapping/>
  </p:clrMapOvr>
  <p:transition advTm="364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9"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a:xfrm>
            <a:off x="457200" y="274638"/>
            <a:ext cx="7848600" cy="868362"/>
          </a:xfrm>
        </p:spPr>
        <p:txBody>
          <a:bodyPr/>
          <a:lstStyle/>
          <a:p>
            <a:r>
              <a:rPr lang="en-US" dirty="0" smtClean="0"/>
              <a:t>Previous Work</a:t>
            </a:r>
          </a:p>
        </p:txBody>
      </p:sp>
      <p:sp>
        <p:nvSpPr>
          <p:cNvPr id="3" name="Content Placeholder 2"/>
          <p:cNvSpPr>
            <a:spLocks noGrp="1"/>
          </p:cNvSpPr>
          <p:nvPr>
            <p:ph idx="1"/>
          </p:nvPr>
        </p:nvSpPr>
        <p:spPr>
          <a:xfrm>
            <a:off x="228600" y="1295400"/>
            <a:ext cx="8763000" cy="5181600"/>
          </a:xfrm>
        </p:spPr>
        <p:txBody>
          <a:bodyPr/>
          <a:lstStyle/>
          <a:p>
            <a:r>
              <a:rPr lang="en-US" sz="2800" dirty="0" smtClean="0"/>
              <a:t>Multi-camera environment</a:t>
            </a:r>
          </a:p>
          <a:p>
            <a:pPr lvl="1"/>
            <a:r>
              <a:rPr lang="en-US" sz="2400" dirty="0" smtClean="0">
                <a:solidFill>
                  <a:srgbClr val="DFDFDF"/>
                </a:solidFill>
              </a:rPr>
              <a:t>Calibration board  with 3D laser pointer   </a:t>
            </a:r>
            <a:r>
              <a:rPr lang="en-US" sz="1800" b="1" dirty="0" err="1" smtClean="0">
                <a:solidFill>
                  <a:srgbClr val="DFDFDF"/>
                </a:solidFill>
              </a:rPr>
              <a:t>Kitahara</a:t>
            </a:r>
            <a:r>
              <a:rPr lang="en-US" sz="1800" b="1" dirty="0" smtClean="0">
                <a:solidFill>
                  <a:srgbClr val="DFDFDF"/>
                </a:solidFill>
              </a:rPr>
              <a:t> et al. (2001)</a:t>
            </a:r>
            <a:endParaRPr lang="en-US" sz="1800" dirty="0" smtClean="0">
              <a:solidFill>
                <a:srgbClr val="DFDFDF"/>
              </a:solidFill>
            </a:endParaRPr>
          </a:p>
          <a:p>
            <a:pPr lvl="1"/>
            <a:r>
              <a:rPr lang="en-US" sz="2400" dirty="0" smtClean="0"/>
              <a:t>All cameras observe a common dominant plane  and </a:t>
            </a:r>
          </a:p>
          <a:p>
            <a:pPr lvl="1">
              <a:buFont typeface="Arial" charset="0"/>
              <a:buNone/>
            </a:pPr>
            <a:r>
              <a:rPr lang="en-US" sz="2400" dirty="0" smtClean="0"/>
              <a:t>     track objects moving in this plane (e.g. ground)    </a:t>
            </a:r>
            <a:r>
              <a:rPr lang="en-US" sz="1800" dirty="0" smtClean="0"/>
              <a:t>  </a:t>
            </a:r>
            <a:r>
              <a:rPr lang="en-US" sz="1800" b="1" dirty="0" smtClean="0"/>
              <a:t>Lee et al.(2000)</a:t>
            </a:r>
          </a:p>
          <a:p>
            <a:pPr lvl="1">
              <a:buFont typeface="Arial" charset="0"/>
              <a:buNone/>
            </a:pPr>
            <a:endParaRPr lang="en-US" sz="1800" b="1" dirty="0" smtClean="0"/>
          </a:p>
          <a:p>
            <a:pPr lvl="1">
              <a:buFont typeface="Arial" charset="0"/>
              <a:buNone/>
            </a:pPr>
            <a:endParaRPr lang="en-US" sz="1800" b="1" dirty="0" smtClean="0"/>
          </a:p>
          <a:p>
            <a:pPr lvl="1"/>
            <a:endParaRPr lang="en-US" sz="1800" dirty="0" smtClean="0"/>
          </a:p>
          <a:p>
            <a:pPr lvl="1">
              <a:buFont typeface="Arial" charset="0"/>
              <a:buNone/>
            </a:pPr>
            <a:endParaRPr lang="en-US" sz="1800" b="1" dirty="0" smtClean="0"/>
          </a:p>
          <a:p>
            <a:pPr lvl="1">
              <a:buFont typeface="Arial" charset="0"/>
              <a:buNone/>
            </a:pPr>
            <a:endParaRPr lang="en-US" dirty="0" smtClean="0"/>
          </a:p>
          <a:p>
            <a:pPr>
              <a:buFont typeface="Arial" charset="0"/>
              <a:buNone/>
            </a:pPr>
            <a:r>
              <a:rPr lang="en-US" dirty="0" smtClean="0"/>
              <a:t>	</a:t>
            </a:r>
          </a:p>
          <a:p>
            <a:pPr>
              <a:buFont typeface="Arial" charset="0"/>
              <a:buNone/>
            </a:pPr>
            <a:r>
              <a:rPr lang="en-US" dirty="0" smtClean="0"/>
              <a:t>			</a:t>
            </a:r>
          </a:p>
        </p:txBody>
      </p:sp>
      <p:sp>
        <p:nvSpPr>
          <p:cNvPr id="39940" name="Slide Number Placeholder 3"/>
          <p:cNvSpPr>
            <a:spLocks noGrp="1"/>
          </p:cNvSpPr>
          <p:nvPr>
            <p:ph type="sldNum" sz="quarter" idx="12"/>
          </p:nvPr>
        </p:nvSpPr>
        <p:spPr bwMode="auto">
          <a:noFill/>
          <a:ln>
            <a:miter lim="800000"/>
            <a:headEnd/>
            <a:tailEnd/>
          </a:ln>
        </p:spPr>
        <p:txBody>
          <a:bodyPr/>
          <a:lstStyle/>
          <a:p>
            <a:fld id="{EAB20E18-2E51-42A1-A516-AA50223EE248}" type="slidenum">
              <a:rPr lang="en-US"/>
              <a:pPr/>
              <a:t>10</a:t>
            </a:fld>
            <a:endParaRPr lang="en-US"/>
          </a:p>
        </p:txBody>
      </p:sp>
      <p:pic>
        <p:nvPicPr>
          <p:cNvPr id="73731" name="Picture 3"/>
          <p:cNvPicPr>
            <a:picLocks noChangeAspect="1" noChangeArrowheads="1"/>
          </p:cNvPicPr>
          <p:nvPr/>
        </p:nvPicPr>
        <p:blipFill>
          <a:blip r:embed="rId4"/>
          <a:srcRect/>
          <a:stretch>
            <a:fillRect/>
          </a:stretch>
        </p:blipFill>
        <p:spPr bwMode="auto">
          <a:xfrm>
            <a:off x="1524000" y="3257550"/>
            <a:ext cx="4991100" cy="3600450"/>
          </a:xfrm>
          <a:prstGeom prst="rect">
            <a:avLst/>
          </a:prstGeom>
          <a:noFill/>
          <a:ln w="9525">
            <a:noFill/>
            <a:miter lim="800000"/>
            <a:headEnd/>
            <a:tailEnd/>
          </a:ln>
        </p:spPr>
      </p:pic>
      <p:pic>
        <p:nvPicPr>
          <p:cNvPr id="9" name="~PP2734.WAV">
            <a:hlinkClick r:id="" action="ppaction://media"/>
          </p:cNvPr>
          <p:cNvPicPr>
            <a:picLocks noRot="1" noChangeAspect="1"/>
          </p:cNvPicPr>
          <p:nvPr>
            <a:wavAudioFile r:embed="rId1" name="~PP2734.WAV"/>
          </p:nvPr>
        </p:nvPicPr>
        <p:blipFill>
          <a:blip r:embed="rId5"/>
          <a:stretch>
            <a:fillRect/>
          </a:stretch>
        </p:blipFill>
        <p:spPr>
          <a:xfrm>
            <a:off x="8702675" y="6416675"/>
            <a:ext cx="304800" cy="304800"/>
          </a:xfrm>
          <a:prstGeom prst="rect">
            <a:avLst/>
          </a:prstGeom>
        </p:spPr>
      </p:pic>
    </p:spTree>
  </p:cSld>
  <p:clrMapOvr>
    <a:masterClrMapping/>
  </p:clrMapOvr>
  <p:transition advTm="159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37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3"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274638"/>
            <a:ext cx="7848600" cy="868362"/>
          </a:xfrm>
        </p:spPr>
        <p:txBody>
          <a:bodyPr/>
          <a:lstStyle/>
          <a:p>
            <a:r>
              <a:rPr lang="en-US" smtClean="0"/>
              <a:t>Previous Work</a:t>
            </a:r>
          </a:p>
        </p:txBody>
      </p:sp>
      <p:sp>
        <p:nvSpPr>
          <p:cNvPr id="3" name="Content Placeholder 2"/>
          <p:cNvSpPr>
            <a:spLocks noGrp="1"/>
          </p:cNvSpPr>
          <p:nvPr>
            <p:ph idx="1"/>
          </p:nvPr>
        </p:nvSpPr>
        <p:spPr>
          <a:xfrm>
            <a:off x="228600" y="1295400"/>
            <a:ext cx="8763000" cy="5181600"/>
          </a:xfrm>
        </p:spPr>
        <p:txBody>
          <a:bodyPr/>
          <a:lstStyle/>
          <a:p>
            <a:r>
              <a:rPr lang="en-US" sz="2800" dirty="0" smtClean="0"/>
              <a:t>Multi-camera environment</a:t>
            </a:r>
          </a:p>
          <a:p>
            <a:pPr lvl="1"/>
            <a:r>
              <a:rPr lang="en-US" sz="2400" dirty="0" smtClean="0">
                <a:solidFill>
                  <a:srgbClr val="DFDFDF"/>
                </a:solidFill>
              </a:rPr>
              <a:t>Calibration board  with 3D laser pointer   </a:t>
            </a:r>
            <a:r>
              <a:rPr lang="en-US" sz="1800" b="1" dirty="0" err="1" smtClean="0">
                <a:solidFill>
                  <a:srgbClr val="DFDFDF"/>
                </a:solidFill>
              </a:rPr>
              <a:t>Kitahara</a:t>
            </a:r>
            <a:r>
              <a:rPr lang="en-US" sz="1800" b="1" dirty="0" smtClean="0">
                <a:solidFill>
                  <a:srgbClr val="DFDFDF"/>
                </a:solidFill>
              </a:rPr>
              <a:t> et al. (2001)</a:t>
            </a:r>
            <a:endParaRPr lang="en-US" sz="1800" dirty="0" smtClean="0">
              <a:solidFill>
                <a:srgbClr val="DFDFDF"/>
              </a:solidFill>
            </a:endParaRPr>
          </a:p>
          <a:p>
            <a:pPr lvl="1"/>
            <a:r>
              <a:rPr lang="en-US" sz="2400" dirty="0" smtClean="0">
                <a:solidFill>
                  <a:srgbClr val="DFDFDF"/>
                </a:solidFill>
              </a:rPr>
              <a:t>All cameras observe a common dominant plane  and </a:t>
            </a:r>
          </a:p>
          <a:p>
            <a:pPr lvl="1">
              <a:buFont typeface="Arial" charset="0"/>
              <a:buNone/>
            </a:pPr>
            <a:r>
              <a:rPr lang="en-US" sz="2400" dirty="0" smtClean="0">
                <a:solidFill>
                  <a:srgbClr val="DFDFDF"/>
                </a:solidFill>
              </a:rPr>
              <a:t>     track objects moving in this plane (e.g. ground)    </a:t>
            </a:r>
            <a:r>
              <a:rPr lang="en-US" sz="1800" dirty="0" smtClean="0">
                <a:solidFill>
                  <a:srgbClr val="DFDFDF"/>
                </a:solidFill>
              </a:rPr>
              <a:t>  </a:t>
            </a:r>
            <a:r>
              <a:rPr lang="en-US" sz="1800" b="1" dirty="0" smtClean="0">
                <a:solidFill>
                  <a:srgbClr val="DFDFDF"/>
                </a:solidFill>
              </a:rPr>
              <a:t>Lee et al.(2000)</a:t>
            </a:r>
          </a:p>
          <a:p>
            <a:pPr lvl="1"/>
            <a:r>
              <a:rPr lang="en-US" sz="2400" dirty="0" smtClean="0"/>
              <a:t>Automatic calibration yielding complete camera projections using  only a laser pointer		</a:t>
            </a:r>
            <a:r>
              <a:rPr lang="en-US" sz="1800" b="1" dirty="0" smtClean="0"/>
              <a:t>Svoboda et al. (2005)</a:t>
            </a:r>
          </a:p>
          <a:p>
            <a:pPr lvl="1">
              <a:buFont typeface="Arial" charset="0"/>
              <a:buNone/>
            </a:pPr>
            <a:endParaRPr lang="en-US" sz="2400" dirty="0" smtClean="0"/>
          </a:p>
          <a:p>
            <a:pPr lvl="1">
              <a:buFont typeface="Arial" charset="0"/>
              <a:buNone/>
            </a:pPr>
            <a:endParaRPr lang="en-US" sz="1800" b="1" dirty="0" smtClean="0"/>
          </a:p>
          <a:p>
            <a:pPr lvl="1">
              <a:buFont typeface="Arial" charset="0"/>
              <a:buNone/>
            </a:pPr>
            <a:endParaRPr lang="en-US" sz="1800" b="1" dirty="0" smtClean="0"/>
          </a:p>
          <a:p>
            <a:pPr lvl="1"/>
            <a:endParaRPr lang="en-US" sz="1800" dirty="0" smtClean="0"/>
          </a:p>
          <a:p>
            <a:pPr lvl="1">
              <a:buFont typeface="Arial" charset="0"/>
              <a:buNone/>
            </a:pPr>
            <a:endParaRPr lang="en-US" sz="1800" b="1" dirty="0" smtClean="0"/>
          </a:p>
          <a:p>
            <a:pPr lvl="1">
              <a:buFont typeface="Arial" charset="0"/>
              <a:buNone/>
            </a:pPr>
            <a:endParaRPr lang="en-US" dirty="0" smtClean="0"/>
          </a:p>
          <a:p>
            <a:pPr>
              <a:buFont typeface="Arial" charset="0"/>
              <a:buNone/>
            </a:pPr>
            <a:r>
              <a:rPr lang="en-US" dirty="0" smtClean="0"/>
              <a:t>	</a:t>
            </a:r>
          </a:p>
          <a:p>
            <a:pPr>
              <a:buFont typeface="Arial" charset="0"/>
              <a:buNone/>
            </a:pPr>
            <a:r>
              <a:rPr lang="en-US" dirty="0" smtClean="0"/>
              <a:t>			</a:t>
            </a:r>
          </a:p>
        </p:txBody>
      </p:sp>
      <p:sp>
        <p:nvSpPr>
          <p:cNvPr id="41988" name="Slide Number Placeholder 3"/>
          <p:cNvSpPr>
            <a:spLocks noGrp="1"/>
          </p:cNvSpPr>
          <p:nvPr>
            <p:ph type="sldNum" sz="quarter" idx="12"/>
          </p:nvPr>
        </p:nvSpPr>
        <p:spPr bwMode="auto">
          <a:noFill/>
          <a:ln>
            <a:miter lim="800000"/>
            <a:headEnd/>
            <a:tailEnd/>
          </a:ln>
        </p:spPr>
        <p:txBody>
          <a:bodyPr/>
          <a:lstStyle/>
          <a:p>
            <a:fld id="{28714841-808F-4B2E-9F14-FDDC2491D68B}" type="slidenum">
              <a:rPr lang="en-US"/>
              <a:pPr/>
              <a:t>11</a:t>
            </a:fld>
            <a:endParaRPr lang="en-US"/>
          </a:p>
        </p:txBody>
      </p:sp>
      <p:pic>
        <p:nvPicPr>
          <p:cNvPr id="74754" name="Picture 2"/>
          <p:cNvPicPr>
            <a:picLocks noChangeAspect="1" noChangeArrowheads="1"/>
          </p:cNvPicPr>
          <p:nvPr/>
        </p:nvPicPr>
        <p:blipFill>
          <a:blip r:embed="rId4"/>
          <a:srcRect/>
          <a:stretch>
            <a:fillRect/>
          </a:stretch>
        </p:blipFill>
        <p:spPr bwMode="auto">
          <a:xfrm>
            <a:off x="838200" y="4394200"/>
            <a:ext cx="3400425" cy="1771650"/>
          </a:xfrm>
          <a:prstGeom prst="rect">
            <a:avLst/>
          </a:prstGeom>
          <a:noFill/>
          <a:ln w="9525">
            <a:noFill/>
            <a:miter lim="800000"/>
            <a:headEnd/>
            <a:tailEnd/>
          </a:ln>
        </p:spPr>
      </p:pic>
      <p:pic>
        <p:nvPicPr>
          <p:cNvPr id="8" name="Picture 2"/>
          <p:cNvPicPr>
            <a:picLocks noChangeAspect="1" noChangeArrowheads="1"/>
          </p:cNvPicPr>
          <p:nvPr/>
        </p:nvPicPr>
        <p:blipFill>
          <a:blip r:embed="rId5"/>
          <a:srcRect/>
          <a:stretch>
            <a:fillRect/>
          </a:stretch>
        </p:blipFill>
        <p:spPr bwMode="auto">
          <a:xfrm>
            <a:off x="5105400" y="4013200"/>
            <a:ext cx="2671763" cy="2524125"/>
          </a:xfrm>
          <a:prstGeom prst="rect">
            <a:avLst/>
          </a:prstGeom>
          <a:noFill/>
          <a:ln w="9525">
            <a:noFill/>
            <a:miter lim="800000"/>
            <a:headEnd/>
            <a:tailEnd/>
          </a:ln>
        </p:spPr>
      </p:pic>
      <p:pic>
        <p:nvPicPr>
          <p:cNvPr id="10" name="~PP2287.WAV">
            <a:hlinkClick r:id="" action="ppaction://media"/>
          </p:cNvPr>
          <p:cNvPicPr>
            <a:picLocks noRot="1" noChangeAspect="1"/>
          </p:cNvPicPr>
          <p:nvPr>
            <a:wavAudioFile r:embed="rId1" name="~PP2287.WAV"/>
          </p:nvPr>
        </p:nvPicPr>
        <p:blipFill>
          <a:blip r:embed="rId6"/>
          <a:stretch>
            <a:fillRect/>
          </a:stretch>
        </p:blipFill>
        <p:spPr>
          <a:xfrm>
            <a:off x="8702675" y="6416675"/>
            <a:ext cx="304800" cy="304800"/>
          </a:xfrm>
          <a:prstGeom prst="rect">
            <a:avLst/>
          </a:prstGeom>
        </p:spPr>
      </p:pic>
    </p:spTree>
  </p:cSld>
  <p:clrMapOvr>
    <a:masterClrMapping/>
  </p:clrMapOvr>
  <p:transition advTm="1167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747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3"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274638"/>
            <a:ext cx="7848600" cy="868362"/>
          </a:xfrm>
        </p:spPr>
        <p:txBody>
          <a:bodyPr/>
          <a:lstStyle/>
          <a:p>
            <a:r>
              <a:rPr lang="en-US" smtClean="0"/>
              <a:t>Previous Work</a:t>
            </a:r>
          </a:p>
        </p:txBody>
      </p:sp>
      <p:sp>
        <p:nvSpPr>
          <p:cNvPr id="3" name="Content Placeholder 2"/>
          <p:cNvSpPr>
            <a:spLocks noGrp="1"/>
          </p:cNvSpPr>
          <p:nvPr>
            <p:ph idx="1"/>
          </p:nvPr>
        </p:nvSpPr>
        <p:spPr>
          <a:xfrm>
            <a:off x="228600" y="1295400"/>
            <a:ext cx="8763000" cy="5181600"/>
          </a:xfrm>
        </p:spPr>
        <p:txBody>
          <a:bodyPr/>
          <a:lstStyle/>
          <a:p>
            <a:r>
              <a:rPr lang="en-US" sz="2800" dirty="0" smtClean="0"/>
              <a:t>Multi-camera environment</a:t>
            </a:r>
          </a:p>
          <a:p>
            <a:pPr lvl="1"/>
            <a:r>
              <a:rPr lang="en-US" sz="2400" dirty="0" smtClean="0">
                <a:solidFill>
                  <a:srgbClr val="DFDFDF"/>
                </a:solidFill>
              </a:rPr>
              <a:t>Calibration board  with 3D laser pointer   </a:t>
            </a:r>
            <a:r>
              <a:rPr lang="en-US" sz="1800" b="1" dirty="0" err="1" smtClean="0">
                <a:solidFill>
                  <a:srgbClr val="DFDFDF"/>
                </a:solidFill>
              </a:rPr>
              <a:t>Kitahara</a:t>
            </a:r>
            <a:r>
              <a:rPr lang="en-US" sz="1800" b="1" dirty="0" smtClean="0">
                <a:solidFill>
                  <a:srgbClr val="DFDFDF"/>
                </a:solidFill>
              </a:rPr>
              <a:t> et al. (2001)</a:t>
            </a:r>
            <a:endParaRPr lang="en-US" sz="1800" dirty="0" smtClean="0">
              <a:solidFill>
                <a:srgbClr val="DFDFDF"/>
              </a:solidFill>
            </a:endParaRPr>
          </a:p>
          <a:p>
            <a:pPr lvl="1"/>
            <a:r>
              <a:rPr lang="en-US" sz="2400" dirty="0" smtClean="0">
                <a:solidFill>
                  <a:srgbClr val="DFDFDF"/>
                </a:solidFill>
              </a:rPr>
              <a:t>All cameras observe a common dominant plane  and </a:t>
            </a:r>
          </a:p>
          <a:p>
            <a:pPr lvl="1">
              <a:buFont typeface="Arial" charset="0"/>
              <a:buNone/>
            </a:pPr>
            <a:r>
              <a:rPr lang="en-US" sz="2400" dirty="0" smtClean="0">
                <a:solidFill>
                  <a:srgbClr val="DFDFDF"/>
                </a:solidFill>
              </a:rPr>
              <a:t>     track objects moving in this plane (e.g. ground)    </a:t>
            </a:r>
            <a:r>
              <a:rPr lang="en-US" sz="1800" dirty="0" smtClean="0">
                <a:solidFill>
                  <a:srgbClr val="DFDFDF"/>
                </a:solidFill>
              </a:rPr>
              <a:t>  </a:t>
            </a:r>
            <a:r>
              <a:rPr lang="en-US" sz="1800" b="1" dirty="0" smtClean="0">
                <a:solidFill>
                  <a:srgbClr val="DFDFDF"/>
                </a:solidFill>
              </a:rPr>
              <a:t>Lee et al.(2000)</a:t>
            </a:r>
          </a:p>
          <a:p>
            <a:pPr lvl="1"/>
            <a:r>
              <a:rPr lang="en-US" sz="2400" b="1" dirty="0" smtClean="0">
                <a:solidFill>
                  <a:srgbClr val="DFDFDF"/>
                </a:solidFill>
              </a:rPr>
              <a:t>Automatic calibration yielding complete camera projections using only a laser pointer			</a:t>
            </a:r>
            <a:r>
              <a:rPr lang="en-US" sz="1800" b="1" dirty="0" smtClean="0">
                <a:solidFill>
                  <a:srgbClr val="DFDFDF"/>
                </a:solidFill>
              </a:rPr>
              <a:t>Svoboda et al. (2005)</a:t>
            </a:r>
          </a:p>
          <a:p>
            <a:pPr lvl="1"/>
            <a:r>
              <a:rPr lang="en-US" sz="2400" dirty="0" smtClean="0"/>
              <a:t>Camera network calibration from dynamic silhouettes  </a:t>
            </a:r>
          </a:p>
          <a:p>
            <a:pPr lvl="1">
              <a:buNone/>
            </a:pPr>
            <a:r>
              <a:rPr lang="en-US" sz="2400" dirty="0" smtClean="0"/>
              <a:t>								 </a:t>
            </a:r>
            <a:r>
              <a:rPr lang="en-US" sz="1800" b="1" dirty="0" err="1" smtClean="0"/>
              <a:t>Sinha</a:t>
            </a:r>
            <a:r>
              <a:rPr lang="en-US" sz="1800" b="1" dirty="0" smtClean="0"/>
              <a:t> et al (2004)</a:t>
            </a:r>
            <a:endParaRPr lang="en-US" sz="1600" dirty="0" smtClean="0"/>
          </a:p>
          <a:p>
            <a:pPr lvl="1"/>
            <a:endParaRPr lang="en-US" sz="2400" dirty="0" smtClean="0"/>
          </a:p>
          <a:p>
            <a:pPr lvl="1">
              <a:buFont typeface="Arial" charset="0"/>
              <a:buNone/>
            </a:pPr>
            <a:endParaRPr lang="en-US" sz="1800" b="1" dirty="0" smtClean="0"/>
          </a:p>
          <a:p>
            <a:pPr lvl="1">
              <a:buFont typeface="Arial" charset="0"/>
              <a:buNone/>
            </a:pPr>
            <a:endParaRPr lang="en-US" sz="1800" b="1" dirty="0" smtClean="0"/>
          </a:p>
          <a:p>
            <a:pPr lvl="1"/>
            <a:endParaRPr lang="en-US" sz="1800" dirty="0" smtClean="0"/>
          </a:p>
          <a:p>
            <a:pPr lvl="1">
              <a:buFont typeface="Arial" charset="0"/>
              <a:buNone/>
            </a:pPr>
            <a:endParaRPr lang="en-US" sz="1800" b="1" dirty="0" smtClean="0"/>
          </a:p>
          <a:p>
            <a:pPr lvl="1">
              <a:buFont typeface="Arial" charset="0"/>
              <a:buNone/>
            </a:pPr>
            <a:endParaRPr lang="en-US" dirty="0" smtClean="0"/>
          </a:p>
          <a:p>
            <a:pPr>
              <a:buFont typeface="Arial" charset="0"/>
              <a:buNone/>
            </a:pPr>
            <a:r>
              <a:rPr lang="en-US" dirty="0" smtClean="0"/>
              <a:t>	</a:t>
            </a:r>
          </a:p>
          <a:p>
            <a:pPr>
              <a:buFont typeface="Arial" charset="0"/>
              <a:buNone/>
            </a:pPr>
            <a:r>
              <a:rPr lang="en-US" dirty="0" smtClean="0"/>
              <a:t>			</a:t>
            </a:r>
          </a:p>
        </p:txBody>
      </p:sp>
      <p:sp>
        <p:nvSpPr>
          <p:cNvPr id="41988" name="Slide Number Placeholder 3"/>
          <p:cNvSpPr>
            <a:spLocks noGrp="1"/>
          </p:cNvSpPr>
          <p:nvPr>
            <p:ph type="sldNum" sz="quarter" idx="12"/>
          </p:nvPr>
        </p:nvSpPr>
        <p:spPr bwMode="auto">
          <a:noFill/>
          <a:ln>
            <a:miter lim="800000"/>
            <a:headEnd/>
            <a:tailEnd/>
          </a:ln>
        </p:spPr>
        <p:txBody>
          <a:bodyPr/>
          <a:lstStyle/>
          <a:p>
            <a:fld id="{28714841-808F-4B2E-9F14-FDDC2491D68B}" type="slidenum">
              <a:rPr lang="en-US"/>
              <a:pPr/>
              <a:t>12</a:t>
            </a:fld>
            <a:endParaRPr lang="en-US"/>
          </a:p>
        </p:txBody>
      </p:sp>
      <p:pic>
        <p:nvPicPr>
          <p:cNvPr id="7" name="Picture 6"/>
          <p:cNvPicPr>
            <a:picLocks noChangeAspect="1" noChangeArrowheads="1"/>
          </p:cNvPicPr>
          <p:nvPr/>
        </p:nvPicPr>
        <p:blipFill>
          <a:blip r:embed="rId4"/>
          <a:srcRect/>
          <a:stretch>
            <a:fillRect/>
          </a:stretch>
        </p:blipFill>
        <p:spPr bwMode="auto">
          <a:xfrm>
            <a:off x="1250853" y="4358574"/>
            <a:ext cx="5037406" cy="2330614"/>
          </a:xfrm>
          <a:prstGeom prst="rect">
            <a:avLst/>
          </a:prstGeom>
          <a:noFill/>
          <a:ln w="9525">
            <a:noFill/>
            <a:miter lim="800000"/>
            <a:headEnd/>
            <a:tailEnd/>
          </a:ln>
        </p:spPr>
      </p:pic>
      <p:pic>
        <p:nvPicPr>
          <p:cNvPr id="9" name="~PP3415.WAV">
            <a:hlinkClick r:id="" action="ppaction://media"/>
          </p:cNvPr>
          <p:cNvPicPr>
            <a:picLocks noRot="1" noChangeAspect="1"/>
          </p:cNvPicPr>
          <p:nvPr>
            <a:wavAudioFile r:embed="rId1" name="~PP3415.WAV"/>
          </p:nvPr>
        </p:nvPicPr>
        <p:blipFill>
          <a:blip r:embed="rId5"/>
          <a:stretch>
            <a:fillRect/>
          </a:stretch>
        </p:blipFill>
        <p:spPr>
          <a:xfrm>
            <a:off x="8702675" y="6416675"/>
            <a:ext cx="304800" cy="304800"/>
          </a:xfrm>
          <a:prstGeom prst="rect">
            <a:avLst/>
          </a:prstGeom>
        </p:spPr>
      </p:pic>
    </p:spTree>
  </p:cSld>
  <p:clrMapOvr>
    <a:masterClrMapping/>
  </p:clrMapOvr>
  <p:transition advTm="132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9"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274638"/>
            <a:ext cx="7848600" cy="868362"/>
          </a:xfrm>
        </p:spPr>
        <p:txBody>
          <a:bodyPr/>
          <a:lstStyle/>
          <a:p>
            <a:r>
              <a:rPr lang="en-US" smtClean="0"/>
              <a:t>Previous Work</a:t>
            </a:r>
          </a:p>
        </p:txBody>
      </p:sp>
      <p:sp>
        <p:nvSpPr>
          <p:cNvPr id="3" name="Content Placeholder 2"/>
          <p:cNvSpPr>
            <a:spLocks noGrp="1"/>
          </p:cNvSpPr>
          <p:nvPr>
            <p:ph idx="1"/>
          </p:nvPr>
        </p:nvSpPr>
        <p:spPr>
          <a:xfrm>
            <a:off x="228600" y="1295400"/>
            <a:ext cx="8763000" cy="5181600"/>
          </a:xfrm>
        </p:spPr>
        <p:txBody>
          <a:bodyPr/>
          <a:lstStyle/>
          <a:p>
            <a:r>
              <a:rPr lang="en-US" sz="2800" dirty="0" smtClean="0"/>
              <a:t>Multi-camera environment</a:t>
            </a:r>
          </a:p>
          <a:p>
            <a:pPr lvl="1"/>
            <a:r>
              <a:rPr lang="en-US" sz="2400" dirty="0" smtClean="0">
                <a:solidFill>
                  <a:srgbClr val="DFDFDF"/>
                </a:solidFill>
              </a:rPr>
              <a:t>Calibration board  with 3D laser pointer   </a:t>
            </a:r>
            <a:r>
              <a:rPr lang="en-US" sz="1800" b="1" dirty="0" err="1" smtClean="0">
                <a:solidFill>
                  <a:srgbClr val="DFDFDF"/>
                </a:solidFill>
              </a:rPr>
              <a:t>Kitahara</a:t>
            </a:r>
            <a:r>
              <a:rPr lang="en-US" sz="1800" b="1" dirty="0" smtClean="0">
                <a:solidFill>
                  <a:srgbClr val="DFDFDF"/>
                </a:solidFill>
              </a:rPr>
              <a:t> et al. (2001)</a:t>
            </a:r>
            <a:endParaRPr lang="en-US" sz="1800" dirty="0" smtClean="0">
              <a:solidFill>
                <a:srgbClr val="DFDFDF"/>
              </a:solidFill>
            </a:endParaRPr>
          </a:p>
          <a:p>
            <a:pPr lvl="1"/>
            <a:r>
              <a:rPr lang="en-US" sz="2400" dirty="0" smtClean="0">
                <a:solidFill>
                  <a:srgbClr val="DFDFDF"/>
                </a:solidFill>
              </a:rPr>
              <a:t>All cameras observe a common dominant plane  and </a:t>
            </a:r>
          </a:p>
          <a:p>
            <a:pPr lvl="1">
              <a:buFont typeface="Arial" charset="0"/>
              <a:buNone/>
            </a:pPr>
            <a:r>
              <a:rPr lang="en-US" sz="2400" dirty="0" smtClean="0">
                <a:solidFill>
                  <a:srgbClr val="DFDFDF"/>
                </a:solidFill>
              </a:rPr>
              <a:t>     track objects moving in this plane (e.g. ground)    </a:t>
            </a:r>
            <a:r>
              <a:rPr lang="en-US" sz="1800" dirty="0" smtClean="0">
                <a:solidFill>
                  <a:srgbClr val="DFDFDF"/>
                </a:solidFill>
              </a:rPr>
              <a:t>  </a:t>
            </a:r>
            <a:r>
              <a:rPr lang="en-US" sz="1800" b="1" dirty="0" smtClean="0">
                <a:solidFill>
                  <a:srgbClr val="DFDFDF"/>
                </a:solidFill>
              </a:rPr>
              <a:t>Lee et al.(2000)</a:t>
            </a:r>
          </a:p>
          <a:p>
            <a:pPr lvl="1"/>
            <a:r>
              <a:rPr lang="en-US" sz="2400" b="1" dirty="0" smtClean="0">
                <a:solidFill>
                  <a:srgbClr val="DFDFDF"/>
                </a:solidFill>
              </a:rPr>
              <a:t>Automatic calibration yielding complete camera projections using only a laser pointer			</a:t>
            </a:r>
            <a:r>
              <a:rPr lang="en-US" sz="1800" b="1" dirty="0" smtClean="0">
                <a:solidFill>
                  <a:srgbClr val="DFDFDF"/>
                </a:solidFill>
              </a:rPr>
              <a:t>Svoboda et al. (2005)</a:t>
            </a:r>
          </a:p>
          <a:p>
            <a:pPr lvl="1"/>
            <a:r>
              <a:rPr lang="en-US" sz="2400" b="1" dirty="0" smtClean="0">
                <a:solidFill>
                  <a:srgbClr val="DFDFDF"/>
                </a:solidFill>
              </a:rPr>
              <a:t>Camera network calibration from dynamic silhouettes</a:t>
            </a:r>
          </a:p>
          <a:p>
            <a:pPr lvl="1">
              <a:buNone/>
            </a:pPr>
            <a:r>
              <a:rPr lang="en-US" sz="1800" dirty="0" smtClean="0">
                <a:solidFill>
                  <a:srgbClr val="DFDFDF"/>
                </a:solidFill>
              </a:rPr>
              <a:t>								</a:t>
            </a:r>
            <a:r>
              <a:rPr lang="en-US" sz="1800" b="1" dirty="0" err="1" smtClean="0">
                <a:solidFill>
                  <a:srgbClr val="DFDFDF"/>
                </a:solidFill>
              </a:rPr>
              <a:t>Sinha</a:t>
            </a:r>
            <a:r>
              <a:rPr lang="en-US" sz="1800" b="1" dirty="0" smtClean="0">
                <a:solidFill>
                  <a:srgbClr val="DFDFDF"/>
                </a:solidFill>
              </a:rPr>
              <a:t> et al.(2004)</a:t>
            </a:r>
            <a:r>
              <a:rPr lang="en-US" sz="2400" b="1" dirty="0" smtClean="0"/>
              <a:t> </a:t>
            </a:r>
          </a:p>
          <a:p>
            <a:pPr lvl="1">
              <a:buNone/>
            </a:pPr>
            <a:endParaRPr lang="en-US" sz="2400" dirty="0" smtClean="0"/>
          </a:p>
          <a:p>
            <a:pPr lvl="1">
              <a:buFont typeface="Arial" pitchFamily="34" charset="0"/>
              <a:buChar char="•"/>
            </a:pPr>
            <a:r>
              <a:rPr lang="en-US" sz="2400" b="1" dirty="0" smtClean="0"/>
              <a:t>All of these methods require an overlap in field of views (FOVs) of the  cameras </a:t>
            </a:r>
          </a:p>
          <a:p>
            <a:pPr lvl="1">
              <a:buFont typeface="Arial" charset="0"/>
              <a:buNone/>
            </a:pPr>
            <a:endParaRPr lang="en-US" sz="1800" b="1" dirty="0" smtClean="0"/>
          </a:p>
          <a:p>
            <a:pPr lvl="1">
              <a:buFont typeface="Arial" charset="0"/>
              <a:buNone/>
            </a:pPr>
            <a:endParaRPr lang="en-US" sz="1800" b="1" dirty="0" smtClean="0"/>
          </a:p>
          <a:p>
            <a:pPr lvl="1"/>
            <a:endParaRPr lang="en-US" sz="1800" dirty="0" smtClean="0"/>
          </a:p>
          <a:p>
            <a:pPr lvl="1">
              <a:buFont typeface="Arial" charset="0"/>
              <a:buNone/>
            </a:pPr>
            <a:endParaRPr lang="en-US" sz="1800" b="1" dirty="0" smtClean="0"/>
          </a:p>
          <a:p>
            <a:pPr lvl="1">
              <a:buFont typeface="Arial" charset="0"/>
              <a:buNone/>
            </a:pPr>
            <a:endParaRPr lang="en-US" dirty="0" smtClean="0"/>
          </a:p>
          <a:p>
            <a:pPr>
              <a:buFont typeface="Arial" charset="0"/>
              <a:buNone/>
            </a:pPr>
            <a:r>
              <a:rPr lang="en-US" dirty="0" smtClean="0"/>
              <a:t>	</a:t>
            </a:r>
          </a:p>
          <a:p>
            <a:pPr>
              <a:buFont typeface="Arial" charset="0"/>
              <a:buNone/>
            </a:pPr>
            <a:r>
              <a:rPr lang="en-US" dirty="0" smtClean="0"/>
              <a:t>			</a:t>
            </a:r>
          </a:p>
        </p:txBody>
      </p:sp>
      <p:sp>
        <p:nvSpPr>
          <p:cNvPr id="41988" name="Slide Number Placeholder 3"/>
          <p:cNvSpPr>
            <a:spLocks noGrp="1"/>
          </p:cNvSpPr>
          <p:nvPr>
            <p:ph type="sldNum" sz="quarter" idx="12"/>
          </p:nvPr>
        </p:nvSpPr>
        <p:spPr bwMode="auto">
          <a:noFill/>
          <a:ln>
            <a:miter lim="800000"/>
            <a:headEnd/>
            <a:tailEnd/>
          </a:ln>
        </p:spPr>
        <p:txBody>
          <a:bodyPr/>
          <a:lstStyle/>
          <a:p>
            <a:fld id="{28714841-808F-4B2E-9F14-FDDC2491D68B}" type="slidenum">
              <a:rPr lang="en-US"/>
              <a:pPr/>
              <a:t>13</a:t>
            </a:fld>
            <a:endParaRPr lang="en-US"/>
          </a:p>
        </p:txBody>
      </p:sp>
      <p:pic>
        <p:nvPicPr>
          <p:cNvPr id="7" name="~PP870.WAV">
            <a:hlinkClick r:id="" action="ppaction://media"/>
          </p:cNvPr>
          <p:cNvPicPr>
            <a:picLocks noRot="1" noChangeAspect="1"/>
          </p:cNvPicPr>
          <p:nvPr>
            <a:wavAudioFile r:embed="rId1" name="~PP870.WAV"/>
          </p:nvPr>
        </p:nvPicPr>
        <p:blipFill>
          <a:blip r:embed="rId4"/>
          <a:stretch>
            <a:fillRect/>
          </a:stretch>
        </p:blipFill>
        <p:spPr>
          <a:xfrm>
            <a:off x="8702675" y="6416675"/>
            <a:ext cx="304800" cy="304800"/>
          </a:xfrm>
          <a:prstGeom prst="rect">
            <a:avLst/>
          </a:prstGeom>
        </p:spPr>
      </p:pic>
    </p:spTree>
  </p:cSld>
  <p:clrMapOvr>
    <a:masterClrMapping/>
  </p:clrMapOvr>
  <p:transition advTm="54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US" dirty="0" smtClean="0"/>
              <a:t>Previous Work</a:t>
            </a:r>
          </a:p>
        </p:txBody>
      </p:sp>
      <p:sp>
        <p:nvSpPr>
          <p:cNvPr id="46084" name="Slide Number Placeholder 3"/>
          <p:cNvSpPr>
            <a:spLocks noGrp="1"/>
          </p:cNvSpPr>
          <p:nvPr>
            <p:ph type="sldNum" sz="quarter" idx="12"/>
          </p:nvPr>
        </p:nvSpPr>
        <p:spPr bwMode="auto">
          <a:noFill/>
          <a:ln>
            <a:miter lim="800000"/>
            <a:headEnd/>
            <a:tailEnd/>
          </a:ln>
        </p:spPr>
        <p:txBody>
          <a:bodyPr/>
          <a:lstStyle/>
          <a:p>
            <a:fld id="{ABA0F6A6-7336-481E-8E55-A591AC026437}" type="slidenum">
              <a:rPr lang="en-US"/>
              <a:pPr/>
              <a:t>14</a:t>
            </a:fld>
            <a:endParaRPr lang="en-US"/>
          </a:p>
        </p:txBody>
      </p:sp>
      <p:pic>
        <p:nvPicPr>
          <p:cNvPr id="46090" name="Picture 10"/>
          <p:cNvPicPr>
            <a:picLocks noGrp="1" noChangeAspect="1" noChangeArrowheads="1"/>
          </p:cNvPicPr>
          <p:nvPr>
            <p:ph idx="1"/>
          </p:nvPr>
        </p:nvPicPr>
        <p:blipFill>
          <a:blip r:embed="rId3" cstate="print"/>
          <a:srcRect/>
          <a:stretch>
            <a:fillRect/>
          </a:stretch>
        </p:blipFill>
        <p:spPr bwMode="auto">
          <a:xfrm>
            <a:off x="507999" y="3196809"/>
            <a:ext cx="4337901" cy="2891934"/>
          </a:xfrm>
          <a:prstGeom prst="rect">
            <a:avLst/>
          </a:prstGeom>
          <a:noFill/>
          <a:ln w="9525">
            <a:noFill/>
            <a:miter lim="800000"/>
            <a:headEnd/>
            <a:tailEnd/>
          </a:ln>
          <a:effectLst/>
        </p:spPr>
      </p:pic>
      <p:sp>
        <p:nvSpPr>
          <p:cNvPr id="12" name="Rectangle 11"/>
          <p:cNvSpPr/>
          <p:nvPr/>
        </p:nvSpPr>
        <p:spPr>
          <a:xfrm>
            <a:off x="640080" y="1492405"/>
            <a:ext cx="8124092" cy="646331"/>
          </a:xfrm>
          <a:prstGeom prst="rect">
            <a:avLst/>
          </a:prstGeom>
        </p:spPr>
        <p:txBody>
          <a:bodyPr wrap="square">
            <a:spAutoFit/>
          </a:bodyPr>
          <a:lstStyle/>
          <a:p>
            <a:r>
              <a:rPr lang="en-US" dirty="0" smtClean="0"/>
              <a:t>Pose computation of object without direct view</a:t>
            </a:r>
          </a:p>
          <a:p>
            <a:r>
              <a:rPr lang="en-US" dirty="0" smtClean="0"/>
              <a:t>						 </a:t>
            </a:r>
            <a:r>
              <a:rPr lang="en-US" sz="1400" b="1" dirty="0" smtClean="0"/>
              <a:t>Sturm et al. (2006)</a:t>
            </a:r>
            <a:endParaRPr lang="en-US" dirty="0"/>
          </a:p>
        </p:txBody>
      </p:sp>
      <p:sp>
        <p:nvSpPr>
          <p:cNvPr id="14" name="TextBox 13"/>
          <p:cNvSpPr txBox="1"/>
          <p:nvPr/>
        </p:nvSpPr>
        <p:spPr>
          <a:xfrm>
            <a:off x="5115388" y="3770140"/>
            <a:ext cx="3919663" cy="1200329"/>
          </a:xfrm>
          <a:prstGeom prst="rect">
            <a:avLst/>
          </a:prstGeom>
          <a:noFill/>
        </p:spPr>
        <p:txBody>
          <a:bodyPr wrap="none" rtlCol="0">
            <a:spAutoFit/>
          </a:bodyPr>
          <a:lstStyle/>
          <a:p>
            <a:pPr>
              <a:buFont typeface="Arial" pitchFamily="34" charset="0"/>
              <a:buChar char="•"/>
            </a:pPr>
            <a:r>
              <a:rPr lang="en-US" dirty="0"/>
              <a:t> </a:t>
            </a:r>
            <a:r>
              <a:rPr lang="en-US" dirty="0" smtClean="0"/>
              <a:t>Rely on computing the mirror plane</a:t>
            </a:r>
          </a:p>
          <a:p>
            <a:endParaRPr lang="en-US" dirty="0" smtClean="0"/>
          </a:p>
          <a:p>
            <a:endParaRPr lang="en-US" dirty="0" smtClean="0"/>
          </a:p>
          <a:p>
            <a:endParaRPr lang="en-US" dirty="0"/>
          </a:p>
        </p:txBody>
      </p:sp>
      <p:pic>
        <p:nvPicPr>
          <p:cNvPr id="9" name="~PP1128.WAV">
            <a:hlinkClick r:id="" action="ppaction://media"/>
          </p:cNvPr>
          <p:cNvPicPr>
            <a:picLocks noRot="1" noChangeAspect="1"/>
          </p:cNvPicPr>
          <p:nvPr>
            <a:wavAudioFile r:embed="rId1" name="~PP1128.WAV"/>
          </p:nvPr>
        </p:nvPicPr>
        <p:blipFill>
          <a:blip r:embed="rId4"/>
          <a:stretch>
            <a:fillRect/>
          </a:stretch>
        </p:blipFill>
        <p:spPr>
          <a:xfrm>
            <a:off x="8702675" y="6416675"/>
            <a:ext cx="304800" cy="304800"/>
          </a:xfrm>
          <a:prstGeom prst="rect">
            <a:avLst/>
          </a:prstGeom>
        </p:spPr>
      </p:pic>
    </p:spTree>
  </p:cSld>
  <p:clrMapOvr>
    <a:masterClrMapping/>
  </p:clrMapOvr>
  <p:transition advTm="3287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xfrm>
            <a:off x="457200" y="0"/>
            <a:ext cx="8229600" cy="1143000"/>
          </a:xfrm>
        </p:spPr>
        <p:txBody>
          <a:bodyPr/>
          <a:lstStyle/>
          <a:p>
            <a:pPr eaLnBrk="1" hangingPunct="1"/>
            <a:r>
              <a:rPr lang="en-US" smtClean="0"/>
              <a:t>Proposed Approach</a:t>
            </a:r>
          </a:p>
        </p:txBody>
      </p:sp>
      <p:sp>
        <p:nvSpPr>
          <p:cNvPr id="47107" name="Rectangle 2"/>
          <p:cNvSpPr txBox="1">
            <a:spLocks noChangeArrowheads="1"/>
          </p:cNvSpPr>
          <p:nvPr/>
        </p:nvSpPr>
        <p:spPr bwMode="auto">
          <a:xfrm>
            <a:off x="457200" y="274638"/>
            <a:ext cx="8229600" cy="1143000"/>
          </a:xfrm>
          <a:prstGeom prst="rect">
            <a:avLst/>
          </a:prstGeom>
          <a:noFill/>
          <a:ln w="9525">
            <a:noFill/>
            <a:miter lim="800000"/>
            <a:headEnd/>
            <a:tailEnd/>
          </a:ln>
        </p:spPr>
        <p:txBody>
          <a:bodyPr anchor="ctr"/>
          <a:lstStyle/>
          <a:p>
            <a:pPr algn="ctr"/>
            <a:endParaRPr lang="en-US" sz="4400">
              <a:latin typeface="Calibri" pitchFamily="34" charset="0"/>
            </a:endParaRPr>
          </a:p>
        </p:txBody>
      </p:sp>
      <p:pic>
        <p:nvPicPr>
          <p:cNvPr id="7" name="Picture 4" descr="ladybugCams"/>
          <p:cNvPicPr>
            <a:picLocks noChangeAspect="1" noChangeArrowheads="1"/>
          </p:cNvPicPr>
          <p:nvPr/>
        </p:nvPicPr>
        <p:blipFill>
          <a:blip r:embed="rId4"/>
          <a:srcRect/>
          <a:stretch>
            <a:fillRect/>
          </a:stretch>
        </p:blipFill>
        <p:spPr bwMode="auto">
          <a:xfrm>
            <a:off x="2982913" y="1082675"/>
            <a:ext cx="1222375" cy="1589088"/>
          </a:xfrm>
          <a:prstGeom prst="rect">
            <a:avLst/>
          </a:prstGeom>
          <a:noFill/>
          <a:ln w="9525">
            <a:noFill/>
            <a:miter lim="800000"/>
            <a:headEnd/>
            <a:tailEnd/>
          </a:ln>
        </p:spPr>
      </p:pic>
      <p:pic>
        <p:nvPicPr>
          <p:cNvPr id="9" name="Picture 6" descr="ladybug_before_bundle"/>
          <p:cNvPicPr>
            <a:picLocks noChangeAspect="1" noChangeArrowheads="1"/>
          </p:cNvPicPr>
          <p:nvPr/>
        </p:nvPicPr>
        <p:blipFill>
          <a:blip r:embed="rId5"/>
          <a:srcRect l="67859" t="12294" r="4788" b="15033"/>
          <a:stretch>
            <a:fillRect/>
          </a:stretch>
        </p:blipFill>
        <p:spPr bwMode="auto">
          <a:xfrm>
            <a:off x="3581400" y="4343400"/>
            <a:ext cx="1662113" cy="1719263"/>
          </a:xfrm>
          <a:prstGeom prst="rect">
            <a:avLst/>
          </a:prstGeom>
          <a:noFill/>
          <a:ln w="9525">
            <a:noFill/>
            <a:miter lim="800000"/>
            <a:headEnd/>
            <a:tailEnd/>
          </a:ln>
        </p:spPr>
      </p:pic>
      <p:sp>
        <p:nvSpPr>
          <p:cNvPr id="12" name="Line 9"/>
          <p:cNvSpPr>
            <a:spLocks noChangeShapeType="1"/>
          </p:cNvSpPr>
          <p:nvPr/>
        </p:nvSpPr>
        <p:spPr bwMode="auto">
          <a:xfrm flipH="1" flipV="1">
            <a:off x="838200" y="4191000"/>
            <a:ext cx="558800" cy="1323975"/>
          </a:xfrm>
          <a:prstGeom prst="line">
            <a:avLst/>
          </a:prstGeom>
          <a:noFill/>
          <a:ln w="57150">
            <a:solidFill>
              <a:srgbClr val="7030A0"/>
            </a:solidFill>
            <a:round/>
            <a:headEnd/>
            <a:tailEnd/>
          </a:ln>
        </p:spPr>
        <p:txBody>
          <a:bodyPr wrap="none" lIns="91430" tIns="45715" rIns="91430" bIns="45715" anchor="ctr"/>
          <a:lstStyle/>
          <a:p>
            <a:endParaRPr lang="en-US"/>
          </a:p>
        </p:txBody>
      </p:sp>
      <p:sp>
        <p:nvSpPr>
          <p:cNvPr id="13" name="Line 10"/>
          <p:cNvSpPr>
            <a:spLocks noChangeShapeType="1"/>
          </p:cNvSpPr>
          <p:nvPr/>
        </p:nvSpPr>
        <p:spPr bwMode="auto">
          <a:xfrm flipH="1">
            <a:off x="1022350" y="1573213"/>
            <a:ext cx="2347913" cy="2981325"/>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14" name="Line 11"/>
          <p:cNvSpPr>
            <a:spLocks noChangeShapeType="1"/>
          </p:cNvSpPr>
          <p:nvPr/>
        </p:nvSpPr>
        <p:spPr bwMode="auto">
          <a:xfrm flipV="1">
            <a:off x="1033463" y="4343400"/>
            <a:ext cx="4224337" cy="233363"/>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15" name="Line 12"/>
          <p:cNvSpPr>
            <a:spLocks noChangeShapeType="1"/>
          </p:cNvSpPr>
          <p:nvPr/>
        </p:nvSpPr>
        <p:spPr bwMode="auto">
          <a:xfrm flipH="1">
            <a:off x="1247775" y="1593850"/>
            <a:ext cx="2111375" cy="3500438"/>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16" name="Line 13"/>
          <p:cNvSpPr>
            <a:spLocks noChangeShapeType="1"/>
          </p:cNvSpPr>
          <p:nvPr/>
        </p:nvSpPr>
        <p:spPr bwMode="auto">
          <a:xfrm>
            <a:off x="1228725" y="5094288"/>
            <a:ext cx="3952875" cy="925512"/>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17" name="Text Box 14"/>
          <p:cNvSpPr txBox="1">
            <a:spLocks noChangeArrowheads="1"/>
          </p:cNvSpPr>
          <p:nvPr/>
        </p:nvSpPr>
        <p:spPr bwMode="auto">
          <a:xfrm>
            <a:off x="1055688" y="5621338"/>
            <a:ext cx="849312" cy="400050"/>
          </a:xfrm>
          <a:prstGeom prst="rect">
            <a:avLst/>
          </a:prstGeom>
          <a:noFill/>
          <a:ln w="19050">
            <a:noFill/>
            <a:miter lim="800000"/>
            <a:headEnd/>
            <a:tailEnd/>
          </a:ln>
        </p:spPr>
        <p:txBody>
          <a:bodyPr wrap="none" lIns="91430" tIns="45715" rIns="91430" bIns="45715" anchor="ctr">
            <a:spAutoFit/>
          </a:bodyPr>
          <a:lstStyle/>
          <a:p>
            <a:r>
              <a:rPr lang="en-US" sz="2000">
                <a:latin typeface="Calibri" pitchFamily="34" charset="0"/>
              </a:rPr>
              <a:t>mirror</a:t>
            </a:r>
          </a:p>
        </p:txBody>
      </p:sp>
      <p:sp>
        <p:nvSpPr>
          <p:cNvPr id="18" name="Line 9"/>
          <p:cNvSpPr>
            <a:spLocks noChangeShapeType="1"/>
          </p:cNvSpPr>
          <p:nvPr/>
        </p:nvSpPr>
        <p:spPr bwMode="auto">
          <a:xfrm flipH="1" flipV="1">
            <a:off x="7162800" y="1905000"/>
            <a:ext cx="381000" cy="1600200"/>
          </a:xfrm>
          <a:prstGeom prst="line">
            <a:avLst/>
          </a:prstGeom>
          <a:noFill/>
          <a:ln w="57150">
            <a:solidFill>
              <a:srgbClr val="7030A0"/>
            </a:solidFill>
            <a:round/>
            <a:headEnd/>
            <a:tailEnd/>
          </a:ln>
        </p:spPr>
        <p:txBody>
          <a:bodyPr wrap="none" lIns="91430" tIns="45715" rIns="91430" bIns="45715" anchor="ctr"/>
          <a:lstStyle/>
          <a:p>
            <a:endParaRPr lang="en-US"/>
          </a:p>
        </p:txBody>
      </p:sp>
      <p:sp>
        <p:nvSpPr>
          <p:cNvPr id="19" name="Line 10"/>
          <p:cNvSpPr>
            <a:spLocks noChangeShapeType="1"/>
          </p:cNvSpPr>
          <p:nvPr/>
        </p:nvSpPr>
        <p:spPr bwMode="auto">
          <a:xfrm>
            <a:off x="3871913" y="1600200"/>
            <a:ext cx="3367087" cy="7620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21" name="Line 11"/>
          <p:cNvSpPr>
            <a:spLocks noChangeShapeType="1"/>
          </p:cNvSpPr>
          <p:nvPr/>
        </p:nvSpPr>
        <p:spPr bwMode="auto">
          <a:xfrm flipV="1">
            <a:off x="3581400" y="2362200"/>
            <a:ext cx="3657600" cy="19812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22" name="Line 10"/>
          <p:cNvSpPr>
            <a:spLocks noChangeShapeType="1"/>
          </p:cNvSpPr>
          <p:nvPr/>
        </p:nvSpPr>
        <p:spPr bwMode="auto">
          <a:xfrm>
            <a:off x="3886200" y="1600200"/>
            <a:ext cx="3505200" cy="14478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23" name="Line 10"/>
          <p:cNvSpPr>
            <a:spLocks noChangeShapeType="1"/>
          </p:cNvSpPr>
          <p:nvPr/>
        </p:nvSpPr>
        <p:spPr bwMode="auto">
          <a:xfrm flipV="1">
            <a:off x="3581400" y="3048000"/>
            <a:ext cx="3810000" cy="29718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25" name="Rectangle 24"/>
          <p:cNvSpPr>
            <a:spLocks noChangeArrowheads="1"/>
          </p:cNvSpPr>
          <p:nvPr/>
        </p:nvSpPr>
        <p:spPr bwMode="auto">
          <a:xfrm>
            <a:off x="7246938" y="3581400"/>
            <a:ext cx="849312" cy="400050"/>
          </a:xfrm>
          <a:prstGeom prst="rect">
            <a:avLst/>
          </a:prstGeom>
          <a:noFill/>
          <a:ln w="9525">
            <a:noFill/>
            <a:miter lim="800000"/>
            <a:headEnd/>
            <a:tailEnd/>
          </a:ln>
        </p:spPr>
        <p:txBody>
          <a:bodyPr wrap="none">
            <a:spAutoFit/>
          </a:bodyPr>
          <a:lstStyle/>
          <a:p>
            <a:pPr algn="r"/>
            <a:r>
              <a:rPr lang="en-US" sz="2000">
                <a:latin typeface="Calibri" pitchFamily="34" charset="0"/>
              </a:rPr>
              <a:t>mirror</a:t>
            </a:r>
          </a:p>
        </p:txBody>
      </p:sp>
      <p:sp>
        <p:nvSpPr>
          <p:cNvPr id="26" name="Rectangle 25"/>
          <p:cNvSpPr>
            <a:spLocks noChangeArrowheads="1"/>
          </p:cNvSpPr>
          <p:nvPr/>
        </p:nvSpPr>
        <p:spPr bwMode="auto">
          <a:xfrm>
            <a:off x="3657600" y="6172200"/>
            <a:ext cx="2590800" cy="400050"/>
          </a:xfrm>
          <a:prstGeom prst="rect">
            <a:avLst/>
          </a:prstGeom>
          <a:noFill/>
          <a:ln w="9525">
            <a:noFill/>
            <a:miter lim="800000"/>
            <a:headEnd/>
            <a:tailEnd/>
          </a:ln>
        </p:spPr>
        <p:txBody>
          <a:bodyPr>
            <a:spAutoFit/>
          </a:bodyPr>
          <a:lstStyle/>
          <a:p>
            <a:r>
              <a:rPr lang="en-US" sz="2000">
                <a:latin typeface="Calibri" pitchFamily="34" charset="0"/>
              </a:rPr>
              <a:t>Calibration Pattern</a:t>
            </a:r>
          </a:p>
        </p:txBody>
      </p:sp>
      <p:sp>
        <p:nvSpPr>
          <p:cNvPr id="47123" name="Slide Number Placeholder 19"/>
          <p:cNvSpPr>
            <a:spLocks noGrp="1"/>
          </p:cNvSpPr>
          <p:nvPr>
            <p:ph type="sldNum" sz="quarter" idx="12"/>
          </p:nvPr>
        </p:nvSpPr>
        <p:spPr bwMode="auto">
          <a:noFill/>
          <a:ln>
            <a:miter lim="800000"/>
            <a:headEnd/>
            <a:tailEnd/>
          </a:ln>
        </p:spPr>
        <p:txBody>
          <a:bodyPr/>
          <a:lstStyle/>
          <a:p>
            <a:fld id="{4AB39EBC-16E7-4135-B418-660F34EDD5FC}" type="slidenum">
              <a:rPr lang="en-US"/>
              <a:pPr/>
              <a:t>15</a:t>
            </a:fld>
            <a:endParaRPr lang="en-US"/>
          </a:p>
        </p:txBody>
      </p:sp>
      <p:sp>
        <p:nvSpPr>
          <p:cNvPr id="24" name="Line 9"/>
          <p:cNvSpPr>
            <a:spLocks noChangeShapeType="1"/>
          </p:cNvSpPr>
          <p:nvPr/>
        </p:nvSpPr>
        <p:spPr bwMode="auto">
          <a:xfrm flipV="1">
            <a:off x="533400" y="2514600"/>
            <a:ext cx="228600" cy="1295400"/>
          </a:xfrm>
          <a:prstGeom prst="line">
            <a:avLst/>
          </a:prstGeom>
          <a:noFill/>
          <a:ln w="57150">
            <a:solidFill>
              <a:srgbClr val="7030A0"/>
            </a:solidFill>
            <a:round/>
            <a:headEnd/>
            <a:tailEnd/>
          </a:ln>
        </p:spPr>
        <p:txBody>
          <a:bodyPr wrap="none" lIns="91430" tIns="45715" rIns="91430" bIns="45715" anchor="ctr"/>
          <a:lstStyle/>
          <a:p>
            <a:endParaRPr lang="en-US"/>
          </a:p>
        </p:txBody>
      </p:sp>
      <p:sp>
        <p:nvSpPr>
          <p:cNvPr id="27" name="Line 10"/>
          <p:cNvSpPr>
            <a:spLocks noChangeShapeType="1"/>
          </p:cNvSpPr>
          <p:nvPr/>
        </p:nvSpPr>
        <p:spPr bwMode="auto">
          <a:xfrm flipH="1">
            <a:off x="685800" y="1600200"/>
            <a:ext cx="2667000" cy="12954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28" name="Line 10"/>
          <p:cNvSpPr>
            <a:spLocks noChangeShapeType="1"/>
          </p:cNvSpPr>
          <p:nvPr/>
        </p:nvSpPr>
        <p:spPr bwMode="auto">
          <a:xfrm flipH="1" flipV="1">
            <a:off x="685800" y="2895600"/>
            <a:ext cx="4495800" cy="14478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29" name="Line 10"/>
          <p:cNvSpPr>
            <a:spLocks noChangeShapeType="1"/>
          </p:cNvSpPr>
          <p:nvPr/>
        </p:nvSpPr>
        <p:spPr bwMode="auto">
          <a:xfrm flipH="1">
            <a:off x="609600" y="1600200"/>
            <a:ext cx="2743200" cy="18288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30" name="Line 10"/>
          <p:cNvSpPr>
            <a:spLocks noChangeShapeType="1"/>
          </p:cNvSpPr>
          <p:nvPr/>
        </p:nvSpPr>
        <p:spPr bwMode="auto">
          <a:xfrm flipH="1" flipV="1">
            <a:off x="609600" y="3429000"/>
            <a:ext cx="4572000" cy="25908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31" name="Line 9"/>
          <p:cNvSpPr>
            <a:spLocks noChangeShapeType="1"/>
          </p:cNvSpPr>
          <p:nvPr/>
        </p:nvSpPr>
        <p:spPr bwMode="auto">
          <a:xfrm flipH="1" flipV="1">
            <a:off x="1600200" y="2895600"/>
            <a:ext cx="381000" cy="1219200"/>
          </a:xfrm>
          <a:prstGeom prst="line">
            <a:avLst/>
          </a:prstGeom>
          <a:noFill/>
          <a:ln w="57150">
            <a:solidFill>
              <a:srgbClr val="7030A0"/>
            </a:solidFill>
            <a:round/>
            <a:headEnd/>
            <a:tailEnd/>
          </a:ln>
        </p:spPr>
        <p:txBody>
          <a:bodyPr wrap="none" lIns="91430" tIns="45715" rIns="91430" bIns="45715" anchor="ctr"/>
          <a:lstStyle/>
          <a:p>
            <a:endParaRPr lang="en-US"/>
          </a:p>
        </p:txBody>
      </p:sp>
      <p:sp>
        <p:nvSpPr>
          <p:cNvPr id="32" name="Line 10"/>
          <p:cNvSpPr>
            <a:spLocks noChangeShapeType="1"/>
          </p:cNvSpPr>
          <p:nvPr/>
        </p:nvSpPr>
        <p:spPr bwMode="auto">
          <a:xfrm flipH="1">
            <a:off x="1752600" y="1600200"/>
            <a:ext cx="1600200" cy="17526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33" name="Line 10"/>
          <p:cNvSpPr>
            <a:spLocks noChangeShapeType="1"/>
          </p:cNvSpPr>
          <p:nvPr/>
        </p:nvSpPr>
        <p:spPr bwMode="auto">
          <a:xfrm flipH="1" flipV="1">
            <a:off x="1752600" y="3352800"/>
            <a:ext cx="3505200" cy="9906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34" name="Line 10"/>
          <p:cNvSpPr>
            <a:spLocks noChangeShapeType="1"/>
          </p:cNvSpPr>
          <p:nvPr/>
        </p:nvSpPr>
        <p:spPr bwMode="auto">
          <a:xfrm flipH="1">
            <a:off x="1828800" y="1600200"/>
            <a:ext cx="1524000" cy="21336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35" name="Line 10"/>
          <p:cNvSpPr>
            <a:spLocks noChangeShapeType="1"/>
          </p:cNvSpPr>
          <p:nvPr/>
        </p:nvSpPr>
        <p:spPr bwMode="auto">
          <a:xfrm flipH="1" flipV="1">
            <a:off x="1828800" y="3733800"/>
            <a:ext cx="3352800" cy="2286000"/>
          </a:xfrm>
          <a:prstGeom prst="line">
            <a:avLst/>
          </a:prstGeom>
          <a:noFill/>
          <a:ln w="19050">
            <a:solidFill>
              <a:srgbClr val="FF0000"/>
            </a:solidFill>
            <a:round/>
            <a:headEnd/>
            <a:tailEnd/>
          </a:ln>
        </p:spPr>
        <p:txBody>
          <a:bodyPr wrap="none" lIns="91430" tIns="45715" rIns="91430" bIns="45715" anchor="ctr"/>
          <a:lstStyle/>
          <a:p>
            <a:endParaRPr lang="en-US"/>
          </a:p>
        </p:txBody>
      </p:sp>
      <p:sp>
        <p:nvSpPr>
          <p:cNvPr id="36" name="Line 9"/>
          <p:cNvSpPr>
            <a:spLocks noChangeShapeType="1"/>
          </p:cNvSpPr>
          <p:nvPr/>
        </p:nvSpPr>
        <p:spPr bwMode="auto">
          <a:xfrm flipV="1">
            <a:off x="7010400" y="3048000"/>
            <a:ext cx="228600" cy="1295400"/>
          </a:xfrm>
          <a:prstGeom prst="line">
            <a:avLst/>
          </a:prstGeom>
          <a:noFill/>
          <a:ln w="57150">
            <a:solidFill>
              <a:srgbClr val="7030A0"/>
            </a:solidFill>
            <a:round/>
            <a:headEnd/>
            <a:tailEnd/>
          </a:ln>
        </p:spPr>
        <p:txBody>
          <a:bodyPr wrap="none" lIns="91430" tIns="45715" rIns="91430" bIns="45715" anchor="ctr"/>
          <a:lstStyle/>
          <a:p>
            <a:endParaRPr lang="en-US"/>
          </a:p>
        </p:txBody>
      </p:sp>
      <p:sp>
        <p:nvSpPr>
          <p:cNvPr id="37" name="Line 10"/>
          <p:cNvSpPr>
            <a:spLocks noChangeShapeType="1"/>
          </p:cNvSpPr>
          <p:nvPr/>
        </p:nvSpPr>
        <p:spPr bwMode="auto">
          <a:xfrm>
            <a:off x="3810000" y="1600200"/>
            <a:ext cx="3276600" cy="22098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38" name="Line 10"/>
          <p:cNvSpPr>
            <a:spLocks noChangeShapeType="1"/>
          </p:cNvSpPr>
          <p:nvPr/>
        </p:nvSpPr>
        <p:spPr bwMode="auto">
          <a:xfrm flipV="1">
            <a:off x="3657600" y="3810000"/>
            <a:ext cx="3429000" cy="21336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39" name="Line 10"/>
          <p:cNvSpPr>
            <a:spLocks noChangeShapeType="1"/>
          </p:cNvSpPr>
          <p:nvPr/>
        </p:nvSpPr>
        <p:spPr bwMode="auto">
          <a:xfrm>
            <a:off x="3886200" y="1600200"/>
            <a:ext cx="3276600" cy="17526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40" name="Line 10"/>
          <p:cNvSpPr>
            <a:spLocks noChangeShapeType="1"/>
          </p:cNvSpPr>
          <p:nvPr/>
        </p:nvSpPr>
        <p:spPr bwMode="auto">
          <a:xfrm flipV="1">
            <a:off x="3581400" y="3352800"/>
            <a:ext cx="3581400" cy="9906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41" name="Line 9"/>
          <p:cNvSpPr>
            <a:spLocks noChangeShapeType="1"/>
          </p:cNvSpPr>
          <p:nvPr/>
        </p:nvSpPr>
        <p:spPr bwMode="auto">
          <a:xfrm flipH="1" flipV="1">
            <a:off x="6324600" y="2590800"/>
            <a:ext cx="152400" cy="1371600"/>
          </a:xfrm>
          <a:prstGeom prst="line">
            <a:avLst/>
          </a:prstGeom>
          <a:noFill/>
          <a:ln w="57150">
            <a:solidFill>
              <a:srgbClr val="7030A0"/>
            </a:solidFill>
            <a:round/>
            <a:headEnd/>
            <a:tailEnd/>
          </a:ln>
        </p:spPr>
        <p:txBody>
          <a:bodyPr wrap="none" lIns="91430" tIns="45715" rIns="91430" bIns="45715" anchor="ctr"/>
          <a:lstStyle/>
          <a:p>
            <a:endParaRPr lang="en-US"/>
          </a:p>
        </p:txBody>
      </p:sp>
      <p:sp>
        <p:nvSpPr>
          <p:cNvPr id="42" name="Line 10"/>
          <p:cNvSpPr>
            <a:spLocks noChangeShapeType="1"/>
          </p:cNvSpPr>
          <p:nvPr/>
        </p:nvSpPr>
        <p:spPr bwMode="auto">
          <a:xfrm>
            <a:off x="3886200" y="1600200"/>
            <a:ext cx="2514600" cy="14478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43" name="Line 10"/>
          <p:cNvSpPr>
            <a:spLocks noChangeShapeType="1"/>
          </p:cNvSpPr>
          <p:nvPr/>
        </p:nvSpPr>
        <p:spPr bwMode="auto">
          <a:xfrm flipV="1">
            <a:off x="3581400" y="3048000"/>
            <a:ext cx="2819400" cy="12954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44" name="Line 10"/>
          <p:cNvSpPr>
            <a:spLocks noChangeShapeType="1"/>
          </p:cNvSpPr>
          <p:nvPr/>
        </p:nvSpPr>
        <p:spPr bwMode="auto">
          <a:xfrm>
            <a:off x="3810000" y="1600200"/>
            <a:ext cx="2590800" cy="16764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sp>
        <p:nvSpPr>
          <p:cNvPr id="45" name="Line 10"/>
          <p:cNvSpPr>
            <a:spLocks noChangeShapeType="1"/>
          </p:cNvSpPr>
          <p:nvPr/>
        </p:nvSpPr>
        <p:spPr bwMode="auto">
          <a:xfrm flipV="1">
            <a:off x="3581400" y="3276600"/>
            <a:ext cx="2819400" cy="2743200"/>
          </a:xfrm>
          <a:prstGeom prst="line">
            <a:avLst/>
          </a:prstGeom>
          <a:noFill/>
          <a:ln w="19050">
            <a:solidFill>
              <a:schemeClr val="tx2">
                <a:lumMod val="60000"/>
                <a:lumOff val="40000"/>
              </a:schemeClr>
            </a:solidFill>
            <a:round/>
            <a:headEnd/>
            <a:tailEnd/>
          </a:ln>
        </p:spPr>
        <p:txBody>
          <a:bodyPr wrap="none" lIns="91430" tIns="45715" rIns="91430" bIns="45715" anchor="ctr"/>
          <a:lstStyle/>
          <a:p>
            <a:pPr fontAlgn="auto">
              <a:spcBef>
                <a:spcPts val="0"/>
              </a:spcBef>
              <a:spcAft>
                <a:spcPts val="0"/>
              </a:spcAft>
              <a:defRPr/>
            </a:pPr>
            <a:endParaRPr lang="en-US">
              <a:latin typeface="+mn-lt"/>
              <a:cs typeface="+mn-cs"/>
            </a:endParaRPr>
          </a:p>
        </p:txBody>
      </p:sp>
      <p:pic>
        <p:nvPicPr>
          <p:cNvPr id="48" name="~PP1113.WAV">
            <a:hlinkClick r:id="" action="ppaction://media"/>
          </p:cNvPr>
          <p:cNvPicPr>
            <a:picLocks noRot="1" noChangeAspect="1"/>
          </p:cNvPicPr>
          <p:nvPr>
            <a:wavAudioFile r:embed="rId2" name="~PP1113.WAV"/>
          </p:nvPr>
        </p:nvPicPr>
        <p:blipFill>
          <a:blip r:embed="rId6"/>
          <a:stretch>
            <a:fillRect/>
          </a:stretch>
        </p:blipFill>
        <p:spPr>
          <a:xfrm>
            <a:off x="8702675" y="6416675"/>
            <a:ext cx="304800" cy="304800"/>
          </a:xfrm>
          <a:prstGeom prst="rect">
            <a:avLst/>
          </a:prstGeom>
        </p:spPr>
      </p:pic>
    </p:spTree>
    <p:custDataLst>
      <p:tags r:id="rId1"/>
    </p:custDataLst>
  </p:cSld>
  <p:clrMapOvr>
    <a:masterClrMapping/>
  </p:clrMapOvr>
  <p:transition advTm="284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8"/>
                                        </p:tgtEl>
                                      </p:cBhvr>
                                    </p:cmd>
                                  </p:childTnLst>
                                </p:cTn>
                              </p:par>
                              <p:par>
                                <p:cTn id="7" presetID="4" presetClass="entr" presetSubtype="16" fill="hold" nodeType="withEffect">
                                  <p:stCondLst>
                                    <p:cond delay="0"/>
                                  </p:stCondLst>
                                  <p:childTnLst>
                                    <p:set>
                                      <p:cBhvr>
                                        <p:cTn id="8" dur="1" fill="hold">
                                          <p:stCondLst>
                                            <p:cond delay="0"/>
                                          </p:stCondLst>
                                        </p:cTn>
                                        <p:tgtEl>
                                          <p:spTgt spid="7"/>
                                        </p:tgtEl>
                                        <p:attrNameLst>
                                          <p:attrName>style.visibility</p:attrName>
                                        </p:attrNameLst>
                                      </p:cBhvr>
                                      <p:to>
                                        <p:strVal val="visible"/>
                                      </p:to>
                                    </p:set>
                                    <p:animEffect transition="in" filter="box(in)">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box(in)">
                                      <p:cBhvr>
                                        <p:cTn id="14" dur="500"/>
                                        <p:tgtEl>
                                          <p:spTgt spid="9"/>
                                        </p:tgtEl>
                                      </p:cBhvr>
                                    </p:animEffect>
                                  </p:childTnLst>
                                </p:cTn>
                              </p:par>
                              <p:par>
                                <p:cTn id="15" presetID="4" presetClass="entr" presetSubtype="16"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box(in)">
                                      <p:cBhvr>
                                        <p:cTn id="17" dur="500"/>
                                        <p:tgtEl>
                                          <p:spTgt spid="26"/>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ox(in)">
                                      <p:cBhvr>
                                        <p:cTn id="22" dur="500"/>
                                        <p:tgtEl>
                                          <p:spTgt spid="12"/>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box(in)">
                                      <p:cBhvr>
                                        <p:cTn id="25" dur="500"/>
                                        <p:tgtEl>
                                          <p:spTgt spid="17"/>
                                        </p:tgtEl>
                                      </p:cBhvr>
                                    </p:animEffect>
                                  </p:childTnLst>
                                </p:cTn>
                              </p:par>
                            </p:childTnLst>
                          </p:cTn>
                        </p:par>
                      </p:childTnLst>
                    </p:cTn>
                  </p:par>
                  <p:par>
                    <p:cTn id="26" fill="hold">
                      <p:stCondLst>
                        <p:cond delay="indefinite"/>
                      </p:stCondLst>
                      <p:childTnLst>
                        <p:par>
                          <p:cTn id="27" fill="hold">
                            <p:stCondLst>
                              <p:cond delay="0"/>
                            </p:stCondLst>
                            <p:childTnLst>
                              <p:par>
                                <p:cTn id="28" presetID="4" presetClass="entr" presetSubtype="16" fill="hold" grpId="0" nodeType="click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ox(in)">
                                      <p:cBhvr>
                                        <p:cTn id="30" dur="500"/>
                                        <p:tgtEl>
                                          <p:spTgt spid="14"/>
                                        </p:tgtEl>
                                      </p:cBhvr>
                                    </p:animEffect>
                                  </p:childTnLst>
                                </p:cTn>
                              </p:par>
                              <p:par>
                                <p:cTn id="31" presetID="4" presetClass="entr" presetSubtype="16"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box(in)">
                                      <p:cBhvr>
                                        <p:cTn id="33" dur="500"/>
                                        <p:tgtEl>
                                          <p:spTgt spid="16"/>
                                        </p:tgtEl>
                                      </p:cBhvr>
                                    </p:animEffect>
                                  </p:childTnLst>
                                </p:cTn>
                              </p:par>
                              <p:par>
                                <p:cTn id="34" presetID="4" presetClass="entr" presetSubtype="16"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box(in)">
                                      <p:cBhvr>
                                        <p:cTn id="36" dur="500"/>
                                        <p:tgtEl>
                                          <p:spTgt spid="15"/>
                                        </p:tgtEl>
                                      </p:cBhvr>
                                    </p:animEffect>
                                  </p:childTnLst>
                                </p:cTn>
                              </p:par>
                              <p:par>
                                <p:cTn id="37" presetID="4" presetClass="entr" presetSubtype="16"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ox(in)">
                                      <p:cBhvr>
                                        <p:cTn id="39" dur="500"/>
                                        <p:tgtEl>
                                          <p:spTgt spid="13"/>
                                        </p:tgtEl>
                                      </p:cBhvr>
                                    </p:animEffect>
                                  </p:childTnLst>
                                </p:cTn>
                              </p:par>
                            </p:childTnLst>
                          </p:cTn>
                        </p:par>
                      </p:childTnLst>
                    </p:cTn>
                  </p:par>
                  <p:par>
                    <p:cTn id="40" fill="hold">
                      <p:stCondLst>
                        <p:cond delay="indefinite"/>
                      </p:stCondLst>
                      <p:childTnLst>
                        <p:par>
                          <p:cTn id="41" fill="hold">
                            <p:stCondLst>
                              <p:cond delay="0"/>
                            </p:stCondLst>
                            <p:childTnLst>
                              <p:par>
                                <p:cTn id="42" presetID="4" presetClass="entr" presetSubtype="16" fill="hold" grpId="0" nodeType="clickEffect">
                                  <p:stCondLst>
                                    <p:cond delay="0"/>
                                  </p:stCondLst>
                                  <p:childTnLst>
                                    <p:set>
                                      <p:cBhvr>
                                        <p:cTn id="43" dur="1" fill="hold">
                                          <p:stCondLst>
                                            <p:cond delay="0"/>
                                          </p:stCondLst>
                                        </p:cTn>
                                        <p:tgtEl>
                                          <p:spTgt spid="24"/>
                                        </p:tgtEl>
                                        <p:attrNameLst>
                                          <p:attrName>style.visibility</p:attrName>
                                        </p:attrNameLst>
                                      </p:cBhvr>
                                      <p:to>
                                        <p:strVal val="visible"/>
                                      </p:to>
                                    </p:set>
                                    <p:animEffect transition="in" filter="box(in)">
                                      <p:cBhvr>
                                        <p:cTn id="44" dur="500"/>
                                        <p:tgtEl>
                                          <p:spTgt spid="24"/>
                                        </p:tgtEl>
                                      </p:cBhvr>
                                    </p:animEffect>
                                  </p:childTnLst>
                                </p:cTn>
                              </p:par>
                            </p:childTnLst>
                          </p:cTn>
                        </p:par>
                        <p:par>
                          <p:cTn id="45" fill="hold">
                            <p:stCondLst>
                              <p:cond delay="500"/>
                            </p:stCondLst>
                            <p:childTnLst>
                              <p:par>
                                <p:cTn id="46" presetID="4" presetClass="entr" presetSubtype="16" fill="hold" grpId="0" nodeType="after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box(in)">
                                      <p:cBhvr>
                                        <p:cTn id="48" dur="500"/>
                                        <p:tgtEl>
                                          <p:spTgt spid="27"/>
                                        </p:tgtEl>
                                      </p:cBhvr>
                                    </p:animEffect>
                                  </p:childTnLst>
                                </p:cTn>
                              </p:par>
                              <p:par>
                                <p:cTn id="49" presetID="4" presetClass="entr" presetSubtype="16"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box(in)">
                                      <p:cBhvr>
                                        <p:cTn id="51" dur="500"/>
                                        <p:tgtEl>
                                          <p:spTgt spid="28"/>
                                        </p:tgtEl>
                                      </p:cBhvr>
                                    </p:animEffect>
                                  </p:childTnLst>
                                </p:cTn>
                              </p:par>
                              <p:par>
                                <p:cTn id="52" presetID="4" presetClass="entr" presetSubtype="16"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box(in)">
                                      <p:cBhvr>
                                        <p:cTn id="54" dur="500"/>
                                        <p:tgtEl>
                                          <p:spTgt spid="29"/>
                                        </p:tgtEl>
                                      </p:cBhvr>
                                    </p:animEffect>
                                  </p:childTnLst>
                                </p:cTn>
                              </p:par>
                              <p:par>
                                <p:cTn id="55" presetID="4" presetClass="entr" presetSubtype="16"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box(in)">
                                      <p:cBhvr>
                                        <p:cTn id="57" dur="500"/>
                                        <p:tgtEl>
                                          <p:spTgt spid="30"/>
                                        </p:tgtEl>
                                      </p:cBhvr>
                                    </p:animEffect>
                                  </p:childTnLst>
                                </p:cTn>
                              </p:par>
                            </p:childTnLst>
                          </p:cTn>
                        </p:par>
                      </p:childTnLst>
                    </p:cTn>
                  </p:par>
                  <p:par>
                    <p:cTn id="58" fill="hold">
                      <p:stCondLst>
                        <p:cond delay="indefinite"/>
                      </p:stCondLst>
                      <p:childTnLst>
                        <p:par>
                          <p:cTn id="59" fill="hold">
                            <p:stCondLst>
                              <p:cond delay="0"/>
                            </p:stCondLst>
                            <p:childTnLst>
                              <p:par>
                                <p:cTn id="60" presetID="4" presetClass="entr" presetSubtype="16" fill="hold" grpId="0" nodeType="clickEffect">
                                  <p:stCondLst>
                                    <p:cond delay="0"/>
                                  </p:stCondLst>
                                  <p:childTnLst>
                                    <p:set>
                                      <p:cBhvr>
                                        <p:cTn id="61" dur="1" fill="hold">
                                          <p:stCondLst>
                                            <p:cond delay="0"/>
                                          </p:stCondLst>
                                        </p:cTn>
                                        <p:tgtEl>
                                          <p:spTgt spid="31"/>
                                        </p:tgtEl>
                                        <p:attrNameLst>
                                          <p:attrName>style.visibility</p:attrName>
                                        </p:attrNameLst>
                                      </p:cBhvr>
                                      <p:to>
                                        <p:strVal val="visible"/>
                                      </p:to>
                                    </p:set>
                                    <p:animEffect transition="in" filter="box(in)">
                                      <p:cBhvr>
                                        <p:cTn id="62" dur="500"/>
                                        <p:tgtEl>
                                          <p:spTgt spid="31"/>
                                        </p:tgtEl>
                                      </p:cBhvr>
                                    </p:animEffect>
                                  </p:childTnLst>
                                </p:cTn>
                              </p:par>
                            </p:childTnLst>
                          </p:cTn>
                        </p:par>
                        <p:par>
                          <p:cTn id="63" fill="hold">
                            <p:stCondLst>
                              <p:cond delay="500"/>
                            </p:stCondLst>
                            <p:childTnLst>
                              <p:par>
                                <p:cTn id="64" presetID="1" presetClass="entr" presetSubtype="0" fill="hold" grpId="0" nodeType="afterEffect">
                                  <p:stCondLst>
                                    <p:cond delay="0"/>
                                  </p:stCondLst>
                                  <p:childTnLst>
                                    <p:set>
                                      <p:cBhvr>
                                        <p:cTn id="65" dur="1" fill="hold">
                                          <p:stCondLst>
                                            <p:cond delay="0"/>
                                          </p:stCondLst>
                                        </p:cTn>
                                        <p:tgtEl>
                                          <p:spTgt spid="32"/>
                                        </p:tgtEl>
                                        <p:attrNameLst>
                                          <p:attrName>style.visibility</p:attrName>
                                        </p:attrNameLst>
                                      </p:cBhvr>
                                      <p:to>
                                        <p:strVal val="visible"/>
                                      </p:to>
                                    </p:set>
                                  </p:childTnLst>
                                </p:cTn>
                              </p:par>
                              <p:par>
                                <p:cTn id="66" presetID="4" presetClass="entr" presetSubtype="16" fill="hold" grpId="0" nodeType="withEffect">
                                  <p:stCondLst>
                                    <p:cond delay="0"/>
                                  </p:stCondLst>
                                  <p:childTnLst>
                                    <p:set>
                                      <p:cBhvr>
                                        <p:cTn id="67" dur="1" fill="hold">
                                          <p:stCondLst>
                                            <p:cond delay="0"/>
                                          </p:stCondLst>
                                        </p:cTn>
                                        <p:tgtEl>
                                          <p:spTgt spid="33"/>
                                        </p:tgtEl>
                                        <p:attrNameLst>
                                          <p:attrName>style.visibility</p:attrName>
                                        </p:attrNameLst>
                                      </p:cBhvr>
                                      <p:to>
                                        <p:strVal val="visible"/>
                                      </p:to>
                                    </p:set>
                                    <p:animEffect transition="in" filter="box(in)">
                                      <p:cBhvr>
                                        <p:cTn id="68" dur="500"/>
                                        <p:tgtEl>
                                          <p:spTgt spid="33"/>
                                        </p:tgtEl>
                                      </p:cBhvr>
                                    </p:animEffect>
                                  </p:childTnLst>
                                </p:cTn>
                              </p:par>
                              <p:par>
                                <p:cTn id="69" presetID="4" presetClass="entr" presetSubtype="16" fill="hold" grpId="0" nodeType="with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box(in)">
                                      <p:cBhvr>
                                        <p:cTn id="71" dur="500"/>
                                        <p:tgtEl>
                                          <p:spTgt spid="34"/>
                                        </p:tgtEl>
                                      </p:cBhvr>
                                    </p:animEffect>
                                  </p:childTnLst>
                                </p:cTn>
                              </p:par>
                              <p:par>
                                <p:cTn id="72" presetID="4" presetClass="entr" presetSubtype="16" fill="hold" grpId="0" nodeType="withEffect">
                                  <p:stCondLst>
                                    <p:cond delay="0"/>
                                  </p:stCondLst>
                                  <p:childTnLst>
                                    <p:set>
                                      <p:cBhvr>
                                        <p:cTn id="73" dur="1" fill="hold">
                                          <p:stCondLst>
                                            <p:cond delay="0"/>
                                          </p:stCondLst>
                                        </p:cTn>
                                        <p:tgtEl>
                                          <p:spTgt spid="35"/>
                                        </p:tgtEl>
                                        <p:attrNameLst>
                                          <p:attrName>style.visibility</p:attrName>
                                        </p:attrNameLst>
                                      </p:cBhvr>
                                      <p:to>
                                        <p:strVal val="visible"/>
                                      </p:to>
                                    </p:set>
                                    <p:animEffect transition="in" filter="box(in)">
                                      <p:cBhvr>
                                        <p:cTn id="74" dur="500"/>
                                        <p:tgtEl>
                                          <p:spTgt spid="35"/>
                                        </p:tgtEl>
                                      </p:cBhvr>
                                    </p:animEffect>
                                  </p:childTnLst>
                                </p:cTn>
                              </p:par>
                            </p:childTnLst>
                          </p:cTn>
                        </p:par>
                      </p:childTnLst>
                    </p:cTn>
                  </p:par>
                  <p:par>
                    <p:cTn id="75" fill="hold">
                      <p:stCondLst>
                        <p:cond delay="indefinite"/>
                      </p:stCondLst>
                      <p:childTnLst>
                        <p:par>
                          <p:cTn id="76" fill="hold">
                            <p:stCondLst>
                              <p:cond delay="0"/>
                            </p:stCondLst>
                            <p:childTnLst>
                              <p:par>
                                <p:cTn id="77" presetID="4" presetClass="entr" presetSubtype="16" fill="hold" grpId="0" nodeType="click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box(in)">
                                      <p:cBhvr>
                                        <p:cTn id="79" dur="500"/>
                                        <p:tgtEl>
                                          <p:spTgt spid="18"/>
                                        </p:tgtEl>
                                      </p:cBhvr>
                                    </p:animEffect>
                                  </p:childTnLst>
                                </p:cTn>
                              </p:par>
                              <p:par>
                                <p:cTn id="80" presetID="4" presetClass="entr" presetSubtype="16"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box(in)">
                                      <p:cBhvr>
                                        <p:cTn id="82" dur="500"/>
                                        <p:tgtEl>
                                          <p:spTgt spid="25"/>
                                        </p:tgtEl>
                                      </p:cBhvr>
                                    </p:animEffect>
                                  </p:childTnLst>
                                </p:cTn>
                              </p:par>
                            </p:childTnLst>
                          </p:cTn>
                        </p:par>
                      </p:childTnLst>
                    </p:cTn>
                  </p:par>
                  <p:par>
                    <p:cTn id="83" fill="hold">
                      <p:stCondLst>
                        <p:cond delay="indefinite"/>
                      </p:stCondLst>
                      <p:childTnLst>
                        <p:par>
                          <p:cTn id="84" fill="hold">
                            <p:stCondLst>
                              <p:cond delay="0"/>
                            </p:stCondLst>
                            <p:childTnLst>
                              <p:par>
                                <p:cTn id="85" presetID="4" presetClass="entr" presetSubtype="16" fill="hold" nodeType="clickEffect">
                                  <p:stCondLst>
                                    <p:cond delay="0"/>
                                  </p:stCondLst>
                                  <p:childTnLst>
                                    <p:set>
                                      <p:cBhvr>
                                        <p:cTn id="86" dur="1" fill="hold">
                                          <p:stCondLst>
                                            <p:cond delay="0"/>
                                          </p:stCondLst>
                                        </p:cTn>
                                        <p:tgtEl>
                                          <p:spTgt spid="19"/>
                                        </p:tgtEl>
                                        <p:attrNameLst>
                                          <p:attrName>style.visibility</p:attrName>
                                        </p:attrNameLst>
                                      </p:cBhvr>
                                      <p:to>
                                        <p:strVal val="visible"/>
                                      </p:to>
                                    </p:set>
                                    <p:animEffect transition="in" filter="box(in)">
                                      <p:cBhvr>
                                        <p:cTn id="87" dur="500"/>
                                        <p:tgtEl>
                                          <p:spTgt spid="19"/>
                                        </p:tgtEl>
                                      </p:cBhvr>
                                    </p:animEffect>
                                  </p:childTnLst>
                                </p:cTn>
                              </p:par>
                              <p:par>
                                <p:cTn id="88" presetID="4" presetClass="entr" presetSubtype="16" fill="hold" nodeType="withEffect">
                                  <p:stCondLst>
                                    <p:cond delay="0"/>
                                  </p:stCondLst>
                                  <p:childTnLst>
                                    <p:set>
                                      <p:cBhvr>
                                        <p:cTn id="89" dur="1" fill="hold">
                                          <p:stCondLst>
                                            <p:cond delay="0"/>
                                          </p:stCondLst>
                                        </p:cTn>
                                        <p:tgtEl>
                                          <p:spTgt spid="22"/>
                                        </p:tgtEl>
                                        <p:attrNameLst>
                                          <p:attrName>style.visibility</p:attrName>
                                        </p:attrNameLst>
                                      </p:cBhvr>
                                      <p:to>
                                        <p:strVal val="visible"/>
                                      </p:to>
                                    </p:set>
                                    <p:animEffect transition="in" filter="box(in)">
                                      <p:cBhvr>
                                        <p:cTn id="90" dur="500"/>
                                        <p:tgtEl>
                                          <p:spTgt spid="22"/>
                                        </p:tgtEl>
                                      </p:cBhvr>
                                    </p:animEffect>
                                  </p:childTnLst>
                                </p:cTn>
                              </p:par>
                              <p:par>
                                <p:cTn id="91" presetID="4" presetClass="entr" presetSubtype="16"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Effect transition="in" filter="box(in)">
                                      <p:cBhvr>
                                        <p:cTn id="93" dur="500"/>
                                        <p:tgtEl>
                                          <p:spTgt spid="21"/>
                                        </p:tgtEl>
                                      </p:cBhvr>
                                    </p:animEffect>
                                  </p:childTnLst>
                                </p:cTn>
                              </p:par>
                              <p:par>
                                <p:cTn id="94" presetID="4" presetClass="entr" presetSubtype="16" fill="hold" nodeType="withEffect">
                                  <p:stCondLst>
                                    <p:cond delay="0"/>
                                  </p:stCondLst>
                                  <p:childTnLst>
                                    <p:set>
                                      <p:cBhvr>
                                        <p:cTn id="95" dur="1" fill="hold">
                                          <p:stCondLst>
                                            <p:cond delay="0"/>
                                          </p:stCondLst>
                                        </p:cTn>
                                        <p:tgtEl>
                                          <p:spTgt spid="23"/>
                                        </p:tgtEl>
                                        <p:attrNameLst>
                                          <p:attrName>style.visibility</p:attrName>
                                        </p:attrNameLst>
                                      </p:cBhvr>
                                      <p:to>
                                        <p:strVal val="visible"/>
                                      </p:to>
                                    </p:set>
                                    <p:animEffect transition="in" filter="box(in)">
                                      <p:cBhvr>
                                        <p:cTn id="96" dur="500"/>
                                        <p:tgtEl>
                                          <p:spTgt spid="23"/>
                                        </p:tgtEl>
                                      </p:cBhvr>
                                    </p:animEffect>
                                  </p:childTnLst>
                                </p:cTn>
                              </p:par>
                            </p:childTnLst>
                          </p:cTn>
                        </p:par>
                      </p:childTnLst>
                    </p:cTn>
                  </p:par>
                  <p:par>
                    <p:cTn id="97" fill="hold">
                      <p:stCondLst>
                        <p:cond delay="indefinite"/>
                      </p:stCondLst>
                      <p:childTnLst>
                        <p:par>
                          <p:cTn id="98" fill="hold">
                            <p:stCondLst>
                              <p:cond delay="0"/>
                            </p:stCondLst>
                            <p:childTnLst>
                              <p:par>
                                <p:cTn id="99" presetID="4" presetClass="entr" presetSubtype="16" fill="hold" grpId="0" nodeType="clickEffect">
                                  <p:stCondLst>
                                    <p:cond delay="0"/>
                                  </p:stCondLst>
                                  <p:childTnLst>
                                    <p:set>
                                      <p:cBhvr>
                                        <p:cTn id="100" dur="1" fill="hold">
                                          <p:stCondLst>
                                            <p:cond delay="0"/>
                                          </p:stCondLst>
                                        </p:cTn>
                                        <p:tgtEl>
                                          <p:spTgt spid="36"/>
                                        </p:tgtEl>
                                        <p:attrNameLst>
                                          <p:attrName>style.visibility</p:attrName>
                                        </p:attrNameLst>
                                      </p:cBhvr>
                                      <p:to>
                                        <p:strVal val="visible"/>
                                      </p:to>
                                    </p:set>
                                    <p:animEffect transition="in" filter="box(in)">
                                      <p:cBhvr>
                                        <p:cTn id="101" dur="500"/>
                                        <p:tgtEl>
                                          <p:spTgt spid="36"/>
                                        </p:tgtEl>
                                      </p:cBhvr>
                                    </p:animEffect>
                                  </p:childTnLst>
                                </p:cTn>
                              </p:par>
                            </p:childTnLst>
                          </p:cTn>
                        </p:par>
                        <p:par>
                          <p:cTn id="102" fill="hold">
                            <p:stCondLst>
                              <p:cond delay="500"/>
                            </p:stCondLst>
                            <p:childTnLst>
                              <p:par>
                                <p:cTn id="103" presetID="1" presetClass="entr" presetSubtype="0" fill="hold" nodeType="afterEffect">
                                  <p:stCondLst>
                                    <p:cond delay="0"/>
                                  </p:stCondLst>
                                  <p:childTnLst>
                                    <p:set>
                                      <p:cBhvr>
                                        <p:cTn id="104" dur="1" fill="hold">
                                          <p:stCondLst>
                                            <p:cond delay="0"/>
                                          </p:stCondLst>
                                        </p:cTn>
                                        <p:tgtEl>
                                          <p:spTgt spid="37"/>
                                        </p:tgtEl>
                                        <p:attrNameLst>
                                          <p:attrName>style.visibility</p:attrName>
                                        </p:attrNameLst>
                                      </p:cBhvr>
                                      <p:to>
                                        <p:strVal val="visible"/>
                                      </p:to>
                                    </p:set>
                                  </p:childTnLst>
                                </p:cTn>
                              </p:par>
                              <p:par>
                                <p:cTn id="105" presetID="4" presetClass="entr" presetSubtype="16" fill="hold" nodeType="withEffect">
                                  <p:stCondLst>
                                    <p:cond delay="0"/>
                                  </p:stCondLst>
                                  <p:childTnLst>
                                    <p:set>
                                      <p:cBhvr>
                                        <p:cTn id="106" dur="1" fill="hold">
                                          <p:stCondLst>
                                            <p:cond delay="0"/>
                                          </p:stCondLst>
                                        </p:cTn>
                                        <p:tgtEl>
                                          <p:spTgt spid="38"/>
                                        </p:tgtEl>
                                        <p:attrNameLst>
                                          <p:attrName>style.visibility</p:attrName>
                                        </p:attrNameLst>
                                      </p:cBhvr>
                                      <p:to>
                                        <p:strVal val="visible"/>
                                      </p:to>
                                    </p:set>
                                    <p:animEffect transition="in" filter="box(in)">
                                      <p:cBhvr>
                                        <p:cTn id="107" dur="500"/>
                                        <p:tgtEl>
                                          <p:spTgt spid="38"/>
                                        </p:tgtEl>
                                      </p:cBhvr>
                                    </p:animEffect>
                                  </p:childTnLst>
                                </p:cTn>
                              </p:par>
                              <p:par>
                                <p:cTn id="108" presetID="4" presetClass="entr" presetSubtype="16" fill="hold" nodeType="withEffect">
                                  <p:stCondLst>
                                    <p:cond delay="0"/>
                                  </p:stCondLst>
                                  <p:childTnLst>
                                    <p:set>
                                      <p:cBhvr>
                                        <p:cTn id="109" dur="1" fill="hold">
                                          <p:stCondLst>
                                            <p:cond delay="0"/>
                                          </p:stCondLst>
                                        </p:cTn>
                                        <p:tgtEl>
                                          <p:spTgt spid="39"/>
                                        </p:tgtEl>
                                        <p:attrNameLst>
                                          <p:attrName>style.visibility</p:attrName>
                                        </p:attrNameLst>
                                      </p:cBhvr>
                                      <p:to>
                                        <p:strVal val="visible"/>
                                      </p:to>
                                    </p:set>
                                    <p:animEffect transition="in" filter="box(in)">
                                      <p:cBhvr>
                                        <p:cTn id="110" dur="500"/>
                                        <p:tgtEl>
                                          <p:spTgt spid="39"/>
                                        </p:tgtEl>
                                      </p:cBhvr>
                                    </p:animEffect>
                                  </p:childTnLst>
                                </p:cTn>
                              </p:par>
                              <p:par>
                                <p:cTn id="111" presetID="4" presetClass="entr" presetSubtype="16" fill="hold" nodeType="withEffect">
                                  <p:stCondLst>
                                    <p:cond delay="0"/>
                                  </p:stCondLst>
                                  <p:childTnLst>
                                    <p:set>
                                      <p:cBhvr>
                                        <p:cTn id="112" dur="1" fill="hold">
                                          <p:stCondLst>
                                            <p:cond delay="0"/>
                                          </p:stCondLst>
                                        </p:cTn>
                                        <p:tgtEl>
                                          <p:spTgt spid="40"/>
                                        </p:tgtEl>
                                        <p:attrNameLst>
                                          <p:attrName>style.visibility</p:attrName>
                                        </p:attrNameLst>
                                      </p:cBhvr>
                                      <p:to>
                                        <p:strVal val="visible"/>
                                      </p:to>
                                    </p:set>
                                    <p:animEffect transition="in" filter="box(in)">
                                      <p:cBhvr>
                                        <p:cTn id="113" dur="500"/>
                                        <p:tgtEl>
                                          <p:spTgt spid="40"/>
                                        </p:tgtEl>
                                      </p:cBhvr>
                                    </p:animEffect>
                                  </p:childTnLst>
                                </p:cTn>
                              </p:par>
                            </p:childTnLst>
                          </p:cTn>
                        </p:par>
                      </p:childTnLst>
                    </p:cTn>
                  </p:par>
                  <p:par>
                    <p:cTn id="114" fill="hold">
                      <p:stCondLst>
                        <p:cond delay="indefinite"/>
                      </p:stCondLst>
                      <p:childTnLst>
                        <p:par>
                          <p:cTn id="115" fill="hold">
                            <p:stCondLst>
                              <p:cond delay="0"/>
                            </p:stCondLst>
                            <p:childTnLst>
                              <p:par>
                                <p:cTn id="116" presetID="4" presetClass="entr" presetSubtype="16" fill="hold" grpId="0" nodeType="clickEffect">
                                  <p:stCondLst>
                                    <p:cond delay="0"/>
                                  </p:stCondLst>
                                  <p:childTnLst>
                                    <p:set>
                                      <p:cBhvr>
                                        <p:cTn id="117" dur="1" fill="hold">
                                          <p:stCondLst>
                                            <p:cond delay="0"/>
                                          </p:stCondLst>
                                        </p:cTn>
                                        <p:tgtEl>
                                          <p:spTgt spid="41"/>
                                        </p:tgtEl>
                                        <p:attrNameLst>
                                          <p:attrName>style.visibility</p:attrName>
                                        </p:attrNameLst>
                                      </p:cBhvr>
                                      <p:to>
                                        <p:strVal val="visible"/>
                                      </p:to>
                                    </p:set>
                                    <p:animEffect transition="in" filter="box(in)">
                                      <p:cBhvr>
                                        <p:cTn id="118" dur="500"/>
                                        <p:tgtEl>
                                          <p:spTgt spid="41"/>
                                        </p:tgtEl>
                                      </p:cBhvr>
                                    </p:animEffect>
                                  </p:childTnLst>
                                </p:cTn>
                              </p:par>
                            </p:childTnLst>
                          </p:cTn>
                        </p:par>
                      </p:childTnLst>
                    </p:cTn>
                  </p:par>
                  <p:par>
                    <p:cTn id="119" fill="hold">
                      <p:stCondLst>
                        <p:cond delay="indefinite"/>
                      </p:stCondLst>
                      <p:childTnLst>
                        <p:par>
                          <p:cTn id="120" fill="hold">
                            <p:stCondLst>
                              <p:cond delay="0"/>
                            </p:stCondLst>
                            <p:childTnLst>
                              <p:par>
                                <p:cTn id="121" presetID="4" presetClass="entr" presetSubtype="16" fill="hold" nodeType="click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box(in)">
                                      <p:cBhvr>
                                        <p:cTn id="123" dur="500"/>
                                        <p:tgtEl>
                                          <p:spTgt spid="42"/>
                                        </p:tgtEl>
                                      </p:cBhvr>
                                    </p:animEffect>
                                  </p:childTnLst>
                                </p:cTn>
                              </p:par>
                              <p:par>
                                <p:cTn id="124" presetID="4" presetClass="entr" presetSubtype="16" fill="hold"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box(in)">
                                      <p:cBhvr>
                                        <p:cTn id="126" dur="500"/>
                                        <p:tgtEl>
                                          <p:spTgt spid="43"/>
                                        </p:tgtEl>
                                      </p:cBhvr>
                                    </p:animEffect>
                                  </p:childTnLst>
                                </p:cTn>
                              </p:par>
                              <p:par>
                                <p:cTn id="127" presetID="4" presetClass="entr" presetSubtype="16" fill="hold" nodeType="withEffect">
                                  <p:stCondLst>
                                    <p:cond delay="0"/>
                                  </p:stCondLst>
                                  <p:childTnLst>
                                    <p:set>
                                      <p:cBhvr>
                                        <p:cTn id="128" dur="1" fill="hold">
                                          <p:stCondLst>
                                            <p:cond delay="0"/>
                                          </p:stCondLst>
                                        </p:cTn>
                                        <p:tgtEl>
                                          <p:spTgt spid="44"/>
                                        </p:tgtEl>
                                        <p:attrNameLst>
                                          <p:attrName>style.visibility</p:attrName>
                                        </p:attrNameLst>
                                      </p:cBhvr>
                                      <p:to>
                                        <p:strVal val="visible"/>
                                      </p:to>
                                    </p:set>
                                    <p:animEffect transition="in" filter="box(in)">
                                      <p:cBhvr>
                                        <p:cTn id="129" dur="500"/>
                                        <p:tgtEl>
                                          <p:spTgt spid="44"/>
                                        </p:tgtEl>
                                      </p:cBhvr>
                                    </p:animEffect>
                                  </p:childTnLst>
                                </p:cTn>
                              </p:par>
                              <p:par>
                                <p:cTn id="130" presetID="4" presetClass="entr" presetSubtype="16" fill="hold"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box(in)">
                                      <p:cBhvr>
                                        <p:cTn id="132"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33" fill="hold" display="0">
                  <p:stCondLst>
                    <p:cond delay="indefinite"/>
                  </p:stCondLst>
                  <p:endCondLst>
                    <p:cond evt="onPrev" delay="0">
                      <p:tgtEl>
                        <p:sldTgt/>
                      </p:tgtEl>
                    </p:cond>
                    <p:cond evt="onStopAudio" delay="0">
                      <p:tgtEl>
                        <p:sldTgt/>
                      </p:tgtEl>
                    </p:cond>
                  </p:endCondLst>
                </p:cTn>
                <p:tgtEl>
                  <p:spTgt spid="48"/>
                </p:tgtEl>
              </p:cMediaNode>
            </p:audio>
          </p:childTnLst>
        </p:cTn>
      </p:par>
    </p:tnLst>
    <p:bldLst>
      <p:bldP spid="12" grpId="0" animBg="1"/>
      <p:bldP spid="13" grpId="0" animBg="1"/>
      <p:bldP spid="14" grpId="0" animBg="1"/>
      <p:bldP spid="15" grpId="0" animBg="1"/>
      <p:bldP spid="16" grpId="0" animBg="1"/>
      <p:bldP spid="17" grpId="0"/>
      <p:bldP spid="18" grpId="0" animBg="1"/>
      <p:bldP spid="25" grpId="0"/>
      <p:bldP spid="26" grpId="0"/>
      <p:bldP spid="24"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4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Using a Planar Mirror</a:t>
            </a:r>
          </a:p>
        </p:txBody>
      </p:sp>
      <p:sp>
        <p:nvSpPr>
          <p:cNvPr id="9219" name="Content Placeholder 2"/>
          <p:cNvSpPr>
            <a:spLocks noGrp="1"/>
          </p:cNvSpPr>
          <p:nvPr>
            <p:ph idx="1"/>
          </p:nvPr>
        </p:nvSpPr>
        <p:spPr>
          <a:xfrm>
            <a:off x="304800" y="838200"/>
            <a:ext cx="4572000" cy="4876800"/>
          </a:xfrm>
        </p:spPr>
        <p:txBody>
          <a:bodyPr/>
          <a:lstStyle/>
          <a:p>
            <a:pPr eaLnBrk="1" hangingPunct="1">
              <a:buFont typeface="Arial" charset="0"/>
              <a:buNone/>
            </a:pPr>
            <a:endParaRPr lang="en-US" sz="2800" smtClean="0"/>
          </a:p>
          <a:p>
            <a:pPr eaLnBrk="1" hangingPunct="1"/>
            <a:r>
              <a:rPr lang="en-US" sz="2800" smtClean="0"/>
              <a:t>A real camera observing point  </a:t>
            </a:r>
            <a:r>
              <a:rPr lang="en-US" sz="2800" b="1" i="1" smtClean="0"/>
              <a:t>X’ </a:t>
            </a:r>
            <a:r>
              <a:rPr lang="en-US" sz="2800" smtClean="0"/>
              <a:t> is equivalent to a mirrored camera observing the real point </a:t>
            </a:r>
            <a:r>
              <a:rPr lang="en-US" sz="2800" b="1" i="1" smtClean="0"/>
              <a:t>X </a:t>
            </a:r>
            <a:r>
              <a:rPr lang="en-US" sz="2800" smtClean="0"/>
              <a:t>itself</a:t>
            </a:r>
          </a:p>
          <a:p>
            <a:pPr eaLnBrk="1" hangingPunct="1"/>
            <a:endParaRPr lang="en-US" sz="2400" smtClean="0"/>
          </a:p>
          <a:p>
            <a:pPr eaLnBrk="1" hangingPunct="1">
              <a:buFont typeface="Arial" charset="0"/>
              <a:buNone/>
            </a:pPr>
            <a:endParaRPr lang="en-US" sz="2400" smtClean="0"/>
          </a:p>
        </p:txBody>
      </p:sp>
      <p:sp>
        <p:nvSpPr>
          <p:cNvPr id="48132" name="Slide Number Placeholder 4"/>
          <p:cNvSpPr>
            <a:spLocks noGrp="1"/>
          </p:cNvSpPr>
          <p:nvPr>
            <p:ph type="sldNum" sz="quarter" idx="12"/>
          </p:nvPr>
        </p:nvSpPr>
        <p:spPr bwMode="auto">
          <a:noFill/>
          <a:ln>
            <a:miter lim="800000"/>
            <a:headEnd/>
            <a:tailEnd/>
          </a:ln>
        </p:spPr>
        <p:txBody>
          <a:bodyPr/>
          <a:lstStyle/>
          <a:p>
            <a:fld id="{2E016DD6-94D9-4D99-A79E-445B09E02260}" type="slidenum">
              <a:rPr lang="en-US"/>
              <a:pPr/>
              <a:t>16</a:t>
            </a:fld>
            <a:endParaRPr lang="en-US"/>
          </a:p>
        </p:txBody>
      </p:sp>
      <p:sp>
        <p:nvSpPr>
          <p:cNvPr id="32" name="Isosceles Triangle 31"/>
          <p:cNvSpPr/>
          <p:nvPr/>
        </p:nvSpPr>
        <p:spPr>
          <a:xfrm rot="19279589">
            <a:off x="4895850" y="2109788"/>
            <a:ext cx="1143000" cy="9144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33" name="Straight Connector 32"/>
          <p:cNvCxnSpPr/>
          <p:nvPr/>
        </p:nvCxnSpPr>
        <p:spPr>
          <a:xfrm>
            <a:off x="4800600" y="3886200"/>
            <a:ext cx="4343400" cy="1588"/>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sp>
        <p:nvSpPr>
          <p:cNvPr id="40" name="Isosceles Triangle 39"/>
          <p:cNvSpPr/>
          <p:nvPr/>
        </p:nvSpPr>
        <p:spPr>
          <a:xfrm rot="12849253">
            <a:off x="4911725" y="4633913"/>
            <a:ext cx="1111250" cy="93345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41" name="Straight Connector 40"/>
          <p:cNvCxnSpPr>
            <a:stCxn id="32" idx="0"/>
          </p:cNvCxnSpPr>
          <p:nvPr/>
        </p:nvCxnSpPr>
        <p:spPr>
          <a:xfrm rot="16200000" flipH="1">
            <a:off x="5448300" y="1943100"/>
            <a:ext cx="1676400" cy="22098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10800000" flipV="1">
            <a:off x="7391400" y="2743200"/>
            <a:ext cx="1524000" cy="11430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sp>
        <p:nvSpPr>
          <p:cNvPr id="18449" name="TextBox 43"/>
          <p:cNvSpPr txBox="1">
            <a:spLocks noChangeArrowheads="1"/>
          </p:cNvSpPr>
          <p:nvPr/>
        </p:nvSpPr>
        <p:spPr bwMode="auto">
          <a:xfrm>
            <a:off x="8805863" y="2209800"/>
            <a:ext cx="338137" cy="369888"/>
          </a:xfrm>
          <a:prstGeom prst="rect">
            <a:avLst/>
          </a:prstGeom>
          <a:noFill/>
          <a:ln w="9525">
            <a:noFill/>
            <a:miter lim="800000"/>
            <a:headEnd/>
            <a:tailEnd/>
          </a:ln>
        </p:spPr>
        <p:txBody>
          <a:bodyPr wrap="none">
            <a:spAutoFit/>
          </a:bodyPr>
          <a:lstStyle/>
          <a:p>
            <a:r>
              <a:rPr lang="en-US" b="1"/>
              <a:t>X</a:t>
            </a:r>
          </a:p>
        </p:txBody>
      </p:sp>
      <p:sp>
        <p:nvSpPr>
          <p:cNvPr id="18450" name="TextBox 44"/>
          <p:cNvSpPr txBox="1">
            <a:spLocks noChangeArrowheads="1"/>
          </p:cNvSpPr>
          <p:nvPr/>
        </p:nvSpPr>
        <p:spPr bwMode="auto">
          <a:xfrm flipH="1">
            <a:off x="7772400" y="3886200"/>
            <a:ext cx="1371600" cy="369888"/>
          </a:xfrm>
          <a:prstGeom prst="rect">
            <a:avLst/>
          </a:prstGeom>
          <a:noFill/>
          <a:ln w="9525">
            <a:noFill/>
            <a:miter lim="800000"/>
            <a:headEnd/>
            <a:tailEnd/>
          </a:ln>
        </p:spPr>
        <p:txBody>
          <a:bodyPr>
            <a:spAutoFit/>
          </a:bodyPr>
          <a:lstStyle/>
          <a:p>
            <a:r>
              <a:rPr lang="en-US"/>
              <a:t>mirror</a:t>
            </a:r>
          </a:p>
        </p:txBody>
      </p:sp>
      <p:sp>
        <p:nvSpPr>
          <p:cNvPr id="18451" name="TextBox 45"/>
          <p:cNvSpPr txBox="1">
            <a:spLocks noChangeArrowheads="1"/>
          </p:cNvSpPr>
          <p:nvPr/>
        </p:nvSpPr>
        <p:spPr bwMode="auto">
          <a:xfrm>
            <a:off x="5867400" y="4495800"/>
            <a:ext cx="312738" cy="368300"/>
          </a:xfrm>
          <a:prstGeom prst="rect">
            <a:avLst/>
          </a:prstGeom>
          <a:noFill/>
          <a:ln w="9525">
            <a:noFill/>
            <a:miter lim="800000"/>
            <a:headEnd/>
            <a:tailEnd/>
          </a:ln>
        </p:spPr>
        <p:txBody>
          <a:bodyPr wrap="none">
            <a:spAutoFit/>
          </a:bodyPr>
          <a:lstStyle/>
          <a:p>
            <a:r>
              <a:rPr lang="en-US" b="1"/>
              <a:t>x</a:t>
            </a:r>
          </a:p>
        </p:txBody>
      </p:sp>
      <p:sp>
        <p:nvSpPr>
          <p:cNvPr id="18452" name="TextBox 46"/>
          <p:cNvSpPr txBox="1">
            <a:spLocks noChangeArrowheads="1"/>
          </p:cNvSpPr>
          <p:nvPr/>
        </p:nvSpPr>
        <p:spPr bwMode="auto">
          <a:xfrm>
            <a:off x="6019800" y="2590800"/>
            <a:ext cx="376238" cy="368300"/>
          </a:xfrm>
          <a:prstGeom prst="rect">
            <a:avLst/>
          </a:prstGeom>
          <a:noFill/>
          <a:ln w="9525">
            <a:noFill/>
            <a:miter lim="800000"/>
            <a:headEnd/>
            <a:tailEnd/>
          </a:ln>
        </p:spPr>
        <p:txBody>
          <a:bodyPr wrap="none">
            <a:spAutoFit/>
          </a:bodyPr>
          <a:lstStyle/>
          <a:p>
            <a:r>
              <a:rPr lang="en-US" b="1"/>
              <a:t>x’</a:t>
            </a:r>
          </a:p>
        </p:txBody>
      </p:sp>
      <p:sp>
        <p:nvSpPr>
          <p:cNvPr id="18453" name="TextBox 47"/>
          <p:cNvSpPr txBox="1">
            <a:spLocks noChangeArrowheads="1"/>
          </p:cNvSpPr>
          <p:nvPr/>
        </p:nvSpPr>
        <p:spPr bwMode="auto">
          <a:xfrm>
            <a:off x="4819650" y="1881188"/>
            <a:ext cx="350838" cy="368300"/>
          </a:xfrm>
          <a:prstGeom prst="rect">
            <a:avLst/>
          </a:prstGeom>
          <a:noFill/>
          <a:ln w="9525">
            <a:noFill/>
            <a:miter lim="800000"/>
            <a:headEnd/>
            <a:tailEnd/>
          </a:ln>
        </p:spPr>
        <p:txBody>
          <a:bodyPr wrap="none">
            <a:spAutoFit/>
          </a:bodyPr>
          <a:lstStyle/>
          <a:p>
            <a:r>
              <a:rPr lang="en-US"/>
              <a:t>C</a:t>
            </a:r>
          </a:p>
        </p:txBody>
      </p:sp>
      <p:sp>
        <p:nvSpPr>
          <p:cNvPr id="18454" name="TextBox 48"/>
          <p:cNvSpPr txBox="1">
            <a:spLocks noChangeArrowheads="1"/>
          </p:cNvSpPr>
          <p:nvPr/>
        </p:nvSpPr>
        <p:spPr bwMode="auto">
          <a:xfrm>
            <a:off x="4800600" y="5334000"/>
            <a:ext cx="403225" cy="368300"/>
          </a:xfrm>
          <a:prstGeom prst="rect">
            <a:avLst/>
          </a:prstGeom>
          <a:noFill/>
          <a:ln w="9525">
            <a:noFill/>
            <a:miter lim="800000"/>
            <a:headEnd/>
            <a:tailEnd/>
          </a:ln>
        </p:spPr>
        <p:txBody>
          <a:bodyPr wrap="none">
            <a:spAutoFit/>
          </a:bodyPr>
          <a:lstStyle/>
          <a:p>
            <a:r>
              <a:rPr lang="en-US"/>
              <a:t>C’</a:t>
            </a:r>
          </a:p>
        </p:txBody>
      </p:sp>
      <p:cxnSp>
        <p:nvCxnSpPr>
          <p:cNvPr id="77" name="Straight Connector 76"/>
          <p:cNvCxnSpPr/>
          <p:nvPr/>
        </p:nvCxnSpPr>
        <p:spPr>
          <a:xfrm rot="5400000" flipH="1" flipV="1">
            <a:off x="8385175" y="3314700"/>
            <a:ext cx="1144588" cy="1588"/>
          </a:xfrm>
          <a:prstGeom prst="line">
            <a:avLst/>
          </a:prstGeom>
          <a:ln w="28575">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18457" name="TextBox 84"/>
          <p:cNvSpPr txBox="1">
            <a:spLocks noChangeArrowheads="1"/>
          </p:cNvSpPr>
          <p:nvPr/>
        </p:nvSpPr>
        <p:spPr bwMode="auto">
          <a:xfrm>
            <a:off x="8740775" y="5105400"/>
            <a:ext cx="403225" cy="369888"/>
          </a:xfrm>
          <a:prstGeom prst="rect">
            <a:avLst/>
          </a:prstGeom>
          <a:noFill/>
          <a:ln w="9525">
            <a:noFill/>
            <a:miter lim="800000"/>
            <a:headEnd/>
            <a:tailEnd/>
          </a:ln>
        </p:spPr>
        <p:txBody>
          <a:bodyPr wrap="none">
            <a:spAutoFit/>
          </a:bodyPr>
          <a:lstStyle/>
          <a:p>
            <a:r>
              <a:rPr lang="en-US" b="1"/>
              <a:t>X’</a:t>
            </a:r>
          </a:p>
        </p:txBody>
      </p:sp>
      <p:cxnSp>
        <p:nvCxnSpPr>
          <p:cNvPr id="31" name="Straight Connector 30"/>
          <p:cNvCxnSpPr/>
          <p:nvPr/>
        </p:nvCxnSpPr>
        <p:spPr>
          <a:xfrm rot="5400000" flipH="1" flipV="1">
            <a:off x="8387557" y="4456906"/>
            <a:ext cx="1143000" cy="1587"/>
          </a:xfrm>
          <a:prstGeom prst="line">
            <a:avLst/>
          </a:prstGeom>
          <a:ln w="28575">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50" name="TextBox 21"/>
          <p:cNvSpPr txBox="1">
            <a:spLocks noChangeArrowheads="1"/>
          </p:cNvSpPr>
          <p:nvPr/>
        </p:nvSpPr>
        <p:spPr bwMode="auto">
          <a:xfrm>
            <a:off x="8763000" y="1981200"/>
            <a:ext cx="228600" cy="1016000"/>
          </a:xfrm>
          <a:prstGeom prst="rect">
            <a:avLst/>
          </a:prstGeom>
          <a:noFill/>
          <a:ln w="9525">
            <a:noFill/>
            <a:miter lim="800000"/>
            <a:headEnd/>
            <a:tailEnd/>
          </a:ln>
        </p:spPr>
        <p:txBody>
          <a:bodyPr>
            <a:spAutoFit/>
          </a:bodyPr>
          <a:lstStyle/>
          <a:p>
            <a:r>
              <a:rPr lang="en-US" sz="6000"/>
              <a:t>.</a:t>
            </a:r>
          </a:p>
        </p:txBody>
      </p:sp>
      <p:cxnSp>
        <p:nvCxnSpPr>
          <p:cNvPr id="51" name="Straight Connector 50"/>
          <p:cNvCxnSpPr/>
          <p:nvPr/>
        </p:nvCxnSpPr>
        <p:spPr>
          <a:xfrm rot="10800000">
            <a:off x="7391400" y="3886200"/>
            <a:ext cx="1524000" cy="11430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40" idx="0"/>
          </p:cNvCxnSpPr>
          <p:nvPr/>
        </p:nvCxnSpPr>
        <p:spPr>
          <a:xfrm rot="5400000" flipH="1" flipV="1">
            <a:off x="5498307" y="3593306"/>
            <a:ext cx="1600200" cy="2185987"/>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sp>
        <p:nvSpPr>
          <p:cNvPr id="68" name="TextBox 21"/>
          <p:cNvSpPr txBox="1">
            <a:spLocks noChangeArrowheads="1"/>
          </p:cNvSpPr>
          <p:nvPr/>
        </p:nvSpPr>
        <p:spPr bwMode="auto">
          <a:xfrm>
            <a:off x="8763000" y="4267200"/>
            <a:ext cx="228600" cy="1016000"/>
          </a:xfrm>
          <a:prstGeom prst="rect">
            <a:avLst/>
          </a:prstGeom>
          <a:noFill/>
          <a:ln w="9525">
            <a:noFill/>
            <a:miter lim="800000"/>
            <a:headEnd/>
            <a:tailEnd/>
          </a:ln>
        </p:spPr>
        <p:txBody>
          <a:bodyPr>
            <a:spAutoFit/>
          </a:bodyPr>
          <a:lstStyle/>
          <a:p>
            <a:r>
              <a:rPr lang="en-US" sz="6000"/>
              <a:t>.</a:t>
            </a:r>
          </a:p>
        </p:txBody>
      </p:sp>
      <p:sp>
        <p:nvSpPr>
          <p:cNvPr id="70" name="Curved Right Arrow 69"/>
          <p:cNvSpPr/>
          <p:nvPr/>
        </p:nvSpPr>
        <p:spPr>
          <a:xfrm>
            <a:off x="4343400" y="2819400"/>
            <a:ext cx="822325" cy="2514600"/>
          </a:xfrm>
          <a:prstGeom prst="curvedRightArrow">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tx1"/>
              </a:solidFill>
              <a:cs typeface="Arial" charset="0"/>
            </a:endParaRPr>
          </a:p>
        </p:txBody>
      </p:sp>
      <p:sp>
        <p:nvSpPr>
          <p:cNvPr id="73" name="TextBox 72"/>
          <p:cNvSpPr txBox="1">
            <a:spLocks noChangeArrowheads="1"/>
          </p:cNvSpPr>
          <p:nvPr/>
        </p:nvSpPr>
        <p:spPr bwMode="auto">
          <a:xfrm rot="-420435">
            <a:off x="2327275" y="3919538"/>
            <a:ext cx="1876425" cy="461962"/>
          </a:xfrm>
          <a:prstGeom prst="rect">
            <a:avLst/>
          </a:prstGeom>
          <a:noFill/>
          <a:ln w="9525">
            <a:noFill/>
            <a:miter lim="800000"/>
            <a:headEnd/>
            <a:tailEnd/>
          </a:ln>
        </p:spPr>
        <p:txBody>
          <a:bodyPr wrap="none">
            <a:spAutoFit/>
          </a:bodyPr>
          <a:lstStyle/>
          <a:p>
            <a:r>
              <a:rPr lang="en-US" sz="2400" b="1"/>
              <a:t>RHS </a:t>
            </a:r>
            <a:r>
              <a:rPr lang="en-US" sz="2400"/>
              <a:t>to </a:t>
            </a:r>
            <a:r>
              <a:rPr lang="en-US" sz="2400" b="1"/>
              <a:t>LHS</a:t>
            </a:r>
          </a:p>
        </p:txBody>
      </p:sp>
      <p:sp>
        <p:nvSpPr>
          <p:cNvPr id="25" name="TextBox 40"/>
          <p:cNvSpPr txBox="1">
            <a:spLocks noChangeArrowheads="1"/>
          </p:cNvSpPr>
          <p:nvPr/>
        </p:nvSpPr>
        <p:spPr bwMode="auto">
          <a:xfrm>
            <a:off x="5638800" y="1371600"/>
            <a:ext cx="3024188" cy="317500"/>
          </a:xfrm>
          <a:prstGeom prst="rect">
            <a:avLst/>
          </a:prstGeom>
          <a:noFill/>
          <a:ln w="9525">
            <a:noFill/>
            <a:miter lim="800000"/>
            <a:headEnd/>
            <a:tailEnd/>
          </a:ln>
        </p:spPr>
        <p:txBody>
          <a:bodyPr lIns="100794" tIns="50397" rIns="100794" bIns="50397">
            <a:spAutoFit/>
          </a:bodyPr>
          <a:lstStyle/>
          <a:p>
            <a:r>
              <a:rPr lang="en-US" sz="1400" b="1"/>
              <a:t> Real camera pose</a:t>
            </a:r>
          </a:p>
        </p:txBody>
      </p:sp>
      <p:cxnSp>
        <p:nvCxnSpPr>
          <p:cNvPr id="26" name="Straight Arrow Connector 25"/>
          <p:cNvCxnSpPr/>
          <p:nvPr/>
        </p:nvCxnSpPr>
        <p:spPr>
          <a:xfrm flipV="1">
            <a:off x="5486400" y="1752600"/>
            <a:ext cx="533400" cy="381000"/>
          </a:xfrm>
          <a:prstGeom prst="straightConnector1">
            <a:avLst/>
          </a:prstGeom>
          <a:ln w="254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28" name="TextBox 40"/>
          <p:cNvSpPr txBox="1">
            <a:spLocks noChangeArrowheads="1"/>
          </p:cNvSpPr>
          <p:nvPr/>
        </p:nvSpPr>
        <p:spPr bwMode="auto">
          <a:xfrm>
            <a:off x="6553200" y="1752600"/>
            <a:ext cx="2819400" cy="317500"/>
          </a:xfrm>
          <a:prstGeom prst="rect">
            <a:avLst/>
          </a:prstGeom>
          <a:noFill/>
          <a:ln w="9525">
            <a:noFill/>
            <a:miter lim="800000"/>
            <a:headEnd/>
            <a:tailEnd/>
          </a:ln>
        </p:spPr>
        <p:txBody>
          <a:bodyPr lIns="100794" tIns="50397" rIns="100794" bIns="50397">
            <a:spAutoFit/>
          </a:bodyPr>
          <a:lstStyle/>
          <a:p>
            <a:r>
              <a:rPr lang="en-US" sz="1400" b="1"/>
              <a:t> Point on calibration pattern</a:t>
            </a:r>
          </a:p>
        </p:txBody>
      </p:sp>
      <p:cxnSp>
        <p:nvCxnSpPr>
          <p:cNvPr id="29" name="Straight Arrow Connector 28"/>
          <p:cNvCxnSpPr/>
          <p:nvPr/>
        </p:nvCxnSpPr>
        <p:spPr>
          <a:xfrm rot="10800000">
            <a:off x="7848600" y="2057400"/>
            <a:ext cx="990600" cy="228600"/>
          </a:xfrm>
          <a:prstGeom prst="straightConnector1">
            <a:avLst/>
          </a:prstGeom>
          <a:ln w="254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sp>
        <p:nvSpPr>
          <p:cNvPr id="34" name="TextBox 40"/>
          <p:cNvSpPr txBox="1">
            <a:spLocks noChangeArrowheads="1"/>
          </p:cNvSpPr>
          <p:nvPr/>
        </p:nvSpPr>
        <p:spPr bwMode="auto">
          <a:xfrm>
            <a:off x="4800600" y="6096000"/>
            <a:ext cx="3024188" cy="317500"/>
          </a:xfrm>
          <a:prstGeom prst="rect">
            <a:avLst/>
          </a:prstGeom>
          <a:noFill/>
          <a:ln w="9525">
            <a:noFill/>
            <a:miter lim="800000"/>
            <a:headEnd/>
            <a:tailEnd/>
          </a:ln>
        </p:spPr>
        <p:txBody>
          <a:bodyPr lIns="100794" tIns="50397" rIns="100794" bIns="50397">
            <a:spAutoFit/>
          </a:bodyPr>
          <a:lstStyle/>
          <a:p>
            <a:r>
              <a:rPr lang="en-US" sz="1400" b="1"/>
              <a:t> Mirrored  camera pose</a:t>
            </a:r>
          </a:p>
        </p:txBody>
      </p:sp>
      <p:cxnSp>
        <p:nvCxnSpPr>
          <p:cNvPr id="35" name="Straight Arrow Connector 34"/>
          <p:cNvCxnSpPr/>
          <p:nvPr/>
        </p:nvCxnSpPr>
        <p:spPr>
          <a:xfrm rot="16200000" flipV="1">
            <a:off x="5372100" y="5676900"/>
            <a:ext cx="609600" cy="228600"/>
          </a:xfrm>
          <a:prstGeom prst="straightConnector1">
            <a:avLst/>
          </a:prstGeom>
          <a:ln w="25400">
            <a:solidFill>
              <a:schemeClr val="tx1"/>
            </a:solidFill>
            <a:headEnd type="triangle"/>
            <a:tailEnd type="none"/>
          </a:ln>
        </p:spPr>
        <p:style>
          <a:lnRef idx="1">
            <a:schemeClr val="accent1"/>
          </a:lnRef>
          <a:fillRef idx="0">
            <a:schemeClr val="accent1"/>
          </a:fillRef>
          <a:effectRef idx="0">
            <a:schemeClr val="accent1"/>
          </a:effectRef>
          <a:fontRef idx="minor">
            <a:schemeClr val="tx1"/>
          </a:fontRef>
        </p:style>
      </p:cxnSp>
      <p:pic>
        <p:nvPicPr>
          <p:cNvPr id="38" name="~PP411.WAV">
            <a:hlinkClick r:id="" action="ppaction://media"/>
          </p:cNvPr>
          <p:cNvPicPr>
            <a:picLocks noRot="1" noChangeAspect="1"/>
          </p:cNvPicPr>
          <p:nvPr>
            <a:wavAudioFile r:embed="rId2" name="~PP411.WAV"/>
          </p:nvPr>
        </p:nvPicPr>
        <p:blipFill>
          <a:blip r:embed="rId4"/>
          <a:stretch>
            <a:fillRect/>
          </a:stretch>
        </p:blipFill>
        <p:spPr>
          <a:xfrm>
            <a:off x="8702675" y="6416675"/>
            <a:ext cx="304800" cy="304800"/>
          </a:xfrm>
          <a:prstGeom prst="rect">
            <a:avLst/>
          </a:prstGeom>
        </p:spPr>
      </p:pic>
    </p:spTree>
    <p:custDataLst>
      <p:tags r:id="rId1"/>
    </p:custDataLst>
  </p:cSld>
  <p:clrMapOvr>
    <a:masterClrMapping/>
  </p:clrMapOvr>
  <p:transition advTm="646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8"/>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845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844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845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42"/>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41"/>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45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6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1"/>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77"/>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nodeType="clickEffect">
                                  <p:stCondLst>
                                    <p:cond delay="0"/>
                                  </p:stCondLst>
                                  <p:childTnLst>
                                    <p:set>
                                      <p:cBhvr>
                                        <p:cTn id="52" dur="1" fill="hold">
                                          <p:stCondLst>
                                            <p:cond delay="0"/>
                                          </p:stCondLst>
                                        </p:cTn>
                                        <p:tgtEl>
                                          <p:spTgt spid="51"/>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8452"/>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40"/>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18454"/>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35"/>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55"/>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grpId="0" nodeType="clickEffect">
                                  <p:stCondLst>
                                    <p:cond delay="0"/>
                                  </p:stCondLst>
                                  <p:childTnLst>
                                    <p:set>
                                      <p:cBhvr>
                                        <p:cTn id="76" dur="1" fill="hold">
                                          <p:stCondLst>
                                            <p:cond delay="0"/>
                                          </p:stCondLst>
                                        </p:cTn>
                                        <p:tgtEl>
                                          <p:spTgt spid="18451"/>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grpId="0" nodeType="clickEffect">
                                  <p:stCondLst>
                                    <p:cond delay="0"/>
                                  </p:stCondLst>
                                  <p:childTnLst>
                                    <p:set>
                                      <p:cBhvr>
                                        <p:cTn id="80"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81" fill="hold">
                      <p:stCondLst>
                        <p:cond delay="indefinite"/>
                      </p:stCondLst>
                      <p:childTnLst>
                        <p:par>
                          <p:cTn id="82" fill="hold">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73"/>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70"/>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91" fill="hold" display="0">
                  <p:stCondLst>
                    <p:cond delay="indefinite"/>
                  </p:stCondLst>
                  <p:endCondLst>
                    <p:cond evt="onPrev" delay="0">
                      <p:tgtEl>
                        <p:sldTgt/>
                      </p:tgtEl>
                    </p:cond>
                    <p:cond evt="onStopAudio" delay="0">
                      <p:tgtEl>
                        <p:sldTgt/>
                      </p:tgtEl>
                    </p:cond>
                  </p:endCondLst>
                </p:cTn>
                <p:tgtEl>
                  <p:spTgt spid="38"/>
                </p:tgtEl>
              </p:cMediaNode>
            </p:audio>
          </p:childTnLst>
        </p:cTn>
      </p:par>
    </p:tnLst>
    <p:bldLst>
      <p:bldP spid="9219" grpId="0" build="p"/>
      <p:bldP spid="32" grpId="0" animBg="1"/>
      <p:bldP spid="40" grpId="0" animBg="1"/>
      <p:bldP spid="18449" grpId="0"/>
      <p:bldP spid="18450" grpId="0"/>
      <p:bldP spid="18451" grpId="0"/>
      <p:bldP spid="18452" grpId="0"/>
      <p:bldP spid="18453" grpId="0"/>
      <p:bldP spid="18454" grpId="0"/>
      <p:bldP spid="18457" grpId="0"/>
      <p:bldP spid="50" grpId="0"/>
      <p:bldP spid="68" grpId="0"/>
      <p:bldP spid="73" grpId="0"/>
      <p:bldP spid="28" grpId="0"/>
      <p:bldP spid="3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Proposed Approach</a:t>
            </a:r>
          </a:p>
        </p:txBody>
      </p:sp>
      <p:sp>
        <p:nvSpPr>
          <p:cNvPr id="5123" name="Content Placeholder 2"/>
          <p:cNvSpPr>
            <a:spLocks noGrp="1"/>
          </p:cNvSpPr>
          <p:nvPr>
            <p:ph idx="1"/>
          </p:nvPr>
        </p:nvSpPr>
        <p:spPr>
          <a:xfrm>
            <a:off x="304800" y="838200"/>
            <a:ext cx="8610600" cy="5791200"/>
          </a:xfrm>
        </p:spPr>
        <p:txBody>
          <a:bodyPr/>
          <a:lstStyle/>
          <a:p>
            <a:pPr eaLnBrk="1" hangingPunct="1">
              <a:buFont typeface="Arial" charset="0"/>
              <a:buNone/>
            </a:pPr>
            <a:r>
              <a:rPr lang="en-US" dirty="0" smtClean="0"/>
              <a:t>	</a:t>
            </a:r>
          </a:p>
        </p:txBody>
      </p:sp>
      <p:sp>
        <p:nvSpPr>
          <p:cNvPr id="49156" name="Slide Number Placeholder 3"/>
          <p:cNvSpPr>
            <a:spLocks noGrp="1"/>
          </p:cNvSpPr>
          <p:nvPr>
            <p:ph type="sldNum" sz="quarter" idx="12"/>
          </p:nvPr>
        </p:nvSpPr>
        <p:spPr bwMode="auto">
          <a:noFill/>
          <a:ln>
            <a:miter lim="800000"/>
            <a:headEnd/>
            <a:tailEnd/>
          </a:ln>
        </p:spPr>
        <p:txBody>
          <a:bodyPr/>
          <a:lstStyle/>
          <a:p>
            <a:fld id="{DF00FBAE-E2EA-4061-995A-2E02EBD0883A}" type="slidenum">
              <a:rPr lang="en-US"/>
              <a:pPr/>
              <a:t>17</a:t>
            </a:fld>
            <a:endParaRPr lang="en-US"/>
          </a:p>
        </p:txBody>
      </p:sp>
      <p:sp>
        <p:nvSpPr>
          <p:cNvPr id="5" name="Isosceles Triangle 4"/>
          <p:cNvSpPr/>
          <p:nvPr/>
        </p:nvSpPr>
        <p:spPr>
          <a:xfrm rot="19279589">
            <a:off x="2590800" y="2438400"/>
            <a:ext cx="1143000" cy="9144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7" name="Straight Connector 6"/>
          <p:cNvCxnSpPr/>
          <p:nvPr/>
        </p:nvCxnSpPr>
        <p:spPr>
          <a:xfrm>
            <a:off x="2057400" y="4191000"/>
            <a:ext cx="5181600" cy="1588"/>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sp>
        <p:nvSpPr>
          <p:cNvPr id="20" name="Isosceles Triangle 19"/>
          <p:cNvSpPr/>
          <p:nvPr/>
        </p:nvSpPr>
        <p:spPr>
          <a:xfrm rot="12849253">
            <a:off x="2606675" y="4964113"/>
            <a:ext cx="1111250" cy="93345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21" name="Straight Connector 20"/>
          <p:cNvCxnSpPr>
            <a:stCxn id="5" idx="0"/>
          </p:cNvCxnSpPr>
          <p:nvPr/>
        </p:nvCxnSpPr>
        <p:spPr>
          <a:xfrm rot="16200000" flipH="1">
            <a:off x="3164681" y="2250282"/>
            <a:ext cx="1652587" cy="222885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endCxn id="20" idx="0"/>
          </p:cNvCxnSpPr>
          <p:nvPr/>
        </p:nvCxnSpPr>
        <p:spPr>
          <a:xfrm rot="10800000" flipV="1">
            <a:off x="2900363" y="2819400"/>
            <a:ext cx="4033837" cy="29972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sp>
        <p:nvSpPr>
          <p:cNvPr id="49168" name="TextBox 21"/>
          <p:cNvSpPr txBox="1">
            <a:spLocks noChangeArrowheads="1"/>
          </p:cNvSpPr>
          <p:nvPr/>
        </p:nvSpPr>
        <p:spPr bwMode="auto">
          <a:xfrm>
            <a:off x="6781800" y="2057400"/>
            <a:ext cx="228600" cy="1016000"/>
          </a:xfrm>
          <a:prstGeom prst="rect">
            <a:avLst/>
          </a:prstGeom>
          <a:noFill/>
          <a:ln w="9525">
            <a:noFill/>
            <a:miter lim="800000"/>
            <a:headEnd/>
            <a:tailEnd/>
          </a:ln>
        </p:spPr>
        <p:txBody>
          <a:bodyPr>
            <a:spAutoFit/>
          </a:bodyPr>
          <a:lstStyle/>
          <a:p>
            <a:r>
              <a:rPr lang="en-US" sz="6000"/>
              <a:t>.</a:t>
            </a:r>
          </a:p>
        </p:txBody>
      </p:sp>
      <p:sp>
        <p:nvSpPr>
          <p:cNvPr id="49169" name="TextBox 25"/>
          <p:cNvSpPr txBox="1">
            <a:spLocks noChangeArrowheads="1"/>
          </p:cNvSpPr>
          <p:nvPr/>
        </p:nvSpPr>
        <p:spPr bwMode="auto">
          <a:xfrm>
            <a:off x="7010400" y="2667000"/>
            <a:ext cx="338138" cy="369888"/>
          </a:xfrm>
          <a:prstGeom prst="rect">
            <a:avLst/>
          </a:prstGeom>
          <a:noFill/>
          <a:ln w="9525">
            <a:noFill/>
            <a:miter lim="800000"/>
            <a:headEnd/>
            <a:tailEnd/>
          </a:ln>
        </p:spPr>
        <p:txBody>
          <a:bodyPr wrap="none">
            <a:spAutoFit/>
          </a:bodyPr>
          <a:lstStyle/>
          <a:p>
            <a:r>
              <a:rPr lang="en-US" b="1"/>
              <a:t>X</a:t>
            </a:r>
          </a:p>
        </p:txBody>
      </p:sp>
      <p:sp>
        <p:nvSpPr>
          <p:cNvPr id="49170" name="TextBox 26"/>
          <p:cNvSpPr txBox="1">
            <a:spLocks noChangeArrowheads="1"/>
          </p:cNvSpPr>
          <p:nvPr/>
        </p:nvSpPr>
        <p:spPr bwMode="auto">
          <a:xfrm flipH="1">
            <a:off x="7010400" y="4267200"/>
            <a:ext cx="1066800" cy="369888"/>
          </a:xfrm>
          <a:prstGeom prst="rect">
            <a:avLst/>
          </a:prstGeom>
          <a:noFill/>
          <a:ln w="9525">
            <a:noFill/>
            <a:miter lim="800000"/>
            <a:headEnd/>
            <a:tailEnd/>
          </a:ln>
        </p:spPr>
        <p:txBody>
          <a:bodyPr>
            <a:spAutoFit/>
          </a:bodyPr>
          <a:lstStyle/>
          <a:p>
            <a:r>
              <a:rPr lang="en-US"/>
              <a:t>mirror</a:t>
            </a:r>
          </a:p>
        </p:txBody>
      </p:sp>
      <p:sp>
        <p:nvSpPr>
          <p:cNvPr id="49171" name="TextBox 27"/>
          <p:cNvSpPr txBox="1">
            <a:spLocks noChangeArrowheads="1"/>
          </p:cNvSpPr>
          <p:nvPr/>
        </p:nvSpPr>
        <p:spPr bwMode="auto">
          <a:xfrm>
            <a:off x="3581400" y="4876800"/>
            <a:ext cx="312738" cy="369888"/>
          </a:xfrm>
          <a:prstGeom prst="rect">
            <a:avLst/>
          </a:prstGeom>
          <a:noFill/>
          <a:ln w="9525">
            <a:noFill/>
            <a:miter lim="800000"/>
            <a:headEnd/>
            <a:tailEnd/>
          </a:ln>
        </p:spPr>
        <p:txBody>
          <a:bodyPr wrap="none">
            <a:spAutoFit/>
          </a:bodyPr>
          <a:lstStyle/>
          <a:p>
            <a:r>
              <a:rPr lang="en-US" b="1"/>
              <a:t>x</a:t>
            </a:r>
          </a:p>
        </p:txBody>
      </p:sp>
      <p:sp>
        <p:nvSpPr>
          <p:cNvPr id="49172" name="TextBox 28"/>
          <p:cNvSpPr txBox="1">
            <a:spLocks noChangeArrowheads="1"/>
          </p:cNvSpPr>
          <p:nvPr/>
        </p:nvSpPr>
        <p:spPr bwMode="auto">
          <a:xfrm>
            <a:off x="3733800" y="2895600"/>
            <a:ext cx="376238" cy="369888"/>
          </a:xfrm>
          <a:prstGeom prst="rect">
            <a:avLst/>
          </a:prstGeom>
          <a:noFill/>
          <a:ln w="9525">
            <a:noFill/>
            <a:miter lim="800000"/>
            <a:headEnd/>
            <a:tailEnd/>
          </a:ln>
        </p:spPr>
        <p:txBody>
          <a:bodyPr wrap="none">
            <a:spAutoFit/>
          </a:bodyPr>
          <a:lstStyle/>
          <a:p>
            <a:r>
              <a:rPr lang="en-US" b="1"/>
              <a:t>x’</a:t>
            </a:r>
          </a:p>
        </p:txBody>
      </p:sp>
      <p:sp>
        <p:nvSpPr>
          <p:cNvPr id="49173" name="TextBox 30"/>
          <p:cNvSpPr txBox="1">
            <a:spLocks noChangeArrowheads="1"/>
          </p:cNvSpPr>
          <p:nvPr/>
        </p:nvSpPr>
        <p:spPr bwMode="auto">
          <a:xfrm>
            <a:off x="2514600" y="2209800"/>
            <a:ext cx="350838" cy="369888"/>
          </a:xfrm>
          <a:prstGeom prst="rect">
            <a:avLst/>
          </a:prstGeom>
          <a:noFill/>
          <a:ln w="9525">
            <a:noFill/>
            <a:miter lim="800000"/>
            <a:headEnd/>
            <a:tailEnd/>
          </a:ln>
        </p:spPr>
        <p:txBody>
          <a:bodyPr wrap="none">
            <a:spAutoFit/>
          </a:bodyPr>
          <a:lstStyle/>
          <a:p>
            <a:r>
              <a:rPr lang="en-US" b="1"/>
              <a:t>C</a:t>
            </a:r>
          </a:p>
        </p:txBody>
      </p:sp>
      <p:sp>
        <p:nvSpPr>
          <p:cNvPr id="49174" name="TextBox 31"/>
          <p:cNvSpPr txBox="1">
            <a:spLocks noChangeArrowheads="1"/>
          </p:cNvSpPr>
          <p:nvPr/>
        </p:nvSpPr>
        <p:spPr bwMode="auto">
          <a:xfrm>
            <a:off x="2514600" y="5715000"/>
            <a:ext cx="415925" cy="369888"/>
          </a:xfrm>
          <a:prstGeom prst="rect">
            <a:avLst/>
          </a:prstGeom>
          <a:noFill/>
          <a:ln w="9525">
            <a:noFill/>
            <a:miter lim="800000"/>
            <a:headEnd/>
            <a:tailEnd/>
          </a:ln>
        </p:spPr>
        <p:txBody>
          <a:bodyPr wrap="none">
            <a:spAutoFit/>
          </a:bodyPr>
          <a:lstStyle/>
          <a:p>
            <a:r>
              <a:rPr lang="en-US" b="1"/>
              <a:t>C’</a:t>
            </a:r>
          </a:p>
        </p:txBody>
      </p:sp>
      <p:cxnSp>
        <p:nvCxnSpPr>
          <p:cNvPr id="38" name="Straight Arrow Connector 37"/>
          <p:cNvCxnSpPr/>
          <p:nvPr/>
        </p:nvCxnSpPr>
        <p:spPr>
          <a:xfrm rot="10800000" flipV="1">
            <a:off x="2133600" y="5030788"/>
            <a:ext cx="762000" cy="30321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9176" name="TextBox 38"/>
          <p:cNvSpPr txBox="1">
            <a:spLocks noChangeArrowheads="1"/>
          </p:cNvSpPr>
          <p:nvPr/>
        </p:nvSpPr>
        <p:spPr bwMode="auto">
          <a:xfrm>
            <a:off x="0" y="5334000"/>
            <a:ext cx="2743200" cy="369888"/>
          </a:xfrm>
          <a:prstGeom prst="rect">
            <a:avLst/>
          </a:prstGeom>
          <a:noFill/>
          <a:ln w="9525">
            <a:noFill/>
            <a:miter lim="800000"/>
            <a:headEnd/>
            <a:tailEnd/>
          </a:ln>
        </p:spPr>
        <p:txBody>
          <a:bodyPr>
            <a:spAutoFit/>
          </a:bodyPr>
          <a:lstStyle/>
          <a:p>
            <a:r>
              <a:rPr lang="en-US"/>
              <a:t> Mirrored camera pose</a:t>
            </a:r>
          </a:p>
        </p:txBody>
      </p:sp>
      <p:cxnSp>
        <p:nvCxnSpPr>
          <p:cNvPr id="40" name="Straight Arrow Connector 39"/>
          <p:cNvCxnSpPr/>
          <p:nvPr/>
        </p:nvCxnSpPr>
        <p:spPr>
          <a:xfrm rot="10800000" flipV="1">
            <a:off x="2133600" y="2897188"/>
            <a:ext cx="762000" cy="30321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9178" name="TextBox 40"/>
          <p:cNvSpPr txBox="1">
            <a:spLocks noChangeArrowheads="1"/>
          </p:cNvSpPr>
          <p:nvPr/>
        </p:nvSpPr>
        <p:spPr bwMode="auto">
          <a:xfrm>
            <a:off x="0" y="3124200"/>
            <a:ext cx="2743200" cy="369888"/>
          </a:xfrm>
          <a:prstGeom prst="rect">
            <a:avLst/>
          </a:prstGeom>
          <a:noFill/>
          <a:ln w="9525">
            <a:noFill/>
            <a:miter lim="800000"/>
            <a:headEnd/>
            <a:tailEnd/>
          </a:ln>
        </p:spPr>
        <p:txBody>
          <a:bodyPr>
            <a:spAutoFit/>
          </a:bodyPr>
          <a:lstStyle/>
          <a:p>
            <a:r>
              <a:rPr lang="en-US"/>
              <a:t> Real camera pose</a:t>
            </a:r>
          </a:p>
        </p:txBody>
      </p:sp>
      <p:pic>
        <p:nvPicPr>
          <p:cNvPr id="25" name="~PP1588.WAV">
            <a:hlinkClick r:id="" action="ppaction://media"/>
          </p:cNvPr>
          <p:cNvPicPr>
            <a:picLocks noRot="1" noChangeAspect="1"/>
          </p:cNvPicPr>
          <p:nvPr>
            <a:wavAudioFile r:embed="rId1" name="~PP1588.WAV"/>
          </p:nvPr>
        </p:nvPicPr>
        <p:blipFill>
          <a:blip r:embed="rId4"/>
          <a:stretch>
            <a:fillRect/>
          </a:stretch>
        </p:blipFill>
        <p:spPr>
          <a:xfrm>
            <a:off x="8702675" y="6416675"/>
            <a:ext cx="304800" cy="304800"/>
          </a:xfrm>
          <a:prstGeom prst="rect">
            <a:avLst/>
          </a:prstGeom>
        </p:spPr>
      </p:pic>
    </p:spTree>
  </p:cSld>
  <p:clrMapOvr>
    <a:masterClrMapping/>
  </p:clrMapOvr>
  <p:transition advTm="510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par>
                                <p:cTn id="7" presetID="1" presetClass="entr" presetSubtype="0" fill="hold" nodeType="withEffect">
                                  <p:stCondLst>
                                    <p:cond delay="0"/>
                                  </p:stCondLst>
                                  <p:childTnLst>
                                    <p:set>
                                      <p:cBhvr>
                                        <p:cTn id="8"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9" fill="hold" display="0">
                  <p:stCondLst>
                    <p:cond delay="indefinite"/>
                  </p:stCondLst>
                  <p:endCondLst>
                    <p:cond evt="onPrev" delay="0">
                      <p:tgtEl>
                        <p:sldTgt/>
                      </p:tgtEl>
                    </p:cond>
                    <p:cond evt="onStopAudio" delay="0">
                      <p:tgtEl>
                        <p:sldTgt/>
                      </p:tgtEl>
                    </p:cond>
                  </p:endCondLst>
                </p:cTn>
                <p:tgtEl>
                  <p:spTgt spid="2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Proposed Approach</a:t>
            </a:r>
          </a:p>
        </p:txBody>
      </p:sp>
      <p:sp>
        <p:nvSpPr>
          <p:cNvPr id="51203" name="Slide Number Placeholder 3"/>
          <p:cNvSpPr>
            <a:spLocks noGrp="1"/>
          </p:cNvSpPr>
          <p:nvPr>
            <p:ph type="sldNum" sz="quarter" idx="12"/>
          </p:nvPr>
        </p:nvSpPr>
        <p:spPr bwMode="auto">
          <a:noFill/>
          <a:ln>
            <a:miter lim="800000"/>
            <a:headEnd/>
            <a:tailEnd/>
          </a:ln>
        </p:spPr>
        <p:txBody>
          <a:bodyPr/>
          <a:lstStyle/>
          <a:p>
            <a:fld id="{2369631A-AFF5-4986-B8E4-5B328439EF4A}" type="slidenum">
              <a:rPr lang="en-US"/>
              <a:pPr/>
              <a:t>18</a:t>
            </a:fld>
            <a:endParaRPr lang="en-US"/>
          </a:p>
        </p:txBody>
      </p:sp>
      <p:sp>
        <p:nvSpPr>
          <p:cNvPr id="5" name="Isosceles Triangle 4"/>
          <p:cNvSpPr/>
          <p:nvPr/>
        </p:nvSpPr>
        <p:spPr>
          <a:xfrm rot="19279589">
            <a:off x="2590800" y="2438400"/>
            <a:ext cx="1143000" cy="9144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7" name="Straight Connector 6"/>
          <p:cNvCxnSpPr/>
          <p:nvPr/>
        </p:nvCxnSpPr>
        <p:spPr>
          <a:xfrm flipV="1">
            <a:off x="2133600" y="3751263"/>
            <a:ext cx="5562600" cy="53340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40" name="Isosceles Triangle 39"/>
          <p:cNvSpPr/>
          <p:nvPr/>
        </p:nvSpPr>
        <p:spPr>
          <a:xfrm rot="12216183">
            <a:off x="2908300" y="4995863"/>
            <a:ext cx="1143000" cy="9144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19463" name="TextBox 76"/>
          <p:cNvSpPr txBox="1">
            <a:spLocks noChangeArrowheads="1"/>
          </p:cNvSpPr>
          <p:nvPr/>
        </p:nvSpPr>
        <p:spPr bwMode="auto">
          <a:xfrm>
            <a:off x="7010400" y="2667000"/>
            <a:ext cx="338138" cy="369888"/>
          </a:xfrm>
          <a:prstGeom prst="rect">
            <a:avLst/>
          </a:prstGeom>
          <a:noFill/>
          <a:ln w="9525">
            <a:noFill/>
            <a:miter lim="800000"/>
            <a:headEnd/>
            <a:tailEnd/>
          </a:ln>
        </p:spPr>
        <p:txBody>
          <a:bodyPr wrap="none">
            <a:spAutoFit/>
          </a:bodyPr>
          <a:lstStyle/>
          <a:p>
            <a:r>
              <a:rPr lang="en-US" b="1"/>
              <a:t>X</a:t>
            </a:r>
          </a:p>
        </p:txBody>
      </p:sp>
      <p:sp>
        <p:nvSpPr>
          <p:cNvPr id="19464" name="TextBox 77"/>
          <p:cNvSpPr txBox="1">
            <a:spLocks noChangeArrowheads="1"/>
          </p:cNvSpPr>
          <p:nvPr/>
        </p:nvSpPr>
        <p:spPr bwMode="auto">
          <a:xfrm rot="21068592" flipH="1">
            <a:off x="6581775" y="3927475"/>
            <a:ext cx="1066800" cy="368300"/>
          </a:xfrm>
          <a:prstGeom prst="rect">
            <a:avLst/>
          </a:prstGeom>
          <a:noFill/>
          <a:ln w="9525">
            <a:noFill/>
            <a:miter lim="800000"/>
            <a:headEnd/>
            <a:tailEnd/>
          </a:ln>
        </p:spPr>
        <p:txBody>
          <a:bodyPr>
            <a:spAutoFit/>
          </a:bodyPr>
          <a:lstStyle/>
          <a:p>
            <a:r>
              <a:rPr lang="en-US"/>
              <a:t>mirror</a:t>
            </a:r>
          </a:p>
        </p:txBody>
      </p:sp>
      <p:sp>
        <p:nvSpPr>
          <p:cNvPr id="19465" name="TextBox 78"/>
          <p:cNvSpPr txBox="1">
            <a:spLocks noChangeArrowheads="1"/>
          </p:cNvSpPr>
          <p:nvPr/>
        </p:nvSpPr>
        <p:spPr bwMode="auto">
          <a:xfrm>
            <a:off x="3886200" y="4876800"/>
            <a:ext cx="312738" cy="369888"/>
          </a:xfrm>
          <a:prstGeom prst="rect">
            <a:avLst/>
          </a:prstGeom>
          <a:noFill/>
          <a:ln w="9525">
            <a:noFill/>
            <a:miter lim="800000"/>
            <a:headEnd/>
            <a:tailEnd/>
          </a:ln>
        </p:spPr>
        <p:txBody>
          <a:bodyPr wrap="none">
            <a:spAutoFit/>
          </a:bodyPr>
          <a:lstStyle/>
          <a:p>
            <a:r>
              <a:rPr lang="en-US" b="1"/>
              <a:t>x</a:t>
            </a:r>
          </a:p>
        </p:txBody>
      </p:sp>
      <p:sp>
        <p:nvSpPr>
          <p:cNvPr id="19466" name="TextBox 79"/>
          <p:cNvSpPr txBox="1">
            <a:spLocks noChangeArrowheads="1"/>
          </p:cNvSpPr>
          <p:nvPr/>
        </p:nvSpPr>
        <p:spPr bwMode="auto">
          <a:xfrm>
            <a:off x="3581400" y="2971800"/>
            <a:ext cx="376238" cy="369888"/>
          </a:xfrm>
          <a:prstGeom prst="rect">
            <a:avLst/>
          </a:prstGeom>
          <a:noFill/>
          <a:ln w="9525">
            <a:noFill/>
            <a:miter lim="800000"/>
            <a:headEnd/>
            <a:tailEnd/>
          </a:ln>
        </p:spPr>
        <p:txBody>
          <a:bodyPr wrap="none">
            <a:spAutoFit/>
          </a:bodyPr>
          <a:lstStyle/>
          <a:p>
            <a:r>
              <a:rPr lang="en-US" b="1"/>
              <a:t>x’</a:t>
            </a:r>
          </a:p>
        </p:txBody>
      </p:sp>
      <p:sp>
        <p:nvSpPr>
          <p:cNvPr id="19467" name="TextBox 80"/>
          <p:cNvSpPr txBox="1">
            <a:spLocks noChangeArrowheads="1"/>
          </p:cNvSpPr>
          <p:nvPr/>
        </p:nvSpPr>
        <p:spPr bwMode="auto">
          <a:xfrm>
            <a:off x="2514600" y="2133600"/>
            <a:ext cx="350838" cy="369888"/>
          </a:xfrm>
          <a:prstGeom prst="rect">
            <a:avLst/>
          </a:prstGeom>
          <a:noFill/>
          <a:ln w="9525">
            <a:noFill/>
            <a:miter lim="800000"/>
            <a:headEnd/>
            <a:tailEnd/>
          </a:ln>
        </p:spPr>
        <p:txBody>
          <a:bodyPr wrap="none">
            <a:spAutoFit/>
          </a:bodyPr>
          <a:lstStyle/>
          <a:p>
            <a:r>
              <a:rPr lang="en-US" b="1" dirty="0"/>
              <a:t>C</a:t>
            </a:r>
          </a:p>
        </p:txBody>
      </p:sp>
      <p:sp>
        <p:nvSpPr>
          <p:cNvPr id="19468" name="TextBox 81"/>
          <p:cNvSpPr txBox="1">
            <a:spLocks noChangeArrowheads="1"/>
          </p:cNvSpPr>
          <p:nvPr/>
        </p:nvSpPr>
        <p:spPr bwMode="auto">
          <a:xfrm>
            <a:off x="2971800" y="5791200"/>
            <a:ext cx="415925" cy="369888"/>
          </a:xfrm>
          <a:prstGeom prst="rect">
            <a:avLst/>
          </a:prstGeom>
          <a:noFill/>
          <a:ln w="9525">
            <a:noFill/>
            <a:miter lim="800000"/>
            <a:headEnd/>
            <a:tailEnd/>
          </a:ln>
        </p:spPr>
        <p:txBody>
          <a:bodyPr wrap="none">
            <a:spAutoFit/>
          </a:bodyPr>
          <a:lstStyle/>
          <a:p>
            <a:r>
              <a:rPr lang="en-US" b="1"/>
              <a:t>C’</a:t>
            </a:r>
          </a:p>
        </p:txBody>
      </p:sp>
      <p:sp>
        <p:nvSpPr>
          <p:cNvPr id="19469" name="TextBox 86"/>
          <p:cNvSpPr txBox="1">
            <a:spLocks noChangeArrowheads="1"/>
          </p:cNvSpPr>
          <p:nvPr/>
        </p:nvSpPr>
        <p:spPr bwMode="auto">
          <a:xfrm>
            <a:off x="304800" y="1295400"/>
            <a:ext cx="4800600" cy="369888"/>
          </a:xfrm>
          <a:prstGeom prst="rect">
            <a:avLst/>
          </a:prstGeom>
          <a:noFill/>
          <a:ln w="9525">
            <a:noFill/>
            <a:miter lim="800000"/>
            <a:headEnd/>
            <a:tailEnd/>
          </a:ln>
        </p:spPr>
        <p:txBody>
          <a:bodyPr>
            <a:spAutoFit/>
          </a:bodyPr>
          <a:lstStyle/>
          <a:p>
            <a:r>
              <a:rPr lang="en-US" b="1"/>
              <a:t>Move the mirror to a different position</a:t>
            </a:r>
          </a:p>
        </p:txBody>
      </p:sp>
      <p:sp>
        <p:nvSpPr>
          <p:cNvPr id="19470" name="TextBox 21"/>
          <p:cNvSpPr txBox="1">
            <a:spLocks noChangeArrowheads="1"/>
          </p:cNvSpPr>
          <p:nvPr/>
        </p:nvSpPr>
        <p:spPr bwMode="auto">
          <a:xfrm>
            <a:off x="6781800" y="2057400"/>
            <a:ext cx="228600" cy="1016000"/>
          </a:xfrm>
          <a:prstGeom prst="rect">
            <a:avLst/>
          </a:prstGeom>
          <a:noFill/>
          <a:ln w="9525">
            <a:noFill/>
            <a:miter lim="800000"/>
            <a:headEnd/>
            <a:tailEnd/>
          </a:ln>
        </p:spPr>
        <p:txBody>
          <a:bodyPr>
            <a:spAutoFit/>
          </a:bodyPr>
          <a:lstStyle/>
          <a:p>
            <a:r>
              <a:rPr lang="en-US" sz="6000"/>
              <a:t>.</a:t>
            </a:r>
          </a:p>
        </p:txBody>
      </p:sp>
      <p:cxnSp>
        <p:nvCxnSpPr>
          <p:cNvPr id="23" name="Straight Connector 22"/>
          <p:cNvCxnSpPr>
            <a:endCxn id="5" idx="0"/>
          </p:cNvCxnSpPr>
          <p:nvPr/>
        </p:nvCxnSpPr>
        <p:spPr>
          <a:xfrm rot="10800000">
            <a:off x="2876550" y="2538413"/>
            <a:ext cx="2686050" cy="1423987"/>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0800000" flipV="1">
            <a:off x="3276600" y="2819400"/>
            <a:ext cx="3657600" cy="30480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pic>
        <p:nvPicPr>
          <p:cNvPr id="19" name="~PP1751.WAV">
            <a:hlinkClick r:id="" action="ppaction://media"/>
          </p:cNvPr>
          <p:cNvPicPr>
            <a:picLocks noRot="1" noChangeAspect="1"/>
          </p:cNvPicPr>
          <p:nvPr>
            <a:wavAudioFile r:embed="rId2" name="~PP1751.WAV"/>
          </p:nvPr>
        </p:nvPicPr>
        <p:blipFill>
          <a:blip r:embed="rId4"/>
          <a:stretch>
            <a:fillRect/>
          </a:stretch>
        </p:blipFill>
        <p:spPr>
          <a:xfrm>
            <a:off x="8702675" y="6416675"/>
            <a:ext cx="304800" cy="304800"/>
          </a:xfrm>
          <a:prstGeom prst="rect">
            <a:avLst/>
          </a:prstGeom>
        </p:spPr>
      </p:pic>
    </p:spTree>
    <p:custDataLst>
      <p:tags r:id="rId1"/>
    </p:custDataLst>
  </p:cSld>
  <p:clrMapOvr>
    <a:masterClrMapping/>
  </p:clrMapOvr>
  <p:transition advTm="40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par>
                                <p:cTn id="7" presetID="1" presetClass="entr" presetSubtype="0" fill="hold" grpId="0" nodeType="withEffect">
                                  <p:stCondLst>
                                    <p:cond delay="0"/>
                                  </p:stCondLst>
                                  <p:childTnLst>
                                    <p:set>
                                      <p:cBhvr>
                                        <p:cTn id="8" dur="1" fill="hold">
                                          <p:stCondLst>
                                            <p:cond delay="0"/>
                                          </p:stCondLst>
                                        </p:cTn>
                                        <p:tgtEl>
                                          <p:spTgt spid="1946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46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946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46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946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46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946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470"/>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35" fill="hold" display="0">
                  <p:stCondLst>
                    <p:cond delay="indefinite"/>
                  </p:stCondLst>
                  <p:endCondLst>
                    <p:cond evt="onPrev" delay="0">
                      <p:tgtEl>
                        <p:sldTgt/>
                      </p:tgtEl>
                    </p:cond>
                    <p:cond evt="onStopAudio" delay="0">
                      <p:tgtEl>
                        <p:sldTgt/>
                      </p:tgtEl>
                    </p:cond>
                  </p:endCondLst>
                </p:cTn>
                <p:tgtEl>
                  <p:spTgt spid="19"/>
                </p:tgtEl>
              </p:cMediaNode>
            </p:audio>
          </p:childTnLst>
        </p:cTn>
      </p:par>
    </p:tnLst>
    <p:bldLst>
      <p:bldP spid="5" grpId="0" animBg="1"/>
      <p:bldP spid="40" grpId="0" animBg="1"/>
      <p:bldP spid="19463" grpId="0"/>
      <p:bldP spid="19464" grpId="0"/>
      <p:bldP spid="19465" grpId="0"/>
      <p:bldP spid="19466" grpId="0"/>
      <p:bldP spid="19467" grpId="0"/>
      <p:bldP spid="19468" grpId="0"/>
      <p:bldP spid="19469" grpId="0"/>
      <p:bldP spid="1947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Proposed Approach</a:t>
            </a:r>
          </a:p>
        </p:txBody>
      </p:sp>
      <p:sp>
        <p:nvSpPr>
          <p:cNvPr id="52227" name="Slide Number Placeholder 3"/>
          <p:cNvSpPr>
            <a:spLocks noGrp="1"/>
          </p:cNvSpPr>
          <p:nvPr>
            <p:ph type="sldNum" sz="quarter" idx="12"/>
          </p:nvPr>
        </p:nvSpPr>
        <p:spPr bwMode="auto">
          <a:noFill/>
          <a:ln>
            <a:miter lim="800000"/>
            <a:headEnd/>
            <a:tailEnd/>
          </a:ln>
        </p:spPr>
        <p:txBody>
          <a:bodyPr/>
          <a:lstStyle/>
          <a:p>
            <a:fld id="{9241BC65-E342-4B84-963D-27F1E916B2D0}" type="slidenum">
              <a:rPr lang="en-US"/>
              <a:pPr/>
              <a:t>19</a:t>
            </a:fld>
            <a:endParaRPr lang="en-US"/>
          </a:p>
        </p:txBody>
      </p:sp>
      <p:sp>
        <p:nvSpPr>
          <p:cNvPr id="57" name="Isosceles Triangle 56"/>
          <p:cNvSpPr/>
          <p:nvPr/>
        </p:nvSpPr>
        <p:spPr>
          <a:xfrm rot="19279589">
            <a:off x="2590800" y="2438400"/>
            <a:ext cx="1143000" cy="9144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58" name="Straight Connector 57"/>
          <p:cNvCxnSpPr/>
          <p:nvPr/>
        </p:nvCxnSpPr>
        <p:spPr>
          <a:xfrm flipV="1">
            <a:off x="2057400" y="3200400"/>
            <a:ext cx="5410200" cy="1066800"/>
          </a:xfrm>
          <a:prstGeom prst="line">
            <a:avLst/>
          </a:prstGeom>
          <a:ln w="12700" cmpd="sng">
            <a:solidFill>
              <a:srgbClr val="7030A0"/>
            </a:solidFill>
          </a:ln>
        </p:spPr>
        <p:style>
          <a:lnRef idx="1">
            <a:schemeClr val="accent1"/>
          </a:lnRef>
          <a:fillRef idx="0">
            <a:schemeClr val="accent1"/>
          </a:fillRef>
          <a:effectRef idx="0">
            <a:schemeClr val="accent1"/>
          </a:effectRef>
          <a:fontRef idx="minor">
            <a:schemeClr val="tx1"/>
          </a:fontRef>
        </p:style>
      </p:cxnSp>
      <p:sp>
        <p:nvSpPr>
          <p:cNvPr id="60" name="TextBox 21"/>
          <p:cNvSpPr txBox="1">
            <a:spLocks noChangeArrowheads="1"/>
          </p:cNvSpPr>
          <p:nvPr/>
        </p:nvSpPr>
        <p:spPr bwMode="auto">
          <a:xfrm>
            <a:off x="6400800" y="1219200"/>
            <a:ext cx="228600" cy="1016000"/>
          </a:xfrm>
          <a:prstGeom prst="rect">
            <a:avLst/>
          </a:prstGeom>
          <a:noFill/>
          <a:ln w="9525">
            <a:noFill/>
            <a:miter lim="800000"/>
            <a:headEnd/>
            <a:tailEnd/>
          </a:ln>
        </p:spPr>
        <p:txBody>
          <a:bodyPr>
            <a:spAutoFit/>
          </a:bodyPr>
          <a:lstStyle/>
          <a:p>
            <a:r>
              <a:rPr lang="en-US" sz="6000"/>
              <a:t>.</a:t>
            </a:r>
          </a:p>
        </p:txBody>
      </p:sp>
      <p:sp>
        <p:nvSpPr>
          <p:cNvPr id="62" name="Isosceles Triangle 61"/>
          <p:cNvSpPr/>
          <p:nvPr/>
        </p:nvSpPr>
        <p:spPr>
          <a:xfrm rot="11595648">
            <a:off x="2994025" y="4676775"/>
            <a:ext cx="1143000" cy="9144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63" name="TextBox 95"/>
          <p:cNvSpPr txBox="1">
            <a:spLocks noChangeArrowheads="1"/>
          </p:cNvSpPr>
          <p:nvPr/>
        </p:nvSpPr>
        <p:spPr bwMode="auto">
          <a:xfrm>
            <a:off x="6629400" y="1752600"/>
            <a:ext cx="338138" cy="369888"/>
          </a:xfrm>
          <a:prstGeom prst="rect">
            <a:avLst/>
          </a:prstGeom>
          <a:noFill/>
          <a:ln w="9525">
            <a:noFill/>
            <a:miter lim="800000"/>
            <a:headEnd/>
            <a:tailEnd/>
          </a:ln>
        </p:spPr>
        <p:txBody>
          <a:bodyPr wrap="none">
            <a:spAutoFit/>
          </a:bodyPr>
          <a:lstStyle/>
          <a:p>
            <a:r>
              <a:rPr lang="en-US" b="1"/>
              <a:t>X</a:t>
            </a:r>
          </a:p>
        </p:txBody>
      </p:sp>
      <p:sp>
        <p:nvSpPr>
          <p:cNvPr id="64" name="TextBox 103"/>
          <p:cNvSpPr txBox="1">
            <a:spLocks noChangeArrowheads="1"/>
          </p:cNvSpPr>
          <p:nvPr/>
        </p:nvSpPr>
        <p:spPr bwMode="auto">
          <a:xfrm>
            <a:off x="3962400" y="4419600"/>
            <a:ext cx="312738" cy="369888"/>
          </a:xfrm>
          <a:prstGeom prst="rect">
            <a:avLst/>
          </a:prstGeom>
          <a:noFill/>
          <a:ln w="9525">
            <a:noFill/>
            <a:miter lim="800000"/>
            <a:headEnd/>
            <a:tailEnd/>
          </a:ln>
        </p:spPr>
        <p:txBody>
          <a:bodyPr wrap="none">
            <a:spAutoFit/>
          </a:bodyPr>
          <a:lstStyle/>
          <a:p>
            <a:r>
              <a:rPr lang="en-US" b="1"/>
              <a:t>x</a:t>
            </a:r>
          </a:p>
        </p:txBody>
      </p:sp>
      <p:cxnSp>
        <p:nvCxnSpPr>
          <p:cNvPr id="69" name="Straight Connector 68"/>
          <p:cNvCxnSpPr>
            <a:endCxn id="62" idx="0"/>
          </p:cNvCxnSpPr>
          <p:nvPr/>
        </p:nvCxnSpPr>
        <p:spPr>
          <a:xfrm rot="5400000">
            <a:off x="3208337" y="2233613"/>
            <a:ext cx="3597275" cy="3092450"/>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sp>
        <p:nvSpPr>
          <p:cNvPr id="13" name="TextBox 80"/>
          <p:cNvSpPr txBox="1">
            <a:spLocks noChangeArrowheads="1"/>
          </p:cNvSpPr>
          <p:nvPr/>
        </p:nvSpPr>
        <p:spPr bwMode="auto">
          <a:xfrm>
            <a:off x="2514600" y="2133600"/>
            <a:ext cx="350838" cy="369888"/>
          </a:xfrm>
          <a:prstGeom prst="rect">
            <a:avLst/>
          </a:prstGeom>
          <a:noFill/>
          <a:ln w="9525">
            <a:noFill/>
            <a:miter lim="800000"/>
            <a:headEnd/>
            <a:tailEnd/>
          </a:ln>
        </p:spPr>
        <p:txBody>
          <a:bodyPr wrap="none">
            <a:spAutoFit/>
          </a:bodyPr>
          <a:lstStyle/>
          <a:p>
            <a:r>
              <a:rPr lang="en-US" b="1" dirty="0"/>
              <a:t>C</a:t>
            </a:r>
          </a:p>
        </p:txBody>
      </p:sp>
      <p:sp>
        <p:nvSpPr>
          <p:cNvPr id="14" name="TextBox 81"/>
          <p:cNvSpPr txBox="1">
            <a:spLocks noChangeArrowheads="1"/>
          </p:cNvSpPr>
          <p:nvPr/>
        </p:nvSpPr>
        <p:spPr bwMode="auto">
          <a:xfrm>
            <a:off x="2971800" y="5791200"/>
            <a:ext cx="415925" cy="369888"/>
          </a:xfrm>
          <a:prstGeom prst="rect">
            <a:avLst/>
          </a:prstGeom>
          <a:noFill/>
          <a:ln w="9525">
            <a:noFill/>
            <a:miter lim="800000"/>
            <a:headEnd/>
            <a:tailEnd/>
          </a:ln>
        </p:spPr>
        <p:txBody>
          <a:bodyPr wrap="none">
            <a:spAutoFit/>
          </a:bodyPr>
          <a:lstStyle/>
          <a:p>
            <a:r>
              <a:rPr lang="en-US" b="1"/>
              <a:t>C’</a:t>
            </a:r>
          </a:p>
        </p:txBody>
      </p:sp>
      <p:pic>
        <p:nvPicPr>
          <p:cNvPr id="16" name="~PP619.WAV">
            <a:hlinkClick r:id="" action="ppaction://media"/>
          </p:cNvPr>
          <p:cNvPicPr>
            <a:picLocks noRot="1" noChangeAspect="1"/>
          </p:cNvPicPr>
          <p:nvPr>
            <a:wavAudioFile r:embed="rId2" name="~PP619.WAV"/>
          </p:nvPr>
        </p:nvPicPr>
        <p:blipFill>
          <a:blip r:embed="rId4"/>
          <a:stretch>
            <a:fillRect/>
          </a:stretch>
        </p:blipFill>
        <p:spPr>
          <a:xfrm>
            <a:off x="8702675" y="6416675"/>
            <a:ext cx="304800" cy="304800"/>
          </a:xfrm>
          <a:prstGeom prst="rect">
            <a:avLst/>
          </a:prstGeom>
        </p:spPr>
      </p:pic>
    </p:spTree>
    <p:custDataLst>
      <p:tags r:id="rId1"/>
    </p:custDataLst>
  </p:cSld>
  <p:clrMapOvr>
    <a:masterClrMapping/>
  </p:clrMapOvr>
  <p:transition advTm="27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9"/>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7" fill="hold" display="0">
                  <p:stCondLst>
                    <p:cond delay="indefinite"/>
                  </p:stCondLst>
                  <p:endCondLst>
                    <p:cond evt="onPrev" delay="0">
                      <p:tgtEl>
                        <p:sldTgt/>
                      </p:tgtEl>
                    </p:cond>
                    <p:cond evt="onStopAudio" delay="0">
                      <p:tgtEl>
                        <p:sldTgt/>
                      </p:tgtEl>
                    </p:cond>
                  </p:endCondLst>
                </p:cTn>
                <p:tgtEl>
                  <p:spTgt spid="16"/>
                </p:tgtEl>
              </p:cMediaNode>
            </p:audio>
          </p:childTnLst>
        </p:cTn>
      </p:par>
    </p:tnLst>
    <p:bldLst>
      <p:bldP spid="57" grpId="0" animBg="1"/>
      <p:bldP spid="60" grpId="0"/>
      <p:bldP spid="62" grpId="0" animBg="1"/>
      <p:bldP spid="63" grpId="0"/>
      <p:bldP spid="64" grpId="0"/>
      <p:bldP spid="13" grpId="0"/>
      <p:bldP spid="1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Proposed Approach</a:t>
            </a:r>
          </a:p>
        </p:txBody>
      </p:sp>
      <p:sp>
        <p:nvSpPr>
          <p:cNvPr id="52227" name="Slide Number Placeholder 3"/>
          <p:cNvSpPr>
            <a:spLocks noGrp="1"/>
          </p:cNvSpPr>
          <p:nvPr>
            <p:ph type="sldNum" sz="quarter" idx="12"/>
          </p:nvPr>
        </p:nvSpPr>
        <p:spPr bwMode="auto">
          <a:noFill/>
          <a:ln>
            <a:miter lim="800000"/>
            <a:headEnd/>
            <a:tailEnd/>
          </a:ln>
        </p:spPr>
        <p:txBody>
          <a:bodyPr/>
          <a:lstStyle/>
          <a:p>
            <a:fld id="{9241BC65-E342-4B84-963D-27F1E916B2D0}" type="slidenum">
              <a:rPr lang="en-US"/>
              <a:pPr/>
              <a:t>20</a:t>
            </a:fld>
            <a:endParaRPr lang="en-US"/>
          </a:p>
        </p:txBody>
      </p:sp>
      <p:sp>
        <p:nvSpPr>
          <p:cNvPr id="5" name="Isosceles Triangle 4"/>
          <p:cNvSpPr/>
          <p:nvPr/>
        </p:nvSpPr>
        <p:spPr>
          <a:xfrm rot="19279589">
            <a:off x="2590800" y="2438400"/>
            <a:ext cx="1143000" cy="9144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7" name="Straight Connector 6"/>
          <p:cNvCxnSpPr/>
          <p:nvPr/>
        </p:nvCxnSpPr>
        <p:spPr>
          <a:xfrm flipV="1">
            <a:off x="2057400" y="3200400"/>
            <a:ext cx="5410200" cy="1066800"/>
          </a:xfrm>
          <a:prstGeom prst="line">
            <a:avLst/>
          </a:prstGeom>
          <a:ln w="12700" cmpd="sng">
            <a:solidFill>
              <a:srgbClr val="7030A0"/>
            </a:solidFill>
          </a:ln>
        </p:spPr>
        <p:style>
          <a:lnRef idx="1">
            <a:schemeClr val="accent1"/>
          </a:lnRef>
          <a:fillRef idx="0">
            <a:schemeClr val="accent1"/>
          </a:fillRef>
          <a:effectRef idx="0">
            <a:schemeClr val="accent1"/>
          </a:effectRef>
          <a:fontRef idx="minor">
            <a:schemeClr val="tx1"/>
          </a:fontRef>
        </p:style>
      </p:cxnSp>
      <p:sp>
        <p:nvSpPr>
          <p:cNvPr id="52230" name="TextBox 21"/>
          <p:cNvSpPr txBox="1">
            <a:spLocks noChangeArrowheads="1"/>
          </p:cNvSpPr>
          <p:nvPr/>
        </p:nvSpPr>
        <p:spPr bwMode="auto">
          <a:xfrm>
            <a:off x="6400800" y="1219200"/>
            <a:ext cx="228600" cy="1016000"/>
          </a:xfrm>
          <a:prstGeom prst="rect">
            <a:avLst/>
          </a:prstGeom>
          <a:noFill/>
          <a:ln w="9525">
            <a:noFill/>
            <a:miter lim="800000"/>
            <a:headEnd/>
            <a:tailEnd/>
          </a:ln>
        </p:spPr>
        <p:txBody>
          <a:bodyPr>
            <a:spAutoFit/>
          </a:bodyPr>
          <a:lstStyle/>
          <a:p>
            <a:r>
              <a:rPr lang="en-US" sz="6000"/>
              <a:t>.</a:t>
            </a:r>
          </a:p>
        </p:txBody>
      </p:sp>
      <p:sp>
        <p:nvSpPr>
          <p:cNvPr id="40" name="Isosceles Triangle 39"/>
          <p:cNvSpPr/>
          <p:nvPr/>
        </p:nvSpPr>
        <p:spPr>
          <a:xfrm rot="11595648">
            <a:off x="2994025" y="4676775"/>
            <a:ext cx="1143000" cy="9144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44" name="Straight Connector 43"/>
          <p:cNvCxnSpPr>
            <a:endCxn id="40" idx="0"/>
          </p:cNvCxnSpPr>
          <p:nvPr/>
        </p:nvCxnSpPr>
        <p:spPr>
          <a:xfrm rot="5400000">
            <a:off x="3208337" y="2233613"/>
            <a:ext cx="3597275" cy="30924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5400000">
            <a:off x="2806700" y="2222500"/>
            <a:ext cx="3987800" cy="3505200"/>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flipV="1">
            <a:off x="2209800" y="4038600"/>
            <a:ext cx="5486400" cy="3810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59" name="Isosceles Triangle 58"/>
          <p:cNvSpPr/>
          <p:nvPr/>
        </p:nvSpPr>
        <p:spPr>
          <a:xfrm rot="11441720">
            <a:off x="3313113" y="5302250"/>
            <a:ext cx="1111250" cy="93345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1" name="Straight Connector 60"/>
          <p:cNvCxnSpPr>
            <a:endCxn id="59" idx="0"/>
          </p:cNvCxnSpPr>
          <p:nvPr/>
        </p:nvCxnSpPr>
        <p:spPr>
          <a:xfrm rot="5400000">
            <a:off x="3044031" y="2718594"/>
            <a:ext cx="4246563" cy="2771775"/>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endCxn id="92" idx="0"/>
          </p:cNvCxnSpPr>
          <p:nvPr/>
        </p:nvCxnSpPr>
        <p:spPr>
          <a:xfrm rot="5400000">
            <a:off x="3707606" y="3378994"/>
            <a:ext cx="4243388" cy="1447800"/>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endCxn id="78" idx="0"/>
          </p:cNvCxnSpPr>
          <p:nvPr/>
        </p:nvCxnSpPr>
        <p:spPr>
          <a:xfrm rot="5400000">
            <a:off x="3691731" y="3186907"/>
            <a:ext cx="4067175" cy="1655762"/>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sp>
        <p:nvSpPr>
          <p:cNvPr id="52239" name="TextBox 71"/>
          <p:cNvSpPr txBox="1">
            <a:spLocks noChangeArrowheads="1"/>
          </p:cNvSpPr>
          <p:nvPr/>
        </p:nvSpPr>
        <p:spPr bwMode="auto">
          <a:xfrm>
            <a:off x="3276600" y="6248400"/>
            <a:ext cx="5562600" cy="369888"/>
          </a:xfrm>
          <a:prstGeom prst="rect">
            <a:avLst/>
          </a:prstGeom>
          <a:noFill/>
          <a:ln w="9525">
            <a:noFill/>
            <a:miter lim="800000"/>
            <a:headEnd/>
            <a:tailEnd/>
          </a:ln>
        </p:spPr>
        <p:txBody>
          <a:bodyPr>
            <a:spAutoFit/>
          </a:bodyPr>
          <a:lstStyle/>
          <a:p>
            <a:r>
              <a:rPr lang="en-US"/>
              <a:t>Family of mirrored camera pose</a:t>
            </a:r>
          </a:p>
        </p:txBody>
      </p:sp>
      <p:sp>
        <p:nvSpPr>
          <p:cNvPr id="52240" name="TextBox 92"/>
          <p:cNvSpPr txBox="1">
            <a:spLocks noChangeArrowheads="1"/>
          </p:cNvSpPr>
          <p:nvPr/>
        </p:nvSpPr>
        <p:spPr bwMode="auto">
          <a:xfrm rot="20808423" flipH="1">
            <a:off x="6657975" y="3241675"/>
            <a:ext cx="1066800" cy="368300"/>
          </a:xfrm>
          <a:prstGeom prst="rect">
            <a:avLst/>
          </a:prstGeom>
          <a:noFill/>
          <a:ln w="9525">
            <a:noFill/>
            <a:miter lim="800000"/>
            <a:headEnd/>
            <a:tailEnd/>
          </a:ln>
        </p:spPr>
        <p:txBody>
          <a:bodyPr>
            <a:spAutoFit/>
          </a:bodyPr>
          <a:lstStyle/>
          <a:p>
            <a:r>
              <a:rPr lang="en-US"/>
              <a:t>mirror</a:t>
            </a:r>
          </a:p>
        </p:txBody>
      </p:sp>
      <p:sp>
        <p:nvSpPr>
          <p:cNvPr id="52241" name="TextBox 93"/>
          <p:cNvSpPr txBox="1">
            <a:spLocks noChangeArrowheads="1"/>
          </p:cNvSpPr>
          <p:nvPr/>
        </p:nvSpPr>
        <p:spPr bwMode="auto">
          <a:xfrm flipH="1">
            <a:off x="6934200" y="4114800"/>
            <a:ext cx="1066800" cy="369888"/>
          </a:xfrm>
          <a:prstGeom prst="rect">
            <a:avLst/>
          </a:prstGeom>
          <a:noFill/>
          <a:ln w="9525">
            <a:noFill/>
            <a:miter lim="800000"/>
            <a:headEnd/>
            <a:tailEnd/>
          </a:ln>
        </p:spPr>
        <p:txBody>
          <a:bodyPr>
            <a:spAutoFit/>
          </a:bodyPr>
          <a:lstStyle/>
          <a:p>
            <a:r>
              <a:rPr lang="en-US"/>
              <a:t>mirror</a:t>
            </a:r>
          </a:p>
        </p:txBody>
      </p:sp>
      <p:sp>
        <p:nvSpPr>
          <p:cNvPr id="52242" name="TextBox 95"/>
          <p:cNvSpPr txBox="1">
            <a:spLocks noChangeArrowheads="1"/>
          </p:cNvSpPr>
          <p:nvPr/>
        </p:nvSpPr>
        <p:spPr bwMode="auto">
          <a:xfrm>
            <a:off x="6629400" y="1752600"/>
            <a:ext cx="338138" cy="369888"/>
          </a:xfrm>
          <a:prstGeom prst="rect">
            <a:avLst/>
          </a:prstGeom>
          <a:noFill/>
          <a:ln w="9525">
            <a:noFill/>
            <a:miter lim="800000"/>
            <a:headEnd/>
            <a:tailEnd/>
          </a:ln>
        </p:spPr>
        <p:txBody>
          <a:bodyPr wrap="none">
            <a:spAutoFit/>
          </a:bodyPr>
          <a:lstStyle/>
          <a:p>
            <a:r>
              <a:rPr lang="en-US" b="1"/>
              <a:t>X</a:t>
            </a:r>
          </a:p>
        </p:txBody>
      </p:sp>
      <p:sp>
        <p:nvSpPr>
          <p:cNvPr id="52243" name="TextBox 103"/>
          <p:cNvSpPr txBox="1">
            <a:spLocks noChangeArrowheads="1"/>
          </p:cNvSpPr>
          <p:nvPr/>
        </p:nvSpPr>
        <p:spPr bwMode="auto">
          <a:xfrm>
            <a:off x="3962400" y="4419600"/>
            <a:ext cx="312738" cy="369888"/>
          </a:xfrm>
          <a:prstGeom prst="rect">
            <a:avLst/>
          </a:prstGeom>
          <a:noFill/>
          <a:ln w="9525">
            <a:noFill/>
            <a:miter lim="800000"/>
            <a:headEnd/>
            <a:tailEnd/>
          </a:ln>
        </p:spPr>
        <p:txBody>
          <a:bodyPr wrap="none">
            <a:spAutoFit/>
          </a:bodyPr>
          <a:lstStyle/>
          <a:p>
            <a:r>
              <a:rPr lang="en-US" b="1"/>
              <a:t>x</a:t>
            </a:r>
          </a:p>
        </p:txBody>
      </p:sp>
      <p:sp>
        <p:nvSpPr>
          <p:cNvPr id="52244" name="TextBox 104"/>
          <p:cNvSpPr txBox="1">
            <a:spLocks noChangeArrowheads="1"/>
          </p:cNvSpPr>
          <p:nvPr/>
        </p:nvSpPr>
        <p:spPr bwMode="auto">
          <a:xfrm>
            <a:off x="5029200" y="4876800"/>
            <a:ext cx="312738" cy="369888"/>
          </a:xfrm>
          <a:prstGeom prst="rect">
            <a:avLst/>
          </a:prstGeom>
          <a:noFill/>
          <a:ln w="9525">
            <a:noFill/>
            <a:miter lim="800000"/>
            <a:headEnd/>
            <a:tailEnd/>
          </a:ln>
        </p:spPr>
        <p:txBody>
          <a:bodyPr wrap="none">
            <a:spAutoFit/>
          </a:bodyPr>
          <a:lstStyle/>
          <a:p>
            <a:r>
              <a:rPr lang="en-US" b="1"/>
              <a:t>x</a:t>
            </a:r>
          </a:p>
        </p:txBody>
      </p:sp>
      <p:sp>
        <p:nvSpPr>
          <p:cNvPr id="52245" name="TextBox 105"/>
          <p:cNvSpPr txBox="1">
            <a:spLocks noChangeArrowheads="1"/>
          </p:cNvSpPr>
          <p:nvPr/>
        </p:nvSpPr>
        <p:spPr bwMode="auto">
          <a:xfrm>
            <a:off x="5486400" y="4953000"/>
            <a:ext cx="312738" cy="369888"/>
          </a:xfrm>
          <a:prstGeom prst="rect">
            <a:avLst/>
          </a:prstGeom>
          <a:noFill/>
          <a:ln w="9525">
            <a:noFill/>
            <a:miter lim="800000"/>
            <a:headEnd/>
            <a:tailEnd/>
          </a:ln>
        </p:spPr>
        <p:txBody>
          <a:bodyPr wrap="none">
            <a:spAutoFit/>
          </a:bodyPr>
          <a:lstStyle/>
          <a:p>
            <a:r>
              <a:rPr lang="en-US" b="1"/>
              <a:t>x</a:t>
            </a:r>
          </a:p>
        </p:txBody>
      </p:sp>
      <p:sp>
        <p:nvSpPr>
          <p:cNvPr id="52246" name="TextBox 106"/>
          <p:cNvSpPr txBox="1">
            <a:spLocks noChangeArrowheads="1"/>
          </p:cNvSpPr>
          <p:nvPr/>
        </p:nvSpPr>
        <p:spPr bwMode="auto">
          <a:xfrm>
            <a:off x="4038600" y="5029200"/>
            <a:ext cx="312738" cy="369888"/>
          </a:xfrm>
          <a:prstGeom prst="rect">
            <a:avLst/>
          </a:prstGeom>
          <a:noFill/>
          <a:ln w="9525">
            <a:noFill/>
            <a:miter lim="800000"/>
            <a:headEnd/>
            <a:tailEnd/>
          </a:ln>
        </p:spPr>
        <p:txBody>
          <a:bodyPr wrap="none">
            <a:spAutoFit/>
          </a:bodyPr>
          <a:lstStyle/>
          <a:p>
            <a:r>
              <a:rPr lang="en-US" b="1"/>
              <a:t>x</a:t>
            </a:r>
          </a:p>
        </p:txBody>
      </p:sp>
      <p:sp>
        <p:nvSpPr>
          <p:cNvPr id="52247" name="TextBox 108"/>
          <p:cNvSpPr txBox="1">
            <a:spLocks noChangeArrowheads="1"/>
          </p:cNvSpPr>
          <p:nvPr/>
        </p:nvSpPr>
        <p:spPr bwMode="auto">
          <a:xfrm>
            <a:off x="3505200" y="4876800"/>
            <a:ext cx="312738" cy="369888"/>
          </a:xfrm>
          <a:prstGeom prst="rect">
            <a:avLst/>
          </a:prstGeom>
          <a:noFill/>
          <a:ln w="9525">
            <a:noFill/>
            <a:miter lim="800000"/>
            <a:headEnd/>
            <a:tailEnd/>
          </a:ln>
        </p:spPr>
        <p:txBody>
          <a:bodyPr wrap="none">
            <a:spAutoFit/>
          </a:bodyPr>
          <a:lstStyle/>
          <a:p>
            <a:r>
              <a:rPr lang="en-US" b="1"/>
              <a:t>x</a:t>
            </a:r>
          </a:p>
        </p:txBody>
      </p:sp>
      <p:cxnSp>
        <p:nvCxnSpPr>
          <p:cNvPr id="29" name="Straight Connector 28"/>
          <p:cNvCxnSpPr/>
          <p:nvPr/>
        </p:nvCxnSpPr>
        <p:spPr>
          <a:xfrm flipV="1">
            <a:off x="2362200" y="3352800"/>
            <a:ext cx="5943600" cy="12192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5" idx="4"/>
          </p:cNvCxnSpPr>
          <p:nvPr/>
        </p:nvCxnSpPr>
        <p:spPr>
          <a:xfrm rot="16200000" flipH="1">
            <a:off x="3394869" y="3394869"/>
            <a:ext cx="1295400" cy="296862"/>
          </a:xfrm>
          <a:prstGeom prst="line">
            <a:avLst/>
          </a:prstGeom>
          <a:ln w="6350">
            <a:solidFill>
              <a:schemeClr val="tx1">
                <a:alpha val="0"/>
              </a:schemeClr>
            </a:solidFill>
          </a:ln>
        </p:spPr>
        <p:style>
          <a:lnRef idx="1">
            <a:schemeClr val="accent1"/>
          </a:lnRef>
          <a:fillRef idx="0">
            <a:schemeClr val="accent1"/>
          </a:fillRef>
          <a:effectRef idx="0">
            <a:schemeClr val="accent1"/>
          </a:effectRef>
          <a:fontRef idx="minor">
            <a:schemeClr val="tx1"/>
          </a:fontRef>
        </p:style>
      </p:cxnSp>
      <p:sp>
        <p:nvSpPr>
          <p:cNvPr id="66" name="Isosceles Triangle 65"/>
          <p:cNvSpPr/>
          <p:nvPr/>
        </p:nvSpPr>
        <p:spPr>
          <a:xfrm rot="12849253">
            <a:off x="2759075" y="5116513"/>
            <a:ext cx="1111250" cy="93345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7" name="Straight Connector 66"/>
          <p:cNvCxnSpPr/>
          <p:nvPr/>
        </p:nvCxnSpPr>
        <p:spPr>
          <a:xfrm flipV="1">
            <a:off x="2590800" y="2667000"/>
            <a:ext cx="4800600" cy="22098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78" name="Isosceles Triangle 77"/>
          <p:cNvSpPr/>
          <p:nvPr/>
        </p:nvSpPr>
        <p:spPr>
          <a:xfrm rot="10467922">
            <a:off x="4251325" y="5180013"/>
            <a:ext cx="1179513" cy="871537"/>
          </a:xfrm>
          <a:prstGeom prst="triangle">
            <a:avLst>
              <a:gd name="adj" fmla="val 48823"/>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79" name="Straight Connector 78"/>
          <p:cNvCxnSpPr/>
          <p:nvPr/>
        </p:nvCxnSpPr>
        <p:spPr>
          <a:xfrm flipV="1">
            <a:off x="2819400" y="2057400"/>
            <a:ext cx="4724400" cy="31242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92" name="Isosceles Triangle 91"/>
          <p:cNvSpPr/>
          <p:nvPr/>
        </p:nvSpPr>
        <p:spPr>
          <a:xfrm rot="10073749">
            <a:off x="4410075" y="5365750"/>
            <a:ext cx="1179513" cy="871538"/>
          </a:xfrm>
          <a:prstGeom prst="triangle">
            <a:avLst>
              <a:gd name="adj" fmla="val 48823"/>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46" name="Straight Connector 45"/>
          <p:cNvCxnSpPr>
            <a:endCxn id="40" idx="0"/>
          </p:cNvCxnSpPr>
          <p:nvPr/>
        </p:nvCxnSpPr>
        <p:spPr>
          <a:xfrm rot="5400000">
            <a:off x="3208337" y="2233613"/>
            <a:ext cx="3597275" cy="3092450"/>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pic>
        <p:nvPicPr>
          <p:cNvPr id="34" name="~PP1700.WAV">
            <a:hlinkClick r:id="" action="ppaction://media"/>
          </p:cNvPr>
          <p:cNvPicPr>
            <a:picLocks noRot="1" noChangeAspect="1"/>
          </p:cNvPicPr>
          <p:nvPr>
            <a:wavAudioFile r:embed="rId1" name="~PP1700.WAV"/>
          </p:nvPr>
        </p:nvPicPr>
        <p:blipFill>
          <a:blip r:embed="rId3"/>
          <a:stretch>
            <a:fillRect/>
          </a:stretch>
        </p:blipFill>
        <p:spPr>
          <a:xfrm>
            <a:off x="8702675" y="6416675"/>
            <a:ext cx="304800" cy="304800"/>
          </a:xfrm>
          <a:prstGeom prst="rect">
            <a:avLst/>
          </a:prstGeom>
        </p:spPr>
      </p:pic>
    </p:spTree>
  </p:cSld>
  <p:clrMapOvr>
    <a:masterClrMapping/>
  </p:clrMapOvr>
  <p:transition advTm="1322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Proposed Approach</a:t>
            </a:r>
          </a:p>
        </p:txBody>
      </p:sp>
      <p:sp>
        <p:nvSpPr>
          <p:cNvPr id="53251" name="Slide Number Placeholder 3"/>
          <p:cNvSpPr>
            <a:spLocks noGrp="1"/>
          </p:cNvSpPr>
          <p:nvPr>
            <p:ph type="sldNum" sz="quarter" idx="12"/>
          </p:nvPr>
        </p:nvSpPr>
        <p:spPr bwMode="auto">
          <a:noFill/>
          <a:ln>
            <a:miter lim="800000"/>
            <a:headEnd/>
            <a:tailEnd/>
          </a:ln>
        </p:spPr>
        <p:txBody>
          <a:bodyPr/>
          <a:lstStyle/>
          <a:p>
            <a:fld id="{9D85EE0C-DF53-4B99-BCB8-DFC62F6D2389}" type="slidenum">
              <a:rPr lang="en-US"/>
              <a:pPr/>
              <a:t>21</a:t>
            </a:fld>
            <a:endParaRPr lang="en-US"/>
          </a:p>
        </p:txBody>
      </p:sp>
      <p:sp>
        <p:nvSpPr>
          <p:cNvPr id="5" name="Isosceles Triangle 4"/>
          <p:cNvSpPr/>
          <p:nvPr/>
        </p:nvSpPr>
        <p:spPr>
          <a:xfrm rot="19279589">
            <a:off x="2590800" y="2438400"/>
            <a:ext cx="1143000" cy="9144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7" name="Straight Connector 6"/>
          <p:cNvCxnSpPr/>
          <p:nvPr/>
        </p:nvCxnSpPr>
        <p:spPr>
          <a:xfrm flipV="1">
            <a:off x="2057400" y="3200400"/>
            <a:ext cx="5410200" cy="1066800"/>
          </a:xfrm>
          <a:prstGeom prst="line">
            <a:avLst/>
          </a:prstGeom>
          <a:ln w="12700" cmpd="sng">
            <a:solidFill>
              <a:srgbClr val="7030A0"/>
            </a:solidFill>
          </a:ln>
        </p:spPr>
        <p:style>
          <a:lnRef idx="1">
            <a:schemeClr val="accent1"/>
          </a:lnRef>
          <a:fillRef idx="0">
            <a:schemeClr val="accent1"/>
          </a:fillRef>
          <a:effectRef idx="0">
            <a:schemeClr val="accent1"/>
          </a:effectRef>
          <a:fontRef idx="minor">
            <a:schemeClr val="tx1"/>
          </a:fontRef>
        </p:style>
      </p:cxnSp>
      <p:sp>
        <p:nvSpPr>
          <p:cNvPr id="53254" name="TextBox 21"/>
          <p:cNvSpPr txBox="1">
            <a:spLocks noChangeArrowheads="1"/>
          </p:cNvSpPr>
          <p:nvPr/>
        </p:nvSpPr>
        <p:spPr bwMode="auto">
          <a:xfrm>
            <a:off x="6400800" y="1219200"/>
            <a:ext cx="228600" cy="1016000"/>
          </a:xfrm>
          <a:prstGeom prst="rect">
            <a:avLst/>
          </a:prstGeom>
          <a:noFill/>
          <a:ln w="9525">
            <a:noFill/>
            <a:miter lim="800000"/>
            <a:headEnd/>
            <a:tailEnd/>
          </a:ln>
        </p:spPr>
        <p:txBody>
          <a:bodyPr>
            <a:spAutoFit/>
          </a:bodyPr>
          <a:lstStyle/>
          <a:p>
            <a:r>
              <a:rPr lang="en-US" sz="6000"/>
              <a:t>.</a:t>
            </a:r>
          </a:p>
        </p:txBody>
      </p:sp>
      <p:sp>
        <p:nvSpPr>
          <p:cNvPr id="40" name="Isosceles Triangle 39"/>
          <p:cNvSpPr/>
          <p:nvPr/>
        </p:nvSpPr>
        <p:spPr>
          <a:xfrm rot="11595648">
            <a:off x="2994025" y="4676775"/>
            <a:ext cx="1143000" cy="9144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25" name="Straight Connector 24"/>
          <p:cNvCxnSpPr/>
          <p:nvPr/>
        </p:nvCxnSpPr>
        <p:spPr>
          <a:xfrm flipV="1">
            <a:off x="2209800" y="4038600"/>
            <a:ext cx="5486400" cy="3810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59" name="Isosceles Triangle 58"/>
          <p:cNvSpPr/>
          <p:nvPr/>
        </p:nvSpPr>
        <p:spPr>
          <a:xfrm rot="11441720">
            <a:off x="3313113" y="5302250"/>
            <a:ext cx="1111250" cy="93345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53258" name="TextBox 71"/>
          <p:cNvSpPr txBox="1">
            <a:spLocks noChangeArrowheads="1"/>
          </p:cNvSpPr>
          <p:nvPr/>
        </p:nvSpPr>
        <p:spPr bwMode="auto">
          <a:xfrm>
            <a:off x="3429000" y="6248400"/>
            <a:ext cx="5562600" cy="369888"/>
          </a:xfrm>
          <a:prstGeom prst="rect">
            <a:avLst/>
          </a:prstGeom>
          <a:noFill/>
          <a:ln w="9525">
            <a:noFill/>
            <a:miter lim="800000"/>
            <a:headEnd/>
            <a:tailEnd/>
          </a:ln>
        </p:spPr>
        <p:txBody>
          <a:bodyPr>
            <a:spAutoFit/>
          </a:bodyPr>
          <a:lstStyle/>
          <a:p>
            <a:r>
              <a:rPr lang="en-US"/>
              <a:t>Family of mirrored camera pose</a:t>
            </a:r>
          </a:p>
        </p:txBody>
      </p:sp>
      <p:sp>
        <p:nvSpPr>
          <p:cNvPr id="53259" name="TextBox 92"/>
          <p:cNvSpPr txBox="1">
            <a:spLocks noChangeArrowheads="1"/>
          </p:cNvSpPr>
          <p:nvPr/>
        </p:nvSpPr>
        <p:spPr bwMode="auto">
          <a:xfrm rot="20808423" flipH="1">
            <a:off x="6657975" y="3241675"/>
            <a:ext cx="1066800" cy="368300"/>
          </a:xfrm>
          <a:prstGeom prst="rect">
            <a:avLst/>
          </a:prstGeom>
          <a:noFill/>
          <a:ln w="9525">
            <a:noFill/>
            <a:miter lim="800000"/>
            <a:headEnd/>
            <a:tailEnd/>
          </a:ln>
        </p:spPr>
        <p:txBody>
          <a:bodyPr>
            <a:spAutoFit/>
          </a:bodyPr>
          <a:lstStyle/>
          <a:p>
            <a:r>
              <a:rPr lang="en-US"/>
              <a:t>mirror</a:t>
            </a:r>
          </a:p>
        </p:txBody>
      </p:sp>
      <p:sp>
        <p:nvSpPr>
          <p:cNvPr id="53260" name="TextBox 93"/>
          <p:cNvSpPr txBox="1">
            <a:spLocks noChangeArrowheads="1"/>
          </p:cNvSpPr>
          <p:nvPr/>
        </p:nvSpPr>
        <p:spPr bwMode="auto">
          <a:xfrm flipH="1">
            <a:off x="6934200" y="4114800"/>
            <a:ext cx="1066800" cy="369888"/>
          </a:xfrm>
          <a:prstGeom prst="rect">
            <a:avLst/>
          </a:prstGeom>
          <a:noFill/>
          <a:ln w="9525">
            <a:noFill/>
            <a:miter lim="800000"/>
            <a:headEnd/>
            <a:tailEnd/>
          </a:ln>
        </p:spPr>
        <p:txBody>
          <a:bodyPr>
            <a:spAutoFit/>
          </a:bodyPr>
          <a:lstStyle/>
          <a:p>
            <a:r>
              <a:rPr lang="en-US"/>
              <a:t>mirror</a:t>
            </a:r>
          </a:p>
        </p:txBody>
      </p:sp>
      <p:sp>
        <p:nvSpPr>
          <p:cNvPr id="53261" name="TextBox 95"/>
          <p:cNvSpPr txBox="1">
            <a:spLocks noChangeArrowheads="1"/>
          </p:cNvSpPr>
          <p:nvPr/>
        </p:nvSpPr>
        <p:spPr bwMode="auto">
          <a:xfrm>
            <a:off x="6629400" y="1752600"/>
            <a:ext cx="338138" cy="369888"/>
          </a:xfrm>
          <a:prstGeom prst="rect">
            <a:avLst/>
          </a:prstGeom>
          <a:noFill/>
          <a:ln w="9525">
            <a:noFill/>
            <a:miter lim="800000"/>
            <a:headEnd/>
            <a:tailEnd/>
          </a:ln>
        </p:spPr>
        <p:txBody>
          <a:bodyPr wrap="none">
            <a:spAutoFit/>
          </a:bodyPr>
          <a:lstStyle/>
          <a:p>
            <a:r>
              <a:rPr lang="en-US" b="1"/>
              <a:t>X</a:t>
            </a:r>
          </a:p>
        </p:txBody>
      </p:sp>
      <p:sp>
        <p:nvSpPr>
          <p:cNvPr id="53262" name="TextBox 103"/>
          <p:cNvSpPr txBox="1">
            <a:spLocks noChangeArrowheads="1"/>
          </p:cNvSpPr>
          <p:nvPr/>
        </p:nvSpPr>
        <p:spPr bwMode="auto">
          <a:xfrm>
            <a:off x="3962400" y="4419600"/>
            <a:ext cx="312738" cy="369888"/>
          </a:xfrm>
          <a:prstGeom prst="rect">
            <a:avLst/>
          </a:prstGeom>
          <a:noFill/>
          <a:ln w="9525">
            <a:noFill/>
            <a:miter lim="800000"/>
            <a:headEnd/>
            <a:tailEnd/>
          </a:ln>
        </p:spPr>
        <p:txBody>
          <a:bodyPr wrap="none">
            <a:spAutoFit/>
          </a:bodyPr>
          <a:lstStyle/>
          <a:p>
            <a:r>
              <a:rPr lang="en-US" b="1"/>
              <a:t>x</a:t>
            </a:r>
          </a:p>
        </p:txBody>
      </p:sp>
      <p:sp>
        <p:nvSpPr>
          <p:cNvPr id="53263" name="TextBox 104"/>
          <p:cNvSpPr txBox="1">
            <a:spLocks noChangeArrowheads="1"/>
          </p:cNvSpPr>
          <p:nvPr/>
        </p:nvSpPr>
        <p:spPr bwMode="auto">
          <a:xfrm>
            <a:off x="5029200" y="4876800"/>
            <a:ext cx="312738" cy="369888"/>
          </a:xfrm>
          <a:prstGeom prst="rect">
            <a:avLst/>
          </a:prstGeom>
          <a:noFill/>
          <a:ln w="9525">
            <a:noFill/>
            <a:miter lim="800000"/>
            <a:headEnd/>
            <a:tailEnd/>
          </a:ln>
        </p:spPr>
        <p:txBody>
          <a:bodyPr wrap="none">
            <a:spAutoFit/>
          </a:bodyPr>
          <a:lstStyle/>
          <a:p>
            <a:r>
              <a:rPr lang="en-US" b="1"/>
              <a:t>x</a:t>
            </a:r>
          </a:p>
        </p:txBody>
      </p:sp>
      <p:sp>
        <p:nvSpPr>
          <p:cNvPr id="53264" name="TextBox 105"/>
          <p:cNvSpPr txBox="1">
            <a:spLocks noChangeArrowheads="1"/>
          </p:cNvSpPr>
          <p:nvPr/>
        </p:nvSpPr>
        <p:spPr bwMode="auto">
          <a:xfrm>
            <a:off x="5486400" y="4953000"/>
            <a:ext cx="312738" cy="369888"/>
          </a:xfrm>
          <a:prstGeom prst="rect">
            <a:avLst/>
          </a:prstGeom>
          <a:noFill/>
          <a:ln w="9525">
            <a:noFill/>
            <a:miter lim="800000"/>
            <a:headEnd/>
            <a:tailEnd/>
          </a:ln>
        </p:spPr>
        <p:txBody>
          <a:bodyPr wrap="none">
            <a:spAutoFit/>
          </a:bodyPr>
          <a:lstStyle/>
          <a:p>
            <a:r>
              <a:rPr lang="en-US" b="1"/>
              <a:t>x</a:t>
            </a:r>
          </a:p>
        </p:txBody>
      </p:sp>
      <p:sp>
        <p:nvSpPr>
          <p:cNvPr id="53265" name="TextBox 106"/>
          <p:cNvSpPr txBox="1">
            <a:spLocks noChangeArrowheads="1"/>
          </p:cNvSpPr>
          <p:nvPr/>
        </p:nvSpPr>
        <p:spPr bwMode="auto">
          <a:xfrm>
            <a:off x="4038600" y="5029200"/>
            <a:ext cx="312738" cy="369888"/>
          </a:xfrm>
          <a:prstGeom prst="rect">
            <a:avLst/>
          </a:prstGeom>
          <a:noFill/>
          <a:ln w="9525">
            <a:noFill/>
            <a:miter lim="800000"/>
            <a:headEnd/>
            <a:tailEnd/>
          </a:ln>
        </p:spPr>
        <p:txBody>
          <a:bodyPr wrap="none">
            <a:spAutoFit/>
          </a:bodyPr>
          <a:lstStyle/>
          <a:p>
            <a:r>
              <a:rPr lang="en-US" b="1"/>
              <a:t>x</a:t>
            </a:r>
          </a:p>
        </p:txBody>
      </p:sp>
      <p:sp>
        <p:nvSpPr>
          <p:cNvPr id="53266" name="TextBox 108"/>
          <p:cNvSpPr txBox="1">
            <a:spLocks noChangeArrowheads="1"/>
          </p:cNvSpPr>
          <p:nvPr/>
        </p:nvSpPr>
        <p:spPr bwMode="auto">
          <a:xfrm>
            <a:off x="3505200" y="4876800"/>
            <a:ext cx="312738" cy="369888"/>
          </a:xfrm>
          <a:prstGeom prst="rect">
            <a:avLst/>
          </a:prstGeom>
          <a:noFill/>
          <a:ln w="9525">
            <a:noFill/>
            <a:miter lim="800000"/>
            <a:headEnd/>
            <a:tailEnd/>
          </a:ln>
        </p:spPr>
        <p:txBody>
          <a:bodyPr wrap="none">
            <a:spAutoFit/>
          </a:bodyPr>
          <a:lstStyle/>
          <a:p>
            <a:r>
              <a:rPr lang="en-US" b="1"/>
              <a:t>x</a:t>
            </a:r>
          </a:p>
        </p:txBody>
      </p:sp>
      <p:cxnSp>
        <p:nvCxnSpPr>
          <p:cNvPr id="29" name="Straight Connector 28"/>
          <p:cNvCxnSpPr/>
          <p:nvPr/>
        </p:nvCxnSpPr>
        <p:spPr>
          <a:xfrm flipV="1">
            <a:off x="2362200" y="3352800"/>
            <a:ext cx="5943600" cy="12192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5" idx="4"/>
          </p:cNvCxnSpPr>
          <p:nvPr/>
        </p:nvCxnSpPr>
        <p:spPr>
          <a:xfrm rot="16200000" flipH="1">
            <a:off x="3394869" y="3394869"/>
            <a:ext cx="1295400" cy="296862"/>
          </a:xfrm>
          <a:prstGeom prst="line">
            <a:avLst/>
          </a:prstGeom>
          <a:ln w="6350">
            <a:solidFill>
              <a:schemeClr val="tx1">
                <a:alpha val="0"/>
              </a:schemeClr>
            </a:solidFill>
          </a:ln>
        </p:spPr>
        <p:style>
          <a:lnRef idx="1">
            <a:schemeClr val="accent1"/>
          </a:lnRef>
          <a:fillRef idx="0">
            <a:schemeClr val="accent1"/>
          </a:fillRef>
          <a:effectRef idx="0">
            <a:schemeClr val="accent1"/>
          </a:effectRef>
          <a:fontRef idx="minor">
            <a:schemeClr val="tx1"/>
          </a:fontRef>
        </p:style>
      </p:cxnSp>
      <p:sp>
        <p:nvSpPr>
          <p:cNvPr id="66" name="Isosceles Triangle 65"/>
          <p:cNvSpPr/>
          <p:nvPr/>
        </p:nvSpPr>
        <p:spPr>
          <a:xfrm rot="12849253">
            <a:off x="2759075" y="5116513"/>
            <a:ext cx="1111250" cy="93345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7" name="Straight Connector 66"/>
          <p:cNvCxnSpPr/>
          <p:nvPr/>
        </p:nvCxnSpPr>
        <p:spPr>
          <a:xfrm flipV="1">
            <a:off x="2590800" y="2667000"/>
            <a:ext cx="4800600" cy="22098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78" name="Isosceles Triangle 77"/>
          <p:cNvSpPr/>
          <p:nvPr/>
        </p:nvSpPr>
        <p:spPr>
          <a:xfrm rot="10467922">
            <a:off x="4251325" y="5180013"/>
            <a:ext cx="1179513" cy="871537"/>
          </a:xfrm>
          <a:prstGeom prst="triangle">
            <a:avLst>
              <a:gd name="adj" fmla="val 48823"/>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79" name="Straight Connector 78"/>
          <p:cNvCxnSpPr/>
          <p:nvPr/>
        </p:nvCxnSpPr>
        <p:spPr>
          <a:xfrm flipV="1">
            <a:off x="2819400" y="2057400"/>
            <a:ext cx="4724400" cy="3124200"/>
          </a:xfrm>
          <a:prstGeom prst="line">
            <a:avLst/>
          </a:prstGeom>
          <a:ln>
            <a:solidFill>
              <a:srgbClr val="7030A0"/>
            </a:solidFill>
          </a:ln>
        </p:spPr>
        <p:style>
          <a:lnRef idx="1">
            <a:schemeClr val="accent1"/>
          </a:lnRef>
          <a:fillRef idx="0">
            <a:schemeClr val="accent1"/>
          </a:fillRef>
          <a:effectRef idx="0">
            <a:schemeClr val="accent1"/>
          </a:effectRef>
          <a:fontRef idx="minor">
            <a:schemeClr val="tx1"/>
          </a:fontRef>
        </p:style>
      </p:cxnSp>
      <p:sp>
        <p:nvSpPr>
          <p:cNvPr id="92" name="Isosceles Triangle 91"/>
          <p:cNvSpPr/>
          <p:nvPr/>
        </p:nvSpPr>
        <p:spPr>
          <a:xfrm rot="10073749">
            <a:off x="4410075" y="5365750"/>
            <a:ext cx="1179513" cy="871538"/>
          </a:xfrm>
          <a:prstGeom prst="triangle">
            <a:avLst>
              <a:gd name="adj" fmla="val 48823"/>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53274" name="TextBox 28"/>
          <p:cNvSpPr txBox="1">
            <a:spLocks noChangeArrowheads="1"/>
          </p:cNvSpPr>
          <p:nvPr/>
        </p:nvSpPr>
        <p:spPr bwMode="auto">
          <a:xfrm>
            <a:off x="533400" y="990600"/>
            <a:ext cx="8153400" cy="923925"/>
          </a:xfrm>
          <a:prstGeom prst="rect">
            <a:avLst/>
          </a:prstGeom>
          <a:noFill/>
          <a:ln w="9525">
            <a:noFill/>
            <a:miter lim="800000"/>
            <a:headEnd/>
            <a:tailEnd/>
          </a:ln>
        </p:spPr>
        <p:txBody>
          <a:bodyPr>
            <a:spAutoFit/>
          </a:bodyPr>
          <a:lstStyle/>
          <a:p>
            <a:r>
              <a:rPr lang="en-US" b="1" dirty="0"/>
              <a:t>Reduces to Standard calibration method</a:t>
            </a:r>
            <a:r>
              <a:rPr lang="en-US" dirty="0"/>
              <a:t>: </a:t>
            </a:r>
          </a:p>
          <a:p>
            <a:r>
              <a:rPr lang="en-US" dirty="0"/>
              <a:t>Use any standard technique that give extrinsic camera parameters in addition to internal camera parameters.</a:t>
            </a:r>
          </a:p>
        </p:txBody>
      </p:sp>
      <p:cxnSp>
        <p:nvCxnSpPr>
          <p:cNvPr id="32" name="Straight Connector 31"/>
          <p:cNvCxnSpPr/>
          <p:nvPr/>
        </p:nvCxnSpPr>
        <p:spPr>
          <a:xfrm rot="5400000">
            <a:off x="2806700" y="2222500"/>
            <a:ext cx="3987800" cy="3505200"/>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5400000">
            <a:off x="3044031" y="2718594"/>
            <a:ext cx="4246563" cy="2771775"/>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3707606" y="3378994"/>
            <a:ext cx="4243388" cy="1447800"/>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5400000">
            <a:off x="3691731" y="3186907"/>
            <a:ext cx="4067175" cy="1655762"/>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3208337" y="2233613"/>
            <a:ext cx="3597275" cy="3092450"/>
          </a:xfrm>
          <a:prstGeom prst="line">
            <a:avLst/>
          </a:prstGeom>
          <a:ln w="9525">
            <a:solidFill>
              <a:srgbClr val="04163A"/>
            </a:solidFill>
            <a:prstDash val="solid"/>
          </a:ln>
        </p:spPr>
        <p:style>
          <a:lnRef idx="1">
            <a:schemeClr val="accent1"/>
          </a:lnRef>
          <a:fillRef idx="0">
            <a:schemeClr val="accent1"/>
          </a:fillRef>
          <a:effectRef idx="0">
            <a:schemeClr val="accent1"/>
          </a:effectRef>
          <a:fontRef idx="minor">
            <a:schemeClr val="tx1"/>
          </a:fontRef>
        </p:style>
      </p:cxnSp>
      <p:pic>
        <p:nvPicPr>
          <p:cNvPr id="41" name="~PP3357.WAV">
            <a:hlinkClick r:id="" action="ppaction://media"/>
          </p:cNvPr>
          <p:cNvPicPr>
            <a:picLocks noRot="1" noChangeAspect="1"/>
          </p:cNvPicPr>
          <p:nvPr>
            <a:wavAudioFile r:embed="rId1" name="~PP3357.WAV"/>
          </p:nvPr>
        </p:nvPicPr>
        <p:blipFill>
          <a:blip r:embed="rId4"/>
          <a:stretch>
            <a:fillRect/>
          </a:stretch>
        </p:blipFill>
        <p:spPr>
          <a:xfrm>
            <a:off x="8702675" y="6416675"/>
            <a:ext cx="304800" cy="304800"/>
          </a:xfrm>
          <a:prstGeom prst="rect">
            <a:avLst/>
          </a:prstGeom>
        </p:spPr>
      </p:pic>
    </p:spTree>
  </p:cSld>
  <p:clrMapOvr>
    <a:masterClrMapping/>
  </p:clrMapOvr>
  <p:transition advTm="219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41"/>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Recovering Internal Parameters</a:t>
            </a:r>
          </a:p>
        </p:txBody>
      </p:sp>
      <p:sp>
        <p:nvSpPr>
          <p:cNvPr id="10243" name="Content Placeholder 2"/>
          <p:cNvSpPr>
            <a:spLocks noGrp="1"/>
          </p:cNvSpPr>
          <p:nvPr>
            <p:ph idx="1"/>
          </p:nvPr>
        </p:nvSpPr>
        <p:spPr>
          <a:xfrm>
            <a:off x="144463" y="1219200"/>
            <a:ext cx="5011737" cy="4876800"/>
          </a:xfrm>
        </p:spPr>
        <p:txBody>
          <a:bodyPr/>
          <a:lstStyle/>
          <a:p>
            <a:pPr eaLnBrk="1" hangingPunct="1"/>
            <a:r>
              <a:rPr lang="en-US" sz="2800" dirty="0" smtClean="0"/>
              <a:t>A two stage process</a:t>
            </a:r>
          </a:p>
          <a:p>
            <a:pPr eaLnBrk="1" hangingPunct="1">
              <a:buFont typeface="Arial" charset="0"/>
              <a:buNone/>
            </a:pPr>
            <a:r>
              <a:rPr lang="en-US" sz="2800" dirty="0" smtClean="0"/>
              <a:t>    STAGE 1: Internal calibration </a:t>
            </a:r>
          </a:p>
          <a:p>
            <a:pPr eaLnBrk="1" hangingPunct="1">
              <a:buFont typeface="Arial" charset="0"/>
              <a:buNone/>
            </a:pPr>
            <a:r>
              <a:rPr lang="en-US" sz="2800" dirty="0" smtClean="0"/>
              <a:t>Image pixel </a:t>
            </a:r>
            <a:r>
              <a:rPr lang="en-US" sz="2800" b="1" i="1" dirty="0" smtClean="0"/>
              <a:t>x= x’</a:t>
            </a:r>
            <a:endParaRPr lang="en-US" sz="2800" dirty="0" smtClean="0"/>
          </a:p>
          <a:p>
            <a:pPr eaLnBrk="1" hangingPunct="1">
              <a:buFont typeface="Arial" charset="0"/>
              <a:buNone/>
            </a:pPr>
            <a:r>
              <a:rPr lang="en-US" sz="2800" dirty="0" smtClean="0"/>
              <a:t>=&gt;intrinsic parameters &amp; radial distortion are the same</a:t>
            </a:r>
          </a:p>
        </p:txBody>
      </p:sp>
      <p:sp>
        <p:nvSpPr>
          <p:cNvPr id="55300" name="Slide Number Placeholder 4"/>
          <p:cNvSpPr>
            <a:spLocks noGrp="1"/>
          </p:cNvSpPr>
          <p:nvPr>
            <p:ph type="sldNum" sz="quarter" idx="12"/>
          </p:nvPr>
        </p:nvSpPr>
        <p:spPr bwMode="auto">
          <a:noFill/>
          <a:ln>
            <a:miter lim="800000"/>
            <a:headEnd/>
            <a:tailEnd/>
          </a:ln>
        </p:spPr>
        <p:txBody>
          <a:bodyPr/>
          <a:lstStyle/>
          <a:p>
            <a:fld id="{7A0CF917-093E-4E18-9C7C-C47FE3F6B3A7}" type="slidenum">
              <a:rPr lang="en-US"/>
              <a:pPr/>
              <a:t>22</a:t>
            </a:fld>
            <a:endParaRPr lang="en-US"/>
          </a:p>
        </p:txBody>
      </p:sp>
      <p:sp>
        <p:nvSpPr>
          <p:cNvPr id="26" name="Isosceles Triangle 25"/>
          <p:cNvSpPr/>
          <p:nvPr/>
        </p:nvSpPr>
        <p:spPr>
          <a:xfrm rot="19279589">
            <a:off x="4895850" y="2109788"/>
            <a:ext cx="1143000" cy="9144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27" name="Straight Connector 26"/>
          <p:cNvCxnSpPr/>
          <p:nvPr/>
        </p:nvCxnSpPr>
        <p:spPr>
          <a:xfrm>
            <a:off x="4800600" y="3886200"/>
            <a:ext cx="4343400" cy="1588"/>
          </a:xfrm>
          <a:prstGeom prst="line">
            <a:avLst/>
          </a:prstGeom>
          <a:ln w="28575">
            <a:solidFill>
              <a:srgbClr val="7030A0"/>
            </a:solidFill>
          </a:ln>
        </p:spPr>
        <p:style>
          <a:lnRef idx="1">
            <a:schemeClr val="accent1"/>
          </a:lnRef>
          <a:fillRef idx="0">
            <a:schemeClr val="accent1"/>
          </a:fillRef>
          <a:effectRef idx="0">
            <a:schemeClr val="accent1"/>
          </a:effectRef>
          <a:fontRef idx="minor">
            <a:schemeClr val="tx1"/>
          </a:fontRef>
        </p:style>
      </p:cxnSp>
      <p:sp>
        <p:nvSpPr>
          <p:cNvPr id="28" name="Isosceles Triangle 27"/>
          <p:cNvSpPr/>
          <p:nvPr/>
        </p:nvSpPr>
        <p:spPr>
          <a:xfrm rot="12849253">
            <a:off x="4911725" y="4633913"/>
            <a:ext cx="1111250" cy="93345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29" name="Straight Connector 28"/>
          <p:cNvCxnSpPr>
            <a:stCxn id="26" idx="0"/>
          </p:cNvCxnSpPr>
          <p:nvPr/>
        </p:nvCxnSpPr>
        <p:spPr>
          <a:xfrm rot="16200000" flipH="1">
            <a:off x="5448300" y="1943100"/>
            <a:ext cx="1676400" cy="22098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0800000" flipV="1">
            <a:off x="7391400" y="2743200"/>
            <a:ext cx="1524000" cy="11430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sp>
        <p:nvSpPr>
          <p:cNvPr id="55306" name="TextBox 43"/>
          <p:cNvSpPr txBox="1">
            <a:spLocks noChangeArrowheads="1"/>
          </p:cNvSpPr>
          <p:nvPr/>
        </p:nvSpPr>
        <p:spPr bwMode="auto">
          <a:xfrm>
            <a:off x="8805863" y="2209800"/>
            <a:ext cx="338137" cy="369888"/>
          </a:xfrm>
          <a:prstGeom prst="rect">
            <a:avLst/>
          </a:prstGeom>
          <a:noFill/>
          <a:ln w="9525">
            <a:noFill/>
            <a:miter lim="800000"/>
            <a:headEnd/>
            <a:tailEnd/>
          </a:ln>
        </p:spPr>
        <p:txBody>
          <a:bodyPr wrap="none">
            <a:spAutoFit/>
          </a:bodyPr>
          <a:lstStyle/>
          <a:p>
            <a:r>
              <a:rPr lang="en-US" b="1"/>
              <a:t>X</a:t>
            </a:r>
          </a:p>
        </p:txBody>
      </p:sp>
      <p:sp>
        <p:nvSpPr>
          <p:cNvPr id="55307" name="TextBox 44"/>
          <p:cNvSpPr txBox="1">
            <a:spLocks noChangeArrowheads="1"/>
          </p:cNvSpPr>
          <p:nvPr/>
        </p:nvSpPr>
        <p:spPr bwMode="auto">
          <a:xfrm flipH="1">
            <a:off x="7772400" y="3886200"/>
            <a:ext cx="1371600" cy="369888"/>
          </a:xfrm>
          <a:prstGeom prst="rect">
            <a:avLst/>
          </a:prstGeom>
          <a:noFill/>
          <a:ln w="9525">
            <a:noFill/>
            <a:miter lim="800000"/>
            <a:headEnd/>
            <a:tailEnd/>
          </a:ln>
        </p:spPr>
        <p:txBody>
          <a:bodyPr>
            <a:spAutoFit/>
          </a:bodyPr>
          <a:lstStyle/>
          <a:p>
            <a:r>
              <a:rPr lang="en-US"/>
              <a:t>mirror</a:t>
            </a:r>
          </a:p>
        </p:txBody>
      </p:sp>
      <p:sp>
        <p:nvSpPr>
          <p:cNvPr id="55308" name="TextBox 45"/>
          <p:cNvSpPr txBox="1">
            <a:spLocks noChangeArrowheads="1"/>
          </p:cNvSpPr>
          <p:nvPr/>
        </p:nvSpPr>
        <p:spPr bwMode="auto">
          <a:xfrm>
            <a:off x="5867400" y="4495800"/>
            <a:ext cx="312738" cy="368300"/>
          </a:xfrm>
          <a:prstGeom prst="rect">
            <a:avLst/>
          </a:prstGeom>
          <a:noFill/>
          <a:ln w="9525">
            <a:noFill/>
            <a:miter lim="800000"/>
            <a:headEnd/>
            <a:tailEnd/>
          </a:ln>
        </p:spPr>
        <p:txBody>
          <a:bodyPr wrap="none">
            <a:spAutoFit/>
          </a:bodyPr>
          <a:lstStyle/>
          <a:p>
            <a:r>
              <a:rPr lang="en-US" b="1"/>
              <a:t>x</a:t>
            </a:r>
          </a:p>
        </p:txBody>
      </p:sp>
      <p:sp>
        <p:nvSpPr>
          <p:cNvPr id="55309" name="TextBox 46"/>
          <p:cNvSpPr txBox="1">
            <a:spLocks noChangeArrowheads="1"/>
          </p:cNvSpPr>
          <p:nvPr/>
        </p:nvSpPr>
        <p:spPr bwMode="auto">
          <a:xfrm>
            <a:off x="6019800" y="2590800"/>
            <a:ext cx="376238" cy="368300"/>
          </a:xfrm>
          <a:prstGeom prst="rect">
            <a:avLst/>
          </a:prstGeom>
          <a:noFill/>
          <a:ln w="9525">
            <a:noFill/>
            <a:miter lim="800000"/>
            <a:headEnd/>
            <a:tailEnd/>
          </a:ln>
        </p:spPr>
        <p:txBody>
          <a:bodyPr wrap="none">
            <a:spAutoFit/>
          </a:bodyPr>
          <a:lstStyle/>
          <a:p>
            <a:r>
              <a:rPr lang="en-US" b="1"/>
              <a:t>x’</a:t>
            </a:r>
          </a:p>
        </p:txBody>
      </p:sp>
      <p:sp>
        <p:nvSpPr>
          <p:cNvPr id="55310" name="TextBox 47"/>
          <p:cNvSpPr txBox="1">
            <a:spLocks noChangeArrowheads="1"/>
          </p:cNvSpPr>
          <p:nvPr/>
        </p:nvSpPr>
        <p:spPr bwMode="auto">
          <a:xfrm>
            <a:off x="4819650" y="1881188"/>
            <a:ext cx="350838" cy="368300"/>
          </a:xfrm>
          <a:prstGeom prst="rect">
            <a:avLst/>
          </a:prstGeom>
          <a:noFill/>
          <a:ln w="9525">
            <a:noFill/>
            <a:miter lim="800000"/>
            <a:headEnd/>
            <a:tailEnd/>
          </a:ln>
        </p:spPr>
        <p:txBody>
          <a:bodyPr wrap="none">
            <a:spAutoFit/>
          </a:bodyPr>
          <a:lstStyle/>
          <a:p>
            <a:r>
              <a:rPr lang="en-US"/>
              <a:t>C</a:t>
            </a:r>
          </a:p>
        </p:txBody>
      </p:sp>
      <p:sp>
        <p:nvSpPr>
          <p:cNvPr id="55311" name="TextBox 48"/>
          <p:cNvSpPr txBox="1">
            <a:spLocks noChangeArrowheads="1"/>
          </p:cNvSpPr>
          <p:nvPr/>
        </p:nvSpPr>
        <p:spPr bwMode="auto">
          <a:xfrm>
            <a:off x="4800600" y="5334000"/>
            <a:ext cx="403225" cy="368300"/>
          </a:xfrm>
          <a:prstGeom prst="rect">
            <a:avLst/>
          </a:prstGeom>
          <a:noFill/>
          <a:ln w="9525">
            <a:noFill/>
            <a:miter lim="800000"/>
            <a:headEnd/>
            <a:tailEnd/>
          </a:ln>
        </p:spPr>
        <p:txBody>
          <a:bodyPr wrap="none">
            <a:spAutoFit/>
          </a:bodyPr>
          <a:lstStyle/>
          <a:p>
            <a:r>
              <a:rPr lang="en-US"/>
              <a:t>C’</a:t>
            </a:r>
          </a:p>
        </p:txBody>
      </p:sp>
      <p:cxnSp>
        <p:nvCxnSpPr>
          <p:cNvPr id="37" name="Straight Connector 36"/>
          <p:cNvCxnSpPr/>
          <p:nvPr/>
        </p:nvCxnSpPr>
        <p:spPr>
          <a:xfrm rot="5400000" flipH="1" flipV="1">
            <a:off x="8342313" y="3314700"/>
            <a:ext cx="1144588" cy="1587"/>
          </a:xfrm>
          <a:prstGeom prst="line">
            <a:avLst/>
          </a:prstGeom>
          <a:ln w="28575">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55313" name="TextBox 84"/>
          <p:cNvSpPr txBox="1">
            <a:spLocks noChangeArrowheads="1"/>
          </p:cNvSpPr>
          <p:nvPr/>
        </p:nvSpPr>
        <p:spPr bwMode="auto">
          <a:xfrm>
            <a:off x="8740775" y="5105400"/>
            <a:ext cx="403225" cy="369888"/>
          </a:xfrm>
          <a:prstGeom prst="rect">
            <a:avLst/>
          </a:prstGeom>
          <a:noFill/>
          <a:ln w="9525">
            <a:noFill/>
            <a:miter lim="800000"/>
            <a:headEnd/>
            <a:tailEnd/>
          </a:ln>
        </p:spPr>
        <p:txBody>
          <a:bodyPr wrap="none">
            <a:spAutoFit/>
          </a:bodyPr>
          <a:lstStyle/>
          <a:p>
            <a:r>
              <a:rPr lang="en-US" b="1"/>
              <a:t>X’</a:t>
            </a:r>
          </a:p>
        </p:txBody>
      </p:sp>
      <p:cxnSp>
        <p:nvCxnSpPr>
          <p:cNvPr id="39" name="Straight Connector 38"/>
          <p:cNvCxnSpPr/>
          <p:nvPr/>
        </p:nvCxnSpPr>
        <p:spPr>
          <a:xfrm rot="5400000" flipH="1" flipV="1">
            <a:off x="8344694" y="4456906"/>
            <a:ext cx="1143000" cy="1588"/>
          </a:xfrm>
          <a:prstGeom prst="line">
            <a:avLst/>
          </a:prstGeom>
          <a:ln w="28575">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55315" name="TextBox 21"/>
          <p:cNvSpPr txBox="1">
            <a:spLocks noChangeArrowheads="1"/>
          </p:cNvSpPr>
          <p:nvPr/>
        </p:nvSpPr>
        <p:spPr bwMode="auto">
          <a:xfrm>
            <a:off x="8763000" y="1981200"/>
            <a:ext cx="228600" cy="1016000"/>
          </a:xfrm>
          <a:prstGeom prst="rect">
            <a:avLst/>
          </a:prstGeom>
          <a:noFill/>
          <a:ln w="9525">
            <a:noFill/>
            <a:miter lim="800000"/>
            <a:headEnd/>
            <a:tailEnd/>
          </a:ln>
        </p:spPr>
        <p:txBody>
          <a:bodyPr>
            <a:spAutoFit/>
          </a:bodyPr>
          <a:lstStyle/>
          <a:p>
            <a:r>
              <a:rPr lang="en-US" sz="6000"/>
              <a:t>.</a:t>
            </a:r>
          </a:p>
        </p:txBody>
      </p:sp>
      <p:cxnSp>
        <p:nvCxnSpPr>
          <p:cNvPr id="41" name="Straight Connector 40"/>
          <p:cNvCxnSpPr/>
          <p:nvPr/>
        </p:nvCxnSpPr>
        <p:spPr>
          <a:xfrm rot="10800000">
            <a:off x="7391400" y="3886200"/>
            <a:ext cx="1524000" cy="11430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8" idx="0"/>
          </p:cNvCxnSpPr>
          <p:nvPr/>
        </p:nvCxnSpPr>
        <p:spPr>
          <a:xfrm rot="5400000" flipH="1" flipV="1">
            <a:off x="5498307" y="3593306"/>
            <a:ext cx="1600200" cy="2185987"/>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sp>
        <p:nvSpPr>
          <p:cNvPr id="55318" name="TextBox 21"/>
          <p:cNvSpPr txBox="1">
            <a:spLocks noChangeArrowheads="1"/>
          </p:cNvSpPr>
          <p:nvPr/>
        </p:nvSpPr>
        <p:spPr bwMode="auto">
          <a:xfrm>
            <a:off x="8763000" y="4267200"/>
            <a:ext cx="228600" cy="1016000"/>
          </a:xfrm>
          <a:prstGeom prst="rect">
            <a:avLst/>
          </a:prstGeom>
          <a:noFill/>
          <a:ln w="9525">
            <a:noFill/>
            <a:miter lim="800000"/>
            <a:headEnd/>
            <a:tailEnd/>
          </a:ln>
        </p:spPr>
        <p:txBody>
          <a:bodyPr>
            <a:spAutoFit/>
          </a:bodyPr>
          <a:lstStyle/>
          <a:p>
            <a:r>
              <a:rPr lang="en-US" sz="6000"/>
              <a:t>.</a:t>
            </a:r>
          </a:p>
        </p:txBody>
      </p:sp>
      <p:pic>
        <p:nvPicPr>
          <p:cNvPr id="25" name="~PP2571.WAV">
            <a:hlinkClick r:id="" action="ppaction://media"/>
          </p:cNvPr>
          <p:cNvPicPr>
            <a:picLocks noRot="1" noChangeAspect="1"/>
          </p:cNvPicPr>
          <p:nvPr>
            <a:wavAudioFile r:embed="rId2" name="~PP2571.WAV"/>
          </p:nvPr>
        </p:nvPicPr>
        <p:blipFill>
          <a:blip r:embed="rId5"/>
          <a:stretch>
            <a:fillRect/>
          </a:stretch>
        </p:blipFill>
        <p:spPr>
          <a:xfrm>
            <a:off x="8702675" y="6416675"/>
            <a:ext cx="304800" cy="304800"/>
          </a:xfrm>
          <a:prstGeom prst="rect">
            <a:avLst/>
          </a:prstGeom>
        </p:spPr>
      </p:pic>
    </p:spTree>
    <p:custDataLst>
      <p:tags r:id="rId1"/>
    </p:custDataLst>
  </p:cSld>
  <p:clrMapOvr>
    <a:masterClrMapping/>
  </p:clrMapOvr>
  <p:transition advTm="236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0243">
                                            <p:txEl>
                                              <p:pRg st="2" end="2"/>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24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1" fill="hold" display="0">
                  <p:stCondLst>
                    <p:cond delay="indefinite"/>
                  </p:stCondLst>
                  <p:endCondLst>
                    <p:cond evt="onPrev" delay="0">
                      <p:tgtEl>
                        <p:sldTgt/>
                      </p:tgtEl>
                    </p:cond>
                    <p:cond evt="onStopAudio" delay="0">
                      <p:tgtEl>
                        <p:sldTgt/>
                      </p:tgtEl>
                    </p:cond>
                  </p:endCondLst>
                </p:cTn>
                <p:tgtEl>
                  <p:spTgt spid="25"/>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Proposed Approach</a:t>
            </a:r>
          </a:p>
        </p:txBody>
      </p:sp>
      <p:sp>
        <p:nvSpPr>
          <p:cNvPr id="57347" name="Content Placeholder 2"/>
          <p:cNvSpPr>
            <a:spLocks noGrp="1"/>
          </p:cNvSpPr>
          <p:nvPr>
            <p:ph idx="1"/>
          </p:nvPr>
        </p:nvSpPr>
        <p:spPr>
          <a:xfrm>
            <a:off x="533400" y="914400"/>
            <a:ext cx="8610600" cy="5791200"/>
          </a:xfrm>
        </p:spPr>
        <p:txBody>
          <a:bodyPr/>
          <a:lstStyle/>
          <a:p>
            <a:pPr eaLnBrk="1" hangingPunct="1"/>
            <a:r>
              <a:rPr lang="en-US" smtClean="0"/>
              <a:t>A  two stage process :  </a:t>
            </a:r>
          </a:p>
          <a:p>
            <a:pPr eaLnBrk="1" hangingPunct="1">
              <a:buFont typeface="Arial" charset="0"/>
              <a:buNone/>
            </a:pPr>
            <a:r>
              <a:rPr lang="en-US" smtClean="0"/>
              <a:t> STAGE 2 : 	External camera calibration</a:t>
            </a:r>
          </a:p>
          <a:p>
            <a:pPr eaLnBrk="1" hangingPunct="1">
              <a:buFont typeface="Arial" charset="0"/>
              <a:buNone/>
            </a:pPr>
            <a:r>
              <a:rPr lang="en-US" smtClean="0"/>
              <a:t>	</a:t>
            </a:r>
          </a:p>
        </p:txBody>
      </p:sp>
      <p:sp>
        <p:nvSpPr>
          <p:cNvPr id="57348" name="Slide Number Placeholder 3"/>
          <p:cNvSpPr>
            <a:spLocks noGrp="1"/>
          </p:cNvSpPr>
          <p:nvPr>
            <p:ph type="sldNum" sz="quarter" idx="12"/>
          </p:nvPr>
        </p:nvSpPr>
        <p:spPr bwMode="auto">
          <a:noFill/>
          <a:ln>
            <a:miter lim="800000"/>
            <a:headEnd/>
            <a:tailEnd/>
          </a:ln>
        </p:spPr>
        <p:txBody>
          <a:bodyPr/>
          <a:lstStyle/>
          <a:p>
            <a:fld id="{D91FC405-4335-4C66-AC7D-E60C954128EB}" type="slidenum">
              <a:rPr lang="en-US"/>
              <a:pPr/>
              <a:t>23</a:t>
            </a:fld>
            <a:endParaRPr lang="en-US"/>
          </a:p>
        </p:txBody>
      </p:sp>
      <p:cxnSp>
        <p:nvCxnSpPr>
          <p:cNvPr id="38" name="Straight Arrow Connector 37"/>
          <p:cNvCxnSpPr/>
          <p:nvPr/>
        </p:nvCxnSpPr>
        <p:spPr>
          <a:xfrm rot="10800000" flipV="1">
            <a:off x="2133600" y="5030788"/>
            <a:ext cx="762000" cy="30321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3558" name="TextBox 38"/>
          <p:cNvSpPr txBox="1">
            <a:spLocks noChangeArrowheads="1"/>
          </p:cNvSpPr>
          <p:nvPr/>
        </p:nvSpPr>
        <p:spPr bwMode="auto">
          <a:xfrm>
            <a:off x="0" y="5334000"/>
            <a:ext cx="2743200" cy="369888"/>
          </a:xfrm>
          <a:prstGeom prst="rect">
            <a:avLst/>
          </a:prstGeom>
          <a:noFill/>
          <a:ln w="9525">
            <a:noFill/>
            <a:miter lim="800000"/>
            <a:headEnd/>
            <a:tailEnd/>
          </a:ln>
        </p:spPr>
        <p:txBody>
          <a:bodyPr>
            <a:spAutoFit/>
          </a:bodyPr>
          <a:lstStyle/>
          <a:p>
            <a:r>
              <a:rPr lang="en-US"/>
              <a:t> Mirrored camera pose</a:t>
            </a:r>
          </a:p>
        </p:txBody>
      </p:sp>
      <p:cxnSp>
        <p:nvCxnSpPr>
          <p:cNvPr id="40" name="Straight Arrow Connector 39"/>
          <p:cNvCxnSpPr/>
          <p:nvPr/>
        </p:nvCxnSpPr>
        <p:spPr>
          <a:xfrm rot="10800000" flipV="1">
            <a:off x="1981200" y="2895600"/>
            <a:ext cx="762000" cy="30321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3560" name="TextBox 40"/>
          <p:cNvSpPr txBox="1">
            <a:spLocks noChangeArrowheads="1"/>
          </p:cNvSpPr>
          <p:nvPr/>
        </p:nvSpPr>
        <p:spPr bwMode="auto">
          <a:xfrm>
            <a:off x="0" y="3124200"/>
            <a:ext cx="2743200" cy="369888"/>
          </a:xfrm>
          <a:prstGeom prst="rect">
            <a:avLst/>
          </a:prstGeom>
          <a:noFill/>
          <a:ln w="9525">
            <a:noFill/>
            <a:miter lim="800000"/>
            <a:headEnd/>
            <a:tailEnd/>
          </a:ln>
        </p:spPr>
        <p:txBody>
          <a:bodyPr>
            <a:spAutoFit/>
          </a:bodyPr>
          <a:lstStyle/>
          <a:p>
            <a:r>
              <a:rPr lang="en-US"/>
              <a:t> Real camera pose</a:t>
            </a:r>
          </a:p>
        </p:txBody>
      </p:sp>
      <p:sp>
        <p:nvSpPr>
          <p:cNvPr id="57353" name="Slide Number Placeholder 3"/>
          <p:cNvSpPr txBox="1">
            <a:spLocks/>
          </p:cNvSpPr>
          <p:nvPr/>
        </p:nvSpPr>
        <p:spPr bwMode="auto">
          <a:xfrm>
            <a:off x="6553200" y="6356350"/>
            <a:ext cx="2133600" cy="365125"/>
          </a:xfrm>
          <a:prstGeom prst="rect">
            <a:avLst/>
          </a:prstGeom>
          <a:noFill/>
          <a:ln w="9525">
            <a:noFill/>
            <a:miter lim="800000"/>
            <a:headEnd/>
            <a:tailEnd/>
          </a:ln>
        </p:spPr>
        <p:txBody>
          <a:bodyPr anchor="ctr"/>
          <a:lstStyle/>
          <a:p>
            <a:pPr algn="r"/>
            <a:fld id="{5329F6E0-F75E-4CB5-8F02-410D90BD40FE}" type="slidenum">
              <a:rPr lang="en-US" sz="1200">
                <a:latin typeface="Calibri" pitchFamily="34" charset="0"/>
              </a:rPr>
              <a:pPr algn="r"/>
              <a:t>23</a:t>
            </a:fld>
            <a:endParaRPr lang="en-US" sz="1200">
              <a:latin typeface="Calibri" pitchFamily="34" charset="0"/>
            </a:endParaRPr>
          </a:p>
        </p:txBody>
      </p:sp>
      <p:cxnSp>
        <p:nvCxnSpPr>
          <p:cNvPr id="78" name="Straight Connector 77"/>
          <p:cNvCxnSpPr/>
          <p:nvPr/>
        </p:nvCxnSpPr>
        <p:spPr>
          <a:xfrm rot="16200000" flipV="1">
            <a:off x="6553200" y="3276600"/>
            <a:ext cx="990600" cy="76200"/>
          </a:xfrm>
          <a:prstGeom prst="line">
            <a:avLst/>
          </a:prstGeom>
          <a:ln w="28575">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92" name="Isosceles Triangle 91"/>
          <p:cNvSpPr/>
          <p:nvPr/>
        </p:nvSpPr>
        <p:spPr>
          <a:xfrm rot="19279589">
            <a:off x="2413000" y="2500313"/>
            <a:ext cx="1316038" cy="8382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93" name="Straight Connector 92"/>
          <p:cNvCxnSpPr/>
          <p:nvPr/>
        </p:nvCxnSpPr>
        <p:spPr>
          <a:xfrm flipV="1">
            <a:off x="2133600" y="3733800"/>
            <a:ext cx="5562600" cy="53340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94" name="Isosceles Triangle 93"/>
          <p:cNvSpPr/>
          <p:nvPr/>
        </p:nvSpPr>
        <p:spPr>
          <a:xfrm rot="12216183">
            <a:off x="2735263" y="4937125"/>
            <a:ext cx="1400175" cy="9525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95" name="Straight Connector 94"/>
          <p:cNvCxnSpPr>
            <a:stCxn id="92" idx="0"/>
          </p:cNvCxnSpPr>
          <p:nvPr/>
        </p:nvCxnSpPr>
        <p:spPr>
          <a:xfrm rot="16200000" flipH="1">
            <a:off x="3501232" y="1901031"/>
            <a:ext cx="1370012" cy="2752725"/>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sp>
        <p:nvSpPr>
          <p:cNvPr id="23567" name="TextBox 76"/>
          <p:cNvSpPr txBox="1">
            <a:spLocks noChangeArrowheads="1"/>
          </p:cNvSpPr>
          <p:nvPr/>
        </p:nvSpPr>
        <p:spPr bwMode="auto">
          <a:xfrm>
            <a:off x="7010400" y="2667000"/>
            <a:ext cx="338138" cy="369888"/>
          </a:xfrm>
          <a:prstGeom prst="rect">
            <a:avLst/>
          </a:prstGeom>
          <a:noFill/>
          <a:ln w="9525">
            <a:noFill/>
            <a:miter lim="800000"/>
            <a:headEnd/>
            <a:tailEnd/>
          </a:ln>
        </p:spPr>
        <p:txBody>
          <a:bodyPr wrap="none">
            <a:spAutoFit/>
          </a:bodyPr>
          <a:lstStyle/>
          <a:p>
            <a:r>
              <a:rPr lang="en-US" b="1"/>
              <a:t>X</a:t>
            </a:r>
          </a:p>
        </p:txBody>
      </p:sp>
      <p:sp>
        <p:nvSpPr>
          <p:cNvPr id="23568" name="TextBox 77"/>
          <p:cNvSpPr txBox="1">
            <a:spLocks noChangeArrowheads="1"/>
          </p:cNvSpPr>
          <p:nvPr/>
        </p:nvSpPr>
        <p:spPr bwMode="auto">
          <a:xfrm rot="21068592" flipH="1">
            <a:off x="7108825" y="3736975"/>
            <a:ext cx="1066800" cy="368300"/>
          </a:xfrm>
          <a:prstGeom prst="rect">
            <a:avLst/>
          </a:prstGeom>
          <a:noFill/>
          <a:ln w="9525">
            <a:noFill/>
            <a:miter lim="800000"/>
            <a:headEnd/>
            <a:tailEnd/>
          </a:ln>
        </p:spPr>
        <p:txBody>
          <a:bodyPr>
            <a:spAutoFit/>
          </a:bodyPr>
          <a:lstStyle/>
          <a:p>
            <a:r>
              <a:rPr lang="en-US"/>
              <a:t>mirror</a:t>
            </a:r>
          </a:p>
        </p:txBody>
      </p:sp>
      <p:sp>
        <p:nvSpPr>
          <p:cNvPr id="23569" name="TextBox 78"/>
          <p:cNvSpPr txBox="1">
            <a:spLocks noChangeArrowheads="1"/>
          </p:cNvSpPr>
          <p:nvPr/>
        </p:nvSpPr>
        <p:spPr bwMode="auto">
          <a:xfrm>
            <a:off x="3886200" y="4876800"/>
            <a:ext cx="312738" cy="369888"/>
          </a:xfrm>
          <a:prstGeom prst="rect">
            <a:avLst/>
          </a:prstGeom>
          <a:noFill/>
          <a:ln w="9525">
            <a:noFill/>
            <a:miter lim="800000"/>
            <a:headEnd/>
            <a:tailEnd/>
          </a:ln>
        </p:spPr>
        <p:txBody>
          <a:bodyPr wrap="none">
            <a:spAutoFit/>
          </a:bodyPr>
          <a:lstStyle/>
          <a:p>
            <a:r>
              <a:rPr lang="en-US" b="1"/>
              <a:t>x</a:t>
            </a:r>
          </a:p>
        </p:txBody>
      </p:sp>
      <p:sp>
        <p:nvSpPr>
          <p:cNvPr id="23570" name="TextBox 79"/>
          <p:cNvSpPr txBox="1">
            <a:spLocks noChangeArrowheads="1"/>
          </p:cNvSpPr>
          <p:nvPr/>
        </p:nvSpPr>
        <p:spPr bwMode="auto">
          <a:xfrm>
            <a:off x="3505200" y="2971800"/>
            <a:ext cx="376238" cy="369888"/>
          </a:xfrm>
          <a:prstGeom prst="rect">
            <a:avLst/>
          </a:prstGeom>
          <a:noFill/>
          <a:ln w="9525">
            <a:noFill/>
            <a:miter lim="800000"/>
            <a:headEnd/>
            <a:tailEnd/>
          </a:ln>
        </p:spPr>
        <p:txBody>
          <a:bodyPr wrap="none">
            <a:spAutoFit/>
          </a:bodyPr>
          <a:lstStyle/>
          <a:p>
            <a:r>
              <a:rPr lang="en-US" b="1"/>
              <a:t>x’</a:t>
            </a:r>
          </a:p>
        </p:txBody>
      </p:sp>
      <p:sp>
        <p:nvSpPr>
          <p:cNvPr id="23571" name="TextBox 80"/>
          <p:cNvSpPr txBox="1">
            <a:spLocks noChangeArrowheads="1"/>
          </p:cNvSpPr>
          <p:nvPr/>
        </p:nvSpPr>
        <p:spPr bwMode="auto">
          <a:xfrm>
            <a:off x="2438400" y="2286000"/>
            <a:ext cx="350838" cy="369888"/>
          </a:xfrm>
          <a:prstGeom prst="rect">
            <a:avLst/>
          </a:prstGeom>
          <a:noFill/>
          <a:ln w="9525">
            <a:noFill/>
            <a:miter lim="800000"/>
            <a:headEnd/>
            <a:tailEnd/>
          </a:ln>
        </p:spPr>
        <p:txBody>
          <a:bodyPr wrap="none">
            <a:spAutoFit/>
          </a:bodyPr>
          <a:lstStyle/>
          <a:p>
            <a:r>
              <a:rPr lang="en-US" b="1"/>
              <a:t>C</a:t>
            </a:r>
          </a:p>
        </p:txBody>
      </p:sp>
      <p:sp>
        <p:nvSpPr>
          <p:cNvPr id="23572" name="TextBox 81"/>
          <p:cNvSpPr txBox="1">
            <a:spLocks noChangeArrowheads="1"/>
          </p:cNvSpPr>
          <p:nvPr/>
        </p:nvSpPr>
        <p:spPr bwMode="auto">
          <a:xfrm>
            <a:off x="2743200" y="5791200"/>
            <a:ext cx="415925" cy="369888"/>
          </a:xfrm>
          <a:prstGeom prst="rect">
            <a:avLst/>
          </a:prstGeom>
          <a:noFill/>
          <a:ln w="9525">
            <a:noFill/>
            <a:miter lim="800000"/>
            <a:headEnd/>
            <a:tailEnd/>
          </a:ln>
        </p:spPr>
        <p:txBody>
          <a:bodyPr wrap="none">
            <a:spAutoFit/>
          </a:bodyPr>
          <a:lstStyle/>
          <a:p>
            <a:r>
              <a:rPr lang="en-US" b="1"/>
              <a:t>C’</a:t>
            </a:r>
          </a:p>
        </p:txBody>
      </p:sp>
      <p:sp>
        <p:nvSpPr>
          <p:cNvPr id="23573" name="TextBox 21"/>
          <p:cNvSpPr txBox="1">
            <a:spLocks noChangeArrowheads="1"/>
          </p:cNvSpPr>
          <p:nvPr/>
        </p:nvSpPr>
        <p:spPr bwMode="auto">
          <a:xfrm>
            <a:off x="6781800" y="2057400"/>
            <a:ext cx="228600" cy="1016000"/>
          </a:xfrm>
          <a:prstGeom prst="rect">
            <a:avLst/>
          </a:prstGeom>
          <a:noFill/>
          <a:ln w="9525">
            <a:noFill/>
            <a:miter lim="800000"/>
            <a:headEnd/>
            <a:tailEnd/>
          </a:ln>
        </p:spPr>
        <p:txBody>
          <a:bodyPr>
            <a:spAutoFit/>
          </a:bodyPr>
          <a:lstStyle/>
          <a:p>
            <a:r>
              <a:rPr lang="en-US" sz="6000"/>
              <a:t>.</a:t>
            </a:r>
          </a:p>
        </p:txBody>
      </p:sp>
      <p:cxnSp>
        <p:nvCxnSpPr>
          <p:cNvPr id="109" name="Straight Connector 108"/>
          <p:cNvCxnSpPr/>
          <p:nvPr/>
        </p:nvCxnSpPr>
        <p:spPr>
          <a:xfrm flipV="1">
            <a:off x="3276600" y="3962400"/>
            <a:ext cx="2209800" cy="18288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p:nvPr/>
        </p:nvCxnSpPr>
        <p:spPr>
          <a:xfrm rot="16200000" flipV="1">
            <a:off x="6629400" y="4191000"/>
            <a:ext cx="990600" cy="76200"/>
          </a:xfrm>
          <a:prstGeom prst="line">
            <a:avLst/>
          </a:prstGeom>
          <a:ln w="28575">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23576" name="TextBox 21"/>
          <p:cNvSpPr txBox="1">
            <a:spLocks noChangeArrowheads="1"/>
          </p:cNvSpPr>
          <p:nvPr/>
        </p:nvSpPr>
        <p:spPr bwMode="auto">
          <a:xfrm>
            <a:off x="6934200" y="3962400"/>
            <a:ext cx="228600" cy="1016000"/>
          </a:xfrm>
          <a:prstGeom prst="rect">
            <a:avLst/>
          </a:prstGeom>
          <a:noFill/>
          <a:ln w="9525">
            <a:noFill/>
            <a:miter lim="800000"/>
            <a:headEnd/>
            <a:tailEnd/>
          </a:ln>
        </p:spPr>
        <p:txBody>
          <a:bodyPr>
            <a:spAutoFit/>
          </a:bodyPr>
          <a:lstStyle/>
          <a:p>
            <a:r>
              <a:rPr lang="en-US" sz="6000"/>
              <a:t>.</a:t>
            </a:r>
          </a:p>
        </p:txBody>
      </p:sp>
      <p:sp>
        <p:nvSpPr>
          <p:cNvPr id="23577" name="TextBox 76"/>
          <p:cNvSpPr txBox="1">
            <a:spLocks noChangeArrowheads="1"/>
          </p:cNvSpPr>
          <p:nvPr/>
        </p:nvSpPr>
        <p:spPr bwMode="auto">
          <a:xfrm>
            <a:off x="7162800" y="4495800"/>
            <a:ext cx="403225" cy="369888"/>
          </a:xfrm>
          <a:prstGeom prst="rect">
            <a:avLst/>
          </a:prstGeom>
          <a:noFill/>
          <a:ln w="9525">
            <a:noFill/>
            <a:miter lim="800000"/>
            <a:headEnd/>
            <a:tailEnd/>
          </a:ln>
        </p:spPr>
        <p:txBody>
          <a:bodyPr wrap="none">
            <a:spAutoFit/>
          </a:bodyPr>
          <a:lstStyle/>
          <a:p>
            <a:r>
              <a:rPr lang="en-US" b="1"/>
              <a:t>X’</a:t>
            </a:r>
          </a:p>
        </p:txBody>
      </p:sp>
      <p:cxnSp>
        <p:nvCxnSpPr>
          <p:cNvPr id="121" name="Straight Arrow Connector 120"/>
          <p:cNvCxnSpPr>
            <a:stCxn id="92" idx="0"/>
          </p:cNvCxnSpPr>
          <p:nvPr/>
        </p:nvCxnSpPr>
        <p:spPr>
          <a:xfrm rot="16200000" flipH="1">
            <a:off x="2777332" y="2624931"/>
            <a:ext cx="912812" cy="8477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2" name="Straight Arrow Connector 121"/>
          <p:cNvCxnSpPr>
            <a:stCxn id="92" idx="0"/>
          </p:cNvCxnSpPr>
          <p:nvPr/>
        </p:nvCxnSpPr>
        <p:spPr>
          <a:xfrm rot="5400000" flipH="1" flipV="1">
            <a:off x="3309144" y="2091531"/>
            <a:ext cx="1588" cy="1000125"/>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23" name="Straight Arrow Connector 122"/>
          <p:cNvCxnSpPr>
            <a:stCxn id="94" idx="0"/>
          </p:cNvCxnSpPr>
          <p:nvPr/>
        </p:nvCxnSpPr>
        <p:spPr>
          <a:xfrm rot="5400000" flipH="1" flipV="1">
            <a:off x="2926556" y="4966494"/>
            <a:ext cx="1201738" cy="5651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5" name="Straight Arrow Connector 124"/>
          <p:cNvCxnSpPr>
            <a:stCxn id="94" idx="0"/>
          </p:cNvCxnSpPr>
          <p:nvPr/>
        </p:nvCxnSpPr>
        <p:spPr>
          <a:xfrm rot="5400000" flipH="1" flipV="1">
            <a:off x="3612356" y="5195094"/>
            <a:ext cx="287338" cy="10223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stCxn id="92" idx="0"/>
            <a:endCxn id="94" idx="0"/>
          </p:cNvCxnSpPr>
          <p:nvPr/>
        </p:nvCxnSpPr>
        <p:spPr>
          <a:xfrm rot="16200000" flipH="1">
            <a:off x="1398588" y="4003675"/>
            <a:ext cx="3257550" cy="434975"/>
          </a:xfrm>
          <a:prstGeom prst="line">
            <a:avLst/>
          </a:prstGeom>
          <a:ln w="41275">
            <a:solidFill>
              <a:srgbClr val="990000"/>
            </a:solidFill>
            <a:prstDash val="sysDot"/>
          </a:ln>
        </p:spPr>
        <p:style>
          <a:lnRef idx="1">
            <a:schemeClr val="accent1"/>
          </a:lnRef>
          <a:fillRef idx="0">
            <a:schemeClr val="accent1"/>
          </a:fillRef>
          <a:effectRef idx="0">
            <a:schemeClr val="accent1"/>
          </a:effectRef>
          <a:fontRef idx="minor">
            <a:schemeClr val="tx1"/>
          </a:fontRef>
        </p:style>
      </p:cxnSp>
      <p:sp>
        <p:nvSpPr>
          <p:cNvPr id="159" name="Oval 158"/>
          <p:cNvSpPr/>
          <p:nvPr/>
        </p:nvSpPr>
        <p:spPr>
          <a:xfrm>
            <a:off x="2667000" y="243840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160" name="Straight Connector 159"/>
          <p:cNvCxnSpPr>
            <a:stCxn id="159" idx="1"/>
            <a:endCxn id="159" idx="5"/>
          </p:cNvCxnSpPr>
          <p:nvPr/>
        </p:nvCxnSpPr>
        <p:spPr>
          <a:xfrm rot="16200000" flipH="1">
            <a:off x="2711450" y="24828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cxnSp>
        <p:nvCxnSpPr>
          <p:cNvPr id="161" name="Straight Connector 160"/>
          <p:cNvCxnSpPr>
            <a:stCxn id="159" idx="7"/>
            <a:endCxn id="159" idx="3"/>
          </p:cNvCxnSpPr>
          <p:nvPr/>
        </p:nvCxnSpPr>
        <p:spPr>
          <a:xfrm rot="16200000" flipH="1" flipV="1">
            <a:off x="2711450" y="24828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sp>
        <p:nvSpPr>
          <p:cNvPr id="166" name="Oval 165"/>
          <p:cNvSpPr/>
          <p:nvPr/>
        </p:nvSpPr>
        <p:spPr>
          <a:xfrm>
            <a:off x="3079750" y="567055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167" name="Straight Connector 166"/>
          <p:cNvCxnSpPr>
            <a:stCxn id="166" idx="1"/>
            <a:endCxn id="166" idx="5"/>
          </p:cNvCxnSpPr>
          <p:nvPr/>
        </p:nvCxnSpPr>
        <p:spPr>
          <a:xfrm rot="16200000" flipH="1">
            <a:off x="3124200" y="571500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cxnSp>
        <p:nvCxnSpPr>
          <p:cNvPr id="168" name="Straight Connector 167"/>
          <p:cNvCxnSpPr>
            <a:stCxn id="166" idx="7"/>
            <a:endCxn id="166" idx="3"/>
          </p:cNvCxnSpPr>
          <p:nvPr/>
        </p:nvCxnSpPr>
        <p:spPr>
          <a:xfrm rot="16200000" flipH="1" flipV="1">
            <a:off x="3124200" y="571500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sp>
        <p:nvSpPr>
          <p:cNvPr id="23589" name="TextBox 28"/>
          <p:cNvSpPr txBox="1">
            <a:spLocks noChangeArrowheads="1"/>
          </p:cNvSpPr>
          <p:nvPr/>
        </p:nvSpPr>
        <p:spPr bwMode="auto">
          <a:xfrm>
            <a:off x="3276600" y="3276600"/>
            <a:ext cx="419100" cy="461963"/>
          </a:xfrm>
          <a:prstGeom prst="rect">
            <a:avLst/>
          </a:prstGeom>
          <a:noFill/>
          <a:ln w="9525">
            <a:noFill/>
            <a:miter lim="800000"/>
            <a:headEnd/>
            <a:tailEnd/>
          </a:ln>
        </p:spPr>
        <p:txBody>
          <a:bodyPr wrap="none">
            <a:spAutoFit/>
          </a:bodyPr>
          <a:lstStyle/>
          <a:p>
            <a:r>
              <a:rPr lang="en-US" sz="2400" b="1"/>
              <a:t>r</a:t>
            </a:r>
            <a:r>
              <a:rPr lang="en-US" sz="2400" b="1" baseline="-25000"/>
              <a:t>1</a:t>
            </a:r>
          </a:p>
        </p:txBody>
      </p:sp>
      <p:sp>
        <p:nvSpPr>
          <p:cNvPr id="23590" name="TextBox 30"/>
          <p:cNvSpPr txBox="1">
            <a:spLocks noChangeArrowheads="1"/>
          </p:cNvSpPr>
          <p:nvPr/>
        </p:nvSpPr>
        <p:spPr bwMode="auto">
          <a:xfrm>
            <a:off x="3733800" y="2362200"/>
            <a:ext cx="419100" cy="461963"/>
          </a:xfrm>
          <a:prstGeom prst="rect">
            <a:avLst/>
          </a:prstGeom>
          <a:noFill/>
          <a:ln w="9525">
            <a:noFill/>
            <a:miter lim="800000"/>
            <a:headEnd/>
            <a:tailEnd/>
          </a:ln>
        </p:spPr>
        <p:txBody>
          <a:bodyPr>
            <a:spAutoFit/>
          </a:bodyPr>
          <a:lstStyle/>
          <a:p>
            <a:r>
              <a:rPr lang="en-US" sz="2400" b="1"/>
              <a:t>r</a:t>
            </a:r>
            <a:r>
              <a:rPr lang="en-US" sz="2400" b="1" baseline="-25000"/>
              <a:t>2</a:t>
            </a:r>
          </a:p>
        </p:txBody>
      </p:sp>
      <p:sp>
        <p:nvSpPr>
          <p:cNvPr id="23591" name="Rectangle 31"/>
          <p:cNvSpPr>
            <a:spLocks noChangeArrowheads="1"/>
          </p:cNvSpPr>
          <p:nvPr/>
        </p:nvSpPr>
        <p:spPr bwMode="auto">
          <a:xfrm>
            <a:off x="2895600" y="2133600"/>
            <a:ext cx="419100" cy="461963"/>
          </a:xfrm>
          <a:prstGeom prst="rect">
            <a:avLst/>
          </a:prstGeom>
          <a:noFill/>
          <a:ln w="9525">
            <a:noFill/>
            <a:miter lim="800000"/>
            <a:headEnd/>
            <a:tailEnd/>
          </a:ln>
        </p:spPr>
        <p:txBody>
          <a:bodyPr>
            <a:spAutoFit/>
          </a:bodyPr>
          <a:lstStyle/>
          <a:p>
            <a:r>
              <a:rPr lang="en-US" sz="2400" b="1"/>
              <a:t>r</a:t>
            </a:r>
            <a:r>
              <a:rPr lang="en-US" sz="2400" b="1" baseline="-25000"/>
              <a:t>3</a:t>
            </a:r>
          </a:p>
        </p:txBody>
      </p:sp>
      <p:sp>
        <p:nvSpPr>
          <p:cNvPr id="23592" name="Rectangle 32"/>
          <p:cNvSpPr>
            <a:spLocks noChangeArrowheads="1"/>
          </p:cNvSpPr>
          <p:nvPr/>
        </p:nvSpPr>
        <p:spPr bwMode="auto">
          <a:xfrm>
            <a:off x="3124200" y="5867400"/>
            <a:ext cx="476250" cy="461963"/>
          </a:xfrm>
          <a:prstGeom prst="rect">
            <a:avLst/>
          </a:prstGeom>
          <a:noFill/>
          <a:ln w="9525">
            <a:noFill/>
            <a:miter lim="800000"/>
            <a:headEnd/>
            <a:tailEnd/>
          </a:ln>
        </p:spPr>
        <p:txBody>
          <a:bodyPr>
            <a:spAutoFit/>
          </a:bodyPr>
          <a:lstStyle/>
          <a:p>
            <a:r>
              <a:rPr lang="en-US" sz="2400" b="1"/>
              <a:t>r</a:t>
            </a:r>
            <a:r>
              <a:rPr lang="en-US" sz="2400" b="1" baseline="-25000"/>
              <a:t>3</a:t>
            </a:r>
            <a:r>
              <a:rPr lang="en-US" sz="2400" b="1" baseline="30000"/>
              <a:t>’</a:t>
            </a:r>
            <a:endParaRPr lang="en-US" sz="2400" b="1" baseline="-25000"/>
          </a:p>
        </p:txBody>
      </p:sp>
      <p:sp>
        <p:nvSpPr>
          <p:cNvPr id="23593" name="Rectangle 33"/>
          <p:cNvSpPr>
            <a:spLocks noChangeArrowheads="1"/>
          </p:cNvSpPr>
          <p:nvPr/>
        </p:nvSpPr>
        <p:spPr bwMode="auto">
          <a:xfrm>
            <a:off x="4267200" y="5334000"/>
            <a:ext cx="476250" cy="461963"/>
          </a:xfrm>
          <a:prstGeom prst="rect">
            <a:avLst/>
          </a:prstGeom>
          <a:noFill/>
          <a:ln w="9525">
            <a:noFill/>
            <a:miter lim="800000"/>
            <a:headEnd/>
            <a:tailEnd/>
          </a:ln>
        </p:spPr>
        <p:txBody>
          <a:bodyPr>
            <a:spAutoFit/>
          </a:bodyPr>
          <a:lstStyle/>
          <a:p>
            <a:r>
              <a:rPr lang="en-US" sz="2400" b="1"/>
              <a:t>r</a:t>
            </a:r>
            <a:r>
              <a:rPr lang="en-US" sz="2400" b="1" baseline="-25000"/>
              <a:t>2</a:t>
            </a:r>
            <a:r>
              <a:rPr lang="en-US" sz="2400" b="1" baseline="30000"/>
              <a:t>’</a:t>
            </a:r>
            <a:endParaRPr lang="en-US" sz="2400" b="1" baseline="-25000"/>
          </a:p>
        </p:txBody>
      </p:sp>
      <p:sp>
        <p:nvSpPr>
          <p:cNvPr id="23594" name="Rectangle 34"/>
          <p:cNvSpPr>
            <a:spLocks noChangeArrowheads="1"/>
          </p:cNvSpPr>
          <p:nvPr/>
        </p:nvSpPr>
        <p:spPr bwMode="auto">
          <a:xfrm>
            <a:off x="3352800" y="4419600"/>
            <a:ext cx="476250" cy="461963"/>
          </a:xfrm>
          <a:prstGeom prst="rect">
            <a:avLst/>
          </a:prstGeom>
          <a:noFill/>
          <a:ln w="9525">
            <a:noFill/>
            <a:miter lim="800000"/>
            <a:headEnd/>
            <a:tailEnd/>
          </a:ln>
        </p:spPr>
        <p:txBody>
          <a:bodyPr>
            <a:spAutoFit/>
          </a:bodyPr>
          <a:lstStyle/>
          <a:p>
            <a:r>
              <a:rPr lang="en-US" sz="2400" b="1"/>
              <a:t>r</a:t>
            </a:r>
            <a:r>
              <a:rPr lang="en-US" sz="2400" b="1" baseline="-25000"/>
              <a:t>1</a:t>
            </a:r>
            <a:r>
              <a:rPr lang="en-US" sz="2400" b="1" baseline="30000"/>
              <a:t>’</a:t>
            </a:r>
            <a:endParaRPr lang="en-US" sz="2400" b="1" baseline="-25000"/>
          </a:p>
        </p:txBody>
      </p:sp>
      <p:cxnSp>
        <p:nvCxnSpPr>
          <p:cNvPr id="49" name="Straight Connector 48"/>
          <p:cNvCxnSpPr/>
          <p:nvPr/>
        </p:nvCxnSpPr>
        <p:spPr>
          <a:xfrm rot="10800000" flipV="1">
            <a:off x="5486400" y="2819400"/>
            <a:ext cx="1447800" cy="11430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a:off x="5562600" y="3962400"/>
            <a:ext cx="1600200" cy="762000"/>
          </a:xfrm>
          <a:prstGeom prst="line">
            <a:avLst/>
          </a:prstGeom>
          <a:ln w="9525">
            <a:solidFill>
              <a:srgbClr val="04163A"/>
            </a:solidFill>
          </a:ln>
        </p:spPr>
        <p:style>
          <a:lnRef idx="1">
            <a:schemeClr val="accent1"/>
          </a:lnRef>
          <a:fillRef idx="0">
            <a:schemeClr val="accent1"/>
          </a:fillRef>
          <a:effectRef idx="0">
            <a:schemeClr val="accent1"/>
          </a:effectRef>
          <a:fontRef idx="minor">
            <a:schemeClr val="tx1"/>
          </a:fontRef>
        </p:style>
      </p:cxnSp>
      <p:sp>
        <p:nvSpPr>
          <p:cNvPr id="61" name="TextBox 80"/>
          <p:cNvSpPr txBox="1">
            <a:spLocks noChangeArrowheads="1"/>
          </p:cNvSpPr>
          <p:nvPr/>
        </p:nvSpPr>
        <p:spPr bwMode="auto">
          <a:xfrm>
            <a:off x="2362200" y="3810000"/>
            <a:ext cx="658813" cy="369888"/>
          </a:xfrm>
          <a:prstGeom prst="rect">
            <a:avLst/>
          </a:prstGeom>
          <a:noFill/>
          <a:ln w="9525">
            <a:noFill/>
            <a:miter lim="800000"/>
            <a:headEnd/>
            <a:tailEnd/>
          </a:ln>
        </p:spPr>
        <p:txBody>
          <a:bodyPr wrap="none">
            <a:spAutoFit/>
          </a:bodyPr>
          <a:lstStyle/>
          <a:p>
            <a:r>
              <a:rPr lang="en-US" b="1"/>
              <a:t>C-C’</a:t>
            </a:r>
          </a:p>
        </p:txBody>
      </p:sp>
      <p:pic>
        <p:nvPicPr>
          <p:cNvPr id="47" name="~PP1249.WAV">
            <a:hlinkClick r:id="" action="ppaction://media"/>
          </p:cNvPr>
          <p:cNvPicPr>
            <a:picLocks noRot="1" noChangeAspect="1"/>
          </p:cNvPicPr>
          <p:nvPr>
            <a:wavAudioFile r:embed="rId2" name="~PP1249.WAV"/>
          </p:nvPr>
        </p:nvPicPr>
        <p:blipFill>
          <a:blip r:embed="rId5"/>
          <a:stretch>
            <a:fillRect/>
          </a:stretch>
        </p:blipFill>
        <p:spPr>
          <a:xfrm>
            <a:off x="8702675" y="6416675"/>
            <a:ext cx="304800" cy="304800"/>
          </a:xfrm>
          <a:prstGeom prst="rect">
            <a:avLst/>
          </a:prstGeom>
        </p:spPr>
      </p:pic>
    </p:spTree>
    <p:custDataLst>
      <p:tags r:id="rId1"/>
    </p:custDataLst>
  </p:cSld>
  <p:clrMapOvr>
    <a:masterClrMapping/>
  </p:clrMapOvr>
  <p:transition advTm="476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7"/>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356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357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567"/>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3573"/>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356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9"/>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23570"/>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7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3577"/>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3576"/>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57"/>
                                        </p:tgtEl>
                                        <p:attrNameLst>
                                          <p:attrName>style.visibility</p:attrName>
                                        </p:attrNameLst>
                                      </p:cBhvr>
                                      <p:to>
                                        <p:strVal val="visible"/>
                                      </p:to>
                                    </p:set>
                                  </p:childTnLst>
                                </p:cTn>
                              </p:par>
                              <p:par>
                                <p:cTn id="43" presetID="1" presetClass="entr" presetSubtype="0" fill="hold" grpId="1" nodeType="withEffect">
                                  <p:stCondLst>
                                    <p:cond delay="0"/>
                                  </p:stCondLst>
                                  <p:childTnLst>
                                    <p:set>
                                      <p:cBhvr>
                                        <p:cTn id="44" dur="1" fill="hold">
                                          <p:stCondLst>
                                            <p:cond delay="0"/>
                                          </p:stCondLst>
                                        </p:cTn>
                                        <p:tgtEl>
                                          <p:spTgt spid="23576"/>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1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23589"/>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21"/>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12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3590"/>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3591"/>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159"/>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161"/>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160"/>
                                        </p:tgtEl>
                                        <p:attrNameLst>
                                          <p:attrName>style.visibility</p:attrName>
                                        </p:attrNameLst>
                                      </p:cBhvr>
                                      <p:to>
                                        <p:strVal val="visible"/>
                                      </p:to>
                                    </p:set>
                                  </p:childTnLst>
                                </p:cTn>
                              </p:par>
                            </p:childTnLst>
                          </p:cTn>
                        </p:par>
                      </p:childTnLst>
                    </p:cTn>
                  </p:par>
                  <p:par>
                    <p:cTn id="65" fill="hold">
                      <p:stCondLst>
                        <p:cond delay="indefinite"/>
                      </p:stCondLst>
                      <p:childTnLst>
                        <p:par>
                          <p:cTn id="66" fill="hold">
                            <p:stCondLst>
                              <p:cond delay="0"/>
                            </p:stCondLst>
                            <p:childTnLst>
                              <p:par>
                                <p:cTn id="67" presetID="1" presetClass="entr" presetSubtype="0" fill="hold" grpId="0" nodeType="clickEffect">
                                  <p:stCondLst>
                                    <p:cond delay="0"/>
                                  </p:stCondLst>
                                  <p:childTnLst>
                                    <p:set>
                                      <p:cBhvr>
                                        <p:cTn id="68" dur="1" fill="hold">
                                          <p:stCondLst>
                                            <p:cond delay="0"/>
                                          </p:stCondLst>
                                        </p:cTn>
                                        <p:tgtEl>
                                          <p:spTgt spid="23594"/>
                                        </p:tgtEl>
                                        <p:attrNameLst>
                                          <p:attrName>style.visibility</p:attrName>
                                        </p:attrNameLst>
                                      </p:cBhvr>
                                      <p:to>
                                        <p:strVal val="visible"/>
                                      </p:to>
                                    </p:set>
                                  </p:childTnLst>
                                </p:cTn>
                              </p:par>
                              <p:par>
                                <p:cTn id="69" presetID="1" presetClass="entr" presetSubtype="0" fill="hold" grpId="0" nodeType="withEffect">
                                  <p:stCondLst>
                                    <p:cond delay="0"/>
                                  </p:stCondLst>
                                  <p:childTnLst>
                                    <p:set>
                                      <p:cBhvr>
                                        <p:cTn id="70" dur="1" fill="hold">
                                          <p:stCondLst>
                                            <p:cond delay="0"/>
                                          </p:stCondLst>
                                        </p:cTn>
                                        <p:tgtEl>
                                          <p:spTgt spid="23569"/>
                                        </p:tgtEl>
                                        <p:attrNameLst>
                                          <p:attrName>style.visibility</p:attrName>
                                        </p:attrNameLst>
                                      </p:cBhvr>
                                      <p:to>
                                        <p:strVal val="visible"/>
                                      </p:to>
                                    </p:set>
                                  </p:childTnLst>
                                </p:cTn>
                              </p:par>
                              <p:par>
                                <p:cTn id="71" presetID="1" presetClass="entr" presetSubtype="0" fill="hold" grpId="0" nodeType="withEffect">
                                  <p:stCondLst>
                                    <p:cond delay="0"/>
                                  </p:stCondLst>
                                  <p:childTnLst>
                                    <p:set>
                                      <p:cBhvr>
                                        <p:cTn id="72" dur="1" fill="hold">
                                          <p:stCondLst>
                                            <p:cond delay="0"/>
                                          </p:stCondLst>
                                        </p:cTn>
                                        <p:tgtEl>
                                          <p:spTgt spid="23593"/>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25"/>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94"/>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38"/>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23558"/>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10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66"/>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167"/>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168"/>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23592"/>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23572"/>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123"/>
                                        </p:tgtEl>
                                        <p:attrNameLst>
                                          <p:attrName>style.visibility</p:attrName>
                                        </p:attrNameLst>
                                      </p:cBhvr>
                                      <p:to>
                                        <p:strVal val="visible"/>
                                      </p:to>
                                    </p:set>
                                  </p:childTnLst>
                                </p:cTn>
                              </p:par>
                            </p:childTnLst>
                          </p:cTn>
                        </p:par>
                      </p:childTnLst>
                    </p:cTn>
                  </p:par>
                  <p:par>
                    <p:cTn id="95" fill="hold">
                      <p:stCondLst>
                        <p:cond delay="indefinite"/>
                      </p:stCondLst>
                      <p:childTnLst>
                        <p:par>
                          <p:cTn id="96" fill="hold">
                            <p:stCondLst>
                              <p:cond delay="0"/>
                            </p:stCondLst>
                            <p:childTnLst>
                              <p:par>
                                <p:cTn id="97" presetID="1" presetClass="entr" presetSubtype="0" fill="hold" nodeType="clickEffect">
                                  <p:stCondLst>
                                    <p:cond delay="0"/>
                                  </p:stCondLst>
                                  <p:childTnLst>
                                    <p:set>
                                      <p:cBhvr>
                                        <p:cTn id="98" dur="1" fill="hold">
                                          <p:stCondLst>
                                            <p:cond delay="0"/>
                                          </p:stCondLst>
                                        </p:cTn>
                                        <p:tgtEl>
                                          <p:spTgt spid="129"/>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01" fill="hold" display="0">
                  <p:stCondLst>
                    <p:cond delay="indefinite"/>
                  </p:stCondLst>
                  <p:endCondLst>
                    <p:cond evt="onPrev" delay="0">
                      <p:tgtEl>
                        <p:sldTgt/>
                      </p:tgtEl>
                    </p:cond>
                    <p:cond evt="onStopAudio" delay="0">
                      <p:tgtEl>
                        <p:sldTgt/>
                      </p:tgtEl>
                    </p:cond>
                  </p:endCondLst>
                </p:cTn>
                <p:tgtEl>
                  <p:spTgt spid="47"/>
                </p:tgtEl>
              </p:cMediaNode>
            </p:audio>
          </p:childTnLst>
        </p:cTn>
      </p:par>
    </p:tnLst>
    <p:bldLst>
      <p:bldP spid="23558" grpId="0"/>
      <p:bldP spid="23560" grpId="0"/>
      <p:bldP spid="92" grpId="0" animBg="1"/>
      <p:bldP spid="94" grpId="0" animBg="1"/>
      <p:bldP spid="23567" grpId="0"/>
      <p:bldP spid="23568" grpId="0"/>
      <p:bldP spid="23569" grpId="0"/>
      <p:bldP spid="23570" grpId="0"/>
      <p:bldP spid="23571" grpId="0"/>
      <p:bldP spid="23572" grpId="0"/>
      <p:bldP spid="23573" grpId="0"/>
      <p:bldP spid="23576" grpId="0"/>
      <p:bldP spid="23576" grpId="1"/>
      <p:bldP spid="23577" grpId="0"/>
      <p:bldP spid="159" grpId="0" animBg="1"/>
      <p:bldP spid="166" grpId="0" animBg="1"/>
      <p:bldP spid="23589" grpId="0"/>
      <p:bldP spid="23590" grpId="0"/>
      <p:bldP spid="23591" grpId="0"/>
      <p:bldP spid="23592" grpId="0"/>
      <p:bldP spid="23593" grpId="0"/>
      <p:bldP spid="23594" grpId="0"/>
      <p:bldP spid="6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434975" y="0"/>
            <a:ext cx="8229600" cy="1143000"/>
          </a:xfrm>
        </p:spPr>
        <p:txBody>
          <a:bodyPr/>
          <a:lstStyle/>
          <a:p>
            <a:pPr eaLnBrk="1" hangingPunct="1"/>
            <a:r>
              <a:rPr lang="en-US" smtClean="0"/>
              <a:t>Recovery of External Parameters</a:t>
            </a:r>
          </a:p>
        </p:txBody>
      </p:sp>
      <p:cxnSp>
        <p:nvCxnSpPr>
          <p:cNvPr id="34" name="Straight Arrow Connector 33"/>
          <p:cNvCxnSpPr/>
          <p:nvPr/>
        </p:nvCxnSpPr>
        <p:spPr>
          <a:xfrm rot="10800000" flipV="1">
            <a:off x="2470150" y="4344988"/>
            <a:ext cx="762000" cy="30321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9396" name="TextBox 38"/>
          <p:cNvSpPr txBox="1">
            <a:spLocks noChangeArrowheads="1"/>
          </p:cNvSpPr>
          <p:nvPr/>
        </p:nvSpPr>
        <p:spPr bwMode="auto">
          <a:xfrm>
            <a:off x="336550" y="4648200"/>
            <a:ext cx="2743200" cy="369888"/>
          </a:xfrm>
          <a:prstGeom prst="rect">
            <a:avLst/>
          </a:prstGeom>
          <a:noFill/>
          <a:ln w="9525">
            <a:noFill/>
            <a:miter lim="800000"/>
            <a:headEnd/>
            <a:tailEnd/>
          </a:ln>
        </p:spPr>
        <p:txBody>
          <a:bodyPr>
            <a:spAutoFit/>
          </a:bodyPr>
          <a:lstStyle/>
          <a:p>
            <a:r>
              <a:rPr lang="en-US"/>
              <a:t> Mirrored camera pose</a:t>
            </a:r>
          </a:p>
        </p:txBody>
      </p:sp>
      <p:cxnSp>
        <p:nvCxnSpPr>
          <p:cNvPr id="36" name="Straight Arrow Connector 35"/>
          <p:cNvCxnSpPr/>
          <p:nvPr/>
        </p:nvCxnSpPr>
        <p:spPr>
          <a:xfrm rot="10800000" flipV="1">
            <a:off x="2317750" y="2209800"/>
            <a:ext cx="762000" cy="30321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9398" name="TextBox 40"/>
          <p:cNvSpPr txBox="1">
            <a:spLocks noChangeArrowheads="1"/>
          </p:cNvSpPr>
          <p:nvPr/>
        </p:nvSpPr>
        <p:spPr bwMode="auto">
          <a:xfrm>
            <a:off x="336550" y="2438400"/>
            <a:ext cx="2743200" cy="369888"/>
          </a:xfrm>
          <a:prstGeom prst="rect">
            <a:avLst/>
          </a:prstGeom>
          <a:noFill/>
          <a:ln w="9525">
            <a:noFill/>
            <a:miter lim="800000"/>
            <a:headEnd/>
            <a:tailEnd/>
          </a:ln>
        </p:spPr>
        <p:txBody>
          <a:bodyPr>
            <a:spAutoFit/>
          </a:bodyPr>
          <a:lstStyle/>
          <a:p>
            <a:r>
              <a:rPr lang="en-US"/>
              <a:t> Real camera pose</a:t>
            </a:r>
          </a:p>
        </p:txBody>
      </p:sp>
      <p:sp>
        <p:nvSpPr>
          <p:cNvPr id="39" name="Isosceles Triangle 38"/>
          <p:cNvSpPr/>
          <p:nvPr/>
        </p:nvSpPr>
        <p:spPr>
          <a:xfrm rot="19279589">
            <a:off x="2751138" y="1814513"/>
            <a:ext cx="1314450" cy="8382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41" name="Straight Connector 40"/>
          <p:cNvCxnSpPr/>
          <p:nvPr/>
        </p:nvCxnSpPr>
        <p:spPr>
          <a:xfrm flipV="1">
            <a:off x="2393950" y="3048000"/>
            <a:ext cx="5562600" cy="53340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42" name="Isosceles Triangle 41"/>
          <p:cNvSpPr/>
          <p:nvPr/>
        </p:nvSpPr>
        <p:spPr>
          <a:xfrm rot="12216183">
            <a:off x="3071813" y="4251325"/>
            <a:ext cx="1400175" cy="9525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59402" name="TextBox 77"/>
          <p:cNvSpPr txBox="1">
            <a:spLocks noChangeArrowheads="1"/>
          </p:cNvSpPr>
          <p:nvPr/>
        </p:nvSpPr>
        <p:spPr bwMode="auto">
          <a:xfrm rot="21068592" flipH="1">
            <a:off x="7445375" y="3051175"/>
            <a:ext cx="1066800" cy="368300"/>
          </a:xfrm>
          <a:prstGeom prst="rect">
            <a:avLst/>
          </a:prstGeom>
          <a:noFill/>
          <a:ln w="9525">
            <a:noFill/>
            <a:miter lim="800000"/>
            <a:headEnd/>
            <a:tailEnd/>
          </a:ln>
        </p:spPr>
        <p:txBody>
          <a:bodyPr>
            <a:spAutoFit/>
          </a:bodyPr>
          <a:lstStyle/>
          <a:p>
            <a:r>
              <a:rPr lang="en-US"/>
              <a:t>mirror</a:t>
            </a:r>
          </a:p>
        </p:txBody>
      </p:sp>
      <p:sp>
        <p:nvSpPr>
          <p:cNvPr id="59403" name="TextBox 80"/>
          <p:cNvSpPr txBox="1">
            <a:spLocks noChangeArrowheads="1"/>
          </p:cNvSpPr>
          <p:nvPr/>
        </p:nvSpPr>
        <p:spPr bwMode="auto">
          <a:xfrm>
            <a:off x="2689225" y="1830388"/>
            <a:ext cx="350838" cy="369887"/>
          </a:xfrm>
          <a:prstGeom prst="rect">
            <a:avLst/>
          </a:prstGeom>
          <a:noFill/>
          <a:ln w="9525">
            <a:noFill/>
            <a:miter lim="800000"/>
            <a:headEnd/>
            <a:tailEnd/>
          </a:ln>
        </p:spPr>
        <p:txBody>
          <a:bodyPr wrap="none">
            <a:spAutoFit/>
          </a:bodyPr>
          <a:lstStyle/>
          <a:p>
            <a:r>
              <a:rPr lang="en-US" b="1"/>
              <a:t>C</a:t>
            </a:r>
          </a:p>
        </p:txBody>
      </p:sp>
      <p:sp>
        <p:nvSpPr>
          <p:cNvPr id="59404" name="TextBox 81"/>
          <p:cNvSpPr txBox="1">
            <a:spLocks noChangeArrowheads="1"/>
          </p:cNvSpPr>
          <p:nvPr/>
        </p:nvSpPr>
        <p:spPr bwMode="auto">
          <a:xfrm>
            <a:off x="2917825" y="5106988"/>
            <a:ext cx="415925" cy="369887"/>
          </a:xfrm>
          <a:prstGeom prst="rect">
            <a:avLst/>
          </a:prstGeom>
          <a:noFill/>
          <a:ln w="9525">
            <a:noFill/>
            <a:miter lim="800000"/>
            <a:headEnd/>
            <a:tailEnd/>
          </a:ln>
        </p:spPr>
        <p:txBody>
          <a:bodyPr wrap="none">
            <a:spAutoFit/>
          </a:bodyPr>
          <a:lstStyle/>
          <a:p>
            <a:r>
              <a:rPr lang="en-US" b="1"/>
              <a:t>C’</a:t>
            </a:r>
          </a:p>
        </p:txBody>
      </p:sp>
      <p:cxnSp>
        <p:nvCxnSpPr>
          <p:cNvPr id="59" name="Straight Arrow Connector 58"/>
          <p:cNvCxnSpPr>
            <a:stCxn id="39" idx="0"/>
          </p:cNvCxnSpPr>
          <p:nvPr/>
        </p:nvCxnSpPr>
        <p:spPr>
          <a:xfrm rot="16200000" flipH="1">
            <a:off x="3113882" y="1939131"/>
            <a:ext cx="912812" cy="8477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39" idx="0"/>
          </p:cNvCxnSpPr>
          <p:nvPr/>
        </p:nvCxnSpPr>
        <p:spPr>
          <a:xfrm rot="5400000" flipH="1" flipV="1">
            <a:off x="3645694" y="1405731"/>
            <a:ext cx="1588" cy="1000125"/>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42" idx="0"/>
          </p:cNvCxnSpPr>
          <p:nvPr/>
        </p:nvCxnSpPr>
        <p:spPr>
          <a:xfrm rot="5400000" flipH="1" flipV="1">
            <a:off x="3263900" y="4279900"/>
            <a:ext cx="1200150" cy="5651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stCxn id="42" idx="0"/>
          </p:cNvCxnSpPr>
          <p:nvPr/>
        </p:nvCxnSpPr>
        <p:spPr>
          <a:xfrm rot="5400000" flipH="1" flipV="1">
            <a:off x="3949700" y="4508500"/>
            <a:ext cx="285750" cy="10223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39" idx="0"/>
            <a:endCxn id="42" idx="0"/>
          </p:cNvCxnSpPr>
          <p:nvPr/>
        </p:nvCxnSpPr>
        <p:spPr>
          <a:xfrm rot="16200000" flipH="1">
            <a:off x="1735932" y="3317081"/>
            <a:ext cx="3255962" cy="434975"/>
          </a:xfrm>
          <a:prstGeom prst="line">
            <a:avLst/>
          </a:prstGeom>
          <a:ln w="41275">
            <a:solidFill>
              <a:srgbClr val="990000"/>
            </a:solidFill>
            <a:prstDash val="sysDot"/>
          </a:ln>
        </p:spPr>
        <p:style>
          <a:lnRef idx="1">
            <a:schemeClr val="accent1"/>
          </a:lnRef>
          <a:fillRef idx="0">
            <a:schemeClr val="accent1"/>
          </a:fillRef>
          <a:effectRef idx="0">
            <a:schemeClr val="accent1"/>
          </a:effectRef>
          <a:fontRef idx="minor">
            <a:schemeClr val="tx1"/>
          </a:fontRef>
        </p:style>
      </p:cxnSp>
      <p:sp>
        <p:nvSpPr>
          <p:cNvPr id="64" name="Oval 63"/>
          <p:cNvSpPr/>
          <p:nvPr/>
        </p:nvSpPr>
        <p:spPr>
          <a:xfrm>
            <a:off x="3003550" y="175260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5" name="Straight Connector 64"/>
          <p:cNvCxnSpPr>
            <a:stCxn id="64" idx="1"/>
            <a:endCxn id="64" idx="5"/>
          </p:cNvCxnSpPr>
          <p:nvPr/>
        </p:nvCxnSpPr>
        <p:spPr>
          <a:xfrm rot="16200000" flipH="1">
            <a:off x="3048000" y="17970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64" idx="7"/>
            <a:endCxn id="64" idx="3"/>
          </p:cNvCxnSpPr>
          <p:nvPr/>
        </p:nvCxnSpPr>
        <p:spPr>
          <a:xfrm rot="16200000" flipH="1" flipV="1">
            <a:off x="3048000" y="17970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sp>
        <p:nvSpPr>
          <p:cNvPr id="67" name="Oval 66"/>
          <p:cNvSpPr/>
          <p:nvPr/>
        </p:nvSpPr>
        <p:spPr>
          <a:xfrm>
            <a:off x="3416300" y="498475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59414" name="TextBox 28"/>
          <p:cNvSpPr txBox="1">
            <a:spLocks noChangeArrowheads="1"/>
          </p:cNvSpPr>
          <p:nvPr/>
        </p:nvSpPr>
        <p:spPr bwMode="auto">
          <a:xfrm>
            <a:off x="3613150" y="2590800"/>
            <a:ext cx="419100" cy="461963"/>
          </a:xfrm>
          <a:prstGeom prst="rect">
            <a:avLst/>
          </a:prstGeom>
          <a:noFill/>
          <a:ln w="9525">
            <a:noFill/>
            <a:miter lim="800000"/>
            <a:headEnd/>
            <a:tailEnd/>
          </a:ln>
        </p:spPr>
        <p:txBody>
          <a:bodyPr wrap="none">
            <a:spAutoFit/>
          </a:bodyPr>
          <a:lstStyle/>
          <a:p>
            <a:r>
              <a:rPr lang="en-US" sz="2400" b="1"/>
              <a:t>r</a:t>
            </a:r>
            <a:r>
              <a:rPr lang="en-US" sz="2400" b="1" baseline="-25000"/>
              <a:t>1</a:t>
            </a:r>
          </a:p>
        </p:txBody>
      </p:sp>
      <p:sp>
        <p:nvSpPr>
          <p:cNvPr id="59415" name="TextBox 30"/>
          <p:cNvSpPr txBox="1">
            <a:spLocks noChangeArrowheads="1"/>
          </p:cNvSpPr>
          <p:nvPr/>
        </p:nvSpPr>
        <p:spPr bwMode="auto">
          <a:xfrm>
            <a:off x="4070350" y="1676400"/>
            <a:ext cx="419100" cy="461963"/>
          </a:xfrm>
          <a:prstGeom prst="rect">
            <a:avLst/>
          </a:prstGeom>
          <a:noFill/>
          <a:ln w="9525">
            <a:noFill/>
            <a:miter lim="800000"/>
            <a:headEnd/>
            <a:tailEnd/>
          </a:ln>
        </p:spPr>
        <p:txBody>
          <a:bodyPr>
            <a:spAutoFit/>
          </a:bodyPr>
          <a:lstStyle/>
          <a:p>
            <a:r>
              <a:rPr lang="en-US" sz="2400" b="1"/>
              <a:t>r</a:t>
            </a:r>
            <a:r>
              <a:rPr lang="en-US" sz="2400" b="1" baseline="-25000"/>
              <a:t>2</a:t>
            </a:r>
          </a:p>
        </p:txBody>
      </p:sp>
      <p:sp>
        <p:nvSpPr>
          <p:cNvPr id="59416" name="Rectangle 31"/>
          <p:cNvSpPr>
            <a:spLocks noChangeArrowheads="1"/>
          </p:cNvSpPr>
          <p:nvPr/>
        </p:nvSpPr>
        <p:spPr bwMode="auto">
          <a:xfrm>
            <a:off x="2765425" y="1373188"/>
            <a:ext cx="419100" cy="461962"/>
          </a:xfrm>
          <a:prstGeom prst="rect">
            <a:avLst/>
          </a:prstGeom>
          <a:noFill/>
          <a:ln w="9525">
            <a:noFill/>
            <a:miter lim="800000"/>
            <a:headEnd/>
            <a:tailEnd/>
          </a:ln>
        </p:spPr>
        <p:txBody>
          <a:bodyPr>
            <a:spAutoFit/>
          </a:bodyPr>
          <a:lstStyle/>
          <a:p>
            <a:r>
              <a:rPr lang="en-US" sz="2400" b="1"/>
              <a:t>r</a:t>
            </a:r>
            <a:r>
              <a:rPr lang="en-US" sz="2400" b="1" baseline="-25000"/>
              <a:t>3</a:t>
            </a:r>
          </a:p>
        </p:txBody>
      </p:sp>
      <p:sp>
        <p:nvSpPr>
          <p:cNvPr id="59417" name="Rectangle 32"/>
          <p:cNvSpPr>
            <a:spLocks noChangeArrowheads="1"/>
          </p:cNvSpPr>
          <p:nvPr/>
        </p:nvSpPr>
        <p:spPr bwMode="auto">
          <a:xfrm>
            <a:off x="3222625" y="5259388"/>
            <a:ext cx="476250" cy="461962"/>
          </a:xfrm>
          <a:prstGeom prst="rect">
            <a:avLst/>
          </a:prstGeom>
          <a:noFill/>
          <a:ln w="9525">
            <a:noFill/>
            <a:miter lim="800000"/>
            <a:headEnd/>
            <a:tailEnd/>
          </a:ln>
        </p:spPr>
        <p:txBody>
          <a:bodyPr>
            <a:spAutoFit/>
          </a:bodyPr>
          <a:lstStyle/>
          <a:p>
            <a:r>
              <a:rPr lang="en-US" sz="2400" b="1"/>
              <a:t>r</a:t>
            </a:r>
            <a:r>
              <a:rPr lang="en-US" sz="2400" b="1" baseline="-25000"/>
              <a:t>3</a:t>
            </a:r>
            <a:r>
              <a:rPr lang="en-US" sz="2400" b="1" baseline="30000"/>
              <a:t>’</a:t>
            </a:r>
            <a:endParaRPr lang="en-US" sz="2400" b="1" baseline="-25000"/>
          </a:p>
        </p:txBody>
      </p:sp>
      <p:sp>
        <p:nvSpPr>
          <p:cNvPr id="59418" name="Rectangle 33"/>
          <p:cNvSpPr>
            <a:spLocks noChangeArrowheads="1"/>
          </p:cNvSpPr>
          <p:nvPr/>
        </p:nvSpPr>
        <p:spPr bwMode="auto">
          <a:xfrm>
            <a:off x="4095750" y="3741738"/>
            <a:ext cx="476250" cy="461962"/>
          </a:xfrm>
          <a:prstGeom prst="rect">
            <a:avLst/>
          </a:prstGeom>
          <a:noFill/>
          <a:ln w="9525">
            <a:noFill/>
            <a:miter lim="800000"/>
            <a:headEnd/>
            <a:tailEnd/>
          </a:ln>
        </p:spPr>
        <p:txBody>
          <a:bodyPr>
            <a:spAutoFit/>
          </a:bodyPr>
          <a:lstStyle/>
          <a:p>
            <a:r>
              <a:rPr lang="en-US" sz="2400" b="1"/>
              <a:t>r</a:t>
            </a:r>
            <a:r>
              <a:rPr lang="en-US" sz="2400" b="1" baseline="-25000"/>
              <a:t>2</a:t>
            </a:r>
            <a:r>
              <a:rPr lang="en-US" sz="2400" b="1" baseline="30000"/>
              <a:t>’</a:t>
            </a:r>
            <a:endParaRPr lang="en-US" sz="2400" b="1" baseline="-25000"/>
          </a:p>
        </p:txBody>
      </p:sp>
      <p:sp>
        <p:nvSpPr>
          <p:cNvPr id="24606" name="Rectangle 34"/>
          <p:cNvSpPr>
            <a:spLocks noChangeArrowheads="1"/>
          </p:cNvSpPr>
          <p:nvPr/>
        </p:nvSpPr>
        <p:spPr bwMode="auto">
          <a:xfrm rot="795017">
            <a:off x="4137025" y="2287588"/>
            <a:ext cx="476250" cy="461962"/>
          </a:xfrm>
          <a:prstGeom prst="rect">
            <a:avLst/>
          </a:prstGeom>
          <a:noFill/>
          <a:ln w="9525">
            <a:noFill/>
            <a:miter lim="800000"/>
            <a:headEnd/>
            <a:tailEnd/>
          </a:ln>
        </p:spPr>
        <p:txBody>
          <a:bodyPr>
            <a:spAutoFit/>
          </a:bodyPr>
          <a:lstStyle/>
          <a:p>
            <a:r>
              <a:rPr lang="en-US" sz="2400" b="1"/>
              <a:t>r</a:t>
            </a:r>
            <a:r>
              <a:rPr lang="en-US" sz="2400" b="1" baseline="-25000"/>
              <a:t>1</a:t>
            </a:r>
            <a:r>
              <a:rPr lang="en-US" sz="2400" b="1" baseline="30000"/>
              <a:t>’</a:t>
            </a:r>
            <a:endParaRPr lang="en-US" sz="2400" b="1" baseline="-25000"/>
          </a:p>
        </p:txBody>
      </p:sp>
      <p:cxnSp>
        <p:nvCxnSpPr>
          <p:cNvPr id="38" name="Straight Arrow Connector 37"/>
          <p:cNvCxnSpPr/>
          <p:nvPr/>
        </p:nvCxnSpPr>
        <p:spPr>
          <a:xfrm rot="5400000" flipH="1" flipV="1">
            <a:off x="3666331" y="1920082"/>
            <a:ext cx="1201737" cy="5651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39" idx="0"/>
          </p:cNvCxnSpPr>
          <p:nvPr/>
        </p:nvCxnSpPr>
        <p:spPr>
          <a:xfrm rot="5400000" flipH="1" flipV="1">
            <a:off x="3717925" y="1106488"/>
            <a:ext cx="228600" cy="1371600"/>
          </a:xfrm>
          <a:prstGeom prst="straightConnector1">
            <a:avLst/>
          </a:prstGeom>
          <a:ln w="2857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24609" name="Rectangle 33"/>
          <p:cNvSpPr>
            <a:spLocks noChangeArrowheads="1"/>
          </p:cNvSpPr>
          <p:nvPr/>
        </p:nvSpPr>
        <p:spPr bwMode="auto">
          <a:xfrm rot="-478145">
            <a:off x="3392488" y="1214438"/>
            <a:ext cx="1487487" cy="461962"/>
          </a:xfrm>
          <a:prstGeom prst="rect">
            <a:avLst/>
          </a:prstGeom>
          <a:noFill/>
          <a:ln w="9525">
            <a:noFill/>
            <a:miter lim="800000"/>
            <a:headEnd/>
            <a:tailEnd/>
          </a:ln>
        </p:spPr>
        <p:txBody>
          <a:bodyPr>
            <a:spAutoFit/>
          </a:bodyPr>
          <a:lstStyle/>
          <a:p>
            <a:r>
              <a:rPr lang="en-US" sz="2400" b="1"/>
              <a:t>r</a:t>
            </a:r>
            <a:r>
              <a:rPr lang="en-US" sz="2400" b="1" baseline="-25000"/>
              <a:t>1 </a:t>
            </a:r>
            <a:r>
              <a:rPr lang="en-US" sz="2400" b="1"/>
              <a:t> + r</a:t>
            </a:r>
            <a:r>
              <a:rPr lang="en-US" sz="2400" b="1" baseline="-25000"/>
              <a:t>1</a:t>
            </a:r>
            <a:r>
              <a:rPr lang="en-US" sz="2400" b="1" baseline="30000"/>
              <a:t>’</a:t>
            </a:r>
            <a:endParaRPr lang="en-US" sz="2400" b="1" baseline="-25000"/>
          </a:p>
        </p:txBody>
      </p:sp>
      <p:sp>
        <p:nvSpPr>
          <p:cNvPr id="59423" name="Rectangle 34"/>
          <p:cNvSpPr>
            <a:spLocks noChangeArrowheads="1"/>
          </p:cNvSpPr>
          <p:nvPr/>
        </p:nvSpPr>
        <p:spPr bwMode="auto">
          <a:xfrm>
            <a:off x="4673600" y="4699000"/>
            <a:ext cx="476250" cy="461963"/>
          </a:xfrm>
          <a:prstGeom prst="rect">
            <a:avLst/>
          </a:prstGeom>
          <a:noFill/>
          <a:ln w="9525">
            <a:noFill/>
            <a:miter lim="800000"/>
            <a:headEnd/>
            <a:tailEnd/>
          </a:ln>
        </p:spPr>
        <p:txBody>
          <a:bodyPr>
            <a:spAutoFit/>
          </a:bodyPr>
          <a:lstStyle/>
          <a:p>
            <a:r>
              <a:rPr lang="en-US" sz="2400" b="1"/>
              <a:t>r</a:t>
            </a:r>
            <a:r>
              <a:rPr lang="en-US" sz="2400" b="1" baseline="-25000"/>
              <a:t>1</a:t>
            </a:r>
            <a:r>
              <a:rPr lang="en-US" sz="2400" b="1" baseline="30000"/>
              <a:t>’</a:t>
            </a:r>
            <a:endParaRPr lang="en-US" sz="2400" b="1" baseline="-25000"/>
          </a:p>
        </p:txBody>
      </p:sp>
      <p:sp>
        <p:nvSpPr>
          <p:cNvPr id="59424" name="TextBox 80"/>
          <p:cNvSpPr txBox="1">
            <a:spLocks noChangeArrowheads="1"/>
          </p:cNvSpPr>
          <p:nvPr/>
        </p:nvSpPr>
        <p:spPr bwMode="auto">
          <a:xfrm>
            <a:off x="2689225" y="3049588"/>
            <a:ext cx="658813" cy="369887"/>
          </a:xfrm>
          <a:prstGeom prst="rect">
            <a:avLst/>
          </a:prstGeom>
          <a:noFill/>
          <a:ln w="9525">
            <a:noFill/>
            <a:miter lim="800000"/>
            <a:headEnd/>
            <a:tailEnd/>
          </a:ln>
        </p:spPr>
        <p:txBody>
          <a:bodyPr wrap="none">
            <a:spAutoFit/>
          </a:bodyPr>
          <a:lstStyle/>
          <a:p>
            <a:r>
              <a:rPr lang="en-US" b="1"/>
              <a:t>C-C’</a:t>
            </a:r>
          </a:p>
        </p:txBody>
      </p:sp>
      <p:sp>
        <p:nvSpPr>
          <p:cNvPr id="40" name="Arc 39"/>
          <p:cNvSpPr/>
          <p:nvPr/>
        </p:nvSpPr>
        <p:spPr bwMode="auto">
          <a:xfrm rot="6022605">
            <a:off x="2820988" y="1593850"/>
            <a:ext cx="847725" cy="663575"/>
          </a:xfrm>
          <a:prstGeom prst="arc">
            <a:avLst>
              <a:gd name="adj1" fmla="val 14578603"/>
              <a:gd name="adj2" fmla="val 20978526"/>
            </a:avLst>
          </a:prstGeom>
          <a:noFill/>
          <a:ln w="28575" cap="flat" cmpd="sng" algn="ctr">
            <a:solidFill>
              <a:schemeClr val="tx1"/>
            </a:solidFill>
            <a:prstDash val="solid"/>
            <a:round/>
            <a:headEnd type="none" w="med" len="med"/>
            <a:tailEnd type="none" w="med" len="med"/>
          </a:ln>
          <a:effectLst/>
        </p:spPr>
        <p:txBody>
          <a:bodyPr lIns="100794" tIns="50397" rIns="100794" bIns="50397" anchor="ctr">
            <a:spAutoFit/>
          </a:bodyPr>
          <a:lstStyle/>
          <a:p>
            <a:pPr algn="ctr" defTabSz="449263" hangingPunct="0">
              <a:lnSpc>
                <a:spcPct val="80000"/>
              </a:lnSpc>
              <a:spcBef>
                <a:spcPct val="50000"/>
              </a:spcBef>
              <a:buClr>
                <a:srgbClr val="000000"/>
              </a:buClr>
              <a:buSzPct val="45000"/>
              <a:buFont typeface="Wingdings" pitchFamily="2" charset="2"/>
              <a:buNone/>
            </a:pPr>
            <a:endParaRPr lang="en-US">
              <a:solidFill>
                <a:srgbClr val="000000"/>
              </a:solidFill>
              <a:latin typeface="Comic Sans MS" pitchFamily="66" charset="0"/>
            </a:endParaRPr>
          </a:p>
        </p:txBody>
      </p:sp>
      <p:sp>
        <p:nvSpPr>
          <p:cNvPr id="44" name="Rectangle 33"/>
          <p:cNvSpPr>
            <a:spLocks noChangeArrowheads="1"/>
          </p:cNvSpPr>
          <p:nvPr/>
        </p:nvSpPr>
        <p:spPr bwMode="auto">
          <a:xfrm>
            <a:off x="5691188" y="4075113"/>
            <a:ext cx="3246437" cy="501650"/>
          </a:xfrm>
          <a:prstGeom prst="rect">
            <a:avLst/>
          </a:prstGeom>
          <a:noFill/>
          <a:ln w="9525">
            <a:noFill/>
            <a:miter lim="800000"/>
            <a:headEnd/>
            <a:tailEnd/>
          </a:ln>
        </p:spPr>
        <p:txBody>
          <a:bodyPr lIns="100794" tIns="50397" rIns="100794" bIns="50397">
            <a:spAutoFit/>
          </a:bodyPr>
          <a:lstStyle/>
          <a:p>
            <a:r>
              <a:rPr lang="en-US" sz="2600" b="1"/>
              <a:t>&lt;r</a:t>
            </a:r>
            <a:r>
              <a:rPr lang="en-US" sz="2600" b="1" baseline="-25000"/>
              <a:t>1 </a:t>
            </a:r>
            <a:r>
              <a:rPr lang="en-US" sz="2600" b="1"/>
              <a:t>+ r</a:t>
            </a:r>
            <a:r>
              <a:rPr lang="en-US" sz="2600" b="1" baseline="-25000"/>
              <a:t>1</a:t>
            </a:r>
            <a:r>
              <a:rPr lang="en-US" sz="2600" b="1" baseline="30000"/>
              <a:t>’</a:t>
            </a:r>
            <a:r>
              <a:rPr lang="en-US" sz="2600" b="1"/>
              <a:t>,C’-C&gt; = 0</a:t>
            </a:r>
            <a:endParaRPr lang="en-US" sz="2600" b="1" baseline="-25000"/>
          </a:p>
        </p:txBody>
      </p:sp>
      <p:cxnSp>
        <p:nvCxnSpPr>
          <p:cNvPr id="45" name="Straight Arrow Connector 44"/>
          <p:cNvCxnSpPr/>
          <p:nvPr/>
        </p:nvCxnSpPr>
        <p:spPr>
          <a:xfrm rot="5400000" flipH="1" flipV="1">
            <a:off x="4505325" y="1233488"/>
            <a:ext cx="285750" cy="10223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46" name="Rectangle 33"/>
          <p:cNvSpPr>
            <a:spLocks noChangeArrowheads="1"/>
          </p:cNvSpPr>
          <p:nvPr/>
        </p:nvSpPr>
        <p:spPr bwMode="auto">
          <a:xfrm rot="-788965">
            <a:off x="4716463" y="1649413"/>
            <a:ext cx="476250" cy="461962"/>
          </a:xfrm>
          <a:prstGeom prst="rect">
            <a:avLst/>
          </a:prstGeom>
          <a:noFill/>
          <a:ln w="9525">
            <a:noFill/>
            <a:miter lim="800000"/>
            <a:headEnd/>
            <a:tailEnd/>
          </a:ln>
        </p:spPr>
        <p:txBody>
          <a:bodyPr>
            <a:spAutoFit/>
          </a:bodyPr>
          <a:lstStyle/>
          <a:p>
            <a:r>
              <a:rPr lang="en-US" sz="2400" b="1"/>
              <a:t>r</a:t>
            </a:r>
            <a:r>
              <a:rPr lang="en-US" sz="2400" b="1" baseline="-25000"/>
              <a:t>2</a:t>
            </a:r>
            <a:r>
              <a:rPr lang="en-US" sz="2400" b="1" baseline="30000"/>
              <a:t>’</a:t>
            </a:r>
            <a:endParaRPr lang="en-US" sz="2400" b="1" baseline="-25000"/>
          </a:p>
        </p:txBody>
      </p:sp>
      <p:cxnSp>
        <p:nvCxnSpPr>
          <p:cNvPr id="48" name="Straight Arrow Connector 47"/>
          <p:cNvCxnSpPr/>
          <p:nvPr/>
        </p:nvCxnSpPr>
        <p:spPr>
          <a:xfrm flipV="1">
            <a:off x="3222625" y="1601788"/>
            <a:ext cx="1905000" cy="2857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50" name="Rectangle 33"/>
          <p:cNvSpPr>
            <a:spLocks noChangeArrowheads="1"/>
          </p:cNvSpPr>
          <p:nvPr/>
        </p:nvSpPr>
        <p:spPr bwMode="auto">
          <a:xfrm>
            <a:off x="5716588" y="4621213"/>
            <a:ext cx="3640137" cy="501650"/>
          </a:xfrm>
          <a:prstGeom prst="rect">
            <a:avLst/>
          </a:prstGeom>
          <a:noFill/>
          <a:ln w="9525">
            <a:noFill/>
            <a:miter lim="800000"/>
            <a:headEnd/>
            <a:tailEnd/>
          </a:ln>
        </p:spPr>
        <p:txBody>
          <a:bodyPr lIns="100794" tIns="50397" rIns="100794" bIns="50397">
            <a:spAutoFit/>
          </a:bodyPr>
          <a:lstStyle/>
          <a:p>
            <a:r>
              <a:rPr lang="en-US" sz="2600" b="1"/>
              <a:t>&lt;r</a:t>
            </a:r>
            <a:r>
              <a:rPr lang="en-US" sz="2600" b="1" baseline="-25000"/>
              <a:t>2 </a:t>
            </a:r>
            <a:r>
              <a:rPr lang="en-US" sz="2600" b="1"/>
              <a:t>+ r</a:t>
            </a:r>
            <a:r>
              <a:rPr lang="en-US" sz="2600" b="1" baseline="-25000"/>
              <a:t>2</a:t>
            </a:r>
            <a:r>
              <a:rPr lang="en-US" sz="2600" b="1" baseline="30000"/>
              <a:t>’</a:t>
            </a:r>
            <a:r>
              <a:rPr lang="en-US" sz="2600" b="1"/>
              <a:t>,C’-C&gt; = 0</a:t>
            </a:r>
            <a:endParaRPr lang="en-US" sz="2600" b="1" baseline="-25000"/>
          </a:p>
        </p:txBody>
      </p:sp>
      <p:sp>
        <p:nvSpPr>
          <p:cNvPr id="51" name="Rectangle 33"/>
          <p:cNvSpPr>
            <a:spLocks noChangeArrowheads="1"/>
          </p:cNvSpPr>
          <p:nvPr/>
        </p:nvSpPr>
        <p:spPr bwMode="auto">
          <a:xfrm>
            <a:off x="5716588" y="5129213"/>
            <a:ext cx="3640137" cy="501650"/>
          </a:xfrm>
          <a:prstGeom prst="rect">
            <a:avLst/>
          </a:prstGeom>
          <a:noFill/>
          <a:ln w="9525">
            <a:noFill/>
            <a:miter lim="800000"/>
            <a:headEnd/>
            <a:tailEnd/>
          </a:ln>
        </p:spPr>
        <p:txBody>
          <a:bodyPr lIns="100794" tIns="50397" rIns="100794" bIns="50397">
            <a:spAutoFit/>
          </a:bodyPr>
          <a:lstStyle/>
          <a:p>
            <a:r>
              <a:rPr lang="en-US" sz="2600" b="1"/>
              <a:t>&lt;r</a:t>
            </a:r>
            <a:r>
              <a:rPr lang="en-US" sz="2600" b="1" baseline="-25000"/>
              <a:t>3 </a:t>
            </a:r>
            <a:r>
              <a:rPr lang="en-US" sz="2600" b="1"/>
              <a:t>+ r</a:t>
            </a:r>
            <a:r>
              <a:rPr lang="en-US" sz="2600" b="1" baseline="-25000"/>
              <a:t>3</a:t>
            </a:r>
            <a:r>
              <a:rPr lang="en-US" sz="2600" b="1" baseline="30000"/>
              <a:t>’</a:t>
            </a:r>
            <a:r>
              <a:rPr lang="en-US" sz="2600" b="1"/>
              <a:t>,C’-C&gt; = 0</a:t>
            </a:r>
            <a:endParaRPr lang="en-US" sz="2600" b="1" baseline="-25000"/>
          </a:p>
        </p:txBody>
      </p:sp>
      <p:sp>
        <p:nvSpPr>
          <p:cNvPr id="52" name="TextBox 51"/>
          <p:cNvSpPr txBox="1">
            <a:spLocks noChangeArrowheads="1"/>
          </p:cNvSpPr>
          <p:nvPr/>
        </p:nvSpPr>
        <p:spPr bwMode="auto">
          <a:xfrm>
            <a:off x="685800" y="6019800"/>
            <a:ext cx="7391400" cy="461963"/>
          </a:xfrm>
          <a:prstGeom prst="rect">
            <a:avLst/>
          </a:prstGeom>
          <a:noFill/>
          <a:ln w="9525">
            <a:noFill/>
            <a:miter lim="800000"/>
            <a:headEnd/>
            <a:tailEnd/>
          </a:ln>
        </p:spPr>
        <p:txBody>
          <a:bodyPr>
            <a:spAutoFit/>
          </a:bodyPr>
          <a:lstStyle/>
          <a:p>
            <a:r>
              <a:rPr lang="en-US" sz="2400" b="1"/>
              <a:t>	(C’-</a:t>
            </a:r>
            <a:r>
              <a:rPr lang="en-US" sz="2400" b="1">
                <a:solidFill>
                  <a:srgbClr val="00B0F0"/>
                </a:solidFill>
              </a:rPr>
              <a:t>C</a:t>
            </a:r>
            <a:r>
              <a:rPr lang="en-US" sz="2400" b="1"/>
              <a:t>)</a:t>
            </a:r>
            <a:r>
              <a:rPr lang="en-US" sz="2400" b="1" baseline="30000"/>
              <a:t>T</a:t>
            </a:r>
            <a:r>
              <a:rPr lang="en-US" sz="2400" b="1"/>
              <a:t> (r</a:t>
            </a:r>
            <a:r>
              <a:rPr lang="en-US" sz="2400" b="1" baseline="-25000"/>
              <a:t>k</a:t>
            </a:r>
            <a:r>
              <a:rPr lang="en-US" sz="2400" b="1" baseline="30000"/>
              <a:t>’</a:t>
            </a:r>
            <a:r>
              <a:rPr lang="en-US" sz="2400" b="1" baseline="-25000"/>
              <a:t> </a:t>
            </a:r>
            <a:r>
              <a:rPr lang="en-US" sz="2400" b="1"/>
              <a:t>+ </a:t>
            </a:r>
            <a:r>
              <a:rPr lang="en-US" sz="2400" b="1">
                <a:solidFill>
                  <a:srgbClr val="00B0F0"/>
                </a:solidFill>
              </a:rPr>
              <a:t>r</a:t>
            </a:r>
            <a:r>
              <a:rPr lang="en-US" sz="2400" b="1" baseline="-25000">
                <a:solidFill>
                  <a:srgbClr val="00B0F0"/>
                </a:solidFill>
              </a:rPr>
              <a:t>k </a:t>
            </a:r>
            <a:r>
              <a:rPr lang="en-US" sz="2400" b="1"/>
              <a:t>) = 0  </a:t>
            </a:r>
            <a:r>
              <a:rPr lang="en-US" sz="2400"/>
              <a:t>for k = 1, 2, 3</a:t>
            </a:r>
            <a:endParaRPr lang="en-US" sz="2400" baseline="-25000"/>
          </a:p>
        </p:txBody>
      </p:sp>
      <p:sp>
        <p:nvSpPr>
          <p:cNvPr id="59433" name="Slide Number Placeholder 28"/>
          <p:cNvSpPr txBox="1">
            <a:spLocks/>
          </p:cNvSpPr>
          <p:nvPr/>
        </p:nvSpPr>
        <p:spPr bwMode="auto">
          <a:xfrm>
            <a:off x="6553200" y="6324600"/>
            <a:ext cx="2133600" cy="365125"/>
          </a:xfrm>
          <a:prstGeom prst="rect">
            <a:avLst/>
          </a:prstGeom>
          <a:noFill/>
          <a:ln w="9525">
            <a:noFill/>
            <a:miter lim="800000"/>
            <a:headEnd/>
            <a:tailEnd/>
          </a:ln>
        </p:spPr>
        <p:txBody>
          <a:bodyPr anchor="ctr"/>
          <a:lstStyle/>
          <a:p>
            <a:pPr algn="r"/>
            <a:fld id="{82609E45-E8B6-4031-AB2F-85514B69DCFB}" type="slidenum">
              <a:rPr lang="en-US" sz="1200">
                <a:latin typeface="Calibri" pitchFamily="34" charset="0"/>
              </a:rPr>
              <a:pPr algn="r"/>
              <a:t>24</a:t>
            </a:fld>
            <a:endParaRPr lang="en-US" sz="1200">
              <a:latin typeface="Calibri" pitchFamily="34" charset="0"/>
            </a:endParaRPr>
          </a:p>
        </p:txBody>
      </p:sp>
      <p:sp>
        <p:nvSpPr>
          <p:cNvPr id="54" name="Rectangle 53"/>
          <p:cNvSpPr/>
          <p:nvPr/>
        </p:nvSpPr>
        <p:spPr>
          <a:xfrm>
            <a:off x="1219200" y="5867400"/>
            <a:ext cx="5257800" cy="762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55" name="TextBox 40"/>
          <p:cNvSpPr txBox="1">
            <a:spLocks noChangeArrowheads="1"/>
          </p:cNvSpPr>
          <p:nvPr/>
        </p:nvSpPr>
        <p:spPr bwMode="auto">
          <a:xfrm>
            <a:off x="5362575" y="3657600"/>
            <a:ext cx="3781425" cy="409575"/>
          </a:xfrm>
          <a:prstGeom prst="rect">
            <a:avLst/>
          </a:prstGeom>
          <a:noFill/>
          <a:ln w="9525">
            <a:noFill/>
            <a:miter lim="800000"/>
            <a:headEnd/>
            <a:tailEnd/>
          </a:ln>
        </p:spPr>
        <p:txBody>
          <a:bodyPr lIns="100794" tIns="50397" rIns="100794" bIns="50397">
            <a:spAutoFit/>
          </a:bodyPr>
          <a:lstStyle/>
          <a:p>
            <a:r>
              <a:rPr lang="en-US" sz="2400"/>
              <a:t> 3 Non-linear constraints</a:t>
            </a:r>
          </a:p>
        </p:txBody>
      </p:sp>
      <p:sp>
        <p:nvSpPr>
          <p:cNvPr id="47" name="Oval 46"/>
          <p:cNvSpPr/>
          <p:nvPr/>
        </p:nvSpPr>
        <p:spPr>
          <a:xfrm>
            <a:off x="3556000" y="5097463"/>
            <a:ext cx="71438" cy="82550"/>
          </a:xfrm>
          <a:prstGeom prst="ellipse">
            <a:avLst/>
          </a:prstGeom>
          <a:solidFill>
            <a:srgbClr val="F94BED"/>
          </a:solid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49" name="Oval 48"/>
          <p:cNvSpPr/>
          <p:nvPr/>
        </p:nvSpPr>
        <p:spPr>
          <a:xfrm>
            <a:off x="3344863" y="2006600"/>
            <a:ext cx="71437" cy="8255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pic>
        <p:nvPicPr>
          <p:cNvPr id="56" name="~PP3356.WAV">
            <a:hlinkClick r:id="" action="ppaction://media"/>
          </p:cNvPr>
          <p:cNvPicPr>
            <a:picLocks noRot="1" noChangeAspect="1"/>
          </p:cNvPicPr>
          <p:nvPr>
            <a:wavAudioFile r:embed="rId2" name="~PP3356.WAV"/>
          </p:nvPr>
        </p:nvPicPr>
        <p:blipFill>
          <a:blip r:embed="rId4"/>
          <a:stretch>
            <a:fillRect/>
          </a:stretch>
        </p:blipFill>
        <p:spPr>
          <a:xfrm>
            <a:off x="8702675" y="6416675"/>
            <a:ext cx="304800" cy="304800"/>
          </a:xfrm>
          <a:prstGeom prst="rect">
            <a:avLst/>
          </a:prstGeom>
        </p:spPr>
      </p:pic>
    </p:spTree>
    <p:custDataLst>
      <p:tags r:id="rId1"/>
    </p:custDataLst>
  </p:cSld>
  <p:clrMapOvr>
    <a:masterClrMapping/>
  </p:clrMapOvr>
  <p:transition advTm="3042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6"/>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460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460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5"/>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8"/>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0"/>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2"/>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54"/>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43" fill="hold" display="0">
                  <p:stCondLst>
                    <p:cond delay="indefinite"/>
                  </p:stCondLst>
                  <p:endCondLst>
                    <p:cond evt="onPrev" delay="0">
                      <p:tgtEl>
                        <p:sldTgt/>
                      </p:tgtEl>
                    </p:cond>
                    <p:cond evt="onStopAudio" delay="0">
                      <p:tgtEl>
                        <p:sldTgt/>
                      </p:tgtEl>
                    </p:cond>
                  </p:endCondLst>
                </p:cTn>
                <p:tgtEl>
                  <p:spTgt spid="56"/>
                </p:tgtEl>
              </p:cMediaNode>
            </p:audio>
          </p:childTnLst>
        </p:cTn>
      </p:par>
    </p:tnLst>
    <p:bldLst>
      <p:bldP spid="24606" grpId="0"/>
      <p:bldP spid="24609" grpId="0"/>
      <p:bldP spid="40" grpId="0" animBg="1"/>
      <p:bldP spid="44" grpId="0"/>
      <p:bldP spid="46" grpId="0"/>
      <p:bldP spid="50" grpId="0"/>
      <p:bldP spid="51" grpId="0"/>
      <p:bldP spid="52" grpId="0"/>
      <p:bldP spid="54" grpId="0" animBg="1"/>
      <p:bldP spid="5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434975" y="0"/>
            <a:ext cx="8229600" cy="1143000"/>
          </a:xfrm>
        </p:spPr>
        <p:txBody>
          <a:bodyPr/>
          <a:lstStyle/>
          <a:p>
            <a:pPr eaLnBrk="1" hangingPunct="1"/>
            <a:r>
              <a:rPr lang="en-US" smtClean="0"/>
              <a:t>Recovery of External Parameters</a:t>
            </a:r>
          </a:p>
        </p:txBody>
      </p:sp>
      <p:cxnSp>
        <p:nvCxnSpPr>
          <p:cNvPr id="34" name="Straight Arrow Connector 33"/>
          <p:cNvCxnSpPr/>
          <p:nvPr/>
        </p:nvCxnSpPr>
        <p:spPr>
          <a:xfrm rot="10800000" flipV="1">
            <a:off x="2470150" y="4344988"/>
            <a:ext cx="762000" cy="303212"/>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0420" name="TextBox 38"/>
          <p:cNvSpPr txBox="1">
            <a:spLocks noChangeArrowheads="1"/>
          </p:cNvSpPr>
          <p:nvPr/>
        </p:nvSpPr>
        <p:spPr bwMode="auto">
          <a:xfrm>
            <a:off x="336550" y="4648200"/>
            <a:ext cx="2743200" cy="369888"/>
          </a:xfrm>
          <a:prstGeom prst="rect">
            <a:avLst/>
          </a:prstGeom>
          <a:noFill/>
          <a:ln w="9525">
            <a:noFill/>
            <a:miter lim="800000"/>
            <a:headEnd/>
            <a:tailEnd/>
          </a:ln>
        </p:spPr>
        <p:txBody>
          <a:bodyPr>
            <a:spAutoFit/>
          </a:bodyPr>
          <a:lstStyle/>
          <a:p>
            <a:r>
              <a:rPr lang="en-US"/>
              <a:t> Mirrored camera pose</a:t>
            </a:r>
          </a:p>
        </p:txBody>
      </p:sp>
      <p:cxnSp>
        <p:nvCxnSpPr>
          <p:cNvPr id="36" name="Straight Arrow Connector 35"/>
          <p:cNvCxnSpPr/>
          <p:nvPr/>
        </p:nvCxnSpPr>
        <p:spPr>
          <a:xfrm rot="10800000" flipV="1">
            <a:off x="2317750" y="2209800"/>
            <a:ext cx="762000" cy="30321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0422" name="TextBox 40"/>
          <p:cNvSpPr txBox="1">
            <a:spLocks noChangeArrowheads="1"/>
          </p:cNvSpPr>
          <p:nvPr/>
        </p:nvSpPr>
        <p:spPr bwMode="auto">
          <a:xfrm>
            <a:off x="336550" y="2438400"/>
            <a:ext cx="2743200" cy="369888"/>
          </a:xfrm>
          <a:prstGeom prst="rect">
            <a:avLst/>
          </a:prstGeom>
          <a:noFill/>
          <a:ln w="9525">
            <a:noFill/>
            <a:miter lim="800000"/>
            <a:headEnd/>
            <a:tailEnd/>
          </a:ln>
        </p:spPr>
        <p:txBody>
          <a:bodyPr>
            <a:spAutoFit/>
          </a:bodyPr>
          <a:lstStyle/>
          <a:p>
            <a:r>
              <a:rPr lang="en-US"/>
              <a:t> Real camera pose</a:t>
            </a:r>
          </a:p>
        </p:txBody>
      </p:sp>
      <p:sp>
        <p:nvSpPr>
          <p:cNvPr id="39" name="Isosceles Triangle 38"/>
          <p:cNvSpPr/>
          <p:nvPr/>
        </p:nvSpPr>
        <p:spPr>
          <a:xfrm rot="19279589">
            <a:off x="2751138" y="1814513"/>
            <a:ext cx="1314450" cy="8382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41" name="Straight Connector 40"/>
          <p:cNvCxnSpPr/>
          <p:nvPr/>
        </p:nvCxnSpPr>
        <p:spPr>
          <a:xfrm flipV="1">
            <a:off x="2393950" y="3048000"/>
            <a:ext cx="5562600" cy="53340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42" name="Isosceles Triangle 41"/>
          <p:cNvSpPr/>
          <p:nvPr/>
        </p:nvSpPr>
        <p:spPr>
          <a:xfrm rot="12216183">
            <a:off x="3071813" y="4251325"/>
            <a:ext cx="1400175" cy="9525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60426" name="TextBox 77"/>
          <p:cNvSpPr txBox="1">
            <a:spLocks noChangeArrowheads="1"/>
          </p:cNvSpPr>
          <p:nvPr/>
        </p:nvSpPr>
        <p:spPr bwMode="auto">
          <a:xfrm rot="21068592" flipH="1">
            <a:off x="7445375" y="3051175"/>
            <a:ext cx="1066800" cy="368300"/>
          </a:xfrm>
          <a:prstGeom prst="rect">
            <a:avLst/>
          </a:prstGeom>
          <a:noFill/>
          <a:ln w="9525">
            <a:noFill/>
            <a:miter lim="800000"/>
            <a:headEnd/>
            <a:tailEnd/>
          </a:ln>
        </p:spPr>
        <p:txBody>
          <a:bodyPr>
            <a:spAutoFit/>
          </a:bodyPr>
          <a:lstStyle/>
          <a:p>
            <a:r>
              <a:rPr lang="en-US"/>
              <a:t>mirror</a:t>
            </a:r>
          </a:p>
        </p:txBody>
      </p:sp>
      <p:sp>
        <p:nvSpPr>
          <p:cNvPr id="60427" name="TextBox 80"/>
          <p:cNvSpPr txBox="1">
            <a:spLocks noChangeArrowheads="1"/>
          </p:cNvSpPr>
          <p:nvPr/>
        </p:nvSpPr>
        <p:spPr bwMode="auto">
          <a:xfrm>
            <a:off x="2689225" y="1830388"/>
            <a:ext cx="350838" cy="369887"/>
          </a:xfrm>
          <a:prstGeom prst="rect">
            <a:avLst/>
          </a:prstGeom>
          <a:noFill/>
          <a:ln w="9525">
            <a:noFill/>
            <a:miter lim="800000"/>
            <a:headEnd/>
            <a:tailEnd/>
          </a:ln>
        </p:spPr>
        <p:txBody>
          <a:bodyPr wrap="none">
            <a:spAutoFit/>
          </a:bodyPr>
          <a:lstStyle/>
          <a:p>
            <a:r>
              <a:rPr lang="en-US" b="1"/>
              <a:t>C</a:t>
            </a:r>
          </a:p>
        </p:txBody>
      </p:sp>
      <p:sp>
        <p:nvSpPr>
          <p:cNvPr id="60428" name="TextBox 81"/>
          <p:cNvSpPr txBox="1">
            <a:spLocks noChangeArrowheads="1"/>
          </p:cNvSpPr>
          <p:nvPr/>
        </p:nvSpPr>
        <p:spPr bwMode="auto">
          <a:xfrm>
            <a:off x="2917825" y="5106988"/>
            <a:ext cx="415925" cy="369887"/>
          </a:xfrm>
          <a:prstGeom prst="rect">
            <a:avLst/>
          </a:prstGeom>
          <a:noFill/>
          <a:ln w="9525">
            <a:noFill/>
            <a:miter lim="800000"/>
            <a:headEnd/>
            <a:tailEnd/>
          </a:ln>
        </p:spPr>
        <p:txBody>
          <a:bodyPr wrap="none">
            <a:spAutoFit/>
          </a:bodyPr>
          <a:lstStyle/>
          <a:p>
            <a:r>
              <a:rPr lang="en-US" b="1"/>
              <a:t>C’</a:t>
            </a:r>
          </a:p>
        </p:txBody>
      </p:sp>
      <p:cxnSp>
        <p:nvCxnSpPr>
          <p:cNvPr id="59" name="Straight Arrow Connector 58"/>
          <p:cNvCxnSpPr>
            <a:stCxn id="39" idx="0"/>
          </p:cNvCxnSpPr>
          <p:nvPr/>
        </p:nvCxnSpPr>
        <p:spPr>
          <a:xfrm rot="16200000" flipH="1">
            <a:off x="3113882" y="1939131"/>
            <a:ext cx="912812" cy="8477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39" idx="0"/>
          </p:cNvCxnSpPr>
          <p:nvPr/>
        </p:nvCxnSpPr>
        <p:spPr>
          <a:xfrm rot="5400000" flipH="1" flipV="1">
            <a:off x="3645694" y="1405731"/>
            <a:ext cx="1588" cy="1000125"/>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42" idx="0"/>
          </p:cNvCxnSpPr>
          <p:nvPr/>
        </p:nvCxnSpPr>
        <p:spPr>
          <a:xfrm rot="5400000" flipH="1" flipV="1">
            <a:off x="3263900" y="4279900"/>
            <a:ext cx="1200150" cy="5651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stCxn id="42" idx="0"/>
          </p:cNvCxnSpPr>
          <p:nvPr/>
        </p:nvCxnSpPr>
        <p:spPr>
          <a:xfrm rot="5400000" flipH="1" flipV="1">
            <a:off x="3949700" y="4508500"/>
            <a:ext cx="285750" cy="10223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39" idx="0"/>
            <a:endCxn id="42" idx="0"/>
          </p:cNvCxnSpPr>
          <p:nvPr/>
        </p:nvCxnSpPr>
        <p:spPr>
          <a:xfrm rot="16200000" flipH="1">
            <a:off x="1735932" y="3317081"/>
            <a:ext cx="3255962" cy="434975"/>
          </a:xfrm>
          <a:prstGeom prst="line">
            <a:avLst/>
          </a:prstGeom>
          <a:ln w="41275">
            <a:solidFill>
              <a:srgbClr val="990000"/>
            </a:solidFill>
            <a:prstDash val="sysDot"/>
          </a:ln>
        </p:spPr>
        <p:style>
          <a:lnRef idx="1">
            <a:schemeClr val="accent1"/>
          </a:lnRef>
          <a:fillRef idx="0">
            <a:schemeClr val="accent1"/>
          </a:fillRef>
          <a:effectRef idx="0">
            <a:schemeClr val="accent1"/>
          </a:effectRef>
          <a:fontRef idx="minor">
            <a:schemeClr val="tx1"/>
          </a:fontRef>
        </p:style>
      </p:cxnSp>
      <p:sp>
        <p:nvSpPr>
          <p:cNvPr id="64" name="Oval 63"/>
          <p:cNvSpPr/>
          <p:nvPr/>
        </p:nvSpPr>
        <p:spPr>
          <a:xfrm>
            <a:off x="3003550" y="175260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5" name="Straight Connector 64"/>
          <p:cNvCxnSpPr>
            <a:stCxn id="64" idx="1"/>
            <a:endCxn id="64" idx="5"/>
          </p:cNvCxnSpPr>
          <p:nvPr/>
        </p:nvCxnSpPr>
        <p:spPr>
          <a:xfrm rot="16200000" flipH="1">
            <a:off x="3048000" y="17970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64" idx="7"/>
            <a:endCxn id="64" idx="3"/>
          </p:cNvCxnSpPr>
          <p:nvPr/>
        </p:nvCxnSpPr>
        <p:spPr>
          <a:xfrm rot="16200000" flipH="1" flipV="1">
            <a:off x="3048000" y="17970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sp>
        <p:nvSpPr>
          <p:cNvPr id="67" name="Oval 66"/>
          <p:cNvSpPr/>
          <p:nvPr/>
        </p:nvSpPr>
        <p:spPr>
          <a:xfrm>
            <a:off x="3416300" y="498475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60438" name="TextBox 28"/>
          <p:cNvSpPr txBox="1">
            <a:spLocks noChangeArrowheads="1"/>
          </p:cNvSpPr>
          <p:nvPr/>
        </p:nvSpPr>
        <p:spPr bwMode="auto">
          <a:xfrm>
            <a:off x="3613150" y="2590800"/>
            <a:ext cx="419100" cy="461963"/>
          </a:xfrm>
          <a:prstGeom prst="rect">
            <a:avLst/>
          </a:prstGeom>
          <a:noFill/>
          <a:ln w="9525">
            <a:noFill/>
            <a:miter lim="800000"/>
            <a:headEnd/>
            <a:tailEnd/>
          </a:ln>
        </p:spPr>
        <p:txBody>
          <a:bodyPr wrap="none">
            <a:spAutoFit/>
          </a:bodyPr>
          <a:lstStyle/>
          <a:p>
            <a:r>
              <a:rPr lang="en-US" sz="2400" b="1"/>
              <a:t>r</a:t>
            </a:r>
            <a:r>
              <a:rPr lang="en-US" sz="2400" b="1" baseline="-25000"/>
              <a:t>1</a:t>
            </a:r>
          </a:p>
        </p:txBody>
      </p:sp>
      <p:sp>
        <p:nvSpPr>
          <p:cNvPr id="60439" name="TextBox 30"/>
          <p:cNvSpPr txBox="1">
            <a:spLocks noChangeArrowheads="1"/>
          </p:cNvSpPr>
          <p:nvPr/>
        </p:nvSpPr>
        <p:spPr bwMode="auto">
          <a:xfrm>
            <a:off x="4070350" y="1676400"/>
            <a:ext cx="419100" cy="461963"/>
          </a:xfrm>
          <a:prstGeom prst="rect">
            <a:avLst/>
          </a:prstGeom>
          <a:noFill/>
          <a:ln w="9525">
            <a:noFill/>
            <a:miter lim="800000"/>
            <a:headEnd/>
            <a:tailEnd/>
          </a:ln>
        </p:spPr>
        <p:txBody>
          <a:bodyPr>
            <a:spAutoFit/>
          </a:bodyPr>
          <a:lstStyle/>
          <a:p>
            <a:r>
              <a:rPr lang="en-US" sz="2400" b="1"/>
              <a:t>r</a:t>
            </a:r>
            <a:r>
              <a:rPr lang="en-US" sz="2400" b="1" baseline="-25000"/>
              <a:t>2</a:t>
            </a:r>
          </a:p>
        </p:txBody>
      </p:sp>
      <p:sp>
        <p:nvSpPr>
          <p:cNvPr id="60440" name="Rectangle 31"/>
          <p:cNvSpPr>
            <a:spLocks noChangeArrowheads="1"/>
          </p:cNvSpPr>
          <p:nvPr/>
        </p:nvSpPr>
        <p:spPr bwMode="auto">
          <a:xfrm>
            <a:off x="2765425" y="1373188"/>
            <a:ext cx="419100" cy="461962"/>
          </a:xfrm>
          <a:prstGeom prst="rect">
            <a:avLst/>
          </a:prstGeom>
          <a:noFill/>
          <a:ln w="9525">
            <a:noFill/>
            <a:miter lim="800000"/>
            <a:headEnd/>
            <a:tailEnd/>
          </a:ln>
        </p:spPr>
        <p:txBody>
          <a:bodyPr>
            <a:spAutoFit/>
          </a:bodyPr>
          <a:lstStyle/>
          <a:p>
            <a:r>
              <a:rPr lang="en-US" sz="2400" b="1"/>
              <a:t>r</a:t>
            </a:r>
            <a:r>
              <a:rPr lang="en-US" sz="2400" b="1" baseline="-25000"/>
              <a:t>3</a:t>
            </a:r>
          </a:p>
        </p:txBody>
      </p:sp>
      <p:sp>
        <p:nvSpPr>
          <p:cNvPr id="60441" name="Rectangle 32"/>
          <p:cNvSpPr>
            <a:spLocks noChangeArrowheads="1"/>
          </p:cNvSpPr>
          <p:nvPr/>
        </p:nvSpPr>
        <p:spPr bwMode="auto">
          <a:xfrm>
            <a:off x="3222625" y="5259388"/>
            <a:ext cx="476250" cy="461962"/>
          </a:xfrm>
          <a:prstGeom prst="rect">
            <a:avLst/>
          </a:prstGeom>
          <a:noFill/>
          <a:ln w="9525">
            <a:noFill/>
            <a:miter lim="800000"/>
            <a:headEnd/>
            <a:tailEnd/>
          </a:ln>
        </p:spPr>
        <p:txBody>
          <a:bodyPr>
            <a:spAutoFit/>
          </a:bodyPr>
          <a:lstStyle/>
          <a:p>
            <a:r>
              <a:rPr lang="en-US" sz="2400" b="1"/>
              <a:t>r</a:t>
            </a:r>
            <a:r>
              <a:rPr lang="en-US" sz="2400" b="1" baseline="-25000"/>
              <a:t>3</a:t>
            </a:r>
            <a:r>
              <a:rPr lang="en-US" sz="2400" b="1" baseline="30000"/>
              <a:t>’</a:t>
            </a:r>
            <a:endParaRPr lang="en-US" sz="2400" b="1" baseline="-25000"/>
          </a:p>
        </p:txBody>
      </p:sp>
      <p:sp>
        <p:nvSpPr>
          <p:cNvPr id="60442" name="Rectangle 33"/>
          <p:cNvSpPr>
            <a:spLocks noChangeArrowheads="1"/>
          </p:cNvSpPr>
          <p:nvPr/>
        </p:nvSpPr>
        <p:spPr bwMode="auto">
          <a:xfrm>
            <a:off x="4603750" y="4648200"/>
            <a:ext cx="476250" cy="461963"/>
          </a:xfrm>
          <a:prstGeom prst="rect">
            <a:avLst/>
          </a:prstGeom>
          <a:noFill/>
          <a:ln w="9525">
            <a:noFill/>
            <a:miter lim="800000"/>
            <a:headEnd/>
            <a:tailEnd/>
          </a:ln>
        </p:spPr>
        <p:txBody>
          <a:bodyPr>
            <a:spAutoFit/>
          </a:bodyPr>
          <a:lstStyle/>
          <a:p>
            <a:r>
              <a:rPr lang="en-US" sz="2400" b="1"/>
              <a:t>r</a:t>
            </a:r>
            <a:r>
              <a:rPr lang="en-US" sz="2400" b="1" baseline="-25000"/>
              <a:t>2</a:t>
            </a:r>
            <a:r>
              <a:rPr lang="en-US" sz="2400" b="1" baseline="30000"/>
              <a:t>’</a:t>
            </a:r>
            <a:endParaRPr lang="en-US" sz="2400" b="1" baseline="-25000"/>
          </a:p>
        </p:txBody>
      </p:sp>
      <p:sp>
        <p:nvSpPr>
          <p:cNvPr id="60443" name="Rectangle 34"/>
          <p:cNvSpPr>
            <a:spLocks noChangeArrowheads="1"/>
          </p:cNvSpPr>
          <p:nvPr/>
        </p:nvSpPr>
        <p:spPr bwMode="auto">
          <a:xfrm rot="795017">
            <a:off x="4137025" y="2287588"/>
            <a:ext cx="476250" cy="461962"/>
          </a:xfrm>
          <a:prstGeom prst="rect">
            <a:avLst/>
          </a:prstGeom>
          <a:noFill/>
          <a:ln w="9525">
            <a:noFill/>
            <a:miter lim="800000"/>
            <a:headEnd/>
            <a:tailEnd/>
          </a:ln>
        </p:spPr>
        <p:txBody>
          <a:bodyPr>
            <a:spAutoFit/>
          </a:bodyPr>
          <a:lstStyle/>
          <a:p>
            <a:r>
              <a:rPr lang="en-US" sz="2400" b="1"/>
              <a:t>r</a:t>
            </a:r>
            <a:r>
              <a:rPr lang="en-US" sz="2400" b="1" baseline="-25000"/>
              <a:t>1</a:t>
            </a:r>
            <a:r>
              <a:rPr lang="en-US" sz="2400" b="1" baseline="30000"/>
              <a:t>’</a:t>
            </a:r>
            <a:endParaRPr lang="en-US" sz="2400" b="1" baseline="-25000"/>
          </a:p>
        </p:txBody>
      </p:sp>
      <p:cxnSp>
        <p:nvCxnSpPr>
          <p:cNvPr id="38" name="Straight Arrow Connector 37"/>
          <p:cNvCxnSpPr/>
          <p:nvPr/>
        </p:nvCxnSpPr>
        <p:spPr>
          <a:xfrm rot="5400000" flipH="1" flipV="1">
            <a:off x="3666331" y="1920082"/>
            <a:ext cx="1201737" cy="5651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39" idx="0"/>
          </p:cNvCxnSpPr>
          <p:nvPr/>
        </p:nvCxnSpPr>
        <p:spPr>
          <a:xfrm rot="5400000" flipH="1" flipV="1">
            <a:off x="3717925" y="1106488"/>
            <a:ext cx="228600" cy="1371600"/>
          </a:xfrm>
          <a:prstGeom prst="straightConnector1">
            <a:avLst/>
          </a:prstGeom>
          <a:ln w="2857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60446" name="Rectangle 33"/>
          <p:cNvSpPr>
            <a:spLocks noChangeArrowheads="1"/>
          </p:cNvSpPr>
          <p:nvPr/>
        </p:nvSpPr>
        <p:spPr bwMode="auto">
          <a:xfrm rot="-478145">
            <a:off x="3392488" y="1214438"/>
            <a:ext cx="1487487" cy="461962"/>
          </a:xfrm>
          <a:prstGeom prst="rect">
            <a:avLst/>
          </a:prstGeom>
          <a:noFill/>
          <a:ln w="9525">
            <a:noFill/>
            <a:miter lim="800000"/>
            <a:headEnd/>
            <a:tailEnd/>
          </a:ln>
        </p:spPr>
        <p:txBody>
          <a:bodyPr>
            <a:spAutoFit/>
          </a:bodyPr>
          <a:lstStyle/>
          <a:p>
            <a:r>
              <a:rPr lang="en-US" sz="2400" b="1"/>
              <a:t>r</a:t>
            </a:r>
            <a:r>
              <a:rPr lang="en-US" sz="2400" b="1" baseline="-25000"/>
              <a:t>1 </a:t>
            </a:r>
            <a:r>
              <a:rPr lang="en-US" sz="2400" b="1"/>
              <a:t> + r</a:t>
            </a:r>
            <a:r>
              <a:rPr lang="en-US" sz="2400" b="1" baseline="-25000"/>
              <a:t>1</a:t>
            </a:r>
            <a:r>
              <a:rPr lang="en-US" sz="2400" b="1" baseline="30000"/>
              <a:t>’</a:t>
            </a:r>
            <a:endParaRPr lang="en-US" sz="2400" b="1" baseline="-25000"/>
          </a:p>
        </p:txBody>
      </p:sp>
      <p:sp>
        <p:nvSpPr>
          <p:cNvPr id="60447" name="Rectangle 34"/>
          <p:cNvSpPr>
            <a:spLocks noChangeArrowheads="1"/>
          </p:cNvSpPr>
          <p:nvPr/>
        </p:nvSpPr>
        <p:spPr bwMode="auto">
          <a:xfrm>
            <a:off x="4106863" y="3937000"/>
            <a:ext cx="476250" cy="461963"/>
          </a:xfrm>
          <a:prstGeom prst="rect">
            <a:avLst/>
          </a:prstGeom>
          <a:noFill/>
          <a:ln w="9525">
            <a:noFill/>
            <a:miter lim="800000"/>
            <a:headEnd/>
            <a:tailEnd/>
          </a:ln>
        </p:spPr>
        <p:txBody>
          <a:bodyPr>
            <a:spAutoFit/>
          </a:bodyPr>
          <a:lstStyle/>
          <a:p>
            <a:r>
              <a:rPr lang="en-US" sz="2400" b="1"/>
              <a:t>r</a:t>
            </a:r>
            <a:r>
              <a:rPr lang="en-US" sz="2400" b="1" baseline="-25000"/>
              <a:t>1</a:t>
            </a:r>
            <a:r>
              <a:rPr lang="en-US" sz="2400" b="1" baseline="30000"/>
              <a:t>’</a:t>
            </a:r>
            <a:endParaRPr lang="en-US" sz="2400" b="1" baseline="-25000"/>
          </a:p>
        </p:txBody>
      </p:sp>
      <p:sp>
        <p:nvSpPr>
          <p:cNvPr id="60448" name="TextBox 80"/>
          <p:cNvSpPr txBox="1">
            <a:spLocks noChangeArrowheads="1"/>
          </p:cNvSpPr>
          <p:nvPr/>
        </p:nvSpPr>
        <p:spPr bwMode="auto">
          <a:xfrm>
            <a:off x="2689225" y="3049588"/>
            <a:ext cx="658813" cy="369887"/>
          </a:xfrm>
          <a:prstGeom prst="rect">
            <a:avLst/>
          </a:prstGeom>
          <a:noFill/>
          <a:ln w="9525">
            <a:noFill/>
            <a:miter lim="800000"/>
            <a:headEnd/>
            <a:tailEnd/>
          </a:ln>
        </p:spPr>
        <p:txBody>
          <a:bodyPr wrap="none">
            <a:spAutoFit/>
          </a:bodyPr>
          <a:lstStyle/>
          <a:p>
            <a:r>
              <a:rPr lang="en-US" b="1"/>
              <a:t>C-C’</a:t>
            </a:r>
          </a:p>
        </p:txBody>
      </p:sp>
      <p:sp>
        <p:nvSpPr>
          <p:cNvPr id="40" name="Arc 39"/>
          <p:cNvSpPr/>
          <p:nvPr/>
        </p:nvSpPr>
        <p:spPr bwMode="auto">
          <a:xfrm rot="6022605">
            <a:off x="2820988" y="1593850"/>
            <a:ext cx="847725" cy="663575"/>
          </a:xfrm>
          <a:prstGeom prst="arc">
            <a:avLst>
              <a:gd name="adj1" fmla="val 14578603"/>
              <a:gd name="adj2" fmla="val 20978526"/>
            </a:avLst>
          </a:prstGeom>
          <a:noFill/>
          <a:ln w="28575" cap="flat" cmpd="sng" algn="ctr">
            <a:solidFill>
              <a:schemeClr val="tx1"/>
            </a:solidFill>
            <a:prstDash val="solid"/>
            <a:round/>
            <a:headEnd type="none" w="med" len="med"/>
            <a:tailEnd type="none" w="med" len="med"/>
          </a:ln>
          <a:effectLst/>
        </p:spPr>
        <p:txBody>
          <a:bodyPr lIns="100794" tIns="50397" rIns="100794" bIns="50397" anchor="ctr">
            <a:spAutoFit/>
          </a:bodyPr>
          <a:lstStyle/>
          <a:p>
            <a:pPr algn="ctr" defTabSz="449263" hangingPunct="0">
              <a:lnSpc>
                <a:spcPct val="80000"/>
              </a:lnSpc>
              <a:spcBef>
                <a:spcPct val="50000"/>
              </a:spcBef>
              <a:buClr>
                <a:srgbClr val="000000"/>
              </a:buClr>
              <a:buSzPct val="45000"/>
              <a:buFont typeface="Wingdings" pitchFamily="2" charset="2"/>
              <a:buNone/>
            </a:pPr>
            <a:endParaRPr lang="en-US">
              <a:solidFill>
                <a:srgbClr val="000000"/>
              </a:solidFill>
              <a:latin typeface="Comic Sans MS" pitchFamily="66" charset="0"/>
            </a:endParaRPr>
          </a:p>
        </p:txBody>
      </p:sp>
      <p:sp>
        <p:nvSpPr>
          <p:cNvPr id="60450" name="Rectangle 33"/>
          <p:cNvSpPr>
            <a:spLocks noChangeArrowheads="1"/>
          </p:cNvSpPr>
          <p:nvPr/>
        </p:nvSpPr>
        <p:spPr bwMode="auto">
          <a:xfrm>
            <a:off x="5691188" y="4075113"/>
            <a:ext cx="3246437" cy="501650"/>
          </a:xfrm>
          <a:prstGeom prst="rect">
            <a:avLst/>
          </a:prstGeom>
          <a:noFill/>
          <a:ln w="9525">
            <a:noFill/>
            <a:miter lim="800000"/>
            <a:headEnd/>
            <a:tailEnd/>
          </a:ln>
        </p:spPr>
        <p:txBody>
          <a:bodyPr lIns="100794" tIns="50397" rIns="100794" bIns="50397">
            <a:spAutoFit/>
          </a:bodyPr>
          <a:lstStyle/>
          <a:p>
            <a:r>
              <a:rPr lang="en-US" sz="2600" b="1"/>
              <a:t>&lt;r</a:t>
            </a:r>
            <a:r>
              <a:rPr lang="en-US" sz="2600" b="1" baseline="-25000"/>
              <a:t>1 </a:t>
            </a:r>
            <a:r>
              <a:rPr lang="en-US" sz="2600" b="1"/>
              <a:t>+ r</a:t>
            </a:r>
            <a:r>
              <a:rPr lang="en-US" sz="2600" b="1" baseline="-25000"/>
              <a:t>1</a:t>
            </a:r>
            <a:r>
              <a:rPr lang="en-US" sz="2600" b="1" baseline="30000"/>
              <a:t>’</a:t>
            </a:r>
            <a:r>
              <a:rPr lang="en-US" sz="2600" b="1"/>
              <a:t>,C’-C&gt; = 0</a:t>
            </a:r>
            <a:endParaRPr lang="en-US" sz="2600" b="1" baseline="-25000"/>
          </a:p>
        </p:txBody>
      </p:sp>
      <p:cxnSp>
        <p:nvCxnSpPr>
          <p:cNvPr id="45" name="Straight Arrow Connector 44"/>
          <p:cNvCxnSpPr/>
          <p:nvPr/>
        </p:nvCxnSpPr>
        <p:spPr>
          <a:xfrm rot="5400000" flipH="1" flipV="1">
            <a:off x="4505325" y="1233488"/>
            <a:ext cx="285750" cy="10223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0452" name="Rectangle 33"/>
          <p:cNvSpPr>
            <a:spLocks noChangeArrowheads="1"/>
          </p:cNvSpPr>
          <p:nvPr/>
        </p:nvSpPr>
        <p:spPr bwMode="auto">
          <a:xfrm rot="-788965">
            <a:off x="4716463" y="1649413"/>
            <a:ext cx="476250" cy="461962"/>
          </a:xfrm>
          <a:prstGeom prst="rect">
            <a:avLst/>
          </a:prstGeom>
          <a:noFill/>
          <a:ln w="9525">
            <a:noFill/>
            <a:miter lim="800000"/>
            <a:headEnd/>
            <a:tailEnd/>
          </a:ln>
        </p:spPr>
        <p:txBody>
          <a:bodyPr>
            <a:spAutoFit/>
          </a:bodyPr>
          <a:lstStyle/>
          <a:p>
            <a:r>
              <a:rPr lang="en-US" sz="2400" b="1"/>
              <a:t>r</a:t>
            </a:r>
            <a:r>
              <a:rPr lang="en-US" sz="2400" b="1" baseline="-25000"/>
              <a:t>2</a:t>
            </a:r>
            <a:r>
              <a:rPr lang="en-US" sz="2400" b="1" baseline="30000"/>
              <a:t>’</a:t>
            </a:r>
            <a:endParaRPr lang="en-US" sz="2400" b="1" baseline="-25000"/>
          </a:p>
        </p:txBody>
      </p:sp>
      <p:cxnSp>
        <p:nvCxnSpPr>
          <p:cNvPr id="48" name="Straight Arrow Connector 47"/>
          <p:cNvCxnSpPr/>
          <p:nvPr/>
        </p:nvCxnSpPr>
        <p:spPr>
          <a:xfrm flipV="1">
            <a:off x="3222625" y="1601788"/>
            <a:ext cx="1905000" cy="2857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sp>
        <p:nvSpPr>
          <p:cNvPr id="60454" name="Rectangle 33"/>
          <p:cNvSpPr>
            <a:spLocks noChangeArrowheads="1"/>
          </p:cNvSpPr>
          <p:nvPr/>
        </p:nvSpPr>
        <p:spPr bwMode="auto">
          <a:xfrm>
            <a:off x="5716588" y="4621213"/>
            <a:ext cx="3640137" cy="501650"/>
          </a:xfrm>
          <a:prstGeom prst="rect">
            <a:avLst/>
          </a:prstGeom>
          <a:noFill/>
          <a:ln w="9525">
            <a:noFill/>
            <a:miter lim="800000"/>
            <a:headEnd/>
            <a:tailEnd/>
          </a:ln>
        </p:spPr>
        <p:txBody>
          <a:bodyPr lIns="100794" tIns="50397" rIns="100794" bIns="50397">
            <a:spAutoFit/>
          </a:bodyPr>
          <a:lstStyle/>
          <a:p>
            <a:r>
              <a:rPr lang="en-US" sz="2600" b="1"/>
              <a:t>&lt;r</a:t>
            </a:r>
            <a:r>
              <a:rPr lang="en-US" sz="2600" b="1" baseline="-25000"/>
              <a:t>2 </a:t>
            </a:r>
            <a:r>
              <a:rPr lang="en-US" sz="2600" b="1"/>
              <a:t>+ r</a:t>
            </a:r>
            <a:r>
              <a:rPr lang="en-US" sz="2600" b="1" baseline="-25000"/>
              <a:t>2</a:t>
            </a:r>
            <a:r>
              <a:rPr lang="en-US" sz="2600" b="1" baseline="30000"/>
              <a:t>’</a:t>
            </a:r>
            <a:r>
              <a:rPr lang="en-US" sz="2600" b="1"/>
              <a:t>,C’-C&gt; = 0</a:t>
            </a:r>
            <a:endParaRPr lang="en-US" sz="2600" b="1" baseline="-25000"/>
          </a:p>
        </p:txBody>
      </p:sp>
      <p:sp>
        <p:nvSpPr>
          <p:cNvPr id="60455" name="Rectangle 33"/>
          <p:cNvSpPr>
            <a:spLocks noChangeArrowheads="1"/>
          </p:cNvSpPr>
          <p:nvPr/>
        </p:nvSpPr>
        <p:spPr bwMode="auto">
          <a:xfrm>
            <a:off x="5716588" y="5129213"/>
            <a:ext cx="3640137" cy="501650"/>
          </a:xfrm>
          <a:prstGeom prst="rect">
            <a:avLst/>
          </a:prstGeom>
          <a:noFill/>
          <a:ln w="9525">
            <a:noFill/>
            <a:miter lim="800000"/>
            <a:headEnd/>
            <a:tailEnd/>
          </a:ln>
        </p:spPr>
        <p:txBody>
          <a:bodyPr lIns="100794" tIns="50397" rIns="100794" bIns="50397">
            <a:spAutoFit/>
          </a:bodyPr>
          <a:lstStyle/>
          <a:p>
            <a:r>
              <a:rPr lang="en-US" sz="2600" b="1"/>
              <a:t>&lt;r</a:t>
            </a:r>
            <a:r>
              <a:rPr lang="en-US" sz="2600" b="1" baseline="-25000"/>
              <a:t>3 </a:t>
            </a:r>
            <a:r>
              <a:rPr lang="en-US" sz="2600" b="1"/>
              <a:t>+ r</a:t>
            </a:r>
            <a:r>
              <a:rPr lang="en-US" sz="2600" b="1" baseline="-25000"/>
              <a:t>3</a:t>
            </a:r>
            <a:r>
              <a:rPr lang="en-US" sz="2600" b="1" baseline="30000"/>
              <a:t>’</a:t>
            </a:r>
            <a:r>
              <a:rPr lang="en-US" sz="2600" b="1"/>
              <a:t>,C’-C&gt; = 0</a:t>
            </a:r>
            <a:endParaRPr lang="en-US" sz="2600" b="1" baseline="-25000"/>
          </a:p>
        </p:txBody>
      </p:sp>
      <p:sp>
        <p:nvSpPr>
          <p:cNvPr id="60456" name="Slide Number Placeholder 28"/>
          <p:cNvSpPr txBox="1">
            <a:spLocks/>
          </p:cNvSpPr>
          <p:nvPr/>
        </p:nvSpPr>
        <p:spPr bwMode="auto">
          <a:xfrm>
            <a:off x="6553200" y="6324600"/>
            <a:ext cx="2133600" cy="365125"/>
          </a:xfrm>
          <a:prstGeom prst="rect">
            <a:avLst/>
          </a:prstGeom>
          <a:noFill/>
          <a:ln w="9525">
            <a:noFill/>
            <a:miter lim="800000"/>
            <a:headEnd/>
            <a:tailEnd/>
          </a:ln>
        </p:spPr>
        <p:txBody>
          <a:bodyPr anchor="ctr"/>
          <a:lstStyle/>
          <a:p>
            <a:pPr algn="r"/>
            <a:fld id="{E3DE91E5-9440-4933-A132-4CD2A261081B}" type="slidenum">
              <a:rPr lang="en-US" sz="1200">
                <a:latin typeface="Calibri" pitchFamily="34" charset="0"/>
              </a:rPr>
              <a:pPr algn="r"/>
              <a:t>25</a:t>
            </a:fld>
            <a:endParaRPr lang="en-US" sz="1200">
              <a:latin typeface="Calibri" pitchFamily="34" charset="0"/>
            </a:endParaRPr>
          </a:p>
        </p:txBody>
      </p:sp>
      <p:sp>
        <p:nvSpPr>
          <p:cNvPr id="60457" name="TextBox 40"/>
          <p:cNvSpPr txBox="1">
            <a:spLocks noChangeArrowheads="1"/>
          </p:cNvSpPr>
          <p:nvPr/>
        </p:nvSpPr>
        <p:spPr bwMode="auto">
          <a:xfrm>
            <a:off x="5362575" y="3657600"/>
            <a:ext cx="3781425" cy="409575"/>
          </a:xfrm>
          <a:prstGeom prst="rect">
            <a:avLst/>
          </a:prstGeom>
          <a:noFill/>
          <a:ln w="9525">
            <a:noFill/>
            <a:miter lim="800000"/>
            <a:headEnd/>
            <a:tailEnd/>
          </a:ln>
        </p:spPr>
        <p:txBody>
          <a:bodyPr lIns="100794" tIns="50397" rIns="100794" bIns="50397">
            <a:spAutoFit/>
          </a:bodyPr>
          <a:lstStyle/>
          <a:p>
            <a:r>
              <a:rPr lang="en-US" sz="2400"/>
              <a:t> 3 Non-linear constraints</a:t>
            </a:r>
          </a:p>
        </p:txBody>
      </p:sp>
      <p:sp>
        <p:nvSpPr>
          <p:cNvPr id="47" name="TextBox 46"/>
          <p:cNvSpPr txBox="1">
            <a:spLocks noChangeArrowheads="1"/>
          </p:cNvSpPr>
          <p:nvPr/>
        </p:nvSpPr>
        <p:spPr bwMode="auto">
          <a:xfrm>
            <a:off x="228600" y="5791200"/>
            <a:ext cx="8077200" cy="830263"/>
          </a:xfrm>
          <a:prstGeom prst="rect">
            <a:avLst/>
          </a:prstGeom>
          <a:noFill/>
          <a:ln w="9525">
            <a:noFill/>
            <a:miter lim="800000"/>
            <a:headEnd/>
            <a:tailEnd/>
          </a:ln>
        </p:spPr>
        <p:txBody>
          <a:bodyPr>
            <a:spAutoFit/>
          </a:bodyPr>
          <a:lstStyle/>
          <a:p>
            <a:r>
              <a:rPr lang="en-US" sz="2400" b="1"/>
              <a:t>	C’</a:t>
            </a:r>
            <a:r>
              <a:rPr lang="en-US" sz="2400" b="1" baseline="30000"/>
              <a:t>T</a:t>
            </a:r>
            <a:r>
              <a:rPr lang="en-US" sz="2400" b="1"/>
              <a:t> r</a:t>
            </a:r>
            <a:r>
              <a:rPr lang="en-US" sz="2400" b="1" baseline="-25000"/>
              <a:t>k</a:t>
            </a:r>
            <a:r>
              <a:rPr lang="en-US" sz="2400" b="1" baseline="30000"/>
              <a:t>’</a:t>
            </a:r>
            <a:r>
              <a:rPr lang="en-US" sz="2400" b="1" baseline="-25000"/>
              <a:t> </a:t>
            </a:r>
            <a:r>
              <a:rPr lang="en-US" sz="2400" b="1"/>
              <a:t>+ C’</a:t>
            </a:r>
            <a:r>
              <a:rPr lang="en-US" sz="2400" b="1" baseline="30000"/>
              <a:t>T</a:t>
            </a:r>
            <a:r>
              <a:rPr lang="en-US" sz="2400" b="1"/>
              <a:t> </a:t>
            </a:r>
            <a:r>
              <a:rPr lang="en-US" sz="2400" b="1">
                <a:solidFill>
                  <a:srgbClr val="00B0F0"/>
                </a:solidFill>
              </a:rPr>
              <a:t>r</a:t>
            </a:r>
            <a:r>
              <a:rPr lang="en-US" sz="2400" b="1" baseline="-25000">
                <a:solidFill>
                  <a:srgbClr val="00B0F0"/>
                </a:solidFill>
              </a:rPr>
              <a:t>k</a:t>
            </a:r>
            <a:r>
              <a:rPr lang="en-US" sz="2400" b="1"/>
              <a:t> - </a:t>
            </a:r>
            <a:r>
              <a:rPr lang="en-US" sz="2400" b="1">
                <a:solidFill>
                  <a:srgbClr val="00B0F0"/>
                </a:solidFill>
              </a:rPr>
              <a:t>C</a:t>
            </a:r>
            <a:r>
              <a:rPr lang="en-US" sz="2400" b="1" baseline="30000"/>
              <a:t>T </a:t>
            </a:r>
            <a:r>
              <a:rPr lang="en-US" sz="2400" b="1"/>
              <a:t>r</a:t>
            </a:r>
            <a:r>
              <a:rPr lang="en-US" sz="2400" b="1" baseline="-25000"/>
              <a:t>k</a:t>
            </a:r>
            <a:r>
              <a:rPr lang="en-US" sz="2400" b="1" baseline="30000"/>
              <a:t>’</a:t>
            </a:r>
            <a:r>
              <a:rPr lang="en-US" sz="2400" b="1" baseline="-25000"/>
              <a:t> </a:t>
            </a:r>
            <a:r>
              <a:rPr lang="en-US" sz="2400" b="1"/>
              <a:t>- </a:t>
            </a:r>
            <a:r>
              <a:rPr lang="en-US" sz="2400" b="1">
                <a:solidFill>
                  <a:srgbClr val="00B0F0"/>
                </a:solidFill>
              </a:rPr>
              <a:t>C</a:t>
            </a:r>
            <a:r>
              <a:rPr lang="en-US" sz="2400" b="1" baseline="30000"/>
              <a:t>T </a:t>
            </a:r>
            <a:r>
              <a:rPr lang="en-US" sz="2400" b="1">
                <a:solidFill>
                  <a:srgbClr val="00B0F0"/>
                </a:solidFill>
              </a:rPr>
              <a:t>r</a:t>
            </a:r>
            <a:r>
              <a:rPr lang="en-US" sz="2400" b="1" baseline="-25000">
                <a:solidFill>
                  <a:srgbClr val="00B0F0"/>
                </a:solidFill>
              </a:rPr>
              <a:t>k</a:t>
            </a:r>
            <a:r>
              <a:rPr lang="en-US" sz="2400" b="1" baseline="-25000"/>
              <a:t> </a:t>
            </a:r>
            <a:r>
              <a:rPr lang="en-US" sz="2400" b="1"/>
              <a:t> = 0  </a:t>
            </a:r>
            <a:r>
              <a:rPr lang="en-US" sz="2400"/>
              <a:t>for k = 1, 2, 3</a:t>
            </a:r>
            <a:endParaRPr lang="en-US" sz="2400" baseline="-25000"/>
          </a:p>
          <a:p>
            <a:endParaRPr lang="en-US" sz="2400"/>
          </a:p>
        </p:txBody>
      </p:sp>
      <p:sp>
        <p:nvSpPr>
          <p:cNvPr id="49" name="Oval 48"/>
          <p:cNvSpPr/>
          <p:nvPr/>
        </p:nvSpPr>
        <p:spPr>
          <a:xfrm>
            <a:off x="4191000" y="5638800"/>
            <a:ext cx="762000" cy="990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56" name="Straight Arrow Connector 55"/>
          <p:cNvCxnSpPr/>
          <p:nvPr/>
        </p:nvCxnSpPr>
        <p:spPr>
          <a:xfrm>
            <a:off x="4953000" y="6400800"/>
            <a:ext cx="1143000" cy="1588"/>
          </a:xfrm>
          <a:prstGeom prst="straightConnector1">
            <a:avLst/>
          </a:prstGeom>
          <a:ln w="28575">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57" name="TextBox 56"/>
          <p:cNvSpPr txBox="1">
            <a:spLocks noChangeArrowheads="1"/>
          </p:cNvSpPr>
          <p:nvPr/>
        </p:nvSpPr>
        <p:spPr bwMode="auto">
          <a:xfrm>
            <a:off x="6248400" y="6248400"/>
            <a:ext cx="1676400" cy="369888"/>
          </a:xfrm>
          <a:prstGeom prst="rect">
            <a:avLst/>
          </a:prstGeom>
          <a:noFill/>
          <a:ln w="9525">
            <a:noFill/>
            <a:miter lim="800000"/>
            <a:headEnd/>
            <a:tailEnd/>
          </a:ln>
        </p:spPr>
        <p:txBody>
          <a:bodyPr>
            <a:spAutoFit/>
          </a:bodyPr>
          <a:lstStyle/>
          <a:p>
            <a:r>
              <a:rPr lang="en-US"/>
              <a:t>Non-linear</a:t>
            </a:r>
          </a:p>
        </p:txBody>
      </p:sp>
      <p:sp>
        <p:nvSpPr>
          <p:cNvPr id="50" name="Oval 49"/>
          <p:cNvSpPr/>
          <p:nvPr/>
        </p:nvSpPr>
        <p:spPr>
          <a:xfrm>
            <a:off x="3556000" y="5097463"/>
            <a:ext cx="71438" cy="82550"/>
          </a:xfrm>
          <a:prstGeom prst="ellipse">
            <a:avLst/>
          </a:prstGeom>
          <a:solidFill>
            <a:srgbClr val="F94BED"/>
          </a:solid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51" name="Oval 50"/>
          <p:cNvSpPr/>
          <p:nvPr/>
        </p:nvSpPr>
        <p:spPr>
          <a:xfrm>
            <a:off x="3344863" y="2006600"/>
            <a:ext cx="71437" cy="82550"/>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pic>
        <p:nvPicPr>
          <p:cNvPr id="53" name="~PP3931.WAV">
            <a:hlinkClick r:id="" action="ppaction://media"/>
          </p:cNvPr>
          <p:cNvPicPr>
            <a:picLocks noRot="1" noChangeAspect="1"/>
          </p:cNvPicPr>
          <p:nvPr>
            <a:wavAudioFile r:embed="rId2" name="~PP3931.WAV"/>
          </p:nvPr>
        </p:nvPicPr>
        <p:blipFill>
          <a:blip r:embed="rId4"/>
          <a:stretch>
            <a:fillRect/>
          </a:stretch>
        </p:blipFill>
        <p:spPr>
          <a:xfrm>
            <a:off x="8702675" y="6416675"/>
            <a:ext cx="304800" cy="304800"/>
          </a:xfrm>
          <a:prstGeom prst="rect">
            <a:avLst/>
          </a:prstGeom>
        </p:spPr>
      </p:pic>
    </p:spTree>
    <p:custDataLst>
      <p:tags r:id="rId1"/>
    </p:custDataLst>
  </p:cSld>
  <p:clrMapOvr>
    <a:masterClrMapping/>
  </p:clrMapOvr>
  <p:transition advTm="85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3"/>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9" fill="hold" display="0">
                  <p:stCondLst>
                    <p:cond delay="indefinite"/>
                  </p:stCondLst>
                  <p:endCondLst>
                    <p:cond evt="onPrev" delay="0">
                      <p:tgtEl>
                        <p:sldTgt/>
                      </p:tgtEl>
                    </p:cond>
                    <p:cond evt="onStopAudio" delay="0">
                      <p:tgtEl>
                        <p:sldTgt/>
                      </p:tgtEl>
                    </p:cond>
                  </p:endCondLst>
                </p:cTn>
                <p:tgtEl>
                  <p:spTgt spid="53"/>
                </p:tgtEl>
              </p:cMediaNode>
            </p:audio>
          </p:childTnLst>
        </p:cTn>
      </p:par>
    </p:tnLst>
    <p:bldLst>
      <p:bldP spid="47" grpId="0"/>
      <p:bldP spid="49" grpId="0" animBg="1"/>
      <p:bldP spid="5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a:xfrm>
            <a:off x="457200" y="0"/>
            <a:ext cx="8229600" cy="1143000"/>
          </a:xfrm>
        </p:spPr>
        <p:txBody>
          <a:bodyPr/>
          <a:lstStyle/>
          <a:p>
            <a:pPr eaLnBrk="1" hangingPunct="1"/>
            <a:r>
              <a:rPr lang="en-US" smtClean="0"/>
              <a:t>Recovery of External Parameters</a:t>
            </a:r>
          </a:p>
        </p:txBody>
      </p:sp>
      <p:sp>
        <p:nvSpPr>
          <p:cNvPr id="61443" name="Slide Number Placeholder 28"/>
          <p:cNvSpPr>
            <a:spLocks noGrp="1"/>
          </p:cNvSpPr>
          <p:nvPr>
            <p:ph type="sldNum" sz="quarter" idx="12"/>
          </p:nvPr>
        </p:nvSpPr>
        <p:spPr bwMode="auto">
          <a:xfrm>
            <a:off x="6553200" y="6324600"/>
            <a:ext cx="2133600" cy="365125"/>
          </a:xfrm>
          <a:noFill/>
          <a:ln>
            <a:miter lim="800000"/>
            <a:headEnd/>
            <a:tailEnd/>
          </a:ln>
        </p:spPr>
        <p:txBody>
          <a:bodyPr/>
          <a:lstStyle/>
          <a:p>
            <a:fld id="{DFA8E829-95C6-488F-B5E4-B269426896D6}" type="slidenum">
              <a:rPr lang="en-US"/>
              <a:pPr/>
              <a:t>26</a:t>
            </a:fld>
            <a:endParaRPr lang="en-US"/>
          </a:p>
        </p:txBody>
      </p:sp>
      <p:sp>
        <p:nvSpPr>
          <p:cNvPr id="39" name="Isosceles Triangle 38"/>
          <p:cNvSpPr/>
          <p:nvPr/>
        </p:nvSpPr>
        <p:spPr>
          <a:xfrm rot="19279589">
            <a:off x="2565400" y="1433513"/>
            <a:ext cx="1316038" cy="838200"/>
          </a:xfrm>
          <a:prstGeom prst="triangl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40" name="Straight Connector 39"/>
          <p:cNvCxnSpPr/>
          <p:nvPr/>
        </p:nvCxnSpPr>
        <p:spPr>
          <a:xfrm flipV="1">
            <a:off x="2209800" y="2667000"/>
            <a:ext cx="5562600" cy="533400"/>
          </a:xfrm>
          <a:prstGeom prst="line">
            <a:avLst/>
          </a:prstGeom>
          <a:ln w="28575" cmpd="sng">
            <a:solidFill>
              <a:srgbClr val="7030A0"/>
            </a:solidFill>
            <a:prstDash val="solid"/>
          </a:ln>
        </p:spPr>
        <p:style>
          <a:lnRef idx="1">
            <a:schemeClr val="accent1"/>
          </a:lnRef>
          <a:fillRef idx="0">
            <a:schemeClr val="accent1"/>
          </a:fillRef>
          <a:effectRef idx="0">
            <a:schemeClr val="accent1"/>
          </a:effectRef>
          <a:fontRef idx="minor">
            <a:schemeClr val="tx1"/>
          </a:fontRef>
        </p:style>
      </p:cxnSp>
      <p:sp>
        <p:nvSpPr>
          <p:cNvPr id="41" name="Isosceles Triangle 40"/>
          <p:cNvSpPr/>
          <p:nvPr/>
        </p:nvSpPr>
        <p:spPr>
          <a:xfrm rot="12216183">
            <a:off x="2887663" y="3870325"/>
            <a:ext cx="1400175" cy="952500"/>
          </a:xfrm>
          <a:prstGeom prst="triangle">
            <a:avLst/>
          </a:prstGeom>
          <a:noFill/>
          <a:ln>
            <a:solidFill>
              <a:srgbClr val="FF00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sp>
        <p:nvSpPr>
          <p:cNvPr id="61447" name="TextBox 77"/>
          <p:cNvSpPr txBox="1">
            <a:spLocks noChangeArrowheads="1"/>
          </p:cNvSpPr>
          <p:nvPr/>
        </p:nvSpPr>
        <p:spPr bwMode="auto">
          <a:xfrm rot="21068592" flipH="1">
            <a:off x="7261225" y="2670175"/>
            <a:ext cx="1066800" cy="368300"/>
          </a:xfrm>
          <a:prstGeom prst="rect">
            <a:avLst/>
          </a:prstGeom>
          <a:noFill/>
          <a:ln w="9525">
            <a:noFill/>
            <a:miter lim="800000"/>
            <a:headEnd/>
            <a:tailEnd/>
          </a:ln>
        </p:spPr>
        <p:txBody>
          <a:bodyPr>
            <a:spAutoFit/>
          </a:bodyPr>
          <a:lstStyle/>
          <a:p>
            <a:r>
              <a:rPr lang="en-US"/>
              <a:t>mirror</a:t>
            </a:r>
          </a:p>
        </p:txBody>
      </p:sp>
      <p:sp>
        <p:nvSpPr>
          <p:cNvPr id="61448" name="TextBox 80"/>
          <p:cNvSpPr txBox="1">
            <a:spLocks noChangeArrowheads="1"/>
          </p:cNvSpPr>
          <p:nvPr/>
        </p:nvSpPr>
        <p:spPr bwMode="auto">
          <a:xfrm>
            <a:off x="2505075" y="1449388"/>
            <a:ext cx="350838" cy="369887"/>
          </a:xfrm>
          <a:prstGeom prst="rect">
            <a:avLst/>
          </a:prstGeom>
          <a:noFill/>
          <a:ln w="9525">
            <a:noFill/>
            <a:miter lim="800000"/>
            <a:headEnd/>
            <a:tailEnd/>
          </a:ln>
        </p:spPr>
        <p:txBody>
          <a:bodyPr wrap="none">
            <a:spAutoFit/>
          </a:bodyPr>
          <a:lstStyle/>
          <a:p>
            <a:r>
              <a:rPr lang="en-US"/>
              <a:t>C</a:t>
            </a:r>
          </a:p>
        </p:txBody>
      </p:sp>
      <p:sp>
        <p:nvSpPr>
          <p:cNvPr id="61449" name="TextBox 81"/>
          <p:cNvSpPr txBox="1">
            <a:spLocks noChangeArrowheads="1"/>
          </p:cNvSpPr>
          <p:nvPr/>
        </p:nvSpPr>
        <p:spPr bwMode="auto">
          <a:xfrm>
            <a:off x="2819400" y="4572000"/>
            <a:ext cx="403225" cy="369888"/>
          </a:xfrm>
          <a:prstGeom prst="rect">
            <a:avLst/>
          </a:prstGeom>
          <a:noFill/>
          <a:ln w="9525">
            <a:noFill/>
            <a:miter lim="800000"/>
            <a:headEnd/>
            <a:tailEnd/>
          </a:ln>
        </p:spPr>
        <p:txBody>
          <a:bodyPr wrap="none">
            <a:spAutoFit/>
          </a:bodyPr>
          <a:lstStyle/>
          <a:p>
            <a:r>
              <a:rPr lang="en-US"/>
              <a:t>C’</a:t>
            </a:r>
          </a:p>
        </p:txBody>
      </p:sp>
      <p:cxnSp>
        <p:nvCxnSpPr>
          <p:cNvPr id="46" name="Straight Arrow Connector 45"/>
          <p:cNvCxnSpPr>
            <a:stCxn id="39" idx="0"/>
          </p:cNvCxnSpPr>
          <p:nvPr/>
        </p:nvCxnSpPr>
        <p:spPr>
          <a:xfrm rot="16200000" flipH="1">
            <a:off x="2929732" y="1558131"/>
            <a:ext cx="912812" cy="847725"/>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a:stCxn id="39" idx="0"/>
          </p:cNvCxnSpPr>
          <p:nvPr/>
        </p:nvCxnSpPr>
        <p:spPr>
          <a:xfrm rot="5400000" flipH="1" flipV="1">
            <a:off x="3461544" y="1024731"/>
            <a:ext cx="1588" cy="1000125"/>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41" idx="0"/>
          </p:cNvCxnSpPr>
          <p:nvPr/>
        </p:nvCxnSpPr>
        <p:spPr>
          <a:xfrm rot="5400000" flipH="1" flipV="1">
            <a:off x="3078956" y="3899694"/>
            <a:ext cx="1201738" cy="5651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a:stCxn id="41" idx="0"/>
          </p:cNvCxnSpPr>
          <p:nvPr/>
        </p:nvCxnSpPr>
        <p:spPr>
          <a:xfrm rot="5400000" flipH="1" flipV="1">
            <a:off x="3764756" y="4128294"/>
            <a:ext cx="287338" cy="1022350"/>
          </a:xfrm>
          <a:prstGeom prst="straightConnector1">
            <a:avLst/>
          </a:prstGeom>
          <a:ln w="28575">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39" idx="0"/>
            <a:endCxn id="41" idx="0"/>
          </p:cNvCxnSpPr>
          <p:nvPr/>
        </p:nvCxnSpPr>
        <p:spPr>
          <a:xfrm rot="16200000" flipH="1">
            <a:off x="1550988" y="2936875"/>
            <a:ext cx="3257550" cy="434975"/>
          </a:xfrm>
          <a:prstGeom prst="line">
            <a:avLst/>
          </a:prstGeom>
          <a:ln w="41275">
            <a:solidFill>
              <a:srgbClr val="990000"/>
            </a:solidFill>
            <a:prstDash val="sysDot"/>
          </a:ln>
        </p:spPr>
        <p:style>
          <a:lnRef idx="1">
            <a:schemeClr val="accent1"/>
          </a:lnRef>
          <a:fillRef idx="0">
            <a:schemeClr val="accent1"/>
          </a:fillRef>
          <a:effectRef idx="0">
            <a:schemeClr val="accent1"/>
          </a:effectRef>
          <a:fontRef idx="minor">
            <a:schemeClr val="tx1"/>
          </a:fontRef>
        </p:style>
      </p:cxnSp>
      <p:sp>
        <p:nvSpPr>
          <p:cNvPr id="51" name="Oval 50"/>
          <p:cNvSpPr/>
          <p:nvPr/>
        </p:nvSpPr>
        <p:spPr>
          <a:xfrm>
            <a:off x="2819400" y="137160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53" name="Straight Connector 52"/>
          <p:cNvCxnSpPr>
            <a:stCxn id="51" idx="1"/>
            <a:endCxn id="51" idx="5"/>
          </p:cNvCxnSpPr>
          <p:nvPr/>
        </p:nvCxnSpPr>
        <p:spPr>
          <a:xfrm rot="16200000" flipH="1">
            <a:off x="2863850" y="14160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51" idx="7"/>
            <a:endCxn id="51" idx="3"/>
          </p:cNvCxnSpPr>
          <p:nvPr/>
        </p:nvCxnSpPr>
        <p:spPr>
          <a:xfrm rot="16200000" flipH="1" flipV="1">
            <a:off x="2863850" y="141605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sp>
        <p:nvSpPr>
          <p:cNvPr id="55" name="Oval 54"/>
          <p:cNvSpPr/>
          <p:nvPr/>
        </p:nvSpPr>
        <p:spPr>
          <a:xfrm>
            <a:off x="3232150" y="4603750"/>
            <a:ext cx="304800" cy="304800"/>
          </a:xfrm>
          <a:prstGeom prst="ellipse">
            <a:avLst/>
          </a:prstGeom>
          <a:noFill/>
          <a:ln>
            <a:solidFill>
              <a:srgbClr val="F94BE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56" name="Straight Connector 55"/>
          <p:cNvCxnSpPr>
            <a:stCxn id="55" idx="1"/>
            <a:endCxn id="55" idx="5"/>
          </p:cNvCxnSpPr>
          <p:nvPr/>
        </p:nvCxnSpPr>
        <p:spPr>
          <a:xfrm rot="16200000" flipH="1">
            <a:off x="3276600" y="464820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55" idx="7"/>
            <a:endCxn id="55" idx="3"/>
          </p:cNvCxnSpPr>
          <p:nvPr/>
        </p:nvCxnSpPr>
        <p:spPr>
          <a:xfrm rot="16200000" flipH="1" flipV="1">
            <a:off x="3276600" y="4648200"/>
            <a:ext cx="215900" cy="215900"/>
          </a:xfrm>
          <a:prstGeom prst="line">
            <a:avLst/>
          </a:prstGeom>
          <a:ln w="34925">
            <a:solidFill>
              <a:srgbClr val="F94BED"/>
            </a:solidFill>
          </a:ln>
        </p:spPr>
        <p:style>
          <a:lnRef idx="1">
            <a:schemeClr val="accent1"/>
          </a:lnRef>
          <a:fillRef idx="0">
            <a:schemeClr val="accent1"/>
          </a:fillRef>
          <a:effectRef idx="0">
            <a:schemeClr val="accent1"/>
          </a:effectRef>
          <a:fontRef idx="minor">
            <a:schemeClr val="tx1"/>
          </a:fontRef>
        </p:style>
      </p:cxnSp>
      <p:sp>
        <p:nvSpPr>
          <p:cNvPr id="61461" name="TextBox 28"/>
          <p:cNvSpPr txBox="1">
            <a:spLocks noChangeArrowheads="1"/>
          </p:cNvSpPr>
          <p:nvPr/>
        </p:nvSpPr>
        <p:spPr bwMode="auto">
          <a:xfrm>
            <a:off x="3429000" y="2209800"/>
            <a:ext cx="419100" cy="461963"/>
          </a:xfrm>
          <a:prstGeom prst="rect">
            <a:avLst/>
          </a:prstGeom>
          <a:noFill/>
          <a:ln w="9525">
            <a:noFill/>
            <a:miter lim="800000"/>
            <a:headEnd/>
            <a:tailEnd/>
          </a:ln>
        </p:spPr>
        <p:txBody>
          <a:bodyPr wrap="none">
            <a:spAutoFit/>
          </a:bodyPr>
          <a:lstStyle/>
          <a:p>
            <a:r>
              <a:rPr lang="en-US" sz="2400" b="1"/>
              <a:t>r</a:t>
            </a:r>
            <a:r>
              <a:rPr lang="en-US" sz="2400" b="1" baseline="-25000"/>
              <a:t>1</a:t>
            </a:r>
          </a:p>
        </p:txBody>
      </p:sp>
      <p:sp>
        <p:nvSpPr>
          <p:cNvPr id="61462" name="TextBox 30"/>
          <p:cNvSpPr txBox="1">
            <a:spLocks noChangeArrowheads="1"/>
          </p:cNvSpPr>
          <p:nvPr/>
        </p:nvSpPr>
        <p:spPr bwMode="auto">
          <a:xfrm>
            <a:off x="3886200" y="1295400"/>
            <a:ext cx="419100" cy="461963"/>
          </a:xfrm>
          <a:prstGeom prst="rect">
            <a:avLst/>
          </a:prstGeom>
          <a:noFill/>
          <a:ln w="9525">
            <a:noFill/>
            <a:miter lim="800000"/>
            <a:headEnd/>
            <a:tailEnd/>
          </a:ln>
        </p:spPr>
        <p:txBody>
          <a:bodyPr>
            <a:spAutoFit/>
          </a:bodyPr>
          <a:lstStyle/>
          <a:p>
            <a:r>
              <a:rPr lang="en-US" sz="2400" b="1"/>
              <a:t>r</a:t>
            </a:r>
            <a:r>
              <a:rPr lang="en-US" sz="2400" b="1" baseline="-25000"/>
              <a:t>2</a:t>
            </a:r>
          </a:p>
        </p:txBody>
      </p:sp>
      <p:sp>
        <p:nvSpPr>
          <p:cNvPr id="61463" name="Rectangle 31"/>
          <p:cNvSpPr>
            <a:spLocks noChangeArrowheads="1"/>
          </p:cNvSpPr>
          <p:nvPr/>
        </p:nvSpPr>
        <p:spPr bwMode="auto">
          <a:xfrm>
            <a:off x="2581275" y="992188"/>
            <a:ext cx="419100" cy="461962"/>
          </a:xfrm>
          <a:prstGeom prst="rect">
            <a:avLst/>
          </a:prstGeom>
          <a:noFill/>
          <a:ln w="9525">
            <a:noFill/>
            <a:miter lim="800000"/>
            <a:headEnd/>
            <a:tailEnd/>
          </a:ln>
        </p:spPr>
        <p:txBody>
          <a:bodyPr>
            <a:spAutoFit/>
          </a:bodyPr>
          <a:lstStyle/>
          <a:p>
            <a:r>
              <a:rPr lang="en-US" sz="2400" b="1"/>
              <a:t>r</a:t>
            </a:r>
            <a:r>
              <a:rPr lang="en-US" sz="2400" b="1" baseline="-25000"/>
              <a:t>3</a:t>
            </a:r>
          </a:p>
        </p:txBody>
      </p:sp>
      <p:sp>
        <p:nvSpPr>
          <p:cNvPr id="61464" name="Rectangle 32"/>
          <p:cNvSpPr>
            <a:spLocks noChangeArrowheads="1"/>
          </p:cNvSpPr>
          <p:nvPr/>
        </p:nvSpPr>
        <p:spPr bwMode="auto">
          <a:xfrm>
            <a:off x="3276600" y="4800600"/>
            <a:ext cx="476250" cy="461963"/>
          </a:xfrm>
          <a:prstGeom prst="rect">
            <a:avLst/>
          </a:prstGeom>
          <a:noFill/>
          <a:ln w="9525">
            <a:noFill/>
            <a:miter lim="800000"/>
            <a:headEnd/>
            <a:tailEnd/>
          </a:ln>
        </p:spPr>
        <p:txBody>
          <a:bodyPr>
            <a:spAutoFit/>
          </a:bodyPr>
          <a:lstStyle/>
          <a:p>
            <a:r>
              <a:rPr lang="en-US" sz="2400" b="1"/>
              <a:t>r</a:t>
            </a:r>
            <a:r>
              <a:rPr lang="en-US" sz="2400" b="1" baseline="-25000"/>
              <a:t>3</a:t>
            </a:r>
            <a:r>
              <a:rPr lang="en-US" sz="2400" b="1" baseline="30000"/>
              <a:t>’</a:t>
            </a:r>
            <a:endParaRPr lang="en-US" sz="2400" b="1" baseline="-25000"/>
          </a:p>
        </p:txBody>
      </p:sp>
      <p:sp>
        <p:nvSpPr>
          <p:cNvPr id="61465" name="Rectangle 33"/>
          <p:cNvSpPr>
            <a:spLocks noChangeArrowheads="1"/>
          </p:cNvSpPr>
          <p:nvPr/>
        </p:nvSpPr>
        <p:spPr bwMode="auto">
          <a:xfrm>
            <a:off x="4419600" y="4267200"/>
            <a:ext cx="476250" cy="461963"/>
          </a:xfrm>
          <a:prstGeom prst="rect">
            <a:avLst/>
          </a:prstGeom>
          <a:noFill/>
          <a:ln w="9525">
            <a:noFill/>
            <a:miter lim="800000"/>
            <a:headEnd/>
            <a:tailEnd/>
          </a:ln>
        </p:spPr>
        <p:txBody>
          <a:bodyPr>
            <a:spAutoFit/>
          </a:bodyPr>
          <a:lstStyle/>
          <a:p>
            <a:r>
              <a:rPr lang="en-US" sz="2400" b="1"/>
              <a:t>r</a:t>
            </a:r>
            <a:r>
              <a:rPr lang="en-US" sz="2400" b="1" baseline="-25000"/>
              <a:t>2</a:t>
            </a:r>
            <a:r>
              <a:rPr lang="en-US" sz="2400" b="1" baseline="30000"/>
              <a:t>’</a:t>
            </a:r>
            <a:endParaRPr lang="en-US" sz="2400" b="1" baseline="-25000"/>
          </a:p>
        </p:txBody>
      </p:sp>
      <p:sp>
        <p:nvSpPr>
          <p:cNvPr id="61466" name="Rectangle 34"/>
          <p:cNvSpPr>
            <a:spLocks noChangeArrowheads="1"/>
          </p:cNvSpPr>
          <p:nvPr/>
        </p:nvSpPr>
        <p:spPr bwMode="auto">
          <a:xfrm rot="795017">
            <a:off x="3952875" y="1906588"/>
            <a:ext cx="476250" cy="461962"/>
          </a:xfrm>
          <a:prstGeom prst="rect">
            <a:avLst/>
          </a:prstGeom>
          <a:noFill/>
          <a:ln w="9525">
            <a:noFill/>
            <a:miter lim="800000"/>
            <a:headEnd/>
            <a:tailEnd/>
          </a:ln>
        </p:spPr>
        <p:txBody>
          <a:bodyPr>
            <a:spAutoFit/>
          </a:bodyPr>
          <a:lstStyle/>
          <a:p>
            <a:r>
              <a:rPr lang="en-US" sz="2400" b="1"/>
              <a:t>r</a:t>
            </a:r>
            <a:r>
              <a:rPr lang="en-US" sz="2400" b="1" baseline="-25000"/>
              <a:t>1</a:t>
            </a:r>
            <a:r>
              <a:rPr lang="en-US" sz="2400" b="1" baseline="30000"/>
              <a:t>’</a:t>
            </a:r>
            <a:endParaRPr lang="en-US" sz="2400" b="1" baseline="-25000"/>
          </a:p>
        </p:txBody>
      </p:sp>
      <p:cxnSp>
        <p:nvCxnSpPr>
          <p:cNvPr id="64" name="Straight Arrow Connector 63"/>
          <p:cNvCxnSpPr/>
          <p:nvPr/>
        </p:nvCxnSpPr>
        <p:spPr>
          <a:xfrm rot="5400000" flipH="1" flipV="1">
            <a:off x="3482181" y="1539082"/>
            <a:ext cx="1201737" cy="56515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65" name="Straight Arrow Connector 64"/>
          <p:cNvCxnSpPr>
            <a:stCxn id="39" idx="0"/>
          </p:cNvCxnSpPr>
          <p:nvPr/>
        </p:nvCxnSpPr>
        <p:spPr>
          <a:xfrm rot="5400000" flipH="1" flipV="1">
            <a:off x="3533775" y="725488"/>
            <a:ext cx="228600" cy="1371600"/>
          </a:xfrm>
          <a:prstGeom prst="straightConnector1">
            <a:avLst/>
          </a:prstGeom>
          <a:ln w="28575">
            <a:solidFill>
              <a:srgbClr val="FF0000"/>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61469" name="Rectangle 33"/>
          <p:cNvSpPr>
            <a:spLocks noChangeArrowheads="1"/>
          </p:cNvSpPr>
          <p:nvPr/>
        </p:nvSpPr>
        <p:spPr bwMode="auto">
          <a:xfrm rot="-478145">
            <a:off x="3214688" y="873125"/>
            <a:ext cx="1600200" cy="461963"/>
          </a:xfrm>
          <a:prstGeom prst="rect">
            <a:avLst/>
          </a:prstGeom>
          <a:noFill/>
          <a:ln w="9525">
            <a:noFill/>
            <a:miter lim="800000"/>
            <a:headEnd/>
            <a:tailEnd/>
          </a:ln>
        </p:spPr>
        <p:txBody>
          <a:bodyPr>
            <a:spAutoFit/>
          </a:bodyPr>
          <a:lstStyle/>
          <a:p>
            <a:r>
              <a:rPr lang="en-US" sz="2400" b="1"/>
              <a:t>r</a:t>
            </a:r>
            <a:r>
              <a:rPr lang="en-US" sz="2400" b="1" baseline="-25000"/>
              <a:t>1 </a:t>
            </a:r>
            <a:r>
              <a:rPr lang="en-US" sz="2400" b="1"/>
              <a:t> + r</a:t>
            </a:r>
            <a:r>
              <a:rPr lang="en-US" sz="2400" b="1" baseline="-25000"/>
              <a:t>1</a:t>
            </a:r>
            <a:r>
              <a:rPr lang="en-US" sz="2400" b="1" baseline="30000"/>
              <a:t>’</a:t>
            </a:r>
            <a:endParaRPr lang="en-US" sz="2400" b="1" baseline="-25000"/>
          </a:p>
        </p:txBody>
      </p:sp>
      <p:sp>
        <p:nvSpPr>
          <p:cNvPr id="61470" name="Rectangle 34"/>
          <p:cNvSpPr>
            <a:spLocks noChangeArrowheads="1"/>
          </p:cNvSpPr>
          <p:nvPr/>
        </p:nvSpPr>
        <p:spPr bwMode="auto">
          <a:xfrm>
            <a:off x="3922713" y="3556000"/>
            <a:ext cx="476250" cy="461963"/>
          </a:xfrm>
          <a:prstGeom prst="rect">
            <a:avLst/>
          </a:prstGeom>
          <a:noFill/>
          <a:ln w="9525">
            <a:noFill/>
            <a:miter lim="800000"/>
            <a:headEnd/>
            <a:tailEnd/>
          </a:ln>
        </p:spPr>
        <p:txBody>
          <a:bodyPr>
            <a:spAutoFit/>
          </a:bodyPr>
          <a:lstStyle/>
          <a:p>
            <a:r>
              <a:rPr lang="en-US" sz="2400" b="1"/>
              <a:t>r</a:t>
            </a:r>
            <a:r>
              <a:rPr lang="en-US" sz="2400" b="1" baseline="-25000"/>
              <a:t>1</a:t>
            </a:r>
            <a:r>
              <a:rPr lang="en-US" sz="2400" b="1" baseline="30000"/>
              <a:t>’</a:t>
            </a:r>
            <a:endParaRPr lang="en-US" sz="2400" b="1" baseline="-25000"/>
          </a:p>
        </p:txBody>
      </p:sp>
      <p:sp>
        <p:nvSpPr>
          <p:cNvPr id="61471" name="Rectangle 34"/>
          <p:cNvSpPr>
            <a:spLocks noChangeArrowheads="1"/>
          </p:cNvSpPr>
          <p:nvPr/>
        </p:nvSpPr>
        <p:spPr bwMode="auto">
          <a:xfrm>
            <a:off x="304800" y="5105400"/>
            <a:ext cx="8839200" cy="1570038"/>
          </a:xfrm>
          <a:prstGeom prst="rect">
            <a:avLst/>
          </a:prstGeom>
          <a:noFill/>
          <a:ln w="9525">
            <a:noFill/>
            <a:miter lim="800000"/>
            <a:headEnd/>
            <a:tailEnd/>
          </a:ln>
        </p:spPr>
        <p:txBody>
          <a:bodyPr>
            <a:spAutoFit/>
          </a:bodyPr>
          <a:lstStyle/>
          <a:p>
            <a:r>
              <a:rPr lang="en-US" sz="2400"/>
              <a:t>Each mirror position generates 3 non-linear constraints</a:t>
            </a:r>
          </a:p>
          <a:p>
            <a:r>
              <a:rPr lang="en-US" sz="2400" b="1"/>
              <a:t>Unknowns</a:t>
            </a:r>
            <a:r>
              <a:rPr lang="en-US" sz="2400"/>
              <a:t> : </a:t>
            </a:r>
            <a:r>
              <a:rPr lang="en-US" sz="2400" b="1">
                <a:solidFill>
                  <a:srgbClr val="00B0F0"/>
                </a:solidFill>
              </a:rPr>
              <a:t>r</a:t>
            </a:r>
            <a:r>
              <a:rPr lang="en-US" sz="2400" b="1" baseline="-25000">
                <a:solidFill>
                  <a:srgbClr val="00B0F0"/>
                </a:solidFill>
              </a:rPr>
              <a:t>1</a:t>
            </a:r>
            <a:r>
              <a:rPr lang="en-US" sz="2400" b="1"/>
              <a:t> , </a:t>
            </a:r>
            <a:r>
              <a:rPr lang="en-US" sz="2400" b="1">
                <a:solidFill>
                  <a:srgbClr val="00B0F0"/>
                </a:solidFill>
              </a:rPr>
              <a:t>r</a:t>
            </a:r>
            <a:r>
              <a:rPr lang="en-US" sz="2400" b="1" baseline="-25000">
                <a:solidFill>
                  <a:srgbClr val="00B0F0"/>
                </a:solidFill>
              </a:rPr>
              <a:t>2</a:t>
            </a:r>
            <a:r>
              <a:rPr lang="en-US" sz="2400" b="1" baseline="-25000"/>
              <a:t> </a:t>
            </a:r>
            <a:r>
              <a:rPr lang="en-US" sz="2400" b="1"/>
              <a:t> , </a:t>
            </a:r>
            <a:r>
              <a:rPr lang="en-US" sz="2400" b="1">
                <a:solidFill>
                  <a:srgbClr val="00B0F0"/>
                </a:solidFill>
              </a:rPr>
              <a:t>r</a:t>
            </a:r>
            <a:r>
              <a:rPr lang="en-US" sz="2400" b="1" baseline="-25000">
                <a:solidFill>
                  <a:srgbClr val="00B0F0"/>
                </a:solidFill>
              </a:rPr>
              <a:t>3</a:t>
            </a:r>
            <a:r>
              <a:rPr lang="en-US" sz="2400" b="1"/>
              <a:t> , </a:t>
            </a:r>
            <a:r>
              <a:rPr lang="en-US" sz="2400" b="1">
                <a:solidFill>
                  <a:srgbClr val="00B0F0"/>
                </a:solidFill>
              </a:rPr>
              <a:t>C</a:t>
            </a:r>
            <a:r>
              <a:rPr lang="en-US" sz="2400" b="1"/>
              <a:t>  </a:t>
            </a:r>
            <a:r>
              <a:rPr lang="en-US" sz="2400"/>
              <a:t>(12)</a:t>
            </a:r>
            <a:endParaRPr lang="en-US" sz="2400" b="1"/>
          </a:p>
          <a:p>
            <a:r>
              <a:rPr lang="en-US" sz="2400" b="1"/>
              <a:t>Equations </a:t>
            </a:r>
            <a:r>
              <a:rPr lang="en-US" sz="2400"/>
              <a:t>: 3 constraints for each mirror position  + 6 constraints of rotation matrix</a:t>
            </a:r>
          </a:p>
        </p:txBody>
      </p:sp>
      <p:pic>
        <p:nvPicPr>
          <p:cNvPr id="33" name="~PP373.WAV">
            <a:hlinkClick r:id="" action="ppaction://media"/>
          </p:cNvPr>
          <p:cNvPicPr>
            <a:picLocks noRot="1" noChangeAspect="1"/>
          </p:cNvPicPr>
          <p:nvPr>
            <a:wavAudioFile r:embed="rId1" name="~PP373.WAV"/>
          </p:nvPr>
        </p:nvPicPr>
        <p:blipFill>
          <a:blip r:embed="rId3"/>
          <a:stretch>
            <a:fillRect/>
          </a:stretch>
        </p:blipFill>
        <p:spPr>
          <a:xfrm>
            <a:off x="8702675" y="6416675"/>
            <a:ext cx="304800" cy="304800"/>
          </a:xfrm>
          <a:prstGeom prst="rect">
            <a:avLst/>
          </a:prstGeom>
        </p:spPr>
      </p:pic>
    </p:spTree>
  </p:cSld>
  <p:clrMapOvr>
    <a:masterClrMapping/>
  </p:clrMapOvr>
  <p:transition advTm="331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3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r>
              <a:rPr lang="en-US" smtClean="0"/>
              <a:t>Recovery of External Parameters</a:t>
            </a:r>
          </a:p>
        </p:txBody>
      </p:sp>
      <p:sp>
        <p:nvSpPr>
          <p:cNvPr id="62467" name="Rectangle 3"/>
          <p:cNvSpPr>
            <a:spLocks noChangeArrowheads="1"/>
          </p:cNvSpPr>
          <p:nvPr/>
        </p:nvSpPr>
        <p:spPr bwMode="auto">
          <a:xfrm>
            <a:off x="381000" y="1524000"/>
            <a:ext cx="7002463" cy="461963"/>
          </a:xfrm>
          <a:prstGeom prst="rect">
            <a:avLst/>
          </a:prstGeom>
          <a:noFill/>
          <a:ln w="9525">
            <a:noFill/>
            <a:miter lim="800000"/>
            <a:headEnd/>
            <a:tailEnd/>
          </a:ln>
        </p:spPr>
        <p:txBody>
          <a:bodyPr>
            <a:spAutoFit/>
          </a:bodyPr>
          <a:lstStyle/>
          <a:p>
            <a:r>
              <a:rPr lang="en-US" sz="2400" b="1"/>
              <a:t>C’</a:t>
            </a:r>
            <a:r>
              <a:rPr lang="en-US" sz="2400" b="1" baseline="30000"/>
              <a:t>T</a:t>
            </a:r>
            <a:r>
              <a:rPr lang="en-US" sz="2400" b="1"/>
              <a:t> r</a:t>
            </a:r>
            <a:r>
              <a:rPr lang="en-US" sz="2400" b="1" baseline="-25000"/>
              <a:t>k</a:t>
            </a:r>
            <a:r>
              <a:rPr lang="en-US" sz="2400" b="1" baseline="30000"/>
              <a:t>’</a:t>
            </a:r>
            <a:r>
              <a:rPr lang="en-US" sz="2400" b="1" baseline="-25000"/>
              <a:t> </a:t>
            </a:r>
            <a:r>
              <a:rPr lang="en-US" sz="2400" b="1"/>
              <a:t>+ C’</a:t>
            </a:r>
            <a:r>
              <a:rPr lang="en-US" sz="2400" b="1" baseline="30000"/>
              <a:t>T</a:t>
            </a:r>
            <a:r>
              <a:rPr lang="en-US" sz="2400" b="1"/>
              <a:t> </a:t>
            </a:r>
            <a:r>
              <a:rPr lang="en-US" sz="2400" b="1">
                <a:solidFill>
                  <a:srgbClr val="00B0F0"/>
                </a:solidFill>
              </a:rPr>
              <a:t>r</a:t>
            </a:r>
            <a:r>
              <a:rPr lang="en-US" sz="2400" b="1" baseline="-25000">
                <a:solidFill>
                  <a:srgbClr val="00B0F0"/>
                </a:solidFill>
              </a:rPr>
              <a:t>k</a:t>
            </a:r>
            <a:r>
              <a:rPr lang="en-US" sz="2400" b="1"/>
              <a:t> - </a:t>
            </a:r>
            <a:r>
              <a:rPr lang="en-US" sz="2400" b="1">
                <a:solidFill>
                  <a:srgbClr val="00B0F0"/>
                </a:solidFill>
              </a:rPr>
              <a:t>C</a:t>
            </a:r>
            <a:r>
              <a:rPr lang="en-US" sz="2400" b="1" baseline="30000"/>
              <a:t>T </a:t>
            </a:r>
            <a:r>
              <a:rPr lang="en-US" sz="2400" b="1"/>
              <a:t>r</a:t>
            </a:r>
            <a:r>
              <a:rPr lang="en-US" sz="2400" b="1" baseline="-25000"/>
              <a:t>k</a:t>
            </a:r>
            <a:r>
              <a:rPr lang="en-US" sz="2400" b="1" baseline="30000"/>
              <a:t>’</a:t>
            </a:r>
            <a:r>
              <a:rPr lang="en-US" sz="2400" b="1" baseline="-25000"/>
              <a:t> </a:t>
            </a:r>
            <a:r>
              <a:rPr lang="en-US" sz="2400" b="1"/>
              <a:t>- </a:t>
            </a:r>
            <a:r>
              <a:rPr lang="en-US" sz="2400" b="1">
                <a:solidFill>
                  <a:srgbClr val="00B0F0"/>
                </a:solidFill>
              </a:rPr>
              <a:t>C</a:t>
            </a:r>
            <a:r>
              <a:rPr lang="en-US" sz="2400" b="1" baseline="30000"/>
              <a:t>T </a:t>
            </a:r>
            <a:r>
              <a:rPr lang="en-US" sz="2400" b="1">
                <a:solidFill>
                  <a:srgbClr val="00B0F0"/>
                </a:solidFill>
              </a:rPr>
              <a:t>r</a:t>
            </a:r>
            <a:r>
              <a:rPr lang="en-US" sz="2400" b="1" baseline="-25000">
                <a:solidFill>
                  <a:srgbClr val="00B0F0"/>
                </a:solidFill>
              </a:rPr>
              <a:t>k</a:t>
            </a:r>
            <a:r>
              <a:rPr lang="en-US" sz="2400" b="1" baseline="-25000"/>
              <a:t> </a:t>
            </a:r>
            <a:r>
              <a:rPr lang="en-US" sz="2400" b="1"/>
              <a:t> = 0  </a:t>
            </a:r>
            <a:r>
              <a:rPr lang="en-US" sz="2400"/>
              <a:t>for k = 1, 2, 3</a:t>
            </a:r>
            <a:endParaRPr lang="en-US" sz="2400" baseline="-25000"/>
          </a:p>
        </p:txBody>
      </p:sp>
      <p:sp>
        <p:nvSpPr>
          <p:cNvPr id="5" name="Bent Arrow 4"/>
          <p:cNvSpPr/>
          <p:nvPr/>
        </p:nvSpPr>
        <p:spPr>
          <a:xfrm flipV="1">
            <a:off x="3810000" y="2209800"/>
            <a:ext cx="1219200" cy="685800"/>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tx1"/>
              </a:solidFill>
              <a:cs typeface="Arial" charset="0"/>
            </a:endParaRPr>
          </a:p>
        </p:txBody>
      </p:sp>
      <p:sp>
        <p:nvSpPr>
          <p:cNvPr id="6" name="TextBox 5"/>
          <p:cNvSpPr txBox="1">
            <a:spLocks noChangeArrowheads="1"/>
          </p:cNvSpPr>
          <p:nvPr/>
        </p:nvSpPr>
        <p:spPr bwMode="auto">
          <a:xfrm>
            <a:off x="4876800" y="2743200"/>
            <a:ext cx="4572000" cy="461963"/>
          </a:xfrm>
          <a:prstGeom prst="rect">
            <a:avLst/>
          </a:prstGeom>
          <a:noFill/>
          <a:ln w="9525">
            <a:noFill/>
            <a:miter lim="800000"/>
            <a:headEnd/>
            <a:tailEnd/>
          </a:ln>
        </p:spPr>
        <p:txBody>
          <a:bodyPr>
            <a:spAutoFit/>
          </a:bodyPr>
          <a:lstStyle/>
          <a:p>
            <a:r>
              <a:rPr lang="en-US" sz="2400" b="1">
                <a:solidFill>
                  <a:srgbClr val="00B0F0"/>
                </a:solidFill>
              </a:rPr>
              <a:t>C</a:t>
            </a:r>
            <a:r>
              <a:rPr lang="en-US" sz="2400" b="1" baseline="30000"/>
              <a:t>T</a:t>
            </a:r>
            <a:r>
              <a:rPr lang="en-US" sz="2400" b="1">
                <a:solidFill>
                  <a:srgbClr val="00B0F0"/>
                </a:solidFill>
              </a:rPr>
              <a:t> r</a:t>
            </a:r>
            <a:r>
              <a:rPr lang="en-US" sz="2400" b="1" baseline="-25000">
                <a:solidFill>
                  <a:srgbClr val="00B0F0"/>
                </a:solidFill>
              </a:rPr>
              <a:t>k</a:t>
            </a:r>
            <a:r>
              <a:rPr lang="en-US" sz="2400" b="1" baseline="-25000"/>
              <a:t> </a:t>
            </a:r>
            <a:r>
              <a:rPr lang="en-US" sz="2400" b="1"/>
              <a:t> = </a:t>
            </a:r>
            <a:r>
              <a:rPr lang="en-US" sz="2400" b="1">
                <a:solidFill>
                  <a:srgbClr val="00B0F0"/>
                </a:solidFill>
              </a:rPr>
              <a:t>s</a:t>
            </a:r>
            <a:r>
              <a:rPr lang="en-US" sz="2400" b="1" baseline="-25000">
                <a:solidFill>
                  <a:srgbClr val="00B0F0"/>
                </a:solidFill>
              </a:rPr>
              <a:t>k</a:t>
            </a:r>
            <a:r>
              <a:rPr lang="en-US" sz="2400" b="1" baseline="-25000"/>
              <a:t>   </a:t>
            </a:r>
            <a:r>
              <a:rPr lang="en-US" sz="2000"/>
              <a:t>(Introduced variables)</a:t>
            </a:r>
            <a:endParaRPr lang="en-US" sz="2000" b="1" baseline="-25000"/>
          </a:p>
        </p:txBody>
      </p:sp>
      <p:sp>
        <p:nvSpPr>
          <p:cNvPr id="7" name="TextBox 6"/>
          <p:cNvSpPr txBox="1">
            <a:spLocks noChangeArrowheads="1"/>
          </p:cNvSpPr>
          <p:nvPr/>
        </p:nvSpPr>
        <p:spPr bwMode="auto">
          <a:xfrm>
            <a:off x="3962400" y="2133600"/>
            <a:ext cx="1752600" cy="461963"/>
          </a:xfrm>
          <a:prstGeom prst="rect">
            <a:avLst/>
          </a:prstGeom>
          <a:noFill/>
          <a:ln w="9525">
            <a:noFill/>
            <a:miter lim="800000"/>
            <a:headEnd/>
            <a:tailEnd/>
          </a:ln>
        </p:spPr>
        <p:txBody>
          <a:bodyPr>
            <a:spAutoFit/>
          </a:bodyPr>
          <a:lstStyle/>
          <a:p>
            <a:r>
              <a:rPr lang="en-US" sz="2400"/>
              <a:t>linearize</a:t>
            </a:r>
          </a:p>
        </p:txBody>
      </p:sp>
      <p:sp>
        <p:nvSpPr>
          <p:cNvPr id="62471" name="Slide Number Placeholder 15"/>
          <p:cNvSpPr>
            <a:spLocks noGrp="1"/>
          </p:cNvSpPr>
          <p:nvPr>
            <p:ph type="sldNum" sz="quarter" idx="12"/>
          </p:nvPr>
        </p:nvSpPr>
        <p:spPr bwMode="auto">
          <a:noFill/>
          <a:ln>
            <a:miter lim="800000"/>
            <a:headEnd/>
            <a:tailEnd/>
          </a:ln>
        </p:spPr>
        <p:txBody>
          <a:bodyPr/>
          <a:lstStyle/>
          <a:p>
            <a:fld id="{1D4F2951-0279-4309-AE4A-504CEF3F4026}" type="slidenum">
              <a:rPr lang="en-US"/>
              <a:pPr/>
              <a:t>27</a:t>
            </a:fld>
            <a:endParaRPr lang="en-US"/>
          </a:p>
        </p:txBody>
      </p:sp>
      <p:pic>
        <p:nvPicPr>
          <p:cNvPr id="1035" name="Picture 11"/>
          <p:cNvPicPr>
            <a:picLocks noChangeAspect="1" noChangeArrowheads="1"/>
          </p:cNvPicPr>
          <p:nvPr/>
        </p:nvPicPr>
        <p:blipFill>
          <a:blip r:embed="rId4"/>
          <a:srcRect/>
          <a:stretch>
            <a:fillRect/>
          </a:stretch>
        </p:blipFill>
        <p:spPr bwMode="auto">
          <a:xfrm>
            <a:off x="533400" y="3276600"/>
            <a:ext cx="7848600" cy="2365375"/>
          </a:xfrm>
          <a:prstGeom prst="rect">
            <a:avLst/>
          </a:prstGeom>
          <a:noFill/>
          <a:ln w="9525">
            <a:noFill/>
            <a:miter lim="800000"/>
            <a:headEnd/>
            <a:tailEnd/>
          </a:ln>
        </p:spPr>
      </p:pic>
      <p:sp>
        <p:nvSpPr>
          <p:cNvPr id="12" name="TextBox 11"/>
          <p:cNvSpPr txBox="1">
            <a:spLocks noChangeArrowheads="1"/>
          </p:cNvSpPr>
          <p:nvPr/>
        </p:nvSpPr>
        <p:spPr bwMode="auto">
          <a:xfrm>
            <a:off x="304800" y="5562600"/>
            <a:ext cx="7924800" cy="1200150"/>
          </a:xfrm>
          <a:prstGeom prst="rect">
            <a:avLst/>
          </a:prstGeom>
          <a:noFill/>
          <a:ln w="9525">
            <a:noFill/>
            <a:miter lim="800000"/>
            <a:headEnd/>
            <a:tailEnd/>
          </a:ln>
        </p:spPr>
        <p:txBody>
          <a:bodyPr>
            <a:spAutoFit/>
          </a:bodyPr>
          <a:lstStyle/>
          <a:p>
            <a:r>
              <a:rPr lang="en-US" b="1"/>
              <a:t>Number of unknowns</a:t>
            </a:r>
            <a:r>
              <a:rPr lang="en-US"/>
              <a:t>: 12 + 3 (</a:t>
            </a:r>
            <a:r>
              <a:rPr lang="en-US" b="1">
                <a:solidFill>
                  <a:srgbClr val="00B0F0"/>
                </a:solidFill>
              </a:rPr>
              <a:t>s</a:t>
            </a:r>
            <a:r>
              <a:rPr lang="en-US" b="1" baseline="-25000">
                <a:solidFill>
                  <a:srgbClr val="00B0F0"/>
                </a:solidFill>
              </a:rPr>
              <a:t>1,</a:t>
            </a:r>
            <a:r>
              <a:rPr lang="en-US" b="1">
                <a:solidFill>
                  <a:srgbClr val="00B0F0"/>
                </a:solidFill>
              </a:rPr>
              <a:t> s</a:t>
            </a:r>
            <a:r>
              <a:rPr lang="en-US" b="1" baseline="-25000">
                <a:solidFill>
                  <a:srgbClr val="00B0F0"/>
                </a:solidFill>
              </a:rPr>
              <a:t>2,</a:t>
            </a:r>
            <a:r>
              <a:rPr lang="en-US" b="1">
                <a:solidFill>
                  <a:srgbClr val="00B0F0"/>
                </a:solidFill>
              </a:rPr>
              <a:t> s</a:t>
            </a:r>
            <a:r>
              <a:rPr lang="en-US" b="1" baseline="-25000">
                <a:solidFill>
                  <a:srgbClr val="00B0F0"/>
                </a:solidFill>
              </a:rPr>
              <a:t>3</a:t>
            </a:r>
            <a:r>
              <a:rPr lang="en-US" b="1">
                <a:solidFill>
                  <a:srgbClr val="00B0F0"/>
                </a:solidFill>
              </a:rPr>
              <a:t> </a:t>
            </a:r>
            <a:r>
              <a:rPr lang="en-US"/>
              <a:t>) ;</a:t>
            </a:r>
          </a:p>
          <a:p>
            <a:r>
              <a:rPr lang="en-US" b="1"/>
              <a:t> At least 5 images </a:t>
            </a:r>
            <a:r>
              <a:rPr lang="en-US"/>
              <a:t>are needed to solve for the camera center and rotation matrix </a:t>
            </a:r>
            <a:r>
              <a:rPr lang="en-US" b="1"/>
              <a:t>linearly</a:t>
            </a:r>
            <a:endParaRPr lang="en-US"/>
          </a:p>
          <a:p>
            <a:endParaRPr lang="en-US"/>
          </a:p>
        </p:txBody>
      </p:sp>
      <p:pic>
        <p:nvPicPr>
          <p:cNvPr id="11" name="~PP2476.WAV">
            <a:hlinkClick r:id="" action="ppaction://media"/>
          </p:cNvPr>
          <p:cNvPicPr>
            <a:picLocks noRot="1" noChangeAspect="1"/>
          </p:cNvPicPr>
          <p:nvPr>
            <a:wavAudioFile r:embed="rId2" name="~PP2476.WAV"/>
          </p:nvPr>
        </p:nvPicPr>
        <p:blipFill>
          <a:blip r:embed="rId5"/>
          <a:stretch>
            <a:fillRect/>
          </a:stretch>
        </p:blipFill>
        <p:spPr>
          <a:xfrm>
            <a:off x="8702675" y="6416675"/>
            <a:ext cx="304800" cy="304800"/>
          </a:xfrm>
          <a:prstGeom prst="rect">
            <a:avLst/>
          </a:prstGeom>
        </p:spPr>
      </p:pic>
    </p:spTree>
    <p:custDataLst>
      <p:tags r:id="rId1"/>
    </p:custDataLst>
  </p:cSld>
  <p:clrMapOvr>
    <a:masterClrMapping/>
  </p:clrMapOvr>
  <p:transition advTm="4697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03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25"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5" grpId="0" animBg="1"/>
      <p:bldP spid="6" grpId="0"/>
      <p:bldP spid="7" grpId="0"/>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r>
              <a:rPr lang="en-US" smtClean="0"/>
              <a:t>Recovery of External Parameters</a:t>
            </a:r>
          </a:p>
        </p:txBody>
      </p:sp>
      <p:sp>
        <p:nvSpPr>
          <p:cNvPr id="26627" name="Content Placeholder 2"/>
          <p:cNvSpPr>
            <a:spLocks noGrp="1"/>
          </p:cNvSpPr>
          <p:nvPr>
            <p:ph idx="1"/>
          </p:nvPr>
        </p:nvSpPr>
        <p:spPr/>
        <p:txBody>
          <a:bodyPr/>
          <a:lstStyle/>
          <a:p>
            <a:r>
              <a:rPr lang="en-US" smtClean="0"/>
              <a:t>Once we have obtained the external camera parameters, we apply </a:t>
            </a:r>
            <a:r>
              <a:rPr lang="en-US" b="1" smtClean="0"/>
              <a:t>bundle adjustment </a:t>
            </a:r>
            <a:r>
              <a:rPr lang="en-US" smtClean="0"/>
              <a:t> to minimize the </a:t>
            </a:r>
            <a:r>
              <a:rPr lang="en-US" b="1" smtClean="0"/>
              <a:t>reprojection error</a:t>
            </a:r>
          </a:p>
          <a:p>
            <a:endParaRPr lang="en-US" smtClean="0"/>
          </a:p>
          <a:p>
            <a:r>
              <a:rPr lang="en-US" smtClean="0"/>
              <a:t> Enforce </a:t>
            </a:r>
            <a:r>
              <a:rPr lang="en-US" b="1" smtClean="0"/>
              <a:t>r</a:t>
            </a:r>
            <a:r>
              <a:rPr lang="en-US" b="1" baseline="-25000" smtClean="0"/>
              <a:t>1</a:t>
            </a:r>
            <a:r>
              <a:rPr lang="en-US" b="1" smtClean="0"/>
              <a:t>,</a:t>
            </a:r>
            <a:r>
              <a:rPr lang="en-US" b="1" baseline="-25000" smtClean="0"/>
              <a:t> </a:t>
            </a:r>
            <a:r>
              <a:rPr lang="en-US" b="1" smtClean="0"/>
              <a:t> r</a:t>
            </a:r>
            <a:r>
              <a:rPr lang="en-US" b="1" baseline="-25000" smtClean="0"/>
              <a:t>2</a:t>
            </a:r>
            <a:r>
              <a:rPr lang="en-US" b="1" smtClean="0"/>
              <a:t> ,</a:t>
            </a:r>
            <a:r>
              <a:rPr lang="en-US" b="1" baseline="-25000" smtClean="0"/>
              <a:t> </a:t>
            </a:r>
            <a:r>
              <a:rPr lang="en-US" b="1" smtClean="0"/>
              <a:t>r</a:t>
            </a:r>
            <a:r>
              <a:rPr lang="en-US" b="1" baseline="-25000" smtClean="0"/>
              <a:t>3 </a:t>
            </a:r>
            <a:r>
              <a:rPr lang="en-US" smtClean="0"/>
              <a:t>to  constitute a valid rotation matrix</a:t>
            </a:r>
          </a:p>
          <a:p>
            <a:pPr>
              <a:buFont typeface="Arial" charset="0"/>
              <a:buNone/>
            </a:pPr>
            <a:r>
              <a:rPr lang="en-US" smtClean="0"/>
              <a:t>			</a:t>
            </a:r>
            <a:r>
              <a:rPr lang="en-US" b="1" smtClean="0"/>
              <a:t>R = [r</a:t>
            </a:r>
            <a:r>
              <a:rPr lang="en-US" b="1" baseline="-25000" smtClean="0"/>
              <a:t>1</a:t>
            </a:r>
            <a:r>
              <a:rPr lang="en-US" b="1" smtClean="0"/>
              <a:t>    r</a:t>
            </a:r>
            <a:r>
              <a:rPr lang="en-US" b="1" baseline="-25000" smtClean="0"/>
              <a:t>2      </a:t>
            </a:r>
            <a:r>
              <a:rPr lang="en-US" b="1" smtClean="0"/>
              <a:t>r</a:t>
            </a:r>
            <a:r>
              <a:rPr lang="en-US" b="1" baseline="-25000" smtClean="0"/>
              <a:t>3 </a:t>
            </a:r>
            <a:r>
              <a:rPr lang="en-US" b="1" smtClean="0"/>
              <a:t>]</a:t>
            </a:r>
            <a:endParaRPr lang="en-US" smtClean="0"/>
          </a:p>
          <a:p>
            <a:pPr>
              <a:buFont typeface="Arial" charset="0"/>
              <a:buNone/>
            </a:pPr>
            <a:r>
              <a:rPr lang="en-US" smtClean="0"/>
              <a:t>	</a:t>
            </a:r>
          </a:p>
        </p:txBody>
      </p:sp>
      <p:sp>
        <p:nvSpPr>
          <p:cNvPr id="63492" name="Slide Number Placeholder 3"/>
          <p:cNvSpPr>
            <a:spLocks noGrp="1"/>
          </p:cNvSpPr>
          <p:nvPr>
            <p:ph type="sldNum" sz="quarter" idx="12"/>
          </p:nvPr>
        </p:nvSpPr>
        <p:spPr bwMode="auto">
          <a:noFill/>
          <a:ln>
            <a:miter lim="800000"/>
            <a:headEnd/>
            <a:tailEnd/>
          </a:ln>
        </p:spPr>
        <p:txBody>
          <a:bodyPr/>
          <a:lstStyle/>
          <a:p>
            <a:fld id="{45CFE888-A6BF-4C12-8AE5-5E29A497A59A}" type="slidenum">
              <a:rPr lang="en-US"/>
              <a:pPr/>
              <a:t>28</a:t>
            </a:fld>
            <a:endParaRPr lang="en-US"/>
          </a:p>
        </p:txBody>
      </p:sp>
      <p:pic>
        <p:nvPicPr>
          <p:cNvPr id="6" name="~PP3221.WAV">
            <a:hlinkClick r:id="" action="ppaction://media"/>
          </p:cNvPr>
          <p:cNvPicPr>
            <a:picLocks noRot="1" noChangeAspect="1"/>
          </p:cNvPicPr>
          <p:nvPr>
            <a:wavAudioFile r:embed="rId2" name="~PP3221.WAV"/>
          </p:nvPr>
        </p:nvPicPr>
        <p:blipFill>
          <a:blip r:embed="rId4"/>
          <a:stretch>
            <a:fillRect/>
          </a:stretch>
        </p:blipFill>
        <p:spPr>
          <a:xfrm>
            <a:off x="8702675" y="6416675"/>
            <a:ext cx="304800" cy="304800"/>
          </a:xfrm>
          <a:prstGeom prst="rect">
            <a:avLst/>
          </a:prstGeom>
        </p:spPr>
      </p:pic>
    </p:spTree>
    <p:custDataLst>
      <p:tags r:id="rId1"/>
    </p:custDataLst>
  </p:cSld>
  <p:clrMapOvr>
    <a:masterClrMapping/>
  </p:clrMapOvr>
  <p:transition advTm="169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par>
                                <p:cTn id="7" presetID="1" presetClass="entr" presetSubtype="0" fill="hold" grpId="0" nodeType="withEffect">
                                  <p:stCondLst>
                                    <p:cond delay="0"/>
                                  </p:stCondLst>
                                  <p:childTnLst>
                                    <p:set>
                                      <p:cBhvr>
                                        <p:cTn id="8" dur="1" fill="hold">
                                          <p:stCondLst>
                                            <p:cond delay="0"/>
                                          </p:stCondLst>
                                        </p:cTn>
                                        <p:tgtEl>
                                          <p:spTgt spid="26627">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6627">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6627">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5" fill="hold" display="0">
                  <p:stCondLst>
                    <p:cond delay="indefinite"/>
                  </p:stCondLst>
                  <p:endCondLst>
                    <p:cond evt="onPrev" delay="0">
                      <p:tgtEl>
                        <p:sldTgt/>
                      </p:tgtEl>
                    </p:cond>
                    <p:cond evt="onStopAudio" delay="0">
                      <p:tgtEl>
                        <p:sldTgt/>
                      </p:tgtEl>
                    </p:cond>
                  </p:endCondLst>
                </p:cTn>
                <p:tgtEl>
                  <p:spTgt spid="6"/>
                </p:tgtEl>
              </p:cMediaNode>
            </p:audio>
          </p:childTnLst>
        </p:cTn>
      </p:par>
    </p:tnLst>
    <p:bldLst>
      <p:bldP spid="26627"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pPr eaLnBrk="1" hangingPunct="1"/>
            <a:r>
              <a:rPr lang="en-US" smtClean="0"/>
              <a:t>Experiments</a:t>
            </a:r>
          </a:p>
        </p:txBody>
      </p:sp>
      <p:pic>
        <p:nvPicPr>
          <p:cNvPr id="64515" name="Content Placeholder 6" descr="synthexpfinal_new.jpg"/>
          <p:cNvPicPr>
            <a:picLocks noGrp="1" noChangeAspect="1"/>
          </p:cNvPicPr>
          <p:nvPr>
            <p:ph idx="1"/>
          </p:nvPr>
        </p:nvPicPr>
        <p:blipFill>
          <a:blip r:embed="rId4"/>
          <a:srcRect/>
          <a:stretch>
            <a:fillRect/>
          </a:stretch>
        </p:blipFill>
        <p:spPr>
          <a:xfrm>
            <a:off x="609600" y="1295400"/>
            <a:ext cx="4191000" cy="3471863"/>
          </a:xfrm>
        </p:spPr>
      </p:pic>
      <p:sp>
        <p:nvSpPr>
          <p:cNvPr id="64516" name="TextBox 9"/>
          <p:cNvSpPr txBox="1">
            <a:spLocks noChangeArrowheads="1"/>
          </p:cNvSpPr>
          <p:nvPr/>
        </p:nvSpPr>
        <p:spPr bwMode="auto">
          <a:xfrm>
            <a:off x="381000" y="4724400"/>
            <a:ext cx="4343400" cy="923925"/>
          </a:xfrm>
          <a:prstGeom prst="rect">
            <a:avLst/>
          </a:prstGeom>
          <a:noFill/>
          <a:ln w="9525">
            <a:noFill/>
            <a:miter lim="800000"/>
            <a:headEnd/>
            <a:tailEnd/>
          </a:ln>
        </p:spPr>
        <p:txBody>
          <a:bodyPr>
            <a:spAutoFit/>
          </a:bodyPr>
          <a:lstStyle/>
          <a:p>
            <a:r>
              <a:rPr lang="en-US"/>
              <a:t>Five randomly generated mirror positions which enable the camera to view the calibration pattern </a:t>
            </a:r>
          </a:p>
        </p:txBody>
      </p:sp>
      <p:sp>
        <p:nvSpPr>
          <p:cNvPr id="64517" name="TextBox 10"/>
          <p:cNvSpPr txBox="1">
            <a:spLocks noChangeArrowheads="1"/>
          </p:cNvSpPr>
          <p:nvPr/>
        </p:nvSpPr>
        <p:spPr bwMode="auto">
          <a:xfrm>
            <a:off x="4876800" y="4953000"/>
            <a:ext cx="4495800" cy="646113"/>
          </a:xfrm>
          <a:prstGeom prst="rect">
            <a:avLst/>
          </a:prstGeom>
          <a:noFill/>
          <a:ln w="9525">
            <a:noFill/>
            <a:miter lim="800000"/>
            <a:headEnd/>
            <a:tailEnd/>
          </a:ln>
        </p:spPr>
        <p:txBody>
          <a:bodyPr>
            <a:spAutoFit/>
          </a:bodyPr>
          <a:lstStyle/>
          <a:p>
            <a:r>
              <a:rPr lang="en-US" b="1"/>
              <a:t>Error in recovered camera center vs noise level in pixel</a:t>
            </a:r>
          </a:p>
        </p:txBody>
      </p:sp>
      <p:sp>
        <p:nvSpPr>
          <p:cNvPr id="64518" name="Slide Number Placeholder 6"/>
          <p:cNvSpPr>
            <a:spLocks noGrp="1"/>
          </p:cNvSpPr>
          <p:nvPr>
            <p:ph type="sldNum" sz="quarter" idx="12"/>
          </p:nvPr>
        </p:nvSpPr>
        <p:spPr bwMode="auto">
          <a:noFill/>
          <a:ln>
            <a:miter lim="800000"/>
            <a:headEnd/>
            <a:tailEnd/>
          </a:ln>
        </p:spPr>
        <p:txBody>
          <a:bodyPr/>
          <a:lstStyle/>
          <a:p>
            <a:fld id="{3B9EDBC1-F71A-4E04-82C0-905C7AD6AD66}" type="slidenum">
              <a:rPr lang="en-US"/>
              <a:pPr/>
              <a:t>29</a:t>
            </a:fld>
            <a:endParaRPr lang="en-US"/>
          </a:p>
        </p:txBody>
      </p:sp>
      <p:pic>
        <p:nvPicPr>
          <p:cNvPr id="8" name="Picture 7" descr="error_in_pos.jpg"/>
          <p:cNvPicPr>
            <a:picLocks noChangeAspect="1"/>
          </p:cNvPicPr>
          <p:nvPr/>
        </p:nvPicPr>
        <p:blipFill>
          <a:blip r:embed="rId5"/>
          <a:stretch>
            <a:fillRect/>
          </a:stretch>
        </p:blipFill>
        <p:spPr>
          <a:xfrm>
            <a:off x="4530971" y="1561514"/>
            <a:ext cx="4613029" cy="3459772"/>
          </a:xfrm>
          <a:prstGeom prst="rect">
            <a:avLst/>
          </a:prstGeom>
        </p:spPr>
      </p:pic>
      <p:pic>
        <p:nvPicPr>
          <p:cNvPr id="10" name="~PP3830.WAV">
            <a:hlinkClick r:id="" action="ppaction://media"/>
          </p:cNvPr>
          <p:cNvPicPr>
            <a:picLocks noRot="1" noChangeAspect="1"/>
          </p:cNvPicPr>
          <p:nvPr>
            <a:wavAudioFile r:embed="rId1" name="~PP3830.WAV"/>
          </p:nvPr>
        </p:nvPicPr>
        <p:blipFill>
          <a:blip r:embed="rId6"/>
          <a:stretch>
            <a:fillRect/>
          </a:stretch>
        </p:blipFill>
        <p:spPr>
          <a:xfrm>
            <a:off x="8702675" y="6416675"/>
            <a:ext cx="304800" cy="304800"/>
          </a:xfrm>
          <a:prstGeom prst="rect">
            <a:avLst/>
          </a:prstGeom>
        </p:spPr>
      </p:pic>
    </p:spTree>
  </p:cSld>
  <p:clrMapOvr>
    <a:masterClrMapping/>
  </p:clrMapOvr>
  <p:transition advTm="659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0"/>
                </p:tgtEl>
              </p:cMediaNode>
            </p:audi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pPr eaLnBrk="1" hangingPunct="1"/>
            <a:r>
              <a:rPr lang="en-US" smtClean="0"/>
              <a:t>Experiments</a:t>
            </a:r>
          </a:p>
        </p:txBody>
      </p:sp>
      <p:pic>
        <p:nvPicPr>
          <p:cNvPr id="7" name="Content Placeholder 6" descr="synthexpfinal_new.jpg"/>
          <p:cNvPicPr>
            <a:picLocks noGrp="1" noChangeAspect="1"/>
          </p:cNvPicPr>
          <p:nvPr>
            <p:ph idx="1"/>
          </p:nvPr>
        </p:nvPicPr>
        <p:blipFill>
          <a:blip r:embed="rId4"/>
          <a:srcRect/>
          <a:stretch>
            <a:fillRect/>
          </a:stretch>
        </p:blipFill>
        <p:spPr>
          <a:xfrm>
            <a:off x="609600" y="1295400"/>
            <a:ext cx="4191000" cy="3471863"/>
          </a:xfrm>
        </p:spPr>
      </p:pic>
      <p:sp>
        <p:nvSpPr>
          <p:cNvPr id="10" name="TextBox 9"/>
          <p:cNvSpPr txBox="1">
            <a:spLocks noChangeArrowheads="1"/>
          </p:cNvSpPr>
          <p:nvPr/>
        </p:nvSpPr>
        <p:spPr bwMode="auto">
          <a:xfrm>
            <a:off x="381000" y="4724400"/>
            <a:ext cx="4343400" cy="923925"/>
          </a:xfrm>
          <a:prstGeom prst="rect">
            <a:avLst/>
          </a:prstGeom>
          <a:noFill/>
          <a:ln w="9525">
            <a:noFill/>
            <a:miter lim="800000"/>
            <a:headEnd/>
            <a:tailEnd/>
          </a:ln>
        </p:spPr>
        <p:txBody>
          <a:bodyPr>
            <a:spAutoFit/>
          </a:bodyPr>
          <a:lstStyle/>
          <a:p>
            <a:r>
              <a:rPr lang="en-US"/>
              <a:t>Five randomly generated mirror positions which enable the camera to view the calibration pattern </a:t>
            </a:r>
          </a:p>
        </p:txBody>
      </p:sp>
      <p:sp>
        <p:nvSpPr>
          <p:cNvPr id="66565" name="Slide Number Placeholder 8"/>
          <p:cNvSpPr>
            <a:spLocks noGrp="1"/>
          </p:cNvSpPr>
          <p:nvPr>
            <p:ph type="sldNum" sz="quarter" idx="12"/>
          </p:nvPr>
        </p:nvSpPr>
        <p:spPr bwMode="auto">
          <a:noFill/>
          <a:ln>
            <a:miter lim="800000"/>
            <a:headEnd/>
            <a:tailEnd/>
          </a:ln>
        </p:spPr>
        <p:txBody>
          <a:bodyPr/>
          <a:lstStyle/>
          <a:p>
            <a:fld id="{4A4E7F10-0EF7-465B-B935-4CCFFE507ACB}" type="slidenum">
              <a:rPr lang="en-US"/>
              <a:pPr/>
              <a:t>30</a:t>
            </a:fld>
            <a:endParaRPr lang="en-US"/>
          </a:p>
        </p:txBody>
      </p:sp>
      <p:sp>
        <p:nvSpPr>
          <p:cNvPr id="66567" name="TextBox 10"/>
          <p:cNvSpPr txBox="1">
            <a:spLocks noChangeArrowheads="1"/>
          </p:cNvSpPr>
          <p:nvPr/>
        </p:nvSpPr>
        <p:spPr bwMode="auto">
          <a:xfrm>
            <a:off x="4876800" y="4953000"/>
            <a:ext cx="4495800" cy="646113"/>
          </a:xfrm>
          <a:prstGeom prst="rect">
            <a:avLst/>
          </a:prstGeom>
          <a:noFill/>
          <a:ln w="9525">
            <a:noFill/>
            <a:miter lim="800000"/>
            <a:headEnd/>
            <a:tailEnd/>
          </a:ln>
        </p:spPr>
        <p:txBody>
          <a:bodyPr>
            <a:spAutoFit/>
          </a:bodyPr>
          <a:lstStyle/>
          <a:p>
            <a:r>
              <a:rPr lang="en-US" b="1"/>
              <a:t>Error in rotation matrix  vs noise level in pixel</a:t>
            </a:r>
          </a:p>
        </p:txBody>
      </p:sp>
      <p:pic>
        <p:nvPicPr>
          <p:cNvPr id="8" name="Picture 7" descr="error_in_deg_rot.jpg"/>
          <p:cNvPicPr>
            <a:picLocks noChangeAspect="1"/>
          </p:cNvPicPr>
          <p:nvPr/>
        </p:nvPicPr>
        <p:blipFill>
          <a:blip r:embed="rId5"/>
          <a:stretch>
            <a:fillRect/>
          </a:stretch>
        </p:blipFill>
        <p:spPr>
          <a:xfrm>
            <a:off x="4455943" y="1350498"/>
            <a:ext cx="4688057" cy="3516043"/>
          </a:xfrm>
          <a:prstGeom prst="rect">
            <a:avLst/>
          </a:prstGeom>
        </p:spPr>
      </p:pic>
      <p:pic>
        <p:nvPicPr>
          <p:cNvPr id="11" name="~PP387.WAV">
            <a:hlinkClick r:id="" action="ppaction://media"/>
          </p:cNvPr>
          <p:cNvPicPr>
            <a:picLocks noRot="1" noChangeAspect="1"/>
          </p:cNvPicPr>
          <p:nvPr>
            <a:wavAudioFile r:embed="rId1" name="~PP387.WAV"/>
          </p:nvPr>
        </p:nvPicPr>
        <p:blipFill>
          <a:blip r:embed="rId6"/>
          <a:stretch>
            <a:fillRect/>
          </a:stretch>
        </p:blipFill>
        <p:spPr>
          <a:xfrm>
            <a:off x="8702675" y="6416675"/>
            <a:ext cx="304800" cy="304800"/>
          </a:xfrm>
          <a:prstGeom prst="rect">
            <a:avLst/>
          </a:prstGeom>
        </p:spPr>
      </p:pic>
    </p:spTree>
  </p:cSld>
  <p:clrMapOvr>
    <a:masterClrMapping/>
  </p:clrMapOvr>
  <p:transition advTm="858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11" fill="hold" display="0">
                  <p:stCondLst>
                    <p:cond delay="indefinite"/>
                  </p:stCondLst>
                  <p:endCondLst>
                    <p:cond evt="onPrev" delay="0">
                      <p:tgtEl>
                        <p:sldTgt/>
                      </p:tgtEl>
                    </p:cond>
                    <p:cond evt="onStopAudio" delay="0">
                      <p:tgtEl>
                        <p:sldTgt/>
                      </p:tgtEl>
                    </p:cond>
                  </p:endCondLst>
                </p:cTn>
                <p:tgtEl>
                  <p:spTgt spid="11"/>
                </p:tgtEl>
              </p:cMediaNode>
            </p:audio>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r>
              <a:rPr lang="en-US" smtClean="0"/>
              <a:t>Evaluation on Real Data</a:t>
            </a:r>
          </a:p>
        </p:txBody>
      </p:sp>
      <p:pic>
        <p:nvPicPr>
          <p:cNvPr id="68611" name="Content Placeholder 4" descr="ladybugCams_cropped.jpg"/>
          <p:cNvPicPr>
            <a:picLocks noGrp="1" noChangeAspect="1"/>
          </p:cNvPicPr>
          <p:nvPr>
            <p:ph idx="1"/>
          </p:nvPr>
        </p:nvPicPr>
        <p:blipFill>
          <a:blip r:embed="rId3"/>
          <a:srcRect/>
          <a:stretch>
            <a:fillRect/>
          </a:stretch>
        </p:blipFill>
        <p:spPr>
          <a:xfrm>
            <a:off x="5791200" y="1600200"/>
            <a:ext cx="2828925" cy="3200400"/>
          </a:xfrm>
        </p:spPr>
      </p:pic>
      <p:pic>
        <p:nvPicPr>
          <p:cNvPr id="68612" name="Picture 5" descr="Pic_camerasetup.jpg"/>
          <p:cNvPicPr>
            <a:picLocks noChangeAspect="1"/>
          </p:cNvPicPr>
          <p:nvPr/>
        </p:nvPicPr>
        <p:blipFill>
          <a:blip r:embed="rId4"/>
          <a:srcRect/>
          <a:stretch>
            <a:fillRect/>
          </a:stretch>
        </p:blipFill>
        <p:spPr bwMode="auto">
          <a:xfrm>
            <a:off x="304800" y="2362200"/>
            <a:ext cx="5005388" cy="2327275"/>
          </a:xfrm>
          <a:prstGeom prst="rect">
            <a:avLst/>
          </a:prstGeom>
          <a:noFill/>
          <a:ln w="9525">
            <a:noFill/>
            <a:miter lim="800000"/>
            <a:headEnd/>
            <a:tailEnd/>
          </a:ln>
        </p:spPr>
      </p:pic>
      <p:sp>
        <p:nvSpPr>
          <p:cNvPr id="68613" name="TextBox 6"/>
          <p:cNvSpPr txBox="1">
            <a:spLocks noChangeArrowheads="1"/>
          </p:cNvSpPr>
          <p:nvPr/>
        </p:nvSpPr>
        <p:spPr bwMode="auto">
          <a:xfrm>
            <a:off x="381000" y="4876800"/>
            <a:ext cx="4800600" cy="646113"/>
          </a:xfrm>
          <a:prstGeom prst="rect">
            <a:avLst/>
          </a:prstGeom>
          <a:noFill/>
          <a:ln w="9525">
            <a:noFill/>
            <a:miter lim="800000"/>
            <a:headEnd/>
            <a:tailEnd/>
          </a:ln>
        </p:spPr>
        <p:txBody>
          <a:bodyPr>
            <a:spAutoFit/>
          </a:bodyPr>
          <a:lstStyle/>
          <a:p>
            <a:r>
              <a:rPr lang="en-US"/>
              <a:t>Experimental Setup with checkerboard pattern kept on the ground</a:t>
            </a:r>
          </a:p>
        </p:txBody>
      </p:sp>
      <p:sp>
        <p:nvSpPr>
          <p:cNvPr id="68614" name="TextBox 7"/>
          <p:cNvSpPr txBox="1">
            <a:spLocks noChangeArrowheads="1"/>
          </p:cNvSpPr>
          <p:nvPr/>
        </p:nvSpPr>
        <p:spPr bwMode="auto">
          <a:xfrm>
            <a:off x="6172200" y="5029200"/>
            <a:ext cx="2070100" cy="369888"/>
          </a:xfrm>
          <a:prstGeom prst="rect">
            <a:avLst/>
          </a:prstGeom>
          <a:noFill/>
          <a:ln w="9525">
            <a:noFill/>
            <a:miter lim="800000"/>
            <a:headEnd/>
            <a:tailEnd/>
          </a:ln>
        </p:spPr>
        <p:txBody>
          <a:bodyPr wrap="none">
            <a:spAutoFit/>
          </a:bodyPr>
          <a:lstStyle/>
          <a:p>
            <a:r>
              <a:rPr lang="en-US"/>
              <a:t>Ladybug Cameras</a:t>
            </a:r>
          </a:p>
        </p:txBody>
      </p:sp>
      <p:sp>
        <p:nvSpPr>
          <p:cNvPr id="68615" name="Slide Number Placeholder 8"/>
          <p:cNvSpPr>
            <a:spLocks noGrp="1"/>
          </p:cNvSpPr>
          <p:nvPr>
            <p:ph type="sldNum" sz="quarter" idx="12"/>
          </p:nvPr>
        </p:nvSpPr>
        <p:spPr bwMode="auto">
          <a:noFill/>
          <a:ln>
            <a:miter lim="800000"/>
            <a:headEnd/>
            <a:tailEnd/>
          </a:ln>
        </p:spPr>
        <p:txBody>
          <a:bodyPr/>
          <a:lstStyle/>
          <a:p>
            <a:fld id="{49BD43E2-68E8-4DAF-A949-4A2E4838628D}" type="slidenum">
              <a:rPr lang="en-US" smtClean="0"/>
              <a:pPr/>
              <a:t>31</a:t>
            </a:fld>
            <a:endParaRPr lang="en-US"/>
          </a:p>
        </p:txBody>
      </p:sp>
      <p:pic>
        <p:nvPicPr>
          <p:cNvPr id="9" name="~PP551.WAV">
            <a:hlinkClick r:id="" action="ppaction://media"/>
          </p:cNvPr>
          <p:cNvPicPr>
            <a:picLocks noRot="1" noChangeAspect="1"/>
          </p:cNvPicPr>
          <p:nvPr>
            <a:wavAudioFile r:embed="rId1" name="~PP551.WAV"/>
          </p:nvPr>
        </p:nvPicPr>
        <p:blipFill>
          <a:blip r:embed="rId5"/>
          <a:stretch>
            <a:fillRect/>
          </a:stretch>
        </p:blipFill>
        <p:spPr>
          <a:xfrm>
            <a:off x="8702675" y="6416675"/>
            <a:ext cx="304800" cy="304800"/>
          </a:xfrm>
          <a:prstGeom prst="rect">
            <a:avLst/>
          </a:prstGeom>
        </p:spPr>
      </p:pic>
    </p:spTree>
  </p:cSld>
  <p:clrMapOvr>
    <a:masterClrMapping/>
  </p:clrMapOvr>
  <p:transition advTm="327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9"/>
                </p:tgtEl>
              </p:cMediaNode>
            </p:audio>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r>
              <a:rPr lang="en-US" dirty="0" smtClean="0"/>
              <a:t>Evaluation on Real Data</a:t>
            </a:r>
          </a:p>
        </p:txBody>
      </p:sp>
      <p:pic>
        <p:nvPicPr>
          <p:cNvPr id="69635" name="Content Placeholder 4" descr="cam_00f0000.bmp"/>
          <p:cNvPicPr>
            <a:picLocks noGrp="1" noChangeAspect="1"/>
          </p:cNvPicPr>
          <p:nvPr>
            <p:ph idx="1"/>
          </p:nvPr>
        </p:nvPicPr>
        <p:blipFill>
          <a:blip r:embed="rId5"/>
          <a:srcRect/>
          <a:stretch>
            <a:fillRect/>
          </a:stretch>
        </p:blipFill>
        <p:spPr>
          <a:xfrm>
            <a:off x="677863" y="2370138"/>
            <a:ext cx="2057400" cy="1543050"/>
          </a:xfrm>
        </p:spPr>
      </p:pic>
      <p:sp>
        <p:nvSpPr>
          <p:cNvPr id="69636" name="Slide Number Placeholder 3"/>
          <p:cNvSpPr>
            <a:spLocks noGrp="1"/>
          </p:cNvSpPr>
          <p:nvPr>
            <p:ph type="sldNum" sz="quarter" idx="12"/>
          </p:nvPr>
        </p:nvSpPr>
        <p:spPr bwMode="auto">
          <a:noFill/>
          <a:ln>
            <a:miter lim="800000"/>
            <a:headEnd/>
            <a:tailEnd/>
          </a:ln>
        </p:spPr>
        <p:txBody>
          <a:bodyPr/>
          <a:lstStyle/>
          <a:p>
            <a:fld id="{8FCC6045-21F1-4C59-8599-2E6E5B9F8302}" type="slidenum">
              <a:rPr lang="en-US"/>
              <a:pPr/>
              <a:t>32</a:t>
            </a:fld>
            <a:endParaRPr lang="en-US"/>
          </a:p>
        </p:txBody>
      </p:sp>
      <p:pic>
        <p:nvPicPr>
          <p:cNvPr id="69637" name="Picture 8" descr="cam_00f0011.bmp"/>
          <p:cNvPicPr>
            <a:picLocks noChangeAspect="1"/>
          </p:cNvPicPr>
          <p:nvPr/>
        </p:nvPicPr>
        <p:blipFill>
          <a:blip r:embed="rId6"/>
          <a:srcRect/>
          <a:stretch>
            <a:fillRect/>
          </a:stretch>
        </p:blipFill>
        <p:spPr bwMode="auto">
          <a:xfrm>
            <a:off x="804863" y="2293938"/>
            <a:ext cx="2057400" cy="1543050"/>
          </a:xfrm>
          <a:prstGeom prst="rect">
            <a:avLst/>
          </a:prstGeom>
          <a:noFill/>
          <a:ln w="9525">
            <a:noFill/>
            <a:miter lim="800000"/>
            <a:headEnd/>
            <a:tailEnd/>
          </a:ln>
        </p:spPr>
      </p:pic>
      <p:pic>
        <p:nvPicPr>
          <p:cNvPr id="69638" name="Picture 9" descr="cam_00f0013.bmp"/>
          <p:cNvPicPr>
            <a:picLocks noChangeAspect="1"/>
          </p:cNvPicPr>
          <p:nvPr/>
        </p:nvPicPr>
        <p:blipFill>
          <a:blip r:embed="rId7"/>
          <a:srcRect/>
          <a:stretch>
            <a:fillRect/>
          </a:stretch>
        </p:blipFill>
        <p:spPr bwMode="auto">
          <a:xfrm>
            <a:off x="998538" y="2217738"/>
            <a:ext cx="2057400" cy="1543050"/>
          </a:xfrm>
          <a:prstGeom prst="rect">
            <a:avLst/>
          </a:prstGeom>
          <a:noFill/>
          <a:ln w="9525">
            <a:noFill/>
            <a:miter lim="800000"/>
            <a:headEnd/>
            <a:tailEnd/>
          </a:ln>
        </p:spPr>
      </p:pic>
      <p:pic>
        <p:nvPicPr>
          <p:cNvPr id="69639" name="Picture 10" descr="cam_00f0019.bmp"/>
          <p:cNvPicPr>
            <a:picLocks noChangeAspect="1"/>
          </p:cNvPicPr>
          <p:nvPr/>
        </p:nvPicPr>
        <p:blipFill>
          <a:blip r:embed="rId8"/>
          <a:srcRect/>
          <a:stretch>
            <a:fillRect/>
          </a:stretch>
        </p:blipFill>
        <p:spPr bwMode="auto">
          <a:xfrm>
            <a:off x="1211263" y="2082800"/>
            <a:ext cx="2133600" cy="1600200"/>
          </a:xfrm>
          <a:prstGeom prst="rect">
            <a:avLst/>
          </a:prstGeom>
          <a:noFill/>
          <a:ln w="9525">
            <a:noFill/>
            <a:miter lim="800000"/>
            <a:headEnd/>
            <a:tailEnd/>
          </a:ln>
        </p:spPr>
      </p:pic>
      <p:pic>
        <p:nvPicPr>
          <p:cNvPr id="69640" name="Picture 11" descr="cam_00f0038.bmp"/>
          <p:cNvPicPr>
            <a:picLocks noChangeAspect="1"/>
          </p:cNvPicPr>
          <p:nvPr/>
        </p:nvPicPr>
        <p:blipFill>
          <a:blip r:embed="rId9"/>
          <a:srcRect/>
          <a:stretch>
            <a:fillRect/>
          </a:stretch>
        </p:blipFill>
        <p:spPr bwMode="auto">
          <a:xfrm>
            <a:off x="1397000" y="1943100"/>
            <a:ext cx="2209800" cy="1657350"/>
          </a:xfrm>
          <a:prstGeom prst="rect">
            <a:avLst/>
          </a:prstGeom>
          <a:noFill/>
          <a:ln w="9525">
            <a:noFill/>
            <a:miter lim="800000"/>
            <a:headEnd/>
            <a:tailEnd/>
          </a:ln>
        </p:spPr>
      </p:pic>
      <p:pic>
        <p:nvPicPr>
          <p:cNvPr id="69641" name="Picture 13" descr="cam0.jpg"/>
          <p:cNvPicPr>
            <a:picLocks noChangeAspect="1"/>
          </p:cNvPicPr>
          <p:nvPr/>
        </p:nvPicPr>
        <p:blipFill>
          <a:blip r:embed="rId10"/>
          <a:srcRect/>
          <a:stretch>
            <a:fillRect/>
          </a:stretch>
        </p:blipFill>
        <p:spPr bwMode="auto">
          <a:xfrm>
            <a:off x="3886200" y="3352800"/>
            <a:ext cx="3810000" cy="3289300"/>
          </a:xfrm>
          <a:prstGeom prst="rect">
            <a:avLst/>
          </a:prstGeom>
          <a:noFill/>
          <a:ln w="9525">
            <a:noFill/>
            <a:miter lim="800000"/>
            <a:headEnd/>
            <a:tailEnd/>
          </a:ln>
        </p:spPr>
      </p:pic>
      <p:sp>
        <p:nvSpPr>
          <p:cNvPr id="69642" name="TextBox 14"/>
          <p:cNvSpPr txBox="1">
            <a:spLocks noChangeArrowheads="1"/>
          </p:cNvSpPr>
          <p:nvPr/>
        </p:nvSpPr>
        <p:spPr bwMode="auto">
          <a:xfrm>
            <a:off x="236538" y="660400"/>
            <a:ext cx="1196975" cy="369888"/>
          </a:xfrm>
          <a:prstGeom prst="rect">
            <a:avLst/>
          </a:prstGeom>
          <a:noFill/>
          <a:ln w="9525">
            <a:noFill/>
            <a:miter lim="800000"/>
            <a:headEnd/>
            <a:tailEnd/>
          </a:ln>
        </p:spPr>
        <p:txBody>
          <a:bodyPr wrap="none">
            <a:spAutoFit/>
          </a:bodyPr>
          <a:lstStyle/>
          <a:p>
            <a:r>
              <a:rPr lang="en-US" dirty="0"/>
              <a:t>Camera 1</a:t>
            </a:r>
          </a:p>
        </p:txBody>
      </p:sp>
      <p:pic>
        <p:nvPicPr>
          <p:cNvPr id="12" name="~PP562.WAV">
            <a:hlinkClick r:id="" action="ppaction://media"/>
          </p:cNvPr>
          <p:cNvPicPr>
            <a:picLocks noRot="1" noChangeAspect="1"/>
          </p:cNvPicPr>
          <p:nvPr>
            <a:wavAudioFile r:embed="rId2" name="~PP562.WAV"/>
          </p:nvPr>
        </p:nvPicPr>
        <p:blipFill>
          <a:blip r:embed="rId11"/>
          <a:stretch>
            <a:fillRect/>
          </a:stretch>
        </p:blipFill>
        <p:spPr>
          <a:xfrm>
            <a:off x="8702675" y="6416675"/>
            <a:ext cx="304800" cy="304800"/>
          </a:xfrm>
          <a:prstGeom prst="rect">
            <a:avLst/>
          </a:prstGeom>
        </p:spPr>
      </p:pic>
    </p:spTree>
    <p:custDataLst>
      <p:tags r:id="rId1"/>
    </p:custDataLst>
  </p:cSld>
  <p:clrMapOvr>
    <a:masterClrMapping/>
  </p:clrMapOvr>
  <p:transition advTm="1610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964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963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963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9638"/>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6963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964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696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33" fill="hold" display="0">
                  <p:stCondLst>
                    <p:cond delay="indefinite"/>
                  </p:stCondLst>
                  <p:endCondLst>
                    <p:cond evt="onPrev" delay="0">
                      <p:tgtEl>
                        <p:sldTgt/>
                      </p:tgtEl>
                    </p:cond>
                    <p:cond evt="onStopAudio" delay="0">
                      <p:tgtEl>
                        <p:sldTgt/>
                      </p:tgtEl>
                    </p:cond>
                  </p:endCondLst>
                </p:cTn>
                <p:tgtEl>
                  <p:spTgt spid="12"/>
                </p:tgtEl>
              </p:cMediaNode>
            </p:audio>
          </p:childTnLst>
        </p:cTn>
      </p:par>
    </p:tnLst>
    <p:bldLst>
      <p:bldP spid="6964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r>
              <a:rPr lang="en-US" dirty="0" smtClean="0"/>
              <a:t>Evaluation on Real Data</a:t>
            </a:r>
          </a:p>
        </p:txBody>
      </p:sp>
      <p:sp>
        <p:nvSpPr>
          <p:cNvPr id="71683" name="Slide Number Placeholder 3"/>
          <p:cNvSpPr>
            <a:spLocks noGrp="1"/>
          </p:cNvSpPr>
          <p:nvPr>
            <p:ph type="sldNum" sz="quarter" idx="12"/>
          </p:nvPr>
        </p:nvSpPr>
        <p:spPr bwMode="auto">
          <a:noFill/>
          <a:ln>
            <a:miter lim="800000"/>
            <a:headEnd/>
            <a:tailEnd/>
          </a:ln>
        </p:spPr>
        <p:txBody>
          <a:bodyPr/>
          <a:lstStyle/>
          <a:p>
            <a:fld id="{D7637866-D124-4AA4-8136-DBE2A4CDE13B}" type="slidenum">
              <a:rPr lang="en-US"/>
              <a:pPr/>
              <a:t>33</a:t>
            </a:fld>
            <a:endParaRPr lang="en-US"/>
          </a:p>
        </p:txBody>
      </p:sp>
      <p:pic>
        <p:nvPicPr>
          <p:cNvPr id="71684" name="Picture 12" descr="cam1.jpg"/>
          <p:cNvPicPr>
            <a:picLocks noChangeAspect="1"/>
          </p:cNvPicPr>
          <p:nvPr/>
        </p:nvPicPr>
        <p:blipFill>
          <a:blip r:embed="rId3"/>
          <a:srcRect/>
          <a:stretch>
            <a:fillRect/>
          </a:stretch>
        </p:blipFill>
        <p:spPr bwMode="auto">
          <a:xfrm>
            <a:off x="3886200" y="3429000"/>
            <a:ext cx="3962400" cy="3076575"/>
          </a:xfrm>
          <a:prstGeom prst="rect">
            <a:avLst/>
          </a:prstGeom>
          <a:noFill/>
          <a:ln w="9525">
            <a:noFill/>
            <a:miter lim="800000"/>
            <a:headEnd/>
            <a:tailEnd/>
          </a:ln>
        </p:spPr>
      </p:pic>
      <p:pic>
        <p:nvPicPr>
          <p:cNvPr id="71685" name="Content Placeholder 16" descr="cam_01f0000.bmp"/>
          <p:cNvPicPr>
            <a:picLocks noGrp="1" noChangeAspect="1"/>
          </p:cNvPicPr>
          <p:nvPr>
            <p:ph idx="1"/>
          </p:nvPr>
        </p:nvPicPr>
        <p:blipFill>
          <a:blip r:embed="rId4"/>
          <a:srcRect/>
          <a:stretch>
            <a:fillRect/>
          </a:stretch>
        </p:blipFill>
        <p:spPr>
          <a:xfrm>
            <a:off x="609600" y="2095500"/>
            <a:ext cx="2209800" cy="1657350"/>
          </a:xfrm>
        </p:spPr>
      </p:pic>
      <p:pic>
        <p:nvPicPr>
          <p:cNvPr id="71686" name="Picture 17" descr="cam_01f0005.bmp"/>
          <p:cNvPicPr>
            <a:picLocks noChangeAspect="1"/>
          </p:cNvPicPr>
          <p:nvPr/>
        </p:nvPicPr>
        <p:blipFill>
          <a:blip r:embed="rId5"/>
          <a:srcRect/>
          <a:stretch>
            <a:fillRect/>
          </a:stretch>
        </p:blipFill>
        <p:spPr bwMode="auto">
          <a:xfrm>
            <a:off x="850900" y="1981200"/>
            <a:ext cx="2260600" cy="1695450"/>
          </a:xfrm>
          <a:prstGeom prst="rect">
            <a:avLst/>
          </a:prstGeom>
          <a:noFill/>
          <a:ln w="9525">
            <a:noFill/>
            <a:miter lim="800000"/>
            <a:headEnd/>
            <a:tailEnd/>
          </a:ln>
        </p:spPr>
      </p:pic>
      <p:pic>
        <p:nvPicPr>
          <p:cNvPr id="71687" name="Picture 18" descr="cam_01f0030.bmp"/>
          <p:cNvPicPr>
            <a:picLocks noChangeAspect="1"/>
          </p:cNvPicPr>
          <p:nvPr/>
        </p:nvPicPr>
        <p:blipFill>
          <a:blip r:embed="rId6"/>
          <a:srcRect/>
          <a:stretch>
            <a:fillRect/>
          </a:stretch>
        </p:blipFill>
        <p:spPr bwMode="auto">
          <a:xfrm>
            <a:off x="1168400" y="1854200"/>
            <a:ext cx="2286000" cy="1714500"/>
          </a:xfrm>
          <a:prstGeom prst="rect">
            <a:avLst/>
          </a:prstGeom>
          <a:noFill/>
          <a:ln w="9525">
            <a:noFill/>
            <a:miter lim="800000"/>
            <a:headEnd/>
            <a:tailEnd/>
          </a:ln>
        </p:spPr>
      </p:pic>
      <p:pic>
        <p:nvPicPr>
          <p:cNvPr id="71688" name="Picture 19" descr="cam_01f0035.bmp"/>
          <p:cNvPicPr>
            <a:picLocks noChangeAspect="1"/>
          </p:cNvPicPr>
          <p:nvPr/>
        </p:nvPicPr>
        <p:blipFill>
          <a:blip r:embed="rId7"/>
          <a:srcRect/>
          <a:stretch>
            <a:fillRect/>
          </a:stretch>
        </p:blipFill>
        <p:spPr bwMode="auto">
          <a:xfrm>
            <a:off x="1524000" y="1765300"/>
            <a:ext cx="2209800" cy="1657350"/>
          </a:xfrm>
          <a:prstGeom prst="rect">
            <a:avLst/>
          </a:prstGeom>
          <a:noFill/>
          <a:ln w="9525">
            <a:noFill/>
            <a:miter lim="800000"/>
            <a:headEnd/>
            <a:tailEnd/>
          </a:ln>
        </p:spPr>
      </p:pic>
      <p:pic>
        <p:nvPicPr>
          <p:cNvPr id="71689" name="Picture 20" descr="cam_01f0031.bmp"/>
          <p:cNvPicPr>
            <a:picLocks noChangeAspect="1"/>
          </p:cNvPicPr>
          <p:nvPr/>
        </p:nvPicPr>
        <p:blipFill>
          <a:blip r:embed="rId8"/>
          <a:srcRect/>
          <a:stretch>
            <a:fillRect/>
          </a:stretch>
        </p:blipFill>
        <p:spPr bwMode="auto">
          <a:xfrm>
            <a:off x="1892300" y="1651000"/>
            <a:ext cx="2209800" cy="1657350"/>
          </a:xfrm>
          <a:prstGeom prst="rect">
            <a:avLst/>
          </a:prstGeom>
          <a:noFill/>
          <a:ln w="9525">
            <a:noFill/>
            <a:miter lim="800000"/>
            <a:headEnd/>
            <a:tailEnd/>
          </a:ln>
        </p:spPr>
      </p:pic>
      <p:sp>
        <p:nvSpPr>
          <p:cNvPr id="71690" name="TextBox 21"/>
          <p:cNvSpPr txBox="1">
            <a:spLocks noChangeArrowheads="1"/>
          </p:cNvSpPr>
          <p:nvPr/>
        </p:nvSpPr>
        <p:spPr bwMode="auto">
          <a:xfrm>
            <a:off x="228600" y="1066800"/>
            <a:ext cx="1196975" cy="369888"/>
          </a:xfrm>
          <a:prstGeom prst="rect">
            <a:avLst/>
          </a:prstGeom>
          <a:noFill/>
          <a:ln w="9525">
            <a:noFill/>
            <a:miter lim="800000"/>
            <a:headEnd/>
            <a:tailEnd/>
          </a:ln>
        </p:spPr>
        <p:txBody>
          <a:bodyPr wrap="none">
            <a:spAutoFit/>
          </a:bodyPr>
          <a:lstStyle/>
          <a:p>
            <a:r>
              <a:rPr lang="en-US" dirty="0"/>
              <a:t>Camera 2</a:t>
            </a:r>
          </a:p>
        </p:txBody>
      </p:sp>
      <p:pic>
        <p:nvPicPr>
          <p:cNvPr id="12" name="~PP3480.WAV">
            <a:hlinkClick r:id="" action="ppaction://media"/>
          </p:cNvPr>
          <p:cNvPicPr>
            <a:picLocks noRot="1" noChangeAspect="1"/>
          </p:cNvPicPr>
          <p:nvPr>
            <a:wavAudioFile r:embed="rId1" name="~PP3480.WAV"/>
          </p:nvPr>
        </p:nvPicPr>
        <p:blipFill>
          <a:blip r:embed="rId9"/>
          <a:stretch>
            <a:fillRect/>
          </a:stretch>
        </p:blipFill>
        <p:spPr>
          <a:xfrm>
            <a:off x="8702675" y="6416675"/>
            <a:ext cx="304800" cy="304800"/>
          </a:xfrm>
          <a:prstGeom prst="rect">
            <a:avLst/>
          </a:prstGeom>
        </p:spPr>
      </p:pic>
    </p:spTree>
  </p:cSld>
  <p:clrMapOvr>
    <a:masterClrMapping/>
  </p:clrMapOvr>
  <p:transition advTm="27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r>
              <a:rPr lang="en-US" smtClean="0"/>
              <a:t>Evaluation on Real Data</a:t>
            </a:r>
          </a:p>
        </p:txBody>
      </p:sp>
      <p:sp>
        <p:nvSpPr>
          <p:cNvPr id="72707" name="Slide Number Placeholder 3"/>
          <p:cNvSpPr>
            <a:spLocks noGrp="1"/>
          </p:cNvSpPr>
          <p:nvPr>
            <p:ph type="sldNum" sz="quarter" idx="12"/>
          </p:nvPr>
        </p:nvSpPr>
        <p:spPr bwMode="auto">
          <a:noFill/>
          <a:ln>
            <a:miter lim="800000"/>
            <a:headEnd/>
            <a:tailEnd/>
          </a:ln>
        </p:spPr>
        <p:txBody>
          <a:bodyPr/>
          <a:lstStyle/>
          <a:p>
            <a:fld id="{D0E58499-2444-4B5B-B802-93F581C2AFB2}" type="slidenum">
              <a:rPr lang="en-US"/>
              <a:pPr/>
              <a:t>34</a:t>
            </a:fld>
            <a:endParaRPr lang="en-US"/>
          </a:p>
        </p:txBody>
      </p:sp>
      <p:pic>
        <p:nvPicPr>
          <p:cNvPr id="72708" name="Picture 9" descr="cam_02f0009.bmp"/>
          <p:cNvPicPr>
            <a:picLocks noChangeAspect="1"/>
          </p:cNvPicPr>
          <p:nvPr/>
        </p:nvPicPr>
        <p:blipFill>
          <a:blip r:embed="rId3"/>
          <a:srcRect/>
          <a:stretch>
            <a:fillRect/>
          </a:stretch>
        </p:blipFill>
        <p:spPr bwMode="auto">
          <a:xfrm>
            <a:off x="635000" y="2286000"/>
            <a:ext cx="2209800" cy="1657350"/>
          </a:xfrm>
          <a:prstGeom prst="rect">
            <a:avLst/>
          </a:prstGeom>
          <a:noFill/>
          <a:ln w="9525">
            <a:noFill/>
            <a:miter lim="800000"/>
            <a:headEnd/>
            <a:tailEnd/>
          </a:ln>
        </p:spPr>
      </p:pic>
      <p:pic>
        <p:nvPicPr>
          <p:cNvPr id="72709" name="Picture 10" descr="cam_02f0008.bmp"/>
          <p:cNvPicPr>
            <a:picLocks noChangeAspect="1"/>
          </p:cNvPicPr>
          <p:nvPr/>
        </p:nvPicPr>
        <p:blipFill>
          <a:blip r:embed="rId4"/>
          <a:srcRect/>
          <a:stretch>
            <a:fillRect/>
          </a:stretch>
        </p:blipFill>
        <p:spPr bwMode="auto">
          <a:xfrm>
            <a:off x="863600" y="2159000"/>
            <a:ext cx="2209800" cy="1657350"/>
          </a:xfrm>
          <a:prstGeom prst="rect">
            <a:avLst/>
          </a:prstGeom>
          <a:noFill/>
          <a:ln w="9525">
            <a:noFill/>
            <a:miter lim="800000"/>
            <a:headEnd/>
            <a:tailEnd/>
          </a:ln>
        </p:spPr>
      </p:pic>
      <p:pic>
        <p:nvPicPr>
          <p:cNvPr id="72710" name="Content Placeholder 13" descr="cam_02f0019.bmp"/>
          <p:cNvPicPr>
            <a:picLocks noGrp="1" noChangeAspect="1"/>
          </p:cNvPicPr>
          <p:nvPr>
            <p:ph idx="1"/>
          </p:nvPr>
        </p:nvPicPr>
        <p:blipFill>
          <a:blip r:embed="rId5"/>
          <a:srcRect/>
          <a:stretch>
            <a:fillRect/>
          </a:stretch>
        </p:blipFill>
        <p:spPr>
          <a:xfrm>
            <a:off x="1574800" y="1727200"/>
            <a:ext cx="2179638" cy="1635125"/>
          </a:xfrm>
        </p:spPr>
      </p:pic>
      <p:pic>
        <p:nvPicPr>
          <p:cNvPr id="72711" name="Picture 14" descr="cam_02f0021.bmp"/>
          <p:cNvPicPr>
            <a:picLocks noChangeAspect="1"/>
          </p:cNvPicPr>
          <p:nvPr/>
        </p:nvPicPr>
        <p:blipFill>
          <a:blip r:embed="rId6"/>
          <a:srcRect/>
          <a:stretch>
            <a:fillRect/>
          </a:stretch>
        </p:blipFill>
        <p:spPr bwMode="auto">
          <a:xfrm>
            <a:off x="1066800" y="2032000"/>
            <a:ext cx="2209800" cy="1657350"/>
          </a:xfrm>
          <a:prstGeom prst="rect">
            <a:avLst/>
          </a:prstGeom>
          <a:noFill/>
          <a:ln w="9525">
            <a:noFill/>
            <a:miter lim="800000"/>
            <a:headEnd/>
            <a:tailEnd/>
          </a:ln>
        </p:spPr>
      </p:pic>
      <p:pic>
        <p:nvPicPr>
          <p:cNvPr id="72712" name="Picture 15" descr="cam_02f0022.bmp"/>
          <p:cNvPicPr>
            <a:picLocks noChangeAspect="1"/>
          </p:cNvPicPr>
          <p:nvPr/>
        </p:nvPicPr>
        <p:blipFill>
          <a:blip r:embed="rId7"/>
          <a:srcRect/>
          <a:stretch>
            <a:fillRect/>
          </a:stretch>
        </p:blipFill>
        <p:spPr bwMode="auto">
          <a:xfrm>
            <a:off x="1333500" y="1866900"/>
            <a:ext cx="2209800" cy="1657350"/>
          </a:xfrm>
          <a:prstGeom prst="rect">
            <a:avLst/>
          </a:prstGeom>
          <a:noFill/>
          <a:ln w="9525">
            <a:noFill/>
            <a:miter lim="800000"/>
            <a:headEnd/>
            <a:tailEnd/>
          </a:ln>
        </p:spPr>
      </p:pic>
      <p:pic>
        <p:nvPicPr>
          <p:cNvPr id="72713" name="Picture 21" descr="cam2.jpg"/>
          <p:cNvPicPr>
            <a:picLocks noChangeAspect="1"/>
          </p:cNvPicPr>
          <p:nvPr/>
        </p:nvPicPr>
        <p:blipFill>
          <a:blip r:embed="rId8"/>
          <a:srcRect/>
          <a:stretch>
            <a:fillRect/>
          </a:stretch>
        </p:blipFill>
        <p:spPr bwMode="auto">
          <a:xfrm>
            <a:off x="3733800" y="3429000"/>
            <a:ext cx="4191000" cy="3179763"/>
          </a:xfrm>
          <a:prstGeom prst="rect">
            <a:avLst/>
          </a:prstGeom>
          <a:noFill/>
          <a:ln w="9525">
            <a:noFill/>
            <a:miter lim="800000"/>
            <a:headEnd/>
            <a:tailEnd/>
          </a:ln>
        </p:spPr>
      </p:pic>
      <p:sp>
        <p:nvSpPr>
          <p:cNvPr id="72714" name="TextBox 22"/>
          <p:cNvSpPr txBox="1">
            <a:spLocks noChangeArrowheads="1"/>
          </p:cNvSpPr>
          <p:nvPr/>
        </p:nvSpPr>
        <p:spPr bwMode="auto">
          <a:xfrm>
            <a:off x="228600" y="1066800"/>
            <a:ext cx="1196975" cy="369888"/>
          </a:xfrm>
          <a:prstGeom prst="rect">
            <a:avLst/>
          </a:prstGeom>
          <a:noFill/>
          <a:ln w="9525">
            <a:noFill/>
            <a:miter lim="800000"/>
            <a:headEnd/>
            <a:tailEnd/>
          </a:ln>
        </p:spPr>
        <p:txBody>
          <a:bodyPr wrap="none">
            <a:spAutoFit/>
          </a:bodyPr>
          <a:lstStyle/>
          <a:p>
            <a:r>
              <a:rPr lang="en-US"/>
              <a:t>Camera 3</a:t>
            </a:r>
          </a:p>
        </p:txBody>
      </p:sp>
      <p:pic>
        <p:nvPicPr>
          <p:cNvPr id="12" name="~PP881.WAV">
            <a:hlinkClick r:id="" action="ppaction://media"/>
          </p:cNvPr>
          <p:cNvPicPr>
            <a:picLocks noRot="1" noChangeAspect="1"/>
          </p:cNvPicPr>
          <p:nvPr>
            <a:wavAudioFile r:embed="rId1" name="~PP881.WAV"/>
          </p:nvPr>
        </p:nvPicPr>
        <p:blipFill>
          <a:blip r:embed="rId9"/>
          <a:stretch>
            <a:fillRect/>
          </a:stretch>
        </p:blipFill>
        <p:spPr>
          <a:xfrm>
            <a:off x="8702675" y="6416675"/>
            <a:ext cx="304800" cy="304800"/>
          </a:xfrm>
          <a:prstGeom prst="rect">
            <a:avLst/>
          </a:prstGeom>
        </p:spPr>
      </p:pic>
    </p:spTree>
  </p:cSld>
  <p:clrMapOvr>
    <a:masterClrMapping/>
  </p:clrMapOvr>
  <p:transition advTm="126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r>
              <a:rPr lang="en-US" smtClean="0"/>
              <a:t>Evaluation on Real Data</a:t>
            </a:r>
          </a:p>
        </p:txBody>
      </p:sp>
      <p:sp>
        <p:nvSpPr>
          <p:cNvPr id="73731" name="Slide Number Placeholder 3"/>
          <p:cNvSpPr>
            <a:spLocks noGrp="1"/>
          </p:cNvSpPr>
          <p:nvPr>
            <p:ph type="sldNum" sz="quarter" idx="12"/>
          </p:nvPr>
        </p:nvSpPr>
        <p:spPr bwMode="auto">
          <a:noFill/>
          <a:ln>
            <a:miter lim="800000"/>
            <a:headEnd/>
            <a:tailEnd/>
          </a:ln>
        </p:spPr>
        <p:txBody>
          <a:bodyPr/>
          <a:lstStyle/>
          <a:p>
            <a:fld id="{1C9906F3-1E40-489B-ACA1-40D16E09C18C}" type="slidenum">
              <a:rPr lang="en-US"/>
              <a:pPr/>
              <a:t>35</a:t>
            </a:fld>
            <a:endParaRPr lang="en-US"/>
          </a:p>
        </p:txBody>
      </p:sp>
      <p:pic>
        <p:nvPicPr>
          <p:cNvPr id="73732" name="Picture 16" descr="cam_03f0001.bmp"/>
          <p:cNvPicPr>
            <a:picLocks noChangeAspect="1"/>
          </p:cNvPicPr>
          <p:nvPr/>
        </p:nvPicPr>
        <p:blipFill>
          <a:blip r:embed="rId3"/>
          <a:srcRect/>
          <a:stretch>
            <a:fillRect/>
          </a:stretch>
        </p:blipFill>
        <p:spPr bwMode="auto">
          <a:xfrm>
            <a:off x="444500" y="2463800"/>
            <a:ext cx="2209800" cy="1657350"/>
          </a:xfrm>
          <a:prstGeom prst="rect">
            <a:avLst/>
          </a:prstGeom>
          <a:noFill/>
          <a:ln w="9525">
            <a:noFill/>
            <a:miter lim="800000"/>
            <a:headEnd/>
            <a:tailEnd/>
          </a:ln>
        </p:spPr>
      </p:pic>
      <p:pic>
        <p:nvPicPr>
          <p:cNvPr id="73733" name="Picture 17" descr="cam_03f0005.bmp"/>
          <p:cNvPicPr>
            <a:picLocks noChangeAspect="1"/>
          </p:cNvPicPr>
          <p:nvPr/>
        </p:nvPicPr>
        <p:blipFill>
          <a:blip r:embed="rId4"/>
          <a:srcRect/>
          <a:stretch>
            <a:fillRect/>
          </a:stretch>
        </p:blipFill>
        <p:spPr bwMode="auto">
          <a:xfrm>
            <a:off x="749300" y="2298700"/>
            <a:ext cx="2209800" cy="1657350"/>
          </a:xfrm>
          <a:prstGeom prst="rect">
            <a:avLst/>
          </a:prstGeom>
          <a:noFill/>
          <a:ln w="9525">
            <a:noFill/>
            <a:miter lim="800000"/>
            <a:headEnd/>
            <a:tailEnd/>
          </a:ln>
        </p:spPr>
      </p:pic>
      <p:pic>
        <p:nvPicPr>
          <p:cNvPr id="73735" name="Picture 20" descr="cam_03f0020.bmp"/>
          <p:cNvPicPr>
            <a:picLocks noChangeAspect="1"/>
          </p:cNvPicPr>
          <p:nvPr/>
        </p:nvPicPr>
        <p:blipFill>
          <a:blip r:embed="rId5"/>
          <a:srcRect/>
          <a:stretch>
            <a:fillRect/>
          </a:stretch>
        </p:blipFill>
        <p:spPr bwMode="auto">
          <a:xfrm>
            <a:off x="1003300" y="2095500"/>
            <a:ext cx="2235200" cy="1676400"/>
          </a:xfrm>
          <a:prstGeom prst="rect">
            <a:avLst/>
          </a:prstGeom>
          <a:noFill/>
          <a:ln w="9525">
            <a:noFill/>
            <a:miter lim="800000"/>
            <a:headEnd/>
            <a:tailEnd/>
          </a:ln>
        </p:spPr>
      </p:pic>
      <p:pic>
        <p:nvPicPr>
          <p:cNvPr id="73736" name="Picture 22" descr="cam_03f0018.bmp"/>
          <p:cNvPicPr>
            <a:picLocks noChangeAspect="1"/>
          </p:cNvPicPr>
          <p:nvPr/>
        </p:nvPicPr>
        <p:blipFill>
          <a:blip r:embed="rId6"/>
          <a:srcRect/>
          <a:stretch>
            <a:fillRect/>
          </a:stretch>
        </p:blipFill>
        <p:spPr bwMode="auto">
          <a:xfrm>
            <a:off x="1168400" y="1981200"/>
            <a:ext cx="2209800" cy="1657350"/>
          </a:xfrm>
          <a:prstGeom prst="rect">
            <a:avLst/>
          </a:prstGeom>
          <a:noFill/>
          <a:ln w="9525">
            <a:noFill/>
            <a:miter lim="800000"/>
            <a:headEnd/>
            <a:tailEnd/>
          </a:ln>
        </p:spPr>
      </p:pic>
      <p:pic>
        <p:nvPicPr>
          <p:cNvPr id="73737" name="Picture 23" descr="cam3.jpg"/>
          <p:cNvPicPr>
            <a:picLocks noChangeAspect="1"/>
          </p:cNvPicPr>
          <p:nvPr/>
        </p:nvPicPr>
        <p:blipFill>
          <a:blip r:embed="rId7"/>
          <a:srcRect/>
          <a:stretch>
            <a:fillRect/>
          </a:stretch>
        </p:blipFill>
        <p:spPr bwMode="auto">
          <a:xfrm>
            <a:off x="4191000" y="3251200"/>
            <a:ext cx="3943350" cy="3076575"/>
          </a:xfrm>
          <a:prstGeom prst="rect">
            <a:avLst/>
          </a:prstGeom>
          <a:noFill/>
          <a:ln w="9525">
            <a:noFill/>
            <a:miter lim="800000"/>
            <a:headEnd/>
            <a:tailEnd/>
          </a:ln>
        </p:spPr>
      </p:pic>
      <p:sp>
        <p:nvSpPr>
          <p:cNvPr id="73738" name="TextBox 24"/>
          <p:cNvSpPr txBox="1">
            <a:spLocks noChangeArrowheads="1"/>
          </p:cNvSpPr>
          <p:nvPr/>
        </p:nvSpPr>
        <p:spPr bwMode="auto">
          <a:xfrm>
            <a:off x="228600" y="1066800"/>
            <a:ext cx="1196975" cy="369888"/>
          </a:xfrm>
          <a:prstGeom prst="rect">
            <a:avLst/>
          </a:prstGeom>
          <a:noFill/>
          <a:ln w="9525">
            <a:noFill/>
            <a:miter lim="800000"/>
            <a:headEnd/>
            <a:tailEnd/>
          </a:ln>
        </p:spPr>
        <p:txBody>
          <a:bodyPr wrap="none">
            <a:spAutoFit/>
          </a:bodyPr>
          <a:lstStyle/>
          <a:p>
            <a:r>
              <a:rPr lang="en-US"/>
              <a:t>Camera 4</a:t>
            </a:r>
          </a:p>
        </p:txBody>
      </p:sp>
      <p:pic>
        <p:nvPicPr>
          <p:cNvPr id="12" name="Content Placeholder 11" descr="cam_04f0008.jpg"/>
          <p:cNvPicPr>
            <a:picLocks noGrp="1" noChangeAspect="1"/>
          </p:cNvPicPr>
          <p:nvPr>
            <p:ph idx="1"/>
          </p:nvPr>
        </p:nvPicPr>
        <p:blipFill>
          <a:blip r:embed="rId8" cstate="print"/>
          <a:stretch>
            <a:fillRect/>
          </a:stretch>
        </p:blipFill>
        <p:spPr>
          <a:xfrm>
            <a:off x="1465792" y="1790701"/>
            <a:ext cx="2286000" cy="1714500"/>
          </a:xfrm>
        </p:spPr>
      </p:pic>
      <p:pic>
        <p:nvPicPr>
          <p:cNvPr id="13" name="~PP2691.WAV">
            <a:hlinkClick r:id="" action="ppaction://media"/>
          </p:cNvPr>
          <p:cNvPicPr>
            <a:picLocks noRot="1" noChangeAspect="1"/>
          </p:cNvPicPr>
          <p:nvPr>
            <a:wavAudioFile r:embed="rId1" name="~PP2691.WAV"/>
          </p:nvPr>
        </p:nvPicPr>
        <p:blipFill>
          <a:blip r:embed="rId9"/>
          <a:stretch>
            <a:fillRect/>
          </a:stretch>
        </p:blipFill>
        <p:spPr>
          <a:xfrm>
            <a:off x="8702675" y="6416675"/>
            <a:ext cx="304800" cy="304800"/>
          </a:xfrm>
          <a:prstGeom prst="rect">
            <a:avLst/>
          </a:prstGeom>
        </p:spPr>
      </p:pic>
    </p:spTree>
  </p:cSld>
  <p:clrMapOvr>
    <a:masterClrMapping/>
  </p:clrMapOvr>
  <p:transition advTm="152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3"/>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title"/>
          </p:nvPr>
        </p:nvSpPr>
        <p:spPr/>
        <p:txBody>
          <a:bodyPr/>
          <a:lstStyle/>
          <a:p>
            <a:r>
              <a:rPr lang="en-US" smtClean="0"/>
              <a:t>Evaluation on Real Data</a:t>
            </a:r>
          </a:p>
        </p:txBody>
      </p:sp>
      <p:sp>
        <p:nvSpPr>
          <p:cNvPr id="74755" name="Slide Number Placeholder 3"/>
          <p:cNvSpPr>
            <a:spLocks noGrp="1"/>
          </p:cNvSpPr>
          <p:nvPr>
            <p:ph type="sldNum" sz="quarter" idx="12"/>
          </p:nvPr>
        </p:nvSpPr>
        <p:spPr bwMode="auto">
          <a:noFill/>
          <a:ln>
            <a:miter lim="800000"/>
            <a:headEnd/>
            <a:tailEnd/>
          </a:ln>
        </p:spPr>
        <p:txBody>
          <a:bodyPr/>
          <a:lstStyle/>
          <a:p>
            <a:fld id="{D5E3CE63-9C76-4215-B5A9-E210E5E2A68B}" type="slidenum">
              <a:rPr lang="en-US"/>
              <a:pPr/>
              <a:t>36</a:t>
            </a:fld>
            <a:endParaRPr lang="en-US"/>
          </a:p>
        </p:txBody>
      </p:sp>
      <p:pic>
        <p:nvPicPr>
          <p:cNvPr id="74756" name="Picture 9" descr="cam_04f0000.bmp"/>
          <p:cNvPicPr>
            <a:picLocks noChangeAspect="1"/>
          </p:cNvPicPr>
          <p:nvPr/>
        </p:nvPicPr>
        <p:blipFill>
          <a:blip r:embed="rId3"/>
          <a:srcRect/>
          <a:stretch>
            <a:fillRect/>
          </a:stretch>
        </p:blipFill>
        <p:spPr bwMode="auto">
          <a:xfrm>
            <a:off x="520700" y="2730500"/>
            <a:ext cx="2209800" cy="1657350"/>
          </a:xfrm>
          <a:prstGeom prst="rect">
            <a:avLst/>
          </a:prstGeom>
          <a:noFill/>
          <a:ln w="9525">
            <a:noFill/>
            <a:miter lim="800000"/>
            <a:headEnd/>
            <a:tailEnd/>
          </a:ln>
        </p:spPr>
      </p:pic>
      <p:pic>
        <p:nvPicPr>
          <p:cNvPr id="74757" name="Picture 10" descr="cam_04f0004.bmp"/>
          <p:cNvPicPr>
            <a:picLocks noChangeAspect="1"/>
          </p:cNvPicPr>
          <p:nvPr/>
        </p:nvPicPr>
        <p:blipFill>
          <a:blip r:embed="rId4"/>
          <a:srcRect/>
          <a:stretch>
            <a:fillRect/>
          </a:stretch>
        </p:blipFill>
        <p:spPr bwMode="auto">
          <a:xfrm>
            <a:off x="901700" y="2603500"/>
            <a:ext cx="2209800" cy="1657350"/>
          </a:xfrm>
          <a:prstGeom prst="rect">
            <a:avLst/>
          </a:prstGeom>
          <a:noFill/>
          <a:ln w="9525">
            <a:noFill/>
            <a:miter lim="800000"/>
            <a:headEnd/>
            <a:tailEnd/>
          </a:ln>
        </p:spPr>
      </p:pic>
      <p:pic>
        <p:nvPicPr>
          <p:cNvPr id="74758" name="Content Placeholder 12" descr="cam_04f0006.bmp"/>
          <p:cNvPicPr>
            <a:picLocks noGrp="1" noChangeAspect="1"/>
          </p:cNvPicPr>
          <p:nvPr>
            <p:ph idx="1"/>
          </p:nvPr>
        </p:nvPicPr>
        <p:blipFill>
          <a:blip r:embed="rId5"/>
          <a:srcRect/>
          <a:stretch>
            <a:fillRect/>
          </a:stretch>
        </p:blipFill>
        <p:spPr>
          <a:xfrm>
            <a:off x="1231900" y="2451100"/>
            <a:ext cx="2209800" cy="1657350"/>
          </a:xfrm>
        </p:spPr>
      </p:pic>
      <p:pic>
        <p:nvPicPr>
          <p:cNvPr id="74759" name="Picture 13" descr="cam_04f0010.bmp"/>
          <p:cNvPicPr>
            <a:picLocks noChangeAspect="1"/>
          </p:cNvPicPr>
          <p:nvPr/>
        </p:nvPicPr>
        <p:blipFill>
          <a:blip r:embed="rId6"/>
          <a:srcRect/>
          <a:stretch>
            <a:fillRect/>
          </a:stretch>
        </p:blipFill>
        <p:spPr bwMode="auto">
          <a:xfrm>
            <a:off x="1549400" y="2260600"/>
            <a:ext cx="2235200" cy="1676400"/>
          </a:xfrm>
          <a:prstGeom prst="rect">
            <a:avLst/>
          </a:prstGeom>
          <a:noFill/>
          <a:ln w="9525">
            <a:noFill/>
            <a:miter lim="800000"/>
            <a:headEnd/>
            <a:tailEnd/>
          </a:ln>
        </p:spPr>
      </p:pic>
      <p:pic>
        <p:nvPicPr>
          <p:cNvPr id="74760" name="Picture 14" descr="cam_04f0028.bmp"/>
          <p:cNvPicPr>
            <a:picLocks noChangeAspect="1"/>
          </p:cNvPicPr>
          <p:nvPr/>
        </p:nvPicPr>
        <p:blipFill>
          <a:blip r:embed="rId7"/>
          <a:srcRect/>
          <a:stretch>
            <a:fillRect/>
          </a:stretch>
        </p:blipFill>
        <p:spPr bwMode="auto">
          <a:xfrm>
            <a:off x="1778000" y="2120900"/>
            <a:ext cx="2235200" cy="1676400"/>
          </a:xfrm>
          <a:prstGeom prst="rect">
            <a:avLst/>
          </a:prstGeom>
          <a:noFill/>
          <a:ln w="9525">
            <a:noFill/>
            <a:miter lim="800000"/>
            <a:headEnd/>
            <a:tailEnd/>
          </a:ln>
        </p:spPr>
      </p:pic>
      <p:pic>
        <p:nvPicPr>
          <p:cNvPr id="74761" name="Picture 15" descr="cam4.jpg"/>
          <p:cNvPicPr>
            <a:picLocks noChangeAspect="1"/>
          </p:cNvPicPr>
          <p:nvPr/>
        </p:nvPicPr>
        <p:blipFill>
          <a:blip r:embed="rId8"/>
          <a:srcRect/>
          <a:stretch>
            <a:fillRect/>
          </a:stretch>
        </p:blipFill>
        <p:spPr bwMode="auto">
          <a:xfrm>
            <a:off x="4762500" y="3454400"/>
            <a:ext cx="3886200" cy="3138488"/>
          </a:xfrm>
          <a:prstGeom prst="rect">
            <a:avLst/>
          </a:prstGeom>
          <a:noFill/>
          <a:ln w="9525">
            <a:noFill/>
            <a:miter lim="800000"/>
            <a:headEnd/>
            <a:tailEnd/>
          </a:ln>
        </p:spPr>
      </p:pic>
      <p:sp>
        <p:nvSpPr>
          <p:cNvPr id="74762" name="TextBox 18"/>
          <p:cNvSpPr txBox="1">
            <a:spLocks noChangeArrowheads="1"/>
          </p:cNvSpPr>
          <p:nvPr/>
        </p:nvSpPr>
        <p:spPr bwMode="auto">
          <a:xfrm>
            <a:off x="228600" y="1066800"/>
            <a:ext cx="1196975" cy="369888"/>
          </a:xfrm>
          <a:prstGeom prst="rect">
            <a:avLst/>
          </a:prstGeom>
          <a:noFill/>
          <a:ln w="9525">
            <a:noFill/>
            <a:miter lim="800000"/>
            <a:headEnd/>
            <a:tailEnd/>
          </a:ln>
        </p:spPr>
        <p:txBody>
          <a:bodyPr wrap="none">
            <a:spAutoFit/>
          </a:bodyPr>
          <a:lstStyle/>
          <a:p>
            <a:r>
              <a:rPr lang="en-US"/>
              <a:t>Camera 5</a:t>
            </a:r>
          </a:p>
        </p:txBody>
      </p:sp>
      <p:pic>
        <p:nvPicPr>
          <p:cNvPr id="12" name="~PP155.WAV">
            <a:hlinkClick r:id="" action="ppaction://media"/>
          </p:cNvPr>
          <p:cNvPicPr>
            <a:picLocks noRot="1" noChangeAspect="1"/>
          </p:cNvPicPr>
          <p:nvPr>
            <a:wavAudioFile r:embed="rId1" name="~PP155.WAV"/>
          </p:nvPr>
        </p:nvPicPr>
        <p:blipFill>
          <a:blip r:embed="rId9"/>
          <a:stretch>
            <a:fillRect/>
          </a:stretch>
        </p:blipFill>
        <p:spPr>
          <a:xfrm>
            <a:off x="8702675" y="6416675"/>
            <a:ext cx="304800" cy="304800"/>
          </a:xfrm>
          <a:prstGeom prst="rect">
            <a:avLst/>
          </a:prstGeom>
        </p:spPr>
      </p:pic>
    </p:spTree>
  </p:cSld>
  <p:clrMapOvr>
    <a:masterClrMapping/>
  </p:clrMapOvr>
  <p:transition advTm="136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smtClean="0"/>
              <a:t>Evaluation on Real Data</a:t>
            </a:r>
          </a:p>
        </p:txBody>
      </p:sp>
      <p:sp>
        <p:nvSpPr>
          <p:cNvPr id="75779" name="Slide Number Placeholder 3"/>
          <p:cNvSpPr>
            <a:spLocks noGrp="1"/>
          </p:cNvSpPr>
          <p:nvPr>
            <p:ph type="sldNum" sz="quarter" idx="12"/>
          </p:nvPr>
        </p:nvSpPr>
        <p:spPr bwMode="auto">
          <a:noFill/>
          <a:ln>
            <a:miter lim="800000"/>
            <a:headEnd/>
            <a:tailEnd/>
          </a:ln>
        </p:spPr>
        <p:txBody>
          <a:bodyPr/>
          <a:lstStyle/>
          <a:p>
            <a:fld id="{6F0426E4-AC5D-4794-936E-80BB27DD6723}" type="slidenum">
              <a:rPr lang="en-US"/>
              <a:pPr/>
              <a:t>37</a:t>
            </a:fld>
            <a:endParaRPr lang="en-US"/>
          </a:p>
        </p:txBody>
      </p:sp>
      <p:pic>
        <p:nvPicPr>
          <p:cNvPr id="75780" name="Picture 11" descr="cam_05f0001.bmp"/>
          <p:cNvPicPr>
            <a:picLocks noChangeAspect="1"/>
          </p:cNvPicPr>
          <p:nvPr/>
        </p:nvPicPr>
        <p:blipFill>
          <a:blip r:embed="rId3"/>
          <a:srcRect/>
          <a:stretch>
            <a:fillRect/>
          </a:stretch>
        </p:blipFill>
        <p:spPr bwMode="auto">
          <a:xfrm>
            <a:off x="711200" y="2667000"/>
            <a:ext cx="2235200" cy="1676400"/>
          </a:xfrm>
          <a:prstGeom prst="rect">
            <a:avLst/>
          </a:prstGeom>
          <a:noFill/>
          <a:ln w="9525">
            <a:noFill/>
            <a:miter lim="800000"/>
            <a:headEnd/>
            <a:tailEnd/>
          </a:ln>
        </p:spPr>
      </p:pic>
      <p:pic>
        <p:nvPicPr>
          <p:cNvPr id="75781" name="Picture 16" descr="cam_05f0005.bmp"/>
          <p:cNvPicPr>
            <a:picLocks noChangeAspect="1"/>
          </p:cNvPicPr>
          <p:nvPr/>
        </p:nvPicPr>
        <p:blipFill>
          <a:blip r:embed="rId4"/>
          <a:srcRect/>
          <a:stretch>
            <a:fillRect/>
          </a:stretch>
        </p:blipFill>
        <p:spPr bwMode="auto">
          <a:xfrm>
            <a:off x="1638300" y="2120900"/>
            <a:ext cx="2209800" cy="1657350"/>
          </a:xfrm>
          <a:prstGeom prst="rect">
            <a:avLst/>
          </a:prstGeom>
          <a:noFill/>
          <a:ln w="9525">
            <a:noFill/>
            <a:miter lim="800000"/>
            <a:headEnd/>
            <a:tailEnd/>
          </a:ln>
        </p:spPr>
      </p:pic>
      <p:pic>
        <p:nvPicPr>
          <p:cNvPr id="75782" name="Content Placeholder 18" descr="cam_05f0022.bmp"/>
          <p:cNvPicPr>
            <a:picLocks noGrp="1" noChangeAspect="1"/>
          </p:cNvPicPr>
          <p:nvPr>
            <p:ph idx="1"/>
          </p:nvPr>
        </p:nvPicPr>
        <p:blipFill>
          <a:blip r:embed="rId5"/>
          <a:srcRect/>
          <a:stretch>
            <a:fillRect/>
          </a:stretch>
        </p:blipFill>
        <p:spPr>
          <a:xfrm>
            <a:off x="1016000" y="2476500"/>
            <a:ext cx="2235200" cy="1676400"/>
          </a:xfrm>
        </p:spPr>
      </p:pic>
      <p:pic>
        <p:nvPicPr>
          <p:cNvPr id="75783" name="Picture 19" descr="cam_05f0015.bmp"/>
          <p:cNvPicPr>
            <a:picLocks noChangeAspect="1"/>
          </p:cNvPicPr>
          <p:nvPr/>
        </p:nvPicPr>
        <p:blipFill>
          <a:blip r:embed="rId6"/>
          <a:srcRect/>
          <a:stretch>
            <a:fillRect/>
          </a:stretch>
        </p:blipFill>
        <p:spPr bwMode="auto">
          <a:xfrm>
            <a:off x="1346200" y="2286000"/>
            <a:ext cx="2286000" cy="1714500"/>
          </a:xfrm>
          <a:prstGeom prst="rect">
            <a:avLst/>
          </a:prstGeom>
          <a:noFill/>
          <a:ln w="9525">
            <a:noFill/>
            <a:miter lim="800000"/>
            <a:headEnd/>
            <a:tailEnd/>
          </a:ln>
        </p:spPr>
      </p:pic>
      <p:pic>
        <p:nvPicPr>
          <p:cNvPr id="75784" name="Picture 20" descr="cam_05f0027.bmp"/>
          <p:cNvPicPr>
            <a:picLocks noChangeAspect="1"/>
          </p:cNvPicPr>
          <p:nvPr/>
        </p:nvPicPr>
        <p:blipFill>
          <a:blip r:embed="rId7"/>
          <a:srcRect/>
          <a:stretch>
            <a:fillRect/>
          </a:stretch>
        </p:blipFill>
        <p:spPr bwMode="auto">
          <a:xfrm>
            <a:off x="1968500" y="1879600"/>
            <a:ext cx="2286000" cy="1714500"/>
          </a:xfrm>
          <a:prstGeom prst="rect">
            <a:avLst/>
          </a:prstGeom>
          <a:noFill/>
          <a:ln w="9525">
            <a:noFill/>
            <a:miter lim="800000"/>
            <a:headEnd/>
            <a:tailEnd/>
          </a:ln>
        </p:spPr>
      </p:pic>
      <p:pic>
        <p:nvPicPr>
          <p:cNvPr id="75785" name="Picture 21" descr="cam5.jpg"/>
          <p:cNvPicPr>
            <a:picLocks noChangeAspect="1"/>
          </p:cNvPicPr>
          <p:nvPr/>
        </p:nvPicPr>
        <p:blipFill>
          <a:blip r:embed="rId8"/>
          <a:srcRect/>
          <a:stretch>
            <a:fillRect/>
          </a:stretch>
        </p:blipFill>
        <p:spPr bwMode="auto">
          <a:xfrm>
            <a:off x="4267200" y="3492500"/>
            <a:ext cx="4114800" cy="3114675"/>
          </a:xfrm>
          <a:prstGeom prst="rect">
            <a:avLst/>
          </a:prstGeom>
          <a:noFill/>
          <a:ln w="9525">
            <a:noFill/>
            <a:miter lim="800000"/>
            <a:headEnd/>
            <a:tailEnd/>
          </a:ln>
        </p:spPr>
      </p:pic>
      <p:sp>
        <p:nvSpPr>
          <p:cNvPr id="75786" name="TextBox 22"/>
          <p:cNvSpPr txBox="1">
            <a:spLocks noChangeArrowheads="1"/>
          </p:cNvSpPr>
          <p:nvPr/>
        </p:nvSpPr>
        <p:spPr bwMode="auto">
          <a:xfrm>
            <a:off x="228600" y="1066800"/>
            <a:ext cx="1196975" cy="369888"/>
          </a:xfrm>
          <a:prstGeom prst="rect">
            <a:avLst/>
          </a:prstGeom>
          <a:noFill/>
          <a:ln w="9525">
            <a:noFill/>
            <a:miter lim="800000"/>
            <a:headEnd/>
            <a:tailEnd/>
          </a:ln>
        </p:spPr>
        <p:txBody>
          <a:bodyPr wrap="none">
            <a:spAutoFit/>
          </a:bodyPr>
          <a:lstStyle/>
          <a:p>
            <a:r>
              <a:rPr lang="en-US"/>
              <a:t>Camera 6</a:t>
            </a:r>
          </a:p>
        </p:txBody>
      </p:sp>
      <p:pic>
        <p:nvPicPr>
          <p:cNvPr id="12" name="~PP3937.WAV">
            <a:hlinkClick r:id="" action="ppaction://media"/>
          </p:cNvPr>
          <p:cNvPicPr>
            <a:picLocks noRot="1" noChangeAspect="1"/>
          </p:cNvPicPr>
          <p:nvPr>
            <a:wavAudioFile r:embed="rId1" name="~PP3937.WAV"/>
          </p:nvPr>
        </p:nvPicPr>
        <p:blipFill>
          <a:blip r:embed="rId9"/>
          <a:stretch>
            <a:fillRect/>
          </a:stretch>
        </p:blipFill>
        <p:spPr>
          <a:xfrm>
            <a:off x="8702675" y="6416675"/>
            <a:ext cx="304800" cy="304800"/>
          </a:xfrm>
          <a:prstGeom prst="rect">
            <a:avLst/>
          </a:prstGeom>
        </p:spPr>
      </p:pic>
    </p:spTree>
  </p:cSld>
  <p:clrMapOvr>
    <a:masterClrMapping/>
  </p:clrMapOvr>
  <p:transition advTm="772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2"/>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title"/>
          </p:nvPr>
        </p:nvSpPr>
        <p:spPr/>
        <p:txBody>
          <a:bodyPr/>
          <a:lstStyle/>
          <a:p>
            <a:r>
              <a:rPr lang="en-US" smtClean="0"/>
              <a:t>Evaluation on Real Data</a:t>
            </a:r>
          </a:p>
        </p:txBody>
      </p:sp>
      <p:pic>
        <p:nvPicPr>
          <p:cNvPr id="76803" name="Content Placeholder 3" descr="ladybug_before_bundle.bmp"/>
          <p:cNvPicPr>
            <a:picLocks noGrp="1" noChangeAspect="1"/>
          </p:cNvPicPr>
          <p:nvPr>
            <p:ph idx="1"/>
          </p:nvPr>
        </p:nvPicPr>
        <p:blipFill>
          <a:blip r:embed="rId4"/>
          <a:srcRect/>
          <a:stretch>
            <a:fillRect/>
          </a:stretch>
        </p:blipFill>
        <p:spPr>
          <a:xfrm>
            <a:off x="1143000" y="2133600"/>
            <a:ext cx="6400800" cy="2493963"/>
          </a:xfrm>
        </p:spPr>
      </p:pic>
      <p:sp>
        <p:nvSpPr>
          <p:cNvPr id="76804" name="TextBox 5"/>
          <p:cNvSpPr txBox="1">
            <a:spLocks noChangeArrowheads="1"/>
          </p:cNvSpPr>
          <p:nvPr/>
        </p:nvSpPr>
        <p:spPr bwMode="auto">
          <a:xfrm>
            <a:off x="1447800" y="4876800"/>
            <a:ext cx="7239000" cy="830263"/>
          </a:xfrm>
          <a:prstGeom prst="rect">
            <a:avLst/>
          </a:prstGeom>
          <a:noFill/>
          <a:ln w="9525">
            <a:noFill/>
            <a:miter lim="800000"/>
            <a:headEnd/>
            <a:tailEnd/>
          </a:ln>
        </p:spPr>
        <p:txBody>
          <a:bodyPr>
            <a:spAutoFit/>
          </a:bodyPr>
          <a:lstStyle/>
          <a:p>
            <a:r>
              <a:rPr lang="en-US" sz="2400" b="1"/>
              <a:t>Top View: </a:t>
            </a:r>
            <a:r>
              <a:rPr lang="en-US" sz="2400"/>
              <a:t>Initial estimate of the recovered camera poses</a:t>
            </a:r>
          </a:p>
        </p:txBody>
      </p:sp>
      <p:sp>
        <p:nvSpPr>
          <p:cNvPr id="76805" name="Slide Number Placeholder 6"/>
          <p:cNvSpPr>
            <a:spLocks noGrp="1"/>
          </p:cNvSpPr>
          <p:nvPr>
            <p:ph type="sldNum" sz="quarter" idx="12"/>
          </p:nvPr>
        </p:nvSpPr>
        <p:spPr bwMode="auto">
          <a:noFill/>
          <a:ln>
            <a:miter lim="800000"/>
            <a:headEnd/>
            <a:tailEnd/>
          </a:ln>
        </p:spPr>
        <p:txBody>
          <a:bodyPr/>
          <a:lstStyle/>
          <a:p>
            <a:fld id="{DD44A4EF-7399-4360-A16F-2F0804A22E3D}" type="slidenum">
              <a:rPr lang="en-US"/>
              <a:pPr/>
              <a:t>38</a:t>
            </a:fld>
            <a:endParaRPr lang="en-US"/>
          </a:p>
        </p:txBody>
      </p:sp>
      <p:pic>
        <p:nvPicPr>
          <p:cNvPr id="7" name="~PP1969.WAV">
            <a:hlinkClick r:id="" action="ppaction://media"/>
          </p:cNvPr>
          <p:cNvPicPr>
            <a:picLocks noRot="1" noChangeAspect="1"/>
          </p:cNvPicPr>
          <p:nvPr>
            <a:wavAudioFile r:embed="rId1" name="~PP1969.WAV"/>
          </p:nvPr>
        </p:nvPicPr>
        <p:blipFill>
          <a:blip r:embed="rId5"/>
          <a:stretch>
            <a:fillRect/>
          </a:stretch>
        </p:blipFill>
        <p:spPr>
          <a:xfrm>
            <a:off x="8702675" y="6416675"/>
            <a:ext cx="304800" cy="304800"/>
          </a:xfrm>
          <a:prstGeom prst="rect">
            <a:avLst/>
          </a:prstGeom>
        </p:spPr>
      </p:pic>
    </p:spTree>
  </p:cSld>
  <p:clrMapOvr>
    <a:masterClrMapping/>
  </p:clrMapOvr>
  <p:transition advTm="605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title"/>
          </p:nvPr>
        </p:nvSpPr>
        <p:spPr/>
        <p:txBody>
          <a:bodyPr/>
          <a:lstStyle/>
          <a:p>
            <a:r>
              <a:rPr lang="en-US" dirty="0" smtClean="0"/>
              <a:t>Evaluation on Real Data</a:t>
            </a:r>
          </a:p>
        </p:txBody>
      </p:sp>
      <p:pic>
        <p:nvPicPr>
          <p:cNvPr id="78851" name="Picture 4" descr="ladybug_after_bundle.bmp"/>
          <p:cNvPicPr>
            <a:picLocks noChangeAspect="1"/>
          </p:cNvPicPr>
          <p:nvPr/>
        </p:nvPicPr>
        <p:blipFill>
          <a:blip r:embed="rId4"/>
          <a:srcRect/>
          <a:stretch>
            <a:fillRect/>
          </a:stretch>
        </p:blipFill>
        <p:spPr bwMode="auto">
          <a:xfrm>
            <a:off x="1066800" y="2133600"/>
            <a:ext cx="6553200" cy="2525713"/>
          </a:xfrm>
          <a:prstGeom prst="rect">
            <a:avLst/>
          </a:prstGeom>
          <a:noFill/>
          <a:ln w="9525">
            <a:noFill/>
            <a:miter lim="800000"/>
            <a:headEnd/>
            <a:tailEnd/>
          </a:ln>
        </p:spPr>
      </p:pic>
      <p:sp>
        <p:nvSpPr>
          <p:cNvPr id="78852" name="Rectangle 6"/>
          <p:cNvSpPr>
            <a:spLocks noChangeArrowheads="1"/>
          </p:cNvSpPr>
          <p:nvPr/>
        </p:nvSpPr>
        <p:spPr bwMode="auto">
          <a:xfrm>
            <a:off x="1371600" y="5029200"/>
            <a:ext cx="7010400" cy="830263"/>
          </a:xfrm>
          <a:prstGeom prst="rect">
            <a:avLst/>
          </a:prstGeom>
          <a:noFill/>
          <a:ln w="9525">
            <a:noFill/>
            <a:miter lim="800000"/>
            <a:headEnd/>
            <a:tailEnd/>
          </a:ln>
        </p:spPr>
        <p:txBody>
          <a:bodyPr>
            <a:spAutoFit/>
          </a:bodyPr>
          <a:lstStyle/>
          <a:p>
            <a:r>
              <a:rPr lang="en-US" sz="2400" b="1"/>
              <a:t>Top View </a:t>
            </a:r>
            <a:r>
              <a:rPr lang="en-US" sz="2400"/>
              <a:t>: Recovered camera poses after Bundle adjustment</a:t>
            </a:r>
          </a:p>
        </p:txBody>
      </p:sp>
      <p:sp>
        <p:nvSpPr>
          <p:cNvPr id="78853" name="Slide Number Placeholder 7"/>
          <p:cNvSpPr>
            <a:spLocks noGrp="1"/>
          </p:cNvSpPr>
          <p:nvPr>
            <p:ph type="sldNum" sz="quarter" idx="12"/>
          </p:nvPr>
        </p:nvSpPr>
        <p:spPr bwMode="auto">
          <a:noFill/>
          <a:ln>
            <a:miter lim="800000"/>
            <a:headEnd/>
            <a:tailEnd/>
          </a:ln>
        </p:spPr>
        <p:txBody>
          <a:bodyPr/>
          <a:lstStyle/>
          <a:p>
            <a:fld id="{927DC5DF-F1BC-4635-9631-97D8A37B4127}" type="slidenum">
              <a:rPr lang="en-US"/>
              <a:pPr/>
              <a:t>39</a:t>
            </a:fld>
            <a:endParaRPr lang="en-US"/>
          </a:p>
        </p:txBody>
      </p:sp>
      <p:pic>
        <p:nvPicPr>
          <p:cNvPr id="7" name="~PP867.WAV">
            <a:hlinkClick r:id="" action="ppaction://media"/>
          </p:cNvPr>
          <p:cNvPicPr>
            <a:picLocks noRot="1" noChangeAspect="1"/>
          </p:cNvPicPr>
          <p:nvPr>
            <a:wavAudioFile r:embed="rId1" name="~PP867.WAV"/>
          </p:nvPr>
        </p:nvPicPr>
        <p:blipFill>
          <a:blip r:embed="rId5"/>
          <a:stretch>
            <a:fillRect/>
          </a:stretch>
        </p:blipFill>
        <p:spPr>
          <a:xfrm>
            <a:off x="8702675" y="6416675"/>
            <a:ext cx="304800" cy="304800"/>
          </a:xfrm>
          <a:prstGeom prst="rect">
            <a:avLst/>
          </a:prstGeom>
        </p:spPr>
      </p:pic>
    </p:spTree>
  </p:cSld>
  <p:clrMapOvr>
    <a:masterClrMapping/>
  </p:clrMapOvr>
  <p:transition advTm="1104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7"/>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Evaluation on Real Data</a:t>
            </a:r>
            <a:endParaRPr lang="en-US" dirty="0"/>
          </a:p>
        </p:txBody>
      </p:sp>
      <p:pic>
        <p:nvPicPr>
          <p:cNvPr id="5" name="Content Placeholder 4" descr="compare_spec_new.bmp"/>
          <p:cNvPicPr>
            <a:picLocks noGrp="1" noChangeAspect="1"/>
          </p:cNvPicPr>
          <p:nvPr>
            <p:ph idx="1"/>
          </p:nvPr>
        </p:nvPicPr>
        <p:blipFill>
          <a:blip r:embed="rId3"/>
          <a:stretch>
            <a:fillRect/>
          </a:stretch>
        </p:blipFill>
        <p:spPr>
          <a:xfrm>
            <a:off x="990600" y="1469035"/>
            <a:ext cx="6521548" cy="4891161"/>
          </a:xfrm>
        </p:spPr>
      </p:pic>
      <p:sp>
        <p:nvSpPr>
          <p:cNvPr id="4" name="Slide Number Placeholder 3"/>
          <p:cNvSpPr>
            <a:spLocks noGrp="1"/>
          </p:cNvSpPr>
          <p:nvPr>
            <p:ph type="sldNum" sz="quarter" idx="12"/>
          </p:nvPr>
        </p:nvSpPr>
        <p:spPr/>
        <p:txBody>
          <a:bodyPr/>
          <a:lstStyle/>
          <a:p>
            <a:fld id="{2C298D9D-16EB-4322-BE8F-5D02FC17BCCD}" type="slidenum">
              <a:rPr lang="en-US" smtClean="0"/>
              <a:pPr/>
              <a:t>40</a:t>
            </a:fld>
            <a:endParaRPr lang="en-US"/>
          </a:p>
        </p:txBody>
      </p:sp>
      <p:cxnSp>
        <p:nvCxnSpPr>
          <p:cNvPr id="8" name="Straight Arrow Connector 7"/>
          <p:cNvCxnSpPr/>
          <p:nvPr/>
        </p:nvCxnSpPr>
        <p:spPr>
          <a:xfrm rot="5400000" flipH="1" flipV="1">
            <a:off x="3509890" y="2623625"/>
            <a:ext cx="1561515" cy="562711"/>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4051495" y="3826412"/>
            <a:ext cx="1702191" cy="1350499"/>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rot="5400000">
            <a:off x="2553288" y="4269547"/>
            <a:ext cx="1800663" cy="97067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rot="10800000">
            <a:off x="1939000" y="3148819"/>
            <a:ext cx="1971819" cy="593191"/>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V="1">
            <a:off x="4093698" y="3193367"/>
            <a:ext cx="2208628" cy="562707"/>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rot="958035">
            <a:off x="2307101" y="2897945"/>
            <a:ext cx="1012874" cy="369332"/>
          </a:xfrm>
          <a:prstGeom prst="rect">
            <a:avLst/>
          </a:prstGeom>
          <a:noFill/>
        </p:spPr>
        <p:txBody>
          <a:bodyPr wrap="square" rtlCol="0">
            <a:spAutoFit/>
          </a:bodyPr>
          <a:lstStyle/>
          <a:p>
            <a:r>
              <a:rPr lang="en-US" dirty="0" smtClean="0"/>
              <a:t>35.1 cm</a:t>
            </a:r>
            <a:endParaRPr lang="en-US" dirty="0"/>
          </a:p>
        </p:txBody>
      </p:sp>
      <p:sp>
        <p:nvSpPr>
          <p:cNvPr id="29" name="TextBox 28"/>
          <p:cNvSpPr txBox="1"/>
          <p:nvPr/>
        </p:nvSpPr>
        <p:spPr>
          <a:xfrm rot="2424092">
            <a:off x="4189827" y="4541520"/>
            <a:ext cx="1012874" cy="369332"/>
          </a:xfrm>
          <a:prstGeom prst="rect">
            <a:avLst/>
          </a:prstGeom>
          <a:noFill/>
        </p:spPr>
        <p:txBody>
          <a:bodyPr wrap="square" rtlCol="0">
            <a:spAutoFit/>
          </a:bodyPr>
          <a:lstStyle/>
          <a:p>
            <a:r>
              <a:rPr lang="en-US" dirty="0" smtClean="0"/>
              <a:t>34.7 cm</a:t>
            </a:r>
            <a:endParaRPr lang="en-US" dirty="0"/>
          </a:p>
        </p:txBody>
      </p:sp>
      <p:sp>
        <p:nvSpPr>
          <p:cNvPr id="30" name="TextBox 29"/>
          <p:cNvSpPr txBox="1"/>
          <p:nvPr/>
        </p:nvSpPr>
        <p:spPr>
          <a:xfrm rot="17715912">
            <a:off x="2724442" y="4482904"/>
            <a:ext cx="1012874" cy="369332"/>
          </a:xfrm>
          <a:prstGeom prst="rect">
            <a:avLst/>
          </a:prstGeom>
          <a:noFill/>
        </p:spPr>
        <p:txBody>
          <a:bodyPr wrap="square" rtlCol="0">
            <a:spAutoFit/>
          </a:bodyPr>
          <a:lstStyle/>
          <a:p>
            <a:r>
              <a:rPr lang="en-US" dirty="0" smtClean="0"/>
              <a:t>36.2 cm</a:t>
            </a:r>
            <a:endParaRPr lang="en-US" dirty="0"/>
          </a:p>
        </p:txBody>
      </p:sp>
      <p:sp>
        <p:nvSpPr>
          <p:cNvPr id="31" name="TextBox 30"/>
          <p:cNvSpPr txBox="1"/>
          <p:nvPr/>
        </p:nvSpPr>
        <p:spPr>
          <a:xfrm rot="20589213">
            <a:off x="4834596" y="3596640"/>
            <a:ext cx="1012874" cy="369332"/>
          </a:xfrm>
          <a:prstGeom prst="rect">
            <a:avLst/>
          </a:prstGeom>
          <a:noFill/>
        </p:spPr>
        <p:txBody>
          <a:bodyPr wrap="square" rtlCol="0">
            <a:spAutoFit/>
          </a:bodyPr>
          <a:lstStyle/>
          <a:p>
            <a:r>
              <a:rPr lang="en-US" dirty="0" smtClean="0"/>
              <a:t>37.6 cm</a:t>
            </a:r>
            <a:endParaRPr lang="en-US" dirty="0"/>
          </a:p>
        </p:txBody>
      </p:sp>
      <p:sp>
        <p:nvSpPr>
          <p:cNvPr id="34" name="TextBox 33"/>
          <p:cNvSpPr txBox="1"/>
          <p:nvPr/>
        </p:nvSpPr>
        <p:spPr>
          <a:xfrm rot="17602273">
            <a:off x="3481753" y="2412609"/>
            <a:ext cx="1012874" cy="369332"/>
          </a:xfrm>
          <a:prstGeom prst="rect">
            <a:avLst/>
          </a:prstGeom>
          <a:noFill/>
        </p:spPr>
        <p:txBody>
          <a:bodyPr wrap="square" rtlCol="0">
            <a:spAutoFit/>
          </a:bodyPr>
          <a:lstStyle/>
          <a:p>
            <a:r>
              <a:rPr lang="en-US" dirty="0" smtClean="0"/>
              <a:t>37.3 cm</a:t>
            </a:r>
            <a:endParaRPr lang="en-US" dirty="0"/>
          </a:p>
        </p:txBody>
      </p:sp>
      <p:sp>
        <p:nvSpPr>
          <p:cNvPr id="16" name="TextBox 15"/>
          <p:cNvSpPr txBox="1"/>
          <p:nvPr/>
        </p:nvSpPr>
        <p:spPr>
          <a:xfrm>
            <a:off x="1702190" y="6344529"/>
            <a:ext cx="4234375" cy="369332"/>
          </a:xfrm>
          <a:prstGeom prst="rect">
            <a:avLst/>
          </a:prstGeom>
          <a:noFill/>
        </p:spPr>
        <p:txBody>
          <a:bodyPr wrap="square" rtlCol="0">
            <a:spAutoFit/>
          </a:bodyPr>
          <a:lstStyle/>
          <a:p>
            <a:r>
              <a:rPr lang="en-US" b="1" dirty="0" smtClean="0"/>
              <a:t>Actual radius: 37.5 cm</a:t>
            </a:r>
            <a:endParaRPr lang="en-US" b="1" dirty="0"/>
          </a:p>
        </p:txBody>
      </p:sp>
      <p:sp>
        <p:nvSpPr>
          <p:cNvPr id="18" name="TextBox 17"/>
          <p:cNvSpPr txBox="1"/>
          <p:nvPr/>
        </p:nvSpPr>
        <p:spPr>
          <a:xfrm>
            <a:off x="196948" y="1348154"/>
            <a:ext cx="4234375" cy="369332"/>
          </a:xfrm>
          <a:prstGeom prst="rect">
            <a:avLst/>
          </a:prstGeom>
          <a:noFill/>
        </p:spPr>
        <p:txBody>
          <a:bodyPr wrap="square" rtlCol="0">
            <a:spAutoFit/>
          </a:bodyPr>
          <a:lstStyle/>
          <a:p>
            <a:r>
              <a:rPr lang="en-US" b="1" dirty="0"/>
              <a:t>R</a:t>
            </a:r>
            <a:r>
              <a:rPr lang="en-US" b="1" dirty="0" smtClean="0"/>
              <a:t>esult:</a:t>
            </a:r>
            <a:endParaRPr lang="en-US" b="1" dirty="0"/>
          </a:p>
        </p:txBody>
      </p:sp>
      <p:pic>
        <p:nvPicPr>
          <p:cNvPr id="21" name="~PP4066.WAV">
            <a:hlinkClick r:id="" action="ppaction://media"/>
          </p:cNvPr>
          <p:cNvPicPr>
            <a:picLocks noRot="1" noChangeAspect="1"/>
          </p:cNvPicPr>
          <p:nvPr>
            <a:wavAudioFile r:embed="rId1" name="~PP4066.WAV"/>
          </p:nvPr>
        </p:nvPicPr>
        <p:blipFill>
          <a:blip r:embed="rId4"/>
          <a:stretch>
            <a:fillRect/>
          </a:stretch>
        </p:blipFill>
        <p:spPr>
          <a:xfrm>
            <a:off x="8702675" y="6416675"/>
            <a:ext cx="304800" cy="304800"/>
          </a:xfrm>
          <a:prstGeom prst="rect">
            <a:avLst/>
          </a:prstGeom>
        </p:spPr>
      </p:pic>
    </p:spTree>
  </p:cSld>
  <p:clrMapOvr>
    <a:masterClrMapping/>
  </p:clrMapOvr>
  <p:transition advTm="3169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21"/>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title"/>
          </p:nvPr>
        </p:nvSpPr>
        <p:spPr/>
        <p:txBody>
          <a:bodyPr/>
          <a:lstStyle/>
          <a:p>
            <a:r>
              <a:rPr lang="en-US" smtClean="0"/>
              <a:t>Summary</a:t>
            </a:r>
          </a:p>
        </p:txBody>
      </p:sp>
      <p:sp>
        <p:nvSpPr>
          <p:cNvPr id="80899" name="Content Placeholder 2"/>
          <p:cNvSpPr>
            <a:spLocks noGrp="1"/>
          </p:cNvSpPr>
          <p:nvPr>
            <p:ph idx="1"/>
          </p:nvPr>
        </p:nvSpPr>
        <p:spPr/>
        <p:txBody>
          <a:bodyPr/>
          <a:lstStyle/>
          <a:p>
            <a:r>
              <a:rPr lang="en-US" smtClean="0"/>
              <a:t>Using a plane mirror to calibrate a network of camera</a:t>
            </a:r>
          </a:p>
          <a:p>
            <a:endParaRPr lang="en-US" smtClean="0"/>
          </a:p>
          <a:p>
            <a:r>
              <a:rPr lang="en-US" smtClean="0"/>
              <a:t>Cameras need not see the calibration object directly</a:t>
            </a:r>
          </a:p>
          <a:p>
            <a:endParaRPr lang="en-US" smtClean="0"/>
          </a:p>
          <a:p>
            <a:r>
              <a:rPr lang="en-US" smtClean="0"/>
              <a:t>Knowledge about mirror parameters is not required !</a:t>
            </a:r>
          </a:p>
          <a:p>
            <a:endParaRPr lang="en-US" smtClean="0"/>
          </a:p>
          <a:p>
            <a:endParaRPr lang="en-US" smtClean="0"/>
          </a:p>
        </p:txBody>
      </p:sp>
      <p:sp>
        <p:nvSpPr>
          <p:cNvPr id="80900" name="Slide Number Placeholder 3"/>
          <p:cNvSpPr>
            <a:spLocks noGrp="1"/>
          </p:cNvSpPr>
          <p:nvPr>
            <p:ph type="sldNum" sz="quarter" idx="12"/>
          </p:nvPr>
        </p:nvSpPr>
        <p:spPr bwMode="auto">
          <a:noFill/>
          <a:ln>
            <a:miter lim="800000"/>
            <a:headEnd/>
            <a:tailEnd/>
          </a:ln>
        </p:spPr>
        <p:txBody>
          <a:bodyPr/>
          <a:lstStyle/>
          <a:p>
            <a:fld id="{6E49CCF7-3D8B-4D5C-9FC1-1660D36AB6DB}" type="slidenum">
              <a:rPr lang="en-US"/>
              <a:pPr/>
              <a:t>41</a:t>
            </a:fld>
            <a:endParaRPr lang="en-US"/>
          </a:p>
        </p:txBody>
      </p:sp>
      <p:pic>
        <p:nvPicPr>
          <p:cNvPr id="6" name="~PP3933.WAV">
            <a:hlinkClick r:id="" action="ppaction://media"/>
          </p:cNvPr>
          <p:cNvPicPr>
            <a:picLocks noRot="1" noChangeAspect="1"/>
          </p:cNvPicPr>
          <p:nvPr>
            <a:wavAudioFile r:embed="rId1" name="~PP3933.WAV"/>
          </p:nvPr>
        </p:nvPicPr>
        <p:blipFill>
          <a:blip r:embed="rId3"/>
          <a:stretch>
            <a:fillRect/>
          </a:stretch>
        </p:blipFill>
        <p:spPr>
          <a:xfrm>
            <a:off x="8702675" y="6416675"/>
            <a:ext cx="304800" cy="304800"/>
          </a:xfrm>
          <a:prstGeom prst="rect">
            <a:avLst/>
          </a:prstGeom>
        </p:spPr>
      </p:pic>
    </p:spTree>
  </p:cSld>
  <p:clrMapOvr>
    <a:masterClrMapping/>
  </p:clrMapOvr>
  <p:transition advTm="3247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title"/>
          </p:nvPr>
        </p:nvSpPr>
        <p:spPr/>
        <p:txBody>
          <a:bodyPr/>
          <a:lstStyle/>
          <a:p>
            <a:r>
              <a:rPr lang="en-US" smtClean="0"/>
              <a:t>Practical Considerations		</a:t>
            </a:r>
          </a:p>
        </p:txBody>
      </p:sp>
      <p:sp>
        <p:nvSpPr>
          <p:cNvPr id="81923" name="Content Placeholder 2"/>
          <p:cNvSpPr>
            <a:spLocks noGrp="1"/>
          </p:cNvSpPr>
          <p:nvPr>
            <p:ph idx="1"/>
          </p:nvPr>
        </p:nvSpPr>
        <p:spPr/>
        <p:txBody>
          <a:bodyPr/>
          <a:lstStyle/>
          <a:p>
            <a:r>
              <a:rPr lang="en-US" smtClean="0"/>
              <a:t>Need a sufficiently </a:t>
            </a:r>
            <a:r>
              <a:rPr lang="en-US" b="1" smtClean="0"/>
              <a:t>big calibration object </a:t>
            </a:r>
            <a:r>
              <a:rPr lang="en-US" smtClean="0"/>
              <a:t> so that they occupy a significant portion in the image</a:t>
            </a:r>
          </a:p>
          <a:p>
            <a:endParaRPr lang="en-US" b="1" smtClean="0"/>
          </a:p>
          <a:p>
            <a:r>
              <a:rPr lang="en-US" smtClean="0"/>
              <a:t>Use any other </a:t>
            </a:r>
            <a:r>
              <a:rPr lang="en-US" b="1" smtClean="0"/>
              <a:t>calibration object </a:t>
            </a:r>
            <a:r>
              <a:rPr lang="en-US" smtClean="0"/>
              <a:t> and any other </a:t>
            </a:r>
            <a:r>
              <a:rPr lang="en-US" b="1" smtClean="0"/>
              <a:t>calibration technique </a:t>
            </a:r>
            <a:r>
              <a:rPr lang="en-US" smtClean="0"/>
              <a:t>which gives both intrinsic and extrinsic parameters</a:t>
            </a:r>
            <a:endParaRPr lang="en-US" b="1" smtClean="0"/>
          </a:p>
        </p:txBody>
      </p:sp>
      <p:sp>
        <p:nvSpPr>
          <p:cNvPr id="81924" name="Slide Number Placeholder 3"/>
          <p:cNvSpPr>
            <a:spLocks noGrp="1"/>
          </p:cNvSpPr>
          <p:nvPr>
            <p:ph type="sldNum" sz="quarter" idx="12"/>
          </p:nvPr>
        </p:nvSpPr>
        <p:spPr bwMode="auto">
          <a:noFill/>
          <a:ln>
            <a:miter lim="800000"/>
            <a:headEnd/>
            <a:tailEnd/>
          </a:ln>
        </p:spPr>
        <p:txBody>
          <a:bodyPr/>
          <a:lstStyle/>
          <a:p>
            <a:fld id="{F615C3D5-417B-4752-A698-5502A245EC28}" type="slidenum">
              <a:rPr lang="en-US"/>
              <a:pPr/>
              <a:t>42</a:t>
            </a:fld>
            <a:endParaRPr lang="en-US"/>
          </a:p>
        </p:txBody>
      </p:sp>
      <p:pic>
        <p:nvPicPr>
          <p:cNvPr id="6" name="~PP2559.WAV">
            <a:hlinkClick r:id="" action="ppaction://media"/>
          </p:cNvPr>
          <p:cNvPicPr>
            <a:picLocks noRot="1" noChangeAspect="1"/>
          </p:cNvPicPr>
          <p:nvPr>
            <a:wavAudioFile r:embed="rId1" name="~PP2559.WAV"/>
          </p:nvPr>
        </p:nvPicPr>
        <p:blipFill>
          <a:blip r:embed="rId3"/>
          <a:stretch>
            <a:fillRect/>
          </a:stretch>
        </p:blipFill>
        <p:spPr>
          <a:xfrm>
            <a:off x="8702675" y="6416675"/>
            <a:ext cx="304800" cy="304800"/>
          </a:xfrm>
          <a:prstGeom prst="rect">
            <a:avLst/>
          </a:prstGeom>
        </p:spPr>
      </p:pic>
    </p:spTree>
  </p:cSld>
  <p:clrMapOvr>
    <a:masterClrMapping/>
  </p:clrMapOvr>
  <p:transition advTm="3533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title"/>
          </p:nvPr>
        </p:nvSpPr>
        <p:spPr/>
        <p:txBody>
          <a:bodyPr/>
          <a:lstStyle/>
          <a:p>
            <a:r>
              <a:rPr lang="en-US" smtClean="0"/>
              <a:t>Acknowledgements</a:t>
            </a:r>
          </a:p>
        </p:txBody>
      </p:sp>
      <p:sp>
        <p:nvSpPr>
          <p:cNvPr id="82947" name="Content Placeholder 2"/>
          <p:cNvSpPr>
            <a:spLocks noGrp="1"/>
          </p:cNvSpPr>
          <p:nvPr>
            <p:ph idx="1"/>
          </p:nvPr>
        </p:nvSpPr>
        <p:spPr/>
        <p:txBody>
          <a:bodyPr/>
          <a:lstStyle/>
          <a:p>
            <a:r>
              <a:rPr lang="en-US" smtClean="0"/>
              <a:t>We gratefully acknowledge the partial support of the </a:t>
            </a:r>
            <a:r>
              <a:rPr lang="en-US" b="1" smtClean="0"/>
              <a:t>IARPA VACE program</a:t>
            </a:r>
            <a:r>
              <a:rPr lang="en-US" smtClean="0"/>
              <a:t>, an </a:t>
            </a:r>
            <a:r>
              <a:rPr lang="en-US" b="1" smtClean="0"/>
              <a:t>NSF Career IIS 0237533</a:t>
            </a:r>
            <a:r>
              <a:rPr lang="en-US" smtClean="0"/>
              <a:t> and a </a:t>
            </a:r>
            <a:r>
              <a:rPr lang="en-US" b="1" smtClean="0"/>
              <a:t>Packard Fellowship</a:t>
            </a:r>
            <a:r>
              <a:rPr lang="en-US" smtClean="0"/>
              <a:t> for Science and Technology</a:t>
            </a:r>
          </a:p>
          <a:p>
            <a:endParaRPr lang="en-US" smtClean="0"/>
          </a:p>
          <a:p>
            <a:r>
              <a:rPr lang="en-US" b="1" smtClean="0"/>
              <a:t>Software at:</a:t>
            </a:r>
          </a:p>
          <a:p>
            <a:pPr>
              <a:buFont typeface="Arial" charset="0"/>
              <a:buNone/>
            </a:pPr>
            <a:r>
              <a:rPr lang="en-US" b="1" smtClean="0"/>
              <a:t>	</a:t>
            </a:r>
            <a:r>
              <a:rPr lang="en-US" sz="2400" b="1" smtClean="0"/>
              <a:t>http://www.cs.unc.edu/~ramkris/MirrorCameraCalib.html</a:t>
            </a:r>
            <a:endParaRPr lang="en-US" b="1" smtClean="0"/>
          </a:p>
        </p:txBody>
      </p:sp>
      <p:sp>
        <p:nvSpPr>
          <p:cNvPr id="82948" name="Slide Number Placeholder 3"/>
          <p:cNvSpPr>
            <a:spLocks noGrp="1"/>
          </p:cNvSpPr>
          <p:nvPr>
            <p:ph type="sldNum" sz="quarter" idx="12"/>
          </p:nvPr>
        </p:nvSpPr>
        <p:spPr bwMode="auto">
          <a:noFill/>
          <a:ln>
            <a:miter lim="800000"/>
            <a:headEnd/>
            <a:tailEnd/>
          </a:ln>
        </p:spPr>
        <p:txBody>
          <a:bodyPr/>
          <a:lstStyle/>
          <a:p>
            <a:fld id="{47864936-E5FC-4DA4-B2DE-1C89198F4EF1}" type="slidenum">
              <a:rPr lang="en-US"/>
              <a:pPr/>
              <a:t>43</a:t>
            </a:fld>
            <a:endParaRPr lang="en-US"/>
          </a:p>
        </p:txBody>
      </p:sp>
      <p:pic>
        <p:nvPicPr>
          <p:cNvPr id="6" name="~PP2351.WAV">
            <a:hlinkClick r:id="" action="ppaction://media"/>
          </p:cNvPr>
          <p:cNvPicPr>
            <a:picLocks noRot="1" noChangeAspect="1"/>
          </p:cNvPicPr>
          <p:nvPr>
            <a:wavAudioFile r:embed="rId1" name="~PP2351.WAV"/>
          </p:nvPr>
        </p:nvPicPr>
        <p:blipFill>
          <a:blip r:embed="rId4"/>
          <a:stretch>
            <a:fillRect/>
          </a:stretch>
        </p:blipFill>
        <p:spPr>
          <a:xfrm>
            <a:off x="8702675" y="6416675"/>
            <a:ext cx="304800" cy="304800"/>
          </a:xfrm>
          <a:prstGeom prst="rect">
            <a:avLst/>
          </a:prstGeom>
        </p:spPr>
      </p:pic>
    </p:spTree>
  </p:cSld>
  <p:clrMapOvr>
    <a:masterClrMapping/>
  </p:clrMapOvr>
  <p:transition advTm="242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6"/>
                </p:tgtEl>
              </p:cMediaNode>
            </p:audio>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itle 1"/>
          <p:cNvSpPr>
            <a:spLocks noGrp="1"/>
          </p:cNvSpPr>
          <p:nvPr>
            <p:ph type="title"/>
          </p:nvPr>
        </p:nvSpPr>
        <p:spPr>
          <a:xfrm>
            <a:off x="228600" y="2209800"/>
            <a:ext cx="8229600" cy="1143000"/>
          </a:xfrm>
        </p:spPr>
        <p:txBody>
          <a:bodyPr/>
          <a:lstStyle/>
          <a:p>
            <a:r>
              <a:rPr lang="en-US" sz="6000" smtClean="0"/>
              <a:t>Questions</a:t>
            </a:r>
          </a:p>
        </p:txBody>
      </p:sp>
      <p:sp>
        <p:nvSpPr>
          <p:cNvPr id="84995" name="Slide Number Placeholder 3"/>
          <p:cNvSpPr>
            <a:spLocks noGrp="1"/>
          </p:cNvSpPr>
          <p:nvPr>
            <p:ph type="sldNum" sz="quarter" idx="12"/>
          </p:nvPr>
        </p:nvSpPr>
        <p:spPr bwMode="auto">
          <a:noFill/>
          <a:ln>
            <a:miter lim="800000"/>
            <a:headEnd/>
            <a:tailEnd/>
          </a:ln>
        </p:spPr>
        <p:txBody>
          <a:bodyPr/>
          <a:lstStyle/>
          <a:p>
            <a:fld id="{02625F37-B22D-4B46-8F32-E7C9D9986A0B}" type="slidenum">
              <a:rPr lang="en-US"/>
              <a:pPr/>
              <a:t>44</a:t>
            </a:fld>
            <a:endParaRPr lang="en-US"/>
          </a:p>
        </p:txBody>
      </p:sp>
      <p:pic>
        <p:nvPicPr>
          <p:cNvPr id="5" name="~PP2061.WAV">
            <a:hlinkClick r:id="" action="ppaction://media"/>
          </p:cNvPr>
          <p:cNvPicPr>
            <a:picLocks noRot="1" noChangeAspect="1"/>
          </p:cNvPicPr>
          <p:nvPr>
            <a:wavAudioFile r:embed="rId1" name="~PP2061.WAV"/>
          </p:nvPr>
        </p:nvPicPr>
        <p:blipFill>
          <a:blip r:embed="rId3"/>
          <a:stretch>
            <a:fillRect/>
          </a:stretch>
        </p:blipFill>
        <p:spPr>
          <a:xfrm>
            <a:off x="8702675" y="6416675"/>
            <a:ext cx="304800" cy="304800"/>
          </a:xfrm>
          <a:prstGeom prst="rect">
            <a:avLst/>
          </a:prstGeom>
        </p:spPr>
      </p:pic>
    </p:spTree>
  </p:cSld>
  <p:clrMapOvr>
    <a:masterClrMapping/>
  </p:clrMapOvr>
  <p:transition advTm="363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153400" cy="563562"/>
          </a:xfrm>
        </p:spPr>
        <p:txBody>
          <a:bodyPr>
            <a:normAutofit fontScale="90000"/>
          </a:bodyPr>
          <a:lstStyle/>
          <a:p>
            <a:pPr eaLnBrk="1" hangingPunct="1"/>
            <a:r>
              <a:rPr lang="en-US" sz="3600" smtClean="0"/>
              <a:t>Take Away Ideas</a:t>
            </a:r>
          </a:p>
        </p:txBody>
      </p:sp>
      <p:sp>
        <p:nvSpPr>
          <p:cNvPr id="86019" name="Content Placeholder 2"/>
          <p:cNvSpPr>
            <a:spLocks noGrp="1"/>
          </p:cNvSpPr>
          <p:nvPr>
            <p:ph idx="1"/>
          </p:nvPr>
        </p:nvSpPr>
        <p:spPr>
          <a:xfrm>
            <a:off x="304800" y="838200"/>
            <a:ext cx="8610600" cy="5791200"/>
          </a:xfrm>
        </p:spPr>
        <p:txBody>
          <a:bodyPr/>
          <a:lstStyle/>
          <a:p>
            <a:pPr eaLnBrk="1" hangingPunct="1"/>
            <a:endParaRPr lang="en-US" sz="2800" smtClean="0">
              <a:solidFill>
                <a:srgbClr val="FF0000"/>
              </a:solidFill>
            </a:endParaRPr>
          </a:p>
        </p:txBody>
      </p:sp>
      <p:sp>
        <p:nvSpPr>
          <p:cNvPr id="4" name="Isosceles Triangle 3"/>
          <p:cNvSpPr/>
          <p:nvPr/>
        </p:nvSpPr>
        <p:spPr>
          <a:xfrm rot="19342263">
            <a:off x="1905000" y="2438400"/>
            <a:ext cx="1060450" cy="914400"/>
          </a:xfrm>
          <a:prstGeom prst="triangl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6" name="Straight Connector 5"/>
          <p:cNvCxnSpPr/>
          <p:nvPr/>
        </p:nvCxnSpPr>
        <p:spPr>
          <a:xfrm>
            <a:off x="1371600" y="3733800"/>
            <a:ext cx="5943600" cy="381000"/>
          </a:xfrm>
          <a:prstGeom prst="line">
            <a:avLst/>
          </a:prstGeom>
          <a:ln w="22225">
            <a:solidFill>
              <a:schemeClr val="tx1"/>
            </a:solidFill>
          </a:ln>
        </p:spPr>
        <p:style>
          <a:lnRef idx="1">
            <a:schemeClr val="accent1"/>
          </a:lnRef>
          <a:fillRef idx="0">
            <a:schemeClr val="accent1"/>
          </a:fillRef>
          <a:effectRef idx="0">
            <a:schemeClr val="accent1"/>
          </a:effectRef>
          <a:fontRef idx="minor">
            <a:schemeClr val="tx1"/>
          </a:fontRef>
        </p:style>
      </p:cxnSp>
      <p:sp>
        <p:nvSpPr>
          <p:cNvPr id="86022" name="TextBox 10"/>
          <p:cNvSpPr txBox="1">
            <a:spLocks noChangeArrowheads="1"/>
          </p:cNvSpPr>
          <p:nvPr/>
        </p:nvSpPr>
        <p:spPr bwMode="auto">
          <a:xfrm>
            <a:off x="6781800" y="990600"/>
            <a:ext cx="228600" cy="1200150"/>
          </a:xfrm>
          <a:prstGeom prst="rect">
            <a:avLst/>
          </a:prstGeom>
          <a:noFill/>
          <a:ln w="9525">
            <a:noFill/>
            <a:miter lim="800000"/>
            <a:headEnd/>
            <a:tailEnd/>
          </a:ln>
        </p:spPr>
        <p:txBody>
          <a:bodyPr>
            <a:spAutoFit/>
          </a:bodyPr>
          <a:lstStyle/>
          <a:p>
            <a:r>
              <a:rPr lang="en-US" sz="7200"/>
              <a:t>.</a:t>
            </a:r>
          </a:p>
        </p:txBody>
      </p:sp>
      <p:cxnSp>
        <p:nvCxnSpPr>
          <p:cNvPr id="22" name="Straight Connector 21"/>
          <p:cNvCxnSpPr>
            <a:stCxn id="4" idx="0"/>
          </p:cNvCxnSpPr>
          <p:nvPr/>
        </p:nvCxnSpPr>
        <p:spPr>
          <a:xfrm rot="16200000" flipH="1">
            <a:off x="2611438" y="2078037"/>
            <a:ext cx="1428750" cy="2339975"/>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0800000" flipV="1">
            <a:off x="4495800" y="1905000"/>
            <a:ext cx="2438400" cy="205740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29" name="Isosceles Triangle 28"/>
          <p:cNvSpPr/>
          <p:nvPr/>
        </p:nvSpPr>
        <p:spPr>
          <a:xfrm rot="15869495">
            <a:off x="966788" y="4838700"/>
            <a:ext cx="1060450" cy="914400"/>
          </a:xfrm>
          <a:prstGeom prst="triangl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rgbClr val="FFFFFF"/>
              </a:solidFill>
              <a:cs typeface="Arial" charset="0"/>
            </a:endParaRPr>
          </a:p>
        </p:txBody>
      </p:sp>
      <p:cxnSp>
        <p:nvCxnSpPr>
          <p:cNvPr id="30" name="Straight Connector 29"/>
          <p:cNvCxnSpPr/>
          <p:nvPr/>
        </p:nvCxnSpPr>
        <p:spPr>
          <a:xfrm rot="10800000" flipV="1">
            <a:off x="2057400" y="3886200"/>
            <a:ext cx="2438400" cy="205740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sp>
        <p:nvSpPr>
          <p:cNvPr id="86027" name="Slide Number Placeholder 30"/>
          <p:cNvSpPr>
            <a:spLocks noGrp="1"/>
          </p:cNvSpPr>
          <p:nvPr>
            <p:ph type="sldNum" sz="quarter" idx="12"/>
          </p:nvPr>
        </p:nvSpPr>
        <p:spPr bwMode="auto">
          <a:noFill/>
          <a:ln>
            <a:miter lim="800000"/>
            <a:headEnd/>
            <a:tailEnd/>
          </a:ln>
        </p:spPr>
        <p:txBody>
          <a:bodyPr/>
          <a:lstStyle/>
          <a:p>
            <a:fld id="{52845668-9552-41CC-BC87-35E6DB956025}" type="slidenum">
              <a:rPr lang="en-US"/>
              <a:pPr/>
              <a:t>45</a:t>
            </a:fld>
            <a:endParaRPr lang="en-US"/>
          </a:p>
        </p:txBody>
      </p:sp>
      <p:pic>
        <p:nvPicPr>
          <p:cNvPr id="13" name="~PP3106.WAV">
            <a:hlinkClick r:id="" action="ppaction://media"/>
          </p:cNvPr>
          <p:cNvPicPr>
            <a:picLocks noRot="1" noChangeAspect="1"/>
          </p:cNvPicPr>
          <p:nvPr>
            <a:wavAudioFile r:embed="rId1" name="~PP3106.WAV"/>
          </p:nvPr>
        </p:nvPicPr>
        <p:blipFill>
          <a:blip r:embed="rId3"/>
          <a:stretch>
            <a:fillRect/>
          </a:stretch>
        </p:blipFill>
        <p:spPr>
          <a:xfrm>
            <a:off x="8702675" y="6416675"/>
            <a:ext cx="304800" cy="304800"/>
          </a:xfrm>
          <a:prstGeom prst="rect">
            <a:avLst/>
          </a:prstGeom>
        </p:spPr>
      </p:pic>
    </p:spTree>
  </p:cSld>
  <p:clrMapOvr>
    <a:masterClrMapping/>
  </p:clrMapOvr>
  <p:transition advTm="951"/>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showWhenStopped="0">
                <p:cTn id="7" fill="hold" display="0">
                  <p:stCondLst>
                    <p:cond delay="indefinite"/>
                  </p:stCondLst>
                  <p:endCondLst>
                    <p:cond evt="onPrev" delay="0">
                      <p:tgtEl>
                        <p:sldTgt/>
                      </p:tgtEl>
                    </p:cond>
                    <p:cond evt="onStopAudio" delay="0">
                      <p:tgtEl>
                        <p:sldTgt/>
                      </p:tgtEl>
                    </p:cond>
                  </p:endCondLst>
                </p:cTn>
                <p:tgtEl>
                  <p:spTgt spid="13"/>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6"/>
</p:tagLst>
</file>

<file path=ppt/tags/tag2.xml><?xml version="1.0" encoding="utf-8"?>
<p:tagLst xmlns:a="http://schemas.openxmlformats.org/drawingml/2006/main" xmlns:r="http://schemas.openxmlformats.org/officeDocument/2006/relationships" xmlns:p="http://schemas.openxmlformats.org/presentationml/2006/main">
  <p:tag name="TIMING" val="|5.1|3.8|7.3|1.8|1.3|3.9|0.9|0.7|1.1|0.8"/>
</p:tagLst>
</file>

<file path=ppt/tags/tag3.xml><?xml version="1.0" encoding="utf-8"?>
<p:tagLst xmlns:a="http://schemas.openxmlformats.org/drawingml/2006/main" xmlns:r="http://schemas.openxmlformats.org/officeDocument/2006/relationships" xmlns:p="http://schemas.openxmlformats.org/presentationml/2006/main">
  <p:tag name="TIMING" val="|1|9.5|8.1|2.4|2.3|2|1.2|1.5|6.1|3.1|1.7|2.1|3.7|1.3"/>
</p:tagLst>
</file>

<file path=ppt/tags/tag4.xml><?xml version="1.0" encoding="utf-8"?>
<p:tagLst xmlns:a="http://schemas.openxmlformats.org/drawingml/2006/main" xmlns:r="http://schemas.openxmlformats.org/officeDocument/2006/relationships" xmlns:p="http://schemas.openxmlformats.org/presentationml/2006/main">
  <p:tag name="TIMING" val="|2.2"/>
</p:tagLst>
</file>

<file path=ppt/tags/tag5.xml><?xml version="1.0" encoding="utf-8"?>
<p:tagLst xmlns:a="http://schemas.openxmlformats.org/drawingml/2006/main" xmlns:r="http://schemas.openxmlformats.org/officeDocument/2006/relationships" xmlns:p="http://schemas.openxmlformats.org/presentationml/2006/main">
  <p:tag name="TIMING" val="|1.1"/>
</p:tagLst>
</file>

<file path=ppt/tags/tag6.xml><?xml version="1.0" encoding="utf-8"?>
<p:tagLst xmlns:a="http://schemas.openxmlformats.org/drawingml/2006/main" xmlns:r="http://schemas.openxmlformats.org/officeDocument/2006/relationships" xmlns:p="http://schemas.openxmlformats.org/presentationml/2006/main">
  <p:tag name="TIMING" val="|7.4|1.8|8.3"/>
</p:tagLst>
</file>

<file path=ppt/tags/tag7.xml><?xml version="1.0" encoding="utf-8"?>
<p:tagLst xmlns:a="http://schemas.openxmlformats.org/drawingml/2006/main" xmlns:r="http://schemas.openxmlformats.org/officeDocument/2006/relationships" xmlns:p="http://schemas.openxmlformats.org/presentationml/2006/main">
  <p:tag name="TIMING" val="|2.2|4.1|6.6|2.5|0.9|5.5|19.8"/>
</p:tagLst>
</file>

<file path=ppt/tags/tag8.xml><?xml version="1.0" encoding="utf-8"?>
<p:tagLst xmlns:a="http://schemas.openxmlformats.org/drawingml/2006/main" xmlns:r="http://schemas.openxmlformats.org/officeDocument/2006/relationships" xmlns:p="http://schemas.openxmlformats.org/presentationml/2006/main">
  <p:tag name="TIMING" val="|0.9|7.6|14.1|1"/>
</p:tagLst>
</file>

<file path=ppt/tags/tag9.xml><?xml version="1.0" encoding="utf-8"?>
<p:tagLst xmlns:a="http://schemas.openxmlformats.org/drawingml/2006/main" xmlns:r="http://schemas.openxmlformats.org/officeDocument/2006/relationships" xmlns:p="http://schemas.openxmlformats.org/presentationml/2006/main">
  <p:tag name="TIMING" val="|0.6|1.4"/>
</p:tagLst>
</file>

<file path=ppt/tags/tag10.xml><?xml version="1.0" encoding="utf-8"?>
<p:tagLst xmlns:a="http://schemas.openxmlformats.org/drawingml/2006/main" xmlns:r="http://schemas.openxmlformats.org/officeDocument/2006/relationships" xmlns:p="http://schemas.openxmlformats.org/presentationml/2006/main">
  <p:tag name="TIMING" val="|1.1|14.1|5.5|15"/>
</p:tagLst>
</file>

<file path=ppt/tags/tag11.xml><?xml version="1.0" encoding="utf-8"?>
<p:tagLst xmlns:a="http://schemas.openxmlformats.org/drawingml/2006/main" xmlns:r="http://schemas.openxmlformats.org/officeDocument/2006/relationships" xmlns:p="http://schemas.openxmlformats.org/presentationml/2006/main">
  <p:tag name="TIMING" val="|8.4"/>
</p:tagLst>
</file>

<file path=ppt/tags/tag12.xml><?xml version="1.0" encoding="utf-8"?>
<p:tagLst xmlns:a="http://schemas.openxmlformats.org/drawingml/2006/main" xmlns:r="http://schemas.openxmlformats.org/officeDocument/2006/relationships" xmlns:p="http://schemas.openxmlformats.org/presentationml/2006/main">
  <p:tag name="TIMING" val="|0.8|4|0.5|0.4|0.4|4.6"/>
</p:tagLst>
</file>

<file path=ppt/theme/theme1.xml><?xml version="1.0" encoding="utf-8"?>
<a:theme xmlns:a="http://schemas.openxmlformats.org/drawingml/2006/main" name="camcalib.ppt">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camcalib.ppt</Template>
  <TotalTime>508</TotalTime>
  <Words>1567</Words>
  <Application>Microsoft Office PowerPoint</Application>
  <PresentationFormat>On-screen Show (4:3)</PresentationFormat>
  <Paragraphs>432</Paragraphs>
  <Slides>45</Slides>
  <Notes>19</Notes>
  <HiddenSlides>0</HiddenSlides>
  <MMClips>45</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camcalib.ppt</vt:lpstr>
      <vt:lpstr>Custom Design</vt:lpstr>
      <vt:lpstr>Simple Calibration of Non-overlapping Cameras with a Mirror</vt:lpstr>
      <vt:lpstr>Motivation</vt:lpstr>
      <vt:lpstr>Motivation</vt:lpstr>
      <vt:lpstr>Motivation</vt:lpstr>
      <vt:lpstr>Motivation</vt:lpstr>
      <vt:lpstr>Motivation</vt:lpstr>
      <vt:lpstr>Previous Work</vt:lpstr>
      <vt:lpstr>Previous Work</vt:lpstr>
      <vt:lpstr>Previous Work</vt:lpstr>
      <vt:lpstr>Previous Work</vt:lpstr>
      <vt:lpstr>Previous Work</vt:lpstr>
      <vt:lpstr>Previous Work</vt:lpstr>
      <vt:lpstr>Previous Work</vt:lpstr>
      <vt:lpstr>Previous Work</vt:lpstr>
      <vt:lpstr>Proposed Approach</vt:lpstr>
      <vt:lpstr>Using a Planar Mirror</vt:lpstr>
      <vt:lpstr>Proposed Approach</vt:lpstr>
      <vt:lpstr>Proposed Approach</vt:lpstr>
      <vt:lpstr>Proposed Approach</vt:lpstr>
      <vt:lpstr>Proposed Approach</vt:lpstr>
      <vt:lpstr>Proposed Approach</vt:lpstr>
      <vt:lpstr>Recovering Internal Parameters</vt:lpstr>
      <vt:lpstr>Proposed Approach</vt:lpstr>
      <vt:lpstr>Recovery of External Parameters</vt:lpstr>
      <vt:lpstr>Recovery of External Parameters</vt:lpstr>
      <vt:lpstr>Recovery of External Parameters</vt:lpstr>
      <vt:lpstr>Recovery of External Parameters</vt:lpstr>
      <vt:lpstr>Recovery of External Parameters</vt:lpstr>
      <vt:lpstr>Experiments</vt:lpstr>
      <vt:lpstr>Experiments</vt:lpstr>
      <vt:lpstr>Evaluation on Real Data</vt:lpstr>
      <vt:lpstr>Evaluation on Real Data</vt:lpstr>
      <vt:lpstr>Evaluation on Real Data</vt:lpstr>
      <vt:lpstr>Evaluation on Real Data</vt:lpstr>
      <vt:lpstr>Evaluation on Real Data</vt:lpstr>
      <vt:lpstr>Evaluation on Real Data</vt:lpstr>
      <vt:lpstr>Evaluation on Real Data</vt:lpstr>
      <vt:lpstr>Evaluation on Real Data</vt:lpstr>
      <vt:lpstr>Evaluation on Real Data</vt:lpstr>
      <vt:lpstr>Evaluation on Real Data</vt:lpstr>
      <vt:lpstr>Summary</vt:lpstr>
      <vt:lpstr>Practical Considerations  </vt:lpstr>
      <vt:lpstr>Acknowledgements</vt:lpstr>
      <vt:lpstr>Questions</vt:lpstr>
      <vt:lpstr>Take Away Ideas</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Simple Calibration of Non-overlapping Cameras with a Mirror</dc:title>
  <dc:creator>ramk</dc:creator>
  <cp:lastModifiedBy>ramk</cp:lastModifiedBy>
  <cp:revision>34</cp:revision>
  <dcterms:created xsi:type="dcterms:W3CDTF">2008-06-20T18:20:36Z</dcterms:created>
  <dcterms:modified xsi:type="dcterms:W3CDTF">2008-06-21T02:50:10Z</dcterms:modified>
</cp:coreProperties>
</file>