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67" r:id="rId17"/>
    <p:sldId id="271" r:id="rId18"/>
    <p:sldId id="284" r:id="rId19"/>
    <p:sldId id="286" r:id="rId20"/>
    <p:sldId id="300" r:id="rId21"/>
    <p:sldId id="288" r:id="rId22"/>
    <p:sldId id="290" r:id="rId23"/>
    <p:sldId id="297" r:id="rId24"/>
    <p:sldId id="298" r:id="rId25"/>
    <p:sldId id="299" r:id="rId26"/>
    <p:sldId id="274" r:id="rId27"/>
    <p:sldId id="289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9" r:id="rId37"/>
    <p:sldId id="320" r:id="rId38"/>
    <p:sldId id="321" r:id="rId39"/>
    <p:sldId id="322" r:id="rId40"/>
    <p:sldId id="314" r:id="rId41"/>
    <p:sldId id="315" r:id="rId42"/>
    <p:sldId id="316" r:id="rId43"/>
    <p:sldId id="317" r:id="rId44"/>
    <p:sldId id="302" r:id="rId45"/>
    <p:sldId id="285" r:id="rId46"/>
    <p:sldId id="280" r:id="rId47"/>
    <p:sldId id="281" r:id="rId48"/>
    <p:sldId id="282" r:id="rId49"/>
    <p:sldId id="283" r:id="rId50"/>
    <p:sldId id="323" r:id="rId51"/>
    <p:sldId id="32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9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8/31/2011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Class: </a:t>
            </a:r>
            <a:r>
              <a:rPr lang="en-US" dirty="0" err="1" smtClean="0"/>
              <a:t>ASquareCalculator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3733800" cy="2209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ASquareCalculator</a:t>
            </a:r>
            <a:r>
              <a:rPr lang="en-US" dirty="0" smtClean="0"/>
              <a:t> 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 lvl="1"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square(</a:t>
            </a:r>
            <a:r>
              <a:rPr lang="en-US" b="1" dirty="0" err="1" smtClean="0"/>
              <a:t>int</a:t>
            </a:r>
            <a:r>
              <a:rPr lang="en-US" dirty="0" smtClean="0"/>
              <a:t> x)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x*x;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a Function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524000" y="2514600"/>
            <a:ext cx="2209800" cy="3124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2514600"/>
            <a:ext cx="2209800" cy="3124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14478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1447800"/>
            <a:ext cx="2743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1981200"/>
            <a:ext cx="2743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 Values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0" y="19812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 Values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600" y="5181600"/>
            <a:ext cx="1676400" cy="457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0000">
                <a:schemeClr val="tx2">
                  <a:lumMod val="40000"/>
                  <a:lumOff val="60000"/>
                </a:schemeClr>
              </a:gs>
              <a:gs pos="7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2971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3500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038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2971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3500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4038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1" idx="3"/>
            <a:endCxn id="15" idx="1"/>
          </p:cNvCxnSpPr>
          <p:nvPr/>
        </p:nvCxnSpPr>
        <p:spPr>
          <a:xfrm>
            <a:off x="2895600" y="3202633"/>
            <a:ext cx="3124200" cy="1588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3000">
                  <a:schemeClr val="tx2">
                    <a:lumMod val="40000"/>
                    <a:lumOff val="60000"/>
                  </a:schemeClr>
                </a:gs>
                <a:gs pos="66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6" idx="1"/>
          </p:cNvCxnSpPr>
          <p:nvPr/>
        </p:nvCxnSpPr>
        <p:spPr>
          <a:xfrm>
            <a:off x="2895600" y="3731568"/>
            <a:ext cx="3124200" cy="1588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3000">
                  <a:schemeClr val="tx2">
                    <a:lumMod val="40000"/>
                    <a:lumOff val="60000"/>
                  </a:schemeClr>
                </a:gs>
                <a:gs pos="66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>
            <a:off x="2895600" y="4269433"/>
            <a:ext cx="3124200" cy="1588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3000">
                  <a:schemeClr val="tx2">
                    <a:lumMod val="40000"/>
                    <a:lumOff val="60000"/>
                  </a:schemeClr>
                </a:gs>
                <a:gs pos="66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62200" y="4567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4" grpId="0"/>
      <p:bldP spid="15" grpId="0"/>
      <p:bldP spid="16" grpId="0"/>
      <p:bldP spid="17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vs. Java Function Syntax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3810000"/>
            <a:ext cx="47244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1371600"/>
            <a:ext cx="4724400" cy="220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1524000"/>
            <a:ext cx="16764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39624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2133600"/>
            <a:ext cx="26670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1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accent4"/>
                </a:solidFill>
              </a:rPr>
              <a:t>square: I </a:t>
            </a:r>
            <a:r>
              <a:rPr lang="en-US" dirty="0" smtClean="0">
                <a:solidFill>
                  <a:schemeClr val="accent4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accent4"/>
                </a:solidFill>
              </a:rPr>
              <a:t> I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accent4"/>
                </a:solidFill>
              </a:rPr>
              <a:t>square(x) = x</a:t>
            </a:r>
            <a:r>
              <a:rPr lang="en-US" baseline="30000" dirty="0" smtClean="0">
                <a:solidFill>
                  <a:schemeClr val="accent4"/>
                </a:solidFill>
              </a:rPr>
              <a:t>2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endParaRPr lang="en-US" baseline="30000" dirty="0">
              <a:solidFill>
                <a:schemeClr val="accent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4572000"/>
            <a:ext cx="31242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1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square(</a:t>
            </a:r>
            <a:r>
              <a:rPr lang="en-US" b="1" dirty="0" err="1" smtClean="0"/>
              <a:t>int</a:t>
            </a:r>
            <a:r>
              <a:rPr lang="en-US" dirty="0" smtClean="0"/>
              <a:t> x)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    return</a:t>
            </a:r>
            <a:r>
              <a:rPr lang="en-US" dirty="0" smtClean="0"/>
              <a:t> x*x;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Instantiating </a:t>
            </a:r>
            <a:r>
              <a:rPr lang="en-US" dirty="0" err="1" smtClean="0"/>
              <a:t>ASquareCalculator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4560867"/>
            <a:ext cx="3657600" cy="107793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1" y="1447800"/>
            <a:ext cx="4114799" cy="268701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ASquareCalculator</a:t>
            </a:r>
            <a:r>
              <a:rPr lang="en-US" dirty="0" smtClean="0"/>
              <a:t> Instance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124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5" y="3752850"/>
            <a:ext cx="31146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Invoking a Method And Viewing the Result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38552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6" y="3657600"/>
            <a:ext cx="3114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ObjectEditor vs. </a:t>
            </a:r>
            <a:r>
              <a:rPr lang="en-US" dirty="0" err="1" smtClean="0"/>
              <a:t>ASquareCalculator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80186"/>
            <a:ext cx="31146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80186"/>
            <a:ext cx="4114799" cy="268701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28800" y="4876800"/>
            <a:ext cx="5257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 objects with different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Simple Class: </a:t>
            </a:r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4191000" cy="441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1143000"/>
            <a:ext cx="4191000" cy="441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ASquareCalculator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4038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1905000"/>
            <a:ext cx="4038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Specification:</a:t>
            </a:r>
          </a:p>
          <a:p>
            <a:r>
              <a:rPr lang="en-US" sz="1600" dirty="0" smtClean="0"/>
              <a:t>Given an integer x, calculate the square of x.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04800" y="3200400"/>
            <a:ext cx="40386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>
              <a:spcBef>
                <a:spcPct val="0"/>
              </a:spcBef>
            </a:pP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class</a:t>
            </a:r>
            <a:r>
              <a:rPr lang="en-US" sz="1600" dirty="0" smtClean="0"/>
              <a:t> </a:t>
            </a:r>
            <a:r>
              <a:rPr lang="en-US" sz="1600" dirty="0" err="1" smtClean="0"/>
              <a:t>ASquareCalculator</a:t>
            </a:r>
            <a:r>
              <a:rPr lang="en-US" sz="1600" dirty="0" smtClean="0"/>
              <a:t>  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{</a:t>
            </a:r>
          </a:p>
          <a:p>
            <a:pPr lvl="1">
              <a:spcBef>
                <a:spcPct val="0"/>
              </a:spcBef>
            </a:pP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square(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x) 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sz="1600" b="1" dirty="0" smtClean="0"/>
              <a:t>	return</a:t>
            </a:r>
            <a:r>
              <a:rPr lang="en-US" sz="1600" dirty="0" smtClean="0"/>
              <a:t> x*x;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1905000"/>
            <a:ext cx="4038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Specification:</a:t>
            </a:r>
          </a:p>
          <a:p>
            <a:r>
              <a:rPr lang="en-US" sz="1600" dirty="0" smtClean="0"/>
              <a:t>Given the weight (kg) and height (m) of a person, calculate the person’s body mass index a.k.a. BMI.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572000" y="3200400"/>
            <a:ext cx="40386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>
              <a:spcBef>
                <a:spcPct val="0"/>
              </a:spcBef>
            </a:pPr>
            <a:r>
              <a:rPr lang="en-US" sz="9600" b="1" dirty="0" smtClean="0"/>
              <a:t>?</a:t>
            </a:r>
            <a:endParaRPr lang="en-US" sz="9600" dirty="0"/>
          </a:p>
        </p:txBody>
      </p:sp>
      <p:sp>
        <p:nvSpPr>
          <p:cNvPr id="13" name="Rectangle 12"/>
          <p:cNvSpPr/>
          <p:nvPr/>
        </p:nvSpPr>
        <p:spPr>
          <a:xfrm>
            <a:off x="1676400" y="5791200"/>
            <a:ext cx="556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do we modify the </a:t>
            </a:r>
            <a:r>
              <a:rPr lang="en-US" dirty="0" err="1" smtClean="0"/>
              <a:t>ASquareCalculator</a:t>
            </a:r>
            <a:r>
              <a:rPr lang="en-US" dirty="0" smtClean="0"/>
              <a:t> code to meet the BMI calculator specification?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ASquareCalculator</a:t>
            </a:r>
            <a:r>
              <a:rPr lang="en-US" dirty="0" smtClean="0"/>
              <a:t> vs. </a:t>
            </a:r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25146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>
              <a:spcBef>
                <a:spcPct val="0"/>
              </a:spcBef>
            </a:pPr>
            <a:r>
              <a:rPr lang="en-US" sz="1200" b="1" dirty="0" smtClean="0"/>
              <a:t>public</a:t>
            </a:r>
            <a:r>
              <a:rPr lang="en-US" sz="1200" dirty="0" smtClean="0"/>
              <a:t> </a:t>
            </a:r>
            <a:r>
              <a:rPr lang="en-US" sz="1200" b="1" dirty="0" smtClean="0"/>
              <a:t>class</a:t>
            </a:r>
            <a:r>
              <a:rPr lang="en-US" sz="1200" dirty="0" smtClean="0"/>
              <a:t> </a:t>
            </a:r>
            <a:r>
              <a:rPr lang="en-US" sz="1200" dirty="0" err="1" smtClean="0"/>
              <a:t>ASquareCalculator</a:t>
            </a:r>
            <a:r>
              <a:rPr lang="en-US" sz="1200" dirty="0" smtClean="0"/>
              <a:t>  </a:t>
            </a:r>
          </a:p>
          <a:p>
            <a:pPr>
              <a:spcBef>
                <a:spcPct val="0"/>
              </a:spcBef>
            </a:pPr>
            <a:r>
              <a:rPr lang="en-US" sz="1200" dirty="0" smtClean="0"/>
              <a:t>{</a:t>
            </a:r>
          </a:p>
          <a:p>
            <a:pPr lvl="1">
              <a:spcBef>
                <a:spcPct val="0"/>
              </a:spcBef>
            </a:pPr>
            <a:r>
              <a:rPr lang="en-US" sz="1200" b="1" dirty="0" smtClean="0"/>
              <a:t>public</a:t>
            </a:r>
            <a:r>
              <a:rPr lang="en-US" sz="1200" dirty="0" smtClean="0"/>
              <a:t> </a:t>
            </a:r>
            <a:r>
              <a:rPr lang="en-US" sz="1200" b="1" dirty="0" err="1" smtClean="0"/>
              <a:t>int</a:t>
            </a:r>
            <a:r>
              <a:rPr lang="en-US" sz="1200" dirty="0" smtClean="0"/>
              <a:t> square(</a:t>
            </a:r>
            <a:r>
              <a:rPr lang="en-US" sz="1200" b="1" dirty="0" err="1" smtClean="0"/>
              <a:t>int</a:t>
            </a:r>
            <a:r>
              <a:rPr lang="en-US" sz="1200" dirty="0" smtClean="0"/>
              <a:t> x) </a:t>
            </a:r>
          </a:p>
          <a:p>
            <a:pPr lvl="1">
              <a:spcBef>
                <a:spcPct val="0"/>
              </a:spcBef>
            </a:pPr>
            <a:r>
              <a:rPr lang="en-US" sz="1200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sz="1200" b="1" dirty="0" smtClean="0"/>
              <a:t>	return</a:t>
            </a:r>
            <a:r>
              <a:rPr lang="en-US" sz="1200" dirty="0" smtClean="0"/>
              <a:t> x*x;</a:t>
            </a:r>
          </a:p>
          <a:p>
            <a:pPr lvl="1">
              <a:spcBef>
                <a:spcPct val="0"/>
              </a:spcBef>
            </a:pPr>
            <a:r>
              <a:rPr lang="en-US" sz="1200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sz="1200" dirty="0" smtClean="0"/>
              <a:t>}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733800" y="2743200"/>
            <a:ext cx="41148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ASquareCalculator</a:t>
            </a:r>
            <a:r>
              <a:rPr lang="en-US" dirty="0" smtClean="0"/>
              <a:t> 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 lvl="1"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square(</a:t>
            </a:r>
            <a:r>
              <a:rPr lang="en-US" b="1" dirty="0" err="1" smtClean="0"/>
              <a:t>int</a:t>
            </a:r>
            <a:r>
              <a:rPr lang="en-US" dirty="0" smtClean="0"/>
              <a:t> x)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x*x;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6400" y="3048000"/>
            <a:ext cx="20574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2057400"/>
            <a:ext cx="20574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  <a:endCxn id="9" idx="1"/>
          </p:cNvCxnSpPr>
          <p:nvPr/>
        </p:nvCxnSpPr>
        <p:spPr>
          <a:xfrm rot="16200000" flipH="1">
            <a:off x="4495800" y="2247900"/>
            <a:ext cx="800100" cy="1181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15000" y="3581400"/>
            <a:ext cx="6858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4400" y="3581400"/>
            <a:ext cx="20574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calculateBMI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3"/>
            <a:endCxn id="13" idx="1"/>
          </p:cNvCxnSpPr>
          <p:nvPr/>
        </p:nvCxnSpPr>
        <p:spPr>
          <a:xfrm>
            <a:off x="2971800" y="3771900"/>
            <a:ext cx="2743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77000" y="3581400"/>
            <a:ext cx="6096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38800" y="1828800"/>
            <a:ext cx="28956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int</a:t>
            </a:r>
            <a:r>
              <a:rPr lang="en-US" dirty="0" smtClean="0"/>
              <a:t> weight, </a:t>
            </a:r>
            <a:r>
              <a:rPr lang="en-US" b="1" dirty="0" err="1" smtClean="0"/>
              <a:t>int</a:t>
            </a:r>
            <a:r>
              <a:rPr lang="en-US" dirty="0" smtClean="0"/>
              <a:t> height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2"/>
            <a:endCxn id="20" idx="0"/>
          </p:cNvCxnSpPr>
          <p:nvPr/>
        </p:nvCxnSpPr>
        <p:spPr>
          <a:xfrm rot="5400000">
            <a:off x="6248400" y="2743200"/>
            <a:ext cx="13716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53000" y="4114800"/>
            <a:ext cx="13716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8600" y="4419600"/>
            <a:ext cx="34290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return</a:t>
            </a:r>
            <a:r>
              <a:rPr lang="en-US" dirty="0" smtClean="0"/>
              <a:t> weight/(height*height) 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1" idx="3"/>
            <a:endCxn id="40" idx="1"/>
          </p:cNvCxnSpPr>
          <p:nvPr/>
        </p:nvCxnSpPr>
        <p:spPr>
          <a:xfrm flipV="1">
            <a:off x="3657600" y="4305300"/>
            <a:ext cx="12954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20" grpId="0" animBg="1"/>
      <p:bldP spid="21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2286000"/>
            <a:ext cx="60198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 lvl="1"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calculateBMI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weight, </a:t>
            </a:r>
            <a:r>
              <a:rPr lang="en-US" b="1" dirty="0" err="1" smtClean="0"/>
              <a:t>int</a:t>
            </a:r>
            <a:r>
              <a:rPr lang="en-US" dirty="0" smtClean="0"/>
              <a:t> height)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weight/(height*height);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4953000"/>
            <a:ext cx="63246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and return types are integers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5400" y="5410200"/>
            <a:ext cx="63246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height (m) and weight (kg) are expressed as decimals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95400" y="6096000"/>
            <a:ext cx="63246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do we solve the discrepancy?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000" y="1752600"/>
            <a:ext cx="5105400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vs. Program Model</a:t>
            </a:r>
            <a:endParaRPr lang="en-US" dirty="0"/>
          </a:p>
        </p:txBody>
      </p:sp>
      <p:pic>
        <p:nvPicPr>
          <p:cNvPr id="6" name="Picture 13" descr="C:\Users\Sasa2\AppData\Local\Microsoft\Windows\Temporary Internet Files\Content.IE5\12078WI6\MCj043264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" y="914400"/>
            <a:ext cx="2286000" cy="228571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19400" y="28194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45720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53000" y="3581400"/>
            <a:ext cx="1828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(source code)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10200" y="2971800"/>
            <a:ext cx="914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1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2286000"/>
            <a:ext cx="60198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 lvl="1"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calculateBMI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weight, </a:t>
            </a:r>
            <a:r>
              <a:rPr lang="en-US" b="1" dirty="0" err="1" smtClean="0"/>
              <a:t>int</a:t>
            </a:r>
            <a:r>
              <a:rPr lang="en-US" dirty="0" smtClean="0"/>
              <a:t> height)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weight/(height*height);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00600" y="3124200"/>
            <a:ext cx="4572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1600200"/>
            <a:ext cx="20574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double</a:t>
            </a:r>
            <a:endParaRPr lang="en-US" b="1" dirty="0"/>
          </a:p>
        </p:txBody>
      </p:sp>
      <p:cxnSp>
        <p:nvCxnSpPr>
          <p:cNvPr id="23" name="Straight Arrow Connector 22"/>
          <p:cNvCxnSpPr>
            <a:stCxn id="19" idx="2"/>
            <a:endCxn id="18" idx="0"/>
          </p:cNvCxnSpPr>
          <p:nvPr/>
        </p:nvCxnSpPr>
        <p:spPr>
          <a:xfrm rot="16200000" flipH="1">
            <a:off x="4248150" y="2343150"/>
            <a:ext cx="1143000" cy="419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46099" y="3124200"/>
            <a:ext cx="507101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95600" y="3124200"/>
            <a:ext cx="5334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19" idx="2"/>
            <a:endCxn id="27" idx="0"/>
          </p:cNvCxnSpPr>
          <p:nvPr/>
        </p:nvCxnSpPr>
        <p:spPr>
          <a:xfrm rot="5400000">
            <a:off x="3314700" y="1828800"/>
            <a:ext cx="1143000" cy="1447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2"/>
            <a:endCxn id="26" idx="0"/>
          </p:cNvCxnSpPr>
          <p:nvPr/>
        </p:nvCxnSpPr>
        <p:spPr>
          <a:xfrm rot="16200000" flipH="1">
            <a:off x="4883375" y="1707925"/>
            <a:ext cx="1143000" cy="16895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5800" y="2286000"/>
            <a:ext cx="76200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1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 lvl="1"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double </a:t>
            </a:r>
            <a:r>
              <a:rPr lang="en-US" dirty="0" err="1" smtClean="0"/>
              <a:t>calculateBMI</a:t>
            </a:r>
            <a:r>
              <a:rPr lang="en-US" dirty="0" smtClean="0"/>
              <a:t>(</a:t>
            </a:r>
            <a:r>
              <a:rPr lang="en-US" b="1" dirty="0" smtClean="0"/>
              <a:t>double</a:t>
            </a:r>
            <a:r>
              <a:rPr lang="en-US" dirty="0" smtClean="0"/>
              <a:t> weight, </a:t>
            </a:r>
            <a:r>
              <a:rPr lang="en-US" b="1" dirty="0" smtClean="0"/>
              <a:t>double </a:t>
            </a:r>
            <a:r>
              <a:rPr lang="en-US" dirty="0" smtClean="0"/>
              <a:t>height)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weight/(height*height);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BMI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Eclipse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ObjectEditor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3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Run the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calculateBMI</a:t>
            </a:r>
            <a:r>
              <a:rPr lang="en-US" dirty="0" smtClean="0"/>
              <a:t> function in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ABMICalculator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00992"/>
            <a:ext cx="4876800" cy="272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ObjectEditor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Fill out the parameters of the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calculateBMI</a:t>
            </a:r>
            <a:r>
              <a:rPr lang="en-US" dirty="0" smtClean="0"/>
              <a:t> function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026" y="1905000"/>
            <a:ext cx="497392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733800"/>
            <a:ext cx="79248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Press the “Calculate BMI(</a:t>
            </a:r>
            <a:r>
              <a:rPr lang="en-US" sz="2400" dirty="0" err="1" smtClean="0"/>
              <a:t>double,double</a:t>
            </a:r>
            <a:r>
              <a:rPr lang="en-US" sz="2400" dirty="0" smtClean="0"/>
              <a:t>)” button to see the result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648200"/>
            <a:ext cx="4038600" cy="205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 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3797538"/>
            <a:ext cx="2286000" cy="457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2590800"/>
            <a:ext cx="2286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r>
              <a:rPr lang="en-US" dirty="0" smtClean="0"/>
              <a:t> Source Code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4800600"/>
            <a:ext cx="2286000" cy="838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r>
              <a:rPr lang="en-US" dirty="0" smtClean="0"/>
              <a:t> Object (byte) Code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0"/>
            <a:endCxn id="7" idx="2"/>
          </p:cNvCxnSpPr>
          <p:nvPr/>
        </p:nvCxnSpPr>
        <p:spPr>
          <a:xfrm rot="5400000" flipH="1" flipV="1">
            <a:off x="2482731" y="3537069"/>
            <a:ext cx="52093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8" idx="0"/>
          </p:cNvCxnSpPr>
          <p:nvPr/>
        </p:nvCxnSpPr>
        <p:spPr>
          <a:xfrm rot="5400000">
            <a:off x="2470269" y="4527669"/>
            <a:ext cx="54586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00200" y="1524000"/>
            <a:ext cx="2286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Eclipse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2"/>
            <a:endCxn id="7" idx="0"/>
          </p:cNvCxnSpPr>
          <p:nvPr/>
        </p:nvCxnSpPr>
        <p:spPr>
          <a:xfrm rot="5400000">
            <a:off x="2476500" y="23241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3352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4355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638800" y="6324600"/>
            <a:ext cx="2286000" cy="4572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Interpreter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rot="5400000" flipH="1" flipV="1">
            <a:off x="6477000" y="6019800"/>
            <a:ext cx="609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34200" y="586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638800" y="4800600"/>
            <a:ext cx="22860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ObjectEditor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477000" y="5257800"/>
            <a:ext cx="1447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0" idx="1"/>
          </p:cNvCxnSpPr>
          <p:nvPr/>
        </p:nvCxnSpPr>
        <p:spPr>
          <a:xfrm rot="10800000">
            <a:off x="3886200" y="5029200"/>
            <a:ext cx="1752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62400" y="510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instantiates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172200" y="3810000"/>
            <a:ext cx="1676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calculateBMI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30" idx="0"/>
          </p:cNvCxnSpPr>
          <p:nvPr/>
        </p:nvCxnSpPr>
        <p:spPr>
          <a:xfrm rot="5400000" flipH="1" flipV="1">
            <a:off x="6515100" y="45339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342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562600" y="3124200"/>
            <a:ext cx="2286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r>
              <a:rPr lang="en-US" dirty="0" smtClean="0"/>
              <a:t> Instance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0" grpId="0" animBg="1"/>
      <p:bldP spid="24" grpId="0"/>
      <p:bldP spid="25" grpId="0"/>
      <p:bldP spid="26" grpId="0"/>
      <p:bldP spid="27" grpId="0" animBg="1"/>
      <p:bldP spid="29" grpId="0"/>
      <p:bldP spid="30" grpId="0" animBg="1"/>
      <p:bldP spid="31" grpId="0" animBg="1"/>
      <p:bldP spid="37" grpId="0"/>
      <p:bldP spid="44" grpId="0" animBg="1"/>
      <p:bldP spid="51" grpId="0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438400"/>
            <a:ext cx="807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2971800"/>
            <a:ext cx="8077200" cy="2514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76400" y="3276600"/>
            <a:ext cx="6705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76400" y="3810000"/>
            <a:ext cx="67056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14600" y="4038600"/>
            <a:ext cx="3810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505200" y="4114800"/>
            <a:ext cx="2590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Class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286000"/>
            <a:ext cx="7772400" cy="3352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r>
              <a:rPr lang="en-US" dirty="0" smtClean="0"/>
              <a:t>1: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r>
              <a:rPr lang="en-US" dirty="0" smtClean="0"/>
              <a:t>  </a:t>
            </a:r>
          </a:p>
          <a:p>
            <a:endParaRPr lang="en-US" sz="1000" dirty="0" smtClean="0"/>
          </a:p>
          <a:p>
            <a:r>
              <a:rPr lang="en-US" dirty="0" smtClean="0"/>
              <a:t>2:   {</a:t>
            </a:r>
          </a:p>
          <a:p>
            <a:endParaRPr lang="en-US" sz="1000" dirty="0" smtClean="0"/>
          </a:p>
          <a:p>
            <a:r>
              <a:rPr lang="en-US" dirty="0" smtClean="0"/>
              <a:t>3:	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double </a:t>
            </a:r>
            <a:r>
              <a:rPr lang="en-US" dirty="0" err="1" smtClean="0"/>
              <a:t>calculateBMI</a:t>
            </a:r>
            <a:r>
              <a:rPr lang="en-US" dirty="0" smtClean="0"/>
              <a:t> (</a:t>
            </a:r>
            <a:r>
              <a:rPr lang="en-US" b="1" dirty="0" smtClean="0"/>
              <a:t>double </a:t>
            </a:r>
            <a:r>
              <a:rPr lang="en-US" dirty="0" smtClean="0"/>
              <a:t>weight, </a:t>
            </a:r>
            <a:r>
              <a:rPr lang="en-US" b="1" dirty="0" smtClean="0"/>
              <a:t>double </a:t>
            </a:r>
            <a:r>
              <a:rPr lang="en-US" dirty="0" smtClean="0"/>
              <a:t>height) </a:t>
            </a:r>
          </a:p>
          <a:p>
            <a:endParaRPr lang="en-US" sz="1000" dirty="0" smtClean="0"/>
          </a:p>
          <a:p>
            <a:r>
              <a:rPr lang="en-US" dirty="0" smtClean="0"/>
              <a:t>4:	{</a:t>
            </a:r>
          </a:p>
          <a:p>
            <a:endParaRPr lang="en-US" sz="1000" b="1" dirty="0" smtClean="0"/>
          </a:p>
          <a:p>
            <a:r>
              <a:rPr lang="en-US" dirty="0" smtClean="0"/>
              <a:t>5:</a:t>
            </a:r>
            <a:r>
              <a:rPr lang="en-US" b="1" dirty="0" smtClean="0"/>
              <a:t>		return</a:t>
            </a:r>
            <a:r>
              <a:rPr lang="en-US" dirty="0" smtClean="0"/>
              <a:t>  weight/(height*height);</a:t>
            </a:r>
          </a:p>
          <a:p>
            <a:endParaRPr lang="en-US" sz="1000" dirty="0" smtClean="0"/>
          </a:p>
          <a:p>
            <a:r>
              <a:rPr lang="en-US" dirty="0" smtClean="0"/>
              <a:t>6:	}</a:t>
            </a:r>
          </a:p>
          <a:p>
            <a:endParaRPr lang="en-US" sz="1000" dirty="0" smtClean="0"/>
          </a:p>
          <a:p>
            <a:r>
              <a:rPr lang="en-US" dirty="0" smtClean="0"/>
              <a:t>7:   }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2192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Header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990600" y="2057400"/>
            <a:ext cx="457200" cy="3048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ctangle 9"/>
          <p:cNvSpPr/>
          <p:nvPr/>
        </p:nvSpPr>
        <p:spPr>
          <a:xfrm>
            <a:off x="1676400" y="12192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Body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rot="16200000" flipH="1">
            <a:off x="2019300" y="2171700"/>
            <a:ext cx="990600" cy="6096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20"/>
          <p:cNvSpPr/>
          <p:nvPr/>
        </p:nvSpPr>
        <p:spPr>
          <a:xfrm>
            <a:off x="3124200" y="1219200"/>
            <a:ext cx="10668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Header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267200" y="1219200"/>
            <a:ext cx="10668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Body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 rot="16200000" flipH="1">
            <a:off x="3390900" y="2247900"/>
            <a:ext cx="1295400" cy="7620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 rot="16200000" flipH="1">
            <a:off x="4419600" y="2362200"/>
            <a:ext cx="1828800" cy="10668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0" name="Rectangle 29"/>
          <p:cNvSpPr/>
          <p:nvPr/>
        </p:nvSpPr>
        <p:spPr>
          <a:xfrm>
            <a:off x="5791200" y="1219200"/>
            <a:ext cx="13716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Type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239000" y="1219200"/>
            <a:ext cx="13716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Name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0" idx="2"/>
          </p:cNvCxnSpPr>
          <p:nvPr/>
        </p:nvCxnSpPr>
        <p:spPr>
          <a:xfrm rot="5400000">
            <a:off x="5143500" y="2095500"/>
            <a:ext cx="1447800" cy="12192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>
            <a:stCxn id="30" idx="2"/>
          </p:cNvCxnSpPr>
          <p:nvPr/>
        </p:nvCxnSpPr>
        <p:spPr>
          <a:xfrm rot="16200000" flipH="1">
            <a:off x="6019800" y="2438400"/>
            <a:ext cx="1447800" cy="5334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>
            <a:stCxn id="32" idx="2"/>
          </p:cNvCxnSpPr>
          <p:nvPr/>
        </p:nvCxnSpPr>
        <p:spPr>
          <a:xfrm rot="5400000">
            <a:off x="7200900" y="2705100"/>
            <a:ext cx="1447800" cy="1588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2" name="Straight Arrow Connector 41"/>
          <p:cNvCxnSpPr>
            <a:stCxn id="32" idx="2"/>
          </p:cNvCxnSpPr>
          <p:nvPr/>
        </p:nvCxnSpPr>
        <p:spPr>
          <a:xfrm rot="5400000">
            <a:off x="6324600" y="1828800"/>
            <a:ext cx="1447800" cy="17526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45" name="Rectangle 44"/>
          <p:cNvSpPr/>
          <p:nvPr/>
        </p:nvSpPr>
        <p:spPr>
          <a:xfrm>
            <a:off x="533400" y="5791200"/>
            <a:ext cx="1371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</a:t>
            </a:r>
            <a:r>
              <a:rPr lang="en-US" dirty="0" err="1" smtClean="0"/>
              <a:t>Specifier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>
          <a:xfrm rot="5400000" flipH="1" flipV="1">
            <a:off x="-152400" y="4191000"/>
            <a:ext cx="2971800" cy="2286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9" name="Straight Arrow Connector 48"/>
          <p:cNvCxnSpPr>
            <a:stCxn id="45" idx="0"/>
          </p:cNvCxnSpPr>
          <p:nvPr/>
        </p:nvCxnSpPr>
        <p:spPr>
          <a:xfrm rot="5400000" flipH="1" flipV="1">
            <a:off x="571500" y="4305300"/>
            <a:ext cx="2133600" cy="8382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52" name="Rectangle 51"/>
          <p:cNvSpPr/>
          <p:nvPr/>
        </p:nvSpPr>
        <p:spPr>
          <a:xfrm>
            <a:off x="2209800" y="5791200"/>
            <a:ext cx="1371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Type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657600" y="5791200"/>
            <a:ext cx="1371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Statement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105400" y="5791200"/>
            <a:ext cx="1371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Expression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52" idx="0"/>
          </p:cNvCxnSpPr>
          <p:nvPr/>
        </p:nvCxnSpPr>
        <p:spPr>
          <a:xfrm rot="5400000" flipH="1" flipV="1">
            <a:off x="1828800" y="4724400"/>
            <a:ext cx="2133600" cy="1588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61" name="Straight Arrow Connector 60"/>
          <p:cNvCxnSpPr>
            <a:stCxn id="53" idx="0"/>
          </p:cNvCxnSpPr>
          <p:nvPr/>
        </p:nvCxnSpPr>
        <p:spPr>
          <a:xfrm rot="16200000" flipV="1">
            <a:off x="3390900" y="4838700"/>
            <a:ext cx="990600" cy="9144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64" name="Straight Arrow Connector 63"/>
          <p:cNvCxnSpPr>
            <a:stCxn id="54" idx="0"/>
          </p:cNvCxnSpPr>
          <p:nvPr/>
        </p:nvCxnSpPr>
        <p:spPr>
          <a:xfrm rot="16200000" flipV="1">
            <a:off x="4724400" y="4724400"/>
            <a:ext cx="1143000" cy="9906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  <p:bldP spid="59" grpId="0" animBg="1"/>
      <p:bldP spid="60" grpId="0" animBg="1"/>
      <p:bldP spid="6" grpId="0" animBg="1"/>
      <p:bldP spid="10" grpId="0" animBg="1"/>
      <p:bldP spid="21" grpId="0" animBg="1"/>
      <p:bldP spid="22" grpId="0" animBg="1"/>
      <p:bldP spid="30" grpId="0" animBg="1"/>
      <p:bldP spid="32" grpId="0" animBg="1"/>
      <p:bldP spid="45" grpId="0" animBg="1"/>
      <p:bldP spid="52" grpId="0" animBg="1"/>
      <p:bldP spid="53" grpId="0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Structuring in Scripts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76600" y="1371600"/>
            <a:ext cx="2438400" cy="406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09600" y="28194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276600" y="28194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943600" y="28194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27" idx="2"/>
            <a:endCxn id="47" idx="0"/>
          </p:cNvCxnSpPr>
          <p:nvPr/>
        </p:nvCxnSpPr>
        <p:spPr>
          <a:xfrm rot="5400000">
            <a:off x="3975100" y="2298700"/>
            <a:ext cx="1041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2"/>
            <a:endCxn id="48" idx="0"/>
          </p:cNvCxnSpPr>
          <p:nvPr/>
        </p:nvCxnSpPr>
        <p:spPr>
          <a:xfrm rot="16200000" flipH="1">
            <a:off x="5308600" y="965200"/>
            <a:ext cx="1041400" cy="2667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2"/>
            <a:endCxn id="46" idx="0"/>
          </p:cNvCxnSpPr>
          <p:nvPr/>
        </p:nvCxnSpPr>
        <p:spPr>
          <a:xfrm rot="5400000">
            <a:off x="2641600" y="965200"/>
            <a:ext cx="1041400" cy="2667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2"/>
            <a:endCxn id="58" idx="0"/>
          </p:cNvCxnSpPr>
          <p:nvPr/>
        </p:nvCxnSpPr>
        <p:spPr>
          <a:xfrm rot="5400000">
            <a:off x="1155700" y="3441700"/>
            <a:ext cx="889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52400" y="41148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Paragraph 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819400" y="41148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Paragraph 2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59" idx="2"/>
            <a:endCxn id="65" idx="0"/>
          </p:cNvCxnSpPr>
          <p:nvPr/>
        </p:nvCxnSpPr>
        <p:spPr>
          <a:xfrm rot="16200000" flipH="1">
            <a:off x="3784600" y="4775200"/>
            <a:ext cx="889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3400" y="5410200"/>
            <a:ext cx="2438400" cy="406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Sentence 1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200400" y="5410200"/>
            <a:ext cx="2438400" cy="406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Sentence 2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9" idx="2"/>
            <a:endCxn id="64" idx="0"/>
          </p:cNvCxnSpPr>
          <p:nvPr/>
        </p:nvCxnSpPr>
        <p:spPr>
          <a:xfrm rot="5400000">
            <a:off x="2451100" y="3822700"/>
            <a:ext cx="8890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2"/>
            <a:endCxn id="59" idx="0"/>
          </p:cNvCxnSpPr>
          <p:nvPr/>
        </p:nvCxnSpPr>
        <p:spPr>
          <a:xfrm rot="16200000" flipH="1">
            <a:off x="2489200" y="2565400"/>
            <a:ext cx="889000" cy="2209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943600" y="3962400"/>
            <a:ext cx="2590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 components are abstract.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943600" y="5105400"/>
            <a:ext cx="2590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are program components!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Objects ~ Manufactured Objects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3962400"/>
            <a:ext cx="8153400" cy="2743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8"/>
          <p:cNvGrpSpPr/>
          <p:nvPr/>
        </p:nvGrpSpPr>
        <p:grpSpPr>
          <a:xfrm>
            <a:off x="228600" y="990600"/>
            <a:ext cx="8153400" cy="2819400"/>
            <a:chOff x="228600" y="990600"/>
            <a:chExt cx="8153400" cy="2819400"/>
          </a:xfrm>
        </p:grpSpPr>
        <p:sp>
          <p:nvSpPr>
            <p:cNvPr id="6" name="Rectangle 5"/>
            <p:cNvSpPr/>
            <p:nvPr/>
          </p:nvSpPr>
          <p:spPr>
            <a:xfrm>
              <a:off x="228600" y="990600"/>
              <a:ext cx="8153400" cy="281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2007-chevrolet-corvette-z0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2514600"/>
              <a:ext cx="1447800" cy="827314"/>
            </a:xfrm>
            <a:prstGeom prst="rect">
              <a:avLst/>
            </a:prstGeom>
          </p:spPr>
        </p:pic>
        <p:pic>
          <p:nvPicPr>
            <p:cNvPr id="5" name="Picture 4" descr="2007-chevrolet-corvette-z0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1524000"/>
              <a:ext cx="1447800" cy="827314"/>
            </a:xfrm>
            <a:prstGeom prst="rect">
              <a:avLst/>
            </a:prstGeom>
          </p:spPr>
        </p:pic>
        <p:graphicFrame>
          <p:nvGraphicFramePr>
            <p:cNvPr id="7" name="Object 21"/>
            <p:cNvGraphicFramePr>
              <a:graphicFrameLocks noChangeAspect="1"/>
            </p:cNvGraphicFramePr>
            <p:nvPr/>
          </p:nvGraphicFramePr>
          <p:xfrm>
            <a:off x="304800" y="1066800"/>
            <a:ext cx="1703725" cy="1066800"/>
          </p:xfrm>
          <a:graphic>
            <a:graphicData uri="http://schemas.openxmlformats.org/presentationml/2006/ole">
              <p:oleObj spid="_x0000_s48130" name="Clip" r:id="rId4" imgW="5905440" imgH="3697560" progId="">
                <p:embed/>
              </p:oleObj>
            </a:graphicData>
          </a:graphic>
        </p:graphicFrame>
        <p:cxnSp>
          <p:nvCxnSpPr>
            <p:cNvPr id="10" name="Straight Arrow Connector 9"/>
            <p:cNvCxnSpPr>
              <a:endCxn id="5" idx="1"/>
            </p:cNvCxnSpPr>
            <p:nvPr/>
          </p:nvCxnSpPr>
          <p:spPr>
            <a:xfrm>
              <a:off x="2057400" y="1752600"/>
              <a:ext cx="1447800" cy="18505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4" idx="1"/>
            </p:cNvCxnSpPr>
            <p:nvPr/>
          </p:nvCxnSpPr>
          <p:spPr>
            <a:xfrm>
              <a:off x="1447800" y="2133600"/>
              <a:ext cx="1905000" cy="79465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853910">
              <a:off x="1727818" y="1882244"/>
              <a:ext cx="1826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manufactured</a:t>
              </a:r>
            </a:p>
            <a:p>
              <a:pPr algn="ctr"/>
              <a:r>
                <a:rPr lang="en-US" dirty="0" smtClean="0"/>
                <a:t>by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406900">
              <a:off x="5352119" y="2118348"/>
              <a:ext cx="1054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perform 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27" idx="1"/>
              <a:endCxn id="5" idx="3"/>
            </p:cNvCxnSpPr>
            <p:nvPr/>
          </p:nvCxnSpPr>
          <p:spPr>
            <a:xfrm rot="10800000">
              <a:off x="4953000" y="1937658"/>
              <a:ext cx="1828800" cy="22820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781800" y="1154668"/>
              <a:ext cx="14478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Operations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1800" y="1981200"/>
              <a:ext cx="144780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accelerate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1800" y="2678668"/>
              <a:ext cx="144780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brake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28" idx="1"/>
              <a:endCxn id="5" idx="2"/>
            </p:cNvCxnSpPr>
            <p:nvPr/>
          </p:nvCxnSpPr>
          <p:spPr>
            <a:xfrm rot="10800000">
              <a:off x="4229100" y="2351314"/>
              <a:ext cx="2552700" cy="5120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57200" y="4191000"/>
            <a:ext cx="1447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05200" y="4459069"/>
            <a:ext cx="1447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 Object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5486400"/>
            <a:ext cx="1447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 Object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3" idx="3"/>
            <a:endCxn id="34" idx="1"/>
          </p:cNvCxnSpPr>
          <p:nvPr/>
        </p:nvCxnSpPr>
        <p:spPr>
          <a:xfrm>
            <a:off x="1905000" y="4375666"/>
            <a:ext cx="1600200" cy="4065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2"/>
            <a:endCxn id="37" idx="1"/>
          </p:cNvCxnSpPr>
          <p:nvPr/>
        </p:nvCxnSpPr>
        <p:spPr>
          <a:xfrm rot="16200000" flipH="1">
            <a:off x="1642333" y="4099099"/>
            <a:ext cx="1249234" cy="21717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853910">
            <a:off x="1693768" y="4714674"/>
            <a:ext cx="182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instance of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9" idx="1"/>
            <a:endCxn id="34" idx="3"/>
          </p:cNvCxnSpPr>
          <p:nvPr/>
        </p:nvCxnSpPr>
        <p:spPr>
          <a:xfrm rot="10800000">
            <a:off x="4953000" y="4782236"/>
            <a:ext cx="1828800" cy="35543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81800" y="4126468"/>
            <a:ext cx="1447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81800" y="4953000"/>
            <a:ext cx="1447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781800" y="5650468"/>
            <a:ext cx="1447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subtract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1"/>
            <a:endCxn id="34" idx="2"/>
          </p:cNvCxnSpPr>
          <p:nvPr/>
        </p:nvCxnSpPr>
        <p:spPr>
          <a:xfrm rot="10800000">
            <a:off x="4229100" y="5105400"/>
            <a:ext cx="2552700" cy="72973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34000" y="4800600"/>
            <a:ext cx="105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execute invoke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 animBg="1"/>
      <p:bldP spid="34" grpId="0" animBg="1"/>
      <p:bldP spid="37" grpId="0" animBg="1"/>
      <p:bldP spid="40" grpId="0"/>
      <p:bldP spid="48" grpId="0" animBg="1"/>
      <p:bldP spid="49" grpId="0" animBg="1"/>
      <p:bldP spid="50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Intuitive Explanation</a:t>
            </a:r>
          </a:p>
          <a:p>
            <a:r>
              <a:rPr lang="en-US" dirty="0" smtClean="0"/>
              <a:t>Two Concrete Examples</a:t>
            </a:r>
          </a:p>
          <a:p>
            <a:r>
              <a:rPr lang="en-US" dirty="0" smtClean="0"/>
              <a:t>Calculators</a:t>
            </a:r>
          </a:p>
          <a:p>
            <a:pPr lvl="1"/>
            <a:r>
              <a:rPr lang="en-US" dirty="0" smtClean="0"/>
              <a:t>square</a:t>
            </a:r>
          </a:p>
          <a:p>
            <a:pPr lvl="1"/>
            <a:r>
              <a:rPr lang="en-US" dirty="0" smtClean="0"/>
              <a:t>BMI</a:t>
            </a:r>
          </a:p>
          <a:p>
            <a:r>
              <a:rPr lang="en-US" dirty="0" smtClean="0"/>
              <a:t>Basic Java program elements, programming styles, error handling</a:t>
            </a:r>
          </a:p>
          <a:p>
            <a:r>
              <a:rPr lang="en-US" dirty="0" smtClean="0"/>
              <a:t>Running and interacting with a Java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vs. Real-world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828800"/>
          <a:ext cx="6096000" cy="3124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3048000"/>
              </a:tblGrid>
              <a:tr h="390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Java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Real-world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Class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Factory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Computer Object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Manufactured Physical Object</a:t>
                      </a:r>
                      <a:endParaRPr lang="en-US" sz="160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Method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Operation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Invoking/Executing a Method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Performing an Operation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Instance of a Class</a:t>
                      </a:r>
                      <a:endParaRPr lang="en-US" sz="160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Manufactured by a Factory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Defining/Declaring a Class</a:t>
                      </a:r>
                      <a:endParaRPr lang="en-US" sz="160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Constructing a Factory</a:t>
                      </a:r>
                      <a:endParaRPr lang="en-US" sz="160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90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Instantiating a Class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Manufacturing an Object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438400"/>
            <a:ext cx="807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2971800"/>
            <a:ext cx="8077200" cy="2514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76400" y="3276600"/>
            <a:ext cx="6705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76400" y="3810000"/>
            <a:ext cx="67056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14600" y="4038600"/>
            <a:ext cx="3810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505200" y="4114800"/>
            <a:ext cx="2590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Class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286000"/>
            <a:ext cx="7772400" cy="3352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r>
              <a:rPr lang="en-US" dirty="0" smtClean="0"/>
              <a:t>1: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r>
              <a:rPr lang="en-US" dirty="0" smtClean="0"/>
              <a:t>  </a:t>
            </a:r>
          </a:p>
          <a:p>
            <a:endParaRPr lang="en-US" sz="1000" dirty="0" smtClean="0"/>
          </a:p>
          <a:p>
            <a:r>
              <a:rPr lang="en-US" dirty="0" smtClean="0"/>
              <a:t>2:   {</a:t>
            </a:r>
          </a:p>
          <a:p>
            <a:endParaRPr lang="en-US" sz="1000" dirty="0" smtClean="0"/>
          </a:p>
          <a:p>
            <a:r>
              <a:rPr lang="en-US" dirty="0" smtClean="0"/>
              <a:t>3:	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double </a:t>
            </a:r>
            <a:r>
              <a:rPr lang="en-US" dirty="0" err="1" smtClean="0"/>
              <a:t>calculateBMI</a:t>
            </a:r>
            <a:r>
              <a:rPr lang="en-US" dirty="0" smtClean="0"/>
              <a:t> (</a:t>
            </a:r>
            <a:r>
              <a:rPr lang="en-US" b="1" dirty="0" smtClean="0"/>
              <a:t>double </a:t>
            </a:r>
            <a:r>
              <a:rPr lang="en-US" dirty="0" smtClean="0"/>
              <a:t>weight, </a:t>
            </a:r>
            <a:r>
              <a:rPr lang="en-US" b="1" dirty="0" smtClean="0"/>
              <a:t>double </a:t>
            </a:r>
            <a:r>
              <a:rPr lang="en-US" dirty="0" smtClean="0"/>
              <a:t>height) </a:t>
            </a:r>
          </a:p>
          <a:p>
            <a:endParaRPr lang="en-US" sz="1000" dirty="0" smtClean="0"/>
          </a:p>
          <a:p>
            <a:r>
              <a:rPr lang="en-US" dirty="0" smtClean="0"/>
              <a:t>4:	{</a:t>
            </a:r>
          </a:p>
          <a:p>
            <a:endParaRPr lang="en-US" sz="1000" b="1" dirty="0" smtClean="0"/>
          </a:p>
          <a:p>
            <a:r>
              <a:rPr lang="en-US" dirty="0" smtClean="0"/>
              <a:t>5:</a:t>
            </a:r>
            <a:r>
              <a:rPr lang="en-US" b="1" dirty="0" smtClean="0"/>
              <a:t>		return</a:t>
            </a:r>
            <a:r>
              <a:rPr lang="en-US" dirty="0" smtClean="0"/>
              <a:t>  weight/(height*height);</a:t>
            </a:r>
          </a:p>
          <a:p>
            <a:endParaRPr lang="en-US" sz="1000" dirty="0" smtClean="0"/>
          </a:p>
          <a:p>
            <a:r>
              <a:rPr lang="en-US" dirty="0" smtClean="0"/>
              <a:t>6:	}</a:t>
            </a:r>
          </a:p>
          <a:p>
            <a:endParaRPr lang="en-US" sz="1000" dirty="0" smtClean="0"/>
          </a:p>
          <a:p>
            <a:r>
              <a:rPr lang="en-US" dirty="0" smtClean="0"/>
              <a:t>7:   }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219200"/>
            <a:ext cx="1066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Header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990600" y="2057400"/>
            <a:ext cx="457200" cy="3048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ctangle 9"/>
          <p:cNvSpPr/>
          <p:nvPr/>
        </p:nvSpPr>
        <p:spPr>
          <a:xfrm>
            <a:off x="1676400" y="1219200"/>
            <a:ext cx="10668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Body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rot="16200000" flipH="1">
            <a:off x="2019300" y="2171700"/>
            <a:ext cx="990600" cy="6096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20"/>
          <p:cNvSpPr/>
          <p:nvPr/>
        </p:nvSpPr>
        <p:spPr>
          <a:xfrm>
            <a:off x="3124200" y="1219200"/>
            <a:ext cx="1066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Header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267200" y="1219200"/>
            <a:ext cx="1066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Body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 rot="16200000" flipH="1">
            <a:off x="3390900" y="2247900"/>
            <a:ext cx="1295400" cy="7620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 rot="16200000" flipH="1">
            <a:off x="4419600" y="2362200"/>
            <a:ext cx="1828800" cy="10668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0" name="Rectangle 29"/>
          <p:cNvSpPr/>
          <p:nvPr/>
        </p:nvSpPr>
        <p:spPr>
          <a:xfrm>
            <a:off x="5791200" y="1219200"/>
            <a:ext cx="13716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Type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239000" y="1219200"/>
            <a:ext cx="13716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Name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0" idx="2"/>
          </p:cNvCxnSpPr>
          <p:nvPr/>
        </p:nvCxnSpPr>
        <p:spPr>
          <a:xfrm rot="5400000">
            <a:off x="5143500" y="2095500"/>
            <a:ext cx="1447800" cy="12192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>
            <a:stCxn id="30" idx="2"/>
          </p:cNvCxnSpPr>
          <p:nvPr/>
        </p:nvCxnSpPr>
        <p:spPr>
          <a:xfrm rot="16200000" flipH="1">
            <a:off x="6019800" y="2438400"/>
            <a:ext cx="1447800" cy="5334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>
            <a:stCxn id="32" idx="2"/>
          </p:cNvCxnSpPr>
          <p:nvPr/>
        </p:nvCxnSpPr>
        <p:spPr>
          <a:xfrm rot="5400000">
            <a:off x="7200900" y="2705100"/>
            <a:ext cx="1447800" cy="1588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2" name="Straight Arrow Connector 41"/>
          <p:cNvCxnSpPr>
            <a:stCxn id="32" idx="2"/>
          </p:cNvCxnSpPr>
          <p:nvPr/>
        </p:nvCxnSpPr>
        <p:spPr>
          <a:xfrm rot="5400000">
            <a:off x="6324600" y="1828800"/>
            <a:ext cx="1447800" cy="17526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45" name="Rectangle 44"/>
          <p:cNvSpPr/>
          <p:nvPr/>
        </p:nvSpPr>
        <p:spPr>
          <a:xfrm>
            <a:off x="533400" y="5791200"/>
            <a:ext cx="13716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</a:t>
            </a:r>
            <a:r>
              <a:rPr lang="en-US" dirty="0" err="1" smtClean="0"/>
              <a:t>Specifier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>
          <a:xfrm rot="5400000" flipH="1" flipV="1">
            <a:off x="-152400" y="4191000"/>
            <a:ext cx="2971800" cy="2286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9" name="Straight Arrow Connector 48"/>
          <p:cNvCxnSpPr>
            <a:stCxn id="45" idx="0"/>
          </p:cNvCxnSpPr>
          <p:nvPr/>
        </p:nvCxnSpPr>
        <p:spPr>
          <a:xfrm rot="5400000" flipH="1" flipV="1">
            <a:off x="571500" y="4305300"/>
            <a:ext cx="2133600" cy="8382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52" name="Rectangle 51"/>
          <p:cNvSpPr/>
          <p:nvPr/>
        </p:nvSpPr>
        <p:spPr>
          <a:xfrm>
            <a:off x="2209800" y="5791200"/>
            <a:ext cx="13716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Type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657600" y="5791200"/>
            <a:ext cx="13716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Statement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105400" y="5791200"/>
            <a:ext cx="13716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Expression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52" idx="0"/>
          </p:cNvCxnSpPr>
          <p:nvPr/>
        </p:nvCxnSpPr>
        <p:spPr>
          <a:xfrm rot="5400000" flipH="1" flipV="1">
            <a:off x="1828800" y="4724400"/>
            <a:ext cx="2133600" cy="1588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61" name="Straight Arrow Connector 60"/>
          <p:cNvCxnSpPr>
            <a:stCxn id="53" idx="0"/>
          </p:cNvCxnSpPr>
          <p:nvPr/>
        </p:nvCxnSpPr>
        <p:spPr>
          <a:xfrm rot="16200000" flipV="1">
            <a:off x="3390900" y="4838700"/>
            <a:ext cx="990600" cy="9144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64" name="Straight Arrow Connector 63"/>
          <p:cNvCxnSpPr>
            <a:stCxn id="54" idx="0"/>
          </p:cNvCxnSpPr>
          <p:nvPr/>
        </p:nvCxnSpPr>
        <p:spPr>
          <a:xfrm rot="16200000" flipV="1">
            <a:off x="4724400" y="4724400"/>
            <a:ext cx="1143000" cy="990600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  <p:bldP spid="59" grpId="0" animBg="1"/>
      <p:bldP spid="60" grpId="0" animBg="1"/>
      <p:bldP spid="6" grpId="0" animBg="1"/>
      <p:bldP spid="10" grpId="0" animBg="1"/>
      <p:bldP spid="21" grpId="0" animBg="1"/>
      <p:bldP spid="22" grpId="0" animBg="1"/>
      <p:bldP spid="30" grpId="0" animBg="1"/>
      <p:bldP spid="32" grpId="0" animBg="1"/>
      <p:bldP spid="45" grpId="0" animBg="1"/>
      <p:bldP spid="52" grpId="0" animBg="1"/>
      <p:bldP spid="53" grpId="0" animBg="1"/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vs. Actual 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143000"/>
            <a:ext cx="73152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 lvl="1"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double </a:t>
            </a:r>
            <a:r>
              <a:rPr lang="en-US" dirty="0" err="1" smtClean="0"/>
              <a:t>calculateBMI</a:t>
            </a:r>
            <a:r>
              <a:rPr lang="en-US" dirty="0" smtClean="0"/>
              <a:t>(</a:t>
            </a:r>
            <a:r>
              <a:rPr lang="en-US" b="1" dirty="0" smtClean="0"/>
              <a:t>double</a:t>
            </a:r>
            <a:r>
              <a:rPr lang="en-US" dirty="0" smtClean="0"/>
              <a:t> weight, </a:t>
            </a:r>
            <a:r>
              <a:rPr lang="en-US" b="1" dirty="0" smtClean="0"/>
              <a:t>double </a:t>
            </a:r>
            <a:r>
              <a:rPr lang="en-US" dirty="0" smtClean="0"/>
              <a:t>height)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weight/(height*height);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800"/>
            <a:ext cx="497392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715000" y="3886200"/>
            <a:ext cx="2667000" cy="2590800"/>
            <a:chOff x="4080" y="2688"/>
            <a:chExt cx="1680" cy="1632"/>
          </a:xfrm>
        </p:grpSpPr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>
              <a:off x="4080" y="2688"/>
              <a:ext cx="1680" cy="16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5040" y="3072"/>
              <a:ext cx="576" cy="11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4224" y="3264"/>
              <a:ext cx="571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en-US" dirty="0"/>
                <a:t>weight</a:t>
              </a: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040" y="3264"/>
              <a:ext cx="576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4224" y="3552"/>
              <a:ext cx="546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height</a:t>
              </a:r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5040" y="3552"/>
              <a:ext cx="576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/>
              <a:r>
                <a:rPr lang="en-US"/>
                <a:t>0</a:t>
              </a: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4128" y="2736"/>
              <a:ext cx="768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variables</a:t>
              </a:r>
              <a:endParaRPr lang="en-US" dirty="0"/>
            </a:p>
          </p:txBody>
        </p:sp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5005" y="2736"/>
              <a:ext cx="707" cy="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memory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172200" y="25146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81400" y="59436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04800" y="3352800"/>
            <a:ext cx="1752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Invoke </a:t>
            </a:r>
            <a:r>
              <a:rPr lang="en-US" dirty="0" err="1" smtClean="0"/>
              <a:t>calculateBMI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1400" y="5943600"/>
            <a:ext cx="1752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Parameters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172200" y="2514600"/>
            <a:ext cx="1752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Formal Parameters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rot="16200000" flipV="1">
            <a:off x="6153150" y="1619250"/>
            <a:ext cx="457200" cy="1333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0"/>
          </p:cNvCxnSpPr>
          <p:nvPr/>
        </p:nvCxnSpPr>
        <p:spPr>
          <a:xfrm rot="5400000" flipH="1" flipV="1">
            <a:off x="6991350" y="2114550"/>
            <a:ext cx="457200" cy="34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0" idx="0"/>
          </p:cNvCxnSpPr>
          <p:nvPr/>
        </p:nvCxnSpPr>
        <p:spPr>
          <a:xfrm rot="16200000" flipV="1">
            <a:off x="3752850" y="5238750"/>
            <a:ext cx="99060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0" idx="0"/>
          </p:cNvCxnSpPr>
          <p:nvPr/>
        </p:nvCxnSpPr>
        <p:spPr>
          <a:xfrm rot="16200000" flipV="1">
            <a:off x="3829051" y="5314951"/>
            <a:ext cx="761998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3352800" y="2514600"/>
            <a:ext cx="2667000" cy="175260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10000" y="2133600"/>
            <a:ext cx="3352800" cy="289560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239000" y="4800600"/>
            <a:ext cx="9144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dirty="0" smtClean="0"/>
              <a:t>74.98</a:t>
            </a:r>
            <a:endParaRPr lang="en-US" dirty="0"/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239000" y="5268912"/>
            <a:ext cx="9144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dirty="0" smtClean="0"/>
              <a:t>1.94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819400" y="3505200"/>
            <a:ext cx="1447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31" grpId="0" animBg="1"/>
      <p:bldP spid="40" grpId="0" animBg="1"/>
      <p:bldP spid="41" grpId="0" animBg="1"/>
      <p:bldP spid="42" grpId="0" animBg="1"/>
      <p:bldP spid="43" grpId="0" animBg="1"/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One More Simple Class: </a:t>
            </a:r>
            <a:r>
              <a:rPr lang="en-US" dirty="0" err="1" smtClean="0"/>
              <a:t>AnAverageCalculator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866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13716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AnAverageCalculator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905000"/>
            <a:ext cx="6629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u="sng" dirty="0" smtClean="0"/>
              <a:t>Specification:</a:t>
            </a:r>
          </a:p>
          <a:p>
            <a:r>
              <a:rPr lang="en-US" sz="1600" dirty="0" smtClean="0"/>
              <a:t>Given two real numbers, return their average (as a real number).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33400" y="2743200"/>
            <a:ext cx="7848600" cy="3352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dirty="0" smtClean="0"/>
              <a:t>1:</a:t>
            </a:r>
          </a:p>
          <a:p>
            <a:endParaRPr lang="en-US" sz="1000" dirty="0" smtClean="0"/>
          </a:p>
          <a:p>
            <a:r>
              <a:rPr lang="en-US" dirty="0" smtClean="0"/>
              <a:t>2:</a:t>
            </a:r>
          </a:p>
          <a:p>
            <a:endParaRPr lang="en-US" sz="1000" dirty="0" smtClean="0"/>
          </a:p>
          <a:p>
            <a:r>
              <a:rPr lang="en-US" dirty="0" smtClean="0"/>
              <a:t>3:</a:t>
            </a:r>
          </a:p>
          <a:p>
            <a:endParaRPr lang="en-US" sz="1000" dirty="0" smtClean="0"/>
          </a:p>
          <a:p>
            <a:r>
              <a:rPr lang="en-US" dirty="0" smtClean="0"/>
              <a:t>4:</a:t>
            </a:r>
          </a:p>
          <a:p>
            <a:endParaRPr lang="en-US" sz="1000" b="1" dirty="0" smtClean="0"/>
          </a:p>
          <a:p>
            <a:r>
              <a:rPr lang="en-US" dirty="0" smtClean="0"/>
              <a:t>5:</a:t>
            </a:r>
          </a:p>
          <a:p>
            <a:endParaRPr lang="en-US" sz="1000" dirty="0" smtClean="0"/>
          </a:p>
          <a:p>
            <a:r>
              <a:rPr lang="en-US" dirty="0" smtClean="0"/>
              <a:t>6:</a:t>
            </a:r>
          </a:p>
          <a:p>
            <a:endParaRPr lang="en-US" sz="1000" dirty="0" smtClean="0"/>
          </a:p>
          <a:p>
            <a:r>
              <a:rPr lang="en-US" dirty="0" smtClean="0"/>
              <a:t>7: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2895600"/>
            <a:ext cx="7239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public class </a:t>
            </a:r>
            <a:r>
              <a:rPr lang="en-US" dirty="0" err="1" smtClean="0"/>
              <a:t>AnAverageCalculator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3733800"/>
            <a:ext cx="7239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public double </a:t>
            </a:r>
            <a:r>
              <a:rPr lang="en-US" dirty="0" err="1" smtClean="0"/>
              <a:t>calculateAverage</a:t>
            </a:r>
            <a:r>
              <a:rPr lang="en-US" dirty="0" smtClean="0"/>
              <a:t>(double num1, double num2)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4648200"/>
            <a:ext cx="7239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return (num1+num2)/2;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3352800"/>
            <a:ext cx="304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{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5562600"/>
            <a:ext cx="304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5105400"/>
            <a:ext cx="304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95400" y="4191000"/>
            <a:ext cx="304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{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72390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>
              <a:spcBef>
                <a:spcPct val="0"/>
              </a:spcBef>
            </a:pP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 lvl="1">
              <a:spcBef>
                <a:spcPct val="0"/>
              </a:spcBef>
            </a:pPr>
            <a:r>
              <a:rPr lang="en-US" b="1" dirty="0" smtClean="0"/>
              <a:t>double </a:t>
            </a:r>
            <a:r>
              <a:rPr lang="en-US" dirty="0" err="1" smtClean="0"/>
              <a:t>calculateBMI</a:t>
            </a:r>
            <a:r>
              <a:rPr lang="en-US" dirty="0" smtClean="0"/>
              <a:t>(</a:t>
            </a:r>
            <a:r>
              <a:rPr lang="en-US" b="1" dirty="0" smtClean="0"/>
              <a:t>double</a:t>
            </a:r>
            <a:r>
              <a:rPr lang="en-US" dirty="0" smtClean="0"/>
              <a:t> weight, </a:t>
            </a:r>
            <a:r>
              <a:rPr lang="en-US" b="1" dirty="0" smtClean="0"/>
              <a:t>double </a:t>
            </a:r>
            <a:r>
              <a:rPr lang="en-US" dirty="0" smtClean="0"/>
              <a:t>height)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{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	return</a:t>
            </a:r>
            <a:r>
              <a:rPr lang="en-US" dirty="0" smtClean="0"/>
              <a:t> (height*</a:t>
            </a:r>
            <a:r>
              <a:rPr lang="en-US" dirty="0" err="1" smtClean="0"/>
              <a:t>heigh</a:t>
            </a:r>
            <a:r>
              <a:rPr lang="en-US" dirty="0" smtClean="0"/>
              <a:t>)/weight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4724400"/>
            <a:ext cx="16002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Syntax Error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4724400"/>
            <a:ext cx="16002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Error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4724400"/>
            <a:ext cx="16002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Semantics Error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724400"/>
            <a:ext cx="16002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Error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rot="16200000" flipV="1">
            <a:off x="2190750" y="3371850"/>
            <a:ext cx="685800" cy="2019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</p:cNvCxnSpPr>
          <p:nvPr/>
        </p:nvCxnSpPr>
        <p:spPr>
          <a:xfrm rot="5400000" flipH="1" flipV="1">
            <a:off x="3867150" y="3181350"/>
            <a:ext cx="1219200" cy="1866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rot="16200000" flipV="1">
            <a:off x="5086350" y="2686050"/>
            <a:ext cx="1066800" cy="3009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</p:cNvCxnSpPr>
          <p:nvPr/>
        </p:nvCxnSpPr>
        <p:spPr>
          <a:xfrm rot="5400000" flipH="1" flipV="1">
            <a:off x="1657350" y="3790950"/>
            <a:ext cx="1066800" cy="800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0"/>
          </p:cNvCxnSpPr>
          <p:nvPr/>
        </p:nvCxnSpPr>
        <p:spPr>
          <a:xfrm rot="16200000" flipV="1">
            <a:off x="2228850" y="1581150"/>
            <a:ext cx="2209800" cy="4076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0"/>
          </p:cNvCxnSpPr>
          <p:nvPr/>
        </p:nvCxnSpPr>
        <p:spPr>
          <a:xfrm rot="16200000" flipV="1">
            <a:off x="2724150" y="2076450"/>
            <a:ext cx="1676400" cy="3619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Access Error</a:t>
            </a: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3838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While instantiating a </a:t>
            </a:r>
            <a:r>
              <a:rPr lang="en-US" dirty="0" err="1" smtClean="0"/>
              <a:t>ABMICalculator</a:t>
            </a:r>
            <a:r>
              <a:rPr lang="en-US" dirty="0" smtClean="0"/>
              <a:t> object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48000"/>
            <a:ext cx="7924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get the following error: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800600"/>
            <a:ext cx="79248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ABMICalculator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not public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24250"/>
            <a:ext cx="5153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Access Error</a:t>
            </a: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3838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You instantiate a </a:t>
            </a:r>
            <a:r>
              <a:rPr lang="en-US" dirty="0" err="1" smtClean="0"/>
              <a:t>ABMICalculator</a:t>
            </a:r>
            <a:r>
              <a:rPr lang="en-US" dirty="0" smtClean="0"/>
              <a:t> object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48000"/>
            <a:ext cx="7924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there is no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ABMICalculator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menu item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410200"/>
            <a:ext cx="7924800" cy="1219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You have not defined any public methods in </a:t>
            </a:r>
            <a:r>
              <a:rPr lang="en-US" sz="2400" dirty="0" err="1" smtClean="0"/>
              <a:t>ABMICalculator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81400"/>
            <a:ext cx="3095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Error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While instantiating a </a:t>
            </a:r>
            <a:r>
              <a:rPr lang="en-US" dirty="0" err="1" smtClean="0"/>
              <a:t>AXYZCalculator</a:t>
            </a:r>
            <a:r>
              <a:rPr lang="en-US" dirty="0" smtClean="0"/>
              <a:t> object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48000"/>
            <a:ext cx="7924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get the following error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876800"/>
            <a:ext cx="7924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err="1" smtClean="0"/>
              <a:t>AXYZCalculator</a:t>
            </a:r>
            <a:r>
              <a:rPr lang="en-US" sz="2400" dirty="0" smtClean="0"/>
              <a:t> class does not exist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3028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57375"/>
            <a:ext cx="3838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Error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While instantiating a </a:t>
            </a:r>
            <a:r>
              <a:rPr lang="en-US" dirty="0" err="1" smtClean="0"/>
              <a:t>abmicalculator</a:t>
            </a:r>
            <a:r>
              <a:rPr lang="en-US" dirty="0" smtClean="0"/>
              <a:t> object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48000"/>
            <a:ext cx="7924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get the following error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562600"/>
            <a:ext cx="79248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Class name is spelled with incorrect case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025" y="1857375"/>
            <a:ext cx="3838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200"/>
            <a:ext cx="3857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Error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3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invoking the Square method in </a:t>
            </a:r>
            <a:r>
              <a:rPr lang="en-US" dirty="0" err="1" smtClean="0"/>
              <a:t>ASquareCalculator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48000"/>
            <a:ext cx="7924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get the following error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562600"/>
            <a:ext cx="7924800" cy="1066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Parameter value is not in the function domain (set of allowed parameter values)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838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81400"/>
            <a:ext cx="2733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Structuring in Scripts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76600" y="1371600"/>
            <a:ext cx="2438400" cy="406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124200" y="1828800"/>
            <a:ext cx="2743200" cy="2667000"/>
            <a:chOff x="3200400" y="1752600"/>
            <a:chExt cx="2743200" cy="26670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200400" y="2514600"/>
              <a:ext cx="2590800" cy="1828800"/>
              <a:chOff x="576" y="1776"/>
              <a:chExt cx="1632" cy="1152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72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72" y="2400"/>
                <a:ext cx="8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Performer</a:t>
                </a:r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624" y="1968"/>
                <a:ext cx="7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>
                    <a:solidFill>
                      <a:srgbClr val="006664"/>
                    </a:solidFill>
                  </a:rPr>
                  <a:t>Theater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13" name="Object 6"/>
              <p:cNvGraphicFramePr>
                <a:graphicFrameLocks noChangeAspect="1"/>
              </p:cNvGraphicFramePr>
              <p:nvPr/>
            </p:nvGraphicFramePr>
            <p:xfrm>
              <a:off x="576" y="1776"/>
              <a:ext cx="1632" cy="1152"/>
            </p:xfrm>
            <a:graphic>
              <a:graphicData uri="http://schemas.openxmlformats.org/presentationml/2006/ole">
                <p:oleObj spid="_x0000_s26626" name="Clip" r:id="rId3" imgW="1107000" imgH="1220040" progId="">
                  <p:embed/>
                </p:oleObj>
              </a:graphicData>
            </a:graphic>
          </p:graphicFrame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28" cy="768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912" y="2112"/>
                <a:ext cx="1104" cy="336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1008" y="2688"/>
                <a:ext cx="912" cy="144"/>
              </a:xfrm>
              <a:prstGeom prst="rect">
                <a:avLst/>
              </a:prstGeom>
              <a:solidFill>
                <a:srgbClr val="D7968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480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720" y="2160"/>
                <a:ext cx="192" cy="384"/>
              </a:xfrm>
              <a:prstGeom prst="rect">
                <a:avLst/>
              </a:prstGeom>
              <a:solidFill>
                <a:srgbClr val="AE3E7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576" y="2160"/>
                <a:ext cx="96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960" y="2592"/>
                <a:ext cx="960" cy="9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1584" y="240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44" cy="144"/>
              </a:xfrm>
              <a:prstGeom prst="rect">
                <a:avLst/>
              </a:prstGeom>
              <a:solidFill>
                <a:srgbClr val="AE3E7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92" cy="480"/>
              </a:xfrm>
              <a:prstGeom prst="ellipse">
                <a:avLst/>
              </a:prstGeom>
              <a:solidFill>
                <a:srgbClr val="AE3E7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1056" y="1824"/>
                <a:ext cx="720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3810000" y="3429000"/>
              <a:ext cx="1981200" cy="990600"/>
              <a:chOff x="960" y="2352"/>
              <a:chExt cx="1248" cy="624"/>
            </a:xfrm>
          </p:grpSpPr>
          <p:sp>
            <p:nvSpPr>
              <p:cNvPr id="8" name="Rectangle 51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864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" name="Rectangle 52"/>
              <p:cNvSpPr>
                <a:spLocks noChangeArrowheads="1"/>
              </p:cNvSpPr>
              <p:nvPr/>
            </p:nvSpPr>
            <p:spPr bwMode="auto">
              <a:xfrm>
                <a:off x="960" y="2352"/>
                <a:ext cx="288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3352800" y="3200400"/>
              <a:ext cx="76200" cy="228600"/>
            </a:xfrm>
            <a:prstGeom prst="rect">
              <a:avLst/>
            </a:prstGeom>
            <a:solidFill>
              <a:srgbClr val="AE3E7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5" name="Object 53"/>
            <p:cNvGraphicFramePr>
              <a:graphicFrameLocks noChangeAspect="1"/>
            </p:cNvGraphicFramePr>
            <p:nvPr/>
          </p:nvGraphicFramePr>
          <p:xfrm>
            <a:off x="4038600" y="2819400"/>
            <a:ext cx="1114425" cy="1174750"/>
          </p:xfrm>
          <a:graphic>
            <a:graphicData uri="http://schemas.openxmlformats.org/presentationml/2006/ole">
              <p:oleObj spid="_x0000_s26627" name="Clip" r:id="rId4" imgW="1115280" imgH="1174680" progId="">
                <p:embed/>
              </p:oleObj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 rot="5400000">
              <a:off x="4153693" y="2170907"/>
              <a:ext cx="838202" cy="1588"/>
            </a:xfrm>
            <a:prstGeom prst="straightConnector1">
              <a:avLst/>
            </a:prstGeom>
            <a:ln w="2857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724400" y="2209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Follows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javac</a:t>
            </a:r>
            <a:r>
              <a:rPr lang="en-US" dirty="0" smtClean="0"/>
              <a:t> Error Reporting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2457271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ABMICalculator.java (3,3) : error J0232: Expected '{' or ';'</a:t>
            </a: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ABMICalculator.java (3,3) : error J0021: Expected type </a:t>
            </a:r>
            <a:r>
              <a:rPr lang="en-US" dirty="0" err="1">
                <a:solidFill>
                  <a:schemeClr val="tx1"/>
                </a:solidFill>
              </a:rPr>
              <a:t>specifier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ABMICalculator.java (3,3) : error J0019: Expected identifier</a:t>
            </a: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ABMICalculator.java (5,1) : error J0020: Expected 'class' </a:t>
            </a:r>
            <a:r>
              <a:rPr lang="en-US" dirty="0" smtClean="0">
                <a:solidFill>
                  <a:schemeClr val="tx1"/>
                </a:solidFill>
              </a:rPr>
              <a:t>or 'identifier</a:t>
            </a:r>
            <a:r>
              <a:rPr lang="en-US" dirty="0">
                <a:solidFill>
                  <a:schemeClr val="tx1"/>
                </a:solidFill>
              </a:rPr>
              <a:t>'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4800600"/>
            <a:ext cx="1524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 Number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4800600"/>
            <a:ext cx="1524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 Number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rot="5400000" flipH="1" flipV="1">
            <a:off x="2019300" y="39243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rot="16200000" flipV="1">
            <a:off x="3009900" y="36957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Conventions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219200"/>
            <a:ext cx="746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Class Names With Upper Case Letters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19050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19050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2819400" y="1600200"/>
            <a:ext cx="1219200" cy="1066800"/>
          </a:xfrm>
          <a:prstGeom prst="mathMultiply">
            <a:avLst>
              <a:gd name="adj1" fmla="val 9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2590800"/>
            <a:ext cx="746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Variable and Method Names With Lower Case Letters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32766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38400" y="32766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4953000" y="2971800"/>
            <a:ext cx="1219200" cy="1066800"/>
          </a:xfrm>
          <a:prstGeom prst="mathMultiply">
            <a:avLst>
              <a:gd name="adj1" fmla="val 9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8400" y="40386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0" y="40386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2819400" y="3733800"/>
            <a:ext cx="1219200" cy="1066800"/>
          </a:xfrm>
          <a:prstGeom prst="mathMultiply">
            <a:avLst>
              <a:gd name="adj1" fmla="val 9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2000" y="4724400"/>
            <a:ext cx="746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Variable and Method Names With Lower Case Letters</a:t>
            </a:r>
          </a:p>
          <a:p>
            <a:pPr algn="ctr"/>
            <a:r>
              <a:rPr lang="en-US" dirty="0" smtClean="0"/>
              <a:t>Each New Word in the Name Starts with a Capital Letter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38400" y="54864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converttoinches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0" y="54864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convertToInches</a:t>
            </a:r>
            <a:endParaRPr lang="en-US" dirty="0"/>
          </a:p>
        </p:txBody>
      </p:sp>
      <p:sp>
        <p:nvSpPr>
          <p:cNvPr id="19" name="Multiply 18"/>
          <p:cNvSpPr/>
          <p:nvPr/>
        </p:nvSpPr>
        <p:spPr>
          <a:xfrm>
            <a:off x="2819400" y="5181600"/>
            <a:ext cx="1219200" cy="1066800"/>
          </a:xfrm>
          <a:prstGeom prst="mathMultiply">
            <a:avLst>
              <a:gd name="adj1" fmla="val 9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62484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38400" y="62484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22" name="Multiply 21"/>
          <p:cNvSpPr/>
          <p:nvPr/>
        </p:nvSpPr>
        <p:spPr>
          <a:xfrm>
            <a:off x="4953000" y="5943600"/>
            <a:ext cx="1219200" cy="1066800"/>
          </a:xfrm>
          <a:prstGeom prst="mathMultiply">
            <a:avLst>
              <a:gd name="adj1" fmla="val 9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1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Changes Case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026" y="1600200"/>
            <a:ext cx="497392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>
            <a:stCxn id="6" idx="0"/>
          </p:cNvCxnSpPr>
          <p:nvPr/>
        </p:nvCxnSpPr>
        <p:spPr>
          <a:xfrm rot="5400000" flipH="1" flipV="1">
            <a:off x="2914650" y="3371850"/>
            <a:ext cx="838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81200" y="3962400"/>
            <a:ext cx="2362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name starts with capital letter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rot="16200000" flipV="1">
            <a:off x="4552950" y="2762250"/>
            <a:ext cx="838200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0" y="3962400"/>
            <a:ext cx="2362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Adds spaces to names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81200" y="4876800"/>
            <a:ext cx="4953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conventions for programmers and end users.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14478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Reserved Words</a:t>
            </a:r>
          </a:p>
          <a:p>
            <a:pPr algn="ctr"/>
            <a:r>
              <a:rPr lang="en-US" dirty="0" smtClean="0"/>
              <a:t>(Keywords)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4478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Program-defined Names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2286000"/>
            <a:ext cx="2590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int</a:t>
            </a:r>
            <a:r>
              <a:rPr lang="en-US" b="1" dirty="0" smtClean="0"/>
              <a:t>, double, class, return, public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47800" y="2971800"/>
            <a:ext cx="2590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boldface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953000" y="2286000"/>
            <a:ext cx="25908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names, method names, class names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3429000"/>
            <a:ext cx="2590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 begin with a letter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0" y="4191000"/>
            <a:ext cx="25908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characters can be letters, digits, or underscore “_”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5181600"/>
            <a:ext cx="25908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calculate_bmi2</a:t>
            </a:r>
          </a:p>
          <a:p>
            <a:pPr algn="ctr"/>
            <a:r>
              <a:rPr lang="en-US" dirty="0" smtClean="0"/>
              <a:t>calculateBMI3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5010379" cy="32718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029200"/>
            <a:ext cx="4993422" cy="14716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31146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31146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19600"/>
            <a:ext cx="3124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19600"/>
            <a:ext cx="31146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752600"/>
            <a:ext cx="38552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114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Class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52400" y="2057400"/>
            <a:ext cx="4648200" cy="2209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r>
              <a:rPr lang="en-US" dirty="0" smtClean="0"/>
              <a:t>  {</a:t>
            </a:r>
          </a:p>
          <a:p>
            <a:r>
              <a:rPr lang="en-US" dirty="0" smtClean="0"/>
              <a:t>  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calculateBMI</a:t>
            </a:r>
            <a:r>
              <a:rPr lang="en-US" dirty="0" smtClean="0"/>
              <a:t> (</a:t>
            </a:r>
          </a:p>
          <a:p>
            <a:r>
              <a:rPr lang="en-US" b="1" dirty="0" smtClean="0"/>
              <a:t>              </a:t>
            </a:r>
            <a:r>
              <a:rPr lang="en-US" b="1" dirty="0" err="1" smtClean="0"/>
              <a:t>int</a:t>
            </a:r>
            <a:r>
              <a:rPr lang="en-US" dirty="0" smtClean="0"/>
              <a:t> weight, </a:t>
            </a:r>
            <a:r>
              <a:rPr lang="en-US" b="1" dirty="0" err="1" smtClean="0"/>
              <a:t>int</a:t>
            </a:r>
            <a:r>
              <a:rPr lang="en-US" dirty="0" smtClean="0"/>
              <a:t> height)  </a:t>
            </a:r>
          </a:p>
          <a:p>
            <a:r>
              <a:rPr lang="en-US" dirty="0" smtClean="0"/>
              <a:t>      {</a:t>
            </a:r>
          </a:p>
          <a:p>
            <a:r>
              <a:rPr lang="en-US" b="1" dirty="0" smtClean="0"/>
              <a:t>              return</a:t>
            </a:r>
            <a:r>
              <a:rPr lang="en-US" dirty="0" smtClean="0"/>
              <a:t>  weight/(height*height);</a:t>
            </a:r>
          </a:p>
          <a:p>
            <a:r>
              <a:rPr lang="en-US" dirty="0" smtClean="0"/>
              <a:t>       }</a:t>
            </a:r>
          </a:p>
          <a:p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2057400"/>
            <a:ext cx="4648200" cy="2209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r>
              <a:rPr lang="en-US" dirty="0" smtClean="0"/>
              <a:t>  {</a:t>
            </a:r>
          </a:p>
          <a:p>
            <a:r>
              <a:rPr lang="en-US" dirty="0" smtClean="0"/>
              <a:t>  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double </a:t>
            </a:r>
            <a:r>
              <a:rPr lang="en-US" dirty="0" err="1" smtClean="0"/>
              <a:t>calculateBMI</a:t>
            </a:r>
            <a:r>
              <a:rPr lang="en-US" dirty="0" smtClean="0"/>
              <a:t> (</a:t>
            </a:r>
          </a:p>
          <a:p>
            <a:r>
              <a:rPr lang="en-US" b="1" dirty="0" smtClean="0"/>
              <a:t>              double </a:t>
            </a:r>
            <a:r>
              <a:rPr lang="en-US" dirty="0" smtClean="0"/>
              <a:t>weight, </a:t>
            </a:r>
            <a:r>
              <a:rPr lang="en-US" b="1" dirty="0" smtClean="0"/>
              <a:t>double </a:t>
            </a:r>
            <a:r>
              <a:rPr lang="en-US" dirty="0" smtClean="0"/>
              <a:t>height)  </a:t>
            </a:r>
          </a:p>
          <a:p>
            <a:r>
              <a:rPr lang="en-US" dirty="0" smtClean="0"/>
              <a:t>      {</a:t>
            </a:r>
          </a:p>
          <a:p>
            <a:r>
              <a:rPr lang="en-US" b="1" dirty="0" smtClean="0"/>
              <a:t>              return</a:t>
            </a:r>
            <a:r>
              <a:rPr lang="en-US" dirty="0" smtClean="0"/>
              <a:t>  weight/(height*height);</a:t>
            </a:r>
          </a:p>
          <a:p>
            <a:r>
              <a:rPr lang="en-US" dirty="0" smtClean="0"/>
              <a:t>       }</a:t>
            </a:r>
          </a:p>
          <a:p>
            <a:r>
              <a:rPr lang="en-US" dirty="0" smtClean="0"/>
              <a:t>}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Structuring in Scripts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76600" y="1371600"/>
            <a:ext cx="2438400" cy="406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09600" y="28194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276600" y="28194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943600" y="28194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27" idx="2"/>
            <a:endCxn id="47" idx="0"/>
          </p:cNvCxnSpPr>
          <p:nvPr/>
        </p:nvCxnSpPr>
        <p:spPr>
          <a:xfrm rot="5400000">
            <a:off x="3975100" y="2298700"/>
            <a:ext cx="1041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2"/>
            <a:endCxn id="48" idx="0"/>
          </p:cNvCxnSpPr>
          <p:nvPr/>
        </p:nvCxnSpPr>
        <p:spPr>
          <a:xfrm rot="16200000" flipH="1">
            <a:off x="5308600" y="965200"/>
            <a:ext cx="1041400" cy="2667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2"/>
            <a:endCxn id="46" idx="0"/>
          </p:cNvCxnSpPr>
          <p:nvPr/>
        </p:nvCxnSpPr>
        <p:spPr>
          <a:xfrm rot="5400000">
            <a:off x="2641600" y="965200"/>
            <a:ext cx="1041400" cy="2667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2"/>
            <a:endCxn id="58" idx="0"/>
          </p:cNvCxnSpPr>
          <p:nvPr/>
        </p:nvCxnSpPr>
        <p:spPr>
          <a:xfrm rot="5400000">
            <a:off x="1155700" y="3441700"/>
            <a:ext cx="889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52400" y="41148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Paragraph 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819400" y="4114800"/>
            <a:ext cx="2438400" cy="40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Paragraph 2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59" idx="2"/>
            <a:endCxn id="65" idx="0"/>
          </p:cNvCxnSpPr>
          <p:nvPr/>
        </p:nvCxnSpPr>
        <p:spPr>
          <a:xfrm rot="16200000" flipH="1">
            <a:off x="3784600" y="4775200"/>
            <a:ext cx="889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33400" y="5410200"/>
            <a:ext cx="2438400" cy="406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Sentence 1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200400" y="5410200"/>
            <a:ext cx="2438400" cy="406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Sentence 2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9" idx="2"/>
            <a:endCxn id="64" idx="0"/>
          </p:cNvCxnSpPr>
          <p:nvPr/>
        </p:nvCxnSpPr>
        <p:spPr>
          <a:xfrm rot="5400000">
            <a:off x="2451100" y="3822700"/>
            <a:ext cx="8890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2"/>
            <a:endCxn id="59" idx="0"/>
          </p:cNvCxnSpPr>
          <p:nvPr/>
        </p:nvCxnSpPr>
        <p:spPr>
          <a:xfrm rot="16200000" flipH="1">
            <a:off x="2489200" y="2565400"/>
            <a:ext cx="889000" cy="2209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943600" y="3962400"/>
            <a:ext cx="2590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Script components are abstract.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943600" y="5105400"/>
            <a:ext cx="2590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are program components!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8" grpId="0" animBg="1"/>
      <p:bldP spid="59" grpId="0" animBg="1"/>
      <p:bldP spid="64" grpId="0" animBg="1"/>
      <p:bldP spid="65" grpId="0" animBg="1"/>
      <p:bldP spid="68" grpId="0" animBg="1"/>
      <p:bldP spid="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Error</a:t>
            </a:r>
            <a:endParaRPr lang="en-US" dirty="0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14800"/>
            <a:ext cx="3838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90600"/>
            <a:ext cx="2733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4876800" cy="272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00600"/>
            <a:ext cx="5119688" cy="148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5305697" cy="32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Components ~ Physical Objects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295400"/>
            <a:ext cx="58674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27432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Natural Objects</a:t>
            </a:r>
            <a:endParaRPr lang="en-US" dirty="0"/>
          </a:p>
        </p:txBody>
      </p:sp>
      <p:pic>
        <p:nvPicPr>
          <p:cNvPr id="28682" name="Picture 10" descr="C:\Users\Sasa2\AppData\Local\Microsoft\Windows\Temporary Internet Files\Content.IE5\12078WI6\MPj040322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2744273" cy="1828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524000" y="3810000"/>
            <a:ext cx="5867400" cy="213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5814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Manufactured Objects</a:t>
            </a:r>
            <a:endParaRPr lang="en-US" dirty="0"/>
          </a:p>
        </p:txBody>
      </p:sp>
      <p:pic>
        <p:nvPicPr>
          <p:cNvPr id="22" name="Picture 21" descr="2007-chevrolet-corvette-z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191000"/>
            <a:ext cx="2952751" cy="16872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638800" y="5791200"/>
            <a:ext cx="2743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 Program Components</a:t>
            </a:r>
            <a:endParaRPr lang="en-US" dirty="0"/>
          </a:p>
        </p:txBody>
      </p:sp>
      <p:pic>
        <p:nvPicPr>
          <p:cNvPr id="25" name="Picture 24" descr="eur_erco_louvre_glas_intro_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5726" y="3886200"/>
            <a:ext cx="2329474" cy="1812445"/>
          </a:xfrm>
          <a:prstGeom prst="rect">
            <a:avLst/>
          </a:prstGeom>
        </p:spPr>
      </p:pic>
      <p:pic>
        <p:nvPicPr>
          <p:cNvPr id="28695" name="Picture 23" descr="C:\Users\Sasa2\AppData\Local\Microsoft\Windows\Temporary Internet Files\Content.IE5\12078WI6\MPj039965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600200"/>
            <a:ext cx="2819400" cy="172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990600"/>
            <a:ext cx="8153400" cy="2819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Objects ~ Manufactured Objects </a:t>
            </a:r>
            <a:endParaRPr lang="en-US" dirty="0"/>
          </a:p>
        </p:txBody>
      </p:sp>
      <p:pic>
        <p:nvPicPr>
          <p:cNvPr id="4" name="Picture 3" descr="2007-chevrolet-corvette-z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514600"/>
            <a:ext cx="1447800" cy="827314"/>
          </a:xfrm>
          <a:prstGeom prst="rect">
            <a:avLst/>
          </a:prstGeom>
        </p:spPr>
      </p:pic>
      <p:pic>
        <p:nvPicPr>
          <p:cNvPr id="5" name="Picture 4" descr="2007-chevrolet-corvette-z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524000"/>
            <a:ext cx="1447800" cy="827314"/>
          </a:xfrm>
          <a:prstGeom prst="rect">
            <a:avLst/>
          </a:prstGeom>
        </p:spPr>
      </p:pic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304800" y="1066800"/>
          <a:ext cx="1703725" cy="1066800"/>
        </p:xfrm>
        <a:graphic>
          <a:graphicData uri="http://schemas.openxmlformats.org/presentationml/2006/ole">
            <p:oleObj spid="_x0000_s44034" name="Clip" r:id="rId4" imgW="5905440" imgH="369756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3962400"/>
            <a:ext cx="8153400" cy="2743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2057400" y="1752600"/>
            <a:ext cx="1447800" cy="1850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1447800" y="2133600"/>
            <a:ext cx="1905000" cy="7946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853910">
            <a:off x="1727818" y="1882244"/>
            <a:ext cx="182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manufactured</a:t>
            </a:r>
          </a:p>
          <a:p>
            <a:pPr algn="ctr"/>
            <a:r>
              <a:rPr lang="en-US" dirty="0" smtClean="0"/>
              <a:t>by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406900">
            <a:off x="5352119" y="2118348"/>
            <a:ext cx="105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 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7" idx="1"/>
            <a:endCxn id="5" idx="3"/>
          </p:cNvCxnSpPr>
          <p:nvPr/>
        </p:nvCxnSpPr>
        <p:spPr>
          <a:xfrm rot="10800000">
            <a:off x="4953000" y="1937658"/>
            <a:ext cx="1828800" cy="2282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81800" y="1154668"/>
            <a:ext cx="1447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81800" y="1981200"/>
            <a:ext cx="1447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accelerate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81800" y="2678668"/>
            <a:ext cx="1447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brake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8" idx="1"/>
            <a:endCxn id="5" idx="2"/>
          </p:cNvCxnSpPr>
          <p:nvPr/>
        </p:nvCxnSpPr>
        <p:spPr>
          <a:xfrm rot="10800000">
            <a:off x="4229100" y="2351314"/>
            <a:ext cx="2552700" cy="5120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4191000"/>
            <a:ext cx="1447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05200" y="4459069"/>
            <a:ext cx="1447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 Object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5486400"/>
            <a:ext cx="1447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Program Object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3" idx="3"/>
            <a:endCxn id="34" idx="1"/>
          </p:cNvCxnSpPr>
          <p:nvPr/>
        </p:nvCxnSpPr>
        <p:spPr>
          <a:xfrm>
            <a:off x="1905000" y="4375666"/>
            <a:ext cx="1600200" cy="4065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2"/>
            <a:endCxn id="37" idx="1"/>
          </p:cNvCxnSpPr>
          <p:nvPr/>
        </p:nvCxnSpPr>
        <p:spPr>
          <a:xfrm rot="16200000" flipH="1">
            <a:off x="1642333" y="4099099"/>
            <a:ext cx="1249234" cy="21717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853910">
            <a:off x="1693768" y="4714674"/>
            <a:ext cx="182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instance of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9" idx="1"/>
            <a:endCxn id="34" idx="3"/>
          </p:cNvCxnSpPr>
          <p:nvPr/>
        </p:nvCxnSpPr>
        <p:spPr>
          <a:xfrm rot="10800000">
            <a:off x="4953000" y="4782236"/>
            <a:ext cx="1828800" cy="35543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81800" y="4126468"/>
            <a:ext cx="1447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81800" y="4953000"/>
            <a:ext cx="1447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781800" y="5650468"/>
            <a:ext cx="1447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subtract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1"/>
            <a:endCxn id="34" idx="2"/>
          </p:cNvCxnSpPr>
          <p:nvPr/>
        </p:nvCxnSpPr>
        <p:spPr>
          <a:xfrm rot="10800000">
            <a:off x="4229100" y="5105400"/>
            <a:ext cx="2552700" cy="72973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34000" y="4800600"/>
            <a:ext cx="105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execute invoke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/>
      <p:bldP spid="18" grpId="0"/>
      <p:bldP spid="25" grpId="0" animBg="1"/>
      <p:bldP spid="27" grpId="0" animBg="1"/>
      <p:bldP spid="28" grpId="0" animBg="1"/>
      <p:bldP spid="33" grpId="0" animBg="1"/>
      <p:bldP spid="34" grpId="0" animBg="1"/>
      <p:bldP spid="37" grpId="0" animBg="1"/>
      <p:bldP spid="40" grpId="0"/>
      <p:bldP spid="48" grpId="0" animBg="1"/>
      <p:bldP spid="49" grpId="0" animBg="1"/>
      <p:bldP spid="50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Through Factories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990600"/>
            <a:ext cx="4953000" cy="2819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007-chevrolet-corvette-z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14600"/>
            <a:ext cx="1447800" cy="827314"/>
          </a:xfrm>
          <a:prstGeom prst="rect">
            <a:avLst/>
          </a:prstGeom>
        </p:spPr>
      </p:pic>
      <p:pic>
        <p:nvPicPr>
          <p:cNvPr id="6" name="Picture 5" descr="2007-chevrolet-corvette-z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524000"/>
            <a:ext cx="1447800" cy="827314"/>
          </a:xfrm>
          <a:prstGeom prst="rect">
            <a:avLst/>
          </a:prstGeom>
        </p:spPr>
      </p:pic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2057400" y="1066800"/>
          <a:ext cx="1703725" cy="1066800"/>
        </p:xfrm>
        <a:graphic>
          <a:graphicData uri="http://schemas.openxmlformats.org/presentationml/2006/ole">
            <p:oleObj spid="_x0000_s45058" name="Clip" r:id="rId4" imgW="5905440" imgH="369756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981200" y="3962400"/>
            <a:ext cx="4953000" cy="274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3810000" y="1752600"/>
            <a:ext cx="1447800" cy="1850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3200400" y="2133600"/>
            <a:ext cx="1905000" cy="7946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853910">
            <a:off x="3480418" y="1882244"/>
            <a:ext cx="182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manufactured</a:t>
            </a:r>
          </a:p>
          <a:p>
            <a:pPr algn="ctr"/>
            <a:r>
              <a:rPr lang="en-US" dirty="0" smtClean="0"/>
              <a:t>by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57600" y="4495800"/>
            <a:ext cx="1600200" cy="28643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4953000"/>
            <a:ext cx="2209800" cy="8565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853910">
            <a:off x="3480418" y="4777844"/>
            <a:ext cx="182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manufactured</a:t>
            </a:r>
          </a:p>
          <a:p>
            <a:pPr algn="ctr"/>
            <a:r>
              <a:rPr lang="en-US" dirty="0" smtClean="0"/>
              <a:t>by</a:t>
            </a:r>
            <a:endParaRPr lang="en-US" dirty="0"/>
          </a:p>
        </p:txBody>
      </p:sp>
      <p:graphicFrame>
        <p:nvGraphicFramePr>
          <p:cNvPr id="45059" name="Object 58"/>
          <p:cNvGraphicFramePr>
            <a:graphicFrameLocks noChangeAspect="1"/>
          </p:cNvGraphicFramePr>
          <p:nvPr/>
        </p:nvGraphicFramePr>
        <p:xfrm>
          <a:off x="1981200" y="3962400"/>
          <a:ext cx="1676400" cy="868367"/>
        </p:xfrm>
        <a:graphic>
          <a:graphicData uri="http://schemas.openxmlformats.org/presentationml/2006/ole">
            <p:oleObj spid="_x0000_s45059" name="Clip" r:id="rId5" imgW="5806800" imgH="3009240" progId="">
              <p:embed/>
            </p:oleObj>
          </a:graphicData>
        </a:graphic>
      </p:graphicFrame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343400"/>
            <a:ext cx="1447800" cy="86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386647"/>
            <a:ext cx="1447800" cy="86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Through Factories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3962400"/>
            <a:ext cx="8153400" cy="2743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1066800"/>
            <a:ext cx="8153400" cy="2743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1219200"/>
            <a:ext cx="2819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ASquareCalculator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3400" y="4114800"/>
            <a:ext cx="2819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14600" y="24384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ASquareCalculator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86400" y="17526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ASquareCalculator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14600" y="53340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86400" y="46482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r>
              <a:rPr lang="en-US" dirty="0" smtClean="0"/>
              <a:t> Instance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5" idx="3"/>
            <a:endCxn id="29" idx="1"/>
          </p:cNvCxnSpPr>
          <p:nvPr/>
        </p:nvCxnSpPr>
        <p:spPr>
          <a:xfrm>
            <a:off x="3352800" y="1447800"/>
            <a:ext cx="2133600" cy="8001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0"/>
          </p:cNvCxnSpPr>
          <p:nvPr/>
        </p:nvCxnSpPr>
        <p:spPr>
          <a:xfrm>
            <a:off x="1752600" y="1600200"/>
            <a:ext cx="2095500" cy="8382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853910">
            <a:off x="2804139" y="1773993"/>
            <a:ext cx="182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instance of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26" idx="3"/>
            <a:endCxn id="32" idx="1"/>
          </p:cNvCxnSpPr>
          <p:nvPr/>
        </p:nvCxnSpPr>
        <p:spPr>
          <a:xfrm>
            <a:off x="3352800" y="4343400"/>
            <a:ext cx="2133600" cy="8001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2"/>
            <a:endCxn id="31" idx="0"/>
          </p:cNvCxnSpPr>
          <p:nvPr/>
        </p:nvCxnSpPr>
        <p:spPr>
          <a:xfrm rot="16200000" flipH="1">
            <a:off x="2514600" y="4000500"/>
            <a:ext cx="762000" cy="19050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853910">
            <a:off x="2804139" y="4669593"/>
            <a:ext cx="182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instance 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5" grpId="0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1519</TotalTime>
  <Words>1073</Words>
  <Application>Microsoft Office PowerPoint</Application>
  <PresentationFormat>On-screen Show (4:3)</PresentationFormat>
  <Paragraphs>413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Oriel</vt:lpstr>
      <vt:lpstr>Clip</vt:lpstr>
      <vt:lpstr>Comp 110 Objects</vt:lpstr>
      <vt:lpstr>Computer vs. Program Model</vt:lpstr>
      <vt:lpstr>Outline</vt:lpstr>
      <vt:lpstr>Structuring in Scripts</vt:lpstr>
      <vt:lpstr>Structuring in Scripts</vt:lpstr>
      <vt:lpstr>Program Components ~ Physical Objects</vt:lpstr>
      <vt:lpstr>Program Objects ~ Manufactured Objects </vt:lpstr>
      <vt:lpstr>Classification Through Factories</vt:lpstr>
      <vt:lpstr>Classification Through Factories</vt:lpstr>
      <vt:lpstr>A Simple Class: ASquareCalculator</vt:lpstr>
      <vt:lpstr>Nature of a Function</vt:lpstr>
      <vt:lpstr>Mathematics vs. Java Function Syntax</vt:lpstr>
      <vt:lpstr>Instantiating ASquareCalculator</vt:lpstr>
      <vt:lpstr>ASquareCalculator Instance</vt:lpstr>
      <vt:lpstr>Invoking a Method And Viewing the Result</vt:lpstr>
      <vt:lpstr>ObjectEditor vs. ASquareCalculator</vt:lpstr>
      <vt:lpstr>Another Simple Class: ABMICalculator</vt:lpstr>
      <vt:lpstr>ASquareCalculator vs. ABMICalculator</vt:lpstr>
      <vt:lpstr>ABMICalculator</vt:lpstr>
      <vt:lpstr>ABMICalculator</vt:lpstr>
      <vt:lpstr>ABMICalculator</vt:lpstr>
      <vt:lpstr>Developing BMI Calculator</vt:lpstr>
      <vt:lpstr>Interacting with ObjectEditor</vt:lpstr>
      <vt:lpstr>Interacting with ObjectEditor</vt:lpstr>
      <vt:lpstr>Program Development Process</vt:lpstr>
      <vt:lpstr>Anatomy of a Class</vt:lpstr>
      <vt:lpstr>Slide 27</vt:lpstr>
      <vt:lpstr>Structuring in Scripts</vt:lpstr>
      <vt:lpstr>Program Objects ~ Manufactured Objects </vt:lpstr>
      <vt:lpstr>Java vs. Real-world</vt:lpstr>
      <vt:lpstr>Anatomy of a Class</vt:lpstr>
      <vt:lpstr>Formal vs. Actual Parameters</vt:lpstr>
      <vt:lpstr>One More Simple Class: AnAverageCalculator</vt:lpstr>
      <vt:lpstr>Errors</vt:lpstr>
      <vt:lpstr>Class Access Error</vt:lpstr>
      <vt:lpstr>Method Access Error</vt:lpstr>
      <vt:lpstr>User Error</vt:lpstr>
      <vt:lpstr>User Error</vt:lpstr>
      <vt:lpstr>User Error</vt:lpstr>
      <vt:lpstr>javac Error Reporting</vt:lpstr>
      <vt:lpstr>Case Conventions</vt:lpstr>
      <vt:lpstr>ObjectEditor Changes Case</vt:lpstr>
      <vt:lpstr>Identifiers</vt:lpstr>
      <vt:lpstr>Slide 44</vt:lpstr>
      <vt:lpstr>Extra Slides</vt:lpstr>
      <vt:lpstr>Slide 46</vt:lpstr>
      <vt:lpstr>Slide 47</vt:lpstr>
      <vt:lpstr>Slide 48</vt:lpstr>
      <vt:lpstr>A Simple Class</vt:lpstr>
      <vt:lpstr>User Error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carterjl</cp:lastModifiedBy>
  <cp:revision>314</cp:revision>
  <dcterms:created xsi:type="dcterms:W3CDTF">2006-08-16T00:00:00Z</dcterms:created>
  <dcterms:modified xsi:type="dcterms:W3CDTF">2011-08-31T18:34:43Z</dcterms:modified>
</cp:coreProperties>
</file>