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7"/>
  </p:notes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92" r:id="rId32"/>
    <p:sldId id="288" r:id="rId33"/>
    <p:sldId id="287" r:id="rId34"/>
    <p:sldId id="289" r:id="rId35"/>
    <p:sldId id="290" r:id="rId36"/>
    <p:sldId id="291" r:id="rId37"/>
    <p:sldId id="313" r:id="rId38"/>
    <p:sldId id="355" r:id="rId39"/>
    <p:sldId id="356" r:id="rId40"/>
    <p:sldId id="357" r:id="rId41"/>
    <p:sldId id="334" r:id="rId42"/>
    <p:sldId id="335" r:id="rId43"/>
    <p:sldId id="336" r:id="rId44"/>
    <p:sldId id="337" r:id="rId45"/>
    <p:sldId id="338" r:id="rId46"/>
    <p:sldId id="339" r:id="rId47"/>
    <p:sldId id="340" r:id="rId48"/>
    <p:sldId id="341" r:id="rId49"/>
    <p:sldId id="342" r:id="rId50"/>
    <p:sldId id="343" r:id="rId51"/>
    <p:sldId id="344" r:id="rId52"/>
    <p:sldId id="345" r:id="rId53"/>
    <p:sldId id="346" r:id="rId54"/>
    <p:sldId id="347" r:id="rId55"/>
    <p:sldId id="348" r:id="rId56"/>
    <p:sldId id="349" r:id="rId57"/>
    <p:sldId id="350" r:id="rId58"/>
    <p:sldId id="351" r:id="rId59"/>
    <p:sldId id="352" r:id="rId60"/>
    <p:sldId id="353" r:id="rId61"/>
    <p:sldId id="354" r:id="rId62"/>
    <p:sldId id="317" r:id="rId63"/>
    <p:sldId id="319" r:id="rId64"/>
    <p:sldId id="318" r:id="rId65"/>
    <p:sldId id="320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5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3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458200" y="6260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77D36F-9883-46BD-B382-AD309B12512B}" type="slidenum">
              <a:rPr lang="en-US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pPr algn="ctr"/>
            <a:r>
              <a:rPr lang="en-US" dirty="0" smtClean="0"/>
              <a:t>Comp 110</a:t>
            </a:r>
            <a:br>
              <a:rPr lang="en-US" dirty="0" smtClean="0"/>
            </a:b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</a:t>
            </a:r>
            <a:r>
              <a:rPr lang="en-US" smtClean="0"/>
              <a:t>: </a:t>
            </a:r>
            <a:r>
              <a:rPr lang="en-US" smtClean="0"/>
              <a:t>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2743200"/>
          </a:xfrm>
        </p:spPr>
        <p:txBody>
          <a:bodyPr/>
          <a:lstStyle/>
          <a:p>
            <a:r>
              <a:rPr lang="en-US" dirty="0" smtClean="0"/>
              <a:t>Each primitive type defines:</a:t>
            </a:r>
          </a:p>
          <a:p>
            <a:pPr lvl="1"/>
            <a:r>
              <a:rPr lang="en-US" dirty="0" smtClean="0"/>
              <a:t>Range of abstract values of the type</a:t>
            </a:r>
          </a:p>
          <a:p>
            <a:pPr lvl="1"/>
            <a:r>
              <a:rPr lang="en-US" dirty="0" smtClean="0"/>
              <a:t>Constants (literals &amp; named constants) denoting their values</a:t>
            </a:r>
          </a:p>
          <a:p>
            <a:pPr lvl="1"/>
            <a:r>
              <a:rPr lang="en-US" dirty="0" smtClean="0"/>
              <a:t>Operations (with invocation syntax) that can be invoked on the values of that type</a:t>
            </a:r>
          </a:p>
          <a:p>
            <a:pPr lvl="1"/>
            <a:r>
              <a:rPr lang="en-US" dirty="0" smtClean="0"/>
              <a:t>What types can be assigned to variables of the type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Range &amp; Constants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752600"/>
            <a:ext cx="7086600" cy="2971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40386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Mathematical Integers {-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 … 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43200" y="2514600"/>
            <a:ext cx="5181600" cy="2057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19400" y="2590800"/>
            <a:ext cx="29718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r>
              <a:rPr lang="en-US" dirty="0" smtClean="0"/>
              <a:t> {-2</a:t>
            </a:r>
            <a:r>
              <a:rPr lang="en-US" baseline="30000" dirty="0" smtClean="0"/>
              <a:t>31</a:t>
            </a:r>
            <a:r>
              <a:rPr lang="en-US" dirty="0" smtClean="0"/>
              <a:t> … +2</a:t>
            </a:r>
            <a:r>
              <a:rPr lang="en-US" baseline="30000" dirty="0" smtClean="0"/>
              <a:t>31</a:t>
            </a:r>
            <a:r>
              <a:rPr lang="en-US" dirty="0" smtClean="0"/>
              <a:t> - 1}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943600" y="1600200"/>
            <a:ext cx="22860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32 bits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819400" y="3276600"/>
            <a:ext cx="29718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Integer.MIN_VALUE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819400" y="3886200"/>
            <a:ext cx="29718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Integer.MAX_VALUE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943600" y="26670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858000" y="25908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096000" y="33528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+2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10400" y="38100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086600" y="32004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-2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2"/>
            <a:endCxn id="7" idx="3"/>
          </p:cNvCxnSpPr>
          <p:nvPr/>
        </p:nvCxnSpPr>
        <p:spPr>
          <a:xfrm rot="5400000">
            <a:off x="6115050" y="1885950"/>
            <a:ext cx="647700" cy="1295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14400" y="5715000"/>
            <a:ext cx="7086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There are only 10 types of people in this world: </a:t>
            </a:r>
          </a:p>
          <a:p>
            <a:pPr algn="ctr"/>
            <a:r>
              <a:rPr lang="en-US" dirty="0" smtClean="0"/>
              <a:t>those who read binary and those who don’t.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Range &amp; Constants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752600"/>
            <a:ext cx="7086600" cy="3657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40386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Mathematical  Real Numbers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57400" y="2514600"/>
            <a:ext cx="5867400" cy="2819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2590800"/>
            <a:ext cx="29718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double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133600" y="3581400"/>
            <a:ext cx="29718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Double.MIN_VALUE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133600" y="4343400"/>
            <a:ext cx="29718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Double.MAX_VALUE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486400" y="26670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324600" y="25908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0.22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10400" y="32766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.2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81600" y="33528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02.20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096000" y="33528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705600" y="4114800"/>
            <a:ext cx="9906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0.22E0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486400" y="4038600"/>
            <a:ext cx="10668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0.22E+1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257800" y="4724400"/>
            <a:ext cx="9906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.22E1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553200" y="4724400"/>
            <a:ext cx="9906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.22E-1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38200" y="5562600"/>
            <a:ext cx="1905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eXy</a:t>
            </a:r>
            <a:r>
              <a:rPr lang="en-US" dirty="0" smtClean="0"/>
              <a:t> = x*10</a:t>
            </a:r>
            <a:r>
              <a:rPr lang="en-US" baseline="30000" dirty="0" smtClean="0"/>
              <a:t>y</a:t>
            </a:r>
            <a:endParaRPr lang="en-US" baseline="30000" dirty="0"/>
          </a:p>
        </p:txBody>
      </p:sp>
      <p:sp>
        <p:nvSpPr>
          <p:cNvPr id="24" name="Rectangle 23"/>
          <p:cNvSpPr/>
          <p:nvPr/>
        </p:nvSpPr>
        <p:spPr>
          <a:xfrm>
            <a:off x="2895600" y="5562600"/>
            <a:ext cx="1752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mantissa</a:t>
            </a:r>
            <a:endParaRPr lang="en-US" baseline="30000" dirty="0"/>
          </a:p>
        </p:txBody>
      </p:sp>
      <p:sp>
        <p:nvSpPr>
          <p:cNvPr id="25" name="Rectangle 24"/>
          <p:cNvSpPr/>
          <p:nvPr/>
        </p:nvSpPr>
        <p:spPr>
          <a:xfrm>
            <a:off x="4800600" y="5562600"/>
            <a:ext cx="1752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exponent</a:t>
            </a:r>
            <a:endParaRPr lang="en-US" baseline="30000" dirty="0"/>
          </a:p>
        </p:txBody>
      </p:sp>
      <p:sp>
        <p:nvSpPr>
          <p:cNvPr id="26" name="Rectangle 25"/>
          <p:cNvSpPr/>
          <p:nvPr/>
        </p:nvSpPr>
        <p:spPr>
          <a:xfrm>
            <a:off x="6705600" y="55626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standard</a:t>
            </a:r>
            <a:endParaRPr lang="en-US" baseline="30000" dirty="0"/>
          </a:p>
        </p:txBody>
      </p:sp>
      <p:cxnSp>
        <p:nvCxnSpPr>
          <p:cNvPr id="28" name="Straight Arrow Connector 27"/>
          <p:cNvCxnSpPr>
            <a:stCxn id="24" idx="0"/>
          </p:cNvCxnSpPr>
          <p:nvPr/>
        </p:nvCxnSpPr>
        <p:spPr>
          <a:xfrm rot="5400000" flipH="1" flipV="1">
            <a:off x="4438650" y="4438650"/>
            <a:ext cx="457200" cy="1790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4" idx="0"/>
          </p:cNvCxnSpPr>
          <p:nvPr/>
        </p:nvCxnSpPr>
        <p:spPr>
          <a:xfrm rot="5400000" flipH="1" flipV="1">
            <a:off x="5086350" y="3790950"/>
            <a:ext cx="457200" cy="3086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5" idx="0"/>
          </p:cNvCxnSpPr>
          <p:nvPr/>
        </p:nvCxnSpPr>
        <p:spPr>
          <a:xfrm rot="5400000" flipH="1" flipV="1">
            <a:off x="5581650" y="5200650"/>
            <a:ext cx="457200" cy="266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0"/>
          </p:cNvCxnSpPr>
          <p:nvPr/>
        </p:nvCxnSpPr>
        <p:spPr>
          <a:xfrm rot="5400000" flipH="1" flipV="1">
            <a:off x="6267450" y="4514850"/>
            <a:ext cx="457200" cy="1638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239000" y="2590800"/>
            <a:ext cx="6096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8" name="Multiply 37"/>
          <p:cNvSpPr/>
          <p:nvPr/>
        </p:nvSpPr>
        <p:spPr>
          <a:xfrm>
            <a:off x="7162800" y="2438400"/>
            <a:ext cx="762000" cy="838200"/>
          </a:xfrm>
          <a:prstGeom prst="mathMultiply">
            <a:avLst>
              <a:gd name="adj1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3600" y="1600200"/>
            <a:ext cx="22860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64 bits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2"/>
            <a:endCxn id="7" idx="3"/>
          </p:cNvCxnSpPr>
          <p:nvPr/>
        </p:nvCxnSpPr>
        <p:spPr>
          <a:xfrm rot="5400000">
            <a:off x="5772150" y="1543050"/>
            <a:ext cx="647700" cy="1981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9" grpId="0" animBg="1"/>
      <p:bldP spid="38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Integer Subsets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752600"/>
            <a:ext cx="7086600" cy="426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40386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Mathematical Integers {-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 … 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0" y="2819400"/>
            <a:ext cx="17526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 bits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1"/>
            <a:endCxn id="17" idx="3"/>
          </p:cNvCxnSpPr>
          <p:nvPr/>
        </p:nvCxnSpPr>
        <p:spPr>
          <a:xfrm rot="10800000">
            <a:off x="6324600" y="3086100"/>
            <a:ext cx="533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90600" y="2590800"/>
            <a:ext cx="5334000" cy="990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66800" y="2667000"/>
            <a:ext cx="1447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byte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124200" y="2667000"/>
            <a:ext cx="25146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{-2</a:t>
            </a:r>
            <a:r>
              <a:rPr lang="en-US" baseline="30000" dirty="0" smtClean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  .. 2</a:t>
            </a:r>
            <a:r>
              <a:rPr lang="en-US" baseline="30000" dirty="0" smtClean="0">
                <a:solidFill>
                  <a:schemeClr val="tx1"/>
                </a:solidFill>
              </a:rPr>
              <a:t>7</a:t>
            </a:r>
            <a:r>
              <a:rPr lang="en-US" dirty="0" smtClean="0"/>
              <a:t> - 1</a:t>
            </a: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43000" y="3124200"/>
            <a:ext cx="23622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Byte.MIN_VALUE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733800" y="3124200"/>
            <a:ext cx="23622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Byte.MAX_VALUE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858000" y="3962400"/>
            <a:ext cx="17526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16 bits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29" idx="1"/>
            <a:endCxn id="31" idx="3"/>
          </p:cNvCxnSpPr>
          <p:nvPr/>
        </p:nvCxnSpPr>
        <p:spPr>
          <a:xfrm rot="10800000">
            <a:off x="6324600" y="4229100"/>
            <a:ext cx="533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90600" y="3733800"/>
            <a:ext cx="5334000" cy="990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66800" y="3810000"/>
            <a:ext cx="1447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3124200" y="3810000"/>
            <a:ext cx="25146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{-2</a:t>
            </a:r>
            <a:r>
              <a:rPr lang="en-US" baseline="30000" dirty="0" smtClean="0">
                <a:solidFill>
                  <a:schemeClr val="tx1"/>
                </a:solidFill>
              </a:rPr>
              <a:t>15</a:t>
            </a:r>
            <a:r>
              <a:rPr lang="en-US" dirty="0" smtClean="0">
                <a:solidFill>
                  <a:schemeClr val="tx1"/>
                </a:solidFill>
              </a:rPr>
              <a:t>  .. 2</a:t>
            </a:r>
            <a:r>
              <a:rPr lang="en-US" baseline="30000" dirty="0" smtClean="0">
                <a:solidFill>
                  <a:schemeClr val="tx1"/>
                </a:solidFill>
              </a:rPr>
              <a:t>15</a:t>
            </a:r>
            <a:r>
              <a:rPr lang="en-US" dirty="0" smtClean="0"/>
              <a:t> - 1</a:t>
            </a: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43000" y="4267200"/>
            <a:ext cx="23622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Short.MIN_VALUE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733800" y="4267200"/>
            <a:ext cx="23622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Short.MAX_VALUE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858000" y="5105400"/>
            <a:ext cx="17526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64 bits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36" idx="1"/>
            <a:endCxn id="38" idx="3"/>
          </p:cNvCxnSpPr>
          <p:nvPr/>
        </p:nvCxnSpPr>
        <p:spPr>
          <a:xfrm rot="10800000">
            <a:off x="6324600" y="5372100"/>
            <a:ext cx="533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990600" y="4876800"/>
            <a:ext cx="5334000" cy="990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066800" y="4953000"/>
            <a:ext cx="1447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long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124200" y="4953000"/>
            <a:ext cx="25146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{-2</a:t>
            </a:r>
            <a:r>
              <a:rPr lang="en-US" baseline="30000" dirty="0" smtClean="0">
                <a:solidFill>
                  <a:schemeClr val="tx1"/>
                </a:solidFill>
              </a:rPr>
              <a:t>63</a:t>
            </a:r>
            <a:r>
              <a:rPr lang="en-US" dirty="0" smtClean="0">
                <a:solidFill>
                  <a:schemeClr val="tx1"/>
                </a:solidFill>
              </a:rPr>
              <a:t>  .. 2</a:t>
            </a:r>
            <a:r>
              <a:rPr lang="en-US" baseline="30000" dirty="0" smtClean="0">
                <a:solidFill>
                  <a:schemeClr val="tx1"/>
                </a:solidFill>
              </a:rPr>
              <a:t>63</a:t>
            </a:r>
            <a:r>
              <a:rPr lang="en-US" dirty="0" smtClean="0"/>
              <a:t> - 1</a:t>
            </a: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43000" y="5410200"/>
            <a:ext cx="23622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Long.MIN_VALUE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733800" y="5410200"/>
            <a:ext cx="23622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Long.MAX_VALUE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 Size &amp; Constants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752600"/>
            <a:ext cx="7086600" cy="3048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40386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Mathematical Real Numbers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743200" y="2514600"/>
            <a:ext cx="5181600" cy="2133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819400" y="2590800"/>
            <a:ext cx="29718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float {-2</a:t>
            </a:r>
            <a:r>
              <a:rPr lang="en-US" baseline="30000" dirty="0" smtClean="0"/>
              <a:t>31</a:t>
            </a:r>
            <a:r>
              <a:rPr lang="en-US" dirty="0" smtClean="0"/>
              <a:t> … +2</a:t>
            </a:r>
            <a:r>
              <a:rPr lang="en-US" baseline="30000" dirty="0" smtClean="0"/>
              <a:t>31</a:t>
            </a:r>
            <a:r>
              <a:rPr lang="en-US" dirty="0" smtClean="0"/>
              <a:t> - 1}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943600" y="1600200"/>
            <a:ext cx="22860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32 bits</a:t>
            </a:r>
            <a:endParaRPr lang="en-US" dirty="0"/>
          </a:p>
        </p:txBody>
      </p:sp>
      <p:cxnSp>
        <p:nvCxnSpPr>
          <p:cNvPr id="46" name="Straight Arrow Connector 45"/>
          <p:cNvCxnSpPr>
            <a:stCxn id="45" idx="2"/>
            <a:endCxn id="44" idx="3"/>
          </p:cNvCxnSpPr>
          <p:nvPr/>
        </p:nvCxnSpPr>
        <p:spPr>
          <a:xfrm rot="5400000">
            <a:off x="6115050" y="1885950"/>
            <a:ext cx="647700" cy="1295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819400" y="3276600"/>
            <a:ext cx="29718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Float.MIN_VALUE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819400" y="4038600"/>
            <a:ext cx="29718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Float.MAX_VALUE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6629400" y="3429000"/>
            <a:ext cx="762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.2</a:t>
            </a:r>
            <a:endParaRPr lang="en-US" dirty="0"/>
          </a:p>
        </p:txBody>
      </p:sp>
      <p:sp>
        <p:nvSpPr>
          <p:cNvPr id="13" name="Multiply 12"/>
          <p:cNvSpPr/>
          <p:nvPr/>
        </p:nvSpPr>
        <p:spPr>
          <a:xfrm>
            <a:off x="6629400" y="3276600"/>
            <a:ext cx="762000" cy="838200"/>
          </a:xfrm>
          <a:prstGeom prst="mathMultiply">
            <a:avLst>
              <a:gd name="adj1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5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Assignment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71600" y="2743200"/>
            <a:ext cx="2514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long</a:t>
            </a:r>
            <a:r>
              <a:rPr lang="en-US" dirty="0" smtClean="0"/>
              <a:t> l = 70;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5105400"/>
            <a:ext cx="2514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double</a:t>
            </a:r>
            <a:r>
              <a:rPr lang="en-US" dirty="0" smtClean="0"/>
              <a:t> d = 70.0;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1600" y="4191000"/>
            <a:ext cx="2514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double</a:t>
            </a:r>
            <a:r>
              <a:rPr lang="en-US" dirty="0" smtClean="0"/>
              <a:t> d = 70;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2514600" y="47244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13716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int</a:t>
            </a:r>
            <a:endParaRPr lang="en-US" b="1" dirty="0"/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rot="5400000">
            <a:off x="3886200" y="1828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791200" y="2667000"/>
            <a:ext cx="2514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long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91200" y="3200400"/>
            <a:ext cx="25146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Safe and automatically converted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7" idx="2"/>
          </p:cNvCxnSpPr>
          <p:nvPr/>
        </p:nvCxnSpPr>
        <p:spPr>
          <a:xfrm rot="5400000">
            <a:off x="3162300" y="2552700"/>
            <a:ext cx="2362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791200" y="4191000"/>
            <a:ext cx="2514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2" idx="1"/>
            <a:endCxn id="3" idx="3"/>
          </p:cNvCxnSpPr>
          <p:nvPr/>
        </p:nvCxnSpPr>
        <p:spPr>
          <a:xfrm rot="10800000">
            <a:off x="3886200" y="29718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1"/>
            <a:endCxn id="5" idx="3"/>
          </p:cNvCxnSpPr>
          <p:nvPr/>
        </p:nvCxnSpPr>
        <p:spPr>
          <a:xfrm rot="10800000" flipV="1">
            <a:off x="3886200" y="3657600"/>
            <a:ext cx="1905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1" grpId="0" animBg="1"/>
      <p:bldP spid="12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71600" y="2743200"/>
            <a:ext cx="2514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         70.6;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1600" y="4495800"/>
            <a:ext cx="2514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float </a:t>
            </a:r>
            <a:r>
              <a:rPr lang="en-US" dirty="0" smtClean="0"/>
              <a:t>f =              70.6;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867400" y="1371600"/>
            <a:ext cx="2514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67400" y="2438400"/>
            <a:ext cx="25146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Not automatically converted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91200" y="4191000"/>
            <a:ext cx="2514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float 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2" idx="1"/>
            <a:endCxn id="3" idx="3"/>
          </p:cNvCxnSpPr>
          <p:nvPr/>
        </p:nvCxnSpPr>
        <p:spPr>
          <a:xfrm rot="10800000" flipV="1">
            <a:off x="3886200" y="2895600"/>
            <a:ext cx="1981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362200" y="2743200"/>
            <a:ext cx="685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371600" y="3657600"/>
            <a:ext cx="2514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70;</a:t>
            </a:r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2514600" y="32766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362200" y="44958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b="1" dirty="0" smtClean="0"/>
              <a:t>float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038600" y="1371600"/>
            <a:ext cx="1524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cast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8" idx="2"/>
          </p:cNvCxnSpPr>
          <p:nvPr/>
        </p:nvCxnSpPr>
        <p:spPr>
          <a:xfrm rot="5400000">
            <a:off x="3238500" y="1333500"/>
            <a:ext cx="10668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8" idx="2"/>
          </p:cNvCxnSpPr>
          <p:nvPr/>
        </p:nvCxnSpPr>
        <p:spPr>
          <a:xfrm rot="5400000">
            <a:off x="2400300" y="2247900"/>
            <a:ext cx="28194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2" idx="1"/>
            <a:endCxn id="5" idx="3"/>
          </p:cNvCxnSpPr>
          <p:nvPr/>
        </p:nvCxnSpPr>
        <p:spPr>
          <a:xfrm rot="10800000" flipV="1">
            <a:off x="3886200" y="2895600"/>
            <a:ext cx="19812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1" grpId="0" animBg="1"/>
      <p:bldP spid="12" grpId="0" animBg="1"/>
      <p:bldP spid="16" grpId="0" animBg="1"/>
      <p:bldP spid="19" grpId="0"/>
      <p:bldP spid="23" grpId="0" animBg="1"/>
      <p:bldP spid="24" grpId="0" animBg="1"/>
      <p:bldP spid="27" grpId="0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Rules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1295400"/>
            <a:ext cx="533400" cy="4572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baseline="30000" dirty="0" smtClean="0">
                <a:solidFill>
                  <a:schemeClr val="tx1"/>
                </a:solidFill>
              </a:rPr>
              <a:t>V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600" y="1295400"/>
            <a:ext cx="533400" cy="4572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baseline="30000" dirty="0" smtClean="0">
                <a:solidFill>
                  <a:schemeClr val="tx1"/>
                </a:solidFill>
              </a:rPr>
              <a:t>E</a:t>
            </a:r>
            <a:endParaRPr lang="en-US" baseline="300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8" idx="3"/>
            <a:endCxn id="4" idx="1"/>
          </p:cNvCxnSpPr>
          <p:nvPr/>
        </p:nvCxnSpPr>
        <p:spPr>
          <a:xfrm>
            <a:off x="3276600" y="1524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743200" y="1295400"/>
            <a:ext cx="533400" cy="4572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en-US" baseline="300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11" idx="3"/>
            <a:endCxn id="5" idx="1"/>
          </p:cNvCxnSpPr>
          <p:nvPr/>
        </p:nvCxnSpPr>
        <p:spPr>
          <a:xfrm>
            <a:off x="5029200" y="1524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95800" y="1295400"/>
            <a:ext cx="533400" cy="4572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baseline="30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8800" y="1981200"/>
            <a:ext cx="2590800" cy="182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2133600"/>
            <a:ext cx="2362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r>
              <a:rPr lang="en-US" baseline="30000" dirty="0" smtClean="0"/>
              <a:t>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</a:t>
            </a:r>
            <a:r>
              <a:rPr lang="en-US" dirty="0" smtClean="0"/>
              <a:t> T</a:t>
            </a:r>
            <a:r>
              <a:rPr lang="en-US" baseline="30000" dirty="0" smtClean="0"/>
              <a:t>V </a:t>
            </a:r>
            <a:endParaRPr lang="en-US" baseline="30000" dirty="0"/>
          </a:p>
        </p:txBody>
      </p:sp>
      <p:sp>
        <p:nvSpPr>
          <p:cNvPr id="15" name="Rectangle 14"/>
          <p:cNvSpPr/>
          <p:nvPr/>
        </p:nvSpPr>
        <p:spPr>
          <a:xfrm>
            <a:off x="1828800" y="4343400"/>
            <a:ext cx="2590800" cy="1828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81200" y="4495800"/>
            <a:ext cx="2362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r>
              <a:rPr lang="en-US" baseline="30000" dirty="0" smtClean="0"/>
              <a:t>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</a:t>
            </a:r>
            <a:r>
              <a:rPr lang="en-US" dirty="0" smtClean="0"/>
              <a:t> T</a:t>
            </a:r>
            <a:r>
              <a:rPr lang="en-US" baseline="30000" dirty="0" smtClean="0"/>
              <a:t>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1000" y="1295400"/>
            <a:ext cx="15240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Narrower than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3" idx="3"/>
          </p:cNvCxnSpPr>
          <p:nvPr/>
        </p:nvCxnSpPr>
        <p:spPr>
          <a:xfrm>
            <a:off x="1905000" y="1562100"/>
            <a:ext cx="11430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28600" y="3657600"/>
            <a:ext cx="15240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Wider</a:t>
            </a:r>
          </a:p>
          <a:p>
            <a:pPr algn="ctr"/>
            <a:r>
              <a:rPr lang="en-US" dirty="0" smtClean="0"/>
              <a:t>than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6" idx="3"/>
          </p:cNvCxnSpPr>
          <p:nvPr/>
        </p:nvCxnSpPr>
        <p:spPr>
          <a:xfrm>
            <a:off x="1752600" y="3924300"/>
            <a:ext cx="12954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981200" y="2667000"/>
            <a:ext cx="2362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 = e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981200" y="3200400"/>
            <a:ext cx="2362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double</a:t>
            </a:r>
            <a:r>
              <a:rPr lang="en-US" dirty="0" smtClean="0"/>
              <a:t> d = 5;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981200" y="5029200"/>
            <a:ext cx="2362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 = (T</a:t>
            </a:r>
            <a:r>
              <a:rPr lang="en-US" baseline="30000" dirty="0" smtClean="0"/>
              <a:t>V</a:t>
            </a:r>
            <a:r>
              <a:rPr lang="en-US" dirty="0" smtClean="0"/>
              <a:t>) e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981200" y="5562600"/>
            <a:ext cx="2362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(</a:t>
            </a:r>
            <a:r>
              <a:rPr lang="en-US" b="1" dirty="0" err="1" smtClean="0"/>
              <a:t>int</a:t>
            </a:r>
            <a:r>
              <a:rPr lang="en-US" dirty="0" smtClean="0"/>
              <a:t>) 5.7;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334000" y="2895600"/>
            <a:ext cx="30480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86400" y="3048000"/>
            <a:ext cx="2743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! (T</a:t>
            </a:r>
            <a:r>
              <a:rPr lang="en-US" baseline="30000" dirty="0" smtClean="0"/>
              <a:t>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</a:t>
            </a:r>
            <a:r>
              <a:rPr lang="en-US" dirty="0" smtClean="0"/>
              <a:t> T</a:t>
            </a:r>
            <a:r>
              <a:rPr lang="en-US" baseline="30000" dirty="0" smtClean="0"/>
              <a:t>V</a:t>
            </a:r>
            <a:r>
              <a:rPr lang="en-US" dirty="0" smtClean="0"/>
              <a:t> || T</a:t>
            </a:r>
            <a:r>
              <a:rPr lang="en-US" baseline="30000" dirty="0" smtClean="0"/>
              <a:t>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</a:t>
            </a:r>
            <a:r>
              <a:rPr lang="en-US" dirty="0" smtClean="0"/>
              <a:t> T</a:t>
            </a:r>
            <a:r>
              <a:rPr lang="en-US" baseline="30000" dirty="0" smtClean="0"/>
              <a:t>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486400" y="3810000"/>
            <a:ext cx="2743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 = (T</a:t>
            </a:r>
            <a:r>
              <a:rPr lang="en-US" baseline="30000" dirty="0" smtClean="0"/>
              <a:t>V</a:t>
            </a:r>
            <a:r>
              <a:rPr lang="en-US" dirty="0" smtClean="0"/>
              <a:t>) e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5486400" y="4572000"/>
            <a:ext cx="2743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bool</a:t>
            </a:r>
            <a:r>
              <a:rPr lang="en-US" b="1" dirty="0" smtClean="0"/>
              <a:t> </a:t>
            </a:r>
            <a:r>
              <a:rPr lang="en-US" dirty="0" smtClean="0"/>
              <a:t>b = (</a:t>
            </a:r>
            <a:r>
              <a:rPr lang="en-US" b="1" dirty="0" err="1" smtClean="0"/>
              <a:t>bool</a:t>
            </a:r>
            <a:r>
              <a:rPr lang="en-US" dirty="0" smtClean="0"/>
              <a:t>) 5;</a:t>
            </a:r>
            <a:endParaRPr lang="en-US" dirty="0"/>
          </a:p>
        </p:txBody>
      </p:sp>
      <p:sp>
        <p:nvSpPr>
          <p:cNvPr id="37" name="Multiply 36"/>
          <p:cNvSpPr/>
          <p:nvPr/>
        </p:nvSpPr>
        <p:spPr>
          <a:xfrm>
            <a:off x="7772400" y="3810000"/>
            <a:ext cx="685800" cy="6858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23" grpId="0" animBg="1"/>
      <p:bldP spid="26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Rules for Primitive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T1 narrower than T2 (Set of instances of T1 </a:t>
            </a:r>
            <a:r>
              <a:rPr lang="en-US" dirty="0" smtClean="0">
                <a:sym typeface="Symbol" pitchFamily="18" charset="2"/>
              </a:rPr>
              <a:t></a:t>
            </a:r>
            <a:r>
              <a:rPr lang="en-US" dirty="0" smtClean="0"/>
              <a:t> Set of instances of T2)</a:t>
            </a:r>
          </a:p>
          <a:p>
            <a:r>
              <a:rPr lang="en-US" dirty="0" smtClean="0"/>
              <a:t>Expression of type T1 can be assigned to Variable of type T2</a:t>
            </a:r>
          </a:p>
          <a:p>
            <a:r>
              <a:rPr lang="en-US" dirty="0" smtClean="0"/>
              <a:t>Expression of type T2 can be assigned to Variable of type T1 with cast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Parameter Assignment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2057400"/>
            <a:ext cx="571500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b="1" dirty="0" smtClean="0"/>
              <a:t>double</a:t>
            </a:r>
            <a:r>
              <a:rPr lang="en-US" dirty="0" smtClean="0"/>
              <a:t> weight;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setWeight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newWeight</a:t>
            </a:r>
            <a:r>
              <a:rPr lang="en-US" dirty="0" smtClean="0"/>
              <a:t>) {</a:t>
            </a:r>
          </a:p>
          <a:p>
            <a:pPr lvl="1"/>
            <a:r>
              <a:rPr lang="en-US" dirty="0" smtClean="0"/>
              <a:t>	weight = </a:t>
            </a:r>
            <a:r>
              <a:rPr lang="en-US" dirty="0" err="1" smtClean="0"/>
              <a:t>newWeight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24200" y="4724400"/>
            <a:ext cx="251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setWeight</a:t>
            </a:r>
            <a:r>
              <a:rPr lang="en-US" dirty="0" smtClean="0"/>
              <a:t>(70);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43200" y="5334000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newWeight</a:t>
            </a:r>
            <a:r>
              <a:rPr lang="en-US" dirty="0" smtClean="0"/>
              <a:t> = 70.0;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53200" y="5105400"/>
            <a:ext cx="19812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Implicit assignment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1"/>
            <a:endCxn id="6" idx="3"/>
          </p:cNvCxnSpPr>
          <p:nvPr/>
        </p:nvCxnSpPr>
        <p:spPr>
          <a:xfrm rot="10800000">
            <a:off x="6019800" y="556260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Objects vs. Primitive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Instances of classes and interfaces are objects </a:t>
            </a:r>
          </a:p>
          <a:p>
            <a:r>
              <a:rPr lang="en-US" dirty="0" smtClean="0"/>
              <a:t>All other values are primitives</a:t>
            </a:r>
          </a:p>
          <a:p>
            <a:r>
              <a:rPr lang="en-US" dirty="0" smtClean="0"/>
              <a:t>Primitive types are used to construct objects</a:t>
            </a:r>
          </a:p>
          <a:p>
            <a:r>
              <a:rPr lang="en-US" dirty="0" smtClean="0"/>
              <a:t>~Atoms vs. molecules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Parameter Assignment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2057400"/>
            <a:ext cx="571500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b="1" dirty="0" err="1" smtClean="0"/>
              <a:t>int</a:t>
            </a:r>
            <a:r>
              <a:rPr lang="en-US" dirty="0" smtClean="0"/>
              <a:t> weight;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setWeight</a:t>
            </a:r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newWeight</a:t>
            </a:r>
            <a:r>
              <a:rPr lang="en-US" dirty="0" smtClean="0"/>
              <a:t>) {</a:t>
            </a:r>
          </a:p>
          <a:p>
            <a:pPr lvl="1"/>
            <a:r>
              <a:rPr lang="en-US" dirty="0" smtClean="0"/>
              <a:t>	weight = </a:t>
            </a:r>
            <a:r>
              <a:rPr lang="en-US" dirty="0" err="1" smtClean="0"/>
              <a:t>newWeight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24200" y="4724400"/>
            <a:ext cx="251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setWeight</a:t>
            </a:r>
            <a:r>
              <a:rPr lang="en-US" dirty="0" smtClean="0"/>
              <a:t>(70.6);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43200" y="5334000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newWeight</a:t>
            </a:r>
            <a:r>
              <a:rPr lang="en-US" dirty="0" smtClean="0"/>
              <a:t> = 70.6;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53200" y="5105400"/>
            <a:ext cx="19812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Implicit assignment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1"/>
            <a:endCxn id="6" idx="3"/>
          </p:cNvCxnSpPr>
          <p:nvPr/>
        </p:nvCxnSpPr>
        <p:spPr>
          <a:xfrm rot="10800000">
            <a:off x="6019800" y="556260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ultiply 7"/>
          <p:cNvSpPr/>
          <p:nvPr/>
        </p:nvSpPr>
        <p:spPr>
          <a:xfrm>
            <a:off x="5562600" y="5410200"/>
            <a:ext cx="685800" cy="6858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Parameter Assignment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2057400"/>
            <a:ext cx="571500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b="1" dirty="0" err="1" smtClean="0"/>
              <a:t>int</a:t>
            </a:r>
            <a:r>
              <a:rPr lang="en-US" dirty="0" smtClean="0"/>
              <a:t> weight;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setWeight</a:t>
            </a:r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newWeight</a:t>
            </a:r>
            <a:r>
              <a:rPr lang="en-US" dirty="0" smtClean="0"/>
              <a:t>) {</a:t>
            </a:r>
          </a:p>
          <a:p>
            <a:pPr lvl="1"/>
            <a:r>
              <a:rPr lang="en-US" dirty="0" smtClean="0"/>
              <a:t>	weight = </a:t>
            </a:r>
            <a:r>
              <a:rPr lang="en-US" dirty="0" err="1" smtClean="0"/>
              <a:t>newWeight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24200" y="4724400"/>
            <a:ext cx="251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setWeight</a:t>
            </a:r>
            <a:r>
              <a:rPr lang="en-US" dirty="0" smtClean="0"/>
              <a:t>((</a:t>
            </a:r>
            <a:r>
              <a:rPr lang="en-US" b="1" dirty="0" err="1" smtClean="0"/>
              <a:t>int</a:t>
            </a:r>
            <a:r>
              <a:rPr lang="en-US" dirty="0" smtClean="0"/>
              <a:t>)70.6);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a Value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2057400"/>
            <a:ext cx="571500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b="1" dirty="0" smtClean="0"/>
              <a:t>double </a:t>
            </a:r>
            <a:r>
              <a:rPr lang="en-US" dirty="0" smtClean="0"/>
              <a:t>weight;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getIntWeight</a:t>
            </a:r>
            <a:r>
              <a:rPr lang="en-US" dirty="0" smtClean="0"/>
              <a:t>() {</a:t>
            </a:r>
          </a:p>
          <a:p>
            <a:pPr lvl="1"/>
            <a:r>
              <a:rPr lang="en-US" dirty="0" smtClean="0"/>
              <a:t>	</a:t>
            </a:r>
            <a:r>
              <a:rPr lang="en-US" b="1" dirty="0" smtClean="0"/>
              <a:t>return</a:t>
            </a:r>
            <a:r>
              <a:rPr lang="en-US" dirty="0" smtClean="0"/>
              <a:t> weight;</a:t>
            </a:r>
          </a:p>
          <a:p>
            <a:pPr lvl="1"/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Translated into Assignment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2057400"/>
            <a:ext cx="571500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b="1" dirty="0" smtClean="0"/>
              <a:t>double </a:t>
            </a:r>
            <a:r>
              <a:rPr lang="en-US" dirty="0" smtClean="0"/>
              <a:t>weight;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getIntWeight</a:t>
            </a:r>
            <a:r>
              <a:rPr lang="en-US" dirty="0" smtClean="0"/>
              <a:t>() {</a:t>
            </a:r>
          </a:p>
          <a:p>
            <a:pPr lvl="1"/>
            <a:r>
              <a:rPr lang="en-US" dirty="0" smtClean="0"/>
              <a:t>	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getIntWeight</a:t>
            </a:r>
            <a:r>
              <a:rPr lang="en-US" dirty="0" smtClean="0"/>
              <a:t> = weight;</a:t>
            </a:r>
          </a:p>
          <a:p>
            <a:pPr lvl="1"/>
            <a:r>
              <a:rPr lang="en-US" b="1" dirty="0" smtClean="0"/>
              <a:t>	return</a:t>
            </a:r>
            <a:r>
              <a:rPr lang="en-US" dirty="0" smtClean="0"/>
              <a:t> </a:t>
            </a:r>
            <a:r>
              <a:rPr lang="en-US" dirty="0" err="1" smtClean="0"/>
              <a:t>getIntWeight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24200" y="4724400"/>
            <a:ext cx="251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Internal variable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rot="16200000" flipV="1">
            <a:off x="3181350" y="3524250"/>
            <a:ext cx="1295400" cy="1104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ultiply 7"/>
          <p:cNvSpPr/>
          <p:nvPr/>
        </p:nvSpPr>
        <p:spPr>
          <a:xfrm>
            <a:off x="4648200" y="3124200"/>
            <a:ext cx="685800" cy="6858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Translated into Assignment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2057400"/>
            <a:ext cx="571500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b="1" dirty="0" smtClean="0"/>
              <a:t>double </a:t>
            </a:r>
            <a:r>
              <a:rPr lang="en-US" dirty="0" smtClean="0"/>
              <a:t>weight;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getIntWeight</a:t>
            </a:r>
            <a:r>
              <a:rPr lang="en-US" dirty="0" smtClean="0"/>
              <a:t>() {</a:t>
            </a:r>
          </a:p>
          <a:p>
            <a:pPr lvl="1"/>
            <a:r>
              <a:rPr lang="en-US" dirty="0" smtClean="0"/>
              <a:t>	</a:t>
            </a:r>
            <a:r>
              <a:rPr lang="en-US" b="1" dirty="0" smtClean="0"/>
              <a:t>return</a:t>
            </a:r>
            <a:r>
              <a:rPr lang="en-US" dirty="0" smtClean="0"/>
              <a:t> (</a:t>
            </a:r>
            <a:r>
              <a:rPr lang="en-US" b="1" dirty="0" err="1" smtClean="0"/>
              <a:t>int</a:t>
            </a:r>
            <a:r>
              <a:rPr lang="en-US" dirty="0" smtClean="0"/>
              <a:t>) weight;</a:t>
            </a:r>
          </a:p>
          <a:p>
            <a:pPr lvl="1"/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Constants (Literals &amp; Named Constants)</a:t>
            </a:r>
          </a:p>
          <a:p>
            <a:r>
              <a:rPr lang="en-US" dirty="0" smtClean="0"/>
              <a:t>Assignment Rules</a:t>
            </a:r>
          </a:p>
          <a:p>
            <a:r>
              <a:rPr lang="en-US" dirty="0" smtClean="0"/>
              <a:t>Operations  with Invocation Syntax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Arithmetic Operations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9812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Operand</a:t>
                      </a:r>
                      <a:r>
                        <a:rPr lang="en-US" baseline="0" dirty="0" smtClean="0"/>
                        <a:t> &amp; Result Type (Signature)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err="1" smtClean="0">
                          <a:sym typeface="Wingdings"/>
                        </a:rPr>
                        <a:t>int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err="1" smtClean="0">
                          <a:sym typeface="Wingdings"/>
                        </a:rPr>
                        <a:t>int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err="1" smtClean="0">
                          <a:sym typeface="Wingdings"/>
                        </a:rPr>
                        <a:t>int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err="1" smtClean="0">
                          <a:sym typeface="Wingdings"/>
                        </a:rPr>
                        <a:t>int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quotient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err="1" smtClean="0">
                          <a:sym typeface="Wingdings"/>
                        </a:rPr>
                        <a:t>int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remainder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err="1" smtClean="0">
                          <a:sym typeface="Wingdings"/>
                        </a:rPr>
                        <a:t>int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514600" y="4572000"/>
            <a:ext cx="1905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5/2 </a:t>
            </a:r>
            <a:r>
              <a:rPr lang="en-US" noProof="1" smtClean="0">
                <a:sym typeface="Wingdings" pitchFamily="2" charset="2"/>
              </a:rPr>
              <a:t> 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48200" y="4572000"/>
            <a:ext cx="1905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5%2 </a:t>
            </a:r>
            <a:r>
              <a:rPr lang="en-US" noProof="1" smtClean="0">
                <a:sym typeface="Wingdings" pitchFamily="2" charset="2"/>
              </a:rPr>
              <a:t> 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52600" y="5334000"/>
            <a:ext cx="2743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 == (x/y)*y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48200" y="5334000"/>
            <a:ext cx="2743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 == (x/y)*y + (</a:t>
            </a:r>
            <a:r>
              <a:rPr lang="en-US" dirty="0" err="1" smtClean="0"/>
              <a:t>x%y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Multiply 13"/>
          <p:cNvSpPr/>
          <p:nvPr/>
        </p:nvSpPr>
        <p:spPr>
          <a:xfrm>
            <a:off x="3962400" y="5334000"/>
            <a:ext cx="685800" cy="6858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Arithmetic Operations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9812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Operand</a:t>
                      </a:r>
                      <a:r>
                        <a:rPr lang="en-US" baseline="0" dirty="0" smtClean="0"/>
                        <a:t> &amp; Result Type (Signature)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double, double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double, double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smtClean="0"/>
                        <a:t>double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double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double, double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quotient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double, double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429000" y="4572000"/>
            <a:ext cx="1905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5.0/2.0 </a:t>
            </a:r>
            <a:r>
              <a:rPr lang="en-US" noProof="1" smtClean="0">
                <a:sym typeface="Wingdings" pitchFamily="2" charset="2"/>
              </a:rPr>
              <a:t> 2.5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447800"/>
            <a:ext cx="3276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Integer.MAX_VALUE</a:t>
            </a:r>
            <a:r>
              <a:rPr lang="en-US" dirty="0" smtClean="0">
                <a:solidFill>
                  <a:schemeClr val="tx1"/>
                </a:solidFill>
              </a:rPr>
              <a:t> + 1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1447800"/>
            <a:ext cx="838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1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1447800"/>
            <a:ext cx="3276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Integer.MAX_VALUE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981200"/>
            <a:ext cx="3276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Integer.MIN_VALUE</a:t>
            </a:r>
            <a:r>
              <a:rPr lang="en-US" dirty="0" smtClean="0">
                <a:solidFill>
                  <a:schemeClr val="tx1"/>
                </a:solidFill>
              </a:rPr>
              <a:t>  - 1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1981200"/>
            <a:ext cx="838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1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6800" y="1981200"/>
            <a:ext cx="3276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Integer.MIN_VALUE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2971800"/>
            <a:ext cx="3962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(double) </a:t>
            </a:r>
            <a:r>
              <a:rPr lang="en-US" dirty="0" err="1" smtClean="0">
                <a:solidFill>
                  <a:schemeClr val="tx1"/>
                </a:solidFill>
              </a:rPr>
              <a:t>Integer.MIN_VALUE</a:t>
            </a:r>
            <a:r>
              <a:rPr lang="en-US" dirty="0" smtClean="0">
                <a:solidFill>
                  <a:schemeClr val="tx1"/>
                </a:solidFill>
              </a:rPr>
              <a:t> - 1.0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91000" y="2971800"/>
            <a:ext cx="3810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1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2971800"/>
            <a:ext cx="41148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(double) (</a:t>
            </a:r>
            <a:r>
              <a:rPr lang="en-US" dirty="0" err="1" smtClean="0">
                <a:solidFill>
                  <a:schemeClr val="tx1"/>
                </a:solidFill>
              </a:rPr>
              <a:t>Integer.MIN_VALUE</a:t>
            </a:r>
            <a:r>
              <a:rPr lang="en-US" dirty="0" smtClean="0">
                <a:solidFill>
                  <a:schemeClr val="tx1"/>
                </a:solidFill>
              </a:rPr>
              <a:t> - 1.0)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" y="4114800"/>
            <a:ext cx="3276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Double.MAX_VALUE</a:t>
            </a:r>
            <a:r>
              <a:rPr lang="en-US" dirty="0" smtClean="0">
                <a:solidFill>
                  <a:schemeClr val="tx1"/>
                </a:solidFill>
              </a:rPr>
              <a:t> + 1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62400" y="4114800"/>
            <a:ext cx="838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1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76800" y="4114800"/>
            <a:ext cx="3276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Double.MAX_VALUE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" y="4648200"/>
            <a:ext cx="3276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Double.MIN_VALUE</a:t>
            </a:r>
            <a:r>
              <a:rPr lang="en-US" dirty="0" smtClean="0">
                <a:solidFill>
                  <a:schemeClr val="tx1"/>
                </a:solidFill>
              </a:rPr>
              <a:t>  - 1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62400" y="4648200"/>
            <a:ext cx="838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1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76800" y="4648200"/>
            <a:ext cx="3276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Double.MIN_VALUE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447800"/>
            <a:ext cx="3276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10/0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1447800"/>
            <a:ext cx="838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1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1447800"/>
            <a:ext cx="3276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Exception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981200"/>
            <a:ext cx="3276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-10/0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1981200"/>
            <a:ext cx="838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1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6800" y="1981200"/>
            <a:ext cx="3276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Exception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2971800"/>
            <a:ext cx="3276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10.0/0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62400" y="2971800"/>
            <a:ext cx="838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1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2971800"/>
            <a:ext cx="3505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Double.POSITIVE_INFINITY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" y="3505200"/>
            <a:ext cx="3276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-10.0/0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62400" y="3505200"/>
            <a:ext cx="838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1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76800" y="3505200"/>
            <a:ext cx="3505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Double.NEGATIVE_INFINITY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" y="4495800"/>
            <a:ext cx="3276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0/0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62400" y="4495800"/>
            <a:ext cx="838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1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76800" y="4495800"/>
            <a:ext cx="3276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Exception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9600" y="5029200"/>
            <a:ext cx="3276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0.0/0.0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62400" y="5029200"/>
            <a:ext cx="838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1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5029200"/>
            <a:ext cx="3276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Double.NaN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Types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1676400"/>
            <a:ext cx="36861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76400"/>
            <a:ext cx="36861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1" y="3733800"/>
            <a:ext cx="3733799" cy="191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1" y="3733800"/>
            <a:ext cx="3733799" cy="191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228600" y="1066800"/>
            <a:ext cx="8458200" cy="19812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8600" y="3124200"/>
            <a:ext cx="8458200" cy="27432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" y="1143000"/>
            <a:ext cx="2590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ABMICalculator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04800" y="3200400"/>
            <a:ext cx="2590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ABMISpreadsheet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Overflow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133600"/>
            <a:ext cx="413964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Overflow</a:t>
            </a:r>
            <a:endParaRPr lang="en-US" dirty="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415265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524000"/>
            <a:ext cx="415265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24343" y="3962400"/>
            <a:ext cx="415265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Operations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828800"/>
            <a:ext cx="3276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5/2.0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2400" y="1828800"/>
            <a:ext cx="838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noProof="1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1828800"/>
            <a:ext cx="3276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5.0/2.0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1371600"/>
            <a:ext cx="381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Narrower type converted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2819400"/>
            <a:ext cx="3429000" cy="2514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2971800"/>
            <a:ext cx="3124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) (5/2.0)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3505200"/>
            <a:ext cx="3124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) (5.0/2.0)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4038600"/>
            <a:ext cx="3124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) (2.5)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0" y="4572000"/>
            <a:ext cx="3124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24400" y="2819400"/>
            <a:ext cx="3429000" cy="2514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76800" y="2971800"/>
            <a:ext cx="3124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doube</a:t>
            </a:r>
            <a:r>
              <a:rPr lang="en-US" dirty="0" smtClean="0">
                <a:solidFill>
                  <a:schemeClr val="tx1"/>
                </a:solidFill>
              </a:rPr>
              <a:t> d = 5/(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)2.0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76800" y="3505200"/>
            <a:ext cx="3124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double d = 5/2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76800" y="4038600"/>
            <a:ext cx="3124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double d =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572000"/>
            <a:ext cx="31242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double d = 2.0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vs. Weak Typing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2438400"/>
            <a:ext cx="32766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“hello” - 1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3886200"/>
            <a:ext cx="32766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minus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rot="5400000" flipH="1" flipV="1">
            <a:off x="2724150" y="3181350"/>
            <a:ext cx="11430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029200" y="2438400"/>
            <a:ext cx="3276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Legal under weak typing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“anything goes”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9200" y="3200400"/>
            <a:ext cx="3276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Illegal under strong typing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“strict type rules”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Math Operations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066800"/>
          <a:ext cx="65532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50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Operations </a:t>
                      </a:r>
                    </a:p>
                    <a:p>
                      <a:pPr algn="ctr"/>
                      <a:r>
                        <a:rPr lang="en-US" dirty="0" smtClean="0"/>
                        <a:t>(invoked on Math)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Signature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abs()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double </a:t>
                      </a:r>
                      <a:r>
                        <a:rPr lang="en-US" dirty="0" smtClean="0">
                          <a:sym typeface="Wingdings"/>
                        </a:rPr>
                        <a:t> double</a:t>
                      </a:r>
                      <a:r>
                        <a:rPr lang="en-US" baseline="0" dirty="0" smtClean="0">
                          <a:sym typeface="Wingdings"/>
                        </a:rPr>
                        <a:t>, </a:t>
                      </a:r>
                      <a:r>
                        <a:rPr lang="en-US" baseline="0" dirty="0" err="1" smtClean="0">
                          <a:sym typeface="Wingdings"/>
                        </a:rPr>
                        <a:t>int</a:t>
                      </a:r>
                      <a:r>
                        <a:rPr lang="en-US" baseline="0" dirty="0" smtClean="0">
                          <a:sym typeface="Wingdings"/>
                        </a:rPr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err="1" smtClean="0">
                          <a:sym typeface="Wingdings"/>
                        </a:rPr>
                        <a:t>int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acos</a:t>
                      </a:r>
                      <a:r>
                        <a:rPr lang="en-US" dirty="0" smtClean="0"/>
                        <a:t>(), </a:t>
                      </a:r>
                      <a:r>
                        <a:rPr lang="en-US" dirty="0" err="1" smtClean="0"/>
                        <a:t>asin</a:t>
                      </a:r>
                      <a:r>
                        <a:rPr lang="en-US" dirty="0" smtClean="0"/>
                        <a:t>(), </a:t>
                      </a:r>
                      <a:r>
                        <a:rPr lang="en-US" dirty="0" err="1" smtClean="0"/>
                        <a:t>atan</a:t>
                      </a:r>
                      <a:r>
                        <a:rPr lang="en-US" dirty="0" smtClean="0"/>
                        <a:t>()</a:t>
                      </a:r>
                    </a:p>
                    <a:p>
                      <a:pPr algn="ctr"/>
                      <a:r>
                        <a:rPr lang="en-US" dirty="0" err="1" smtClean="0"/>
                        <a:t>cos</a:t>
                      </a:r>
                      <a:r>
                        <a:rPr lang="en-US" dirty="0" smtClean="0"/>
                        <a:t>(), sin(), tan()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double </a:t>
                      </a:r>
                      <a:r>
                        <a:rPr lang="en-US" dirty="0" smtClean="0">
                          <a:sym typeface="Wingdings"/>
                        </a:rPr>
                        <a:t> double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pow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double, double </a:t>
                      </a:r>
                      <a:r>
                        <a:rPr lang="en-US" dirty="0" smtClean="0">
                          <a:sym typeface="Wingdings"/>
                        </a:rPr>
                        <a:t> double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exp(), log()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double </a:t>
                      </a:r>
                      <a:r>
                        <a:rPr lang="en-US" dirty="0" smtClean="0">
                          <a:sym typeface="Wingdings"/>
                        </a:rPr>
                        <a:t> double</a:t>
                      </a:r>
                      <a:endParaRPr 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round()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double </a:t>
                      </a:r>
                      <a:r>
                        <a:rPr lang="en-US" dirty="0" smtClean="0">
                          <a:sym typeface="Wingdings"/>
                        </a:rPr>
                        <a:t> long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random(),</a:t>
                      </a:r>
                      <a:r>
                        <a:rPr lang="en-US" baseline="0" dirty="0" smtClean="0"/>
                        <a:t> pi()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 double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sqrt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double </a:t>
                      </a:r>
                      <a:r>
                        <a:rPr lang="en-US" dirty="0" smtClean="0">
                          <a:sym typeface="Wingdings"/>
                        </a:rPr>
                        <a:t> double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57200" y="4648200"/>
            <a:ext cx="2362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Math.pi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 </a:t>
            </a:r>
            <a:r>
              <a:rPr lang="en-US" sz="2400" dirty="0" smtClean="0">
                <a:solidFill>
                  <a:schemeClr val="tx1"/>
                </a:solidFill>
                <a:sym typeface="Symbol" pitchFamily="18" charset="2"/>
              </a:rPr>
              <a:t>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971800" y="4648200"/>
            <a:ext cx="25146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Math.pow(5, 3) </a:t>
            </a:r>
            <a:r>
              <a:rPr lang="en-US" dirty="0" smtClean="0">
                <a:sym typeface="Wingdings"/>
              </a:rPr>
              <a:t> 5</a:t>
            </a:r>
            <a:r>
              <a:rPr lang="en-US" baseline="30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5638800" y="4648200"/>
            <a:ext cx="2743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Math.round</a:t>
            </a:r>
            <a:r>
              <a:rPr lang="en-US" dirty="0" smtClean="0"/>
              <a:t>(5.9) </a:t>
            </a:r>
            <a:r>
              <a:rPr lang="en-US" dirty="0" smtClean="0">
                <a:sym typeface="Wingdings"/>
              </a:rPr>
              <a:t> 6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14400" y="5410200"/>
            <a:ext cx="2438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 5.9 </a:t>
            </a:r>
            <a:r>
              <a:rPr lang="en-US" dirty="0" smtClean="0">
                <a:sym typeface="Wingdings"/>
              </a:rPr>
              <a:t>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2590800" y="54102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505200" y="5410200"/>
            <a:ext cx="42672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(</a:t>
            </a:r>
            <a:r>
              <a:rPr lang="en-US" dirty="0" err="1" smtClean="0"/>
              <a:t>int</a:t>
            </a:r>
            <a:r>
              <a:rPr lang="en-US" dirty="0" smtClean="0"/>
              <a:t>) </a:t>
            </a:r>
            <a:r>
              <a:rPr lang="en-US" dirty="0" err="1" smtClean="0"/>
              <a:t>Math.Round</a:t>
            </a:r>
            <a:r>
              <a:rPr lang="en-US" dirty="0" smtClean="0"/>
              <a:t>(5.9) </a:t>
            </a:r>
            <a:r>
              <a:rPr lang="en-US" dirty="0" smtClean="0">
                <a:sym typeface="Wingdings"/>
              </a:rPr>
              <a:t>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162800" y="54102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6" grpId="0" animBg="1"/>
      <p:bldP spid="57" grpId="0" animBg="1"/>
      <p:bldP spid="58" grpId="0" animBg="1"/>
      <p:bldP spid="59" grpId="0"/>
      <p:bldP spid="60" grpId="0" animBg="1"/>
      <p:bldP spid="6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boolean</a:t>
            </a:r>
            <a:r>
              <a:rPr lang="en-US" dirty="0" smtClean="0"/>
              <a:t> Constants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7000" y="2133600"/>
            <a:ext cx="3429000" cy="1828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95600" y="3276600"/>
            <a:ext cx="13716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true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4572000" y="3276600"/>
            <a:ext cx="13716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false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895600" y="2286000"/>
            <a:ext cx="13716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boolean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397000"/>
          <a:ext cx="83058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981200"/>
                <a:gridCol w="2286000"/>
                <a:gridCol w="3124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Signature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err="1" smtClean="0"/>
                        <a:t>int</a:t>
                      </a:r>
                      <a:r>
                        <a:rPr lang="en-US" baseline="0" dirty="0" smtClean="0"/>
                        <a:t> Implementation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Signature of double Implementation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==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equal?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err="1" smtClean="0">
                          <a:sym typeface="Wingdings"/>
                        </a:rPr>
                        <a:t>boolean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double, double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err="1" smtClean="0">
                          <a:sym typeface="Wingdings"/>
                        </a:rPr>
                        <a:t>boolean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!=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equal?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err="1" smtClean="0">
                          <a:sym typeface="Wingdings"/>
                        </a:rPr>
                        <a:t>boolean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double, double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err="1" smtClean="0">
                          <a:sym typeface="Wingdings"/>
                        </a:rPr>
                        <a:t>boolean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greater than?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err="1" smtClean="0">
                          <a:sym typeface="Wingdings"/>
                        </a:rPr>
                        <a:t>boolean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double, double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err="1" smtClean="0">
                          <a:sym typeface="Wingdings"/>
                        </a:rPr>
                        <a:t>boolean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 than?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err="1" smtClean="0">
                          <a:sym typeface="Wingdings"/>
                        </a:rPr>
                        <a:t>boolean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double, double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err="1" smtClean="0">
                          <a:sym typeface="Wingdings"/>
                        </a:rPr>
                        <a:t>boolean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&gt;=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greather</a:t>
                      </a:r>
                      <a:r>
                        <a:rPr lang="en-US" dirty="0" smtClean="0"/>
                        <a:t> than or</a:t>
                      </a:r>
                      <a:r>
                        <a:rPr lang="en-US" baseline="0" dirty="0" smtClean="0"/>
                        <a:t> equal?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err="1" smtClean="0">
                          <a:sym typeface="Wingdings"/>
                        </a:rPr>
                        <a:t>boolean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double, double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err="1" smtClean="0">
                          <a:sym typeface="Wingdings"/>
                        </a:rPr>
                        <a:t>boolean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&lt;=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less than or equal?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err="1" smtClean="0">
                          <a:sym typeface="Wingdings"/>
                        </a:rPr>
                        <a:t>boolean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double, double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err="1" smtClean="0">
                          <a:sym typeface="Wingdings"/>
                        </a:rPr>
                        <a:t>boolean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52600" y="5117068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 == 5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667000" y="5117068"/>
            <a:ext cx="144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noProof="1">
                <a:sym typeface="Wingdings" pitchFamily="2" charset="2"/>
              </a:rPr>
              <a:t> </a:t>
            </a:r>
            <a:r>
              <a:rPr lang="en-US" dirty="0"/>
              <a:t>true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752600" y="54864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 == 4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667000" y="54864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noProof="1">
                <a:sym typeface="Wingdings" pitchFamily="2" charset="2"/>
              </a:rPr>
              <a:t> </a:t>
            </a:r>
            <a:r>
              <a:rPr lang="en-US" dirty="0"/>
              <a:t>false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752600" y="58674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 &gt;= 4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667000" y="58674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noProof="1">
                <a:sym typeface="Wingdings" pitchFamily="2" charset="2"/>
              </a:rPr>
              <a:t> </a:t>
            </a:r>
            <a:r>
              <a:rPr lang="en-US" dirty="0"/>
              <a:t>true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752600" y="6248400"/>
            <a:ext cx="129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 &lt;= 4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667000" y="62600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noProof="1">
                <a:sym typeface="Wingdings" pitchFamily="2" charset="2"/>
              </a:rPr>
              <a:t> </a:t>
            </a:r>
            <a:r>
              <a:rPr lang="en-US"/>
              <a:t>false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876800" y="5117068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 != 5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715000" y="5117068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noProof="1">
                <a:sym typeface="Wingdings" pitchFamily="2" charset="2"/>
              </a:rPr>
              <a:t> </a:t>
            </a:r>
            <a:r>
              <a:rPr lang="en-US" dirty="0"/>
              <a:t>false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876800" y="54864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 != 4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715000" y="5498068"/>
            <a:ext cx="144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noProof="1">
                <a:sym typeface="Wingdings" pitchFamily="2" charset="2"/>
              </a:rPr>
              <a:t> </a:t>
            </a:r>
            <a:r>
              <a:rPr lang="en-US"/>
              <a:t>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boolean</a:t>
            </a:r>
            <a:r>
              <a:rPr lang="en-US" dirty="0" smtClean="0"/>
              <a:t> Operations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066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Name(s)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Signature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!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&amp;&amp;, &amp;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||, |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057400" y="3364468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!true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743200" y="3364468"/>
            <a:ext cx="144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noProof="1">
                <a:sym typeface="Wingdings" pitchFamily="2" charset="2"/>
              </a:rPr>
              <a:t> </a:t>
            </a:r>
            <a:r>
              <a:rPr lang="en-US"/>
              <a:t>false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057400" y="3897868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!false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43200" y="3897868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noProof="1">
                <a:sym typeface="Wingdings" pitchFamily="2" charset="2"/>
              </a:rPr>
              <a:t> </a:t>
            </a:r>
            <a:r>
              <a:rPr lang="en-US"/>
              <a:t>true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95400" y="4355068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true &amp;&amp; true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743200" y="4431268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noProof="1">
                <a:sym typeface="Wingdings" pitchFamily="2" charset="2"/>
              </a:rPr>
              <a:t> </a:t>
            </a:r>
            <a:r>
              <a:rPr lang="en-US"/>
              <a:t>true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219200" y="4888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true &amp;&amp; false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743200" y="4888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noProof="1">
                <a:sym typeface="Wingdings" pitchFamily="2" charset="2"/>
              </a:rPr>
              <a:t> </a:t>
            </a:r>
            <a:r>
              <a:rPr lang="en-US"/>
              <a:t>false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1219200" y="54218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false &amp;&amp; true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2743200" y="54218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noProof="1">
                <a:sym typeface="Wingdings" pitchFamily="2" charset="2"/>
              </a:rPr>
              <a:t> </a:t>
            </a:r>
            <a:r>
              <a:rPr lang="en-US"/>
              <a:t>false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1219200" y="58790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false &amp;&amp; false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2743200" y="58790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noProof="1">
                <a:sym typeface="Wingdings" pitchFamily="2" charset="2"/>
              </a:rPr>
              <a:t> </a:t>
            </a:r>
            <a:r>
              <a:rPr lang="en-US"/>
              <a:t>false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4648200" y="39624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true || true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6248400" y="39624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noProof="1">
                <a:sym typeface="Wingdings" pitchFamily="2" charset="2"/>
              </a:rPr>
              <a:t> </a:t>
            </a:r>
            <a:r>
              <a:rPr lang="en-US"/>
              <a:t>true</a:t>
            </a: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4648200" y="44196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true || false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6248400" y="44196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noProof="1">
                <a:sym typeface="Wingdings" pitchFamily="2" charset="2"/>
              </a:rPr>
              <a:t> </a:t>
            </a:r>
            <a:r>
              <a:rPr lang="en-US"/>
              <a:t>true</a:t>
            </a: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4648200" y="49530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false || true</a:t>
            </a: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6248400" y="49530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noProof="1">
                <a:sym typeface="Wingdings" pitchFamily="2" charset="2"/>
              </a:rPr>
              <a:t> </a:t>
            </a:r>
            <a:r>
              <a:rPr lang="en-US"/>
              <a:t>true</a:t>
            </a:r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4648200" y="54102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false || false</a:t>
            </a:r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6248400" y="54102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noProof="1">
                <a:sym typeface="Wingdings" pitchFamily="2" charset="2"/>
              </a:rPr>
              <a:t> </a:t>
            </a:r>
            <a:r>
              <a:rPr lang="en-US"/>
              <a:t>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Short-Circuit Evaluation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2641600"/>
            <a:ext cx="7543800" cy="198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95600" y="2717800"/>
            <a:ext cx="3962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false &amp;&amp; (9654.34/323.13  &gt;  32.34)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10400" y="2717800"/>
            <a:ext cx="1066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sym typeface="Wingdings"/>
              </a:rPr>
              <a:t> </a:t>
            </a:r>
            <a:r>
              <a:rPr lang="en-US" dirty="0" smtClean="0">
                <a:solidFill>
                  <a:schemeClr val="tx1"/>
                </a:solidFill>
              </a:rPr>
              <a:t> false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24200" y="3251200"/>
            <a:ext cx="3733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true || (9654.34/323.13 &gt;  32.34)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10400" y="3251200"/>
            <a:ext cx="1066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sym typeface="Wingdings"/>
              </a:rPr>
              <a:t> </a:t>
            </a:r>
            <a:r>
              <a:rPr lang="en-US" dirty="0" smtClean="0">
                <a:solidFill>
                  <a:schemeClr val="tx1"/>
                </a:solidFill>
              </a:rPr>
              <a:t> false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24200" y="4013200"/>
            <a:ext cx="49530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Second operand not evaluated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0" idx="0"/>
          </p:cNvCxnSpPr>
          <p:nvPr/>
        </p:nvCxnSpPr>
        <p:spPr>
          <a:xfrm rot="5400000" flipH="1" flipV="1">
            <a:off x="5543550" y="3765550"/>
            <a:ext cx="304800" cy="190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0"/>
          </p:cNvCxnSpPr>
          <p:nvPr/>
        </p:nvCxnSpPr>
        <p:spPr>
          <a:xfrm rot="5400000" flipH="1" flipV="1">
            <a:off x="5276850" y="3498850"/>
            <a:ext cx="838200" cy="190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38200" y="2794000"/>
            <a:ext cx="18288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Short-circuit evaluation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4724400"/>
            <a:ext cx="7543800" cy="1981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24200" y="4800600"/>
            <a:ext cx="3733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false &amp; (9654.34/323.13  &gt;  32.34)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10400" y="4800600"/>
            <a:ext cx="1066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sym typeface="Wingdings"/>
              </a:rPr>
              <a:t> </a:t>
            </a:r>
            <a:r>
              <a:rPr lang="en-US" dirty="0" smtClean="0">
                <a:solidFill>
                  <a:schemeClr val="tx1"/>
                </a:solidFill>
              </a:rPr>
              <a:t> false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2800" y="5334000"/>
            <a:ext cx="3505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true| (9654.34/323.13 &gt;  32.34)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10400" y="5334000"/>
            <a:ext cx="1066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sym typeface="Wingdings"/>
              </a:rPr>
              <a:t> </a:t>
            </a:r>
            <a:r>
              <a:rPr lang="en-US" dirty="0" smtClean="0">
                <a:solidFill>
                  <a:schemeClr val="tx1"/>
                </a:solidFill>
              </a:rPr>
              <a:t> false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24200" y="6096000"/>
            <a:ext cx="49530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Second operand evaluated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2" idx="0"/>
          </p:cNvCxnSpPr>
          <p:nvPr/>
        </p:nvCxnSpPr>
        <p:spPr>
          <a:xfrm rot="5400000" flipH="1" flipV="1">
            <a:off x="5543550" y="5848350"/>
            <a:ext cx="304800" cy="190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0"/>
          </p:cNvCxnSpPr>
          <p:nvPr/>
        </p:nvCxnSpPr>
        <p:spPr>
          <a:xfrm rot="5400000" flipH="1" flipV="1">
            <a:off x="5276850" y="5581650"/>
            <a:ext cx="838200" cy="190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838200" y="4876800"/>
            <a:ext cx="18288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Regular evaluation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524000" y="103124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066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Name(s)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Signature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!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&amp;&amp;, &amp;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||, |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6" grpId="0" animBg="1"/>
      <p:bldP spid="18" grpId="0"/>
      <p:bldP spid="19" grpId="0"/>
      <p:bldP spid="20" grpId="0"/>
      <p:bldP spid="21" grpId="0"/>
      <p:bldP spid="22" grpId="0" animBg="1"/>
      <p:bldP spid="2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Short-Circuit Evaluation</a:t>
            </a:r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524000" y="9906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066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Name(s)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Signature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!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&amp;&amp;, &amp;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||, |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boolean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2438400" y="2819400"/>
            <a:ext cx="2133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 &amp;&amp; (10/0)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267200" y="2819400"/>
            <a:ext cx="1143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 false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438400" y="3657600"/>
            <a:ext cx="2133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 &amp; (10/0)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3810000" y="4800600"/>
            <a:ext cx="2667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 error in some programming languages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36" idx="0"/>
          </p:cNvCxnSpPr>
          <p:nvPr/>
        </p:nvCxnSpPr>
        <p:spPr>
          <a:xfrm rot="16200000" flipV="1">
            <a:off x="4362450" y="4019550"/>
            <a:ext cx="762000" cy="8001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Types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981200"/>
            <a:ext cx="3886200" cy="2743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1981200"/>
            <a:ext cx="3886200" cy="2743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2057400"/>
            <a:ext cx="25908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int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4648200" y="2057400"/>
            <a:ext cx="25908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String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85800" y="2743200"/>
            <a:ext cx="34290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 + 4</a:t>
            </a:r>
          </a:p>
        </p:txBody>
      </p:sp>
      <p:sp>
        <p:nvSpPr>
          <p:cNvPr id="9" name="Rectangle 8"/>
          <p:cNvSpPr/>
          <p:nvPr/>
        </p:nvSpPr>
        <p:spPr>
          <a:xfrm>
            <a:off x="4800600" y="2895600"/>
            <a:ext cx="34290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“three” + “four”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3352800"/>
            <a:ext cx="34290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 – 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5800" y="3962400"/>
            <a:ext cx="34290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00600" y="3505200"/>
            <a:ext cx="34290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“three” – “four”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38400" y="5105400"/>
            <a:ext cx="434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Overloaded operator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0"/>
            <a:endCxn id="8" idx="2"/>
          </p:cNvCxnSpPr>
          <p:nvPr/>
        </p:nvCxnSpPr>
        <p:spPr>
          <a:xfrm rot="16200000" flipV="1">
            <a:off x="2552700" y="3048000"/>
            <a:ext cx="19050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0"/>
            <a:endCxn id="9" idx="2"/>
          </p:cNvCxnSpPr>
          <p:nvPr/>
        </p:nvCxnSpPr>
        <p:spPr>
          <a:xfrm rot="5400000" flipH="1" flipV="1">
            <a:off x="4686300" y="3276600"/>
            <a:ext cx="17526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Multiply 20"/>
          <p:cNvSpPr/>
          <p:nvPr/>
        </p:nvSpPr>
        <p:spPr>
          <a:xfrm>
            <a:off x="7772400" y="3581400"/>
            <a:ext cx="685800" cy="6858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438400" y="5638800"/>
            <a:ext cx="434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r>
              <a:rPr lang="en-US" dirty="0" smtClean="0"/>
              <a:t> and String are different 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1" grpId="0" animBg="1"/>
      <p:bldP spid="2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95800" y="1905000"/>
            <a:ext cx="16002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1981200"/>
            <a:ext cx="3810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1981200"/>
            <a:ext cx="6096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1905000"/>
            <a:ext cx="10668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Expressions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38400" y="1828800"/>
            <a:ext cx="3962400" cy="1143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false &amp;&amp; ( 10 / 0 )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6553200" y="1447800"/>
            <a:ext cx="2133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Sub-expression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9" idx="1"/>
            <a:endCxn id="6" idx="3"/>
          </p:cNvCxnSpPr>
          <p:nvPr/>
        </p:nvCxnSpPr>
        <p:spPr>
          <a:xfrm rot="10800000" flipV="1">
            <a:off x="6096000" y="1828800"/>
            <a:ext cx="457200" cy="571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38400" y="4114800"/>
            <a:ext cx="3962400" cy="11430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false &amp;&amp; ( 10 / 0 )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5638800" y="5562600"/>
            <a:ext cx="1905000" cy="1104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Operator evaluation order?</a:t>
            </a:r>
            <a:endParaRPr lang="en-US" sz="2000" dirty="0"/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rot="10800000">
            <a:off x="5334000" y="4953000"/>
            <a:ext cx="304800" cy="11620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1"/>
          </p:cNvCxnSpPr>
          <p:nvPr/>
        </p:nvCxnSpPr>
        <p:spPr>
          <a:xfrm rot="10800000">
            <a:off x="4114800" y="4953000"/>
            <a:ext cx="1524000" cy="11620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  <p:bldP spid="5" grpId="0" animBg="1"/>
      <p:bldP spid="4" grpId="0" animBg="1"/>
      <p:bldP spid="9" grpId="0" animBg="1"/>
      <p:bldP spid="12" grpId="0" animBg="1"/>
      <p:bldP spid="1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boolean</a:t>
            </a:r>
            <a:r>
              <a:rPr lang="en-US" dirty="0" smtClean="0"/>
              <a:t> vs. Number Expressions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1828800"/>
            <a:ext cx="60198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62400" y="2057400"/>
            <a:ext cx="3505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hoursWorked</a:t>
            </a:r>
            <a:r>
              <a:rPr lang="en-US" dirty="0" smtClean="0"/>
              <a:t> &gt; MAX_HOURS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2057400"/>
            <a:ext cx="2667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overWorked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14600" y="3505200"/>
            <a:ext cx="3733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 if </a:t>
            </a:r>
            <a:r>
              <a:rPr lang="en-US" dirty="0" err="1" smtClean="0"/>
              <a:t>hoursWorked</a:t>
            </a:r>
            <a:r>
              <a:rPr lang="en-US" dirty="0" smtClean="0"/>
              <a:t> is greater than MAX_HOURS and false otherwise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0"/>
            <a:endCxn id="5" idx="2"/>
          </p:cNvCxnSpPr>
          <p:nvPr/>
        </p:nvCxnSpPr>
        <p:spPr>
          <a:xfrm rot="5400000" flipH="1" flipV="1">
            <a:off x="4552950" y="2343150"/>
            <a:ext cx="99060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71600" y="5181600"/>
            <a:ext cx="60198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earnings = </a:t>
            </a:r>
            <a:r>
              <a:rPr lang="en-US" dirty="0" err="1" smtClean="0">
                <a:solidFill>
                  <a:schemeClr val="tx1"/>
                </a:solidFill>
              </a:rPr>
              <a:t>hourlyWage</a:t>
            </a:r>
            <a:r>
              <a:rPr lang="en-US" dirty="0" smtClean="0">
                <a:solidFill>
                  <a:schemeClr val="tx1"/>
                </a:solidFill>
              </a:rPr>
              <a:t>*</a:t>
            </a:r>
            <a:r>
              <a:rPr lang="en-US" dirty="0" err="1" smtClean="0">
                <a:solidFill>
                  <a:schemeClr val="tx1"/>
                </a:solidFill>
              </a:rPr>
              <a:t>hoursWorked</a:t>
            </a:r>
            <a:r>
              <a:rPr lang="en-US" dirty="0" smtClean="0">
                <a:solidFill>
                  <a:schemeClr val="tx1"/>
                </a:solidFill>
              </a:rPr>
              <a:t> + BONUS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boolean</a:t>
            </a:r>
            <a:r>
              <a:rPr lang="en-US" dirty="0" smtClean="0"/>
              <a:t> Property</a:t>
            </a: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523999"/>
            <a:ext cx="450272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038599"/>
            <a:ext cx="4502730" cy="243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boolean</a:t>
            </a:r>
            <a:r>
              <a:rPr lang="en-US" dirty="0" smtClean="0"/>
              <a:t> Property 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2133600"/>
            <a:ext cx="601980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b="1" dirty="0" smtClean="0"/>
              <a:t>	public</a:t>
            </a:r>
            <a:r>
              <a:rPr lang="en-US" dirty="0" smtClean="0"/>
              <a:t> </a:t>
            </a:r>
            <a:r>
              <a:rPr lang="en-US" b="1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isOverWeight</a:t>
            </a:r>
            <a:r>
              <a:rPr lang="en-US" dirty="0" smtClean="0"/>
              <a:t>() {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	}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boolean</a:t>
            </a:r>
            <a:r>
              <a:rPr lang="en-US" dirty="0" smtClean="0"/>
              <a:t> Property Code (Edit)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2133600"/>
            <a:ext cx="601980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b="1" dirty="0" smtClean="0"/>
              <a:t>     final double HIGH_BMI = 28;	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isOverWeight</a:t>
            </a:r>
            <a:r>
              <a:rPr lang="en-US" dirty="0" smtClean="0"/>
              <a:t>() {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        return </a:t>
            </a:r>
            <a:r>
              <a:rPr lang="en-US" dirty="0" err="1" smtClean="0"/>
              <a:t>getBMI</a:t>
            </a:r>
            <a:r>
              <a:rPr lang="en-US" dirty="0" smtClean="0"/>
              <a:t>() &gt; HIGH_BMI;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	}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boolean</a:t>
            </a:r>
            <a:r>
              <a:rPr lang="en-US" dirty="0" smtClean="0"/>
              <a:t> Property 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2133600"/>
            <a:ext cx="6019800" cy="2819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b="1" dirty="0" smtClean="0"/>
              <a:t>	private final double </a:t>
            </a:r>
            <a:r>
              <a:rPr lang="en-US" dirty="0" smtClean="0"/>
              <a:t>HIGH_BMI = 25;</a:t>
            </a:r>
          </a:p>
          <a:p>
            <a:pPr>
              <a:spcBef>
                <a:spcPct val="50000"/>
              </a:spcBef>
            </a:pPr>
            <a:endParaRPr lang="en-US" b="1" dirty="0" smtClean="0"/>
          </a:p>
          <a:p>
            <a:pPr>
              <a:spcBef>
                <a:spcPct val="50000"/>
              </a:spcBef>
            </a:pPr>
            <a:r>
              <a:rPr lang="en-US" b="1" dirty="0" smtClean="0"/>
              <a:t>	public</a:t>
            </a:r>
            <a:r>
              <a:rPr lang="en-US" dirty="0" smtClean="0"/>
              <a:t> </a:t>
            </a:r>
            <a:r>
              <a:rPr lang="en-US" b="1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isOverWeight</a:t>
            </a:r>
            <a:r>
              <a:rPr lang="en-US" dirty="0" smtClean="0"/>
              <a:t>() {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		return </a:t>
            </a:r>
            <a:r>
              <a:rPr lang="en-US" dirty="0" err="1" smtClean="0"/>
              <a:t>getBmi</a:t>
            </a:r>
            <a:r>
              <a:rPr lang="en-US" dirty="0" smtClean="0"/>
              <a:t>() &gt; HIGH_BMI;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	}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boolean</a:t>
            </a:r>
            <a:r>
              <a:rPr lang="en-US" dirty="0" smtClean="0"/>
              <a:t> Property 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2133600"/>
            <a:ext cx="6019800" cy="2819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b="1" dirty="0" smtClean="0"/>
              <a:t>	</a:t>
            </a:r>
            <a:r>
              <a:rPr lang="en-US" dirty="0" smtClean="0"/>
              <a:t>// declare in interface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	private final double </a:t>
            </a:r>
            <a:r>
              <a:rPr lang="en-US" dirty="0" smtClean="0"/>
              <a:t>HIGH_BMI = 25;</a:t>
            </a:r>
          </a:p>
          <a:p>
            <a:pPr>
              <a:spcBef>
                <a:spcPct val="50000"/>
              </a:spcBef>
            </a:pPr>
            <a:endParaRPr lang="en-US" b="1" dirty="0" smtClean="0"/>
          </a:p>
          <a:p>
            <a:pPr>
              <a:spcBef>
                <a:spcPct val="50000"/>
              </a:spcBef>
            </a:pPr>
            <a:r>
              <a:rPr lang="en-US" b="1" dirty="0" smtClean="0"/>
              <a:t>	public</a:t>
            </a:r>
            <a:r>
              <a:rPr lang="en-US" dirty="0" smtClean="0"/>
              <a:t> </a:t>
            </a:r>
            <a:r>
              <a:rPr lang="en-US" b="1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isOverWeight</a:t>
            </a:r>
            <a:r>
              <a:rPr lang="en-US" dirty="0" smtClean="0"/>
              <a:t>() {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		return </a:t>
            </a:r>
            <a:r>
              <a:rPr lang="en-US" dirty="0" err="1" smtClean="0"/>
              <a:t>getBmi</a:t>
            </a:r>
            <a:r>
              <a:rPr lang="en-US" dirty="0" smtClean="0"/>
              <a:t>() &gt; HIGH_BMI;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	}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Invalid BMI</a:t>
            </a:r>
            <a:endParaRPr lang="en-US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133600"/>
            <a:ext cx="4291013" cy="2323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Assert </a:t>
            </a:r>
            <a:r>
              <a:rPr lang="en-US" dirty="0" smtClean="0"/>
              <a:t>&lt;Boolean Expression&gt;</a:t>
            </a:r>
          </a:p>
          <a:p>
            <a:pPr lvl="1"/>
            <a:r>
              <a:rPr lang="en-US" dirty="0" smtClean="0"/>
              <a:t>Statement can be inserted anywhere to state that some condition should be true</a:t>
            </a:r>
          </a:p>
          <a:p>
            <a:pPr lvl="1"/>
            <a:r>
              <a:rPr lang="en-US" dirty="0" smtClean="0"/>
              <a:t>If condition is false, Java stops program and gives error message</a:t>
            </a:r>
          </a:p>
          <a:p>
            <a:pPr lvl="1"/>
            <a:r>
              <a:rPr lang="en-US" dirty="0" smtClean="0"/>
              <a:t>Some products fail with message “internal assertion failed”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Should We Change the Class?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" y="1219200"/>
            <a:ext cx="8382000" cy="548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height, weight;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	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	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theInitialHeight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theInitialWeight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 ( </a:t>
            </a:r>
            <a:r>
              <a:rPr lang="en-US" dirty="0" err="1" smtClean="0">
                <a:solidFill>
                  <a:schemeClr val="tx1"/>
                </a:solidFill>
              </a:rPr>
              <a:t>theInitialHeight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 </a:t>
            </a:r>
            <a:r>
              <a:rPr lang="en-US" dirty="0" err="1" smtClean="0">
                <a:solidFill>
                  <a:schemeClr val="tx1"/>
                </a:solidFill>
              </a:rPr>
              <a:t>theInitialWeight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}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getHeight</a:t>
            </a:r>
            <a:r>
              <a:rPr lang="en-US" dirty="0" smtClean="0">
                <a:solidFill>
                  <a:schemeClr val="tx1"/>
                </a:solidFill>
              </a:rPr>
              <a:t>() { 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height;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) { height = </a:t>
            </a:r>
            <a:r>
              <a:rPr lang="en-US" dirty="0" err="1" smtClean="0">
                <a:solidFill>
                  <a:schemeClr val="tx1"/>
                </a:solidFill>
              </a:rPr>
              <a:t>newHeight</a:t>
            </a:r>
            <a:r>
              <a:rPr lang="en-US" dirty="0" smtClean="0">
                <a:solidFill>
                  <a:schemeClr val="tx1"/>
                </a:solidFill>
              </a:rPr>
              <a:t>;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getWeight</a:t>
            </a:r>
            <a:r>
              <a:rPr lang="en-US" dirty="0" smtClean="0">
                <a:solidFill>
                  <a:schemeClr val="tx1"/>
                </a:solidFill>
              </a:rPr>
              <a:t>() { 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weight;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) { weight = </a:t>
            </a:r>
            <a:r>
              <a:rPr lang="en-US" dirty="0" err="1" smtClean="0">
                <a:solidFill>
                  <a:schemeClr val="tx1"/>
                </a:solidFill>
              </a:rPr>
              <a:t>newWeight</a:t>
            </a:r>
            <a:r>
              <a:rPr lang="en-US" dirty="0" smtClean="0">
                <a:solidFill>
                  <a:schemeClr val="tx1"/>
                </a:solidFill>
              </a:rPr>
              <a:t>;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 { 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weight/(height*height);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Types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981200"/>
            <a:ext cx="3886200" cy="2743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1981200"/>
            <a:ext cx="3886200" cy="2743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2057400"/>
            <a:ext cx="25908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int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4648200" y="2057400"/>
            <a:ext cx="25908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double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85800" y="2895600"/>
            <a:ext cx="34290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 / 4 = 0</a:t>
            </a:r>
          </a:p>
        </p:txBody>
      </p:sp>
      <p:sp>
        <p:nvSpPr>
          <p:cNvPr id="9" name="Rectangle 8"/>
          <p:cNvSpPr/>
          <p:nvPr/>
        </p:nvSpPr>
        <p:spPr>
          <a:xfrm>
            <a:off x="4800600" y="2895600"/>
            <a:ext cx="3429000" cy="457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3.0 / 4.0 = 0.75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38400" y="5105400"/>
            <a:ext cx="434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Overloaded arithmetic operator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0" idx="0"/>
            <a:endCxn id="8" idx="2"/>
          </p:cNvCxnSpPr>
          <p:nvPr/>
        </p:nvCxnSpPr>
        <p:spPr>
          <a:xfrm rot="16200000" flipV="1">
            <a:off x="2628900" y="3124200"/>
            <a:ext cx="17526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0"/>
            <a:endCxn id="9" idx="2"/>
          </p:cNvCxnSpPr>
          <p:nvPr/>
        </p:nvCxnSpPr>
        <p:spPr>
          <a:xfrm rot="5400000" flipH="1" flipV="1">
            <a:off x="4686300" y="3276600"/>
            <a:ext cx="17526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Preconditions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" y="1219200"/>
            <a:ext cx="8382000" cy="548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height, weight;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	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	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theInitialHeight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theInitialWeight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 ( </a:t>
            </a:r>
            <a:r>
              <a:rPr lang="en-US" dirty="0" err="1" smtClean="0">
                <a:solidFill>
                  <a:schemeClr val="tx1"/>
                </a:solidFill>
              </a:rPr>
              <a:t>theInitialHeight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 </a:t>
            </a:r>
            <a:r>
              <a:rPr lang="en-US" dirty="0" err="1" smtClean="0">
                <a:solidFill>
                  <a:schemeClr val="tx1"/>
                </a:solidFill>
              </a:rPr>
              <a:t>theInitialWeight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i="1" dirty="0" smtClean="0">
                <a:solidFill>
                  <a:schemeClr val="accent2"/>
                </a:solidFill>
              </a:rPr>
              <a:t>	</a:t>
            </a:r>
            <a:r>
              <a:rPr lang="en-US" b="1" i="1" dirty="0" smtClean="0">
                <a:solidFill>
                  <a:schemeClr val="tx1"/>
                </a:solidFill>
              </a:rPr>
              <a:t>public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boolean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preGetBMI</a:t>
            </a:r>
            <a:r>
              <a:rPr lang="en-US" i="1" dirty="0" smtClean="0">
                <a:solidFill>
                  <a:schemeClr val="tx1"/>
                </a:solidFill>
              </a:rPr>
              <a:t>() { 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		return</a:t>
            </a:r>
            <a:r>
              <a:rPr lang="en-US" i="1" dirty="0" smtClean="0">
                <a:solidFill>
                  <a:schemeClr val="tx1"/>
                </a:solidFill>
              </a:rPr>
              <a:t> weight &gt; 0 &amp;&amp; height &gt; 0;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	}</a:t>
            </a:r>
          </a:p>
          <a:p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b="1" dirty="0" smtClean="0">
                <a:solidFill>
                  <a:schemeClr val="tx1"/>
                </a:solidFill>
              </a:rPr>
              <a:t>assert 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preGetBMI</a:t>
            </a:r>
            <a:r>
              <a:rPr lang="en-US" dirty="0" smtClean="0">
                <a:solidFill>
                  <a:schemeClr val="tx1"/>
                </a:solidFill>
              </a:rPr>
              <a:t>());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5638800" y="4800600"/>
            <a:ext cx="2667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Precondition of method M() is </a:t>
            </a:r>
            <a:r>
              <a:rPr lang="en-US" dirty="0" err="1" smtClean="0"/>
              <a:t>preM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ObjectEditor</a:t>
            </a:r>
            <a:r>
              <a:rPr lang="en-US" dirty="0" smtClean="0"/>
              <a:t> Uses Precondition</a:t>
            </a:r>
            <a:endParaRPr lang="en-US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6356" y="1447800"/>
            <a:ext cx="5406444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2556" y="3581400"/>
            <a:ext cx="5221451" cy="2397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ObjectEditor</a:t>
            </a:r>
            <a:r>
              <a:rPr lang="en-US" dirty="0" smtClean="0"/>
              <a:t> Uses Precondition</a:t>
            </a:r>
            <a:endParaRPr lang="en-US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447800"/>
            <a:ext cx="477921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038600"/>
            <a:ext cx="4779211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ObjectEditor</a:t>
            </a:r>
            <a:r>
              <a:rPr lang="en-US" dirty="0" smtClean="0"/>
              <a:t> Uses Precondition</a:t>
            </a:r>
            <a:endParaRPr lang="en-US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066800"/>
            <a:ext cx="5105400" cy="223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352800"/>
            <a:ext cx="5105400" cy="223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685800" y="5715000"/>
            <a:ext cx="7467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method is disabled when its precondition not met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Class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" y="1219200"/>
            <a:ext cx="8382000" cy="548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class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r>
              <a:rPr lang="en-US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height, weight;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	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ABMISpreadsheet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	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theInitialHeight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theInitialWeight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setHeight</a:t>
            </a:r>
            <a:r>
              <a:rPr lang="en-US" dirty="0" smtClean="0">
                <a:solidFill>
                  <a:schemeClr val="tx1"/>
                </a:solidFill>
              </a:rPr>
              <a:t> ( </a:t>
            </a:r>
            <a:r>
              <a:rPr lang="en-US" dirty="0" err="1" smtClean="0">
                <a:solidFill>
                  <a:schemeClr val="tx1"/>
                </a:solidFill>
              </a:rPr>
              <a:t>theInitialHeight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err="1" smtClean="0">
                <a:solidFill>
                  <a:schemeClr val="tx1"/>
                </a:solidFill>
              </a:rPr>
              <a:t>setWeight</a:t>
            </a:r>
            <a:r>
              <a:rPr lang="en-US" dirty="0" smtClean="0">
                <a:solidFill>
                  <a:schemeClr val="tx1"/>
                </a:solidFill>
              </a:rPr>
              <a:t>( </a:t>
            </a:r>
            <a:r>
              <a:rPr lang="en-US" dirty="0" err="1" smtClean="0">
                <a:solidFill>
                  <a:schemeClr val="tx1"/>
                </a:solidFill>
              </a:rPr>
              <a:t>theInitialWeight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i="1" dirty="0" smtClean="0">
                <a:solidFill>
                  <a:schemeClr val="accent2"/>
                </a:solidFill>
              </a:rPr>
              <a:t>	</a:t>
            </a:r>
            <a:r>
              <a:rPr lang="en-US" b="1" i="1" dirty="0" smtClean="0">
                <a:solidFill>
                  <a:schemeClr val="tx1"/>
                </a:solidFill>
              </a:rPr>
              <a:t>public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boolean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preGetBMI</a:t>
            </a:r>
            <a:r>
              <a:rPr lang="en-US" i="1" dirty="0" smtClean="0">
                <a:solidFill>
                  <a:schemeClr val="tx1"/>
                </a:solidFill>
              </a:rPr>
              <a:t>() { 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		return</a:t>
            </a:r>
            <a:r>
              <a:rPr lang="en-US" i="1" dirty="0" smtClean="0">
                <a:solidFill>
                  <a:schemeClr val="tx1"/>
                </a:solidFill>
              </a:rPr>
              <a:t> weight &gt; 0 &amp;&amp; height &gt; 0;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	}</a:t>
            </a:r>
          </a:p>
          <a:p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public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double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getBMI</a:t>
            </a:r>
            <a:r>
              <a:rPr lang="en-US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b="1" dirty="0" smtClean="0">
                <a:solidFill>
                  <a:schemeClr val="tx1"/>
                </a:solidFill>
              </a:rPr>
              <a:t>assert 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preGetBMI</a:t>
            </a:r>
            <a:r>
              <a:rPr lang="en-US" dirty="0" smtClean="0">
                <a:solidFill>
                  <a:schemeClr val="tx1"/>
                </a:solidFill>
              </a:rPr>
              <a:t>());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b="1" dirty="0" smtClean="0">
                <a:solidFill>
                  <a:schemeClr val="tx1"/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weight/(height*height);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Class (Edit)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" y="1219200"/>
            <a:ext cx="8382000" cy="548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class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ABMISpreadsheet</a:t>
            </a:r>
            <a:r>
              <a:rPr lang="en-US" sz="1600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height, weight;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double </a:t>
            </a:r>
            <a:r>
              <a:rPr lang="en-US" sz="1600" dirty="0" err="1" smtClean="0">
                <a:solidFill>
                  <a:schemeClr val="tx1"/>
                </a:solidFill>
              </a:rPr>
              <a:t>iH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iW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b="1" dirty="0" smtClean="0">
                <a:solidFill>
                  <a:schemeClr val="tx1"/>
                </a:solidFill>
              </a:rPr>
              <a:t>	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ABMISpreadsheet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		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theInitialHeight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theInitialWeight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</a:rPr>
              <a:t>setHeight</a:t>
            </a:r>
            <a:r>
              <a:rPr lang="en-US" sz="1600" dirty="0" smtClean="0">
                <a:solidFill>
                  <a:schemeClr val="tx1"/>
                </a:solidFill>
              </a:rPr>
              <a:t> ( </a:t>
            </a:r>
            <a:r>
              <a:rPr lang="en-US" sz="1600" dirty="0" err="1" smtClean="0">
                <a:solidFill>
                  <a:schemeClr val="tx1"/>
                </a:solidFill>
              </a:rPr>
              <a:t>theInitialHeight</a:t>
            </a:r>
            <a:r>
              <a:rPr lang="en-US" sz="16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</a:rPr>
              <a:t>setWeight</a:t>
            </a:r>
            <a:r>
              <a:rPr lang="en-US" sz="1600" dirty="0" smtClean="0">
                <a:solidFill>
                  <a:schemeClr val="tx1"/>
                </a:solidFill>
              </a:rPr>
              <a:t>( </a:t>
            </a:r>
            <a:r>
              <a:rPr lang="en-US" sz="1600" dirty="0" err="1" smtClean="0">
                <a:solidFill>
                  <a:schemeClr val="tx1"/>
                </a:solidFill>
              </a:rPr>
              <a:t>theInitialWeight</a:t>
            </a:r>
            <a:r>
              <a:rPr lang="en-US" sz="16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                </a:t>
            </a:r>
            <a:r>
              <a:rPr lang="en-US" sz="1600" dirty="0" err="1" smtClean="0">
                <a:solidFill>
                  <a:schemeClr val="tx1"/>
                </a:solidFill>
              </a:rPr>
              <a:t>iH</a:t>
            </a:r>
            <a:r>
              <a:rPr lang="en-US" sz="1600" dirty="0" smtClean="0">
                <a:solidFill>
                  <a:schemeClr val="tx1"/>
                </a:solidFill>
              </a:rPr>
              <a:t> = </a:t>
            </a:r>
            <a:r>
              <a:rPr lang="en-US" sz="1600" dirty="0" err="1" smtClean="0">
                <a:solidFill>
                  <a:schemeClr val="tx1"/>
                </a:solidFill>
              </a:rPr>
              <a:t>theInitialHeight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                </a:t>
            </a:r>
            <a:r>
              <a:rPr lang="en-US" sz="1600" dirty="0" err="1" smtClean="0">
                <a:solidFill>
                  <a:schemeClr val="tx1"/>
                </a:solidFill>
              </a:rPr>
              <a:t>iW</a:t>
            </a:r>
            <a:r>
              <a:rPr lang="en-US" sz="1600" dirty="0" smtClean="0">
                <a:solidFill>
                  <a:schemeClr val="tx1"/>
                </a:solidFill>
              </a:rPr>
              <a:t> = </a:t>
            </a:r>
            <a:r>
              <a:rPr lang="en-US" sz="1600" dirty="0" err="1" smtClean="0">
                <a:solidFill>
                  <a:schemeClr val="tx1"/>
                </a:solidFill>
              </a:rPr>
              <a:t>theInitialWeight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}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b="1" i="1" dirty="0" smtClean="0">
                <a:solidFill>
                  <a:schemeClr val="accent2"/>
                </a:solidFill>
              </a:rPr>
              <a:t>	</a:t>
            </a:r>
            <a:r>
              <a:rPr lang="en-US" sz="1600" b="1" i="1" dirty="0" smtClean="0">
                <a:solidFill>
                  <a:schemeClr val="tx1"/>
                </a:solidFill>
              </a:rPr>
              <a:t>public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b="1" i="1" dirty="0" err="1" smtClean="0">
                <a:solidFill>
                  <a:schemeClr val="tx1"/>
                </a:solidFill>
              </a:rPr>
              <a:t>boolean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</a:rPr>
              <a:t>preGetBMI</a:t>
            </a:r>
            <a:r>
              <a:rPr lang="en-US" sz="1600" i="1" dirty="0" smtClean="0">
                <a:solidFill>
                  <a:schemeClr val="tx1"/>
                </a:solidFill>
              </a:rPr>
              <a:t>() { </a:t>
            </a:r>
          </a:p>
          <a:p>
            <a:r>
              <a:rPr lang="en-US" sz="1600" b="1" i="1" dirty="0" smtClean="0">
                <a:solidFill>
                  <a:schemeClr val="tx1"/>
                </a:solidFill>
              </a:rPr>
              <a:t>		return</a:t>
            </a:r>
            <a:r>
              <a:rPr lang="en-US" sz="1600" i="1" dirty="0" smtClean="0">
                <a:solidFill>
                  <a:schemeClr val="tx1"/>
                </a:solidFill>
              </a:rPr>
              <a:t> weight &gt; 0 &amp;&amp; height &gt; 0;</a:t>
            </a:r>
          </a:p>
          <a:p>
            <a:r>
              <a:rPr lang="en-US" sz="1600" i="1" dirty="0" smtClean="0">
                <a:solidFill>
                  <a:schemeClr val="tx1"/>
                </a:solidFill>
              </a:rPr>
              <a:t>	}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getBMI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</a:rPr>
              <a:t>assert </a:t>
            </a:r>
            <a:r>
              <a:rPr lang="en-US" sz="1600" dirty="0" smtClean="0">
                <a:solidFill>
                  <a:schemeClr val="tx1"/>
                </a:solidFill>
              </a:rPr>
              <a:t> (</a:t>
            </a:r>
            <a:r>
              <a:rPr lang="en-US" sz="1600" dirty="0" err="1" smtClean="0">
                <a:solidFill>
                  <a:schemeClr val="tx1"/>
                </a:solidFill>
              </a:rPr>
              <a:t>preGetBMI</a:t>
            </a:r>
            <a:r>
              <a:rPr lang="en-US" sz="1600" dirty="0" smtClean="0">
                <a:solidFill>
                  <a:schemeClr val="tx1"/>
                </a:solidFill>
              </a:rPr>
              <a:t>());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weight/(height*height);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}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public </a:t>
            </a:r>
            <a:r>
              <a:rPr lang="en-US" sz="1600" dirty="0" err="1" smtClean="0">
                <a:solidFill>
                  <a:schemeClr val="tx1"/>
                </a:solidFill>
              </a:rPr>
              <a:t>boolean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preRestoreHeightAndWeight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        return height != </a:t>
            </a:r>
            <a:r>
              <a:rPr lang="en-US" sz="1600" dirty="0" err="1" smtClean="0">
                <a:solidFill>
                  <a:schemeClr val="tx1"/>
                </a:solidFill>
              </a:rPr>
              <a:t>iH</a:t>
            </a:r>
            <a:r>
              <a:rPr lang="en-US" sz="1600" dirty="0" smtClean="0">
                <a:solidFill>
                  <a:schemeClr val="tx1"/>
                </a:solidFill>
              </a:rPr>
              <a:t> || weight != </a:t>
            </a:r>
            <a:r>
              <a:rPr lang="en-US" sz="1600" dirty="0" err="1" smtClean="0">
                <a:solidFill>
                  <a:schemeClr val="tx1"/>
                </a:solidFill>
              </a:rPr>
              <a:t>iW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}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public void </a:t>
            </a:r>
            <a:r>
              <a:rPr lang="en-US" sz="1600" dirty="0" err="1" smtClean="0">
                <a:solidFill>
                  <a:schemeClr val="tx1"/>
                </a:solidFill>
              </a:rPr>
              <a:t>restoreHeightAndWeight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       </a:t>
            </a:r>
            <a:r>
              <a:rPr lang="en-US" sz="1600" dirty="0" err="1" smtClean="0">
                <a:solidFill>
                  <a:schemeClr val="tx1"/>
                </a:solidFill>
              </a:rPr>
              <a:t>setHeight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</a:rPr>
              <a:t>iH</a:t>
            </a:r>
            <a:r>
              <a:rPr lang="en-US" sz="16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       </a:t>
            </a:r>
            <a:r>
              <a:rPr lang="en-US" sz="1600" dirty="0" err="1" smtClean="0">
                <a:solidFill>
                  <a:schemeClr val="tx1"/>
                </a:solidFill>
              </a:rPr>
              <a:t>setWeight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</a:rPr>
              <a:t>iW</a:t>
            </a:r>
            <a:r>
              <a:rPr lang="en-US" sz="16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}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914400"/>
            <a:ext cx="8382000" cy="5867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class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ABMISpreadsheet</a:t>
            </a:r>
            <a:r>
              <a:rPr lang="en-US" sz="1600" dirty="0" smtClean="0">
                <a:solidFill>
                  <a:schemeClr val="tx1"/>
                </a:solidFill>
              </a:rPr>
              <a:t>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height, weight;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initialHeight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initialWeight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b="1" dirty="0" smtClean="0">
                <a:solidFill>
                  <a:schemeClr val="tx1"/>
                </a:solidFill>
              </a:rPr>
              <a:t>	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ABMISpreadsheet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		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theInitialHeight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theInitialWeight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</a:rPr>
              <a:t>setHeight</a:t>
            </a:r>
            <a:r>
              <a:rPr lang="en-US" sz="1600" dirty="0" smtClean="0">
                <a:solidFill>
                  <a:schemeClr val="tx1"/>
                </a:solidFill>
              </a:rPr>
              <a:t> ( </a:t>
            </a:r>
            <a:r>
              <a:rPr lang="en-US" sz="1600" dirty="0" err="1" smtClean="0">
                <a:solidFill>
                  <a:schemeClr val="tx1"/>
                </a:solidFill>
              </a:rPr>
              <a:t>theInitialHeight</a:t>
            </a:r>
            <a:r>
              <a:rPr lang="en-US" sz="16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</a:rPr>
              <a:t>setWeight</a:t>
            </a:r>
            <a:r>
              <a:rPr lang="en-US" sz="1600" dirty="0" smtClean="0">
                <a:solidFill>
                  <a:schemeClr val="tx1"/>
                </a:solidFill>
              </a:rPr>
              <a:t>( </a:t>
            </a:r>
            <a:r>
              <a:rPr lang="en-US" sz="1600" dirty="0" err="1" smtClean="0">
                <a:solidFill>
                  <a:schemeClr val="tx1"/>
                </a:solidFill>
              </a:rPr>
              <a:t>theInitialWeight</a:t>
            </a:r>
            <a:r>
              <a:rPr lang="en-US" sz="1600" dirty="0" smtClean="0">
                <a:solidFill>
                  <a:schemeClr val="tx1"/>
                </a:solidFill>
              </a:rPr>
              <a:t>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</a:rPr>
              <a:t>initialHeight</a:t>
            </a:r>
            <a:r>
              <a:rPr lang="en-US" sz="1600" dirty="0" smtClean="0">
                <a:solidFill>
                  <a:schemeClr val="tx1"/>
                </a:solidFill>
              </a:rPr>
              <a:t> = </a:t>
            </a:r>
            <a:r>
              <a:rPr lang="en-US" sz="1600" dirty="0" err="1" smtClean="0">
                <a:solidFill>
                  <a:schemeClr val="tx1"/>
                </a:solidFill>
              </a:rPr>
              <a:t>theInitialHeight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</a:rPr>
              <a:t>initialWeight</a:t>
            </a:r>
            <a:r>
              <a:rPr lang="en-US" sz="1600" dirty="0" smtClean="0">
                <a:solidFill>
                  <a:schemeClr val="tx1"/>
                </a:solidFill>
              </a:rPr>
              <a:t> = </a:t>
            </a:r>
            <a:r>
              <a:rPr lang="en-US" sz="1600" dirty="0" err="1" smtClean="0">
                <a:solidFill>
                  <a:schemeClr val="tx1"/>
                </a:solidFill>
              </a:rPr>
              <a:t>theInitialWeight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}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…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b="1" i="1" dirty="0" smtClean="0">
                <a:solidFill>
                  <a:schemeClr val="tx1"/>
                </a:solidFill>
              </a:rPr>
              <a:t>	public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b="1" i="1" dirty="0" err="1" smtClean="0">
                <a:solidFill>
                  <a:schemeClr val="tx1"/>
                </a:solidFill>
              </a:rPr>
              <a:t>boolean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</a:rPr>
              <a:t>preGetBMI</a:t>
            </a:r>
            <a:r>
              <a:rPr lang="en-US" sz="1600" i="1" dirty="0" smtClean="0">
                <a:solidFill>
                  <a:schemeClr val="tx1"/>
                </a:solidFill>
              </a:rPr>
              <a:t>() { </a:t>
            </a:r>
            <a:r>
              <a:rPr lang="en-US" sz="1600" b="1" i="1" dirty="0" smtClean="0">
                <a:solidFill>
                  <a:schemeClr val="tx1"/>
                </a:solidFill>
              </a:rPr>
              <a:t>return</a:t>
            </a:r>
            <a:r>
              <a:rPr lang="en-US" sz="1600" i="1" dirty="0" smtClean="0">
                <a:solidFill>
                  <a:schemeClr val="tx1"/>
                </a:solidFill>
              </a:rPr>
              <a:t> weight &gt; 0 &amp;&amp; height &gt; 0; }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getBMI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</a:rPr>
              <a:t>assert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preGetBMI</a:t>
            </a:r>
            <a:r>
              <a:rPr lang="en-US" sz="1600" dirty="0" smtClean="0">
                <a:solidFill>
                  <a:schemeClr val="tx1"/>
                </a:solidFill>
              </a:rPr>
              <a:t>(); 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weight/(height*height); }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	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	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boolean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preRestoreHeightAndWeight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height != </a:t>
            </a:r>
            <a:r>
              <a:rPr lang="en-US" sz="1600" dirty="0" err="1" smtClean="0">
                <a:solidFill>
                  <a:schemeClr val="tx1"/>
                </a:solidFill>
              </a:rPr>
              <a:t>initialHeight</a:t>
            </a:r>
            <a:r>
              <a:rPr lang="en-US" sz="1600" dirty="0" smtClean="0">
                <a:solidFill>
                  <a:schemeClr val="tx1"/>
                </a:solidFill>
              </a:rPr>
              <a:t> || weight != </a:t>
            </a:r>
            <a:r>
              <a:rPr lang="en-US" sz="1600" dirty="0" err="1" smtClean="0">
                <a:solidFill>
                  <a:schemeClr val="tx1"/>
                </a:solidFill>
              </a:rPr>
              <a:t>initialWeight</a:t>
            </a:r>
            <a:r>
              <a:rPr lang="en-US" sz="1600" dirty="0" smtClean="0">
                <a:solidFill>
                  <a:schemeClr val="tx1"/>
                </a:solidFill>
              </a:rPr>
              <a:t>; }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restoreHeightAndWeight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</a:rPr>
              <a:t>assert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preRestoreHeightAndWeight</a:t>
            </a:r>
            <a:r>
              <a:rPr lang="en-US" sz="1600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	height = </a:t>
            </a:r>
            <a:r>
              <a:rPr lang="en-US" sz="1600" dirty="0" err="1" smtClean="0">
                <a:solidFill>
                  <a:schemeClr val="tx1"/>
                </a:solidFill>
              </a:rPr>
              <a:t>initialHeight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	weight = </a:t>
            </a:r>
            <a:r>
              <a:rPr lang="en-US" sz="1600" dirty="0" err="1" smtClean="0">
                <a:solidFill>
                  <a:schemeClr val="tx1"/>
                </a:solidFill>
              </a:rPr>
              <a:t>initialWeight</a:t>
            </a:r>
            <a:r>
              <a:rPr lang="en-US" sz="1600" dirty="0" smtClean="0">
                <a:solidFill>
                  <a:schemeClr val="tx1"/>
                </a:solidFill>
              </a:rPr>
              <a:t>;		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	}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</p:spPr>
        <p:txBody>
          <a:bodyPr/>
          <a:lstStyle/>
          <a:p>
            <a:r>
              <a:rPr lang="en-US" dirty="0" smtClean="0"/>
              <a:t>New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2133600"/>
            <a:ext cx="6858000" cy="2895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class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ABMISpreadsheet</a:t>
            </a:r>
            <a:r>
              <a:rPr lang="en-US" sz="1600" dirty="0" smtClean="0">
                <a:solidFill>
                  <a:schemeClr val="tx1"/>
                </a:solidFill>
              </a:rPr>
              <a:t> {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…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getWeight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weight;	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}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setWeight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	weight =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}</a:t>
            </a:r>
          </a:p>
          <a:p>
            <a:pPr lvl="2"/>
            <a:r>
              <a:rPr lang="en-US" sz="1600" b="1" i="1" dirty="0" smtClean="0">
                <a:solidFill>
                  <a:schemeClr val="tx1"/>
                </a:solidFill>
              </a:rPr>
              <a:t>	…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</p:spPr>
        <p:txBody>
          <a:bodyPr/>
          <a:lstStyle/>
          <a:p>
            <a:r>
              <a:rPr lang="en-US" dirty="0" smtClean="0"/>
              <a:t>Preconditions of Other 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6800" y="2133600"/>
            <a:ext cx="6858000" cy="2895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class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ABMISpreadsheet</a:t>
            </a:r>
            <a:r>
              <a:rPr lang="en-US" sz="1600" dirty="0" smtClean="0">
                <a:solidFill>
                  <a:schemeClr val="tx1"/>
                </a:solidFill>
              </a:rPr>
              <a:t> {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…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                public </a:t>
            </a:r>
            <a:r>
              <a:rPr lang="en-US" sz="1600" dirty="0" err="1" smtClean="0">
                <a:solidFill>
                  <a:schemeClr val="tx1"/>
                </a:solidFill>
              </a:rPr>
              <a:t>boolean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preGetWeight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                       return weight &gt; 0;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                }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getWeight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weight;	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}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public  </a:t>
            </a:r>
            <a:r>
              <a:rPr lang="en-US" sz="1600" dirty="0" err="1" smtClean="0">
                <a:solidFill>
                  <a:schemeClr val="tx1"/>
                </a:solidFill>
              </a:rPr>
              <a:t>boolean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preSetWeight</a:t>
            </a:r>
            <a:r>
              <a:rPr lang="en-US" sz="1600" dirty="0" smtClean="0">
                <a:solidFill>
                  <a:schemeClr val="tx1"/>
                </a:solidFill>
              </a:rPr>
              <a:t>(double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                        return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 &gt; 0;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                }</a:t>
            </a:r>
          </a:p>
          <a:p>
            <a:pPr lvl="2"/>
            <a:r>
              <a:rPr lang="en-US" sz="1600" b="1" dirty="0" smtClean="0">
                <a:solidFill>
                  <a:schemeClr val="tx1"/>
                </a:solidFill>
              </a:rPr>
              <a:t>                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setWeight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                                 assert (</a:t>
            </a:r>
            <a:r>
              <a:rPr lang="en-US" sz="1600" dirty="0" err="1" smtClean="0">
                <a:solidFill>
                  <a:schemeClr val="tx1"/>
                </a:solidFill>
              </a:rPr>
              <a:t>preSetWeight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));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	weight =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}</a:t>
            </a:r>
          </a:p>
          <a:p>
            <a:pPr lvl="2"/>
            <a:r>
              <a:rPr lang="en-US" sz="1600" b="1" i="1" dirty="0" smtClean="0">
                <a:solidFill>
                  <a:schemeClr val="tx1"/>
                </a:solidFill>
              </a:rPr>
              <a:t>	…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</p:spPr>
        <p:txBody>
          <a:bodyPr/>
          <a:lstStyle/>
          <a:p>
            <a:r>
              <a:rPr lang="en-US" dirty="0" smtClean="0"/>
              <a:t>Preconditions of Other Methods (Edit)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828800"/>
            <a:ext cx="7924800" cy="403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class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ABMISpreadsheet</a:t>
            </a:r>
            <a:r>
              <a:rPr lang="en-US" sz="1600" dirty="0" smtClean="0">
                <a:solidFill>
                  <a:schemeClr val="tx1"/>
                </a:solidFill>
              </a:rPr>
              <a:t> {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…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public double </a:t>
            </a:r>
            <a:r>
              <a:rPr lang="en-US" sz="1600" dirty="0" err="1" smtClean="0">
                <a:solidFill>
                  <a:schemeClr val="tx1"/>
                </a:solidFill>
              </a:rPr>
              <a:t>preGetWeight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weight &gt; 0;}	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getWeight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	assert </a:t>
            </a:r>
            <a:r>
              <a:rPr lang="en-US" sz="1600" dirty="0" err="1" smtClean="0">
                <a:solidFill>
                  <a:schemeClr val="tx1"/>
                </a:solidFill>
              </a:rPr>
              <a:t>preGetWeight</a:t>
            </a:r>
            <a:r>
              <a:rPr lang="en-US" sz="1600" dirty="0" smtClean="0">
                <a:solidFill>
                  <a:schemeClr val="tx1"/>
                </a:solidFill>
              </a:rPr>
              <a:t>();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weight;	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}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boolean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preSetWeight</a:t>
            </a:r>
            <a:r>
              <a:rPr lang="en-US" sz="1600" dirty="0" smtClean="0">
                <a:solidFill>
                  <a:schemeClr val="tx1"/>
                </a:solidFill>
              </a:rPr>
              <a:t> (double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 &gt; 0;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}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setWeight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</a:rPr>
              <a:t>assert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preSetWeight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);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	weight =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}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b="1" i="1" dirty="0" smtClean="0">
                <a:solidFill>
                  <a:schemeClr val="tx1"/>
                </a:solidFill>
              </a:rPr>
              <a:t>	</a:t>
            </a:r>
          </a:p>
          <a:p>
            <a:pPr lvl="2"/>
            <a:r>
              <a:rPr lang="en-US" sz="1600" b="1" i="1" dirty="0" smtClean="0">
                <a:solidFill>
                  <a:schemeClr val="tx1"/>
                </a:solidFill>
              </a:rPr>
              <a:t>	…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</p:spPr>
        <p:txBody>
          <a:bodyPr/>
          <a:lstStyle/>
          <a:p>
            <a:r>
              <a:rPr lang="en-US" dirty="0" smtClean="0"/>
              <a:t>Preconditions of Other Methods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5943600"/>
            <a:ext cx="7924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Prevention of getter not needed if setter and constructor prevent assignment of illegal values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Types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295400"/>
            <a:ext cx="8458200" cy="4572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1371600"/>
            <a:ext cx="25908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2743200"/>
            <a:ext cx="2971800" cy="1828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2819400"/>
            <a:ext cx="25908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Primitive types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0" y="1676400"/>
            <a:ext cx="4572000" cy="3886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1752600"/>
            <a:ext cx="2590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 types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3581400"/>
            <a:ext cx="1143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double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2057400" y="3733800"/>
            <a:ext cx="11430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int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4343400" y="2743200"/>
            <a:ext cx="11430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15000" y="2895600"/>
            <a:ext cx="22098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ABMICalculator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724400" y="3581400"/>
            <a:ext cx="24384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ABMISpreadsheet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38200" y="5943600"/>
            <a:ext cx="23622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Lower case </a:t>
            </a:r>
          </a:p>
          <a:p>
            <a:pPr algn="ctr"/>
            <a:r>
              <a:rPr lang="en-US" dirty="0" smtClean="0"/>
              <a:t>(by convention)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876800" y="5943600"/>
            <a:ext cx="24384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Upper case </a:t>
            </a:r>
          </a:p>
          <a:p>
            <a:pPr algn="ctr"/>
            <a:r>
              <a:rPr lang="en-US" dirty="0" smtClean="0"/>
              <a:t>(by convention)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5" idx="0"/>
            <a:endCxn id="6" idx="2"/>
          </p:cNvCxnSpPr>
          <p:nvPr/>
        </p:nvCxnSpPr>
        <p:spPr>
          <a:xfrm rot="5400000" flipH="1" flipV="1">
            <a:off x="1333500" y="5257800"/>
            <a:ext cx="1371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0"/>
            <a:endCxn id="8" idx="2"/>
          </p:cNvCxnSpPr>
          <p:nvPr/>
        </p:nvCxnSpPr>
        <p:spPr>
          <a:xfrm rot="5400000" flipH="1" flipV="1">
            <a:off x="5905500" y="57531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029200" y="4267200"/>
            <a:ext cx="3124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AnotherBMISpreadsheet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962400" y="4876800"/>
            <a:ext cx="3124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BMISpreadsheet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1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Class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828800"/>
            <a:ext cx="7924800" cy="4038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class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ABMISpreadsheet</a:t>
            </a:r>
            <a:r>
              <a:rPr lang="en-US" sz="1600" dirty="0" smtClean="0">
                <a:solidFill>
                  <a:schemeClr val="tx1"/>
                </a:solidFill>
              </a:rPr>
              <a:t> {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…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getWeight</a:t>
            </a:r>
            <a:r>
              <a:rPr lang="en-US" sz="1600" dirty="0" smtClean="0">
                <a:solidFill>
                  <a:schemeClr val="tx1"/>
                </a:solidFill>
              </a:rPr>
              <a:t>() {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weight;	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}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boolean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preSetWeight</a:t>
            </a:r>
            <a:r>
              <a:rPr lang="en-US" sz="1600" dirty="0" smtClean="0">
                <a:solidFill>
                  <a:schemeClr val="tx1"/>
                </a:solidFill>
              </a:rPr>
              <a:t> (double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</a:rPr>
              <a:t>return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 &gt; 0;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}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</a:rPr>
              <a:t>public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void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setWeight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b="1" dirty="0" smtClean="0">
                <a:solidFill>
                  <a:schemeClr val="tx1"/>
                </a:solidFill>
              </a:rPr>
              <a:t>double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) {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b="1" dirty="0" smtClean="0">
                <a:solidFill>
                  <a:schemeClr val="tx1"/>
                </a:solidFill>
              </a:rPr>
              <a:t>assert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preSetWeight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);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	weight = </a:t>
            </a:r>
            <a:r>
              <a:rPr lang="en-US" sz="1600" dirty="0" err="1" smtClean="0">
                <a:solidFill>
                  <a:schemeClr val="tx1"/>
                </a:solidFill>
              </a:rPr>
              <a:t>newWeight</a:t>
            </a:r>
            <a:r>
              <a:rPr lang="en-US" sz="1600" dirty="0" smtClean="0">
                <a:solidFill>
                  <a:schemeClr val="tx1"/>
                </a:solidFill>
              </a:rPr>
              <a:t>;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	}</a:t>
            </a:r>
            <a:r>
              <a:rPr lang="en-US" sz="1600" dirty="0" smtClean="0">
                <a:solidFill>
                  <a:schemeClr val="accent2"/>
                </a:solidFill>
              </a:rPr>
              <a:t> </a:t>
            </a:r>
            <a:r>
              <a:rPr lang="en-US" sz="1600" b="1" i="1" dirty="0" smtClean="0">
                <a:solidFill>
                  <a:schemeClr val="tx1"/>
                </a:solidFill>
              </a:rPr>
              <a:t>	</a:t>
            </a:r>
          </a:p>
          <a:p>
            <a:pPr lvl="2"/>
            <a:r>
              <a:rPr lang="en-US" sz="1600" b="1" i="1" dirty="0" smtClean="0">
                <a:solidFill>
                  <a:schemeClr val="tx1"/>
                </a:solidFill>
              </a:rPr>
              <a:t>	…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2"/>
            <a:r>
              <a:rPr lang="en-US" sz="1600" dirty="0" smtClean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5943600"/>
            <a:ext cx="7924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Prevention of getter not needed if setter and constructor prevent assignment of illegal values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Precondition Style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there are constraints on the input of a method M(…) that may not be met, write a precondition </a:t>
            </a:r>
            <a:r>
              <a:rPr lang="en-US" dirty="0" err="1" smtClean="0"/>
              <a:t>boolean</a:t>
            </a:r>
            <a:r>
              <a:rPr lang="en-US" dirty="0" smtClean="0"/>
              <a:t> method, </a:t>
            </a:r>
            <a:r>
              <a:rPr lang="en-US" dirty="0" err="1" smtClean="0"/>
              <a:t>preM</a:t>
            </a:r>
            <a:r>
              <a:rPr lang="en-US" dirty="0" smtClean="0"/>
              <a:t>(…) for it</a:t>
            </a:r>
          </a:p>
          <a:p>
            <a:r>
              <a:rPr lang="en-US" dirty="0" smtClean="0"/>
              <a:t>Call the precondition method in an assert statement as the first statement of M(..)</a:t>
            </a:r>
          </a:p>
          <a:p>
            <a:r>
              <a:rPr lang="en-US" dirty="0" smtClean="0"/>
              <a:t>To keep examples short, preconditions will not be shown in future 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996440"/>
          <a:ext cx="2819400" cy="3337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1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!          -         (T)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*         /           &amp;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+        - 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&lt;        &gt;</a:t>
                      </a:r>
                      <a:r>
                        <a:rPr lang="en-US" b="0" baseline="0" dirty="0" smtClean="0"/>
                        <a:t>          &lt;=          &gt;=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==</a:t>
                      </a:r>
                      <a:r>
                        <a:rPr lang="en-US" b="0" baseline="0" dirty="0" smtClean="0"/>
                        <a:t>     !=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&amp;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|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&amp;&amp;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||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609600"/>
            <a:ext cx="990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Unary</a:t>
            </a:r>
            <a:endParaRPr lang="en-US" sz="2000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rot="16200000" flipH="1">
            <a:off x="590550" y="1504950"/>
            <a:ext cx="914400" cy="190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600200" y="990600"/>
            <a:ext cx="990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Cast</a:t>
            </a:r>
            <a:endParaRPr lang="en-US" sz="2000" dirty="0"/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rot="5400000">
            <a:off x="1771650" y="1733550"/>
            <a:ext cx="533400" cy="114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429000" y="1905000"/>
            <a:ext cx="2286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false &amp;&amp; 10 / 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67400" y="1905000"/>
            <a:ext cx="2819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false &amp;&amp; 10 / 0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429000" y="2514600"/>
            <a:ext cx="2286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- 5 - 4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867400" y="2514600"/>
            <a:ext cx="2819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- 5 - 4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429000" y="3124200"/>
            <a:ext cx="2286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!true &amp;&amp; false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867400" y="3124200"/>
            <a:ext cx="2819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!true &amp;&amp; false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429000" y="3733800"/>
            <a:ext cx="2286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5 / 4 * 3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867400" y="3733800"/>
            <a:ext cx="2819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5 / 4 * 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429000" y="4343400"/>
            <a:ext cx="22860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true || false ==</a:t>
            </a:r>
          </a:p>
          <a:p>
            <a:pPr algn="r"/>
            <a:r>
              <a:rPr lang="en-US" dirty="0" smtClean="0"/>
              <a:t>  false || true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867400" y="4343400"/>
            <a:ext cx="28194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à"/>
            </a:pPr>
            <a:r>
              <a:rPr lang="en-US" dirty="0" smtClean="0"/>
              <a:t>true || false ==</a:t>
            </a:r>
          </a:p>
          <a:p>
            <a:r>
              <a:rPr lang="en-US" dirty="0" smtClean="0"/>
              <a:t>    false || true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429000" y="5181600"/>
            <a:ext cx="2286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) 5 / 2.0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867400" y="5181600"/>
            <a:ext cx="2819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) 5 / 2.0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 (Edit)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996440"/>
          <a:ext cx="2819400" cy="3337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1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!          -         (T)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*         /           &amp;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+        - 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&lt;        &gt;</a:t>
                      </a:r>
                      <a:r>
                        <a:rPr lang="en-US" b="0" baseline="0" dirty="0" smtClean="0"/>
                        <a:t>          &lt;=          &gt;=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==</a:t>
                      </a:r>
                      <a:r>
                        <a:rPr lang="en-US" b="0" baseline="0" dirty="0" smtClean="0"/>
                        <a:t>     !=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&amp;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|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&amp;&amp;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||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609600"/>
            <a:ext cx="990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Unary</a:t>
            </a:r>
            <a:endParaRPr lang="en-US" sz="2000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rot="16200000" flipH="1">
            <a:off x="590550" y="1504950"/>
            <a:ext cx="914400" cy="190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600200" y="990600"/>
            <a:ext cx="990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Cast</a:t>
            </a:r>
            <a:endParaRPr lang="en-US" sz="2000" dirty="0"/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rot="5400000">
            <a:off x="1771650" y="1733550"/>
            <a:ext cx="533400" cy="114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429000" y="1905000"/>
            <a:ext cx="2286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false &amp;&amp; 10 / 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67400" y="1905000"/>
            <a:ext cx="2819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false &amp;&amp; (10 / 0)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429000" y="2514600"/>
            <a:ext cx="2286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- 5 - 4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867400" y="2514600"/>
            <a:ext cx="2819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(</a:t>
            </a:r>
            <a:r>
              <a:rPr lang="en-US" dirty="0" smtClean="0"/>
              <a:t>- 5) - 4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429000" y="3124200"/>
            <a:ext cx="2286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!true &amp;&amp; false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867400" y="3124200"/>
            <a:ext cx="2819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(</a:t>
            </a:r>
            <a:r>
              <a:rPr lang="en-US" dirty="0" smtClean="0"/>
              <a:t>!true) &amp;&amp; false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429000" y="3733800"/>
            <a:ext cx="2286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5 / 4 * 3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867400" y="3733800"/>
            <a:ext cx="2819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(</a:t>
            </a:r>
            <a:r>
              <a:rPr lang="en-US" dirty="0" smtClean="0"/>
              <a:t>5 / 4) * 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429000" y="4343400"/>
            <a:ext cx="22860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true || false ==</a:t>
            </a:r>
          </a:p>
          <a:p>
            <a:pPr algn="r"/>
            <a:r>
              <a:rPr lang="en-US" dirty="0" smtClean="0"/>
              <a:t>  false || true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867400" y="4343400"/>
            <a:ext cx="28194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à"/>
            </a:pPr>
            <a:r>
              <a:rPr lang="en-US" dirty="0" smtClean="0"/>
              <a:t>true || ( false ==</a:t>
            </a:r>
          </a:p>
          <a:p>
            <a:r>
              <a:rPr lang="en-US" dirty="0" smtClean="0"/>
              <a:t>    false ) || true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429000" y="5181600"/>
            <a:ext cx="2286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) 5 / 2.0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867400" y="5181600"/>
            <a:ext cx="2819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) 5 / 2.0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996440"/>
          <a:ext cx="2819400" cy="3337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1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!          -         (T)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*         /           &amp;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+        - 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&lt;        &gt;</a:t>
                      </a:r>
                      <a:r>
                        <a:rPr lang="en-US" b="0" baseline="0" dirty="0" smtClean="0"/>
                        <a:t>          &lt;=          &gt;=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==</a:t>
                      </a:r>
                      <a:r>
                        <a:rPr lang="en-US" b="0" baseline="0" dirty="0" smtClean="0"/>
                        <a:t>     !=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&amp;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|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&amp;&amp;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||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609600"/>
            <a:ext cx="990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Unary</a:t>
            </a:r>
            <a:endParaRPr lang="en-US" sz="2000" dirty="0"/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rot="16200000" flipH="1">
            <a:off x="590550" y="1504950"/>
            <a:ext cx="914400" cy="190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600200" y="990600"/>
            <a:ext cx="990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Cast</a:t>
            </a:r>
            <a:endParaRPr lang="en-US" sz="2000" dirty="0"/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rot="5400000">
            <a:off x="1771650" y="1733550"/>
            <a:ext cx="533400" cy="114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429000" y="1905000"/>
            <a:ext cx="2286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false &amp;&amp; 10 / 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67400" y="1905000"/>
            <a:ext cx="2819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false &amp;&amp; ( 10 / 0 )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429000" y="2514600"/>
            <a:ext cx="2286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- 5 - 4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867400" y="2514600"/>
            <a:ext cx="2819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( </a:t>
            </a:r>
            <a:r>
              <a:rPr lang="en-US" dirty="0" smtClean="0"/>
              <a:t>- 5 ) - 4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429000" y="3124200"/>
            <a:ext cx="2286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!true &amp;&amp; false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867400" y="3124200"/>
            <a:ext cx="2819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( </a:t>
            </a:r>
            <a:r>
              <a:rPr lang="en-US" dirty="0" smtClean="0"/>
              <a:t>!true ) &amp;&amp; false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429000" y="3733800"/>
            <a:ext cx="2286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5 / 4 * 3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867400" y="3733800"/>
            <a:ext cx="2819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( </a:t>
            </a:r>
            <a:r>
              <a:rPr lang="en-US" dirty="0" smtClean="0"/>
              <a:t>5 / 4 ) * 3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429000" y="4343400"/>
            <a:ext cx="22860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true || false ==</a:t>
            </a:r>
          </a:p>
          <a:p>
            <a:pPr algn="r"/>
            <a:r>
              <a:rPr lang="en-US" dirty="0" smtClean="0"/>
              <a:t>  false || true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867400" y="4343400"/>
            <a:ext cx="28194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à"/>
            </a:pPr>
            <a:r>
              <a:rPr lang="en-US" dirty="0" smtClean="0"/>
              <a:t>true || ( false ==</a:t>
            </a:r>
          </a:p>
          <a:p>
            <a:r>
              <a:rPr lang="en-US" dirty="0" smtClean="0"/>
              <a:t>    false ) || true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429000" y="5181600"/>
            <a:ext cx="2286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) 5 / 2.0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867400" y="5181600"/>
            <a:ext cx="2819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ym typeface="Wingdings"/>
              </a:rPr>
              <a:t> ( </a:t>
            </a:r>
            <a:r>
              <a:rPr lang="en-US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) 5 ) / 2.0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Arbitrary Expressions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2362200"/>
            <a:ext cx="3733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 (2)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2362200"/>
            <a:ext cx="2819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Output: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2971800"/>
            <a:ext cx="3733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 (2.0)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0" y="2971800"/>
            <a:ext cx="2819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Output: 2.0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3581400"/>
            <a:ext cx="3733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 ((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) 2.0)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3581400"/>
            <a:ext cx="2819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Output: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4191000"/>
            <a:ext cx="3733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System.out.println</a:t>
            </a:r>
            <a:r>
              <a:rPr lang="en-US" dirty="0" smtClean="0">
                <a:solidFill>
                  <a:schemeClr val="tx1"/>
                </a:solidFill>
              </a:rPr>
              <a:t> (5 &gt; 0)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53000" y="4191000"/>
            <a:ext cx="28194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</a:rPr>
              <a:t>Output: true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Value vs. Syntax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1752600"/>
            <a:ext cx="4876800" cy="3124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4600" y="2057400"/>
            <a:ext cx="12954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76800" y="2590800"/>
            <a:ext cx="12954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02.2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3276600"/>
            <a:ext cx="12954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0.22+E1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57600" y="4038600"/>
            <a:ext cx="18288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LBS_IN_KGS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81200" y="1219200"/>
            <a:ext cx="487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Representing the abstract value 2.2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Syntax for Invoking Abstract Operation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62400" y="2133600"/>
            <a:ext cx="35052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profit - earnings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62400" y="3124200"/>
            <a:ext cx="35052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- earnings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62400" y="4114800"/>
            <a:ext cx="35052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Math.round</a:t>
            </a:r>
            <a:r>
              <a:rPr lang="en-US" dirty="0" smtClean="0"/>
              <a:t>(</a:t>
            </a:r>
            <a:r>
              <a:rPr lang="en-US" dirty="0" err="1" smtClean="0"/>
              <a:t>bmi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43000" y="2133600"/>
            <a:ext cx="2438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binary, infix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43000" y="3124200"/>
            <a:ext cx="2438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uniary</a:t>
            </a:r>
            <a:r>
              <a:rPr lang="en-US" dirty="0" smtClean="0"/>
              <a:t>, prefix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43000" y="4038600"/>
            <a:ext cx="2438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arbitrary, method invocation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3"/>
            <a:endCxn id="4" idx="1"/>
          </p:cNvCxnSpPr>
          <p:nvPr/>
        </p:nvCxnSpPr>
        <p:spPr>
          <a:xfrm>
            <a:off x="3581400" y="24003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5" idx="1"/>
          </p:cNvCxnSpPr>
          <p:nvPr/>
        </p:nvCxnSpPr>
        <p:spPr>
          <a:xfrm>
            <a:off x="3581400" y="33909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3"/>
            <a:endCxn id="6" idx="1"/>
          </p:cNvCxnSpPr>
          <p:nvPr/>
        </p:nvCxnSpPr>
        <p:spPr>
          <a:xfrm>
            <a:off x="3581400" y="4381500"/>
            <a:ext cx="381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Rules Regarding Assignment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2057400"/>
            <a:ext cx="40386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double</a:t>
            </a:r>
            <a:r>
              <a:rPr lang="en-US" dirty="0" smtClean="0"/>
              <a:t> height = 1.77;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2819400"/>
            <a:ext cx="40386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weight = 70;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5400" y="3581400"/>
            <a:ext cx="40386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double</a:t>
            </a:r>
            <a:r>
              <a:rPr lang="en-US" dirty="0" smtClean="0"/>
              <a:t> height = 2;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5400" y="4343400"/>
            <a:ext cx="40386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weight = 70.0;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95400" y="5105400"/>
            <a:ext cx="40386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double </a:t>
            </a:r>
            <a:r>
              <a:rPr lang="en-US" dirty="0" smtClean="0"/>
              <a:t>weight = “seventy”;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638800" y="3048000"/>
            <a:ext cx="29718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Type rules define which of these are legal.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4236</TotalTime>
  <Words>2004</Words>
  <Application>Microsoft Office PowerPoint</Application>
  <PresentationFormat>On-screen Show (4:3)</PresentationFormat>
  <Paragraphs>765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Oriel</vt:lpstr>
      <vt:lpstr>Comp 110 Types</vt:lpstr>
      <vt:lpstr>Objects vs. Primitive Types</vt:lpstr>
      <vt:lpstr>Object Types</vt:lpstr>
      <vt:lpstr>Primitive Types</vt:lpstr>
      <vt:lpstr>Primitive Types</vt:lpstr>
      <vt:lpstr>Kinds of Types</vt:lpstr>
      <vt:lpstr>Abstract Value vs. Syntax</vt:lpstr>
      <vt:lpstr>Syntax for Invoking Abstract Operation</vt:lpstr>
      <vt:lpstr>Type Rules Regarding Assignment</vt:lpstr>
      <vt:lpstr>Primitive Types</vt:lpstr>
      <vt:lpstr>int Range &amp; Constants</vt:lpstr>
      <vt:lpstr>double Range &amp; Constants</vt:lpstr>
      <vt:lpstr>Other Integer Subsets</vt:lpstr>
      <vt:lpstr>float Size &amp; Constants</vt:lpstr>
      <vt:lpstr>Mixed Assignment</vt:lpstr>
      <vt:lpstr>Cast</vt:lpstr>
      <vt:lpstr>Assignment Rules</vt:lpstr>
      <vt:lpstr>Assignment Rules for Primitive Types</vt:lpstr>
      <vt:lpstr>Actual Parameter Assignment</vt:lpstr>
      <vt:lpstr>Actual Parameter Assignment</vt:lpstr>
      <vt:lpstr>Actual Parameter Assignment</vt:lpstr>
      <vt:lpstr>Returning a Value</vt:lpstr>
      <vt:lpstr>Translated into Assignment</vt:lpstr>
      <vt:lpstr>Translated into Assignment</vt:lpstr>
      <vt:lpstr>Primitive Types</vt:lpstr>
      <vt:lpstr>int Arithmetic Operations</vt:lpstr>
      <vt:lpstr>double Arithmetic Operations</vt:lpstr>
      <vt:lpstr>Overflow</vt:lpstr>
      <vt:lpstr>Overflow</vt:lpstr>
      <vt:lpstr>int Overflow</vt:lpstr>
      <vt:lpstr>double Overflow</vt:lpstr>
      <vt:lpstr>Mixed Operations</vt:lpstr>
      <vt:lpstr>Strong vs. Weak Typing</vt:lpstr>
      <vt:lpstr>Miscellaneous Math Operations</vt:lpstr>
      <vt:lpstr>boolean Constants</vt:lpstr>
      <vt:lpstr>Relational Operations</vt:lpstr>
      <vt:lpstr>boolean Operations</vt:lpstr>
      <vt:lpstr>Short-Circuit Evaluation</vt:lpstr>
      <vt:lpstr>Short-Circuit Evaluation</vt:lpstr>
      <vt:lpstr>Complex Expressions</vt:lpstr>
      <vt:lpstr>boolean vs. Number Expressions</vt:lpstr>
      <vt:lpstr>boolean Property</vt:lpstr>
      <vt:lpstr>boolean Property Code</vt:lpstr>
      <vt:lpstr>boolean Property Code (Edit)</vt:lpstr>
      <vt:lpstr>boolean Property Code</vt:lpstr>
      <vt:lpstr>boolean Property Code</vt:lpstr>
      <vt:lpstr>Preventing Invalid BMI</vt:lpstr>
      <vt:lpstr>Assertions</vt:lpstr>
      <vt:lpstr>How Should We Change the Class?</vt:lpstr>
      <vt:lpstr>Checking Preconditions</vt:lpstr>
      <vt:lpstr>ObjectEditor Uses Precondition</vt:lpstr>
      <vt:lpstr>ObjectEditor Uses Precondition</vt:lpstr>
      <vt:lpstr>ObjectEditor Uses Precondition</vt:lpstr>
      <vt:lpstr>Original Class</vt:lpstr>
      <vt:lpstr>Original Class (Edit)</vt:lpstr>
      <vt:lpstr>New Class</vt:lpstr>
      <vt:lpstr>Preconditions of Other Methods</vt:lpstr>
      <vt:lpstr>Preconditions of Other Methods (Edit)</vt:lpstr>
      <vt:lpstr>Preconditions of Other Methods</vt:lpstr>
      <vt:lpstr>Equivalent Class</vt:lpstr>
      <vt:lpstr>Precondition Style Rule</vt:lpstr>
      <vt:lpstr>Operator Precedence</vt:lpstr>
      <vt:lpstr>Operator Precedence (Edit)</vt:lpstr>
      <vt:lpstr>Operator Precedence</vt:lpstr>
      <vt:lpstr>Printing Arbitrary Expressions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carterjl</cp:lastModifiedBy>
  <cp:revision>710</cp:revision>
  <dcterms:created xsi:type="dcterms:W3CDTF">2006-08-16T00:00:00Z</dcterms:created>
  <dcterms:modified xsi:type="dcterms:W3CDTF">2011-09-26T16:10:15Z</dcterms:modified>
</cp:coreProperties>
</file>