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82" r:id="rId11"/>
    <p:sldId id="28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00"/>
    <a:srgbClr val="BDEEFD"/>
    <a:srgbClr val="FF9933"/>
    <a:srgbClr val="2FC9F9"/>
    <a:srgbClr val="FFFFCC"/>
    <a:srgbClr val="FB5705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1385" autoAdjust="0"/>
  </p:normalViewPr>
  <p:slideViewPr>
    <p:cSldViewPr>
      <p:cViewPr varScale="1">
        <p:scale>
          <a:sx n="88" d="100"/>
          <a:sy n="88" d="100"/>
        </p:scale>
        <p:origin x="-10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7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7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7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7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0284A5C-F1BA-4B3D-954D-8965CD8578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-600075" y="0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-600075" y="0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-600075" y="0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2/10/2009</a:t>
            </a:fld>
            <a:endParaRPr lang="en-US" sz="1100">
              <a:solidFill>
                <a:schemeClr val="tx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0160C-CBA3-4AA4-89C4-C14ECAB0D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A5E5A-FEB0-4C59-ACC4-8C0E97C820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A0D30-C4C2-4B0A-B5F1-CF75FE9487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37B5F-4D3F-4ED2-82D8-32E3BA5D6D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598EA-6887-4DB0-9CFB-2BCD937EE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4B233-41B8-4B89-816A-CDCDF37C07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DCD57-35BC-41E3-98DF-FAB33FF18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1103F-E38C-45A1-BBA5-C739AC0B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EB29F-1F6B-490B-B921-7DDB05BA3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CF208C4-0023-4C86-A3A7-FF1BD4314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226D919-C7F4-440A-AB3D-033251A638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spc="-100" baseline="0">
          <a:solidFill>
            <a:schemeClr val="tx2">
              <a:satMod val="200000"/>
            </a:schemeClr>
          </a:solidFill>
          <a:latin typeface="+mn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828800"/>
            <a:ext cx="7239000" cy="1676400"/>
          </a:xfrm>
        </p:spPr>
        <p:txBody>
          <a:bodyPr/>
          <a:lstStyle/>
          <a:p>
            <a:r>
              <a:rPr lang="en-US" sz="3600" cap="none" dirty="0" smtClean="0"/>
              <a:t>Ray Tracing, Part 2</a:t>
            </a:r>
            <a:endParaRPr lang="en-US" sz="3600" b="0" cap="non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7391400" cy="2057400"/>
          </a:xfrm>
          <a:noFill/>
          <a:ln/>
        </p:spPr>
        <p:txBody>
          <a:bodyPr/>
          <a:lstStyle/>
          <a:p>
            <a:pPr algn="l"/>
            <a:r>
              <a:rPr lang="en-US" dirty="0"/>
              <a:t>Christian </a:t>
            </a:r>
            <a:r>
              <a:rPr lang="en-US" dirty="0" smtClean="0"/>
              <a:t>Lauterbach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 770, 2/16/2009</a:t>
            </a:r>
            <a:endParaRPr lang="en-US" baseline="30000" dirty="0"/>
          </a:p>
          <a:p>
            <a:pPr algn="l"/>
            <a:endParaRPr lang="en-US" dirty="0" smtClean="0"/>
          </a:p>
        </p:txBody>
      </p:sp>
    </p:spTree>
  </p:cSld>
  <p:clrMapOvr>
    <a:masterClrMapping/>
  </p:clrMapOvr>
  <p:transition advTm="8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2250"/>
            <a:ext cx="7391400" cy="19192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RT with the kd-tree (3)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05000"/>
            <a:ext cx="7391400" cy="4191000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three cases: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hitpoint above split: far node only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hitpoint below split: near node only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otherwise: near, then far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'above' and 'below' rather vague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use distance </a:t>
            </a:r>
            <a:r>
              <a:rPr lang="en-GB" i="1"/>
              <a:t>t  along ray</a:t>
            </a:r>
            <a:br>
              <a:rPr lang="en-GB" i="1"/>
            </a:br>
            <a:r>
              <a:rPr lang="en-GB" i="1"/>
              <a:t>   ray = origin + t *direction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2250"/>
            <a:ext cx="7391400" cy="19192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RT with the kd-tree (4)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05000"/>
            <a:ext cx="7391400" cy="4191000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when does the ray intersect?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2298700" y="3552825"/>
            <a:ext cx="4311650" cy="2473325"/>
          </a:xfrm>
          <a:prstGeom prst="roundRect">
            <a:avLst>
              <a:gd name="adj" fmla="val 60"/>
            </a:avLst>
          </a:prstGeom>
          <a:noFill/>
          <a:ln w="936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435475" y="3552825"/>
            <a:ext cx="1587" cy="2471738"/>
          </a:xfrm>
          <a:prstGeom prst="line">
            <a:avLst/>
          </a:prstGeom>
          <a:noFill/>
          <a:ln w="360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227137" y="3140075"/>
            <a:ext cx="5478463" cy="3149600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435475" y="2590800"/>
            <a:ext cx="1587" cy="3948113"/>
          </a:xfrm>
          <a:prstGeom prst="line">
            <a:avLst/>
          </a:prstGeom>
          <a:noFill/>
          <a:ln w="9360">
            <a:solidFill>
              <a:schemeClr val="tx1"/>
            </a:solidFill>
            <a:prstDash val="sysDot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4470400" y="2590800"/>
            <a:ext cx="1039452" cy="230832"/>
          </a:xfrm>
          <a:prstGeom prst="roundRect">
            <a:avLst>
              <a:gd name="adj" fmla="val 574"/>
            </a:avLst>
          </a:prstGeom>
          <a:noFill/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>
            <a:spAutoFit/>
          </a:bodyPr>
          <a:lstStyle/>
          <a:p>
            <a:pPr>
              <a:lnSpc>
                <a:spcPts val="1800"/>
              </a:lnSpc>
              <a:buClr>
                <a:srgbClr val="FFFFFF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>
                <a:latin typeface="Tahoma" pitchFamily="32" charset="0"/>
              </a:rPr>
              <a:t>split plane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2890837" y="6065838"/>
            <a:ext cx="3084562" cy="230832"/>
          </a:xfrm>
          <a:prstGeom prst="roundRect">
            <a:avLst>
              <a:gd name="adj" fmla="val 574"/>
            </a:avLst>
          </a:prstGeom>
          <a:noFill/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>
            <a:spAutoFit/>
          </a:bodyPr>
          <a:lstStyle/>
          <a:p>
            <a:pPr>
              <a:lnSpc>
                <a:spcPts val="1800"/>
              </a:lnSpc>
              <a:buClr>
                <a:srgbClr val="FFFFFF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>
                <a:latin typeface="Tahoma" pitchFamily="32" charset="0"/>
              </a:rPr>
              <a:t>'near' node              'far' node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2333625" y="3568700"/>
            <a:ext cx="448841" cy="179536"/>
          </a:xfrm>
          <a:prstGeom prst="roundRect">
            <a:avLst>
              <a:gd name="adj" fmla="val 731"/>
            </a:avLst>
          </a:prstGeom>
          <a:noFill/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>
            <a:spAutoFit/>
          </a:bodyPr>
          <a:lstStyle/>
          <a:p>
            <a:pPr>
              <a:lnSpc>
                <a:spcPts val="1400"/>
              </a:lnSpc>
              <a:buClr>
                <a:srgbClr val="FFFFFF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latin typeface="Tahoma" pitchFamily="32" charset="0"/>
              </a:rPr>
              <a:t>t_min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6194425" y="5791200"/>
            <a:ext cx="490519" cy="179536"/>
          </a:xfrm>
          <a:prstGeom prst="roundRect">
            <a:avLst>
              <a:gd name="adj" fmla="val 731"/>
            </a:avLst>
          </a:prstGeom>
          <a:noFill/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>
            <a:spAutoFit/>
          </a:bodyPr>
          <a:lstStyle/>
          <a:p>
            <a:pPr>
              <a:lnSpc>
                <a:spcPts val="1400"/>
              </a:lnSpc>
              <a:buClr>
                <a:srgbClr val="FFFFFF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latin typeface="Tahoma" pitchFamily="32" charset="0"/>
              </a:rPr>
              <a:t>t_max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4470400" y="4768850"/>
            <a:ext cx="479811" cy="179536"/>
          </a:xfrm>
          <a:prstGeom prst="roundRect">
            <a:avLst>
              <a:gd name="adj" fmla="val 731"/>
            </a:avLst>
          </a:prstGeom>
          <a:noFill/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>
            <a:spAutoFit/>
          </a:bodyPr>
          <a:lstStyle/>
          <a:p>
            <a:pPr>
              <a:lnSpc>
                <a:spcPts val="1400"/>
              </a:lnSpc>
              <a:buClr>
                <a:srgbClr val="FFFFFF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latin typeface="Tahoma" pitchFamily="32" charset="0"/>
              </a:rPr>
              <a:t>t_split</a:t>
            </a: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2247900" y="3697288"/>
            <a:ext cx="101600" cy="103187"/>
          </a:xfrm>
          <a:prstGeom prst="ellipse">
            <a:avLst/>
          </a:prstGeom>
          <a:solidFill>
            <a:srgbClr val="000000"/>
          </a:solidFill>
          <a:ln w="936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4384675" y="4924425"/>
            <a:ext cx="101600" cy="103188"/>
          </a:xfrm>
          <a:prstGeom prst="ellipse">
            <a:avLst/>
          </a:prstGeom>
          <a:solidFill>
            <a:srgbClr val="000000"/>
          </a:solidFill>
          <a:ln w="936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6186487" y="5972175"/>
            <a:ext cx="101600" cy="103188"/>
          </a:xfrm>
          <a:prstGeom prst="ellipse">
            <a:avLst/>
          </a:prstGeom>
          <a:solidFill>
            <a:srgbClr val="000000"/>
          </a:solidFill>
          <a:ln w="936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</a:t>
            </a:r>
            <a:r>
              <a:rPr lang="en-US" dirty="0" smtClean="0"/>
              <a:t>-tree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and fast implementation</a:t>
            </a:r>
          </a:p>
          <a:p>
            <a:pPr lvl="1"/>
            <a:r>
              <a:rPr lang="en-US" dirty="0" smtClean="0"/>
              <a:t>In practice: using stack, not recursion</a:t>
            </a:r>
          </a:p>
          <a:p>
            <a:pPr lvl="1"/>
            <a:r>
              <a:rPr lang="en-US" dirty="0" smtClean="0"/>
              <a:t>Very quick intersection test (couple FLOPS + tests)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Overall: logarithmic complexity for each 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hierarchies: BVHs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845840"/>
          </a:xfrm>
        </p:spPr>
        <p:txBody>
          <a:bodyPr>
            <a:normAutofit/>
          </a:bodyPr>
          <a:lstStyle/>
          <a:p>
            <a:r>
              <a:rPr lang="en-US" dirty="0" smtClean="0"/>
              <a:t>Different approach: </a:t>
            </a:r>
            <a:br>
              <a:rPr lang="en-US" dirty="0" smtClean="0"/>
            </a:br>
            <a:r>
              <a:rPr lang="en-US" dirty="0" smtClean="0"/>
              <a:t>subdivide objects, not space</a:t>
            </a:r>
          </a:p>
          <a:p>
            <a:pPr lvl="1"/>
            <a:r>
              <a:rPr lang="en-US" dirty="0" smtClean="0"/>
              <a:t>Hierarchical clustering of objects</a:t>
            </a:r>
          </a:p>
          <a:p>
            <a:pPr lvl="1"/>
            <a:r>
              <a:rPr lang="en-US" dirty="0" smtClean="0"/>
              <a:t>Each cluster represented by bounding volume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Binary tree</a:t>
            </a:r>
          </a:p>
          <a:p>
            <a:pPr lvl="2"/>
            <a:r>
              <a:rPr lang="en-US" dirty="0" smtClean="0"/>
              <a:t>Each parent node fully contains children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10000" y="3962400"/>
            <a:ext cx="1828800" cy="1524000"/>
            <a:chOff x="1676400" y="3124200"/>
            <a:chExt cx="1828800" cy="1524000"/>
          </a:xfrm>
        </p:grpSpPr>
        <p:sp>
          <p:nvSpPr>
            <p:cNvPr id="5" name="Rectangle 4"/>
            <p:cNvSpPr/>
            <p:nvPr/>
          </p:nvSpPr>
          <p:spPr>
            <a:xfrm>
              <a:off x="1676400" y="3124200"/>
              <a:ext cx="1828800" cy="1524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1843313" y="4071257"/>
              <a:ext cx="641557" cy="406400"/>
            </a:xfrm>
            <a:custGeom>
              <a:avLst/>
              <a:gdLst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557" h="406400">
                  <a:moveTo>
                    <a:pt x="7257" y="402772"/>
                  </a:moveTo>
                  <a:cubicBezTo>
                    <a:pt x="199572" y="7258"/>
                    <a:pt x="0" y="406400"/>
                    <a:pt x="192315" y="0"/>
                  </a:cubicBezTo>
                  <a:cubicBezTo>
                    <a:pt x="641557" y="328715"/>
                    <a:pt x="181429" y="11599"/>
                    <a:pt x="638629" y="337457"/>
                  </a:cubicBezTo>
                  <a:cubicBezTo>
                    <a:pt x="428172" y="359229"/>
                    <a:pt x="598714" y="348343"/>
                    <a:pt x="7257" y="402772"/>
                  </a:cubicBez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981200" y="3722914"/>
              <a:ext cx="348343" cy="293915"/>
            </a:xfrm>
            <a:custGeom>
              <a:avLst/>
              <a:gdLst>
                <a:gd name="connsiteX0" fmla="*/ 0 w 348343"/>
                <a:gd name="connsiteY0" fmla="*/ 228600 h 293915"/>
                <a:gd name="connsiteX1" fmla="*/ 261257 w 348343"/>
                <a:gd name="connsiteY1" fmla="*/ 0 h 293915"/>
                <a:gd name="connsiteX2" fmla="*/ 348343 w 348343"/>
                <a:gd name="connsiteY2" fmla="*/ 293915 h 293915"/>
                <a:gd name="connsiteX3" fmla="*/ 0 w 348343"/>
                <a:gd name="connsiteY3" fmla="*/ 228600 h 293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8343" h="293915">
                  <a:moveTo>
                    <a:pt x="0" y="228600"/>
                  </a:moveTo>
                  <a:lnTo>
                    <a:pt x="261257" y="0"/>
                  </a:lnTo>
                  <a:lnTo>
                    <a:pt x="348343" y="293915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2688771" y="3276600"/>
              <a:ext cx="359229" cy="511629"/>
            </a:xfrm>
            <a:custGeom>
              <a:avLst/>
              <a:gdLst>
                <a:gd name="connsiteX0" fmla="*/ 0 w 359229"/>
                <a:gd name="connsiteY0" fmla="*/ 511629 h 511629"/>
                <a:gd name="connsiteX1" fmla="*/ 141515 w 359229"/>
                <a:gd name="connsiteY1" fmla="*/ 0 h 511629"/>
                <a:gd name="connsiteX2" fmla="*/ 359229 w 359229"/>
                <a:gd name="connsiteY2" fmla="*/ 359229 h 511629"/>
                <a:gd name="connsiteX3" fmla="*/ 0 w 359229"/>
                <a:gd name="connsiteY3" fmla="*/ 511629 h 51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29" h="511629">
                  <a:moveTo>
                    <a:pt x="0" y="511629"/>
                  </a:moveTo>
                  <a:lnTo>
                    <a:pt x="141515" y="0"/>
                  </a:lnTo>
                  <a:lnTo>
                    <a:pt x="359229" y="359229"/>
                  </a:lnTo>
                  <a:lnTo>
                    <a:pt x="0" y="511629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2971800" y="3777343"/>
              <a:ext cx="293914" cy="228600"/>
            </a:xfrm>
            <a:custGeom>
              <a:avLst/>
              <a:gdLst>
                <a:gd name="connsiteX0" fmla="*/ 0 w 293914"/>
                <a:gd name="connsiteY0" fmla="*/ 228600 h 228600"/>
                <a:gd name="connsiteX1" fmla="*/ 97971 w 293914"/>
                <a:gd name="connsiteY1" fmla="*/ 0 h 228600"/>
                <a:gd name="connsiteX2" fmla="*/ 293914 w 293914"/>
                <a:gd name="connsiteY2" fmla="*/ 87086 h 228600"/>
                <a:gd name="connsiteX3" fmla="*/ 0 w 293914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914" h="228600">
                  <a:moveTo>
                    <a:pt x="0" y="228600"/>
                  </a:moveTo>
                  <a:lnTo>
                    <a:pt x="97971" y="0"/>
                  </a:lnTo>
                  <a:lnTo>
                    <a:pt x="293914" y="87086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3962400" y="4927600"/>
            <a:ext cx="609600" cy="406400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36572" y="4572000"/>
            <a:ext cx="359228" cy="275770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05400" y="4615542"/>
            <a:ext cx="261257" cy="232227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44143" y="4158344"/>
            <a:ext cx="326571" cy="460826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18856" y="4539343"/>
            <a:ext cx="685801" cy="827314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22371" y="4114800"/>
            <a:ext cx="587830" cy="76200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4038600"/>
            <a:ext cx="1621970" cy="1371599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volumes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Practically anything can be bounding volume</a:t>
            </a:r>
          </a:p>
          <a:p>
            <a:pPr lvl="1"/>
            <a:r>
              <a:rPr lang="en-US" dirty="0" smtClean="0"/>
              <a:t>Just need ray intersection method</a:t>
            </a:r>
          </a:p>
          <a:p>
            <a:r>
              <a:rPr lang="en-US" dirty="0" smtClean="0"/>
              <a:t>Typical choices:</a:t>
            </a:r>
          </a:p>
          <a:p>
            <a:pPr lvl="1"/>
            <a:r>
              <a:rPr lang="en-US" dirty="0" smtClean="0"/>
              <a:t>Spheres</a:t>
            </a:r>
          </a:p>
          <a:p>
            <a:pPr lvl="1"/>
            <a:r>
              <a:rPr lang="en-US" dirty="0" smtClean="0"/>
              <a:t>Axis-aligned bounding boxes (AABBs)</a:t>
            </a:r>
          </a:p>
          <a:p>
            <a:pPr lvl="1"/>
            <a:r>
              <a:rPr lang="en-US" dirty="0" smtClean="0"/>
              <a:t>Oriented bounding boxes (OBBs)</a:t>
            </a:r>
          </a:p>
          <a:p>
            <a:pPr lvl="1"/>
            <a:r>
              <a:rPr lang="en-US" dirty="0" smtClean="0"/>
              <a:t>k-DOPs</a:t>
            </a:r>
          </a:p>
          <a:p>
            <a:r>
              <a:rPr lang="en-US" dirty="0" smtClean="0"/>
              <a:t>Trade-off between intersection speed and how closely the BV encloses the geometry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BVH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algorithm:</a:t>
            </a:r>
          </a:p>
          <a:p>
            <a:pPr lvl="1"/>
            <a:r>
              <a:rPr lang="en-US" dirty="0" smtClean="0"/>
              <a:t>Start with root node</a:t>
            </a:r>
          </a:p>
          <a:p>
            <a:pPr lvl="1"/>
            <a:r>
              <a:rPr lang="en-US" dirty="0" smtClean="0"/>
              <a:t>For current node:</a:t>
            </a:r>
          </a:p>
          <a:p>
            <a:pPr lvl="2"/>
            <a:r>
              <a:rPr lang="en-US" dirty="0" smtClean="0"/>
              <a:t>Does ray intersect node’s BV? If no, return</a:t>
            </a:r>
          </a:p>
          <a:p>
            <a:pPr lvl="2"/>
            <a:r>
              <a:rPr lang="en-US" dirty="0" smtClean="0"/>
              <a:t>Is inner node?</a:t>
            </a:r>
          </a:p>
          <a:p>
            <a:pPr lvl="3"/>
            <a:r>
              <a:rPr lang="en-US" dirty="0" smtClean="0"/>
              <a:t>Yes, </a:t>
            </a:r>
            <a:r>
              <a:rPr lang="en-US" dirty="0" err="1" smtClean="0"/>
              <a:t>recurse</a:t>
            </a:r>
            <a:r>
              <a:rPr lang="en-US" dirty="0" smtClean="0"/>
              <a:t> on children</a:t>
            </a:r>
          </a:p>
          <a:p>
            <a:pPr lvl="2"/>
            <a:r>
              <a:rPr lang="en-US" dirty="0" smtClean="0"/>
              <a:t>Is leaf node?</a:t>
            </a:r>
          </a:p>
          <a:p>
            <a:pPr lvl="3"/>
            <a:r>
              <a:rPr lang="en-US" dirty="0" smtClean="0"/>
              <a:t>Intersect with object(s) in node, store intersection results</a:t>
            </a:r>
          </a:p>
          <a:p>
            <a:r>
              <a:rPr lang="en-US" dirty="0" smtClean="0"/>
              <a:t>Note: can’t return after first intersection!</a:t>
            </a:r>
          </a:p>
          <a:p>
            <a:pPr lvl="3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‘best’ acceleration structure</a:t>
            </a:r>
          </a:p>
          <a:p>
            <a:pPr lvl="1"/>
            <a:r>
              <a:rPr lang="en-US" dirty="0" smtClean="0"/>
              <a:t>All have pros and cons</a:t>
            </a:r>
          </a:p>
          <a:p>
            <a:r>
              <a:rPr lang="en-US" dirty="0" smtClean="0"/>
              <a:t>Grid:</a:t>
            </a:r>
            <a:br>
              <a:rPr lang="en-US" dirty="0" smtClean="0"/>
            </a:br>
            <a:r>
              <a:rPr lang="en-US" dirty="0" smtClean="0"/>
              <a:t>+ fast construction</a:t>
            </a:r>
            <a:br>
              <a:rPr lang="en-US" dirty="0" smtClean="0"/>
            </a:br>
            <a:r>
              <a:rPr lang="en-US" dirty="0" smtClean="0"/>
              <a:t>- bad for high local detail (teapot/stadium)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‘best’ acceleration structure</a:t>
            </a:r>
          </a:p>
          <a:p>
            <a:pPr lvl="1"/>
            <a:r>
              <a:rPr lang="en-US" dirty="0" smtClean="0"/>
              <a:t>All have pros and cons</a:t>
            </a:r>
          </a:p>
          <a:p>
            <a:r>
              <a:rPr lang="en-US" dirty="0" err="1" smtClean="0"/>
              <a:t>kd</a:t>
            </a:r>
            <a:r>
              <a:rPr lang="en-US" dirty="0" smtClean="0"/>
              <a:t>-tree:</a:t>
            </a:r>
            <a:br>
              <a:rPr lang="en-US" dirty="0" smtClean="0"/>
            </a:br>
            <a:r>
              <a:rPr lang="en-US" dirty="0" smtClean="0"/>
              <a:t>+ fast traversal</a:t>
            </a:r>
            <a:br>
              <a:rPr lang="en-US" dirty="0" smtClean="0"/>
            </a:br>
            <a:r>
              <a:rPr lang="en-US" dirty="0" smtClean="0"/>
              <a:t>- expensive build, only static scenes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‘best’ acceleration structure</a:t>
            </a:r>
          </a:p>
          <a:p>
            <a:pPr lvl="1"/>
            <a:r>
              <a:rPr lang="en-US" dirty="0" smtClean="0"/>
              <a:t>All have pros and cons</a:t>
            </a:r>
          </a:p>
          <a:p>
            <a:r>
              <a:rPr lang="en-US" dirty="0" smtClean="0"/>
              <a:t>BVH:</a:t>
            </a:r>
            <a:br>
              <a:rPr lang="en-US" dirty="0" smtClean="0"/>
            </a:br>
            <a:r>
              <a:rPr lang="en-US" dirty="0" smtClean="0"/>
              <a:t>+ can be updated for dynamic scenes</a:t>
            </a:r>
            <a:br>
              <a:rPr lang="en-US" dirty="0" smtClean="0"/>
            </a:br>
            <a:r>
              <a:rPr lang="en-US" dirty="0" smtClean="0"/>
              <a:t>- traversal more expensive than </a:t>
            </a:r>
            <a:r>
              <a:rPr lang="en-US" dirty="0" err="1" smtClean="0"/>
              <a:t>kd</a:t>
            </a:r>
            <a:r>
              <a:rPr lang="en-US" dirty="0" smtClean="0"/>
              <a:t>-tree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Acceleration structures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Spatial hierarchies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Object hierarchies</a:t>
            </a:r>
          </a:p>
          <a:p>
            <a:r>
              <a:rPr lang="en-US" dirty="0" smtClean="0"/>
              <a:t>Interactive Ray Tracing techniques</a:t>
            </a:r>
          </a:p>
          <a:p>
            <a:pPr lvl="1"/>
            <a:r>
              <a:rPr lang="en-US" dirty="0" smtClean="0"/>
              <a:t>Ray packets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Optimized hierarchy construction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Acceleration structures</a:t>
            </a:r>
          </a:p>
          <a:p>
            <a:pPr lvl="1"/>
            <a:r>
              <a:rPr lang="en-US" dirty="0" smtClean="0"/>
              <a:t>Spatial hierarchies</a:t>
            </a:r>
          </a:p>
          <a:p>
            <a:pPr lvl="1"/>
            <a:r>
              <a:rPr lang="en-US" dirty="0" smtClean="0"/>
              <a:t>Object hierarchies</a:t>
            </a:r>
          </a:p>
          <a:p>
            <a:r>
              <a:rPr lang="en-US" dirty="0" smtClean="0"/>
              <a:t>Interactive Ray Tracing techniques</a:t>
            </a:r>
          </a:p>
          <a:p>
            <a:pPr lvl="1"/>
            <a:r>
              <a:rPr lang="en-US" dirty="0" smtClean="0"/>
              <a:t>Ray packets</a:t>
            </a:r>
          </a:p>
          <a:p>
            <a:pPr lvl="1"/>
            <a:r>
              <a:rPr lang="en-US" dirty="0" smtClean="0"/>
              <a:t>Optimized hierarchy construction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Ray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have large set of rays close together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Idea: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trace rays in coherent groups (ray packets)</a:t>
            </a:r>
            <a:br>
              <a:rPr lang="en-US" dirty="0" smtClean="0"/>
            </a:br>
            <a:endParaRPr lang="en-US" dirty="0" smtClean="0"/>
          </a:p>
        </p:txBody>
      </p:sp>
      <p:grpSp>
        <p:nvGrpSpPr>
          <p:cNvPr id="4" name="Group 33"/>
          <p:cNvGrpSpPr/>
          <p:nvPr/>
        </p:nvGrpSpPr>
        <p:grpSpPr>
          <a:xfrm>
            <a:off x="4942114" y="2831068"/>
            <a:ext cx="2286000" cy="1677194"/>
            <a:chOff x="4343400" y="2667000"/>
            <a:chExt cx="2286000" cy="1677194"/>
          </a:xfrm>
          <a:scene3d>
            <a:camera prst="isometricLeftDown"/>
            <a:lightRig rig="threePt" dir="t"/>
          </a:scene3d>
        </p:grpSpPr>
        <p:sp>
          <p:nvSpPr>
            <p:cNvPr id="5" name="Rectangle 4"/>
            <p:cNvSpPr/>
            <p:nvPr/>
          </p:nvSpPr>
          <p:spPr>
            <a:xfrm>
              <a:off x="4343400" y="2667000"/>
              <a:ext cx="2286000" cy="1676400"/>
            </a:xfrm>
            <a:prstGeom prst="rect">
              <a:avLst/>
            </a:prstGeom>
            <a:noFill/>
            <a:ln>
              <a:solidFill>
                <a:schemeClr val="tx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343400" y="28194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343400" y="29718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343400" y="31242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343400" y="32766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43400" y="34290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343400" y="35814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343400" y="37338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343400" y="38862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343400" y="40386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343400" y="4191000"/>
              <a:ext cx="22860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3657600" y="3505200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810000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962400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4114800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4267200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4419600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4572000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723606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876006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5028406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5180806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5333206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5485606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5638006" y="3504406"/>
              <a:ext cx="1676400" cy="1588"/>
            </a:xfrm>
            <a:prstGeom prst="line">
              <a:avLst/>
            </a:prstGeom>
            <a:ln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2732314" y="4736068"/>
            <a:ext cx="885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Viewer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542314" y="481226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Screen</a:t>
            </a:r>
            <a:endParaRPr lang="en-US"/>
          </a:p>
        </p:txBody>
      </p:sp>
      <p:cxnSp>
        <p:nvCxnSpPr>
          <p:cNvPr id="32" name="Straight Arrow Connector 31"/>
          <p:cNvCxnSpPr>
            <a:stCxn id="38" idx="3"/>
          </p:cNvCxnSpPr>
          <p:nvPr/>
        </p:nvCxnSpPr>
        <p:spPr>
          <a:xfrm flipV="1">
            <a:off x="3276600" y="2579133"/>
            <a:ext cx="2057400" cy="2030967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8" idx="3"/>
          </p:cNvCxnSpPr>
          <p:nvPr/>
        </p:nvCxnSpPr>
        <p:spPr>
          <a:xfrm flipV="1">
            <a:off x="3276600" y="2644447"/>
            <a:ext cx="2166257" cy="1965653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352800" y="2686050"/>
            <a:ext cx="2190750" cy="1885951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8" idx="3"/>
          </p:cNvCxnSpPr>
          <p:nvPr/>
        </p:nvCxnSpPr>
        <p:spPr>
          <a:xfrm flipV="1">
            <a:off x="3276600" y="2760108"/>
            <a:ext cx="2382611" cy="1849992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un 37"/>
          <p:cNvSpPr/>
          <p:nvPr/>
        </p:nvSpPr>
        <p:spPr>
          <a:xfrm>
            <a:off x="3048000" y="4495800"/>
            <a:ext cx="228600" cy="2286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38" idx="3"/>
          </p:cNvCxnSpPr>
          <p:nvPr/>
        </p:nvCxnSpPr>
        <p:spPr>
          <a:xfrm flipV="1">
            <a:off x="3276600" y="2683908"/>
            <a:ext cx="2076450" cy="1926192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8" idx="3"/>
          </p:cNvCxnSpPr>
          <p:nvPr/>
        </p:nvCxnSpPr>
        <p:spPr>
          <a:xfrm flipV="1">
            <a:off x="3276600" y="2749222"/>
            <a:ext cx="2185307" cy="1860878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3"/>
          </p:cNvCxnSpPr>
          <p:nvPr/>
        </p:nvCxnSpPr>
        <p:spPr>
          <a:xfrm flipV="1">
            <a:off x="3276600" y="2814536"/>
            <a:ext cx="2294164" cy="1795564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8" idx="3"/>
          </p:cNvCxnSpPr>
          <p:nvPr/>
        </p:nvCxnSpPr>
        <p:spPr>
          <a:xfrm flipV="1">
            <a:off x="3276600" y="2864883"/>
            <a:ext cx="2401661" cy="1745217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Ray 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this change tracing?</a:t>
            </a:r>
          </a:p>
          <a:p>
            <a:pPr lvl="1"/>
            <a:r>
              <a:rPr lang="en-US" dirty="0" smtClean="0"/>
              <a:t>Traversal and object intersection</a:t>
            </a:r>
            <a:br>
              <a:rPr lang="en-US" dirty="0" smtClean="0"/>
            </a:br>
            <a:r>
              <a:rPr lang="en-US" dirty="0" smtClean="0"/>
              <a:t>work on group of rays at a time</a:t>
            </a:r>
          </a:p>
          <a:p>
            <a:pPr lvl="1"/>
            <a:r>
              <a:rPr lang="en-US" dirty="0" smtClean="0"/>
              <a:t>Also generate secondary (shadow, …) rays in packets</a:t>
            </a:r>
            <a:endParaRPr lang="en-US" dirty="0" smtClean="0"/>
          </a:p>
          <a:p>
            <a:r>
              <a:rPr lang="en-US" dirty="0" smtClean="0"/>
              <a:t>General idea:</a:t>
            </a:r>
          </a:p>
          <a:p>
            <a:pPr lvl="1"/>
            <a:r>
              <a:rPr lang="en-US" dirty="0" smtClean="0"/>
              <a:t>If one ray intersects, all are intersected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324600" y="1085850"/>
            <a:ext cx="2057400" cy="2030967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324600" y="1151164"/>
            <a:ext cx="2166257" cy="1965653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400800" y="1192767"/>
            <a:ext cx="2190750" cy="1885951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324600" y="1266825"/>
            <a:ext cx="2382611" cy="1849992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324600" y="1190625"/>
            <a:ext cx="2076450" cy="1926192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1255939"/>
            <a:ext cx="2185307" cy="1860878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324600" y="1321253"/>
            <a:ext cx="2294164" cy="1795564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324600" y="1371600"/>
            <a:ext cx="2401661" cy="1745217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BVH </a:t>
            </a:r>
            <a:r>
              <a:rPr lang="en-US" dirty="0" smtClean="0"/>
              <a:t>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algorithm:</a:t>
            </a:r>
          </a:p>
          <a:p>
            <a:pPr lvl="1"/>
            <a:r>
              <a:rPr lang="en-US" dirty="0" smtClean="0"/>
              <a:t>Start with root node</a:t>
            </a:r>
          </a:p>
          <a:p>
            <a:pPr lvl="1"/>
            <a:r>
              <a:rPr lang="en-US" dirty="0" smtClean="0"/>
              <a:t>For current node:</a:t>
            </a:r>
          </a:p>
          <a:p>
            <a:pPr lvl="2"/>
            <a:r>
              <a:rPr lang="en-US" dirty="0" smtClean="0"/>
              <a:t>Does ray intersect node’s BV? If no, return</a:t>
            </a:r>
          </a:p>
          <a:p>
            <a:pPr lvl="2"/>
            <a:r>
              <a:rPr lang="en-US" dirty="0" smtClean="0"/>
              <a:t>Is inner node?</a:t>
            </a:r>
          </a:p>
          <a:p>
            <a:pPr lvl="3"/>
            <a:r>
              <a:rPr lang="en-US" dirty="0" smtClean="0"/>
              <a:t>Yes, </a:t>
            </a:r>
            <a:r>
              <a:rPr lang="en-US" dirty="0" err="1" smtClean="0"/>
              <a:t>recurse</a:t>
            </a:r>
            <a:r>
              <a:rPr lang="en-US" dirty="0" smtClean="0"/>
              <a:t> on children</a:t>
            </a:r>
          </a:p>
          <a:p>
            <a:pPr lvl="2"/>
            <a:r>
              <a:rPr lang="en-US" dirty="0" smtClean="0"/>
              <a:t>Is leaf node?</a:t>
            </a:r>
          </a:p>
          <a:p>
            <a:pPr lvl="3"/>
            <a:r>
              <a:rPr lang="en-US" dirty="0" smtClean="0"/>
              <a:t>Intersect </a:t>
            </a:r>
            <a:r>
              <a:rPr lang="en-US" dirty="0" smtClean="0"/>
              <a:t>ray with all object(s</a:t>
            </a:r>
            <a:r>
              <a:rPr lang="en-US" dirty="0" smtClean="0"/>
              <a:t>) in node,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store </a:t>
            </a:r>
            <a:r>
              <a:rPr lang="en-US" dirty="0" smtClean="0"/>
              <a:t>intersection </a:t>
            </a:r>
            <a:r>
              <a:rPr lang="en-US" dirty="0" smtClean="0"/>
              <a:t>results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BVH </a:t>
            </a:r>
            <a:r>
              <a:rPr lang="en-US" dirty="0" smtClean="0">
                <a:solidFill>
                  <a:srgbClr val="FF0000"/>
                </a:solidFill>
              </a:rPr>
              <a:t>packet </a:t>
            </a:r>
            <a:r>
              <a:rPr lang="en-US" dirty="0" smtClean="0"/>
              <a:t>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algorithm:</a:t>
            </a:r>
          </a:p>
          <a:p>
            <a:pPr lvl="1"/>
            <a:r>
              <a:rPr lang="en-US" dirty="0" smtClean="0"/>
              <a:t>Start with root node</a:t>
            </a:r>
          </a:p>
          <a:p>
            <a:pPr lvl="1"/>
            <a:r>
              <a:rPr lang="en-US" dirty="0" smtClean="0"/>
              <a:t>For current node:</a:t>
            </a:r>
          </a:p>
          <a:p>
            <a:pPr lvl="2"/>
            <a:r>
              <a:rPr lang="en-US" dirty="0" smtClean="0"/>
              <a:t>Does </a:t>
            </a:r>
            <a:r>
              <a:rPr lang="en-US" dirty="0" smtClean="0">
                <a:solidFill>
                  <a:srgbClr val="FF0000"/>
                </a:solidFill>
              </a:rPr>
              <a:t>any</a:t>
            </a:r>
            <a:r>
              <a:rPr lang="en-US" dirty="0" smtClean="0"/>
              <a:t> ray </a:t>
            </a:r>
            <a:r>
              <a:rPr lang="en-US" dirty="0" smtClean="0"/>
              <a:t>intersect node’s BV? If no, return</a:t>
            </a:r>
          </a:p>
          <a:p>
            <a:pPr lvl="2"/>
            <a:r>
              <a:rPr lang="en-US" dirty="0" smtClean="0"/>
              <a:t>Is inner node?</a:t>
            </a:r>
          </a:p>
          <a:p>
            <a:pPr lvl="3"/>
            <a:r>
              <a:rPr lang="en-US" dirty="0" smtClean="0"/>
              <a:t>Yes, </a:t>
            </a:r>
            <a:r>
              <a:rPr lang="en-US" dirty="0" err="1" smtClean="0"/>
              <a:t>recurse</a:t>
            </a:r>
            <a:r>
              <a:rPr lang="en-US" dirty="0" smtClean="0"/>
              <a:t> on children</a:t>
            </a:r>
          </a:p>
          <a:p>
            <a:pPr lvl="2"/>
            <a:r>
              <a:rPr lang="en-US" dirty="0" smtClean="0"/>
              <a:t>Is leaf node?</a:t>
            </a:r>
          </a:p>
          <a:p>
            <a:pPr lvl="3"/>
            <a:r>
              <a:rPr lang="en-US" dirty="0" smtClean="0"/>
              <a:t>Intersect </a:t>
            </a:r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 smtClean="0"/>
              <a:t>rays with all object(s</a:t>
            </a:r>
            <a:r>
              <a:rPr lang="en-US" dirty="0" smtClean="0"/>
              <a:t>) in node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store intersection </a:t>
            </a:r>
            <a:r>
              <a:rPr lang="en-US" dirty="0" smtClean="0"/>
              <a:t>results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Ray packet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Why does this make things faster?</a:t>
            </a:r>
          </a:p>
          <a:p>
            <a:pPr lvl="1"/>
            <a:r>
              <a:rPr lang="en-US" dirty="0" smtClean="0"/>
              <a:t>Less memory bandwidth: nodes/objects only loaded once for rays in packet</a:t>
            </a:r>
          </a:p>
          <a:p>
            <a:pPr lvl="1"/>
            <a:r>
              <a:rPr lang="en-US" dirty="0" smtClean="0"/>
              <a:t>Allows data parallel processing!</a:t>
            </a:r>
          </a:p>
          <a:p>
            <a:pPr lvl="2"/>
            <a:r>
              <a:rPr lang="en-US" dirty="0" smtClean="0"/>
              <a:t>Current CPUs: e.g. Intel SSE</a:t>
            </a:r>
          </a:p>
          <a:p>
            <a:pPr lvl="2"/>
            <a:r>
              <a:rPr lang="en-US" dirty="0" smtClean="0"/>
              <a:t>All GPUs</a:t>
            </a:r>
          </a:p>
          <a:p>
            <a:r>
              <a:rPr lang="en-US" dirty="0" smtClean="0"/>
              <a:t>Disadvantage:</a:t>
            </a:r>
          </a:p>
          <a:p>
            <a:pPr lvl="1"/>
            <a:r>
              <a:rPr lang="en-US" dirty="0" smtClean="0"/>
              <a:t>Rays can be intersected with objects/nodes they would never hit!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Essentially vector operations (SIMD)</a:t>
            </a:r>
          </a:p>
          <a:p>
            <a:endParaRPr lang="en-US" dirty="0" smtClean="0"/>
          </a:p>
          <a:p>
            <a:r>
              <a:rPr lang="en-US" dirty="0" smtClean="0"/>
              <a:t>Operations work on all elements in parallel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33600" y="2362200"/>
            <a:ext cx="609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3200" y="2362200"/>
            <a:ext cx="609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52800" y="2362200"/>
            <a:ext cx="609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62400" y="2362200"/>
            <a:ext cx="609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62200"/>
            <a:ext cx="609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181600" y="2362200"/>
            <a:ext cx="609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91200" y="2362200"/>
            <a:ext cx="609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v7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00800" y="2362200"/>
            <a:ext cx="609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v8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2133600" y="3581400"/>
            <a:ext cx="4876800" cy="381000"/>
            <a:chOff x="2133600" y="3581400"/>
            <a:chExt cx="4876800" cy="381000"/>
          </a:xfrm>
        </p:grpSpPr>
        <p:sp>
          <p:nvSpPr>
            <p:cNvPr id="14" name="Rectangle 13"/>
            <p:cNvSpPr/>
            <p:nvPr/>
          </p:nvSpPr>
          <p:spPr>
            <a:xfrm>
              <a:off x="21336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v1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7432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v2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528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v3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9624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v4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v5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1816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v6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7912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v7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4008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v8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133600" y="4419600"/>
            <a:ext cx="4876800" cy="381000"/>
            <a:chOff x="2133600" y="4419600"/>
            <a:chExt cx="4876800" cy="381000"/>
          </a:xfrm>
        </p:grpSpPr>
        <p:sp>
          <p:nvSpPr>
            <p:cNvPr id="22" name="Rectangle 21"/>
            <p:cNvSpPr/>
            <p:nvPr/>
          </p:nvSpPr>
          <p:spPr>
            <a:xfrm>
              <a:off x="21336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</a:t>
              </a: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7432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w2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3528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w3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9624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w4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5720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w5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1816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w6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7912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w7</a:t>
              </a:r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4008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w8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386942" y="390797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386368" y="4825425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grpSp>
        <p:nvGrpSpPr>
          <p:cNvPr id="50" name="Group 49"/>
          <p:cNvGrpSpPr/>
          <p:nvPr/>
        </p:nvGrpSpPr>
        <p:grpSpPr>
          <a:xfrm>
            <a:off x="620486" y="5442856"/>
            <a:ext cx="7924800" cy="381000"/>
            <a:chOff x="620486" y="5442856"/>
            <a:chExt cx="7924800" cy="381000"/>
          </a:xfrm>
        </p:grpSpPr>
        <p:sp>
          <p:nvSpPr>
            <p:cNvPr id="40" name="Rectangle 39"/>
            <p:cNvSpPr/>
            <p:nvPr/>
          </p:nvSpPr>
          <p:spPr>
            <a:xfrm>
              <a:off x="620486" y="5442856"/>
              <a:ext cx="990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v1+w1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611086" y="5442856"/>
              <a:ext cx="990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v2+w2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601686" y="5442856"/>
              <a:ext cx="990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v3+w3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592286" y="5442856"/>
              <a:ext cx="990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v4+w4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582886" y="5442856"/>
              <a:ext cx="990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v5+w5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573486" y="5442856"/>
              <a:ext cx="990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v6+w6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564086" y="5442856"/>
              <a:ext cx="990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v7+w7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554686" y="5442856"/>
              <a:ext cx="9906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v8+w8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 operations usually as fast as a single scalar operation</a:t>
            </a:r>
          </a:p>
          <a:p>
            <a:pPr lvl="1"/>
            <a:r>
              <a:rPr lang="en-US" dirty="0" smtClean="0"/>
              <a:t>Intel SSE: 4-wide vectors</a:t>
            </a:r>
          </a:p>
          <a:p>
            <a:pPr lvl="1"/>
            <a:r>
              <a:rPr lang="en-US" dirty="0" smtClean="0"/>
              <a:t>GPUs: 8-32 wide </a:t>
            </a:r>
          </a:p>
          <a:p>
            <a:pPr lvl="1"/>
            <a:r>
              <a:rPr lang="en-US" dirty="0" smtClean="0"/>
              <a:t>Cell: 4-wide</a:t>
            </a:r>
          </a:p>
          <a:p>
            <a:pPr lvl="1"/>
            <a:r>
              <a:rPr lang="en-US" dirty="0" smtClean="0"/>
              <a:t>Vector processors: up to 64,000!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sosceles Triangle 30"/>
          <p:cNvSpPr/>
          <p:nvPr/>
        </p:nvSpPr>
        <p:spPr>
          <a:xfrm>
            <a:off x="7010400" y="3581400"/>
            <a:ext cx="1066800" cy="1447800"/>
          </a:xfrm>
          <a:prstGeom prst="triangle">
            <a:avLst/>
          </a:prstGeom>
          <a:scene3d>
            <a:camera prst="isometricLeftDown"/>
            <a:lightRig rig="brightRoom" dir="tl">
              <a:rot lat="0" lon="0" rev="8700000"/>
            </a:lightRig>
          </a:scene3d>
          <a:sp3d>
            <a:bevelT w="0" h="0"/>
            <a:contourClr>
              <a:schemeClr val="accent4">
                <a:tint val="70000"/>
              </a:schemeClr>
            </a:contour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ray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Can use SIMD units to parallelize for rays</a:t>
            </a:r>
          </a:p>
          <a:p>
            <a:pPr lvl="1"/>
            <a:r>
              <a:rPr lang="en-US" dirty="0" smtClean="0"/>
              <a:t>Each vector has one component from one ray</a:t>
            </a:r>
            <a:endParaRPr lang="en-US" dirty="0" smtClean="0"/>
          </a:p>
          <a:p>
            <a:pPr lvl="1"/>
            <a:r>
              <a:rPr lang="en-US" dirty="0" smtClean="0"/>
              <a:t>Thus, can process small group at same speed as one ray!</a:t>
            </a:r>
          </a:p>
          <a:p>
            <a:pPr>
              <a:buNone/>
            </a:pP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4191000"/>
            <a:ext cx="4876800" cy="381000"/>
            <a:chOff x="2133600" y="3581400"/>
            <a:chExt cx="4876800" cy="381000"/>
          </a:xfrm>
        </p:grpSpPr>
        <p:sp>
          <p:nvSpPr>
            <p:cNvPr id="5" name="Rectangle 4"/>
            <p:cNvSpPr/>
            <p:nvPr/>
          </p:nvSpPr>
          <p:spPr>
            <a:xfrm>
              <a:off x="21336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ray1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7432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ray2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528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ray3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9624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ray4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ray5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816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ray6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912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ray7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00800" y="3581400"/>
              <a:ext cx="6096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ray8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7200" y="5029200"/>
            <a:ext cx="4876800" cy="381000"/>
            <a:chOff x="2133600" y="4419600"/>
            <a:chExt cx="4876800" cy="381000"/>
          </a:xfrm>
        </p:grpSpPr>
        <p:sp>
          <p:nvSpPr>
            <p:cNvPr id="14" name="Rectangle 13"/>
            <p:cNvSpPr/>
            <p:nvPr/>
          </p:nvSpPr>
          <p:spPr>
            <a:xfrm>
              <a:off x="21336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tri</a:t>
              </a:r>
              <a:r>
                <a:rPr lang="en-US" baseline="-25000" dirty="0" err="1" smtClean="0"/>
                <a:t>i</a:t>
              </a:r>
              <a:endParaRPr lang="en-US" baseline="-25000" dirty="0" smtClean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7432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tri</a:t>
              </a:r>
              <a:r>
                <a:rPr lang="en-US" baseline="-25000" dirty="0" err="1" smtClean="0"/>
                <a:t>i</a:t>
              </a:r>
              <a:endParaRPr lang="en-US" baseline="-25000" dirty="0" smtClean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528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tri</a:t>
              </a:r>
              <a:r>
                <a:rPr lang="en-US" baseline="-25000" dirty="0" err="1" smtClean="0"/>
                <a:t>i</a:t>
              </a:r>
              <a:endParaRPr lang="en-US" baseline="-25000" dirty="0" smtClean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9624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tri</a:t>
              </a:r>
              <a:r>
                <a:rPr lang="en-US" baseline="-25000" dirty="0" err="1" smtClean="0"/>
                <a:t>i</a:t>
              </a:r>
              <a:endParaRPr lang="en-US" baseline="-25000" dirty="0" smtClean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tri</a:t>
              </a:r>
              <a:r>
                <a:rPr lang="en-US" baseline="-25000" dirty="0" err="1" smtClean="0"/>
                <a:t>i</a:t>
              </a:r>
              <a:endParaRPr lang="en-US" baseline="-25000" dirty="0" smtClean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1816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tri</a:t>
              </a:r>
              <a:r>
                <a:rPr lang="en-US" baseline="-25000" dirty="0" err="1" smtClean="0"/>
                <a:t>i</a:t>
              </a:r>
              <a:endParaRPr lang="en-US" baseline="-25000" dirty="0" smtClean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7912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tri</a:t>
              </a:r>
              <a:r>
                <a:rPr lang="en-US" baseline="-25000" dirty="0" err="1" smtClean="0"/>
                <a:t>i</a:t>
              </a:r>
              <a:endParaRPr lang="en-US" baseline="-25000" dirty="0" smtClean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400800" y="4419600"/>
              <a:ext cx="609600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tri</a:t>
              </a:r>
              <a:r>
                <a:rPr lang="en-US" baseline="-25000" dirty="0" err="1" smtClean="0"/>
                <a:t>i</a:t>
              </a:r>
              <a:endParaRPr lang="en-US" baseline="-25000" dirty="0" smtClean="0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V="1">
            <a:off x="5334000" y="4343400"/>
            <a:ext cx="2057400" cy="2030967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334000" y="4408714"/>
            <a:ext cx="2166257" cy="1965653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410200" y="4450317"/>
            <a:ext cx="2190750" cy="1885951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334000" y="4524375"/>
            <a:ext cx="2382611" cy="1849992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334000" y="4448175"/>
            <a:ext cx="2076450" cy="1926192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334000" y="4513489"/>
            <a:ext cx="2185307" cy="1860878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334000" y="4578803"/>
            <a:ext cx="2294164" cy="1795564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334000" y="4629150"/>
            <a:ext cx="2401661" cy="1745217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924800" y="37338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tri</a:t>
            </a:r>
            <a:r>
              <a:rPr lang="en-US" baseline="-25000" dirty="0" err="1" smtClean="0"/>
              <a:t>i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2590800" y="464820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ym typeface="Wingdings 2"/>
              </a:rPr>
              <a:t>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Optimized hierarchy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The way the hierarchy is constructed has high impact on traversal performance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057400" y="2895600"/>
            <a:ext cx="1828800" cy="1524000"/>
            <a:chOff x="1676400" y="3124200"/>
            <a:chExt cx="1828800" cy="1524000"/>
          </a:xfrm>
        </p:grpSpPr>
        <p:sp>
          <p:nvSpPr>
            <p:cNvPr id="5" name="Rectangle 4"/>
            <p:cNvSpPr/>
            <p:nvPr/>
          </p:nvSpPr>
          <p:spPr>
            <a:xfrm>
              <a:off x="1676400" y="3124200"/>
              <a:ext cx="1828800" cy="1524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1843313" y="4071257"/>
              <a:ext cx="641557" cy="406400"/>
            </a:xfrm>
            <a:custGeom>
              <a:avLst/>
              <a:gdLst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557" h="406400">
                  <a:moveTo>
                    <a:pt x="7257" y="402772"/>
                  </a:moveTo>
                  <a:cubicBezTo>
                    <a:pt x="199572" y="7258"/>
                    <a:pt x="0" y="406400"/>
                    <a:pt x="192315" y="0"/>
                  </a:cubicBezTo>
                  <a:cubicBezTo>
                    <a:pt x="641557" y="328715"/>
                    <a:pt x="181429" y="11599"/>
                    <a:pt x="638629" y="337457"/>
                  </a:cubicBezTo>
                  <a:cubicBezTo>
                    <a:pt x="428172" y="359229"/>
                    <a:pt x="598714" y="348343"/>
                    <a:pt x="7257" y="402772"/>
                  </a:cubicBez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981200" y="3722914"/>
              <a:ext cx="348343" cy="293915"/>
            </a:xfrm>
            <a:custGeom>
              <a:avLst/>
              <a:gdLst>
                <a:gd name="connsiteX0" fmla="*/ 0 w 348343"/>
                <a:gd name="connsiteY0" fmla="*/ 228600 h 293915"/>
                <a:gd name="connsiteX1" fmla="*/ 261257 w 348343"/>
                <a:gd name="connsiteY1" fmla="*/ 0 h 293915"/>
                <a:gd name="connsiteX2" fmla="*/ 348343 w 348343"/>
                <a:gd name="connsiteY2" fmla="*/ 293915 h 293915"/>
                <a:gd name="connsiteX3" fmla="*/ 0 w 348343"/>
                <a:gd name="connsiteY3" fmla="*/ 228600 h 293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8343" h="293915">
                  <a:moveTo>
                    <a:pt x="0" y="228600"/>
                  </a:moveTo>
                  <a:lnTo>
                    <a:pt x="261257" y="0"/>
                  </a:lnTo>
                  <a:lnTo>
                    <a:pt x="348343" y="293915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2688771" y="3276600"/>
              <a:ext cx="359229" cy="511629"/>
            </a:xfrm>
            <a:custGeom>
              <a:avLst/>
              <a:gdLst>
                <a:gd name="connsiteX0" fmla="*/ 0 w 359229"/>
                <a:gd name="connsiteY0" fmla="*/ 511629 h 511629"/>
                <a:gd name="connsiteX1" fmla="*/ 141515 w 359229"/>
                <a:gd name="connsiteY1" fmla="*/ 0 h 511629"/>
                <a:gd name="connsiteX2" fmla="*/ 359229 w 359229"/>
                <a:gd name="connsiteY2" fmla="*/ 359229 h 511629"/>
                <a:gd name="connsiteX3" fmla="*/ 0 w 359229"/>
                <a:gd name="connsiteY3" fmla="*/ 511629 h 51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29" h="511629">
                  <a:moveTo>
                    <a:pt x="0" y="511629"/>
                  </a:moveTo>
                  <a:lnTo>
                    <a:pt x="141515" y="0"/>
                  </a:lnTo>
                  <a:lnTo>
                    <a:pt x="359229" y="359229"/>
                  </a:lnTo>
                  <a:lnTo>
                    <a:pt x="0" y="511629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2971800" y="3777343"/>
              <a:ext cx="293914" cy="228600"/>
            </a:xfrm>
            <a:custGeom>
              <a:avLst/>
              <a:gdLst>
                <a:gd name="connsiteX0" fmla="*/ 0 w 293914"/>
                <a:gd name="connsiteY0" fmla="*/ 228600 h 228600"/>
                <a:gd name="connsiteX1" fmla="*/ 97971 w 293914"/>
                <a:gd name="connsiteY1" fmla="*/ 0 h 228600"/>
                <a:gd name="connsiteX2" fmla="*/ 293914 w 293914"/>
                <a:gd name="connsiteY2" fmla="*/ 87086 h 228600"/>
                <a:gd name="connsiteX3" fmla="*/ 0 w 293914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914" h="228600">
                  <a:moveTo>
                    <a:pt x="0" y="228600"/>
                  </a:moveTo>
                  <a:lnTo>
                    <a:pt x="97971" y="0"/>
                  </a:lnTo>
                  <a:lnTo>
                    <a:pt x="293914" y="87086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209800" y="3860800"/>
            <a:ext cx="609600" cy="406400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83972" y="3505200"/>
            <a:ext cx="359228" cy="275770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2800" y="3548742"/>
            <a:ext cx="261257" cy="232227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1543" y="3091544"/>
            <a:ext cx="326571" cy="460826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66256" y="3472543"/>
            <a:ext cx="685801" cy="827314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069771" y="3048000"/>
            <a:ext cx="587830" cy="76200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33600" y="2971800"/>
            <a:ext cx="1621970" cy="1371599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5181600" y="2895600"/>
            <a:ext cx="1828800" cy="1524000"/>
            <a:chOff x="1676400" y="3124200"/>
            <a:chExt cx="1828800" cy="1524000"/>
          </a:xfrm>
        </p:grpSpPr>
        <p:sp>
          <p:nvSpPr>
            <p:cNvPr id="18" name="Rectangle 17"/>
            <p:cNvSpPr/>
            <p:nvPr/>
          </p:nvSpPr>
          <p:spPr>
            <a:xfrm>
              <a:off x="1676400" y="3124200"/>
              <a:ext cx="1828800" cy="1524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843313" y="4071257"/>
              <a:ext cx="641557" cy="406400"/>
            </a:xfrm>
            <a:custGeom>
              <a:avLst/>
              <a:gdLst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557" h="406400">
                  <a:moveTo>
                    <a:pt x="7257" y="402772"/>
                  </a:moveTo>
                  <a:cubicBezTo>
                    <a:pt x="199572" y="7258"/>
                    <a:pt x="0" y="406400"/>
                    <a:pt x="192315" y="0"/>
                  </a:cubicBezTo>
                  <a:cubicBezTo>
                    <a:pt x="641557" y="328715"/>
                    <a:pt x="181429" y="11599"/>
                    <a:pt x="638629" y="337457"/>
                  </a:cubicBezTo>
                  <a:cubicBezTo>
                    <a:pt x="428172" y="359229"/>
                    <a:pt x="598714" y="348343"/>
                    <a:pt x="7257" y="402772"/>
                  </a:cubicBez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981200" y="3722914"/>
              <a:ext cx="348343" cy="293915"/>
            </a:xfrm>
            <a:custGeom>
              <a:avLst/>
              <a:gdLst>
                <a:gd name="connsiteX0" fmla="*/ 0 w 348343"/>
                <a:gd name="connsiteY0" fmla="*/ 228600 h 293915"/>
                <a:gd name="connsiteX1" fmla="*/ 261257 w 348343"/>
                <a:gd name="connsiteY1" fmla="*/ 0 h 293915"/>
                <a:gd name="connsiteX2" fmla="*/ 348343 w 348343"/>
                <a:gd name="connsiteY2" fmla="*/ 293915 h 293915"/>
                <a:gd name="connsiteX3" fmla="*/ 0 w 348343"/>
                <a:gd name="connsiteY3" fmla="*/ 228600 h 293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8343" h="293915">
                  <a:moveTo>
                    <a:pt x="0" y="228600"/>
                  </a:moveTo>
                  <a:lnTo>
                    <a:pt x="261257" y="0"/>
                  </a:lnTo>
                  <a:lnTo>
                    <a:pt x="348343" y="293915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688771" y="3276600"/>
              <a:ext cx="359229" cy="511629"/>
            </a:xfrm>
            <a:custGeom>
              <a:avLst/>
              <a:gdLst>
                <a:gd name="connsiteX0" fmla="*/ 0 w 359229"/>
                <a:gd name="connsiteY0" fmla="*/ 511629 h 511629"/>
                <a:gd name="connsiteX1" fmla="*/ 141515 w 359229"/>
                <a:gd name="connsiteY1" fmla="*/ 0 h 511629"/>
                <a:gd name="connsiteX2" fmla="*/ 359229 w 359229"/>
                <a:gd name="connsiteY2" fmla="*/ 359229 h 511629"/>
                <a:gd name="connsiteX3" fmla="*/ 0 w 359229"/>
                <a:gd name="connsiteY3" fmla="*/ 511629 h 51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29" h="511629">
                  <a:moveTo>
                    <a:pt x="0" y="511629"/>
                  </a:moveTo>
                  <a:lnTo>
                    <a:pt x="141515" y="0"/>
                  </a:lnTo>
                  <a:lnTo>
                    <a:pt x="359229" y="359229"/>
                  </a:lnTo>
                  <a:lnTo>
                    <a:pt x="0" y="511629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971800" y="3777343"/>
              <a:ext cx="293914" cy="228600"/>
            </a:xfrm>
            <a:custGeom>
              <a:avLst/>
              <a:gdLst>
                <a:gd name="connsiteX0" fmla="*/ 0 w 293914"/>
                <a:gd name="connsiteY0" fmla="*/ 228600 h 228600"/>
                <a:gd name="connsiteX1" fmla="*/ 97971 w 293914"/>
                <a:gd name="connsiteY1" fmla="*/ 0 h 228600"/>
                <a:gd name="connsiteX2" fmla="*/ 293914 w 293914"/>
                <a:gd name="connsiteY2" fmla="*/ 87086 h 228600"/>
                <a:gd name="connsiteX3" fmla="*/ 0 w 293914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914" h="228600">
                  <a:moveTo>
                    <a:pt x="0" y="228600"/>
                  </a:moveTo>
                  <a:lnTo>
                    <a:pt x="97971" y="0"/>
                  </a:lnTo>
                  <a:lnTo>
                    <a:pt x="293914" y="87086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344886" y="3860800"/>
            <a:ext cx="609600" cy="406400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519058" y="3505200"/>
            <a:ext cx="359228" cy="275770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487886" y="3548742"/>
            <a:ext cx="261257" cy="232227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226629" y="3091544"/>
            <a:ext cx="326571" cy="460826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333999" y="3069771"/>
            <a:ext cx="1251858" cy="1219200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486398" y="3472543"/>
            <a:ext cx="1306287" cy="33745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279571" y="3015343"/>
            <a:ext cx="1556658" cy="133894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Ray Tracing</a:t>
            </a:r>
          </a:p>
          <a:p>
            <a:pPr lvl="1"/>
            <a:r>
              <a:rPr lang="en-US" dirty="0" smtClean="0"/>
              <a:t>For each pixel: generate ray</a:t>
            </a:r>
          </a:p>
          <a:p>
            <a:pPr lvl="2"/>
            <a:r>
              <a:rPr lang="en-US" dirty="0" smtClean="0"/>
              <a:t>For each primitive:</a:t>
            </a:r>
          </a:p>
          <a:p>
            <a:pPr lvl="3"/>
            <a:r>
              <a:rPr lang="en-US" dirty="0" smtClean="0"/>
              <a:t>Does ray hit primitive?</a:t>
            </a:r>
          </a:p>
          <a:p>
            <a:pPr lvl="4"/>
            <a:r>
              <a:rPr lang="en-US" dirty="0" smtClean="0"/>
              <a:t>Yes: Test depth / write color</a:t>
            </a:r>
          </a:p>
          <a:p>
            <a:endParaRPr lang="en-US" dirty="0" smtClean="0"/>
          </a:p>
          <a:p>
            <a:r>
              <a:rPr lang="en-US" dirty="0" smtClean="0"/>
              <a:t>That means linear time complexity in number of primitives!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047875" y="3162300"/>
            <a:ext cx="2209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fast search operation for ray that returns all intersecting primitives </a:t>
            </a:r>
          </a:p>
          <a:p>
            <a:pPr lvl="1"/>
            <a:r>
              <a:rPr lang="en-US" dirty="0" smtClean="0"/>
              <a:t>Then test only against those</a:t>
            </a:r>
          </a:p>
          <a:p>
            <a:pPr lvl="1"/>
            <a:r>
              <a:rPr lang="en-US" dirty="0" smtClean="0"/>
              <a:t>Operation should take sub-linear time</a:t>
            </a:r>
          </a:p>
          <a:p>
            <a:r>
              <a:rPr lang="en-US" dirty="0" smtClean="0"/>
              <a:t>In practice: conservative superset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 classification:</a:t>
            </a:r>
          </a:p>
          <a:p>
            <a:pPr lvl="1"/>
            <a:r>
              <a:rPr lang="en-US" dirty="0" smtClean="0"/>
              <a:t>Spatial hierarchies</a:t>
            </a:r>
          </a:p>
          <a:p>
            <a:pPr lvl="2"/>
            <a:r>
              <a:rPr lang="en-US" dirty="0" smtClean="0"/>
              <a:t>Grids</a:t>
            </a:r>
          </a:p>
          <a:p>
            <a:pPr lvl="2"/>
            <a:r>
              <a:rPr lang="en-US" dirty="0" err="1" smtClean="0"/>
              <a:t>Octrees</a:t>
            </a:r>
            <a:endParaRPr lang="en-US" dirty="0" smtClean="0"/>
          </a:p>
          <a:p>
            <a:pPr lvl="2"/>
            <a:r>
              <a:rPr lang="en-US" dirty="0" err="1" smtClean="0"/>
              <a:t>Kd</a:t>
            </a:r>
            <a:r>
              <a:rPr lang="en-US" dirty="0" smtClean="0"/>
              <a:t>-trees, BSP trees</a:t>
            </a:r>
          </a:p>
          <a:p>
            <a:pPr lvl="1"/>
            <a:r>
              <a:rPr lang="en-US" dirty="0" smtClean="0"/>
              <a:t>Object hierarchies</a:t>
            </a:r>
          </a:p>
          <a:p>
            <a:pPr lvl="2"/>
            <a:r>
              <a:rPr lang="en-US" dirty="0" smtClean="0"/>
              <a:t>Bounding volume hierarchies</a:t>
            </a:r>
          </a:p>
          <a:p>
            <a:pPr lvl="2"/>
            <a:r>
              <a:rPr lang="en-US" dirty="0" smtClean="0"/>
              <a:t>Spatial </a:t>
            </a:r>
            <a:r>
              <a:rPr lang="en-US" dirty="0" err="1" smtClean="0"/>
              <a:t>kd</a:t>
            </a:r>
            <a:r>
              <a:rPr lang="en-US" dirty="0" smtClean="0"/>
              <a:t>-trees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hierarchies: grids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subdivision of space into cells</a:t>
            </a:r>
          </a:p>
          <a:p>
            <a:pPr lvl="1"/>
            <a:r>
              <a:rPr lang="en-US" dirty="0" smtClean="0"/>
              <a:t>Cells almost always cubes</a:t>
            </a:r>
          </a:p>
          <a:p>
            <a:pPr lvl="1"/>
            <a:r>
              <a:rPr lang="en-US" dirty="0" smtClean="0"/>
              <a:t>Each object is referenced in </a:t>
            </a:r>
            <a:br>
              <a:rPr lang="en-US" dirty="0" smtClean="0"/>
            </a:br>
            <a:r>
              <a:rPr lang="en-US" dirty="0" smtClean="0"/>
              <a:t>each cell it overlaps</a:t>
            </a:r>
          </a:p>
          <a:p>
            <a:pPr lvl="1"/>
            <a:r>
              <a:rPr lang="en-US" dirty="0" smtClean="0"/>
              <a:t>Nested grids also possible</a:t>
            </a:r>
          </a:p>
          <a:p>
            <a:pPr lvl="1"/>
            <a:r>
              <a:rPr lang="en-US" dirty="0" smtClean="0"/>
              <a:t>Ray tracing with the grid:</a:t>
            </a:r>
          </a:p>
          <a:p>
            <a:pPr lvl="2"/>
            <a:r>
              <a:rPr lang="en-US" dirty="0" smtClean="0"/>
              <a:t>Find entry cell of ray</a:t>
            </a:r>
          </a:p>
          <a:p>
            <a:pPr lvl="2"/>
            <a:r>
              <a:rPr lang="en-US" dirty="0" smtClean="0"/>
              <a:t>For each cell:</a:t>
            </a:r>
          </a:p>
          <a:p>
            <a:pPr lvl="3"/>
            <a:r>
              <a:rPr lang="en-US" dirty="0" smtClean="0"/>
              <a:t>Intersect with all objects in cell. If hit, terminate.</a:t>
            </a:r>
          </a:p>
          <a:p>
            <a:pPr lvl="3"/>
            <a:r>
              <a:rPr lang="en-US" dirty="0" smtClean="0"/>
              <a:t>Otherwise, walk to next cell ray can hit</a:t>
            </a:r>
            <a:endParaRPr lang="en-US" dirty="0"/>
          </a:p>
        </p:txBody>
      </p:sp>
      <p:pic>
        <p:nvPicPr>
          <p:cNvPr id="4" name="Picture 9" descr="Grid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362200"/>
            <a:ext cx="1687512" cy="1687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hierarchies: </a:t>
            </a:r>
            <a:r>
              <a:rPr lang="en-US" dirty="0" err="1" smtClean="0"/>
              <a:t>kd</a:t>
            </a:r>
            <a:r>
              <a:rPr lang="en-US" dirty="0" smtClean="0"/>
              <a:t>-trees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tree of space subdivisions</a:t>
            </a:r>
          </a:p>
          <a:p>
            <a:pPr lvl="1"/>
            <a:r>
              <a:rPr lang="en-US" dirty="0" smtClean="0"/>
              <a:t>Each is axis-aligned plane 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1828800" y="3886200"/>
            <a:ext cx="15240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172200" y="3048000"/>
            <a:ext cx="381000" cy="3048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676400" y="3124200"/>
            <a:ext cx="1828800" cy="1524000"/>
            <a:chOff x="1676400" y="3124200"/>
            <a:chExt cx="1828800" cy="1524000"/>
          </a:xfrm>
        </p:grpSpPr>
        <p:sp>
          <p:nvSpPr>
            <p:cNvPr id="5" name="Rectangle 4"/>
            <p:cNvSpPr/>
            <p:nvPr/>
          </p:nvSpPr>
          <p:spPr>
            <a:xfrm>
              <a:off x="1676400" y="3124200"/>
              <a:ext cx="1828800" cy="1524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843313" y="4071257"/>
              <a:ext cx="641557" cy="406400"/>
            </a:xfrm>
            <a:custGeom>
              <a:avLst/>
              <a:gdLst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557" h="406400">
                  <a:moveTo>
                    <a:pt x="7257" y="402772"/>
                  </a:moveTo>
                  <a:cubicBezTo>
                    <a:pt x="199572" y="7258"/>
                    <a:pt x="0" y="406400"/>
                    <a:pt x="192315" y="0"/>
                  </a:cubicBezTo>
                  <a:cubicBezTo>
                    <a:pt x="641557" y="328715"/>
                    <a:pt x="181429" y="11599"/>
                    <a:pt x="638629" y="337457"/>
                  </a:cubicBezTo>
                  <a:cubicBezTo>
                    <a:pt x="428172" y="359229"/>
                    <a:pt x="598714" y="348343"/>
                    <a:pt x="7257" y="402772"/>
                  </a:cubicBez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981200" y="3722914"/>
              <a:ext cx="348343" cy="293915"/>
            </a:xfrm>
            <a:custGeom>
              <a:avLst/>
              <a:gdLst>
                <a:gd name="connsiteX0" fmla="*/ 0 w 348343"/>
                <a:gd name="connsiteY0" fmla="*/ 228600 h 293915"/>
                <a:gd name="connsiteX1" fmla="*/ 261257 w 348343"/>
                <a:gd name="connsiteY1" fmla="*/ 0 h 293915"/>
                <a:gd name="connsiteX2" fmla="*/ 348343 w 348343"/>
                <a:gd name="connsiteY2" fmla="*/ 293915 h 293915"/>
                <a:gd name="connsiteX3" fmla="*/ 0 w 348343"/>
                <a:gd name="connsiteY3" fmla="*/ 228600 h 293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8343" h="293915">
                  <a:moveTo>
                    <a:pt x="0" y="228600"/>
                  </a:moveTo>
                  <a:lnTo>
                    <a:pt x="261257" y="0"/>
                  </a:lnTo>
                  <a:lnTo>
                    <a:pt x="348343" y="293915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2688771" y="3276600"/>
              <a:ext cx="359229" cy="511629"/>
            </a:xfrm>
            <a:custGeom>
              <a:avLst/>
              <a:gdLst>
                <a:gd name="connsiteX0" fmla="*/ 0 w 359229"/>
                <a:gd name="connsiteY0" fmla="*/ 511629 h 511629"/>
                <a:gd name="connsiteX1" fmla="*/ 141515 w 359229"/>
                <a:gd name="connsiteY1" fmla="*/ 0 h 511629"/>
                <a:gd name="connsiteX2" fmla="*/ 359229 w 359229"/>
                <a:gd name="connsiteY2" fmla="*/ 359229 h 511629"/>
                <a:gd name="connsiteX3" fmla="*/ 0 w 359229"/>
                <a:gd name="connsiteY3" fmla="*/ 511629 h 51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29" h="511629">
                  <a:moveTo>
                    <a:pt x="0" y="511629"/>
                  </a:moveTo>
                  <a:lnTo>
                    <a:pt x="141515" y="0"/>
                  </a:lnTo>
                  <a:lnTo>
                    <a:pt x="359229" y="359229"/>
                  </a:lnTo>
                  <a:lnTo>
                    <a:pt x="0" y="511629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971800" y="3777343"/>
              <a:ext cx="293914" cy="228600"/>
            </a:xfrm>
            <a:custGeom>
              <a:avLst/>
              <a:gdLst>
                <a:gd name="connsiteX0" fmla="*/ 0 w 293914"/>
                <a:gd name="connsiteY0" fmla="*/ 228600 h 228600"/>
                <a:gd name="connsiteX1" fmla="*/ 97971 w 293914"/>
                <a:gd name="connsiteY1" fmla="*/ 0 h 228600"/>
                <a:gd name="connsiteX2" fmla="*/ 293914 w 293914"/>
                <a:gd name="connsiteY2" fmla="*/ 87086 h 228600"/>
                <a:gd name="connsiteX3" fmla="*/ 0 w 293914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914" h="228600">
                  <a:moveTo>
                    <a:pt x="0" y="228600"/>
                  </a:moveTo>
                  <a:lnTo>
                    <a:pt x="97971" y="0"/>
                  </a:lnTo>
                  <a:lnTo>
                    <a:pt x="293914" y="87086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Freeform 20"/>
          <p:cNvSpPr/>
          <p:nvPr/>
        </p:nvSpPr>
        <p:spPr>
          <a:xfrm>
            <a:off x="5105400" y="4191000"/>
            <a:ext cx="641557" cy="406400"/>
          </a:xfrm>
          <a:custGeom>
            <a:avLst/>
            <a:gdLst>
              <a:gd name="connsiteX0" fmla="*/ 0 w 634300"/>
              <a:gd name="connsiteY0" fmla="*/ 402772 h 402772"/>
              <a:gd name="connsiteX1" fmla="*/ 185058 w 634300"/>
              <a:gd name="connsiteY1" fmla="*/ 0 h 402772"/>
              <a:gd name="connsiteX2" fmla="*/ 631372 w 634300"/>
              <a:gd name="connsiteY2" fmla="*/ 337457 h 402772"/>
              <a:gd name="connsiteX3" fmla="*/ 0 w 634300"/>
              <a:gd name="connsiteY3" fmla="*/ 402772 h 402772"/>
              <a:gd name="connsiteX0" fmla="*/ 0 w 634300"/>
              <a:gd name="connsiteY0" fmla="*/ 402772 h 402772"/>
              <a:gd name="connsiteX1" fmla="*/ 185058 w 634300"/>
              <a:gd name="connsiteY1" fmla="*/ 0 h 402772"/>
              <a:gd name="connsiteX2" fmla="*/ 631372 w 634300"/>
              <a:gd name="connsiteY2" fmla="*/ 337457 h 402772"/>
              <a:gd name="connsiteX3" fmla="*/ 0 w 634300"/>
              <a:gd name="connsiteY3" fmla="*/ 402772 h 402772"/>
              <a:gd name="connsiteX0" fmla="*/ 7257 w 641557"/>
              <a:gd name="connsiteY0" fmla="*/ 402772 h 406400"/>
              <a:gd name="connsiteX1" fmla="*/ 192315 w 641557"/>
              <a:gd name="connsiteY1" fmla="*/ 0 h 406400"/>
              <a:gd name="connsiteX2" fmla="*/ 638629 w 641557"/>
              <a:gd name="connsiteY2" fmla="*/ 337457 h 406400"/>
              <a:gd name="connsiteX3" fmla="*/ 7257 w 641557"/>
              <a:gd name="connsiteY3" fmla="*/ 402772 h 406400"/>
              <a:gd name="connsiteX0" fmla="*/ 7257 w 641557"/>
              <a:gd name="connsiteY0" fmla="*/ 402772 h 406400"/>
              <a:gd name="connsiteX1" fmla="*/ 192315 w 641557"/>
              <a:gd name="connsiteY1" fmla="*/ 0 h 406400"/>
              <a:gd name="connsiteX2" fmla="*/ 638629 w 641557"/>
              <a:gd name="connsiteY2" fmla="*/ 337457 h 406400"/>
              <a:gd name="connsiteX3" fmla="*/ 7257 w 641557"/>
              <a:gd name="connsiteY3" fmla="*/ 402772 h 406400"/>
              <a:gd name="connsiteX0" fmla="*/ 7257 w 641557"/>
              <a:gd name="connsiteY0" fmla="*/ 402772 h 406400"/>
              <a:gd name="connsiteX1" fmla="*/ 192315 w 641557"/>
              <a:gd name="connsiteY1" fmla="*/ 0 h 406400"/>
              <a:gd name="connsiteX2" fmla="*/ 638629 w 641557"/>
              <a:gd name="connsiteY2" fmla="*/ 337457 h 406400"/>
              <a:gd name="connsiteX3" fmla="*/ 7257 w 641557"/>
              <a:gd name="connsiteY3" fmla="*/ 402772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557" h="406400">
                <a:moveTo>
                  <a:pt x="7257" y="402772"/>
                </a:moveTo>
                <a:cubicBezTo>
                  <a:pt x="199572" y="7258"/>
                  <a:pt x="0" y="406400"/>
                  <a:pt x="192315" y="0"/>
                </a:cubicBezTo>
                <a:cubicBezTo>
                  <a:pt x="641557" y="328715"/>
                  <a:pt x="181429" y="11599"/>
                  <a:pt x="638629" y="337457"/>
                </a:cubicBezTo>
                <a:cubicBezTo>
                  <a:pt x="428172" y="359229"/>
                  <a:pt x="598714" y="348343"/>
                  <a:pt x="7257" y="402772"/>
                </a:cubicBezTo>
                <a:close/>
              </a:path>
            </a:pathLst>
          </a:custGeom>
          <a:solidFill>
            <a:schemeClr val="tx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867400" y="4267200"/>
            <a:ext cx="348343" cy="293915"/>
          </a:xfrm>
          <a:custGeom>
            <a:avLst/>
            <a:gdLst>
              <a:gd name="connsiteX0" fmla="*/ 0 w 348343"/>
              <a:gd name="connsiteY0" fmla="*/ 228600 h 293915"/>
              <a:gd name="connsiteX1" fmla="*/ 261257 w 348343"/>
              <a:gd name="connsiteY1" fmla="*/ 0 h 293915"/>
              <a:gd name="connsiteX2" fmla="*/ 348343 w 348343"/>
              <a:gd name="connsiteY2" fmla="*/ 293915 h 293915"/>
              <a:gd name="connsiteX3" fmla="*/ 0 w 348343"/>
              <a:gd name="connsiteY3" fmla="*/ 228600 h 29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343" h="293915">
                <a:moveTo>
                  <a:pt x="0" y="228600"/>
                </a:moveTo>
                <a:lnTo>
                  <a:pt x="261257" y="0"/>
                </a:lnTo>
                <a:lnTo>
                  <a:pt x="348343" y="293915"/>
                </a:lnTo>
                <a:lnTo>
                  <a:pt x="0" y="228600"/>
                </a:lnTo>
                <a:close/>
              </a:path>
            </a:pathLst>
          </a:custGeom>
          <a:solidFill>
            <a:schemeClr val="tx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553200" y="4267200"/>
            <a:ext cx="359229" cy="511629"/>
          </a:xfrm>
          <a:custGeom>
            <a:avLst/>
            <a:gdLst>
              <a:gd name="connsiteX0" fmla="*/ 0 w 359229"/>
              <a:gd name="connsiteY0" fmla="*/ 511629 h 511629"/>
              <a:gd name="connsiteX1" fmla="*/ 141515 w 359229"/>
              <a:gd name="connsiteY1" fmla="*/ 0 h 511629"/>
              <a:gd name="connsiteX2" fmla="*/ 359229 w 359229"/>
              <a:gd name="connsiteY2" fmla="*/ 359229 h 511629"/>
              <a:gd name="connsiteX3" fmla="*/ 0 w 359229"/>
              <a:gd name="connsiteY3" fmla="*/ 511629 h 51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229" h="511629">
                <a:moveTo>
                  <a:pt x="0" y="511629"/>
                </a:moveTo>
                <a:lnTo>
                  <a:pt x="141515" y="0"/>
                </a:lnTo>
                <a:lnTo>
                  <a:pt x="359229" y="359229"/>
                </a:lnTo>
                <a:lnTo>
                  <a:pt x="0" y="511629"/>
                </a:lnTo>
                <a:close/>
              </a:path>
            </a:pathLst>
          </a:custGeom>
          <a:solidFill>
            <a:schemeClr val="tx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239000" y="4267200"/>
            <a:ext cx="293914" cy="228600"/>
          </a:xfrm>
          <a:custGeom>
            <a:avLst/>
            <a:gdLst>
              <a:gd name="connsiteX0" fmla="*/ 0 w 293914"/>
              <a:gd name="connsiteY0" fmla="*/ 228600 h 228600"/>
              <a:gd name="connsiteX1" fmla="*/ 97971 w 293914"/>
              <a:gd name="connsiteY1" fmla="*/ 0 h 228600"/>
              <a:gd name="connsiteX2" fmla="*/ 293914 w 293914"/>
              <a:gd name="connsiteY2" fmla="*/ 87086 h 228600"/>
              <a:gd name="connsiteX3" fmla="*/ 0 w 293914"/>
              <a:gd name="connsiteY3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914" h="228600">
                <a:moveTo>
                  <a:pt x="0" y="228600"/>
                </a:moveTo>
                <a:lnTo>
                  <a:pt x="97971" y="0"/>
                </a:lnTo>
                <a:lnTo>
                  <a:pt x="293914" y="87086"/>
                </a:lnTo>
                <a:lnTo>
                  <a:pt x="0" y="228600"/>
                </a:lnTo>
                <a:close/>
              </a:path>
            </a:pathLst>
          </a:custGeom>
          <a:solidFill>
            <a:schemeClr val="tx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687286" y="4049484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590800" y="3777341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38800" y="3581400"/>
            <a:ext cx="381000" cy="3048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781800" y="3581400"/>
            <a:ext cx="381000" cy="3048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3" name="Straight Connector 32"/>
          <p:cNvCxnSpPr>
            <a:stCxn id="10" idx="3"/>
            <a:endCxn id="30" idx="7"/>
          </p:cNvCxnSpPr>
          <p:nvPr/>
        </p:nvCxnSpPr>
        <p:spPr>
          <a:xfrm rot="5400000">
            <a:off x="5937063" y="3335104"/>
            <a:ext cx="317874" cy="263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0" idx="5"/>
            <a:endCxn id="31" idx="1"/>
          </p:cNvCxnSpPr>
          <p:nvPr/>
        </p:nvCxnSpPr>
        <p:spPr>
          <a:xfrm rot="16200000" flipH="1">
            <a:off x="6508563" y="3297004"/>
            <a:ext cx="317874" cy="340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5"/>
            <a:endCxn id="24" idx="1"/>
          </p:cNvCxnSpPr>
          <p:nvPr/>
        </p:nvCxnSpPr>
        <p:spPr>
          <a:xfrm rot="16200000" flipH="1">
            <a:off x="7009169" y="3939397"/>
            <a:ext cx="425637" cy="2299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1" idx="3"/>
            <a:endCxn id="23" idx="1"/>
          </p:cNvCxnSpPr>
          <p:nvPr/>
        </p:nvCxnSpPr>
        <p:spPr>
          <a:xfrm rot="5400000">
            <a:off x="6553338" y="3982941"/>
            <a:ext cx="425637" cy="142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0" idx="5"/>
            <a:endCxn id="22" idx="1"/>
          </p:cNvCxnSpPr>
          <p:nvPr/>
        </p:nvCxnSpPr>
        <p:spPr>
          <a:xfrm rot="16200000" flipH="1">
            <a:off x="5833512" y="3972054"/>
            <a:ext cx="425637" cy="164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0" idx="3"/>
            <a:endCxn id="21" idx="1"/>
          </p:cNvCxnSpPr>
          <p:nvPr/>
        </p:nvCxnSpPr>
        <p:spPr>
          <a:xfrm rot="5400000">
            <a:off x="5321438" y="3817841"/>
            <a:ext cx="349437" cy="396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22" grpId="0" animBg="1"/>
      <p:bldP spid="23" grpId="0" animBg="1"/>
      <p:bldP spid="24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hierarchies: </a:t>
            </a:r>
            <a:r>
              <a:rPr lang="en-US" dirty="0" err="1" smtClean="0"/>
              <a:t>kd</a:t>
            </a:r>
            <a:r>
              <a:rPr lang="en-US" dirty="0" smtClean="0"/>
              <a:t>-trees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Traversing a </a:t>
            </a:r>
            <a:r>
              <a:rPr lang="en-US" dirty="0" err="1" smtClean="0"/>
              <a:t>kd</a:t>
            </a:r>
            <a:r>
              <a:rPr lang="en-US" dirty="0" smtClean="0"/>
              <a:t>-tree: recursive</a:t>
            </a:r>
          </a:p>
          <a:p>
            <a:pPr lvl="1"/>
            <a:r>
              <a:rPr lang="en-US" dirty="0" smtClean="0"/>
              <a:t>Start at root node</a:t>
            </a:r>
          </a:p>
          <a:p>
            <a:pPr lvl="1"/>
            <a:r>
              <a:rPr lang="en-US" dirty="0" smtClean="0"/>
              <a:t>For current node:</a:t>
            </a:r>
          </a:p>
          <a:p>
            <a:pPr lvl="2"/>
            <a:r>
              <a:rPr lang="en-US" dirty="0" smtClean="0"/>
              <a:t>If inner node:</a:t>
            </a:r>
          </a:p>
          <a:p>
            <a:pPr lvl="3"/>
            <a:r>
              <a:rPr lang="en-US" dirty="0" smtClean="0"/>
              <a:t>Find intersection of ray with plane</a:t>
            </a:r>
          </a:p>
          <a:p>
            <a:pPr lvl="3"/>
            <a:r>
              <a:rPr lang="en-US" dirty="0" smtClean="0"/>
              <a:t>If ray intersects both children, </a:t>
            </a:r>
            <a:r>
              <a:rPr lang="en-US" dirty="0" err="1" smtClean="0"/>
              <a:t>recurse</a:t>
            </a:r>
            <a:r>
              <a:rPr lang="en-US" dirty="0" smtClean="0"/>
              <a:t> on</a:t>
            </a:r>
            <a:br>
              <a:rPr lang="en-US" dirty="0" smtClean="0"/>
            </a:br>
            <a:r>
              <a:rPr lang="en-US" dirty="0" smtClean="0"/>
              <a:t>near side, then far side</a:t>
            </a:r>
          </a:p>
          <a:p>
            <a:pPr lvl="3"/>
            <a:r>
              <a:rPr lang="en-US" dirty="0" smtClean="0"/>
              <a:t>Otherwise, </a:t>
            </a:r>
            <a:r>
              <a:rPr lang="en-US" dirty="0" err="1" smtClean="0"/>
              <a:t>recurse</a:t>
            </a:r>
            <a:r>
              <a:rPr lang="en-US" dirty="0" smtClean="0"/>
              <a:t> on side it intersects</a:t>
            </a:r>
          </a:p>
          <a:p>
            <a:pPr lvl="2"/>
            <a:r>
              <a:rPr lang="en-US" dirty="0" smtClean="0"/>
              <a:t>If leaf node:</a:t>
            </a:r>
          </a:p>
          <a:p>
            <a:pPr lvl="3"/>
            <a:r>
              <a:rPr lang="en-US" dirty="0" smtClean="0"/>
              <a:t>Intersect with all object. If hit, terminate.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6629400" y="2667000"/>
            <a:ext cx="15240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4"/>
          <p:cNvGrpSpPr/>
          <p:nvPr/>
        </p:nvGrpSpPr>
        <p:grpSpPr>
          <a:xfrm>
            <a:off x="6477000" y="1905000"/>
            <a:ext cx="1828800" cy="1524000"/>
            <a:chOff x="1676400" y="3124200"/>
            <a:chExt cx="1828800" cy="1524000"/>
          </a:xfrm>
        </p:grpSpPr>
        <p:sp>
          <p:nvSpPr>
            <p:cNvPr id="5" name="Rectangle 4"/>
            <p:cNvSpPr/>
            <p:nvPr/>
          </p:nvSpPr>
          <p:spPr>
            <a:xfrm>
              <a:off x="1676400" y="3124200"/>
              <a:ext cx="1828800" cy="1524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843313" y="4071257"/>
              <a:ext cx="641557" cy="406400"/>
            </a:xfrm>
            <a:custGeom>
              <a:avLst/>
              <a:gdLst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0 w 634300"/>
                <a:gd name="connsiteY0" fmla="*/ 402772 h 402772"/>
                <a:gd name="connsiteX1" fmla="*/ 185058 w 634300"/>
                <a:gd name="connsiteY1" fmla="*/ 0 h 402772"/>
                <a:gd name="connsiteX2" fmla="*/ 631372 w 634300"/>
                <a:gd name="connsiteY2" fmla="*/ 337457 h 402772"/>
                <a:gd name="connsiteX3" fmla="*/ 0 w 634300"/>
                <a:gd name="connsiteY3" fmla="*/ 402772 h 402772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  <a:gd name="connsiteX0" fmla="*/ 7257 w 641557"/>
                <a:gd name="connsiteY0" fmla="*/ 402772 h 406400"/>
                <a:gd name="connsiteX1" fmla="*/ 192315 w 641557"/>
                <a:gd name="connsiteY1" fmla="*/ 0 h 406400"/>
                <a:gd name="connsiteX2" fmla="*/ 638629 w 641557"/>
                <a:gd name="connsiteY2" fmla="*/ 337457 h 406400"/>
                <a:gd name="connsiteX3" fmla="*/ 7257 w 641557"/>
                <a:gd name="connsiteY3" fmla="*/ 402772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557" h="406400">
                  <a:moveTo>
                    <a:pt x="7257" y="402772"/>
                  </a:moveTo>
                  <a:cubicBezTo>
                    <a:pt x="199572" y="7258"/>
                    <a:pt x="0" y="406400"/>
                    <a:pt x="192315" y="0"/>
                  </a:cubicBezTo>
                  <a:cubicBezTo>
                    <a:pt x="641557" y="328715"/>
                    <a:pt x="181429" y="11599"/>
                    <a:pt x="638629" y="337457"/>
                  </a:cubicBezTo>
                  <a:cubicBezTo>
                    <a:pt x="428172" y="359229"/>
                    <a:pt x="598714" y="348343"/>
                    <a:pt x="7257" y="402772"/>
                  </a:cubicBez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981200" y="3722914"/>
              <a:ext cx="348343" cy="293915"/>
            </a:xfrm>
            <a:custGeom>
              <a:avLst/>
              <a:gdLst>
                <a:gd name="connsiteX0" fmla="*/ 0 w 348343"/>
                <a:gd name="connsiteY0" fmla="*/ 228600 h 293915"/>
                <a:gd name="connsiteX1" fmla="*/ 261257 w 348343"/>
                <a:gd name="connsiteY1" fmla="*/ 0 h 293915"/>
                <a:gd name="connsiteX2" fmla="*/ 348343 w 348343"/>
                <a:gd name="connsiteY2" fmla="*/ 293915 h 293915"/>
                <a:gd name="connsiteX3" fmla="*/ 0 w 348343"/>
                <a:gd name="connsiteY3" fmla="*/ 228600 h 293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8343" h="293915">
                  <a:moveTo>
                    <a:pt x="0" y="228600"/>
                  </a:moveTo>
                  <a:lnTo>
                    <a:pt x="261257" y="0"/>
                  </a:lnTo>
                  <a:lnTo>
                    <a:pt x="348343" y="293915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2688771" y="3276600"/>
              <a:ext cx="359229" cy="511629"/>
            </a:xfrm>
            <a:custGeom>
              <a:avLst/>
              <a:gdLst>
                <a:gd name="connsiteX0" fmla="*/ 0 w 359229"/>
                <a:gd name="connsiteY0" fmla="*/ 511629 h 511629"/>
                <a:gd name="connsiteX1" fmla="*/ 141515 w 359229"/>
                <a:gd name="connsiteY1" fmla="*/ 0 h 511629"/>
                <a:gd name="connsiteX2" fmla="*/ 359229 w 359229"/>
                <a:gd name="connsiteY2" fmla="*/ 359229 h 511629"/>
                <a:gd name="connsiteX3" fmla="*/ 0 w 359229"/>
                <a:gd name="connsiteY3" fmla="*/ 511629 h 51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29" h="511629">
                  <a:moveTo>
                    <a:pt x="0" y="511629"/>
                  </a:moveTo>
                  <a:lnTo>
                    <a:pt x="141515" y="0"/>
                  </a:lnTo>
                  <a:lnTo>
                    <a:pt x="359229" y="359229"/>
                  </a:lnTo>
                  <a:lnTo>
                    <a:pt x="0" y="511629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971800" y="3777343"/>
              <a:ext cx="293914" cy="228600"/>
            </a:xfrm>
            <a:custGeom>
              <a:avLst/>
              <a:gdLst>
                <a:gd name="connsiteX0" fmla="*/ 0 w 293914"/>
                <a:gd name="connsiteY0" fmla="*/ 228600 h 228600"/>
                <a:gd name="connsiteX1" fmla="*/ 97971 w 293914"/>
                <a:gd name="connsiteY1" fmla="*/ 0 h 228600"/>
                <a:gd name="connsiteX2" fmla="*/ 293914 w 293914"/>
                <a:gd name="connsiteY2" fmla="*/ 87086 h 228600"/>
                <a:gd name="connsiteX3" fmla="*/ 0 w 293914"/>
                <a:gd name="connsiteY3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914" h="228600">
                  <a:moveTo>
                    <a:pt x="0" y="228600"/>
                  </a:moveTo>
                  <a:lnTo>
                    <a:pt x="97971" y="0"/>
                  </a:lnTo>
                  <a:lnTo>
                    <a:pt x="293914" y="87086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6487886" y="2830284"/>
            <a:ext cx="9144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391400" y="2558141"/>
            <a:ext cx="9144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6477000" y="2895600"/>
            <a:ext cx="1600200" cy="838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2250"/>
            <a:ext cx="7391400" cy="19192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/>
              <a:t>RT with the </a:t>
            </a:r>
            <a:r>
              <a:rPr lang="en-GB" dirty="0" err="1"/>
              <a:t>kd</a:t>
            </a:r>
            <a:r>
              <a:rPr lang="en-GB" dirty="0"/>
              <a:t>-tree (2)</a:t>
            </a:r>
          </a:p>
        </p:txBody>
      </p:sp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3071813" y="3621088"/>
            <a:ext cx="4311650" cy="2473325"/>
          </a:xfrm>
          <a:prstGeom prst="roundRect">
            <a:avLst>
              <a:gd name="adj" fmla="val 60"/>
            </a:avLst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5208588" y="3621088"/>
            <a:ext cx="1587" cy="2471737"/>
          </a:xfrm>
          <a:prstGeom prst="line">
            <a:avLst/>
          </a:prstGeom>
          <a:noFill/>
          <a:ln w="36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60762" y="2589213"/>
            <a:ext cx="3087688" cy="1433512"/>
            <a:chOff x="2243" y="1631"/>
            <a:chExt cx="1945" cy="903"/>
          </a:xfrm>
        </p:grpSpPr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>
              <a:off x="2347" y="1631"/>
              <a:ext cx="1722" cy="903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 rot="1680000">
              <a:off x="2243" y="2009"/>
              <a:ext cx="194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1">
              <a:spAutoFit/>
            </a:bodyPr>
            <a:lstStyle/>
            <a:p>
              <a:pPr>
                <a:lnSpc>
                  <a:spcPts val="1800"/>
                </a:lnSpc>
                <a:buClr>
                  <a:srgbClr val="FFFFFF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latin typeface="Tahoma" pitchFamily="32" charset="0"/>
                </a:rPr>
                <a:t>ray 1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16113" y="3309938"/>
            <a:ext cx="3065462" cy="1433512"/>
            <a:chOff x="1207" y="2085"/>
            <a:chExt cx="1931" cy="903"/>
          </a:xfrm>
        </p:grpSpPr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>
              <a:off x="1288" y="2085"/>
              <a:ext cx="1722" cy="903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 rot="1680000">
              <a:off x="1207" y="2447"/>
              <a:ext cx="193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>
                <a:lnSpc>
                  <a:spcPts val="1800"/>
                </a:lnSpc>
                <a:buClr>
                  <a:srgbClr val="FFFFFF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latin typeface="Tahoma" pitchFamily="32" charset="0"/>
                </a:rPr>
                <a:t>ray 2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065212" y="4451350"/>
            <a:ext cx="3087688" cy="1433513"/>
            <a:chOff x="671" y="2804"/>
            <a:chExt cx="1945" cy="903"/>
          </a:xfrm>
        </p:grpSpPr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>
              <a:off x="775" y="2804"/>
              <a:ext cx="1722" cy="903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 rot="1680000">
              <a:off x="671" y="3182"/>
              <a:ext cx="194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1">
              <a:spAutoFit/>
            </a:bodyPr>
            <a:lstStyle/>
            <a:p>
              <a:pPr>
                <a:lnSpc>
                  <a:spcPts val="1800"/>
                </a:lnSpc>
                <a:buClr>
                  <a:srgbClr val="FFFFFF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latin typeface="Tahoma" pitchFamily="32" charset="0"/>
                </a:rPr>
                <a:t>ray 3</a:t>
              </a:r>
            </a:p>
          </p:txBody>
        </p:sp>
      </p:grp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5208588" y="2660650"/>
            <a:ext cx="1587" cy="3948113"/>
          </a:xfrm>
          <a:prstGeom prst="line">
            <a:avLst/>
          </a:prstGeom>
          <a:noFill/>
          <a:ln w="936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5241925" y="2660650"/>
            <a:ext cx="1039452" cy="230832"/>
          </a:xfrm>
          <a:prstGeom prst="roundRect">
            <a:avLst>
              <a:gd name="adj" fmla="val 57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ts val="1800"/>
              </a:lnSpc>
              <a:buClr>
                <a:srgbClr val="FFFFFF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>
                <a:latin typeface="Tahoma" pitchFamily="32" charset="0"/>
              </a:rPr>
              <a:t>split plane</a:t>
            </a: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3663950" y="6135688"/>
            <a:ext cx="3084562" cy="230832"/>
          </a:xfrm>
          <a:prstGeom prst="roundRect">
            <a:avLst>
              <a:gd name="adj" fmla="val 57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ts val="1800"/>
              </a:lnSpc>
              <a:buClr>
                <a:srgbClr val="FFFFFF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latin typeface="Tahoma" pitchFamily="32" charset="0"/>
              </a:rPr>
              <a:t>'near' node              'far' node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05000"/>
            <a:ext cx="7391400" cy="4191000"/>
          </a:xfrm>
          <a:ln/>
        </p:spPr>
        <p:txBody>
          <a:bodyPr/>
          <a:lstStyle/>
          <a:p>
            <a:pPr algn="ctr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/>
              <a:t>what can the ray possibly hit?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7482</TotalTime>
  <Words>755</Words>
  <Application>Microsoft PowerPoint</Application>
  <PresentationFormat>On-screen Show (4:3)</PresentationFormat>
  <Paragraphs>241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Metro</vt:lpstr>
      <vt:lpstr>Ray Tracing, Part 2</vt:lpstr>
      <vt:lpstr>Overview</vt:lpstr>
      <vt:lpstr>Last lecture</vt:lpstr>
      <vt:lpstr>Acceleration structures</vt:lpstr>
      <vt:lpstr>Acceleration structures</vt:lpstr>
      <vt:lpstr>Spatial hierarchies: grids</vt:lpstr>
      <vt:lpstr>Spatial hierarchies: kd-trees</vt:lpstr>
      <vt:lpstr>Spatial hierarchies: kd-trees</vt:lpstr>
      <vt:lpstr>RT with the kd-tree (2)</vt:lpstr>
      <vt:lpstr>RT with the kd-tree (3)</vt:lpstr>
      <vt:lpstr>RT with the kd-tree (4)</vt:lpstr>
      <vt:lpstr>Kd-tree traversal</vt:lpstr>
      <vt:lpstr>Object hierarchies: BVHs</vt:lpstr>
      <vt:lpstr>Bounding volumes</vt:lpstr>
      <vt:lpstr>BVH traversal</vt:lpstr>
      <vt:lpstr>Choosing a structure</vt:lpstr>
      <vt:lpstr>Choosing a structure</vt:lpstr>
      <vt:lpstr>Choosing a structure</vt:lpstr>
      <vt:lpstr>Overview</vt:lpstr>
      <vt:lpstr>Ray Packets</vt:lpstr>
      <vt:lpstr>Ray coherence</vt:lpstr>
      <vt:lpstr>BVH traversal</vt:lpstr>
      <vt:lpstr>BVH packet traversal</vt:lpstr>
      <vt:lpstr>Ray packet advantages</vt:lpstr>
      <vt:lpstr>Data parallelism</vt:lpstr>
      <vt:lpstr>Data parallelism</vt:lpstr>
      <vt:lpstr>SIMD ray processing</vt:lpstr>
      <vt:lpstr>Optimized hierarchy construction</vt:lpstr>
    </vt:vector>
  </TitlesOfParts>
  <Company>UNC-CH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Lauterbach</dc:creator>
  <cp:lastModifiedBy>Christian Lauterbach</cp:lastModifiedBy>
  <cp:revision>429</cp:revision>
  <dcterms:created xsi:type="dcterms:W3CDTF">2007-08-27T15:52:32Z</dcterms:created>
  <dcterms:modified xsi:type="dcterms:W3CDTF">2009-02-10T18:20:44Z</dcterms:modified>
</cp:coreProperties>
</file>