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302" r:id="rId5"/>
    <p:sldId id="263" r:id="rId6"/>
    <p:sldId id="301" r:id="rId7"/>
    <p:sldId id="260" r:id="rId8"/>
    <p:sldId id="269" r:id="rId9"/>
    <p:sldId id="293" r:id="rId10"/>
    <p:sldId id="303" r:id="rId11"/>
    <p:sldId id="304" r:id="rId12"/>
    <p:sldId id="259" r:id="rId13"/>
    <p:sldId id="271" r:id="rId14"/>
    <p:sldId id="272" r:id="rId15"/>
    <p:sldId id="295" r:id="rId16"/>
    <p:sldId id="296" r:id="rId17"/>
    <p:sldId id="297" r:id="rId18"/>
    <p:sldId id="298" r:id="rId19"/>
    <p:sldId id="299" r:id="rId20"/>
    <p:sldId id="273" r:id="rId21"/>
    <p:sldId id="291" r:id="rId22"/>
    <p:sldId id="276" r:id="rId23"/>
    <p:sldId id="280" r:id="rId24"/>
    <p:sldId id="292" r:id="rId25"/>
    <p:sldId id="300" r:id="rId26"/>
    <p:sldId id="305" r:id="rId27"/>
    <p:sldId id="306" r:id="rId28"/>
    <p:sldId id="307" r:id="rId29"/>
    <p:sldId id="308" r:id="rId30"/>
    <p:sldId id="30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e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49" autoAdjust="0"/>
    <p:restoredTop sz="94660"/>
  </p:normalViewPr>
  <p:slideViewPr>
    <p:cSldViewPr>
      <p:cViewPr varScale="1">
        <p:scale>
          <a:sx n="66" d="100"/>
          <a:sy n="66" d="100"/>
        </p:scale>
        <p:origin x="-2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ED0AC6-8CC3-4ED9-AB62-649E6F6BC10C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0AC763-0999-43D9-B32B-90287838A0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10000"/>
            <a:ext cx="6858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Voronoi Diagrams and</a:t>
            </a:r>
            <a:br>
              <a:rPr lang="en-US" dirty="0" smtClean="0"/>
            </a:br>
            <a:r>
              <a:rPr lang="en-US" dirty="0" smtClean="0"/>
              <a:t>Problem Transformations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400" dirty="0" smtClean="0"/>
              <a:t>Steven Love, supervised by: </a:t>
            </a:r>
          </a:p>
          <a:p>
            <a:pPr algn="ctr"/>
            <a:r>
              <a:rPr lang="en-US" sz="1400" dirty="0" smtClean="0"/>
              <a:t>Jack Snoeyink and Dave Millman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0" y="1219200"/>
            <a:ext cx="2971800" cy="449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Discretized</a:t>
            </a:r>
            <a:r>
              <a:rPr lang="en-US" dirty="0" smtClean="0"/>
              <a:t> Voronoi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 Sites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 Cells</a:t>
            </a:r>
          </a:p>
          <a:p>
            <a:endParaRPr lang="en-US" dirty="0" smtClean="0"/>
          </a:p>
          <a:p>
            <a:r>
              <a:rPr lang="en-US" dirty="0" smtClean="0"/>
              <a:t>U x U Grid</a:t>
            </a:r>
          </a:p>
          <a:p>
            <a:endParaRPr lang="en-US" dirty="0" smtClean="0"/>
          </a:p>
          <a:p>
            <a:r>
              <a:rPr lang="en-US" dirty="0" smtClean="0"/>
              <a:t>U^2 Pixels</a:t>
            </a:r>
          </a:p>
        </p:txBody>
      </p:sp>
      <p:pic>
        <p:nvPicPr>
          <p:cNvPr id="18434" name="Picture 2" descr="C:\Users\Steven\Desktop\continuous and discrete.png"/>
          <p:cNvPicPr>
            <a:picLocks noChangeAspect="1" noChangeArrowheads="1"/>
          </p:cNvPicPr>
          <p:nvPr/>
        </p:nvPicPr>
        <p:blipFill>
          <a:blip r:embed="rId2" cstate="print"/>
          <a:srcRect l="55917" r="-1817"/>
          <a:stretch>
            <a:fillRect/>
          </a:stretch>
        </p:blipFill>
        <p:spPr bwMode="auto">
          <a:xfrm>
            <a:off x="5257800" y="1219200"/>
            <a:ext cx="3810000" cy="45362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" name="Picture 4" descr="C:\Users\Steven\Desktop\continuous and discrete.png"/>
          <p:cNvPicPr>
            <a:picLocks noChangeAspect="1" noChangeArrowheads="1"/>
          </p:cNvPicPr>
          <p:nvPr/>
        </p:nvPicPr>
        <p:blipFill>
          <a:blip r:embed="rId3"/>
          <a:srcRect l="-1666660" t="-2033330" r="115053" b="106665"/>
          <a:stretch>
            <a:fillRect/>
          </a:stretch>
        </p:blipFill>
        <p:spPr bwMode="auto">
          <a:xfrm>
            <a:off x="5791199" y="1523999"/>
            <a:ext cx="3200401" cy="4267201"/>
          </a:xfrm>
          <a:prstGeom prst="rect">
            <a:avLst/>
          </a:prstGeom>
          <a:blipFill dpi="0" rotWithShape="1">
            <a:blip r:embed="rId4" cstate="print">
              <a:alphaModFix amt="38000"/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0" y="1219200"/>
            <a:ext cx="2971800" cy="449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Discretized</a:t>
            </a:r>
            <a:r>
              <a:rPr lang="en-US" dirty="0" smtClean="0"/>
              <a:t> Voronoi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 Sites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 Cells</a:t>
            </a:r>
          </a:p>
          <a:p>
            <a:endParaRPr lang="en-US" dirty="0" smtClean="0"/>
          </a:p>
          <a:p>
            <a:r>
              <a:rPr lang="en-US" dirty="0" smtClean="0"/>
              <a:t>U x U Grid</a:t>
            </a:r>
          </a:p>
          <a:p>
            <a:endParaRPr lang="en-US" dirty="0" smtClean="0"/>
          </a:p>
          <a:p>
            <a:r>
              <a:rPr lang="en-US" dirty="0" smtClean="0"/>
              <a:t>U^2 Pixels</a:t>
            </a:r>
          </a:p>
        </p:txBody>
      </p:sp>
      <p:pic>
        <p:nvPicPr>
          <p:cNvPr id="18434" name="Picture 2" descr="C:\Users\Steven\Desktop\continuous and discrete.png"/>
          <p:cNvPicPr>
            <a:picLocks noChangeAspect="1" noChangeArrowheads="1"/>
          </p:cNvPicPr>
          <p:nvPr/>
        </p:nvPicPr>
        <p:blipFill>
          <a:blip r:embed="rId2" cstate="print"/>
          <a:srcRect l="55917" r="-1817"/>
          <a:stretch>
            <a:fillRect/>
          </a:stretch>
        </p:blipFill>
        <p:spPr bwMode="auto">
          <a:xfrm>
            <a:off x="5257800" y="1219200"/>
            <a:ext cx="3810000" cy="45362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Discretized</a:t>
            </a:r>
            <a:r>
              <a:rPr lang="en-US" dirty="0" smtClean="0"/>
              <a:t> Voronoi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2 sites</a:t>
            </a:r>
          </a:p>
          <a:p>
            <a:endParaRPr lang="en-US" dirty="0"/>
          </a:p>
          <a:p>
            <a:r>
              <a:rPr lang="en-US" dirty="0" smtClean="0"/>
              <a:t>2 cells</a:t>
            </a:r>
          </a:p>
          <a:p>
            <a:endParaRPr lang="en-US" dirty="0"/>
          </a:p>
          <a:p>
            <a:r>
              <a:rPr lang="en-US" dirty="0" smtClean="0"/>
              <a:t>5x5 grid</a:t>
            </a:r>
          </a:p>
          <a:p>
            <a:endParaRPr lang="en-US" dirty="0"/>
          </a:p>
          <a:p>
            <a:r>
              <a:rPr lang="en-US" dirty="0" smtClean="0"/>
              <a:t>25 pixels</a:t>
            </a:r>
          </a:p>
        </p:txBody>
      </p:sp>
      <p:pic>
        <p:nvPicPr>
          <p:cNvPr id="1026" name="Picture 2" descr="C:\Users\Steven\Desktop\bwdi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295400"/>
            <a:ext cx="4876800" cy="44210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505200" y="6488668"/>
            <a:ext cx="537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MathWorks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MATLAB R2012a Documentation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bwdist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5791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 is ‘distance’ transform,  IDX is discrete Voronoi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(Precision of Algorithms)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Idea: minimize arithmetic precision requirements</a:t>
            </a:r>
          </a:p>
          <a:p>
            <a:pPr lvl="1"/>
            <a:r>
              <a:rPr lang="en-US" dirty="0" err="1" smtClean="0"/>
              <a:t>Liotta</a:t>
            </a:r>
            <a:r>
              <a:rPr lang="en-US" dirty="0" smtClean="0"/>
              <a:t>,  </a:t>
            </a:r>
            <a:r>
              <a:rPr lang="en-US" dirty="0" err="1" smtClean="0"/>
              <a:t>Preparata</a:t>
            </a:r>
            <a:r>
              <a:rPr lang="en-US" dirty="0" smtClean="0"/>
              <a:t>, and </a:t>
            </a:r>
            <a:r>
              <a:rPr lang="en-US" dirty="0" err="1" smtClean="0"/>
              <a:t>Tamassia</a:t>
            </a:r>
            <a:endParaRPr lang="en-US" dirty="0" smtClean="0"/>
          </a:p>
          <a:p>
            <a:pPr lvl="2"/>
            <a:r>
              <a:rPr lang="en-US" dirty="0" smtClean="0"/>
              <a:t>“degree-driven analysis of algorithms”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Testing pixel ‘q’ to see which site (‘</a:t>
            </a:r>
            <a:r>
              <a:rPr lang="en-US" dirty="0" err="1" smtClean="0"/>
              <a:t>i</a:t>
            </a:r>
            <a:r>
              <a:rPr lang="en-US" dirty="0" smtClean="0"/>
              <a:t>’ or ‘j’) is closer,</a:t>
            </a:r>
            <a:br>
              <a:rPr lang="en-US" dirty="0" smtClean="0"/>
            </a:br>
            <a:r>
              <a:rPr lang="en-US" dirty="0" smtClean="0"/>
              <a:t>given their coordinates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intermediate calculations use twice as many bits as input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149" name="Picture 5" descr="C:\Users\Steven\Desktop\preceq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648200"/>
            <a:ext cx="7640638" cy="819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73573" y="4066022"/>
            <a:ext cx="5197897" cy="590803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(Precision of Algorithms)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1" y="1219201"/>
          <a:ext cx="8077200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69"/>
                <a:gridCol w="1434269"/>
                <a:gridCol w="1434269"/>
                <a:gridCol w="1358781"/>
                <a:gridCol w="1283294"/>
                <a:gridCol w="1132318"/>
              </a:tblGrid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Fortune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smtClean="0"/>
                        <a:t>Fortune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O(n 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baseline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Breu</a:t>
                      </a:r>
                      <a:r>
                        <a:rPr lang="en-US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Breu</a:t>
                      </a:r>
                      <a:r>
                        <a:rPr lang="en-US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O(U^2)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Hoff</a:t>
                      </a:r>
                      <a:r>
                        <a:rPr lang="en-US" baseline="0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Hoff</a:t>
                      </a:r>
                      <a:r>
                        <a:rPr lang="en-US" baseline="0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O(n*U^2)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Z-buffer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Maurer, Chan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Maurer, Chan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O(U^2)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Us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 </a:t>
                      </a:r>
                      <a:r>
                        <a:rPr lang="en-US" dirty="0" err="1" smtClean="0"/>
                        <a:t>UsqLgU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O(U^2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lg</a:t>
                      </a:r>
                      <a:r>
                        <a:rPr lang="en-US" baseline="0" dirty="0" smtClean="0"/>
                        <a:t> 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Us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 </a:t>
                      </a:r>
                      <a:r>
                        <a:rPr lang="en-US" dirty="0" err="1" smtClean="0"/>
                        <a:t>Usq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O(U^2)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2" descr="C:\Users\Steven\Desktop\Fortunes-algorithm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267200"/>
            <a:ext cx="2774417" cy="22097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1" y="1219201"/>
          <a:ext cx="8077201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941"/>
                <a:gridCol w="1743941"/>
                <a:gridCol w="1652154"/>
                <a:gridCol w="1560369"/>
                <a:gridCol w="1376796"/>
              </a:tblGrid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1" smtClean="0"/>
                        <a:t>Fortune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O(n </a:t>
                      </a:r>
                      <a:r>
                        <a:rPr lang="en-US" b="1" dirty="0" err="1" smtClean="0"/>
                        <a:t>lg</a:t>
                      </a:r>
                      <a:r>
                        <a:rPr lang="en-US" b="1" dirty="0" smtClean="0"/>
                        <a:t> n)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</a:t>
                      </a:r>
                      <a:r>
                        <a:rPr lang="en-US" b="1" dirty="0" err="1" smtClean="0"/>
                        <a:t>lg</a:t>
                      </a:r>
                      <a:r>
                        <a:rPr lang="en-US" b="1" baseline="0" dirty="0" smtClean="0"/>
                        <a:t> n)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Breu</a:t>
                      </a:r>
                      <a:r>
                        <a:rPr lang="en-US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Hoff</a:t>
                      </a:r>
                      <a:r>
                        <a:rPr lang="en-US" baseline="0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Maurer, Chan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Our </a:t>
                      </a:r>
                      <a:r>
                        <a:rPr lang="en-US" dirty="0" err="1" smtClean="0"/>
                        <a:t>UsqLgU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Our </a:t>
                      </a:r>
                      <a:r>
                        <a:rPr lang="en-US" dirty="0" err="1" smtClean="0"/>
                        <a:t>Usq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(Precision of Algorithms)</a:t>
            </a:r>
            <a:endParaRPr lang="en-US" dirty="0"/>
          </a:p>
        </p:txBody>
      </p:sp>
      <p:pic>
        <p:nvPicPr>
          <p:cNvPr id="6" name="Picture 2" descr="C:\Users\Steven\Desktop\continuous and discrete.png"/>
          <p:cNvPicPr>
            <a:picLocks noChangeAspect="1" noChangeArrowheads="1"/>
          </p:cNvPicPr>
          <p:nvPr/>
        </p:nvPicPr>
        <p:blipFill>
          <a:blip r:embed="rId2" cstate="print"/>
          <a:srcRect l="64179" t="8399" r="19" b="892"/>
          <a:stretch>
            <a:fillRect/>
          </a:stretch>
        </p:blipFill>
        <p:spPr bwMode="auto">
          <a:xfrm>
            <a:off x="1981200" y="4267200"/>
            <a:ext cx="1540933" cy="2133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4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267200"/>
            <a:ext cx="20955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181600" y="6412468"/>
            <a:ext cx="14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McNeill, 2008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57201" y="1219201"/>
          <a:ext cx="8077201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941"/>
                <a:gridCol w="1743941"/>
                <a:gridCol w="1652154"/>
                <a:gridCol w="1560369"/>
                <a:gridCol w="1376796"/>
              </a:tblGrid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0" smtClean="0"/>
                        <a:t>Fortune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O(n 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baseline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Breu</a:t>
                      </a:r>
                      <a:r>
                        <a:rPr lang="en-US" b="1" dirty="0" smtClean="0"/>
                        <a:t> et al.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O(U^2)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O(1)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Hoff</a:t>
                      </a:r>
                      <a:r>
                        <a:rPr lang="en-US" baseline="0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Maurer, Chan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Our </a:t>
                      </a:r>
                      <a:r>
                        <a:rPr lang="en-US" dirty="0" err="1" smtClean="0"/>
                        <a:t>UsqLgU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Our </a:t>
                      </a:r>
                      <a:r>
                        <a:rPr lang="en-US" dirty="0" err="1" smtClean="0"/>
                        <a:t>Usq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(Precision of Algorithms)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endParaRPr lang="en-US" dirty="0" smtClean="0"/>
          </a:p>
        </p:txBody>
      </p:sp>
      <p:pic>
        <p:nvPicPr>
          <p:cNvPr id="6" name="Picture 5" descr="C:\My Documents\Voronoi\diagram0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343400"/>
            <a:ext cx="2461795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" name="Picture 8" descr="C:\My Documents\Voronoi\SIGGRAPH_presentation\diagram01_te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800600" y="4343400"/>
            <a:ext cx="2209800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1" y="1219201"/>
          <a:ext cx="8077201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941"/>
                <a:gridCol w="1743941"/>
                <a:gridCol w="1652154"/>
                <a:gridCol w="1560369"/>
                <a:gridCol w="1376796"/>
              </a:tblGrid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0" smtClean="0"/>
                        <a:t>Fortune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O(n 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baseline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Breu</a:t>
                      </a:r>
                      <a:r>
                        <a:rPr lang="en-US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O(U^2)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Hoff</a:t>
                      </a:r>
                      <a:r>
                        <a:rPr lang="en-US" b="1" baseline="0" dirty="0" smtClean="0"/>
                        <a:t> et al.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O(n*U^2)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Z-buffer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O(1)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Maurer, Chan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Our </a:t>
                      </a:r>
                      <a:r>
                        <a:rPr lang="en-US" dirty="0" err="1" smtClean="0"/>
                        <a:t>UsqLgU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Our </a:t>
                      </a:r>
                      <a:r>
                        <a:rPr lang="en-US" dirty="0" err="1" smtClean="0"/>
                        <a:t>Usq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(Precision of Algorithms)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1" y="1219201"/>
          <a:ext cx="8077201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941"/>
                <a:gridCol w="1743941"/>
                <a:gridCol w="1652154"/>
                <a:gridCol w="1560369"/>
                <a:gridCol w="1376796"/>
              </a:tblGrid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0" smtClean="0"/>
                        <a:t>Fortune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O(n 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baseline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Breu</a:t>
                      </a:r>
                      <a:r>
                        <a:rPr lang="en-US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O(U^2)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Hoff</a:t>
                      </a:r>
                      <a:r>
                        <a:rPr lang="en-US" baseline="0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O(n*U^2)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Z-buffer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Maurer, Chan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O(U^2)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O(1)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Our </a:t>
                      </a:r>
                      <a:r>
                        <a:rPr lang="en-US" dirty="0" err="1" smtClean="0"/>
                        <a:t>UsqLgU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Our </a:t>
                      </a:r>
                      <a:r>
                        <a:rPr lang="en-US" dirty="0" err="1" smtClean="0"/>
                        <a:t>Usq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(Precision of Algorithms)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1" y="1219201"/>
          <a:ext cx="8077201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941"/>
                <a:gridCol w="1743941"/>
                <a:gridCol w="1652154"/>
                <a:gridCol w="1560369"/>
                <a:gridCol w="1376796"/>
              </a:tblGrid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0" smtClean="0"/>
                        <a:t>Fortune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O(n 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baseline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Breu</a:t>
                      </a:r>
                      <a:r>
                        <a:rPr lang="en-US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O(U^2)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Hoff</a:t>
                      </a:r>
                      <a:r>
                        <a:rPr lang="en-US" baseline="0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O(n*U^2)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Z-buffer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Maurer, Chan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O(U^2)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Our </a:t>
                      </a:r>
                      <a:r>
                        <a:rPr lang="en-US" b="1" dirty="0" err="1" smtClean="0"/>
                        <a:t>UsqLgU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O(U^2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lg</a:t>
                      </a:r>
                      <a:r>
                        <a:rPr lang="en-US" b="1" baseline="0" dirty="0" smtClean="0"/>
                        <a:t> U)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O(1)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Our </a:t>
                      </a:r>
                      <a:r>
                        <a:rPr lang="en-US" dirty="0" err="1" smtClean="0"/>
                        <a:t>Usq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(Precision of Algorithms)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err="1" smtClean="0"/>
              <a:t>asdfasdfasd</a:t>
            </a:r>
            <a:endParaRPr lang="en-US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1" y="1219201"/>
          <a:ext cx="8077201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941"/>
                <a:gridCol w="1743941"/>
                <a:gridCol w="1652154"/>
                <a:gridCol w="1560369"/>
                <a:gridCol w="1376796"/>
              </a:tblGrid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0" smtClean="0"/>
                        <a:t>Fortune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O(n 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</a:t>
                      </a:r>
                      <a:r>
                        <a:rPr lang="en-US" b="0" dirty="0" err="1" smtClean="0"/>
                        <a:t>lg</a:t>
                      </a:r>
                      <a:r>
                        <a:rPr lang="en-US" b="0" baseline="0" dirty="0" smtClean="0"/>
                        <a:t> n)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Breu</a:t>
                      </a:r>
                      <a:r>
                        <a:rPr lang="en-US" b="0" dirty="0" smtClean="0"/>
                        <a:t> et al.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O(U^2)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O(1)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Hoff</a:t>
                      </a:r>
                      <a:r>
                        <a:rPr lang="en-US" baseline="0" dirty="0" smtClean="0"/>
                        <a:t>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O(n*U^2)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Z-buffer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0" dirty="0" smtClean="0"/>
                        <a:t>Maurer, Chan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O(U^2)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O(1)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0" dirty="0" smtClean="0"/>
                        <a:t>Our </a:t>
                      </a:r>
                      <a:r>
                        <a:rPr lang="en-US" b="0" dirty="0" err="1" smtClean="0"/>
                        <a:t>UsqLgU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O(U^2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lg</a:t>
                      </a:r>
                      <a:r>
                        <a:rPr lang="en-US" b="0" baseline="0" dirty="0" smtClean="0"/>
                        <a:t> U)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O(1)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Our </a:t>
                      </a:r>
                      <a:r>
                        <a:rPr lang="en-US" b="1" dirty="0" err="1" smtClean="0"/>
                        <a:t>Usq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O(U^2)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O(1)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Voronoi Diagram?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spatial decomposition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A set of polygons			A set of polyhedra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438400"/>
            <a:ext cx="40386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15000" y="5943600"/>
            <a:ext cx="1671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Vanhoutte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2009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Picture 4" descr="C:\Users\Steven\Desktop\continuous and discrete.png"/>
          <p:cNvPicPr>
            <a:picLocks noChangeAspect="1" noChangeArrowheads="1"/>
          </p:cNvPicPr>
          <p:nvPr/>
        </p:nvPicPr>
        <p:blipFill>
          <a:blip r:embed="rId3" cstate="print"/>
          <a:srcRect l="6120" t="6999" r="54865"/>
          <a:stretch>
            <a:fillRect/>
          </a:stretch>
        </p:blipFill>
        <p:spPr bwMode="auto">
          <a:xfrm>
            <a:off x="762000" y="2438400"/>
            <a:ext cx="2680907" cy="34924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Precision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Speed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172" name="Picture 4" descr="C:\Users\Steven\Desktop\algorithmcompari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295400"/>
            <a:ext cx="5810250" cy="464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3581400" y="4419601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/>
              <a:t>Problem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Problem: compute discrete Voronoi on a U x U grid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Split into U different sub-problems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Each sub-problem computes one row </a:t>
            </a:r>
          </a:p>
        </p:txBody>
      </p:sp>
      <p:pic>
        <p:nvPicPr>
          <p:cNvPr id="4" name="Picture 2" descr="C:\Users\Steven\Desktop\continuous and discrete.png"/>
          <p:cNvPicPr>
            <a:picLocks noChangeAspect="1" noChangeArrowheads="1"/>
          </p:cNvPicPr>
          <p:nvPr/>
        </p:nvPicPr>
        <p:blipFill>
          <a:blip r:embed="rId2" cstate="print"/>
          <a:srcRect l="55917" r="-1817"/>
          <a:stretch>
            <a:fillRect/>
          </a:stretch>
        </p:blipFill>
        <p:spPr bwMode="auto">
          <a:xfrm>
            <a:off x="5867400" y="1828800"/>
            <a:ext cx="3106000" cy="3698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site </a:t>
            </a:r>
            <a:r>
              <a:rPr lang="en-US" i="1" dirty="0" smtClean="0"/>
              <a:t>s</a:t>
            </a:r>
            <a:r>
              <a:rPr lang="en-US" dirty="0" smtClean="0"/>
              <a:t> that minimizes distance to pixel </a:t>
            </a:r>
            <a:r>
              <a:rPr lang="en-US" i="1" dirty="0" smtClean="0"/>
              <a:t>p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Minimize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Minimize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	Max</a:t>
            </a:r>
            <a:r>
              <a:rPr lang="en-US" dirty="0" smtClean="0"/>
              <a:t>imize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	Max</a:t>
            </a:r>
            <a:r>
              <a:rPr lang="en-US" dirty="0" smtClean="0"/>
              <a:t>imize</a:t>
            </a:r>
            <a:endParaRPr lang="en-US" dirty="0"/>
          </a:p>
        </p:txBody>
      </p:sp>
      <p:pic>
        <p:nvPicPr>
          <p:cNvPr id="9219" name="Picture 3" descr="C:\Users\Steven\Desktop\equations.png"/>
          <p:cNvPicPr>
            <a:picLocks noChangeAspect="1" noChangeArrowheads="1"/>
          </p:cNvPicPr>
          <p:nvPr/>
        </p:nvPicPr>
        <p:blipFill>
          <a:blip r:embed="rId2" cstate="print"/>
          <a:srcRect r="8090" b="21818"/>
          <a:stretch>
            <a:fillRect/>
          </a:stretch>
        </p:blipFill>
        <p:spPr bwMode="auto">
          <a:xfrm>
            <a:off x="2362200" y="2133600"/>
            <a:ext cx="6019800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Maximize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Maximize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2" descr="C:\Users\Steven\Desktop\equations.png"/>
          <p:cNvPicPr>
            <a:picLocks noChangeAspect="1" noChangeArrowheads="1"/>
          </p:cNvPicPr>
          <p:nvPr/>
        </p:nvPicPr>
        <p:blipFill>
          <a:blip r:embed="rId2" cstate="print"/>
          <a:srcRect t="59733"/>
          <a:stretch>
            <a:fillRect/>
          </a:stretch>
        </p:blipFill>
        <p:spPr bwMode="auto">
          <a:xfrm>
            <a:off x="2285999" y="1143000"/>
            <a:ext cx="6217113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1270" name="Picture 6" descr="C:\Users\Steven\Desktop\sitesToLin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971800"/>
            <a:ext cx="6236083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Envelope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Set of line segments that are higher than all other lines</a:t>
            </a:r>
          </a:p>
          <a:p>
            <a:endParaRPr lang="en-US" dirty="0" smtClean="0"/>
          </a:p>
          <a:p>
            <a:r>
              <a:rPr lang="en-US" dirty="0" smtClean="0"/>
              <a:t>Include segments with Greatest  </a:t>
            </a:r>
            <a:r>
              <a:rPr lang="en-US" i="1" dirty="0" smtClean="0"/>
              <a:t>y  </a:t>
            </a:r>
            <a:r>
              <a:rPr lang="en-US" dirty="0" smtClean="0"/>
              <a:t>for a chosen x</a:t>
            </a:r>
            <a:endParaRPr lang="en-US" i="1" dirty="0" smtClean="0"/>
          </a:p>
          <a:p>
            <a:endParaRPr lang="en-US" dirty="0" smtClean="0"/>
          </a:p>
        </p:txBody>
      </p:sp>
      <p:pic>
        <p:nvPicPr>
          <p:cNvPr id="20482" name="Picture 2" descr="C:\Users\Steven\Desktop\du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581400"/>
            <a:ext cx="3409950" cy="3276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6" name="Picture 4" descr="C:\Users\Steven\Desktop\continuous and discrete.png"/>
          <p:cNvPicPr>
            <a:picLocks noChangeAspect="1" noChangeArrowheads="1"/>
          </p:cNvPicPr>
          <p:nvPr/>
        </p:nvPicPr>
        <p:blipFill>
          <a:blip r:embed="rId3" cstate="print"/>
          <a:srcRect l="6120" t="6999" r="54865"/>
          <a:stretch>
            <a:fillRect/>
          </a:stretch>
        </p:blipFill>
        <p:spPr bwMode="auto">
          <a:xfrm>
            <a:off x="381000" y="3581400"/>
            <a:ext cx="233976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" name="Picture 2" descr="C:\Users\Steven\Desktop\continuous and discrete.png"/>
          <p:cNvPicPr>
            <a:picLocks noChangeAspect="1" noChangeArrowheads="1"/>
          </p:cNvPicPr>
          <p:nvPr/>
        </p:nvPicPr>
        <p:blipFill>
          <a:blip r:embed="rId4"/>
          <a:srcRect l="-3212513" t="-3800021" r="-1400000" b="-2112503"/>
          <a:stretch>
            <a:fillRect/>
          </a:stretch>
        </p:blipFill>
        <p:spPr bwMode="auto">
          <a:xfrm>
            <a:off x="6705600" y="3581400"/>
            <a:ext cx="2133600" cy="2971800"/>
          </a:xfrm>
          <a:prstGeom prst="rect">
            <a:avLst/>
          </a:prstGeom>
          <a:blipFill dpi="0" rotWithShape="1">
            <a:blip r:embed="rId5" cstate="print">
              <a:alphaModFix amt="40000"/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Discrete</a:t>
            </a:r>
            <a:r>
              <a:rPr lang="en-US" dirty="0" smtClean="0"/>
              <a:t> Upper Envelope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each </a:t>
            </a:r>
            <a:r>
              <a:rPr lang="en-US" i="1" dirty="0" smtClean="0"/>
              <a:t>x</a:t>
            </a:r>
            <a:r>
              <a:rPr lang="en-US" dirty="0" smtClean="0"/>
              <a:t> in [1,U] we assign the index of the highest line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naïve algorithm is </a:t>
            </a:r>
            <a:r>
              <a:rPr lang="en-US" i="1" dirty="0" smtClean="0"/>
              <a:t>O(n*U) </a:t>
            </a:r>
            <a:r>
              <a:rPr lang="en-US" dirty="0" smtClean="0"/>
              <a:t>for </a:t>
            </a:r>
            <a:r>
              <a:rPr lang="en-US" i="1" dirty="0" smtClean="0"/>
              <a:t>n</a:t>
            </a:r>
            <a:r>
              <a:rPr lang="en-US" dirty="0" smtClean="0"/>
              <a:t> lines </a:t>
            </a:r>
            <a:endParaRPr lang="en-US" dirty="0"/>
          </a:p>
        </p:txBody>
      </p:sp>
      <p:pic>
        <p:nvPicPr>
          <p:cNvPr id="20482" name="Picture 2" descr="C:\Users\Steven\Desktop\du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581400"/>
            <a:ext cx="3409950" cy="3276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Picture 2" descr="C:\Users\Steven\Desktop\continuous and discrete.png"/>
          <p:cNvPicPr>
            <a:picLocks noChangeAspect="1" noChangeArrowheads="1"/>
          </p:cNvPicPr>
          <p:nvPr/>
        </p:nvPicPr>
        <p:blipFill>
          <a:blip r:embed="rId3" cstate="print"/>
          <a:srcRect l="64179" t="8399" r="19" b="892"/>
          <a:stretch>
            <a:fillRect/>
          </a:stretch>
        </p:blipFill>
        <p:spPr bwMode="auto">
          <a:xfrm>
            <a:off x="6705600" y="3581400"/>
            <a:ext cx="2133600" cy="2954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cxnSp>
        <p:nvCxnSpPr>
          <p:cNvPr id="7" name="Straight Connector 6"/>
          <p:cNvCxnSpPr/>
          <p:nvPr/>
        </p:nvCxnSpPr>
        <p:spPr>
          <a:xfrm>
            <a:off x="3810000" y="3733800"/>
            <a:ext cx="0" cy="3124200"/>
          </a:xfrm>
          <a:prstGeom prst="line">
            <a:avLst/>
          </a:prstGeom>
          <a:ln w="349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724400" y="3733800"/>
            <a:ext cx="0" cy="3124200"/>
          </a:xfrm>
          <a:prstGeom prst="line">
            <a:avLst/>
          </a:prstGeom>
          <a:ln w="349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638800" y="3733800"/>
            <a:ext cx="0" cy="3124200"/>
          </a:xfrm>
          <a:prstGeom prst="line">
            <a:avLst/>
          </a:prstGeom>
          <a:ln w="349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C:\Users\Steven\Desktop\continuous and discrete.png"/>
          <p:cNvPicPr>
            <a:picLocks noChangeAspect="1" noChangeArrowheads="1"/>
          </p:cNvPicPr>
          <p:nvPr/>
        </p:nvPicPr>
        <p:blipFill>
          <a:blip r:embed="rId4"/>
          <a:srcRect l="-1666660" t="-2033330" r="115053" b="106665"/>
          <a:stretch>
            <a:fillRect/>
          </a:stretch>
        </p:blipFill>
        <p:spPr bwMode="auto">
          <a:xfrm>
            <a:off x="342900" y="3581400"/>
            <a:ext cx="2247901" cy="2997201"/>
          </a:xfrm>
          <a:prstGeom prst="rect">
            <a:avLst/>
          </a:prstGeom>
          <a:blipFill dpi="0" rotWithShape="1">
            <a:blip r:embed="rId5" cstate="print">
              <a:alphaModFix amt="38000"/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Upper Envelope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calculate </a:t>
            </a:r>
            <a:r>
              <a:rPr lang="en-US" i="1" dirty="0" smtClean="0"/>
              <a:t>U</a:t>
            </a:r>
            <a:r>
              <a:rPr lang="en-US" dirty="0" smtClean="0"/>
              <a:t> DUEs, one for each row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DUEs consist of subsets of lines of the form </a:t>
            </a:r>
            <a:r>
              <a:rPr lang="en-US" i="1" dirty="0" smtClean="0"/>
              <a:t>y = a*x + b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  <a:r>
              <a:rPr lang="en-US" i="1" dirty="0" smtClean="0"/>
              <a:t>a</a:t>
            </a:r>
            <a:r>
              <a:rPr lang="en-US" dirty="0" smtClean="0"/>
              <a:t> is degree 1, </a:t>
            </a:r>
            <a:r>
              <a:rPr lang="en-US" i="1" dirty="0" smtClean="0"/>
              <a:t>b</a:t>
            </a:r>
            <a:r>
              <a:rPr lang="en-US" dirty="0" smtClean="0"/>
              <a:t> is degree 2</a:t>
            </a:r>
          </a:p>
          <a:p>
            <a:endParaRPr lang="en-US" dirty="0" smtClean="0"/>
          </a:p>
          <a:p>
            <a:r>
              <a:rPr lang="en-US" dirty="0" smtClean="0"/>
              <a:t>Goal: compute the DUE in </a:t>
            </a:r>
            <a:r>
              <a:rPr lang="en-US" i="1" dirty="0" smtClean="0"/>
              <a:t>O(U)</a:t>
            </a:r>
            <a:r>
              <a:rPr lang="en-US" dirty="0" smtClean="0"/>
              <a:t> and degree 2</a:t>
            </a:r>
          </a:p>
        </p:txBody>
      </p:sp>
      <p:pic>
        <p:nvPicPr>
          <p:cNvPr id="13317" name="Picture 5" descr="C:\Users\Steven\Desktop\precision eqn.png"/>
          <p:cNvPicPr>
            <a:picLocks noChangeAspect="1" noChangeArrowheads="1"/>
          </p:cNvPicPr>
          <p:nvPr/>
        </p:nvPicPr>
        <p:blipFill>
          <a:blip r:embed="rId2" cstate="print"/>
          <a:srcRect b="28042"/>
          <a:stretch>
            <a:fillRect/>
          </a:stretch>
        </p:blipFill>
        <p:spPr bwMode="auto">
          <a:xfrm>
            <a:off x="1905000" y="2667000"/>
            <a:ext cx="5019675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Upper Envelope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Lower Convex Hull: </a:t>
            </a:r>
            <a:r>
              <a:rPr lang="en-US" i="1" dirty="0" smtClean="0"/>
              <a:t>O(U)</a:t>
            </a:r>
            <a:r>
              <a:rPr lang="en-US" dirty="0" smtClean="0"/>
              <a:t> time, degree 3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Binary Search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Randomization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2" descr="C:\Users\Steven\Desktop\lc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895600"/>
            <a:ext cx="3714751" cy="314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Upper Envelope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Lower Convex Hull: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O(U)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time, degree 3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Binary Search:  </a:t>
            </a:r>
            <a:r>
              <a:rPr lang="en-US" i="1" dirty="0" smtClean="0"/>
              <a:t>O(U </a:t>
            </a:r>
            <a:r>
              <a:rPr lang="en-US" i="1" dirty="0" err="1" smtClean="0"/>
              <a:t>lg</a:t>
            </a:r>
            <a:r>
              <a:rPr lang="en-US" i="1" dirty="0" smtClean="0"/>
              <a:t> U)</a:t>
            </a:r>
            <a:r>
              <a:rPr lang="en-US" dirty="0" smtClean="0"/>
              <a:t> time, degree 2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Randomization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Upper Envelope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Lower Convex Hull: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O(U)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time, degree 3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Binary Search: 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O(U </a:t>
            </a:r>
            <a:r>
              <a:rPr lang="en-US" i="1" dirty="0" err="1" smtClean="0">
                <a:solidFill>
                  <a:schemeClr val="bg1">
                    <a:lumMod val="50000"/>
                  </a:schemeClr>
                </a:solidFill>
              </a:rPr>
              <a:t>lg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 U)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time, degree 2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Randomization: </a:t>
            </a:r>
            <a:r>
              <a:rPr lang="en-US" i="1" dirty="0" smtClean="0"/>
              <a:t>O(U) </a:t>
            </a:r>
            <a:r>
              <a:rPr lang="en-US" dirty="0" smtClean="0"/>
              <a:t>expected time, degree 2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338" name="Picture 2" descr="C:\Users\Steven\Desktop\duemer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581400"/>
            <a:ext cx="8001000" cy="30664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Voronoi Diagram?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/>
              <a:t>Given n Sites</a:t>
            </a:r>
          </a:p>
          <a:p>
            <a:pPr lvl="1"/>
            <a:r>
              <a:rPr lang="en-US" dirty="0" smtClean="0"/>
              <a:t>Special points in the space</a:t>
            </a:r>
          </a:p>
          <a:p>
            <a:endParaRPr lang="en-US" dirty="0" smtClean="0"/>
          </a:p>
          <a:p>
            <a:r>
              <a:rPr lang="en-US" dirty="0" smtClean="0"/>
              <a:t>Create n Cells</a:t>
            </a:r>
          </a:p>
          <a:p>
            <a:pPr lvl="1"/>
            <a:r>
              <a:rPr lang="en-US" dirty="0" smtClean="0"/>
              <a:t>Regions of points that are</a:t>
            </a:r>
            <a:br>
              <a:rPr lang="en-US" dirty="0" smtClean="0"/>
            </a:br>
            <a:r>
              <a:rPr lang="en-US" dirty="0" smtClean="0"/>
              <a:t>closest to each site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26" name="Picture 2" descr="C:\Users\Steven\Desktop\v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219200"/>
            <a:ext cx="3733800" cy="487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Timings for computing Discrete Voronoi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Lower Convex Hull</a:t>
            </a:r>
          </a:p>
          <a:p>
            <a:pPr lvl="1"/>
            <a:r>
              <a:rPr lang="en-US" sz="2700" dirty="0" smtClean="0"/>
              <a:t>Chan</a:t>
            </a:r>
            <a:endParaRPr lang="en-US" dirty="0" smtClean="0"/>
          </a:p>
          <a:p>
            <a:r>
              <a:rPr lang="en-US" dirty="0" smtClean="0"/>
              <a:t>Binary Search</a:t>
            </a:r>
          </a:p>
          <a:p>
            <a:pPr lvl="1"/>
            <a:r>
              <a:rPr lang="en-US" sz="2650" dirty="0" err="1" smtClean="0"/>
              <a:t>UsqLgU</a:t>
            </a:r>
            <a:endParaRPr lang="en-US" sz="2650" dirty="0" smtClean="0"/>
          </a:p>
          <a:p>
            <a:r>
              <a:rPr lang="en-US" dirty="0" smtClean="0"/>
              <a:t>Randomization</a:t>
            </a:r>
          </a:p>
          <a:p>
            <a:pPr lvl="1"/>
            <a:r>
              <a:rPr lang="en-US" sz="2700" dirty="0" err="1" smtClean="0"/>
              <a:t>Usq</a:t>
            </a:r>
            <a:r>
              <a:rPr lang="en-US" sz="2700" dirty="0" smtClean="0"/>
              <a:t> </a:t>
            </a:r>
          </a:p>
        </p:txBody>
      </p:sp>
      <p:pic>
        <p:nvPicPr>
          <p:cNvPr id="5" name="Picture 4" descr="C:\Users\Steven\Desktop\algorithmcompari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4250" y="1219200"/>
            <a:ext cx="5238750" cy="419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191000" y="40386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Minimizing </a:t>
            </a:r>
            <a:r>
              <a:rPr lang="en-US" dirty="0" smtClean="0"/>
              <a:t>degrees of other geometric </a:t>
            </a:r>
            <a:r>
              <a:rPr lang="en-US" dirty="0" smtClean="0"/>
              <a:t>algorithms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Visualizations for these complex algorithms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Voronoi Diagram?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Given n Sites</a:t>
            </a:r>
          </a:p>
          <a:p>
            <a:pPr lvl="1"/>
            <a:r>
              <a:rPr lang="en-US" dirty="0" smtClean="0"/>
              <a:t>Special points in the space</a:t>
            </a:r>
          </a:p>
          <a:p>
            <a:endParaRPr lang="en-US" dirty="0" smtClean="0"/>
          </a:p>
          <a:p>
            <a:r>
              <a:rPr lang="en-US" b="1" dirty="0" smtClean="0"/>
              <a:t>Create n Cells</a:t>
            </a:r>
          </a:p>
          <a:p>
            <a:pPr lvl="1"/>
            <a:r>
              <a:rPr lang="en-US" dirty="0" smtClean="0"/>
              <a:t>Regions of points that are</a:t>
            </a:r>
            <a:br>
              <a:rPr lang="en-US" dirty="0" smtClean="0"/>
            </a:br>
            <a:r>
              <a:rPr lang="en-US" dirty="0" smtClean="0"/>
              <a:t>closest to each site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7412" name="Picture 4" descr="C:\Users\Steven\Desktop\continuous and discrete.png"/>
          <p:cNvPicPr>
            <a:picLocks noChangeAspect="1" noChangeArrowheads="1"/>
          </p:cNvPicPr>
          <p:nvPr/>
        </p:nvPicPr>
        <p:blipFill>
          <a:blip r:embed="rId2" cstate="print"/>
          <a:srcRect l="6120" t="6999" r="54865"/>
          <a:stretch>
            <a:fillRect/>
          </a:stretch>
        </p:blipFill>
        <p:spPr bwMode="auto">
          <a:xfrm>
            <a:off x="4648200" y="1219200"/>
            <a:ext cx="3733800" cy="48640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en-US" b="1" dirty="0" smtClean="0"/>
              <a:t>Name		Field		Date		Discovery</a:t>
            </a:r>
          </a:p>
          <a:p>
            <a:pPr>
              <a:buFontTx/>
              <a:buNone/>
            </a:pPr>
            <a:r>
              <a:rPr lang="en-US" dirty="0" smtClean="0"/>
              <a:t>Descartes	Astronomy	1644		“Heavens”</a:t>
            </a:r>
          </a:p>
          <a:p>
            <a:pPr>
              <a:buFontTx/>
              <a:buNone/>
            </a:pPr>
            <a:r>
              <a:rPr lang="en-US" dirty="0" err="1" smtClean="0"/>
              <a:t>Dirichlet</a:t>
            </a:r>
            <a:r>
              <a:rPr lang="en-US" dirty="0" smtClean="0"/>
              <a:t>		Math 		1850		</a:t>
            </a:r>
            <a:r>
              <a:rPr lang="en-US" dirty="0" err="1" smtClean="0"/>
              <a:t>Dirichlet</a:t>
            </a:r>
            <a:r>
              <a:rPr lang="en-US" dirty="0" smtClean="0"/>
              <a:t> </a:t>
            </a:r>
            <a:r>
              <a:rPr lang="en-US" dirty="0" err="1" smtClean="0"/>
              <a:t>tesselation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Voronoi		Math		1908		Voronoi diagram</a:t>
            </a:r>
          </a:p>
          <a:p>
            <a:pPr>
              <a:buFontTx/>
              <a:buNone/>
            </a:pPr>
            <a:r>
              <a:rPr lang="en-US" dirty="0" err="1" smtClean="0"/>
              <a:t>Boldyrev</a:t>
            </a:r>
            <a:r>
              <a:rPr lang="en-US" dirty="0" smtClean="0"/>
              <a:t>		Geology		1909		area of influence polygons</a:t>
            </a:r>
          </a:p>
          <a:p>
            <a:pPr>
              <a:buFontTx/>
              <a:buNone/>
            </a:pPr>
            <a:r>
              <a:rPr lang="en-US" dirty="0" err="1" smtClean="0"/>
              <a:t>Thiessen</a:t>
            </a:r>
            <a:r>
              <a:rPr lang="en-US" dirty="0" smtClean="0"/>
              <a:t>		Meteorology	1911		</a:t>
            </a:r>
            <a:r>
              <a:rPr lang="en-US" dirty="0" err="1" smtClean="0"/>
              <a:t>Thiessen</a:t>
            </a:r>
            <a:r>
              <a:rPr lang="en-US" dirty="0" smtClean="0"/>
              <a:t> polygons</a:t>
            </a:r>
          </a:p>
          <a:p>
            <a:pPr>
              <a:buFontTx/>
              <a:buNone/>
            </a:pPr>
            <a:r>
              <a:rPr lang="en-US" dirty="0" err="1" smtClean="0"/>
              <a:t>Niggli</a:t>
            </a:r>
            <a:r>
              <a:rPr lang="en-US" dirty="0" smtClean="0"/>
              <a:t>		Crystallography	1927		domains of action</a:t>
            </a:r>
          </a:p>
          <a:p>
            <a:pPr>
              <a:buFontTx/>
              <a:buNone/>
            </a:pPr>
            <a:r>
              <a:rPr lang="en-US" dirty="0" smtClean="0"/>
              <a:t>Wigner &amp; Seitz	Physics		1933		Wigner-Seitz regions</a:t>
            </a:r>
          </a:p>
          <a:p>
            <a:pPr>
              <a:buFontTx/>
              <a:buNone/>
            </a:pPr>
            <a:r>
              <a:rPr lang="en-US" dirty="0" smtClean="0"/>
              <a:t>Frank &amp; Casper	Physics		1958		atom domains</a:t>
            </a:r>
          </a:p>
          <a:p>
            <a:pPr>
              <a:buFontTx/>
              <a:buNone/>
            </a:pPr>
            <a:r>
              <a:rPr lang="en-US" dirty="0" smtClean="0"/>
              <a:t>Brown		Ecology		1965		areas potentially available</a:t>
            </a:r>
          </a:p>
          <a:p>
            <a:pPr>
              <a:buFontTx/>
              <a:buNone/>
            </a:pPr>
            <a:r>
              <a:rPr lang="en-US" dirty="0" smtClean="0"/>
              <a:t>Mead		Ecology		1966		plant polygons</a:t>
            </a:r>
          </a:p>
          <a:p>
            <a:pPr>
              <a:buFontTx/>
              <a:buNone/>
            </a:pPr>
            <a:r>
              <a:rPr lang="en-US" dirty="0" err="1" smtClean="0"/>
              <a:t>Hoofd</a:t>
            </a:r>
            <a:r>
              <a:rPr lang="en-US" dirty="0" smtClean="0"/>
              <a:t> et al.	Anatomy	1985		capillary domains</a:t>
            </a:r>
          </a:p>
          <a:p>
            <a:pPr>
              <a:buFontTx/>
              <a:buNone/>
            </a:pPr>
            <a:r>
              <a:rPr lang="en-US" dirty="0" err="1" smtClean="0"/>
              <a:t>Icke</a:t>
            </a:r>
            <a:r>
              <a:rPr lang="en-US" dirty="0" smtClean="0"/>
              <a:t>		Astronomy	1987		Voronoi diagram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4008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Okabe et al.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Spatial Tessellations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Post Office Problem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Toxic Waste Dump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Max-clearance path planning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Delaunay Triangulation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447800"/>
            <a:ext cx="4267200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  <a:p>
            <a:pPr lvl="1"/>
            <a:r>
              <a:rPr lang="en-US" dirty="0" smtClean="0"/>
              <a:t>Post Office Problem</a:t>
            </a:r>
            <a:endParaRPr lang="en-US" dirty="0"/>
          </a:p>
        </p:txBody>
      </p:sp>
      <p:pic>
        <p:nvPicPr>
          <p:cNvPr id="4" name="Picture 2" descr="C:\Users\Steven\Desktop\trashcansvorono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143000"/>
            <a:ext cx="4114800" cy="5387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C:\Users\Steven\Desktop\trashcansvoronoi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9402" y="1108480"/>
            <a:ext cx="4158204" cy="54447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Trash Cans in Sitterson</a:t>
            </a:r>
            <a:endParaRPr lang="en-US" dirty="0"/>
          </a:p>
        </p:txBody>
      </p:sp>
      <p:sp>
        <p:nvSpPr>
          <p:cNvPr id="7" name="5-Point Star 6"/>
          <p:cNvSpPr/>
          <p:nvPr/>
        </p:nvSpPr>
        <p:spPr>
          <a:xfrm>
            <a:off x="8077200" y="3886200"/>
            <a:ext cx="304800" cy="3048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Discretized</a:t>
            </a:r>
            <a:r>
              <a:rPr lang="en-US" dirty="0" smtClean="0"/>
              <a:t> Voronoi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 Sites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 Cells</a:t>
            </a:r>
          </a:p>
          <a:p>
            <a:endParaRPr lang="en-US" dirty="0" smtClean="0"/>
          </a:p>
          <a:p>
            <a:r>
              <a:rPr lang="en-US" dirty="0" smtClean="0"/>
              <a:t>U x U Grid</a:t>
            </a:r>
          </a:p>
          <a:p>
            <a:endParaRPr lang="en-US" dirty="0" smtClean="0"/>
          </a:p>
          <a:p>
            <a:r>
              <a:rPr lang="en-US" dirty="0" smtClean="0"/>
              <a:t>U^2 Pixels</a:t>
            </a:r>
          </a:p>
        </p:txBody>
      </p:sp>
      <p:pic>
        <p:nvPicPr>
          <p:cNvPr id="9" name="Picture 4" descr="C:\Users\Steven\Desktop\continuous and discrete.png"/>
          <p:cNvPicPr>
            <a:picLocks noChangeAspect="1" noChangeArrowheads="1"/>
          </p:cNvPicPr>
          <p:nvPr/>
        </p:nvPicPr>
        <p:blipFill>
          <a:blip r:embed="rId2" cstate="print"/>
          <a:srcRect l="6120" t="6999" r="54865"/>
          <a:stretch>
            <a:fillRect/>
          </a:stretch>
        </p:blipFill>
        <p:spPr bwMode="auto">
          <a:xfrm>
            <a:off x="5791200" y="1524000"/>
            <a:ext cx="3276600" cy="42684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2799</TotalTime>
  <Words>833</Words>
  <Application>Microsoft Office PowerPoint</Application>
  <PresentationFormat>On-screen Show (4:3)</PresentationFormat>
  <Paragraphs>381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Origin</vt:lpstr>
      <vt:lpstr>Voronoi Diagrams and Problem Transformations</vt:lpstr>
      <vt:lpstr>What is a Voronoi Diagram?</vt:lpstr>
      <vt:lpstr>What is a Voronoi Diagram?</vt:lpstr>
      <vt:lpstr>What is a Voronoi Diagram?</vt:lpstr>
      <vt:lpstr>Why do we care?</vt:lpstr>
      <vt:lpstr>Why do we care?</vt:lpstr>
      <vt:lpstr>Why do we care?</vt:lpstr>
      <vt:lpstr>Why do we care?</vt:lpstr>
      <vt:lpstr>Discretized Voronoi Diagram</vt:lpstr>
      <vt:lpstr>Discretized Voronoi Diagram</vt:lpstr>
      <vt:lpstr>Discretized Voronoi Diagram</vt:lpstr>
      <vt:lpstr>Discretized Voronoi Diagram</vt:lpstr>
      <vt:lpstr>Background (Precision of Algorithms)</vt:lpstr>
      <vt:lpstr>Background (Precision of Algorithms)</vt:lpstr>
      <vt:lpstr>Background (Precision of Algorithms)</vt:lpstr>
      <vt:lpstr>Background (Precision of Algorithms)</vt:lpstr>
      <vt:lpstr>Background (Precision of Algorithms)</vt:lpstr>
      <vt:lpstr>Background (Precision of Algorithms)</vt:lpstr>
      <vt:lpstr>Background (Precision of Algorithms)</vt:lpstr>
      <vt:lpstr>Experimental Data</vt:lpstr>
      <vt:lpstr>Problem Transformation</vt:lpstr>
      <vt:lpstr>Problem Transformation</vt:lpstr>
      <vt:lpstr>Problem Transformation</vt:lpstr>
      <vt:lpstr>Upper Envelope</vt:lpstr>
      <vt:lpstr>Discrete Upper Envelope</vt:lpstr>
      <vt:lpstr>Discrete Upper Envelope</vt:lpstr>
      <vt:lpstr>Discrete Upper Envelope</vt:lpstr>
      <vt:lpstr>Discrete Upper Envelope</vt:lpstr>
      <vt:lpstr>Discrete Upper Envelope</vt:lpstr>
      <vt:lpstr>Timings for computing Discrete Voronoi</vt:lpstr>
      <vt:lpstr>Future Work</vt:lpstr>
    </vt:vector>
  </TitlesOfParts>
  <Company>The University of North Carolina at Chapel 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Voronoi Diagrams and Problem Transformations</dc:title>
  <dc:creator>Lenovo User</dc:creator>
  <cp:lastModifiedBy>Lenovo User</cp:lastModifiedBy>
  <cp:revision>15</cp:revision>
  <dcterms:created xsi:type="dcterms:W3CDTF">2012-04-24T02:10:47Z</dcterms:created>
  <dcterms:modified xsi:type="dcterms:W3CDTF">2012-07-25T19:49:44Z</dcterms:modified>
</cp:coreProperties>
</file>