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436" r:id="rId3"/>
    <p:sldId id="439" r:id="rId4"/>
    <p:sldId id="470" r:id="rId5"/>
    <p:sldId id="264" r:id="rId6"/>
    <p:sldId id="471" r:id="rId7"/>
    <p:sldId id="442" r:id="rId8"/>
    <p:sldId id="468" r:id="rId9"/>
    <p:sldId id="450" r:id="rId10"/>
    <p:sldId id="487" r:id="rId11"/>
    <p:sldId id="411" r:id="rId12"/>
    <p:sldId id="453" r:id="rId13"/>
    <p:sldId id="455" r:id="rId14"/>
    <p:sldId id="338" r:id="rId15"/>
    <p:sldId id="481" r:id="rId16"/>
    <p:sldId id="339" r:id="rId17"/>
    <p:sldId id="457" r:id="rId18"/>
    <p:sldId id="397" r:id="rId19"/>
    <p:sldId id="280" r:id="rId20"/>
    <p:sldId id="281" r:id="rId21"/>
    <p:sldId id="383" r:id="rId22"/>
    <p:sldId id="304" r:id="rId23"/>
    <p:sldId id="430" r:id="rId24"/>
    <p:sldId id="390" r:id="rId25"/>
    <p:sldId id="458" r:id="rId26"/>
    <p:sldId id="460" r:id="rId27"/>
    <p:sldId id="474" r:id="rId28"/>
    <p:sldId id="340" r:id="rId29"/>
    <p:sldId id="307" r:id="rId30"/>
    <p:sldId id="392" r:id="rId31"/>
    <p:sldId id="387" r:id="rId32"/>
    <p:sldId id="388" r:id="rId33"/>
    <p:sldId id="389" r:id="rId34"/>
    <p:sldId id="348" r:id="rId35"/>
    <p:sldId id="482" r:id="rId36"/>
    <p:sldId id="302" r:id="rId37"/>
    <p:sldId id="488" r:id="rId38"/>
    <p:sldId id="48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256"/>
    <a:srgbClr val="6B6B6B"/>
    <a:srgbClr val="666633"/>
    <a:srgbClr val="2E3B4C"/>
    <a:srgbClr val="843C0C"/>
    <a:srgbClr val="FF5050"/>
    <a:srgbClr val="993300"/>
    <a:srgbClr val="003300"/>
    <a:srgbClr val="F6F6F6"/>
    <a:srgbClr val="9AB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98" autoAdjust="0"/>
    <p:restoredTop sz="78188" autoAdjust="0"/>
  </p:normalViewPr>
  <p:slideViewPr>
    <p:cSldViewPr snapToGrid="0">
      <p:cViewPr varScale="1">
        <p:scale>
          <a:sx n="84" d="100"/>
          <a:sy n="84" d="100"/>
        </p:scale>
        <p:origin x="1218" y="90"/>
      </p:cViewPr>
      <p:guideLst>
        <p:guide orient="horz" pos="3480"/>
        <p:guide pos="2856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1832"/>
    </p:cViewPr>
  </p:sorterViewPr>
  <p:notesViewPr>
    <p:cSldViewPr snapToGrid="0">
      <p:cViewPr varScale="1">
        <p:scale>
          <a:sx n="83" d="100"/>
          <a:sy n="83" d="100"/>
        </p:scale>
        <p:origin x="31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181AC-6F6C-48BE-B124-2E1FB8D1AAB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AB48F1A-5598-430A-8D98-C17801F2428D}">
      <dgm:prSet phldrT="[Text]"/>
      <dgm:spPr/>
      <dgm:t>
        <a:bodyPr/>
        <a:lstStyle/>
        <a:p>
          <a:r>
            <a:rPr lang="en-US" dirty="0"/>
            <a:t>Tracking</a:t>
          </a:r>
        </a:p>
      </dgm:t>
    </dgm:pt>
    <dgm:pt modelId="{8E34AEAA-AA7E-43EE-9A15-5BEF6C129082}" type="parTrans" cxnId="{1FF4EED1-9738-457C-9987-1FDB87A281F6}">
      <dgm:prSet/>
      <dgm:spPr/>
      <dgm:t>
        <a:bodyPr/>
        <a:lstStyle/>
        <a:p>
          <a:endParaRPr lang="en-US"/>
        </a:p>
      </dgm:t>
    </dgm:pt>
    <dgm:pt modelId="{173A36E0-D138-4548-80B2-9628645E5230}" type="sibTrans" cxnId="{1FF4EED1-9738-457C-9987-1FDB87A281F6}">
      <dgm:prSet/>
      <dgm:spPr/>
      <dgm:t>
        <a:bodyPr/>
        <a:lstStyle/>
        <a:p>
          <a:endParaRPr lang="en-US"/>
        </a:p>
      </dgm:t>
    </dgm:pt>
    <dgm:pt modelId="{17DD1883-1D6D-4C89-9491-73CC311160E3}">
      <dgm:prSet phldrT="[Text]"/>
      <dgm:spPr/>
      <dgm:t>
        <a:bodyPr/>
        <a:lstStyle/>
        <a:p>
          <a:r>
            <a:rPr lang="en-US" dirty="0"/>
            <a:t>Rendering</a:t>
          </a:r>
        </a:p>
      </dgm:t>
    </dgm:pt>
    <dgm:pt modelId="{352D2F58-3407-4393-9683-C63FE7920D30}" type="parTrans" cxnId="{AA5D9CE9-234B-463A-B57D-5D7835CEFCAC}">
      <dgm:prSet/>
      <dgm:spPr/>
      <dgm:t>
        <a:bodyPr/>
        <a:lstStyle/>
        <a:p>
          <a:endParaRPr lang="en-US"/>
        </a:p>
      </dgm:t>
    </dgm:pt>
    <dgm:pt modelId="{D5200293-8306-400D-B042-246255105ADD}" type="sibTrans" cxnId="{AA5D9CE9-234B-463A-B57D-5D7835CEFCAC}">
      <dgm:prSet/>
      <dgm:spPr/>
      <dgm:t>
        <a:bodyPr/>
        <a:lstStyle/>
        <a:p>
          <a:endParaRPr lang="en-US"/>
        </a:p>
      </dgm:t>
    </dgm:pt>
    <dgm:pt modelId="{1C85F6DB-9100-44BD-B08D-04978215F406}">
      <dgm:prSet phldrT="[Text]"/>
      <dgm:spPr/>
      <dgm:t>
        <a:bodyPr/>
        <a:lstStyle/>
        <a:p>
          <a:r>
            <a:rPr lang="en-US" dirty="0"/>
            <a:t>Display</a:t>
          </a:r>
        </a:p>
      </dgm:t>
    </dgm:pt>
    <dgm:pt modelId="{7C31F27E-8004-4F31-87B1-EB559BD7F6BE}" type="parTrans" cxnId="{1CB675B1-9D46-471E-8E4B-39084E729819}">
      <dgm:prSet/>
      <dgm:spPr/>
      <dgm:t>
        <a:bodyPr/>
        <a:lstStyle/>
        <a:p>
          <a:endParaRPr lang="en-US"/>
        </a:p>
      </dgm:t>
    </dgm:pt>
    <dgm:pt modelId="{521D24C2-1A58-4B12-941B-C12F83A78678}" type="sibTrans" cxnId="{1CB675B1-9D46-471E-8E4B-39084E729819}">
      <dgm:prSet/>
      <dgm:spPr/>
      <dgm:t>
        <a:bodyPr/>
        <a:lstStyle/>
        <a:p>
          <a:endParaRPr lang="en-US"/>
        </a:p>
      </dgm:t>
    </dgm:pt>
    <dgm:pt modelId="{3015FDB9-BB77-4053-B6B6-29706473DA70}" type="pres">
      <dgm:prSet presAssocID="{B22181AC-6F6C-48BE-B124-2E1FB8D1AAB8}" presName="Name0" presStyleCnt="0">
        <dgm:presLayoutVars>
          <dgm:dir/>
          <dgm:resizeHandles val="exact"/>
        </dgm:presLayoutVars>
      </dgm:prSet>
      <dgm:spPr/>
    </dgm:pt>
    <dgm:pt modelId="{5F4224E8-9E5F-45CD-9EE6-46D25793F85C}" type="pres">
      <dgm:prSet presAssocID="{3AB48F1A-5598-430A-8D98-C17801F242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1670C-031F-45B8-AABF-8D47333C7BC4}" type="pres">
      <dgm:prSet presAssocID="{173A36E0-D138-4548-80B2-9628645E523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EEEC98C-6182-477C-9417-6F0A54ABA592}" type="pres">
      <dgm:prSet presAssocID="{173A36E0-D138-4548-80B2-9628645E523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0E24D90-F168-41E2-B8D5-7392083C92B7}" type="pres">
      <dgm:prSet presAssocID="{17DD1883-1D6D-4C89-9491-73CC311160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09421-43B3-4397-B624-AE99CC10B6E4}" type="pres">
      <dgm:prSet presAssocID="{D5200293-8306-400D-B042-246255105AD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84303DB-B952-44F9-971E-68E0CF8505D7}" type="pres">
      <dgm:prSet presAssocID="{D5200293-8306-400D-B042-246255105AD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9EAE938-3932-40BB-9454-BEECBB0D0AEA}" type="pres">
      <dgm:prSet presAssocID="{1C85F6DB-9100-44BD-B08D-04978215F4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B675B1-9D46-471E-8E4B-39084E729819}" srcId="{B22181AC-6F6C-48BE-B124-2E1FB8D1AAB8}" destId="{1C85F6DB-9100-44BD-B08D-04978215F406}" srcOrd="2" destOrd="0" parTransId="{7C31F27E-8004-4F31-87B1-EB559BD7F6BE}" sibTransId="{521D24C2-1A58-4B12-941B-C12F83A78678}"/>
    <dgm:cxn modelId="{196490C5-2190-490A-9654-5FB6B47CF496}" type="presOf" srcId="{173A36E0-D138-4548-80B2-9628645E5230}" destId="{5251670C-031F-45B8-AABF-8D47333C7BC4}" srcOrd="0" destOrd="0" presId="urn:microsoft.com/office/officeart/2005/8/layout/process1"/>
    <dgm:cxn modelId="{1B67C41B-60F7-4CD8-B5F4-8D124DDB8F40}" type="presOf" srcId="{173A36E0-D138-4548-80B2-9628645E5230}" destId="{2EEEC98C-6182-477C-9417-6F0A54ABA592}" srcOrd="1" destOrd="0" presId="urn:microsoft.com/office/officeart/2005/8/layout/process1"/>
    <dgm:cxn modelId="{AA5D9CE9-234B-463A-B57D-5D7835CEFCAC}" srcId="{B22181AC-6F6C-48BE-B124-2E1FB8D1AAB8}" destId="{17DD1883-1D6D-4C89-9491-73CC311160E3}" srcOrd="1" destOrd="0" parTransId="{352D2F58-3407-4393-9683-C63FE7920D30}" sibTransId="{D5200293-8306-400D-B042-246255105ADD}"/>
    <dgm:cxn modelId="{34B25574-187C-44AE-B3E8-C16FF6917FFF}" type="presOf" srcId="{1C85F6DB-9100-44BD-B08D-04978215F406}" destId="{D9EAE938-3932-40BB-9454-BEECBB0D0AEA}" srcOrd="0" destOrd="0" presId="urn:microsoft.com/office/officeart/2005/8/layout/process1"/>
    <dgm:cxn modelId="{7B03B409-488B-4DC7-81A8-A82F0B00E133}" type="presOf" srcId="{3AB48F1A-5598-430A-8D98-C17801F2428D}" destId="{5F4224E8-9E5F-45CD-9EE6-46D25793F85C}" srcOrd="0" destOrd="0" presId="urn:microsoft.com/office/officeart/2005/8/layout/process1"/>
    <dgm:cxn modelId="{D519C815-2995-48D3-931A-4C4C49C391F4}" type="presOf" srcId="{B22181AC-6F6C-48BE-B124-2E1FB8D1AAB8}" destId="{3015FDB9-BB77-4053-B6B6-29706473DA70}" srcOrd="0" destOrd="0" presId="urn:microsoft.com/office/officeart/2005/8/layout/process1"/>
    <dgm:cxn modelId="{78D404E4-139A-4633-B3CF-A8CD7A4C3323}" type="presOf" srcId="{D5200293-8306-400D-B042-246255105ADD}" destId="{CD109421-43B3-4397-B624-AE99CC10B6E4}" srcOrd="0" destOrd="0" presId="urn:microsoft.com/office/officeart/2005/8/layout/process1"/>
    <dgm:cxn modelId="{3BD5CAD5-7945-4CF6-8502-F9383781045A}" type="presOf" srcId="{17DD1883-1D6D-4C89-9491-73CC311160E3}" destId="{C0E24D90-F168-41E2-B8D5-7392083C92B7}" srcOrd="0" destOrd="0" presId="urn:microsoft.com/office/officeart/2005/8/layout/process1"/>
    <dgm:cxn modelId="{F3E23B4C-6C47-4FCF-B4BA-A67FD73130D7}" type="presOf" srcId="{D5200293-8306-400D-B042-246255105ADD}" destId="{B84303DB-B952-44F9-971E-68E0CF8505D7}" srcOrd="1" destOrd="0" presId="urn:microsoft.com/office/officeart/2005/8/layout/process1"/>
    <dgm:cxn modelId="{1FF4EED1-9738-457C-9987-1FDB87A281F6}" srcId="{B22181AC-6F6C-48BE-B124-2E1FB8D1AAB8}" destId="{3AB48F1A-5598-430A-8D98-C17801F2428D}" srcOrd="0" destOrd="0" parTransId="{8E34AEAA-AA7E-43EE-9A15-5BEF6C129082}" sibTransId="{173A36E0-D138-4548-80B2-9628645E5230}"/>
    <dgm:cxn modelId="{2A380773-4C38-4281-BC69-398DFA743B87}" type="presParOf" srcId="{3015FDB9-BB77-4053-B6B6-29706473DA70}" destId="{5F4224E8-9E5F-45CD-9EE6-46D25793F85C}" srcOrd="0" destOrd="0" presId="urn:microsoft.com/office/officeart/2005/8/layout/process1"/>
    <dgm:cxn modelId="{E23979FF-788A-49AB-8E9D-B528C375117C}" type="presParOf" srcId="{3015FDB9-BB77-4053-B6B6-29706473DA70}" destId="{5251670C-031F-45B8-AABF-8D47333C7BC4}" srcOrd="1" destOrd="0" presId="urn:microsoft.com/office/officeart/2005/8/layout/process1"/>
    <dgm:cxn modelId="{E3494B2F-0120-4503-AC21-C42990642CC3}" type="presParOf" srcId="{5251670C-031F-45B8-AABF-8D47333C7BC4}" destId="{2EEEC98C-6182-477C-9417-6F0A54ABA592}" srcOrd="0" destOrd="0" presId="urn:microsoft.com/office/officeart/2005/8/layout/process1"/>
    <dgm:cxn modelId="{3BA14025-75E2-4093-B5B1-B4DE0A83A2E2}" type="presParOf" srcId="{3015FDB9-BB77-4053-B6B6-29706473DA70}" destId="{C0E24D90-F168-41E2-B8D5-7392083C92B7}" srcOrd="2" destOrd="0" presId="urn:microsoft.com/office/officeart/2005/8/layout/process1"/>
    <dgm:cxn modelId="{3A9EE647-8A9C-4344-A946-76A33EB84A81}" type="presParOf" srcId="{3015FDB9-BB77-4053-B6B6-29706473DA70}" destId="{CD109421-43B3-4397-B624-AE99CC10B6E4}" srcOrd="3" destOrd="0" presId="urn:microsoft.com/office/officeart/2005/8/layout/process1"/>
    <dgm:cxn modelId="{B387752C-A352-4586-8E28-C3E4F8204CF7}" type="presParOf" srcId="{CD109421-43B3-4397-B624-AE99CC10B6E4}" destId="{B84303DB-B952-44F9-971E-68E0CF8505D7}" srcOrd="0" destOrd="0" presId="urn:microsoft.com/office/officeart/2005/8/layout/process1"/>
    <dgm:cxn modelId="{71034BAB-C6CC-4ED2-BEB0-ED26505931D4}" type="presParOf" srcId="{3015FDB9-BB77-4053-B6B6-29706473DA70}" destId="{D9EAE938-3932-40BB-9454-BEECBB0D0A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2181AC-6F6C-48BE-B124-2E1FB8D1AAB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AB48F1A-5598-430A-8D98-C17801F2428D}">
      <dgm:prSet phldrT="[Text]"/>
      <dgm:spPr/>
      <dgm:t>
        <a:bodyPr/>
        <a:lstStyle/>
        <a:p>
          <a:r>
            <a:rPr lang="en-US" dirty="0"/>
            <a:t>Tracking</a:t>
          </a:r>
        </a:p>
      </dgm:t>
    </dgm:pt>
    <dgm:pt modelId="{8E34AEAA-AA7E-43EE-9A15-5BEF6C129082}" type="parTrans" cxnId="{1FF4EED1-9738-457C-9987-1FDB87A281F6}">
      <dgm:prSet/>
      <dgm:spPr/>
      <dgm:t>
        <a:bodyPr/>
        <a:lstStyle/>
        <a:p>
          <a:endParaRPr lang="en-US"/>
        </a:p>
      </dgm:t>
    </dgm:pt>
    <dgm:pt modelId="{173A36E0-D138-4548-80B2-9628645E5230}" type="sibTrans" cxnId="{1FF4EED1-9738-457C-9987-1FDB87A281F6}">
      <dgm:prSet/>
      <dgm:spPr/>
      <dgm:t>
        <a:bodyPr/>
        <a:lstStyle/>
        <a:p>
          <a:endParaRPr lang="en-US"/>
        </a:p>
      </dgm:t>
    </dgm:pt>
    <dgm:pt modelId="{17DD1883-1D6D-4C89-9491-73CC311160E3}">
      <dgm:prSet phldrT="[Text]"/>
      <dgm:spPr>
        <a:solidFill>
          <a:schemeClr val="accent1">
            <a:hueOff val="0"/>
            <a:satOff val="0"/>
            <a:lumOff val="0"/>
            <a:alpha val="48000"/>
          </a:schemeClr>
        </a:solidFill>
      </dgm:spPr>
      <dgm:t>
        <a:bodyPr/>
        <a:lstStyle/>
        <a:p>
          <a:r>
            <a:rPr lang="en-US" dirty="0"/>
            <a:t>Rendering</a:t>
          </a:r>
        </a:p>
      </dgm:t>
    </dgm:pt>
    <dgm:pt modelId="{352D2F58-3407-4393-9683-C63FE7920D30}" type="parTrans" cxnId="{AA5D9CE9-234B-463A-B57D-5D7835CEFCAC}">
      <dgm:prSet/>
      <dgm:spPr/>
      <dgm:t>
        <a:bodyPr/>
        <a:lstStyle/>
        <a:p>
          <a:endParaRPr lang="en-US"/>
        </a:p>
      </dgm:t>
    </dgm:pt>
    <dgm:pt modelId="{D5200293-8306-400D-B042-246255105ADD}" type="sibTrans" cxnId="{AA5D9CE9-234B-463A-B57D-5D7835CEFCAC}">
      <dgm:prSet/>
      <dgm:spPr/>
      <dgm:t>
        <a:bodyPr/>
        <a:lstStyle/>
        <a:p>
          <a:endParaRPr lang="en-US"/>
        </a:p>
      </dgm:t>
    </dgm:pt>
    <dgm:pt modelId="{1C85F6DB-9100-44BD-B08D-04978215F406}">
      <dgm:prSet phldrT="[Text]"/>
      <dgm:spPr>
        <a:solidFill>
          <a:schemeClr val="accent1">
            <a:hueOff val="0"/>
            <a:satOff val="0"/>
            <a:lumOff val="0"/>
            <a:alpha val="48000"/>
          </a:schemeClr>
        </a:solidFill>
      </dgm:spPr>
      <dgm:t>
        <a:bodyPr/>
        <a:lstStyle/>
        <a:p>
          <a:r>
            <a:rPr lang="en-US" dirty="0"/>
            <a:t>Display</a:t>
          </a:r>
        </a:p>
      </dgm:t>
    </dgm:pt>
    <dgm:pt modelId="{7C31F27E-8004-4F31-87B1-EB559BD7F6BE}" type="parTrans" cxnId="{1CB675B1-9D46-471E-8E4B-39084E729819}">
      <dgm:prSet/>
      <dgm:spPr/>
      <dgm:t>
        <a:bodyPr/>
        <a:lstStyle/>
        <a:p>
          <a:endParaRPr lang="en-US"/>
        </a:p>
      </dgm:t>
    </dgm:pt>
    <dgm:pt modelId="{521D24C2-1A58-4B12-941B-C12F83A78678}" type="sibTrans" cxnId="{1CB675B1-9D46-471E-8E4B-39084E729819}">
      <dgm:prSet/>
      <dgm:spPr/>
      <dgm:t>
        <a:bodyPr/>
        <a:lstStyle/>
        <a:p>
          <a:endParaRPr lang="en-US"/>
        </a:p>
      </dgm:t>
    </dgm:pt>
    <dgm:pt modelId="{3015FDB9-BB77-4053-B6B6-29706473DA70}" type="pres">
      <dgm:prSet presAssocID="{B22181AC-6F6C-48BE-B124-2E1FB8D1AAB8}" presName="Name0" presStyleCnt="0">
        <dgm:presLayoutVars>
          <dgm:dir/>
          <dgm:resizeHandles val="exact"/>
        </dgm:presLayoutVars>
      </dgm:prSet>
      <dgm:spPr/>
    </dgm:pt>
    <dgm:pt modelId="{5F4224E8-9E5F-45CD-9EE6-46D25793F85C}" type="pres">
      <dgm:prSet presAssocID="{3AB48F1A-5598-430A-8D98-C17801F242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1670C-031F-45B8-AABF-8D47333C7BC4}" type="pres">
      <dgm:prSet presAssocID="{173A36E0-D138-4548-80B2-9628645E523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EEEC98C-6182-477C-9417-6F0A54ABA592}" type="pres">
      <dgm:prSet presAssocID="{173A36E0-D138-4548-80B2-9628645E523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0E24D90-F168-41E2-B8D5-7392083C92B7}" type="pres">
      <dgm:prSet presAssocID="{17DD1883-1D6D-4C89-9491-73CC311160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09421-43B3-4397-B624-AE99CC10B6E4}" type="pres">
      <dgm:prSet presAssocID="{D5200293-8306-400D-B042-246255105AD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84303DB-B952-44F9-971E-68E0CF8505D7}" type="pres">
      <dgm:prSet presAssocID="{D5200293-8306-400D-B042-246255105AD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9EAE938-3932-40BB-9454-BEECBB0D0AEA}" type="pres">
      <dgm:prSet presAssocID="{1C85F6DB-9100-44BD-B08D-04978215F4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F2A48D-598D-4626-87CB-484812B7E6EB}" type="presOf" srcId="{1C85F6DB-9100-44BD-B08D-04978215F406}" destId="{D9EAE938-3932-40BB-9454-BEECBB0D0AEA}" srcOrd="0" destOrd="0" presId="urn:microsoft.com/office/officeart/2005/8/layout/process1"/>
    <dgm:cxn modelId="{DC897271-E613-49E6-818D-0C145E737677}" type="presOf" srcId="{D5200293-8306-400D-B042-246255105ADD}" destId="{B84303DB-B952-44F9-971E-68E0CF8505D7}" srcOrd="1" destOrd="0" presId="urn:microsoft.com/office/officeart/2005/8/layout/process1"/>
    <dgm:cxn modelId="{4C0E90F6-3110-4220-BCAA-8023CB3B3923}" type="presOf" srcId="{3AB48F1A-5598-430A-8D98-C17801F2428D}" destId="{5F4224E8-9E5F-45CD-9EE6-46D25793F85C}" srcOrd="0" destOrd="0" presId="urn:microsoft.com/office/officeart/2005/8/layout/process1"/>
    <dgm:cxn modelId="{AA5D9CE9-234B-463A-B57D-5D7835CEFCAC}" srcId="{B22181AC-6F6C-48BE-B124-2E1FB8D1AAB8}" destId="{17DD1883-1D6D-4C89-9491-73CC311160E3}" srcOrd="1" destOrd="0" parTransId="{352D2F58-3407-4393-9683-C63FE7920D30}" sibTransId="{D5200293-8306-400D-B042-246255105ADD}"/>
    <dgm:cxn modelId="{661608C5-9793-4139-B3D1-6CF10B7B6136}" type="presOf" srcId="{B22181AC-6F6C-48BE-B124-2E1FB8D1AAB8}" destId="{3015FDB9-BB77-4053-B6B6-29706473DA70}" srcOrd="0" destOrd="0" presId="urn:microsoft.com/office/officeart/2005/8/layout/process1"/>
    <dgm:cxn modelId="{1CB675B1-9D46-471E-8E4B-39084E729819}" srcId="{B22181AC-6F6C-48BE-B124-2E1FB8D1AAB8}" destId="{1C85F6DB-9100-44BD-B08D-04978215F406}" srcOrd="2" destOrd="0" parTransId="{7C31F27E-8004-4F31-87B1-EB559BD7F6BE}" sibTransId="{521D24C2-1A58-4B12-941B-C12F83A78678}"/>
    <dgm:cxn modelId="{3D2AD39E-E588-4F62-A027-D9CFD4BFA313}" type="presOf" srcId="{173A36E0-D138-4548-80B2-9628645E5230}" destId="{2EEEC98C-6182-477C-9417-6F0A54ABA592}" srcOrd="1" destOrd="0" presId="urn:microsoft.com/office/officeart/2005/8/layout/process1"/>
    <dgm:cxn modelId="{302CB653-F02E-4719-9622-60716CD01C50}" type="presOf" srcId="{D5200293-8306-400D-B042-246255105ADD}" destId="{CD109421-43B3-4397-B624-AE99CC10B6E4}" srcOrd="0" destOrd="0" presId="urn:microsoft.com/office/officeart/2005/8/layout/process1"/>
    <dgm:cxn modelId="{1FF4EED1-9738-457C-9987-1FDB87A281F6}" srcId="{B22181AC-6F6C-48BE-B124-2E1FB8D1AAB8}" destId="{3AB48F1A-5598-430A-8D98-C17801F2428D}" srcOrd="0" destOrd="0" parTransId="{8E34AEAA-AA7E-43EE-9A15-5BEF6C129082}" sibTransId="{173A36E0-D138-4548-80B2-9628645E5230}"/>
    <dgm:cxn modelId="{A37AF736-49CD-4DA8-9FD7-EFD36DE48CC8}" type="presOf" srcId="{173A36E0-D138-4548-80B2-9628645E5230}" destId="{5251670C-031F-45B8-AABF-8D47333C7BC4}" srcOrd="0" destOrd="0" presId="urn:microsoft.com/office/officeart/2005/8/layout/process1"/>
    <dgm:cxn modelId="{81B913F0-B0DA-4D77-8A5C-E88078C8EC5D}" type="presOf" srcId="{17DD1883-1D6D-4C89-9491-73CC311160E3}" destId="{C0E24D90-F168-41E2-B8D5-7392083C92B7}" srcOrd="0" destOrd="0" presId="urn:microsoft.com/office/officeart/2005/8/layout/process1"/>
    <dgm:cxn modelId="{2D6CB917-B6C9-4B35-BF8F-36A3E5346FDF}" type="presParOf" srcId="{3015FDB9-BB77-4053-B6B6-29706473DA70}" destId="{5F4224E8-9E5F-45CD-9EE6-46D25793F85C}" srcOrd="0" destOrd="0" presId="urn:microsoft.com/office/officeart/2005/8/layout/process1"/>
    <dgm:cxn modelId="{196BD701-1EC6-4462-B71A-4E42D9E5136F}" type="presParOf" srcId="{3015FDB9-BB77-4053-B6B6-29706473DA70}" destId="{5251670C-031F-45B8-AABF-8D47333C7BC4}" srcOrd="1" destOrd="0" presId="urn:microsoft.com/office/officeart/2005/8/layout/process1"/>
    <dgm:cxn modelId="{96055EB8-4A42-4F44-8FDA-9ACCEF027361}" type="presParOf" srcId="{5251670C-031F-45B8-AABF-8D47333C7BC4}" destId="{2EEEC98C-6182-477C-9417-6F0A54ABA592}" srcOrd="0" destOrd="0" presId="urn:microsoft.com/office/officeart/2005/8/layout/process1"/>
    <dgm:cxn modelId="{A101025E-22FC-4DBE-A19D-234C32D5B7E7}" type="presParOf" srcId="{3015FDB9-BB77-4053-B6B6-29706473DA70}" destId="{C0E24D90-F168-41E2-B8D5-7392083C92B7}" srcOrd="2" destOrd="0" presId="urn:microsoft.com/office/officeart/2005/8/layout/process1"/>
    <dgm:cxn modelId="{5E36B7E0-29A2-4470-AC0D-5A74FA07FF35}" type="presParOf" srcId="{3015FDB9-BB77-4053-B6B6-29706473DA70}" destId="{CD109421-43B3-4397-B624-AE99CC10B6E4}" srcOrd="3" destOrd="0" presId="urn:microsoft.com/office/officeart/2005/8/layout/process1"/>
    <dgm:cxn modelId="{39317132-46EF-497C-AB5C-A8A59649148E}" type="presParOf" srcId="{CD109421-43B3-4397-B624-AE99CC10B6E4}" destId="{B84303DB-B952-44F9-971E-68E0CF8505D7}" srcOrd="0" destOrd="0" presId="urn:microsoft.com/office/officeart/2005/8/layout/process1"/>
    <dgm:cxn modelId="{86812D0F-2B5B-43E0-A6DF-6D084F8CA48C}" type="presParOf" srcId="{3015FDB9-BB77-4053-B6B6-29706473DA70}" destId="{D9EAE938-3932-40BB-9454-BEECBB0D0A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24E8-9E5F-45CD-9EE6-46D25793F85C}">
      <dsp:nvSpPr>
        <dsp:cNvPr id="0" name=""/>
        <dsp:cNvSpPr/>
      </dsp:nvSpPr>
      <dsp:spPr>
        <a:xfrm>
          <a:off x="5560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Tracking</a:t>
          </a:r>
        </a:p>
      </dsp:txBody>
      <dsp:txXfrm>
        <a:off x="34764" y="1027729"/>
        <a:ext cx="1603419" cy="938688"/>
      </dsp:txXfrm>
    </dsp:sp>
    <dsp:sp modelId="{5251670C-031F-45B8-AABF-8D47333C7BC4}">
      <dsp:nvSpPr>
        <dsp:cNvPr id="0" name=""/>
        <dsp:cNvSpPr/>
      </dsp:nvSpPr>
      <dsp:spPr>
        <a:xfrm>
          <a:off x="1833570" y="1291007"/>
          <a:ext cx="352307" cy="412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33570" y="1373434"/>
        <a:ext cx="246615" cy="247279"/>
      </dsp:txXfrm>
    </dsp:sp>
    <dsp:sp modelId="{C0E24D90-F168-41E2-B8D5-7392083C92B7}">
      <dsp:nvSpPr>
        <dsp:cNvPr id="0" name=""/>
        <dsp:cNvSpPr/>
      </dsp:nvSpPr>
      <dsp:spPr>
        <a:xfrm>
          <a:off x="2332118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Rendering</a:t>
          </a:r>
        </a:p>
      </dsp:txBody>
      <dsp:txXfrm>
        <a:off x="2361322" y="1027729"/>
        <a:ext cx="1603419" cy="938688"/>
      </dsp:txXfrm>
    </dsp:sp>
    <dsp:sp modelId="{CD109421-43B3-4397-B624-AE99CC10B6E4}">
      <dsp:nvSpPr>
        <dsp:cNvPr id="0" name=""/>
        <dsp:cNvSpPr/>
      </dsp:nvSpPr>
      <dsp:spPr>
        <a:xfrm>
          <a:off x="4160129" y="1291007"/>
          <a:ext cx="352307" cy="412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60129" y="1373434"/>
        <a:ext cx="246615" cy="247279"/>
      </dsp:txXfrm>
    </dsp:sp>
    <dsp:sp modelId="{D9EAE938-3932-40BB-9454-BEECBB0D0AEA}">
      <dsp:nvSpPr>
        <dsp:cNvPr id="0" name=""/>
        <dsp:cNvSpPr/>
      </dsp:nvSpPr>
      <dsp:spPr>
        <a:xfrm>
          <a:off x="4658677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Display</a:t>
          </a:r>
        </a:p>
      </dsp:txBody>
      <dsp:txXfrm>
        <a:off x="4687881" y="1027729"/>
        <a:ext cx="1603419" cy="938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24E8-9E5F-45CD-9EE6-46D25793F85C}">
      <dsp:nvSpPr>
        <dsp:cNvPr id="0" name=""/>
        <dsp:cNvSpPr/>
      </dsp:nvSpPr>
      <dsp:spPr>
        <a:xfrm>
          <a:off x="5560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Tracking</a:t>
          </a:r>
        </a:p>
      </dsp:txBody>
      <dsp:txXfrm>
        <a:off x="34764" y="1027729"/>
        <a:ext cx="1603419" cy="938688"/>
      </dsp:txXfrm>
    </dsp:sp>
    <dsp:sp modelId="{5251670C-031F-45B8-AABF-8D47333C7BC4}">
      <dsp:nvSpPr>
        <dsp:cNvPr id="0" name=""/>
        <dsp:cNvSpPr/>
      </dsp:nvSpPr>
      <dsp:spPr>
        <a:xfrm>
          <a:off x="1833570" y="1291007"/>
          <a:ext cx="352307" cy="412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33570" y="1373434"/>
        <a:ext cx="246615" cy="247279"/>
      </dsp:txXfrm>
    </dsp:sp>
    <dsp:sp modelId="{C0E24D90-F168-41E2-B8D5-7392083C92B7}">
      <dsp:nvSpPr>
        <dsp:cNvPr id="0" name=""/>
        <dsp:cNvSpPr/>
      </dsp:nvSpPr>
      <dsp:spPr>
        <a:xfrm>
          <a:off x="2332118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4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Rendering</a:t>
          </a:r>
        </a:p>
      </dsp:txBody>
      <dsp:txXfrm>
        <a:off x="2361322" y="1027729"/>
        <a:ext cx="1603419" cy="938688"/>
      </dsp:txXfrm>
    </dsp:sp>
    <dsp:sp modelId="{CD109421-43B3-4397-B624-AE99CC10B6E4}">
      <dsp:nvSpPr>
        <dsp:cNvPr id="0" name=""/>
        <dsp:cNvSpPr/>
      </dsp:nvSpPr>
      <dsp:spPr>
        <a:xfrm>
          <a:off x="4160129" y="1291007"/>
          <a:ext cx="352307" cy="412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60129" y="1373434"/>
        <a:ext cx="246615" cy="247279"/>
      </dsp:txXfrm>
    </dsp:sp>
    <dsp:sp modelId="{D9EAE938-3932-40BB-9454-BEECBB0D0AEA}">
      <dsp:nvSpPr>
        <dsp:cNvPr id="0" name=""/>
        <dsp:cNvSpPr/>
      </dsp:nvSpPr>
      <dsp:spPr>
        <a:xfrm>
          <a:off x="4658677" y="998525"/>
          <a:ext cx="1661827" cy="997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4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Display</a:t>
          </a:r>
        </a:p>
      </dsp:txBody>
      <dsp:txXfrm>
        <a:off x="4687881" y="1027729"/>
        <a:ext cx="1603419" cy="938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F710D-6344-4421-9790-959EF674254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2378E-F83D-4066-A32D-F0D07533C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04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A0395-1F3F-47F9-A211-2CADE44893A6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706DD-E0C4-427E-878F-F6F0BA32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5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02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64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2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60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8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80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1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8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33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05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20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09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6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8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10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0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96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71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626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202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42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2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5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54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706DD-E0C4-427E-878F-F6F0BA3284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083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0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4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4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3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06DD-E0C4-427E-878F-F6F0BA3284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1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7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987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11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3632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5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45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27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172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255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029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781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Shape 77"/>
          <p:cNvGrpSpPr/>
          <p:nvPr userDrawn="1"/>
        </p:nvGrpSpPr>
        <p:grpSpPr>
          <a:xfrm>
            <a:off x="227976" y="6409571"/>
            <a:ext cx="7247699" cy="394679"/>
            <a:chOff x="225115" y="6429398"/>
            <a:chExt cx="7247699" cy="394679"/>
          </a:xfrm>
        </p:grpSpPr>
        <p:sp>
          <p:nvSpPr>
            <p:cNvPr id="10" name="Shape 78"/>
            <p:cNvSpPr txBox="1"/>
            <p:nvPr/>
          </p:nvSpPr>
          <p:spPr>
            <a:xfrm>
              <a:off x="625789" y="6450578"/>
              <a:ext cx="3780900" cy="37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200" dirty="0">
                  <a:solidFill>
                    <a:schemeClr val="accent1">
                      <a:lumMod val="50000"/>
                    </a:schemeClr>
                  </a:solidFill>
                </a:rPr>
                <a:t>Department of Computer Science</a:t>
              </a:r>
            </a:p>
          </p:txBody>
        </p:sp>
        <p:cxnSp>
          <p:nvCxnSpPr>
            <p:cNvPr id="12" name="Shape 80"/>
            <p:cNvCxnSpPr/>
            <p:nvPr/>
          </p:nvCxnSpPr>
          <p:spPr>
            <a:xfrm>
              <a:off x="225115" y="6429398"/>
              <a:ext cx="7247699" cy="900"/>
            </a:xfrm>
            <a:prstGeom prst="straightConnector1">
              <a:avLst/>
            </a:prstGeom>
            <a:noFill/>
            <a:ln w="28575" cap="flat" cmpd="sng">
              <a:solidFill>
                <a:srgbClr val="1F4E7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7" name="Shape 18"/>
          <p:cNvSpPr txBox="1">
            <a:spLocks noGrp="1"/>
          </p:cNvSpPr>
          <p:nvPr>
            <p:ph type="sldNum" idx="4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8" name="Shape 54"/>
          <p:cNvPicPr preferRelativeResize="0"/>
          <p:nvPr userDrawn="1"/>
        </p:nvPicPr>
        <p:blipFill rotWithShape="1">
          <a:blip r:embed="rId13">
            <a:alphaModFix/>
          </a:blip>
          <a:srcRect l="6458" t="20175" r="74107" b="19300"/>
          <a:stretch/>
        </p:blipFill>
        <p:spPr>
          <a:xfrm>
            <a:off x="227976" y="6432775"/>
            <a:ext cx="333375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7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shop.gopro.com/hero4/hero4-black/CHDHX-401.html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hyperlink" Target="http://users.erols.com/njastro/faas/image001/CCD2.jpg" TargetMode="External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2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1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static3.gamespot.com/uploads/original/1179/11799911/2786939-hololens7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0.wmf"/><Relationship Id="rId5" Type="http://schemas.openxmlformats.org/officeDocument/2006/relationships/image" Target="../media/image42.png"/><Relationship Id="rId10" Type="http://schemas.openxmlformats.org/officeDocument/2006/relationships/image" Target="../media/image49.wmf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microsoft.com/office/2007/relationships/media" Target="../media/media9.mp4"/><Relationship Id="rId18" Type="http://schemas.openxmlformats.org/officeDocument/2006/relationships/video" Target="../media/media11.mp4"/><Relationship Id="rId26" Type="http://schemas.openxmlformats.org/officeDocument/2006/relationships/image" Target="../media/image67.png"/><Relationship Id="rId3" Type="http://schemas.microsoft.com/office/2007/relationships/media" Target="../media/media4.mp4"/><Relationship Id="rId21" Type="http://schemas.openxmlformats.org/officeDocument/2006/relationships/slideLayout" Target="../slideLayouts/slideLayout2.xml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microsoft.com/office/2007/relationships/media" Target="../media/media11.mp4"/><Relationship Id="rId25" Type="http://schemas.openxmlformats.org/officeDocument/2006/relationships/image" Target="../media/image65.png"/><Relationship Id="rId33" Type="http://schemas.openxmlformats.org/officeDocument/2006/relationships/image" Target="../media/image75.png"/><Relationship Id="rId2" Type="http://schemas.openxmlformats.org/officeDocument/2006/relationships/video" Target="../media/media3.mp4"/><Relationship Id="rId16" Type="http://schemas.openxmlformats.org/officeDocument/2006/relationships/video" Target="../media/media10.mp4"/><Relationship Id="rId20" Type="http://schemas.openxmlformats.org/officeDocument/2006/relationships/video" Target="../media/media12.mp4"/><Relationship Id="rId29" Type="http://schemas.openxmlformats.org/officeDocument/2006/relationships/image" Target="../media/image71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24" Type="http://schemas.openxmlformats.org/officeDocument/2006/relationships/image" Target="../media/image64.png"/><Relationship Id="rId32" Type="http://schemas.openxmlformats.org/officeDocument/2006/relationships/image" Target="../media/image74.png"/><Relationship Id="rId5" Type="http://schemas.microsoft.com/office/2007/relationships/media" Target="../media/media5.mp4"/><Relationship Id="rId15" Type="http://schemas.microsoft.com/office/2007/relationships/media" Target="../media/media10.mp4"/><Relationship Id="rId23" Type="http://schemas.openxmlformats.org/officeDocument/2006/relationships/image" Target="../media/image63.png"/><Relationship Id="rId28" Type="http://schemas.openxmlformats.org/officeDocument/2006/relationships/image" Target="../media/image70.png"/><Relationship Id="rId10" Type="http://schemas.openxmlformats.org/officeDocument/2006/relationships/video" Target="../media/media7.mp4"/><Relationship Id="rId19" Type="http://schemas.microsoft.com/office/2007/relationships/media" Target="../media/media12.mp4"/><Relationship Id="rId31" Type="http://schemas.openxmlformats.org/officeDocument/2006/relationships/image" Target="../media/image73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video" Target="../media/media9.mp4"/><Relationship Id="rId22" Type="http://schemas.openxmlformats.org/officeDocument/2006/relationships/notesSlide" Target="../notesSlides/notesSlide29.xml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.imgur.com/64LA9Kv.jpg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vrshoot.ru/sites/default/files/oculus-rift-dk2-cam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hyperlink" Target="http://cdn.pocketnow.com/wp-content/uploads/2011/04/gyro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://jasmcole.com/2014/10/12/rolling-shutters/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hyperlink" Target="http://www.diyphotography.net/everything-you-wanted-to-know-about-rolling-shutt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smcole.com/2014/10/12/rolling-shutters/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1"/>
          <p:cNvSpPr txBox="1">
            <a:spLocks/>
          </p:cNvSpPr>
          <p:nvPr/>
        </p:nvSpPr>
        <p:spPr>
          <a:xfrm>
            <a:off x="166379" y="2100655"/>
            <a:ext cx="8520599" cy="163314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Towards kHz 6-DoF Visual Tracking Using an Egocentric Cluster of  Rolling Shutter Cameras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4371" y="4217859"/>
            <a:ext cx="7164286" cy="1023160"/>
            <a:chOff x="2190026" y="1268150"/>
            <a:chExt cx="7164286" cy="1023160"/>
          </a:xfrm>
        </p:grpSpPr>
        <p:sp>
          <p:nvSpPr>
            <p:cNvPr id="10" name="Shape 52"/>
            <p:cNvSpPr txBox="1"/>
            <p:nvPr/>
          </p:nvSpPr>
          <p:spPr>
            <a:xfrm>
              <a:off x="2190026" y="1752210"/>
              <a:ext cx="7164286" cy="539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45833"/>
                <a:defRPr/>
              </a:pPr>
              <a:r>
                <a:rPr lang="en" sz="2400" b="1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Akash Bapat</a:t>
              </a:r>
              <a:r>
                <a:rPr lang="en" sz="2400" kern="0" baseline="3000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1</a:t>
              </a: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, Enrique Dunn</a:t>
              </a:r>
              <a:r>
                <a:rPr lang="en" sz="2400" kern="0" baseline="3000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1,2</a:t>
              </a: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 &amp; Jan-Michael Frahm</a:t>
              </a:r>
              <a:r>
                <a:rPr lang="en" sz="2400" kern="0" baseline="3000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1</a:t>
              </a: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,</a:t>
              </a:r>
            </a:p>
            <a:p>
              <a:pPr algn="ctr">
                <a:buClr>
                  <a:srgbClr val="000000"/>
                </a:buClr>
                <a:buSzPct val="45833"/>
                <a:defRPr/>
              </a:pP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UNC Chapel Hill, USA</a:t>
              </a:r>
              <a:r>
                <a:rPr lang="en" sz="2400" kern="0" baseline="3000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1</a:t>
              </a: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,</a:t>
              </a:r>
            </a:p>
            <a:p>
              <a:pPr algn="ctr">
                <a:buClr>
                  <a:srgbClr val="000000"/>
                </a:buClr>
                <a:buSzPct val="45833"/>
                <a:defRPr/>
              </a:pPr>
              <a:r>
                <a:rPr lang="en" sz="2400" kern="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Stevens Institute of Technology, USA</a:t>
              </a:r>
              <a:r>
                <a:rPr lang="en" sz="2400" kern="0" baseline="30000" dirty="0">
                  <a:solidFill>
                    <a:schemeClr val="accent1">
                      <a:lumMod val="50000"/>
                    </a:schemeClr>
                  </a:solidFill>
                  <a:cs typeface="Arial"/>
                  <a:sym typeface="Arial"/>
                  <a:rtl val="0"/>
                </a:rPr>
                <a:t>2</a:t>
              </a:r>
            </a:p>
            <a:p>
              <a:pPr algn="ctr">
                <a:buClr>
                  <a:srgbClr val="000000"/>
                </a:buClr>
                <a:buSzPct val="45833"/>
                <a:defRPr/>
              </a:pPr>
              <a:endParaRPr lang="en" sz="2400" kern="0" dirty="0">
                <a:solidFill>
                  <a:schemeClr val="accent1">
                    <a:lumMod val="50000"/>
                  </a:schemeClr>
                </a:solidFill>
                <a:cs typeface="Arial"/>
                <a:sym typeface="Arial"/>
                <a:rtl val="0"/>
              </a:endParaRPr>
            </a:p>
          </p:txBody>
        </p:sp>
        <p:cxnSp>
          <p:nvCxnSpPr>
            <p:cNvPr id="11" name="Shape 53"/>
            <p:cNvCxnSpPr/>
            <p:nvPr/>
          </p:nvCxnSpPr>
          <p:spPr>
            <a:xfrm>
              <a:off x="2380676" y="1268150"/>
              <a:ext cx="6432899" cy="0"/>
            </a:xfrm>
            <a:prstGeom prst="straightConnector1">
              <a:avLst/>
            </a:prstGeom>
            <a:noFill/>
            <a:ln w="9525" cap="flat" cmpd="sng">
              <a:solidFill>
                <a:srgbClr val="1F4E7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13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25" y="0"/>
            <a:ext cx="2499499" cy="9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48" y="132902"/>
            <a:ext cx="1707509" cy="725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08" y="132902"/>
            <a:ext cx="3325517" cy="72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0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31" y="391533"/>
            <a:ext cx="7886700" cy="1325563"/>
          </a:xfrm>
        </p:spPr>
        <p:txBody>
          <a:bodyPr/>
          <a:lstStyle/>
          <a:p>
            <a:r>
              <a:rPr lang="en-US" dirty="0"/>
              <a:t>Our Cluster</a:t>
            </a:r>
            <a:endParaRPr lang="en-US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2982310" y="6472238"/>
            <a:ext cx="4428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hlinkClick r:id="rId3"/>
              </a:rPr>
              <a:t>http://shop.gopro.com/hero4/hero4-black/CHDHX-401.html</a:t>
            </a:r>
            <a:endParaRPr lang="en-US" sz="800" dirty="0"/>
          </a:p>
          <a:p>
            <a:pPr marL="228600" indent="-228600">
              <a:buFontTx/>
              <a:buAutoNum type="arabicPeriod"/>
            </a:pPr>
            <a:r>
              <a:rPr lang="en-US" sz="800" dirty="0">
                <a:solidFill>
                  <a:srgbClr val="595959"/>
                </a:solidFill>
                <a:hlinkClick r:id="rId4"/>
              </a:rPr>
              <a:t>http://users.erols.com/njastro/faas/image001/CCD2.jpg</a:t>
            </a:r>
            <a:endParaRPr lang="en-US" sz="800" dirty="0">
              <a:solidFill>
                <a:srgbClr val="595959"/>
              </a:solidFill>
            </a:endParaRPr>
          </a:p>
          <a:p>
            <a:pPr marL="228600" indent="-228600">
              <a:buAutoNum type="arabicPeriod"/>
            </a:pPr>
            <a:endParaRPr lang="en-US" sz="800" dirty="0"/>
          </a:p>
          <a:p>
            <a:pPr marL="228600" indent="-228600">
              <a:buFontTx/>
              <a:buAutoNum type="arabicPeriod"/>
            </a:pPr>
            <a:endParaRPr lang="en-US" sz="800" dirty="0"/>
          </a:p>
          <a:p>
            <a:pPr marL="228600" indent="-228600">
              <a:buAutoNum type="arabicPeriod"/>
            </a:pPr>
            <a:endParaRPr lang="en-US" sz="800" dirty="0">
              <a:solidFill>
                <a:srgbClr val="5959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291520" y="1997907"/>
            <a:ext cx="1376624" cy="19596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305" y="2999214"/>
            <a:ext cx="1574800" cy="291402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48" name="TextBox 47"/>
          <p:cNvSpPr txBox="1"/>
          <p:nvPr/>
        </p:nvSpPr>
        <p:spPr>
          <a:xfrm>
            <a:off x="559867" y="4317206"/>
            <a:ext cx="21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</a:rPr>
              <a:t>Dynamic sensor with periodic movement</a:t>
            </a:r>
            <a:r>
              <a:rPr lang="en-US" baseline="30000" dirty="0">
                <a:solidFill>
                  <a:srgbClr val="595959"/>
                </a:solidFill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pSp>
        <p:nvGrpSpPr>
          <p:cNvPr id="11" name="Group 10"/>
          <p:cNvGrpSpPr/>
          <p:nvPr/>
        </p:nvGrpSpPr>
        <p:grpSpPr>
          <a:xfrm>
            <a:off x="1558777" y="2121125"/>
            <a:ext cx="630624" cy="880179"/>
            <a:chOff x="1558777" y="2121125"/>
            <a:chExt cx="630624" cy="880179"/>
          </a:xfrm>
        </p:grpSpPr>
        <p:cxnSp>
          <p:nvCxnSpPr>
            <p:cNvPr id="41" name="Straight Arrow Connector 40"/>
            <p:cNvCxnSpPr>
              <a:endCxn id="17" idx="1"/>
            </p:cNvCxnSpPr>
            <p:nvPr/>
          </p:nvCxnSpPr>
          <p:spPr>
            <a:xfrm flipV="1">
              <a:off x="1732608" y="2121125"/>
              <a:ext cx="456793" cy="5634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lowchart: Process 8"/>
            <p:cNvSpPr/>
            <p:nvPr/>
          </p:nvSpPr>
          <p:spPr>
            <a:xfrm>
              <a:off x="1558777" y="2684598"/>
              <a:ext cx="173831" cy="316706"/>
            </a:xfrm>
            <a:prstGeom prst="flowChartProcess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35167" y="5586966"/>
            <a:ext cx="275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</a:rPr>
              <a:t>Small vertical </a:t>
            </a:r>
            <a:r>
              <a:rPr lang="en-US" dirty="0" err="1">
                <a:solidFill>
                  <a:srgbClr val="595959"/>
                </a:solidFill>
              </a:rPr>
              <a:t>FoV</a:t>
            </a:r>
            <a:endParaRPr lang="en-US" dirty="0">
              <a:solidFill>
                <a:srgbClr val="595959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89401" y="1344915"/>
            <a:ext cx="1236621" cy="1204742"/>
            <a:chOff x="2675829" y="1957327"/>
            <a:chExt cx="1236621" cy="1204742"/>
          </a:xfrm>
        </p:grpSpPr>
        <p:sp>
          <p:nvSpPr>
            <p:cNvPr id="47" name="TextBox 46"/>
            <p:cNvSpPr txBox="1"/>
            <p:nvPr/>
          </p:nvSpPr>
          <p:spPr>
            <a:xfrm>
              <a:off x="2796273" y="1957327"/>
              <a:ext cx="995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GoPro</a:t>
              </a:r>
              <a:r>
                <a:rPr lang="en-US" baseline="30000" dirty="0">
                  <a:solidFill>
                    <a:srgbClr val="595959"/>
                  </a:solidFill>
                </a:rPr>
                <a:t>1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29" y="2305005"/>
              <a:ext cx="1236621" cy="85706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754305" y="2837080"/>
            <a:ext cx="1574800" cy="2126457"/>
          </a:xfrm>
          <a:prstGeom prst="rect">
            <a:avLst/>
          </a:prstGeom>
          <a:noFill/>
          <a:ln w="25400"/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41647" y="2811833"/>
            <a:ext cx="3690188" cy="2021981"/>
            <a:chOff x="5541647" y="2811833"/>
            <a:chExt cx="3690188" cy="2021981"/>
          </a:xfrm>
        </p:grpSpPr>
        <p:grpSp>
          <p:nvGrpSpPr>
            <p:cNvPr id="54" name="Group 53"/>
            <p:cNvGrpSpPr/>
            <p:nvPr/>
          </p:nvGrpSpPr>
          <p:grpSpPr>
            <a:xfrm>
              <a:off x="5541647" y="2811833"/>
              <a:ext cx="272287" cy="2021981"/>
              <a:chOff x="7009378" y="1453755"/>
              <a:chExt cx="241171" cy="165124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7009378" y="1471093"/>
                <a:ext cx="241171" cy="1633908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>
                <a:endCxn id="55" idx="4"/>
              </p:cNvCxnSpPr>
              <p:nvPr/>
            </p:nvCxnSpPr>
            <p:spPr>
              <a:xfrm flipH="1">
                <a:off x="7129964" y="1453755"/>
                <a:ext cx="8017" cy="16512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134" y="2846320"/>
              <a:ext cx="2933701" cy="1987494"/>
            </a:xfrm>
            <a:prstGeom prst="rect">
              <a:avLst/>
            </a:prstGeom>
            <a:ln w="22225">
              <a:noFill/>
            </a:ln>
            <a:scene3d>
              <a:camera prst="isometricOffAxis1Left"/>
              <a:lightRig rig="threePt" dir="t"/>
            </a:scene3d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88" y="2449626"/>
            <a:ext cx="5502417" cy="276762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2767999" y="2798109"/>
            <a:ext cx="6477530" cy="2151704"/>
            <a:chOff x="3079914" y="2830286"/>
            <a:chExt cx="6477530" cy="2151704"/>
          </a:xfrm>
        </p:grpSpPr>
        <p:sp>
          <p:nvSpPr>
            <p:cNvPr id="51" name="Rectangle 50"/>
            <p:cNvSpPr/>
            <p:nvPr/>
          </p:nvSpPr>
          <p:spPr>
            <a:xfrm>
              <a:off x="3079914" y="2855533"/>
              <a:ext cx="1574800" cy="2126457"/>
            </a:xfrm>
            <a:prstGeom prst="rect">
              <a:avLst/>
            </a:prstGeom>
            <a:noFill/>
            <a:ln w="25400"/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867256" y="2830286"/>
              <a:ext cx="272287" cy="2021981"/>
              <a:chOff x="7009378" y="1453755"/>
              <a:chExt cx="241171" cy="1651246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7009378" y="1471093"/>
                <a:ext cx="241171" cy="1633908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>
                <a:endCxn id="74" idx="4"/>
              </p:cNvCxnSpPr>
              <p:nvPr/>
            </p:nvCxnSpPr>
            <p:spPr>
              <a:xfrm flipH="1">
                <a:off x="7129964" y="1453755"/>
                <a:ext cx="8017" cy="16512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743" y="2864773"/>
              <a:ext cx="2933701" cy="1987494"/>
            </a:xfrm>
            <a:prstGeom prst="rect">
              <a:avLst/>
            </a:prstGeom>
            <a:ln w="22225">
              <a:noFill/>
            </a:ln>
            <a:scene3d>
              <a:camera prst="isometricOffAxis1Left"/>
              <a:lightRig rig="threePt" dir="t"/>
            </a:scene3d>
          </p:spPr>
        </p:pic>
        <p:grpSp>
          <p:nvGrpSpPr>
            <p:cNvPr id="57" name="Group 56"/>
            <p:cNvGrpSpPr/>
            <p:nvPr/>
          </p:nvGrpSpPr>
          <p:grpSpPr>
            <a:xfrm>
              <a:off x="3081946" y="4593305"/>
              <a:ext cx="1572768" cy="202064"/>
              <a:chOff x="7291488" y="3445171"/>
              <a:chExt cx="1548788" cy="226504"/>
            </a:xfrm>
            <a:scene3d>
              <a:camera prst="isometricRightUp"/>
              <a:lightRig rig="threePt" dir="t"/>
            </a:scene3d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rcRect l="26286" t="11480" r="26240" b="4022"/>
              <a:stretch/>
            </p:blipFill>
            <p:spPr>
              <a:xfrm>
                <a:off x="7291488" y="3445171"/>
                <a:ext cx="1548788" cy="226504"/>
              </a:xfrm>
              <a:prstGeom prst="rect">
                <a:avLst/>
              </a:prstGeom>
            </p:spPr>
          </p:pic>
          <p:sp>
            <p:nvSpPr>
              <p:cNvPr id="73" name="Rectangle 72"/>
              <p:cNvSpPr/>
              <p:nvPr/>
            </p:nvSpPr>
            <p:spPr>
              <a:xfrm>
                <a:off x="7291488" y="3445171"/>
                <a:ext cx="1548788" cy="22650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6623742" y="2933103"/>
              <a:ext cx="2933701" cy="7801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3912442" y="2851517"/>
              <a:ext cx="4178151" cy="1909754"/>
              <a:chOff x="4064297" y="3209939"/>
              <a:chExt cx="4178151" cy="1909754"/>
            </a:xfrm>
          </p:grpSpPr>
          <p:cxnSp>
            <p:nvCxnSpPr>
              <p:cNvPr id="68" name="Straight Connector 67"/>
              <p:cNvCxnSpPr>
                <a:endCxn id="74" idx="0"/>
              </p:cNvCxnSpPr>
              <p:nvPr/>
            </p:nvCxnSpPr>
            <p:spPr>
              <a:xfrm flipV="1">
                <a:off x="4064297" y="3209939"/>
                <a:ext cx="2090958" cy="18160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74" idx="0"/>
                <a:endCxn id="58" idx="0"/>
              </p:cNvCxnSpPr>
              <p:nvPr/>
            </p:nvCxnSpPr>
            <p:spPr>
              <a:xfrm>
                <a:off x="6155255" y="3209939"/>
                <a:ext cx="2087193" cy="81586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58" idx="2"/>
              </p:cNvCxnSpPr>
              <p:nvPr/>
            </p:nvCxnSpPr>
            <p:spPr>
              <a:xfrm flipH="1">
                <a:off x="6155256" y="3369535"/>
                <a:ext cx="2087192" cy="7337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4068822" y="3440724"/>
                <a:ext cx="2090959" cy="167896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2807712" y="2549657"/>
            <a:ext cx="684340" cy="4852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46" name="Flowchart: Process 45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49" name="Flowchart: Process 48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59" name="Flowchart: Process 58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60" name="Flowchart: Process 59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61" name="Straight Arrow Connector 60"/>
            <p:cNvCxnSpPr>
              <a:stCxn id="46" idx="2"/>
              <a:endCxn id="49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2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00035 0.21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Cluster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1442329"/>
            <a:ext cx="4440950" cy="4734633"/>
          </a:xfrm>
        </p:spPr>
        <p:txBody>
          <a:bodyPr>
            <a:normAutofit/>
          </a:bodyPr>
          <a:lstStyle/>
          <a:p>
            <a:r>
              <a:rPr lang="en-US" sz="2400" dirty="0"/>
              <a:t>N stereo-pairs of rolling shutter camera, N=5</a:t>
            </a:r>
          </a:p>
          <a:p>
            <a:pPr lvl="1"/>
            <a:r>
              <a:rPr lang="en-US" sz="2000" dirty="0" err="1"/>
              <a:t>Precalibrated</a:t>
            </a:r>
            <a:r>
              <a:rPr lang="en-US" sz="2000" dirty="0"/>
              <a:t> intrinsic and </a:t>
            </a:r>
            <a:r>
              <a:rPr lang="en-US" sz="2000" dirty="0" err="1"/>
              <a:t>extrinsics</a:t>
            </a:r>
            <a:endParaRPr lang="en-US" sz="2000" dirty="0"/>
          </a:p>
          <a:p>
            <a:pPr lvl="1"/>
            <a:r>
              <a:rPr lang="en-US" sz="2000" dirty="0"/>
              <a:t>Temporal sync</a:t>
            </a:r>
          </a:p>
          <a:p>
            <a:pPr lvl="1"/>
            <a:r>
              <a:rPr lang="en-US" sz="2000" dirty="0"/>
              <a:t>Known history of motion </a:t>
            </a:r>
          </a:p>
          <a:p>
            <a:pPr lvl="1"/>
            <a:endParaRPr lang="en-US" sz="2000" dirty="0"/>
          </a:p>
          <a:p>
            <a:r>
              <a:rPr lang="en-US" sz="2400" dirty="0"/>
              <a:t>Hi-Ball for ground truth</a:t>
            </a:r>
          </a:p>
          <a:p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pSp>
        <p:nvGrpSpPr>
          <p:cNvPr id="39" name="Group 38"/>
          <p:cNvGrpSpPr/>
          <p:nvPr/>
        </p:nvGrpSpPr>
        <p:grpSpPr>
          <a:xfrm>
            <a:off x="5476280" y="1207852"/>
            <a:ext cx="2480043" cy="2095985"/>
            <a:chOff x="172692" y="147347"/>
            <a:chExt cx="3321165" cy="281347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26539" y="-106500"/>
              <a:ext cx="2813472" cy="3321165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541479" y="1264867"/>
              <a:ext cx="330200" cy="330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1503075" y="306356"/>
              <a:ext cx="330200" cy="330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2953686" y="1285361"/>
              <a:ext cx="330200" cy="330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1469972" y="2267733"/>
              <a:ext cx="330200" cy="330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1161944" y="1429967"/>
              <a:ext cx="330200" cy="330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628647" y="3923964"/>
            <a:ext cx="246573" cy="245993"/>
          </a:xfrm>
          <a:prstGeom prst="ellipse">
            <a:avLst/>
          </a:prstGeom>
          <a:solidFill>
            <a:srgbClr val="00C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</a:p>
        </p:txBody>
      </p:sp>
      <p:sp>
        <p:nvSpPr>
          <p:cNvPr id="56" name="Oval 55"/>
          <p:cNvSpPr/>
          <p:nvPr/>
        </p:nvSpPr>
        <p:spPr>
          <a:xfrm>
            <a:off x="628647" y="1518097"/>
            <a:ext cx="246573" cy="2459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993929" y="1992312"/>
            <a:ext cx="246573" cy="245993"/>
          </a:xfrm>
          <a:prstGeom prst="ellipse">
            <a:avLst/>
          </a:prstGeom>
          <a:solidFill>
            <a:srgbClr val="00C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90240" y="1301100"/>
            <a:ext cx="2293938" cy="1831935"/>
            <a:chOff x="5590240" y="1301100"/>
            <a:chExt cx="2293938" cy="1831935"/>
          </a:xfrm>
        </p:grpSpPr>
        <p:grpSp>
          <p:nvGrpSpPr>
            <p:cNvPr id="95" name="Group 94"/>
            <p:cNvGrpSpPr/>
            <p:nvPr/>
          </p:nvGrpSpPr>
          <p:grpSpPr>
            <a:xfrm>
              <a:off x="5590240" y="1301100"/>
              <a:ext cx="2293938" cy="1831935"/>
              <a:chOff x="5578973" y="1291969"/>
              <a:chExt cx="2293938" cy="1831935"/>
            </a:xfrm>
          </p:grpSpPr>
          <p:cxnSp>
            <p:nvCxnSpPr>
              <p:cNvPr id="79" name="Straight Connector 78"/>
              <p:cNvCxnSpPr>
                <a:stCxn id="62" idx="0"/>
                <a:endCxn id="63" idx="0"/>
              </p:cNvCxnSpPr>
              <p:nvPr/>
            </p:nvCxnSpPr>
            <p:spPr>
              <a:xfrm flipH="1">
                <a:off x="5824967" y="1983182"/>
                <a:ext cx="5014" cy="61238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4" name="Group 93"/>
              <p:cNvGrpSpPr/>
              <p:nvPr/>
            </p:nvGrpSpPr>
            <p:grpSpPr>
              <a:xfrm>
                <a:off x="5578973" y="1291969"/>
                <a:ext cx="2293938" cy="1831935"/>
                <a:chOff x="5578973" y="1291969"/>
                <a:chExt cx="2293938" cy="1831935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194942" y="1537961"/>
                  <a:ext cx="17948" cy="133994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" name="Group 92"/>
                <p:cNvGrpSpPr/>
                <p:nvPr/>
              </p:nvGrpSpPr>
              <p:grpSpPr>
                <a:xfrm>
                  <a:off x="5578973" y="1291969"/>
                  <a:ext cx="2293938" cy="1831935"/>
                  <a:chOff x="5578973" y="1291969"/>
                  <a:chExt cx="2293938" cy="1831935"/>
                </a:xfrm>
              </p:grpSpPr>
              <p:sp>
                <p:nvSpPr>
                  <p:cNvPr id="58" name="Isosceles Triangle 57"/>
                  <p:cNvSpPr/>
                  <p:nvPr/>
                </p:nvSpPr>
                <p:spPr>
                  <a:xfrm rot="10800000">
                    <a:off x="6716301" y="1295739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0" name="Isosceles Triangle 59"/>
                  <p:cNvSpPr/>
                  <p:nvPr/>
                </p:nvSpPr>
                <p:spPr>
                  <a:xfrm rot="10800000">
                    <a:off x="5751668" y="1291969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1" name="Isosceles Triangle 60"/>
                  <p:cNvSpPr/>
                  <p:nvPr/>
                </p:nvSpPr>
                <p:spPr>
                  <a:xfrm>
                    <a:off x="5829981" y="2877911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2" name="Isosceles Triangle 61"/>
                  <p:cNvSpPr/>
                  <p:nvPr/>
                </p:nvSpPr>
                <p:spPr>
                  <a:xfrm rot="5400000">
                    <a:off x="5455278" y="1860185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3" name="Isosceles Triangle 62"/>
                  <p:cNvSpPr/>
                  <p:nvPr/>
                </p:nvSpPr>
                <p:spPr>
                  <a:xfrm rot="5400000">
                    <a:off x="5450264" y="2472567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4" name="Isosceles Triangle 63"/>
                  <p:cNvSpPr/>
                  <p:nvPr/>
                </p:nvSpPr>
                <p:spPr>
                  <a:xfrm rot="16200000">
                    <a:off x="7498209" y="1739548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16200000">
                    <a:off x="7498208" y="2394240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>
                    <a:off x="6820540" y="2877911"/>
                    <a:ext cx="503412" cy="245993"/>
                  </a:xfrm>
                  <a:prstGeom prst="triangle">
                    <a:avLst/>
                  </a:prstGeom>
                  <a:solidFill>
                    <a:srgbClr val="9AB8D3"/>
                  </a:solidFill>
                  <a:ln w="15875">
                    <a:solidFill>
                      <a:srgbClr val="5A8BB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cene3d>
                      <a:camera prst="orthographicFront">
                        <a:rot lat="0" lon="0" rev="540000"/>
                      </a:camera>
                      <a:lightRig rig="threePt" dir="t"/>
                    </a:scene3d>
                  </a:bodyPr>
                  <a:lstStyle/>
                  <a:p>
                    <a:pPr algn="ctr"/>
                    <a:endParaRPr lang="en-US">
                      <a:solidFill>
                        <a:srgbClr val="9AB8D3"/>
                      </a:solidFill>
                    </a:endParaRPr>
                  </a:p>
                </p:txBody>
              </p: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6033897" y="1610838"/>
                    <a:ext cx="335784" cy="453787"/>
                    <a:chOff x="6033897" y="1610838"/>
                    <a:chExt cx="335784" cy="453787"/>
                  </a:xfrm>
                </p:grpSpPr>
                <p:sp>
                  <p:nvSpPr>
                    <p:cNvPr id="14" name="Rectangle 13"/>
                    <p:cNvSpPr/>
                    <p:nvPr/>
                  </p:nvSpPr>
                  <p:spPr>
                    <a:xfrm>
                      <a:off x="6034313" y="1613366"/>
                      <a:ext cx="334536" cy="451259"/>
                    </a:xfrm>
                    <a:prstGeom prst="rect">
                      <a:avLst/>
                    </a:prstGeom>
                    <a:solidFill>
                      <a:srgbClr val="9AB8D3"/>
                    </a:solidFill>
                    <a:ln w="15875">
                      <a:solidFill>
                        <a:srgbClr val="5A8BB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 flipH="1">
                      <a:off x="6034313" y="1610838"/>
                      <a:ext cx="335368" cy="444814"/>
                    </a:xfrm>
                    <a:prstGeom prst="line">
                      <a:avLst/>
                    </a:prstGeom>
                    <a:ln w="15875">
                      <a:solidFill>
                        <a:srgbClr val="5A8BB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6033897" y="1610838"/>
                      <a:ext cx="334952" cy="453787"/>
                    </a:xfrm>
                    <a:prstGeom prst="line">
                      <a:avLst/>
                    </a:prstGeom>
                    <a:ln w="15875">
                      <a:solidFill>
                        <a:srgbClr val="5A8BB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1" name="Straight Connector 70"/>
                  <p:cNvCxnSpPr>
                    <a:stCxn id="60" idx="0"/>
                    <a:endCxn id="58" idx="0"/>
                  </p:cNvCxnSpPr>
                  <p:nvPr/>
                </p:nvCxnSpPr>
                <p:spPr>
                  <a:xfrm>
                    <a:off x="6003374" y="1537962"/>
                    <a:ext cx="964633" cy="377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>
                    <a:stCxn id="61" idx="0"/>
                    <a:endCxn id="66" idx="0"/>
                  </p:cNvCxnSpPr>
                  <p:nvPr/>
                </p:nvCxnSpPr>
                <p:spPr>
                  <a:xfrm>
                    <a:off x="6081687" y="2877911"/>
                    <a:ext cx="990559" cy="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>
                    <a:stCxn id="64" idx="0"/>
                    <a:endCxn id="65" idx="0"/>
                  </p:cNvCxnSpPr>
                  <p:nvPr/>
                </p:nvCxnSpPr>
                <p:spPr>
                  <a:xfrm flipH="1">
                    <a:off x="7626918" y="1862545"/>
                    <a:ext cx="1" cy="65469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V="1">
                    <a:off x="5824967" y="2202356"/>
                    <a:ext cx="1810490" cy="1065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49" name="Rectangle 48"/>
            <p:cNvSpPr/>
            <p:nvPr/>
          </p:nvSpPr>
          <p:spPr>
            <a:xfrm>
              <a:off x="6039931" y="2336242"/>
              <a:ext cx="334536" cy="451259"/>
            </a:xfrm>
            <a:prstGeom prst="rect">
              <a:avLst/>
            </a:prstGeom>
            <a:solidFill>
              <a:srgbClr val="9AB8D3"/>
            </a:solidFill>
            <a:ln w="15875">
              <a:solidFill>
                <a:srgbClr val="5A8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6039931" y="2333714"/>
              <a:ext cx="335368" cy="444814"/>
            </a:xfrm>
            <a:prstGeom prst="line">
              <a:avLst/>
            </a:prstGeom>
            <a:ln w="15875">
              <a:solidFill>
                <a:srgbClr val="5A8B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039515" y="2333714"/>
              <a:ext cx="334952" cy="453787"/>
            </a:xfrm>
            <a:prstGeom prst="line">
              <a:avLst/>
            </a:prstGeom>
            <a:ln w="15875">
              <a:solidFill>
                <a:srgbClr val="5A8B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570486" y="3555544"/>
            <a:ext cx="22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Geometry of cluster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68" name="Flowchart: Process 67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69" name="Flowchart: Process 68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0" name="Flowchart: Process 69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82" name="Flowchart: Process 81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84" name="Straight Arrow Connector 83"/>
            <p:cNvCxnSpPr>
              <a:stCxn id="68" idx="2"/>
              <a:endCxn id="69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774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8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8" grpId="0" animBg="1"/>
      <p:bldP spid="48" grpId="1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16" y="365125"/>
            <a:ext cx="7886700" cy="1325563"/>
          </a:xfrm>
        </p:spPr>
        <p:txBody>
          <a:bodyPr/>
          <a:lstStyle/>
          <a:p>
            <a:r>
              <a:rPr lang="en-US" dirty="0"/>
              <a:t>Motion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8424" t="37326" r="85162" b="4034"/>
          <a:stretch/>
        </p:blipFill>
        <p:spPr>
          <a:xfrm>
            <a:off x="5843407" y="2405967"/>
            <a:ext cx="1209119" cy="29950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64200" y="3754908"/>
            <a:ext cx="171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3D point X</a:t>
            </a:r>
          </a:p>
        </p:txBody>
      </p:sp>
      <p:sp>
        <p:nvSpPr>
          <p:cNvPr id="34" name="Oval 33"/>
          <p:cNvSpPr/>
          <p:nvPr/>
        </p:nvSpPr>
        <p:spPr>
          <a:xfrm>
            <a:off x="6358166" y="3506411"/>
            <a:ext cx="164592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440462" y="2909888"/>
            <a:ext cx="612064" cy="67965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524250" y="1731382"/>
            <a:ext cx="2319157" cy="1364243"/>
            <a:chOff x="3524250" y="1731382"/>
            <a:chExt cx="2319157" cy="1364243"/>
          </a:xfrm>
        </p:grpSpPr>
        <p:sp>
          <p:nvSpPr>
            <p:cNvPr id="3" name="Rectangle 2"/>
            <p:cNvSpPr/>
            <p:nvPr/>
          </p:nvSpPr>
          <p:spPr>
            <a:xfrm>
              <a:off x="3524250" y="2405967"/>
              <a:ext cx="883298" cy="6896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9907" y="1731382"/>
              <a:ext cx="133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3D point</a:t>
              </a:r>
            </a:p>
          </p:txBody>
        </p:sp>
        <p:cxnSp>
          <p:nvCxnSpPr>
            <p:cNvPr id="8" name="Straight Arrow Connector 7"/>
            <p:cNvCxnSpPr>
              <a:stCxn id="3" idx="0"/>
            </p:cNvCxnSpPr>
            <p:nvPr/>
          </p:nvCxnSpPr>
          <p:spPr>
            <a:xfrm flipV="1">
              <a:off x="3965899" y="2114250"/>
              <a:ext cx="606101" cy="2917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23" name="Flowchart: Process 22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1" name="Flowchart: Process 30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2" name="Flowchart: Process 31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36" name="Straight Arrow Connector 35"/>
            <p:cNvCxnSpPr>
              <a:stCxn id="23" idx="2"/>
              <a:endCxn id="29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28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16" y="365125"/>
            <a:ext cx="7886700" cy="1325563"/>
          </a:xfrm>
        </p:spPr>
        <p:txBody>
          <a:bodyPr/>
          <a:lstStyle/>
          <a:p>
            <a:r>
              <a:rPr lang="en-US" dirty="0"/>
              <a:t>Motion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6B6B6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6B6B6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6B6B6B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8424" t="37326" r="85162" b="4034"/>
          <a:stretch/>
        </p:blipFill>
        <p:spPr>
          <a:xfrm>
            <a:off x="5843407" y="2405967"/>
            <a:ext cx="1209119" cy="29950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64200" y="3754908"/>
            <a:ext cx="171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3D point X</a:t>
            </a:r>
          </a:p>
        </p:txBody>
      </p:sp>
      <p:sp>
        <p:nvSpPr>
          <p:cNvPr id="34" name="Oval 33"/>
          <p:cNvSpPr/>
          <p:nvPr/>
        </p:nvSpPr>
        <p:spPr>
          <a:xfrm>
            <a:off x="6358166" y="3506411"/>
            <a:ext cx="164592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440462" y="3181350"/>
            <a:ext cx="1484338" cy="408192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524250" y="1731382"/>
            <a:ext cx="2319157" cy="1364243"/>
            <a:chOff x="3524250" y="1731382"/>
            <a:chExt cx="2319157" cy="1364243"/>
          </a:xfrm>
        </p:grpSpPr>
        <p:sp>
          <p:nvSpPr>
            <p:cNvPr id="18" name="Rectangle 17"/>
            <p:cNvSpPr/>
            <p:nvPr/>
          </p:nvSpPr>
          <p:spPr>
            <a:xfrm>
              <a:off x="3524250" y="2405967"/>
              <a:ext cx="883298" cy="6896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09907" y="1731382"/>
              <a:ext cx="133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3D point</a:t>
              </a:r>
            </a:p>
          </p:txBody>
        </p:sp>
        <p:cxnSp>
          <p:nvCxnSpPr>
            <p:cNvPr id="23" name="Straight Arrow Connector 22"/>
            <p:cNvCxnSpPr>
              <a:stCxn id="18" idx="0"/>
            </p:cNvCxnSpPr>
            <p:nvPr/>
          </p:nvCxnSpPr>
          <p:spPr>
            <a:xfrm flipV="1">
              <a:off x="3965899" y="2114250"/>
              <a:ext cx="606101" cy="2917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723289" y="2405967"/>
            <a:ext cx="1857374" cy="1729856"/>
            <a:chOff x="1723289" y="2405967"/>
            <a:chExt cx="1857374" cy="1729856"/>
          </a:xfrm>
        </p:grpSpPr>
        <p:sp>
          <p:nvSpPr>
            <p:cNvPr id="29" name="Rectangle 28"/>
            <p:cNvSpPr/>
            <p:nvPr/>
          </p:nvSpPr>
          <p:spPr>
            <a:xfrm>
              <a:off x="2242401" y="2405967"/>
              <a:ext cx="883298" cy="689658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29" idx="2"/>
            </p:cNvCxnSpPr>
            <p:nvPr/>
          </p:nvCxnSpPr>
          <p:spPr>
            <a:xfrm flipH="1">
              <a:off x="2651976" y="3095625"/>
              <a:ext cx="0" cy="65928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723289" y="3766491"/>
              <a:ext cx="1857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Motion of camera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978" y="1731382"/>
            <a:ext cx="1778260" cy="1364243"/>
            <a:chOff x="215978" y="1731382"/>
            <a:chExt cx="1778260" cy="1364243"/>
          </a:xfrm>
        </p:grpSpPr>
        <p:sp>
          <p:nvSpPr>
            <p:cNvPr id="31" name="Rectangle 30"/>
            <p:cNvSpPr/>
            <p:nvPr/>
          </p:nvSpPr>
          <p:spPr>
            <a:xfrm>
              <a:off x="806542" y="2405967"/>
              <a:ext cx="883298" cy="689658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endCxn id="36" idx="2"/>
            </p:cNvCxnSpPr>
            <p:nvPr/>
          </p:nvCxnSpPr>
          <p:spPr>
            <a:xfrm flipH="1" flipV="1">
              <a:off x="1105108" y="2100714"/>
              <a:ext cx="143083" cy="305254"/>
            </a:xfrm>
            <a:prstGeom prst="straightConnector1">
              <a:avLst/>
            </a:prstGeom>
            <a:ln w="190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15978" y="1731382"/>
              <a:ext cx="1778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Moved 3D point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37" name="Flowchart: Process 36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41" name="Straight Arrow Connector 40"/>
            <p:cNvCxnSpPr>
              <a:stCxn id="37" idx="2"/>
              <a:endCxn id="38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51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9583 0.03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994276" y="1781662"/>
            <a:ext cx="2377440" cy="2340864"/>
            <a:chOff x="1408854" y="2936452"/>
            <a:chExt cx="2103616" cy="206703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9717">
              <a:off x="1408854" y="2936452"/>
              <a:ext cx="2103616" cy="206703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950244" y="3378200"/>
              <a:ext cx="1078146" cy="1210469"/>
              <a:chOff x="1950244" y="3378200"/>
              <a:chExt cx="1078146" cy="121046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2012950" y="3378200"/>
                <a:ext cx="1015440" cy="121046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950244" y="3505200"/>
                <a:ext cx="945356" cy="642938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367518" y="3566725"/>
                <a:ext cx="32385" cy="27120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16" y="365125"/>
            <a:ext cx="7886700" cy="1325563"/>
          </a:xfrm>
        </p:spPr>
        <p:txBody>
          <a:bodyPr/>
          <a:lstStyle/>
          <a:p>
            <a:r>
              <a:rPr lang="en-US" dirty="0"/>
              <a:t>Motion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9924" y="3282331"/>
                <a:ext cx="3487237" cy="389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i="1" baseline="-250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= </m:t>
                      </m:r>
                      <m:r>
                        <a:rPr lang="en-US" b="1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1" i="1" baseline="-25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1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i="1" baseline="-25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i="1" baseline="-250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3282331"/>
                <a:ext cx="3487237" cy="389274"/>
              </a:xfrm>
              <a:prstGeom prst="rect">
                <a:avLst/>
              </a:prstGeom>
              <a:blipFill rotWithShape="0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604839" y="4415291"/>
            <a:ext cx="1795955" cy="451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</a:rPr>
              <a:t>RS cluster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07937" y="3257852"/>
            <a:ext cx="589760" cy="41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79585" y="3947578"/>
            <a:ext cx="1026221" cy="41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cam</a:t>
            </a:r>
            <a:r>
              <a:rPr lang="en-US" sz="1600" baseline="-25000" dirty="0" err="1"/>
              <a:t>i</a:t>
            </a:r>
            <a:endParaRPr lang="en-US" sz="1600" baseline="-25000" dirty="0"/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6921966" y="3012325"/>
            <a:ext cx="955460" cy="570732"/>
          </a:xfrm>
          <a:prstGeom prst="curvedConnector3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886857" y="3257852"/>
            <a:ext cx="1611086" cy="517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886857" y="2933281"/>
            <a:ext cx="1611086" cy="842140"/>
            <a:chOff x="1886857" y="2933281"/>
            <a:chExt cx="1611086" cy="842140"/>
          </a:xfrm>
        </p:grpSpPr>
        <p:sp>
          <p:nvSpPr>
            <p:cNvPr id="5" name="Rectangle 4"/>
            <p:cNvSpPr/>
            <p:nvPr/>
          </p:nvSpPr>
          <p:spPr>
            <a:xfrm>
              <a:off x="1886857" y="3257852"/>
              <a:ext cx="1611086" cy="51756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4" idx="2"/>
            </p:cNvCxnSpPr>
            <p:nvPr/>
          </p:nvCxnSpPr>
          <p:spPr>
            <a:xfrm flipH="1">
              <a:off x="1886857" y="2933281"/>
              <a:ext cx="736879" cy="324571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2"/>
            </p:cNvCxnSpPr>
            <p:nvPr/>
          </p:nvCxnSpPr>
          <p:spPr>
            <a:xfrm>
              <a:off x="2623736" y="2933281"/>
              <a:ext cx="874207" cy="324571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15978" y="1731382"/>
            <a:ext cx="1778260" cy="1364243"/>
            <a:chOff x="215978" y="1731382"/>
            <a:chExt cx="1778260" cy="1364243"/>
          </a:xfrm>
        </p:grpSpPr>
        <p:sp>
          <p:nvSpPr>
            <p:cNvPr id="36" name="Rectangle 35"/>
            <p:cNvSpPr/>
            <p:nvPr/>
          </p:nvSpPr>
          <p:spPr>
            <a:xfrm>
              <a:off x="806542" y="2405967"/>
              <a:ext cx="883298" cy="689658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>
              <a:endCxn id="46" idx="2"/>
            </p:cNvCxnSpPr>
            <p:nvPr/>
          </p:nvCxnSpPr>
          <p:spPr>
            <a:xfrm flipH="1" flipV="1">
              <a:off x="1105108" y="2100714"/>
              <a:ext cx="143083" cy="305254"/>
            </a:xfrm>
            <a:prstGeom prst="straightConnector1">
              <a:avLst/>
            </a:prstGeom>
            <a:ln w="190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15978" y="1731382"/>
              <a:ext cx="1778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Moved 3D point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24250" y="1731382"/>
            <a:ext cx="2319157" cy="1364243"/>
            <a:chOff x="3524250" y="1731382"/>
            <a:chExt cx="2319157" cy="1364243"/>
          </a:xfrm>
        </p:grpSpPr>
        <p:sp>
          <p:nvSpPr>
            <p:cNvPr id="48" name="Rectangle 47"/>
            <p:cNvSpPr/>
            <p:nvPr/>
          </p:nvSpPr>
          <p:spPr>
            <a:xfrm>
              <a:off x="3524250" y="2405967"/>
              <a:ext cx="883298" cy="6896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09907" y="1731382"/>
              <a:ext cx="133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3D point</a:t>
              </a:r>
            </a:p>
          </p:txBody>
        </p:sp>
        <p:cxnSp>
          <p:nvCxnSpPr>
            <p:cNvPr id="50" name="Straight Arrow Connector 49"/>
            <p:cNvCxnSpPr>
              <a:stCxn id="48" idx="0"/>
            </p:cNvCxnSpPr>
            <p:nvPr/>
          </p:nvCxnSpPr>
          <p:spPr>
            <a:xfrm flipV="1">
              <a:off x="3965899" y="2114250"/>
              <a:ext cx="606101" cy="2917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38" name="Flowchart: Process 37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42" name="Straight Arrow Connector 41"/>
            <p:cNvCxnSpPr>
              <a:stCxn id="38" idx="2"/>
              <a:endCxn id="39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20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16" y="365125"/>
            <a:ext cx="7886700" cy="1325563"/>
          </a:xfrm>
        </p:spPr>
        <p:txBody>
          <a:bodyPr/>
          <a:lstStyle/>
          <a:p>
            <a:r>
              <a:rPr lang="en-US" dirty="0"/>
              <a:t>Linearized Motion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2563949"/>
                <a:ext cx="356762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9106" y="4935911"/>
                <a:ext cx="3609260" cy="5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6B6B6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rgbClr val="6B6B6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rgbClr val="6B6B6B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rgbClr val="6B6B6B"/>
                            </a:solidFill>
                            <a:latin typeface="Cambria Math" panose="02040503050406030204" pitchFamily="18" charset="0"/>
                          </a:rPr>
                          <m:t>𝒄𝒍𝒖𝒔𝒕𝒆𝒓</m:t>
                        </m:r>
                      </m:sub>
                    </m:sSub>
                    <m:r>
                      <a:rPr lang="en-US" sz="1700" i="1">
                        <a:solidFill>
                          <a:srgbClr val="6B6B6B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700" i="1" smtClean="0">
                            <a:solidFill>
                              <a:srgbClr val="6B6B6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700" i="1" smtClean="0">
                                <a:solidFill>
                                  <a:srgbClr val="6B6B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mr>
                          <m:mr>
                            <m:e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7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700" dirty="0">
                  <a:solidFill>
                    <a:srgbClr val="6B6B6B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06" y="4935911"/>
                <a:ext cx="3609260" cy="57143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9924" y="3282331"/>
                <a:ext cx="3487237" cy="389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i="1" baseline="-250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= </m:t>
                      </m:r>
                      <m:r>
                        <a:rPr lang="en-US" b="1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1" i="1" baseline="-25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1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i="1" baseline="-25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i="1" baseline="-250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24" y="3282331"/>
                <a:ext cx="3487237" cy="389274"/>
              </a:xfrm>
              <a:prstGeom prst="rect">
                <a:avLst/>
              </a:prstGeom>
              <a:blipFill rotWithShape="0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71222" y="4619378"/>
                <a:ext cx="3609260" cy="1154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59595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𝒅𝑴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70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7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7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7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222" y="4619378"/>
                <a:ext cx="3609260" cy="11547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4221583" y="5085559"/>
            <a:ext cx="549639" cy="272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52499" y="3282330"/>
            <a:ext cx="640183" cy="47051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581400" y="3296335"/>
            <a:ext cx="640183" cy="47051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05282" y="3296334"/>
            <a:ext cx="371193" cy="4705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04629" y="3296334"/>
            <a:ext cx="371193" cy="4705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23" name="Flowchart: Process 22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1" name="Flowchart: Process 30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2" name="Flowchart: Process 31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33" name="Straight Arrow Connector 32"/>
            <p:cNvCxnSpPr>
              <a:stCxn id="23" idx="2"/>
              <a:endCxn id="29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86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28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600" b="1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pSp>
        <p:nvGrpSpPr>
          <p:cNvPr id="8" name="Group 7"/>
          <p:cNvGrpSpPr/>
          <p:nvPr/>
        </p:nvGrpSpPr>
        <p:grpSpPr>
          <a:xfrm>
            <a:off x="5745705" y="2773113"/>
            <a:ext cx="2906589" cy="1334961"/>
            <a:chOff x="5501993" y="2773573"/>
            <a:chExt cx="2906589" cy="1334961"/>
          </a:xfrm>
        </p:grpSpPr>
        <p:sp>
          <p:nvSpPr>
            <p:cNvPr id="9" name="Rectangle 8"/>
            <p:cNvSpPr/>
            <p:nvPr/>
          </p:nvSpPr>
          <p:spPr>
            <a:xfrm>
              <a:off x="5501993" y="2773573"/>
              <a:ext cx="607557" cy="3619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5805772" y="3135523"/>
              <a:ext cx="554216" cy="5759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109551" y="3758310"/>
                  <a:ext cx="2299031" cy="350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aseline="300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e>
                                <m: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 baseline="30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endParaRPr lang="en-US" sz="1600" dirty="0">
                    <a:solidFill>
                      <a:srgbClr val="59595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9551" y="3758310"/>
                  <a:ext cx="2299031" cy="35022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/>
          <p:cNvGrpSpPr/>
          <p:nvPr/>
        </p:nvGrpSpPr>
        <p:grpSpPr>
          <a:xfrm>
            <a:off x="3595898" y="4034516"/>
            <a:ext cx="5317477" cy="1775020"/>
            <a:chOff x="3595898" y="4034516"/>
            <a:chExt cx="5317477" cy="1775020"/>
          </a:xfrm>
        </p:grpSpPr>
        <p:grpSp>
          <p:nvGrpSpPr>
            <p:cNvPr id="106" name="Group 105"/>
            <p:cNvGrpSpPr/>
            <p:nvPr/>
          </p:nvGrpSpPr>
          <p:grpSpPr>
            <a:xfrm>
              <a:off x="3595898" y="4034516"/>
              <a:ext cx="1990669" cy="1775020"/>
              <a:chOff x="708081" y="3468673"/>
              <a:chExt cx="2641557" cy="2340864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972198" y="3468673"/>
                <a:ext cx="2377440" cy="2340864"/>
                <a:chOff x="1408854" y="2936452"/>
                <a:chExt cx="2103616" cy="2067034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 rot="159717">
                  <a:off x="1408854" y="2936452"/>
                  <a:ext cx="2103616" cy="2067034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1950244" y="3378200"/>
                  <a:ext cx="1078146" cy="1210469"/>
                  <a:chOff x="1950244" y="3378200"/>
                  <a:chExt cx="1078146" cy="1210469"/>
                </a:xfrm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2012950" y="3378200"/>
                    <a:ext cx="1015440" cy="1210469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1950244" y="3505200"/>
                    <a:ext cx="945356" cy="642938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 flipV="1">
                    <a:off x="2367518" y="3566725"/>
                    <a:ext cx="32385" cy="271209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oup 37"/>
              <p:cNvGrpSpPr/>
              <p:nvPr/>
            </p:nvGrpSpPr>
            <p:grpSpPr>
              <a:xfrm>
                <a:off x="708081" y="4538663"/>
                <a:ext cx="1204063" cy="988072"/>
                <a:chOff x="572142" y="4740032"/>
                <a:chExt cx="1204063" cy="988072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572142" y="5561850"/>
                  <a:ext cx="164592" cy="166254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654438" y="4740032"/>
                  <a:ext cx="529540" cy="90494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654438" y="5442500"/>
                  <a:ext cx="1121767" cy="20247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Arrow Connector 19"/>
            <p:cNvCxnSpPr>
              <a:stCxn id="21" idx="0"/>
            </p:cNvCxnSpPr>
            <p:nvPr/>
          </p:nvCxnSpPr>
          <p:spPr>
            <a:xfrm flipH="1" flipV="1">
              <a:off x="7990113" y="4034516"/>
              <a:ext cx="1" cy="6138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066852" y="4648338"/>
              <a:ext cx="184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</a:rPr>
                <a:t>Stereo in space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05770" y="4331870"/>
            <a:ext cx="2114357" cy="1371599"/>
            <a:chOff x="3914877" y="4302920"/>
            <a:chExt cx="2114357" cy="1371599"/>
          </a:xfrm>
        </p:grpSpPr>
        <p:grpSp>
          <p:nvGrpSpPr>
            <p:cNvPr id="33" name="Group 32"/>
            <p:cNvGrpSpPr/>
            <p:nvPr/>
          </p:nvGrpSpPr>
          <p:grpSpPr>
            <a:xfrm>
              <a:off x="3914877" y="4302920"/>
              <a:ext cx="2114357" cy="1371599"/>
              <a:chOff x="5390780" y="4769914"/>
              <a:chExt cx="2114357" cy="1371599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1030" y="4769914"/>
                <a:ext cx="2114107" cy="1371599"/>
              </a:xfrm>
              <a:prstGeom prst="rect">
                <a:avLst/>
              </a:prstGeom>
            </p:spPr>
          </p:pic>
          <p:sp>
            <p:nvSpPr>
              <p:cNvPr id="103" name="Flowchart: Process 102"/>
              <p:cNvSpPr/>
              <p:nvPr/>
            </p:nvSpPr>
            <p:spPr>
              <a:xfrm>
                <a:off x="5390780" y="5457908"/>
                <a:ext cx="2105841" cy="147471"/>
              </a:xfrm>
              <a:prstGeom prst="flowChartProcess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4908361" y="5005213"/>
              <a:ext cx="118872" cy="118872"/>
            </a:xfrm>
            <a:prstGeom prst="ellipse">
              <a:avLst/>
            </a:prstGeom>
            <a:solidFill>
              <a:srgbClr val="0066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41" name="Flowchart: Process 40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43" name="Flowchart: Process 42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54" name="Flowchart: Process 53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55" name="Straight Arrow Connector 54"/>
            <p:cNvCxnSpPr>
              <a:stCxn id="41" idx="2"/>
              <a:endCxn id="42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88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285754" y="4250060"/>
            <a:ext cx="1791631" cy="1775020"/>
            <a:chOff x="3794936" y="4034516"/>
            <a:chExt cx="1791631" cy="177502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9717">
              <a:off x="3794936" y="4034516"/>
              <a:ext cx="1791631" cy="1775020"/>
            </a:xfrm>
            <a:prstGeom prst="rect">
              <a:avLst/>
            </a:prstGeom>
          </p:spPr>
        </p:pic>
        <p:cxnSp>
          <p:nvCxnSpPr>
            <p:cNvPr id="62" name="Straight Connector 61"/>
            <p:cNvCxnSpPr/>
            <p:nvPr/>
          </p:nvCxnSpPr>
          <p:spPr>
            <a:xfrm>
              <a:off x="4309439" y="4413857"/>
              <a:ext cx="864841" cy="103946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4256033" y="4522915"/>
              <a:ext cx="805151" cy="55210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611421" y="4575749"/>
              <a:ext cx="27582" cy="23289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Estimation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8400" y="1917200"/>
            <a:ext cx="3416477" cy="1217863"/>
            <a:chOff x="554971" y="1917659"/>
            <a:chExt cx="3416477" cy="1217863"/>
          </a:xfrm>
        </p:grpSpPr>
        <p:sp>
          <p:nvSpPr>
            <p:cNvPr id="5" name="Rectangle 4"/>
            <p:cNvSpPr/>
            <p:nvPr/>
          </p:nvSpPr>
          <p:spPr>
            <a:xfrm>
              <a:off x="3238141" y="2751174"/>
              <a:ext cx="733307" cy="38434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047171" y="2272339"/>
              <a:ext cx="2232916" cy="485222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54971" y="1917659"/>
                  <a:ext cx="3363228" cy="6058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𝑐𝑎𝑚</m:t>
                            </m:r>
                            <m:r>
                              <a:rPr lang="en-US" sz="1600" b="0" i="1" baseline="-2500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en-US" sz="16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1600" b="0" i="0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a:rPr lang="en-US" sz="1600" b="0" i="0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1600" b="0" i="0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1600" i="1" baseline="300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1600" baseline="-25000" dirty="0">
                    <a:solidFill>
                      <a:srgbClr val="595959"/>
                    </a:solidFill>
                  </a:endParaRPr>
                </a:p>
                <a:p>
                  <a:endParaRPr lang="en-US" sz="1600" dirty="0">
                    <a:solidFill>
                      <a:srgbClr val="595959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971" y="1917659"/>
                  <a:ext cx="3363228" cy="60587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Slide Number Placeholder 2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5" name="Oval 54"/>
          <p:cNvSpPr/>
          <p:nvPr/>
        </p:nvSpPr>
        <p:spPr>
          <a:xfrm>
            <a:off x="2099634" y="5653579"/>
            <a:ext cx="124036" cy="126066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166205" y="5244054"/>
            <a:ext cx="507607" cy="489227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47" y="4209413"/>
            <a:ext cx="1857843" cy="1845779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2157099" y="5047083"/>
            <a:ext cx="399060" cy="686198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600" b="1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34" name="Flowchart: Process 33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35" name="Flowchart: Process 34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6" name="Flowchart: Process 35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7" name="Flowchart: Process 36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38" name="Straight Arrow Connector 37"/>
            <p:cNvCxnSpPr>
              <a:stCxn id="34" idx="2"/>
              <a:endCxn id="35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66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1354 0.02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stereo </a:t>
            </a:r>
            <a:r>
              <a:rPr lang="en-US" dirty="0" err="1"/>
              <a:t>s</a:t>
            </a:r>
            <a:r>
              <a:rPr lang="en-US" baseline="-25000" dirty="0" err="1"/>
              <a:t>d</a:t>
            </a:r>
            <a:endParaRPr lang="en-US" baseline="-25000" dirty="0"/>
          </a:p>
          <a:p>
            <a:pPr lvl="1"/>
            <a:r>
              <a:rPr lang="en-US" dirty="0"/>
              <a:t>Use stereo-pair of cameras</a:t>
            </a:r>
          </a:p>
          <a:p>
            <a:pPr lvl="1"/>
            <a:r>
              <a:rPr lang="en-US" dirty="0"/>
              <a:t>Measure pixel disparity</a:t>
            </a:r>
          </a:p>
          <a:p>
            <a:pPr lvl="1"/>
            <a:endParaRPr lang="en-US" dirty="0"/>
          </a:p>
          <a:p>
            <a:r>
              <a:rPr lang="en-US" dirty="0"/>
              <a:t>Temporal stereo 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/>
            <a:r>
              <a:rPr lang="en-US" dirty="0"/>
              <a:t>Measure small shifts in pixel</a:t>
            </a:r>
          </a:p>
          <a:p>
            <a:pPr lvl="1"/>
            <a:r>
              <a:rPr lang="en-US" dirty="0"/>
              <a:t>Compare row at time t and t-k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Estimation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29116" y="5833786"/>
            <a:ext cx="1062036" cy="370661"/>
            <a:chOff x="6129116" y="5833786"/>
            <a:chExt cx="1062036" cy="370661"/>
          </a:xfrm>
        </p:grpSpPr>
        <p:sp>
          <p:nvSpPr>
            <p:cNvPr id="5" name="TextBox 4"/>
            <p:cNvSpPr txBox="1"/>
            <p:nvPr/>
          </p:nvSpPr>
          <p:spPr>
            <a:xfrm>
              <a:off x="6129116" y="5833786"/>
              <a:ext cx="393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97747" y="5835115"/>
              <a:ext cx="393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t2</a:t>
              </a:r>
            </a:p>
          </p:txBody>
        </p:sp>
        <p:cxnSp>
          <p:nvCxnSpPr>
            <p:cNvPr id="7" name="Straight Arrow Connector 6"/>
            <p:cNvCxnSpPr>
              <a:stCxn id="5" idx="3"/>
              <a:endCxn id="24" idx="1"/>
            </p:cNvCxnSpPr>
            <p:nvPr/>
          </p:nvCxnSpPr>
          <p:spPr>
            <a:xfrm>
              <a:off x="6522521" y="6018452"/>
              <a:ext cx="275226" cy="13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lide Number Placeholder 2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pSp>
        <p:nvGrpSpPr>
          <p:cNvPr id="37" name="Group 36"/>
          <p:cNvGrpSpPr/>
          <p:nvPr/>
        </p:nvGrpSpPr>
        <p:grpSpPr>
          <a:xfrm>
            <a:off x="5711318" y="1374207"/>
            <a:ext cx="1990669" cy="1775020"/>
            <a:chOff x="708081" y="3468673"/>
            <a:chExt cx="2641557" cy="2340864"/>
          </a:xfrm>
        </p:grpSpPr>
        <p:grpSp>
          <p:nvGrpSpPr>
            <p:cNvPr id="40" name="Group 39"/>
            <p:cNvGrpSpPr/>
            <p:nvPr/>
          </p:nvGrpSpPr>
          <p:grpSpPr>
            <a:xfrm>
              <a:off x="972198" y="3468673"/>
              <a:ext cx="2377440" cy="2340864"/>
              <a:chOff x="1408854" y="2936452"/>
              <a:chExt cx="2103616" cy="206703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59717">
                <a:off x="1408854" y="2936452"/>
                <a:ext cx="2103616" cy="2067034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1950244" y="3378200"/>
                <a:ext cx="1078146" cy="1210469"/>
                <a:chOff x="1950244" y="3378200"/>
                <a:chExt cx="1078146" cy="1210469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012950" y="3378200"/>
                  <a:ext cx="1015440" cy="1210469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1950244" y="3505200"/>
                  <a:ext cx="945356" cy="642938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 flipV="1">
                  <a:off x="2367518" y="3566725"/>
                  <a:ext cx="32385" cy="271209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Group 40"/>
            <p:cNvGrpSpPr/>
            <p:nvPr/>
          </p:nvGrpSpPr>
          <p:grpSpPr>
            <a:xfrm>
              <a:off x="708081" y="4538663"/>
              <a:ext cx="1204063" cy="988072"/>
              <a:chOff x="572142" y="4740032"/>
              <a:chExt cx="1204063" cy="98807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72142" y="5561850"/>
                <a:ext cx="164592" cy="166254"/>
              </a:xfrm>
              <a:prstGeom prst="ellipse">
                <a:avLst/>
              </a:prstGeom>
              <a:solidFill>
                <a:srgbClr val="00660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V="1">
                <a:off x="654438" y="4740032"/>
                <a:ext cx="529540" cy="9049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654438" y="5442500"/>
                <a:ext cx="1121767" cy="202478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5868461" y="3673631"/>
            <a:ext cx="1791631" cy="1775020"/>
            <a:chOff x="3794936" y="4034516"/>
            <a:chExt cx="1791631" cy="177502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9717">
              <a:off x="3794936" y="4034516"/>
              <a:ext cx="1791631" cy="1775020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4309439" y="4413857"/>
              <a:ext cx="864841" cy="103946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256033" y="4522915"/>
              <a:ext cx="805151" cy="55210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4611421" y="4575749"/>
              <a:ext cx="27582" cy="23289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5682341" y="5077150"/>
            <a:ext cx="124036" cy="126066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5748912" y="4667625"/>
            <a:ext cx="507607" cy="489227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54" y="3632984"/>
            <a:ext cx="1857843" cy="1845779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 flipV="1">
            <a:off x="5739806" y="4470654"/>
            <a:ext cx="399060" cy="686198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72" name="Flowchart: Process 71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73" name="Flowchart: Process 72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4" name="Flowchart: Process 73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5" name="Flowchart: Process 74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76" name="Straight Arrow Connector 75"/>
            <p:cNvCxnSpPr>
              <a:stCxn id="72" idx="2"/>
              <a:endCxn id="73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2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1354 0.027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36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6" y="1857634"/>
            <a:ext cx="2114107" cy="137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Row Descriptor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012197" y="3309706"/>
                <a:ext cx="1898889" cy="52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,0,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𝑟𝑜𝑤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97" y="3309706"/>
                <a:ext cx="1898889" cy="5245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808935" y="1809749"/>
            <a:ext cx="2662807" cy="1910029"/>
            <a:chOff x="3808935" y="1809749"/>
            <a:chExt cx="2662807" cy="1910029"/>
          </a:xfrm>
        </p:grpSpPr>
        <p:sp>
          <p:nvSpPr>
            <p:cNvPr id="13" name="TextBox 12"/>
            <p:cNvSpPr txBox="1"/>
            <p:nvPr/>
          </p:nvSpPr>
          <p:spPr>
            <a:xfrm>
              <a:off x="3808935" y="3196558"/>
              <a:ext cx="2662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Visualization of row-image </a:t>
              </a:r>
            </a:p>
            <a:p>
              <a:pPr algn="ctr"/>
              <a:r>
                <a:rPr lang="en-US" sz="1400" dirty="0"/>
                <a:t>(296</a:t>
              </a:r>
              <a:r>
                <a:rPr lang="en-US" sz="1400" baseline="30000" dirty="0"/>
                <a:t>th</a:t>
              </a:r>
              <a:r>
                <a:rPr lang="en-US" sz="1400" dirty="0"/>
                <a:t>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0" t="6420" r="8982" b="7462"/>
            <a:stretch/>
          </p:blipFill>
          <p:spPr>
            <a:xfrm>
              <a:off x="4057803" y="1809749"/>
              <a:ext cx="2094655" cy="137793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846488" y="3817665"/>
            <a:ext cx="2620888" cy="1816762"/>
            <a:chOff x="3846488" y="3817665"/>
            <a:chExt cx="2620888" cy="1816762"/>
          </a:xfrm>
        </p:grpSpPr>
        <p:sp>
          <p:nvSpPr>
            <p:cNvPr id="14" name="TextBox 13"/>
            <p:cNvSpPr txBox="1"/>
            <p:nvPr/>
          </p:nvSpPr>
          <p:spPr>
            <a:xfrm>
              <a:off x="3846488" y="5326650"/>
              <a:ext cx="2620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</a:t>
              </a:r>
              <a:r>
                <a:rPr lang="en-US" sz="1400" baseline="30000" dirty="0"/>
                <a:t>nd</a:t>
              </a:r>
              <a:r>
                <a:rPr lang="en-US" sz="1400" dirty="0"/>
                <a:t> derivative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3" t="6073" r="9111" b="7809"/>
            <a:stretch/>
          </p:blipFill>
          <p:spPr>
            <a:xfrm>
              <a:off x="4057803" y="3817665"/>
              <a:ext cx="2094655" cy="13784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003743" y="3975779"/>
            <a:ext cx="96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9818" y="2353775"/>
            <a:ext cx="2115029" cy="399949"/>
            <a:chOff x="797834" y="2358768"/>
            <a:chExt cx="2115029" cy="3999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20" b="15873"/>
            <a:stretch/>
          </p:blipFill>
          <p:spPr>
            <a:xfrm>
              <a:off x="797834" y="2482272"/>
              <a:ext cx="1122692" cy="23812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29" t="-1" b="2337"/>
            <a:stretch/>
          </p:blipFill>
          <p:spPr>
            <a:xfrm>
              <a:off x="2250323" y="2482272"/>
              <a:ext cx="662540" cy="27644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920226" y="2358768"/>
              <a:ext cx="32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16" name="Flowchart: Process 15"/>
          <p:cNvSpPr/>
          <p:nvPr/>
        </p:nvSpPr>
        <p:spPr>
          <a:xfrm>
            <a:off x="823169" y="2496344"/>
            <a:ext cx="2105841" cy="21361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>
            <a:off x="2929010" y="2603153"/>
            <a:ext cx="114494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4" idx="3"/>
            <a:endCxn id="7" idx="3"/>
          </p:cNvCxnSpPr>
          <p:nvPr/>
        </p:nvCxnSpPr>
        <p:spPr>
          <a:xfrm>
            <a:off x="6152458" y="2498715"/>
            <a:ext cx="12700" cy="2008156"/>
          </a:xfrm>
          <a:prstGeom prst="bentConnector3">
            <a:avLst>
              <a:gd name="adj1" fmla="val 660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1"/>
            <a:endCxn id="28" idx="3"/>
          </p:cNvCxnSpPr>
          <p:nvPr/>
        </p:nvCxnSpPr>
        <p:spPr>
          <a:xfrm flipH="1" flipV="1">
            <a:off x="2934847" y="2615502"/>
            <a:ext cx="1122956" cy="18913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35" name="Flowchart: Process 34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36" name="Flowchart: Process 35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7" name="Flowchart: Process 36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39" name="Straight Arrow Connector 38"/>
            <p:cNvCxnSpPr>
              <a:stCxn id="35" idx="2"/>
              <a:endCxn id="36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19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AR/VR System Components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92038" y="916390"/>
          <a:ext cx="6326065" cy="299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75" y="3801680"/>
            <a:ext cx="3474050" cy="1938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93925" y="6429088"/>
            <a:ext cx="4481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9"/>
              </a:rPr>
              <a:t>Image source : http://static3.gamespot.com/uploads/original/1179/11799911/2786939-hololens7.jpg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10119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2141" y="1828502"/>
            <a:ext cx="5960492" cy="4389120"/>
            <a:chOff x="1224951" y="1733262"/>
            <a:chExt cx="5960492" cy="4389120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224951" y="1804363"/>
              <a:ext cx="5960492" cy="4310008"/>
              <a:chOff x="454505" y="100924"/>
              <a:chExt cx="9220737" cy="6667478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671219" y="100924"/>
                <a:ext cx="12471" cy="6617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5271617" y="724840"/>
                <a:ext cx="3857225" cy="1666121"/>
                <a:chOff x="4898256" y="1220049"/>
                <a:chExt cx="2740990" cy="987365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898256" y="1221947"/>
                  <a:ext cx="1291480" cy="985467"/>
                  <a:chOff x="4898256" y="1221947"/>
                  <a:chExt cx="1291480" cy="985467"/>
                </a:xfrm>
              </p:grpSpPr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8256" y="1221947"/>
                    <a:ext cx="1132052" cy="432261"/>
                  </a:xfrm>
                  <a:prstGeom prst="rect">
                    <a:avLst/>
                  </a:prstGeom>
                </p:spPr>
              </p:pic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4898256" y="1441603"/>
                    <a:ext cx="1291480" cy="765811"/>
                    <a:chOff x="4898256" y="1441603"/>
                    <a:chExt cx="1291480" cy="765811"/>
                  </a:xfrm>
                </p:grpSpPr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6027811" y="1452450"/>
                      <a:ext cx="161924" cy="323247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1" name="Group 50"/>
                    <p:cNvGrpSpPr/>
                    <p:nvPr/>
                  </p:nvGrpSpPr>
                  <p:grpSpPr>
                    <a:xfrm>
                      <a:off x="4898256" y="1441603"/>
                      <a:ext cx="1291480" cy="765811"/>
                      <a:chOff x="550506" y="1362269"/>
                      <a:chExt cx="2827930" cy="1646852"/>
                    </a:xfrm>
                  </p:grpSpPr>
                  <p:grpSp>
                    <p:nvGrpSpPr>
                      <p:cNvPr id="52" name="Group 51"/>
                      <p:cNvGrpSpPr/>
                      <p:nvPr/>
                    </p:nvGrpSpPr>
                    <p:grpSpPr>
                      <a:xfrm>
                        <a:off x="550506" y="1362269"/>
                        <a:ext cx="2478833" cy="718458"/>
                        <a:chOff x="550506" y="1362269"/>
                        <a:chExt cx="2478833" cy="718458"/>
                      </a:xfrm>
                    </p:grpSpPr>
                    <p:sp>
                      <p:nvSpPr>
                        <p:cNvPr id="54" name="Rectangle 53"/>
                        <p:cNvSpPr/>
                        <p:nvPr/>
                      </p:nvSpPr>
                      <p:spPr>
                        <a:xfrm>
                          <a:off x="550506" y="1362269"/>
                          <a:ext cx="2478833" cy="46654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79506" tIns="39754" rIns="79506" bIns="39754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 sz="1566"/>
                        </a:p>
                      </p:txBody>
                    </p:sp>
                    <p:cxnSp>
                      <p:nvCxnSpPr>
                        <p:cNvPr id="55" name="Straight Connector 54"/>
                        <p:cNvCxnSpPr>
                          <a:stCxn id="54" idx="1"/>
                        </p:cNvCxnSpPr>
                        <p:nvPr/>
                      </p:nvCxnSpPr>
                      <p:spPr>
                        <a:xfrm>
                          <a:off x="550506" y="1385596"/>
                          <a:ext cx="354563" cy="695131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pic>
                    <p:nvPicPr>
                      <p:cNvPr id="53" name="Picture 5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duotone>
                          <a:prstClr val="black"/>
                          <a:srgbClr val="D9C3A5">
                            <a:tint val="50000"/>
                            <a:satMod val="180000"/>
                          </a:srgbClr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45" t="6204" r="7437" b="6884"/>
                      <a:stretch/>
                    </p:blipFill>
                    <p:spPr>
                      <a:xfrm>
                        <a:off x="896538" y="2080726"/>
                        <a:ext cx="2481898" cy="928395"/>
                      </a:xfrm>
                      <a:prstGeom prst="rect">
                        <a:avLst/>
                      </a:prstGeom>
                      <a:ln w="127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</p:pic>
                </p:grpSp>
              </p:grp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6347765" y="1220049"/>
                  <a:ext cx="1291481" cy="987365"/>
                  <a:chOff x="6347765" y="1220049"/>
                  <a:chExt cx="1291481" cy="987365"/>
                </a:xfrm>
              </p:grpSpPr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6347765" y="1463298"/>
                    <a:ext cx="161924" cy="32324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7477322" y="1463296"/>
                    <a:ext cx="161924" cy="32324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6349165" y="1220049"/>
                    <a:ext cx="1290080" cy="987365"/>
                    <a:chOff x="6349165" y="1220049"/>
                    <a:chExt cx="1290080" cy="987365"/>
                  </a:xfrm>
                </p:grpSpPr>
                <p:pic>
                  <p:nvPicPr>
                    <p:cNvPr id="44" name="Picture 43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49165" y="1220049"/>
                      <a:ext cx="1132052" cy="43226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5" name="Group 44"/>
                    <p:cNvGrpSpPr/>
                    <p:nvPr/>
                  </p:nvGrpSpPr>
                  <p:grpSpPr>
                    <a:xfrm>
                      <a:off x="6349165" y="1441603"/>
                      <a:ext cx="1290080" cy="765811"/>
                      <a:chOff x="3727534" y="1362269"/>
                      <a:chExt cx="2824864" cy="1646852"/>
                    </a:xfrm>
                  </p:grpSpPr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duotone>
                          <a:prstClr val="black"/>
                          <a:srgbClr val="D9C3A5">
                            <a:tint val="50000"/>
                            <a:satMod val="180000"/>
                          </a:srgbClr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01" t="5523" r="7437" b="7224"/>
                      <a:stretch/>
                    </p:blipFill>
                    <p:spPr>
                      <a:xfrm>
                        <a:off x="4070500" y="2104053"/>
                        <a:ext cx="2481898" cy="905068"/>
                      </a:xfrm>
                      <a:prstGeom prst="rect">
                        <a:avLst/>
                      </a:prstGeom>
                      <a:ln w="127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</p:pic>
                  <p:sp>
                    <p:nvSpPr>
                      <p:cNvPr id="47" name="Rectangle 46"/>
                      <p:cNvSpPr/>
                      <p:nvPr/>
                    </p:nvSpPr>
                    <p:spPr>
                      <a:xfrm>
                        <a:off x="3727534" y="1362269"/>
                        <a:ext cx="2478833" cy="4665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9506" tIns="39754" rIns="79506" bIns="39754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566"/>
                      </a:p>
                    </p:txBody>
                  </p:sp>
                </p:grpSp>
              </p:grpSp>
            </p:grpSp>
          </p:grpSp>
          <p:sp>
            <p:nvSpPr>
              <p:cNvPr id="10" name="TextBox 9"/>
              <p:cNvSpPr txBox="1"/>
              <p:nvPr/>
            </p:nvSpPr>
            <p:spPr>
              <a:xfrm>
                <a:off x="5131814" y="2635149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Row samples of stereo pair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78" y="3658132"/>
                <a:ext cx="2005127" cy="27321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8064" y="3638025"/>
                <a:ext cx="2152688" cy="293324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1068216" y="654409"/>
                <a:ext cx="2289830" cy="1575182"/>
                <a:chOff x="1346368" y="1220051"/>
                <a:chExt cx="1557469" cy="1017391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6368" y="1220051"/>
                  <a:ext cx="1141456" cy="432261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 rot="20831845">
                  <a:off x="1355773" y="1392892"/>
                  <a:ext cx="1132052" cy="2169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9506" tIns="39754" rIns="79506" bIns="3975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66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367463" y="1551255"/>
                  <a:ext cx="402921" cy="25447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5611" y="1266499"/>
                  <a:ext cx="407242" cy="539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45" t="6204" r="7437" b="6884"/>
                <a:stretch/>
              </p:blipFill>
              <p:spPr>
                <a:xfrm>
                  <a:off x="1770385" y="1805724"/>
                  <a:ext cx="1133452" cy="431718"/>
                </a:xfrm>
                <a:prstGeom prst="rect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197" y="3634171"/>
                <a:ext cx="2000853" cy="27263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68518" y="2342644"/>
                <a:ext cx="3955794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Reconstructed row using </a:t>
                </a:r>
                <a:r>
                  <a:rPr lang="en-US" sz="1200" dirty="0" err="1"/>
                  <a:t>homography</a:t>
                </a:r>
                <a:endParaRPr lang="en-US" sz="12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99636" y="201983"/>
                <a:ext cx="3547189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Stereo Pair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64575" y="100924"/>
                <a:ext cx="8810667" cy="661737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7013892" y="3004481"/>
                <a:ext cx="0" cy="561536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174874" y="3960568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Binary descriptor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4303" y="6292278"/>
                <a:ext cx="3981056" cy="47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Previous frame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075224" y="6270805"/>
                <a:ext cx="3981056" cy="47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Current frames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05169" y="2824327"/>
                <a:ext cx="0" cy="561536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138539" y="3959977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Binary descriptor</a:t>
                </a:r>
              </a:p>
            </p:txBody>
          </p:sp>
          <p:cxnSp>
            <p:nvCxnSpPr>
              <p:cNvPr id="24" name="Straight Connector 23"/>
              <p:cNvCxnSpPr>
                <a:stCxn id="12" idx="2"/>
              </p:cNvCxnSpPr>
              <p:nvPr/>
            </p:nvCxnSpPr>
            <p:spPr>
              <a:xfrm>
                <a:off x="8324408" y="3931349"/>
                <a:ext cx="6914" cy="97362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5784341" y="4896832"/>
                <a:ext cx="2546981" cy="81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11" idx="2"/>
              </p:cNvCxnSpPr>
              <p:nvPr/>
            </p:nvCxnSpPr>
            <p:spPr>
              <a:xfrm flipH="1">
                <a:off x="5768474" y="3931349"/>
                <a:ext cx="15868" cy="97362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2150056" y="3906806"/>
                <a:ext cx="15868" cy="973623"/>
              </a:xfrm>
              <a:prstGeom prst="line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454505" y="5352771"/>
                <a:ext cx="3981056" cy="523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/>
                  <a:t>s</a:t>
                </a:r>
                <a:r>
                  <a:rPr lang="en-US" sz="1600" baseline="-25000" dirty="0" err="1"/>
                  <a:t>t</a:t>
                </a:r>
                <a:endParaRPr lang="en-US" sz="1100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965770" y="5364993"/>
                <a:ext cx="3981056" cy="523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/>
                  <a:t>s</a:t>
                </a:r>
                <a:r>
                  <a:rPr lang="en-US" sz="1600" baseline="-25000" dirty="0" err="1"/>
                  <a:t>d</a:t>
                </a:r>
                <a:endParaRPr lang="en-US" sz="1100" baseline="-25000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74" t="6610" r="9085" b="8314"/>
              <a:stretch/>
            </p:blipFill>
            <p:spPr>
              <a:xfrm>
                <a:off x="5854837" y="4504321"/>
                <a:ext cx="2264536" cy="92592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9" t="6399" r="7978" b="7606"/>
              <a:stretch/>
            </p:blipFill>
            <p:spPr>
              <a:xfrm>
                <a:off x="1322604" y="4504321"/>
                <a:ext cx="2237319" cy="919729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427935" y="1733262"/>
              <a:ext cx="2492880" cy="4389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82" y="364963"/>
            <a:ext cx="7886700" cy="1325563"/>
          </a:xfrm>
        </p:spPr>
        <p:txBody>
          <a:bodyPr/>
          <a:lstStyle/>
          <a:p>
            <a:r>
              <a:rPr lang="en-US" dirty="0"/>
              <a:t>Spatial Stereo : Measure Disparity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37067" y="1713544"/>
                <a:ext cx="38862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Compare binary descriptor of rows of stereo cameras</a:t>
                </a:r>
              </a:p>
              <a:p>
                <a:r>
                  <a:rPr lang="en-US" sz="1800" dirty="0"/>
                  <a:t>Fast hamming cost matching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𝑑𝑒𝑝𝑡h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𝑓𝑜𝑐𝑎𝑙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𝑏𝑎𝑠𝑒𝑙𝑖𝑛𝑒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𝑑𝑖𝑠𝑝𝑎𝑟𝑖𝑡𝑦</m:t>
                        </m:r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5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37067" y="1713544"/>
                <a:ext cx="3886200" cy="4351338"/>
              </a:xfrm>
              <a:blipFill rotWithShape="0">
                <a:blip r:embed="rId12"/>
                <a:stretch>
                  <a:fillRect l="-1099" t="-1261" r="-2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1090528" y="3801970"/>
            <a:ext cx="3189038" cy="2598426"/>
            <a:chOff x="2711699" y="1748923"/>
            <a:chExt cx="3189038" cy="2598426"/>
          </a:xfrm>
        </p:grpSpPr>
        <p:grpSp>
          <p:nvGrpSpPr>
            <p:cNvPr id="58" name="Group 57"/>
            <p:cNvGrpSpPr/>
            <p:nvPr/>
          </p:nvGrpSpPr>
          <p:grpSpPr>
            <a:xfrm>
              <a:off x="3105150" y="1885950"/>
              <a:ext cx="1076325" cy="2286000"/>
              <a:chOff x="3105150" y="1885950"/>
              <a:chExt cx="1076325" cy="2286000"/>
            </a:xfrm>
          </p:grpSpPr>
          <p:sp>
            <p:nvSpPr>
              <p:cNvPr id="76" name="Isosceles Triangle 75"/>
              <p:cNvSpPr/>
              <p:nvPr/>
            </p:nvSpPr>
            <p:spPr>
              <a:xfrm rot="10800000">
                <a:off x="3492963" y="3665822"/>
                <a:ext cx="354923" cy="149757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V="1">
                <a:off x="3670424" y="1885950"/>
                <a:ext cx="0" cy="2286000"/>
              </a:xfrm>
              <a:prstGeom prst="line">
                <a:avLst/>
              </a:prstGeom>
              <a:ln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105150" y="3257550"/>
                <a:ext cx="1076325" cy="0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4824412" y="1885950"/>
              <a:ext cx="1076325" cy="2286000"/>
              <a:chOff x="3105150" y="1885950"/>
              <a:chExt cx="1076325" cy="2286000"/>
            </a:xfrm>
          </p:grpSpPr>
          <p:sp>
            <p:nvSpPr>
              <p:cNvPr id="73" name="Isosceles Triangle 72"/>
              <p:cNvSpPr/>
              <p:nvPr/>
            </p:nvSpPr>
            <p:spPr>
              <a:xfrm rot="10800000">
                <a:off x="3492963" y="3665822"/>
                <a:ext cx="354923" cy="149757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3670424" y="1885950"/>
                <a:ext cx="0" cy="2286000"/>
              </a:xfrm>
              <a:prstGeom prst="line">
                <a:avLst/>
              </a:prstGeom>
              <a:ln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105150" y="3257550"/>
                <a:ext cx="1076325" cy="0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4730717" y="1976437"/>
              <a:ext cx="54864" cy="523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endCxn id="73" idx="0"/>
            </p:cNvCxnSpPr>
            <p:nvPr/>
          </p:nvCxnSpPr>
          <p:spPr>
            <a:xfrm>
              <a:off x="4758907" y="2021154"/>
              <a:ext cx="630779" cy="17944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60" idx="4"/>
              <a:endCxn id="76" idx="0"/>
            </p:cNvCxnSpPr>
            <p:nvPr/>
          </p:nvCxnSpPr>
          <p:spPr>
            <a:xfrm flipH="1">
              <a:off x="3670424" y="2028825"/>
              <a:ext cx="1087725" cy="1786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670424" y="4114800"/>
              <a:ext cx="1717827" cy="1498"/>
            </a:xfrm>
            <a:prstGeom prst="straightConnector1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4214286" y="4070350"/>
              <a:ext cx="895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baseline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3265612" y="3257550"/>
              <a:ext cx="0" cy="55802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265612" y="3815579"/>
              <a:ext cx="40481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711699" y="3341942"/>
              <a:ext cx="895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focal </a:t>
              </a:r>
            </a:p>
            <a:p>
              <a:r>
                <a:rPr lang="en-US" sz="1200" dirty="0"/>
                <a:t>length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661961" y="1748923"/>
              <a:ext cx="1217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 (</a:t>
              </a:r>
              <a:r>
                <a:rPr lang="en-US" sz="1200" dirty="0" err="1"/>
                <a:t>x,y,d</a:t>
              </a:r>
              <a:r>
                <a:rPr lang="en-US" sz="1200" dirty="0"/>
                <a:t>)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V="1">
              <a:off x="3670424" y="3162300"/>
              <a:ext cx="394370" cy="6350"/>
            </a:xfrm>
            <a:prstGeom prst="line">
              <a:avLst/>
            </a:prstGeom>
            <a:ln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5167391" y="3168650"/>
              <a:ext cx="225290" cy="0"/>
            </a:xfrm>
            <a:prstGeom prst="line">
              <a:avLst/>
            </a:prstGeom>
            <a:ln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710993" y="2926457"/>
              <a:ext cx="361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x</a:t>
              </a:r>
              <a:r>
                <a:rPr lang="en-US" sz="1200" baseline="-25000" dirty="0" err="1"/>
                <a:t>L</a:t>
              </a:r>
              <a:endParaRPr lang="en-US" sz="1200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53895" y="2911559"/>
              <a:ext cx="361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x</a:t>
              </a:r>
              <a:r>
                <a:rPr lang="en-US" sz="1200" baseline="-25000" dirty="0" err="1"/>
                <a:t>R</a:t>
              </a:r>
              <a:endParaRPr lang="en-US" sz="1200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2337" y="4748671"/>
            <a:ext cx="95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Stereo in space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pSp>
        <p:nvGrpSpPr>
          <p:cNvPr id="92" name="Group 91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93" name="Flowchart: Process 92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94" name="Flowchart: Process 93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95" name="Flowchart: Process 94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96" name="Flowchart: Process 95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97" name="Straight Arrow Connector 96"/>
            <p:cNvCxnSpPr>
              <a:stCxn id="93" idx="2"/>
              <a:endCxn id="94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0079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6" y="4401533"/>
            <a:ext cx="1725942" cy="1366324"/>
          </a:xfrm>
          <a:prstGeom prst="rect">
            <a:avLst/>
          </a:prstGeom>
        </p:spPr>
      </p:pic>
      <p:cxnSp>
        <p:nvCxnSpPr>
          <p:cNvPr id="74" name="Straight Connector 73"/>
          <p:cNvCxnSpPr/>
          <p:nvPr/>
        </p:nvCxnSpPr>
        <p:spPr>
          <a:xfrm flipV="1">
            <a:off x="5334026" y="3155524"/>
            <a:ext cx="445991" cy="722174"/>
          </a:xfrm>
          <a:prstGeom prst="line">
            <a:avLst/>
          </a:prstGeom>
          <a:ln w="15875">
            <a:solidFill>
              <a:schemeClr val="bg1">
                <a:alpha val="1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183384" cy="1325563"/>
          </a:xfrm>
        </p:spPr>
        <p:txBody>
          <a:bodyPr/>
          <a:lstStyle/>
          <a:p>
            <a:r>
              <a:rPr lang="en-US" dirty="0"/>
              <a:t>Temporal Stereo: Measure Shift 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sz="half" idx="1"/>
          </p:nvPr>
        </p:nvSpPr>
        <p:spPr>
          <a:xfrm>
            <a:off x="549656" y="1621135"/>
            <a:ext cx="7310632" cy="2428316"/>
          </a:xfrm>
        </p:spPr>
        <p:txBody>
          <a:bodyPr>
            <a:noAutofit/>
          </a:bodyPr>
          <a:lstStyle/>
          <a:p>
            <a:r>
              <a:rPr lang="en-US" sz="2000" dirty="0"/>
              <a:t>Different regions in space are captured at different timestamps</a:t>
            </a:r>
          </a:p>
          <a:p>
            <a:r>
              <a:rPr lang="en-US" sz="2000" dirty="0"/>
              <a:t>Stereo in time </a:t>
            </a:r>
          </a:p>
          <a:p>
            <a:pPr lvl="1"/>
            <a:r>
              <a:rPr lang="en-US" sz="1800" dirty="0"/>
              <a:t>Need snaps of same space but at different timestamps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6643" y="4593837"/>
            <a:ext cx="154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Reference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33333" y="5162322"/>
            <a:ext cx="154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Current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14" name="Rectangle 13"/>
          <p:cNvSpPr/>
          <p:nvPr/>
        </p:nvSpPr>
        <p:spPr>
          <a:xfrm>
            <a:off x="6136065" y="4389161"/>
            <a:ext cx="1724223" cy="137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91094" y="3923019"/>
            <a:ext cx="1173480" cy="1347544"/>
            <a:chOff x="4740106" y="3977420"/>
            <a:chExt cx="1173480" cy="134754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334026" y="4576199"/>
              <a:ext cx="0" cy="7487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740106" y="3977420"/>
              <a:ext cx="117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Known [R |t] per row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220825" y="4709235"/>
            <a:ext cx="1386475" cy="76980"/>
          </a:xfrm>
          <a:prstGeom prst="rect">
            <a:avLst/>
          </a:prstGeom>
          <a:noFill/>
          <a:ln w="222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125">
            <a:off x="1137084" y="4493149"/>
            <a:ext cx="1721056" cy="1362456"/>
          </a:xfrm>
          <a:prstGeom prst="rect">
            <a:avLst/>
          </a:prstGeom>
          <a:ln w="28575"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1233434" y="5981415"/>
            <a:ext cx="1985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Previous Frame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53" y="4351230"/>
            <a:ext cx="1518537" cy="1383964"/>
          </a:xfrm>
          <a:prstGeom prst="rect">
            <a:avLst/>
          </a:prstGeom>
          <a:scene3d>
            <a:camera prst="perspectiveContrastingRightFacing" fov="0">
              <a:rot lat="0" lon="0" rev="0"/>
            </a:camera>
            <a:lightRig rig="threePt" dir="t"/>
          </a:scene3d>
        </p:spPr>
      </p:pic>
      <p:sp>
        <p:nvSpPr>
          <p:cNvPr id="55" name="TextBox 54"/>
          <p:cNvSpPr txBox="1"/>
          <p:nvPr/>
        </p:nvSpPr>
        <p:spPr>
          <a:xfrm>
            <a:off x="3218835" y="5735194"/>
            <a:ext cx="213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Warped to match reference time pose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69376" y="5276046"/>
            <a:ext cx="1386475" cy="769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20460000">
            <a:off x="1421698" y="5313279"/>
            <a:ext cx="1385808" cy="6847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01473" y="4682310"/>
            <a:ext cx="1505917" cy="75529"/>
          </a:xfrm>
          <a:prstGeom prst="rect">
            <a:avLst/>
          </a:prstGeom>
          <a:noFill/>
          <a:ln w="222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490553" y="5214518"/>
            <a:ext cx="1505917" cy="755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20460000" flipV="1">
            <a:off x="809868" y="4892281"/>
            <a:ext cx="0" cy="13624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996470" y="5252283"/>
            <a:ext cx="1372906" cy="671214"/>
            <a:chOff x="4996470" y="4897709"/>
            <a:chExt cx="1372906" cy="671214"/>
          </a:xfrm>
        </p:grpSpPr>
        <p:sp>
          <p:nvSpPr>
            <p:cNvPr id="7" name="TextBox 6"/>
            <p:cNvSpPr txBox="1"/>
            <p:nvPr/>
          </p:nvSpPr>
          <p:spPr>
            <a:xfrm>
              <a:off x="5291094" y="5291924"/>
              <a:ext cx="843252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Compare</a:t>
              </a:r>
            </a:p>
          </p:txBody>
        </p:sp>
        <p:cxnSp>
          <p:nvCxnSpPr>
            <p:cNvPr id="9" name="Straight Arrow Connector 8"/>
            <p:cNvCxnSpPr>
              <a:stCxn id="7" idx="1"/>
              <a:endCxn id="36" idx="3"/>
            </p:cNvCxnSpPr>
            <p:nvPr/>
          </p:nvCxnSpPr>
          <p:spPr>
            <a:xfrm flipH="1" flipV="1">
              <a:off x="4996470" y="4897709"/>
              <a:ext cx="294624" cy="5327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3"/>
            </p:cNvCxnSpPr>
            <p:nvPr/>
          </p:nvCxnSpPr>
          <p:spPr>
            <a:xfrm flipV="1">
              <a:off x="6134346" y="4959962"/>
              <a:ext cx="235030" cy="470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119000" y="3394862"/>
            <a:ext cx="182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Row-wise </a:t>
            </a:r>
            <a:r>
              <a:rPr lang="en-US" sz="1600" dirty="0" err="1"/>
              <a:t>homography</a:t>
            </a:r>
            <a:endParaRPr lang="en-US" sz="1600" dirty="0"/>
          </a:p>
        </p:txBody>
      </p:sp>
      <p:sp>
        <p:nvSpPr>
          <p:cNvPr id="5" name="Arc 4"/>
          <p:cNvSpPr/>
          <p:nvPr/>
        </p:nvSpPr>
        <p:spPr>
          <a:xfrm rot="20746829">
            <a:off x="1238346" y="3359238"/>
            <a:ext cx="3213646" cy="1894660"/>
          </a:xfrm>
          <a:prstGeom prst="arc">
            <a:avLst>
              <a:gd name="adj1" fmla="val 10832434"/>
              <a:gd name="adj2" fmla="val 916767"/>
            </a:avLst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61" name="Flowchart: Process 60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62" name="Flowchart: Process 61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63" name="Flowchart: Process 62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64" name="Flowchart: Process 63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65" name="Straight Arrow Connector 64"/>
            <p:cNvCxnSpPr>
              <a:stCxn id="61" idx="2"/>
              <a:endCxn id="62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20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00087 0.1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4" grpId="0" animBg="1"/>
      <p:bldP spid="49" grpId="0" animBg="1"/>
      <p:bldP spid="52" grpId="0"/>
      <p:bldP spid="55" grpId="0"/>
      <p:bldP spid="32" grpId="0" animBg="1"/>
      <p:bldP spid="34" grpId="0" animBg="1"/>
      <p:bldP spid="35" grpId="0" animBg="1"/>
      <p:bldP spid="36" grpId="0" animBg="1"/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65" y="366685"/>
            <a:ext cx="8344528" cy="1325563"/>
          </a:xfrm>
        </p:spPr>
        <p:txBody>
          <a:bodyPr/>
          <a:lstStyle/>
          <a:p>
            <a:r>
              <a:rPr lang="en-US" dirty="0"/>
              <a:t>	 	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sz="half" idx="1"/>
          </p:nvPr>
        </p:nvSpPr>
        <p:spPr>
          <a:xfrm>
            <a:off x="647440" y="1831792"/>
            <a:ext cx="2618732" cy="4120707"/>
          </a:xfrm>
        </p:spPr>
        <p:txBody>
          <a:bodyPr>
            <a:normAutofit/>
          </a:bodyPr>
          <a:lstStyle/>
          <a:p>
            <a:r>
              <a:rPr lang="en-US" sz="2000" dirty="0"/>
              <a:t>Reconstruct row using per- row </a:t>
            </a:r>
            <a:r>
              <a:rPr lang="en-US" sz="2000" dirty="0" err="1"/>
              <a:t>homography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Use binary descriptors and hamming distance</a:t>
            </a:r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131328" y="1831793"/>
            <a:ext cx="5624797" cy="4277621"/>
            <a:chOff x="3519203" y="2078730"/>
            <a:chExt cx="5624797" cy="4277621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3519203" y="2078730"/>
              <a:ext cx="5624797" cy="4277621"/>
              <a:chOff x="454505" y="100924"/>
              <a:chExt cx="8701425" cy="6617376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4671219" y="100924"/>
                <a:ext cx="12471" cy="6617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/>
              <p:cNvGrpSpPr/>
              <p:nvPr/>
            </p:nvGrpSpPr>
            <p:grpSpPr>
              <a:xfrm>
                <a:off x="5404484" y="691045"/>
                <a:ext cx="1820935" cy="1660572"/>
                <a:chOff x="4992672" y="1200022"/>
                <a:chExt cx="1293978" cy="984076"/>
              </a:xfrm>
            </p:grpSpPr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2672" y="1200022"/>
                  <a:ext cx="1132052" cy="432261"/>
                </a:xfrm>
                <a:prstGeom prst="rect">
                  <a:avLst/>
                </a:prstGeom>
              </p:spPr>
            </p:pic>
            <p:grpSp>
              <p:nvGrpSpPr>
                <p:cNvPr id="99" name="Group 98"/>
                <p:cNvGrpSpPr/>
                <p:nvPr/>
              </p:nvGrpSpPr>
              <p:grpSpPr>
                <a:xfrm>
                  <a:off x="4995170" y="1418287"/>
                  <a:ext cx="1291480" cy="765811"/>
                  <a:chOff x="4995170" y="1418287"/>
                  <a:chExt cx="1291480" cy="76581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6124725" y="1429134"/>
                    <a:ext cx="161923" cy="32324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4995170" y="1418287"/>
                    <a:ext cx="1291480" cy="765811"/>
                    <a:chOff x="762717" y="1312129"/>
                    <a:chExt cx="2827930" cy="1646852"/>
                  </a:xfrm>
                </p:grpSpPr>
                <p:grpSp>
                  <p:nvGrpSpPr>
                    <p:cNvPr id="102" name="Group 101"/>
                    <p:cNvGrpSpPr/>
                    <p:nvPr/>
                  </p:nvGrpSpPr>
                  <p:grpSpPr>
                    <a:xfrm>
                      <a:off x="762717" y="1312129"/>
                      <a:ext cx="2478833" cy="718458"/>
                      <a:chOff x="762717" y="1312129"/>
                      <a:chExt cx="2478833" cy="718458"/>
                    </a:xfrm>
                  </p:grpSpPr>
                  <p:sp>
                    <p:nvSpPr>
                      <p:cNvPr id="104" name="Rectangle 103"/>
                      <p:cNvSpPr/>
                      <p:nvPr/>
                    </p:nvSpPr>
                    <p:spPr>
                      <a:xfrm>
                        <a:off x="762717" y="1312129"/>
                        <a:ext cx="2478833" cy="4665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9506" tIns="39754" rIns="79506" bIns="39754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566"/>
                      </a:p>
                    </p:txBody>
                  </p:sp>
                  <p:cxnSp>
                    <p:nvCxnSpPr>
                      <p:cNvPr id="105" name="Straight Connector 104"/>
                      <p:cNvCxnSpPr>
                        <a:stCxn id="104" idx="1"/>
                      </p:cNvCxnSpPr>
                      <p:nvPr/>
                    </p:nvCxnSpPr>
                    <p:spPr>
                      <a:xfrm>
                        <a:off x="762717" y="1335455"/>
                        <a:ext cx="354563" cy="695132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103" name="Picture 102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245" t="6204" r="7437" b="6884"/>
                    <a:stretch/>
                  </p:blipFill>
                  <p:spPr>
                    <a:xfrm>
                      <a:off x="1108750" y="2030586"/>
                      <a:ext cx="2481897" cy="928395"/>
                    </a:xfrm>
                    <a:prstGeom prst="rect">
                      <a:avLst/>
                    </a:prstGeom>
                    <a:ln w="127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</p:pic>
              </p:grpSp>
            </p:grpSp>
          </p:grpSp>
          <p:sp>
            <p:nvSpPr>
              <p:cNvPr id="60" name="TextBox 59"/>
              <p:cNvSpPr txBox="1"/>
              <p:nvPr/>
            </p:nvSpPr>
            <p:spPr>
              <a:xfrm>
                <a:off x="4435561" y="2570010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Row sample of stereo pair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78" y="3658132"/>
                <a:ext cx="2005127" cy="273217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1068216" y="654409"/>
                <a:ext cx="2289830" cy="1575182"/>
                <a:chOff x="1346368" y="1220051"/>
                <a:chExt cx="1557469" cy="1017391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6368" y="1220051"/>
                  <a:ext cx="1141456" cy="432261"/>
                </a:xfrm>
                <a:prstGeom prst="rect">
                  <a:avLst/>
                </a:prstGeom>
              </p:spPr>
            </p:pic>
            <p:sp>
              <p:nvSpPr>
                <p:cNvPr id="85" name="Rectangle 84"/>
                <p:cNvSpPr/>
                <p:nvPr/>
              </p:nvSpPr>
              <p:spPr>
                <a:xfrm rot="20831845">
                  <a:off x="1355773" y="1392892"/>
                  <a:ext cx="1132052" cy="2169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9506" tIns="39754" rIns="79506" bIns="3975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66"/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367463" y="1551255"/>
                  <a:ext cx="402921" cy="25447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475611" y="1266499"/>
                  <a:ext cx="407242" cy="539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45" t="6204" r="7437" b="6884"/>
                <a:stretch/>
              </p:blipFill>
              <p:spPr>
                <a:xfrm>
                  <a:off x="1770385" y="1805724"/>
                  <a:ext cx="1133452" cy="431718"/>
                </a:xfrm>
                <a:prstGeom prst="rect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</p:pic>
          </p:grpSp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197" y="3634171"/>
                <a:ext cx="2000853" cy="272635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768518" y="2342644"/>
                <a:ext cx="3955794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Reconstructed row using </a:t>
                </a:r>
                <a:r>
                  <a:rPr lang="en-US" sz="1200" dirty="0" err="1"/>
                  <a:t>homography</a:t>
                </a:r>
                <a:endParaRPr lang="en-US" sz="12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626824" y="202333"/>
                <a:ext cx="3547189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One Camera of Stereo Pair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64574" y="100924"/>
                <a:ext cx="7240156" cy="661737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6311926" y="2998521"/>
                <a:ext cx="0" cy="561537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5174874" y="3960568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Binary descriptor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64574" y="6230342"/>
                <a:ext cx="3981056" cy="47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Sampled from previous frame</a:t>
                </a: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2405169" y="2824327"/>
                <a:ext cx="0" cy="561536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1138539" y="3959977"/>
                <a:ext cx="3981056" cy="42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Binary descriptor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H="1">
                <a:off x="5508712" y="3923209"/>
                <a:ext cx="15868" cy="973623"/>
              </a:xfrm>
              <a:prstGeom prst="line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2150056" y="4870404"/>
                <a:ext cx="3374525" cy="4523"/>
              </a:xfrm>
              <a:prstGeom prst="line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2150056" y="3906806"/>
                <a:ext cx="15868" cy="973623"/>
              </a:xfrm>
              <a:prstGeom prst="line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454505" y="5352771"/>
                <a:ext cx="3981056" cy="523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/>
                  <a:t>s</a:t>
                </a:r>
                <a:r>
                  <a:rPr lang="en-US" sz="1600" baseline="-25000" dirty="0" err="1"/>
                  <a:t>x</a:t>
                </a:r>
                <a:endParaRPr lang="en-US" sz="1100" baseline="-25000" dirty="0"/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9" t="6399" r="7978" b="7606"/>
              <a:stretch/>
            </p:blipFill>
            <p:spPr>
              <a:xfrm>
                <a:off x="1322604" y="4504321"/>
                <a:ext cx="2237319" cy="919729"/>
              </a:xfrm>
              <a:prstGeom prst="rect">
                <a:avLst/>
              </a:prstGeom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6156115" y="6028590"/>
              <a:ext cx="2573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Current frame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628650" y="365126"/>
            <a:ext cx="7183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Temporal Stereo: Measure Shift s</a:t>
            </a:r>
            <a:r>
              <a:rPr lang="en-US" baseline="-25000"/>
              <a:t>t</a:t>
            </a:r>
            <a:r>
              <a:rPr lang="en-US"/>
              <a:t> 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91" name="Flowchart: Process 90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92" name="Flowchart: Process 91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93" name="Flowchart: Process 92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94" name="Flowchart: Process 93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95" name="Straight Arrow Connector 94"/>
            <p:cNvCxnSpPr>
              <a:stCxn id="91" idx="2"/>
              <a:endCxn id="92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759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Reference</a:t>
            </a:r>
          </a:p>
        </p:txBody>
      </p:sp>
      <p:sp>
        <p:nvSpPr>
          <p:cNvPr id="57" name="Left Brace 56"/>
          <p:cNvSpPr/>
          <p:nvPr/>
        </p:nvSpPr>
        <p:spPr>
          <a:xfrm>
            <a:off x="4885078" y="1759296"/>
            <a:ext cx="209155" cy="32085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900688" y="1636158"/>
            <a:ext cx="4212707" cy="1754742"/>
            <a:chOff x="4789095" y="1603628"/>
            <a:chExt cx="4212707" cy="1754742"/>
          </a:xfrm>
        </p:grpSpPr>
        <p:grpSp>
          <p:nvGrpSpPr>
            <p:cNvPr id="39" name="Group 38"/>
            <p:cNvGrpSpPr/>
            <p:nvPr/>
          </p:nvGrpSpPr>
          <p:grpSpPr>
            <a:xfrm>
              <a:off x="4789095" y="1603628"/>
              <a:ext cx="4212707" cy="1754742"/>
              <a:chOff x="4865920" y="406949"/>
              <a:chExt cx="4212707" cy="175474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865920" y="406949"/>
                <a:ext cx="4212437" cy="1754742"/>
                <a:chOff x="4054607" y="4359971"/>
                <a:chExt cx="4212437" cy="1754742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4054607" y="5097882"/>
                  <a:ext cx="4212437" cy="1016831"/>
                  <a:chOff x="3849695" y="3359019"/>
                  <a:chExt cx="4212437" cy="1016831"/>
                </a:xfrm>
              </p:grpSpPr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3849695" y="4037296"/>
                    <a:ext cx="251208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595959"/>
                        </a:solidFill>
                      </a:rPr>
                      <a:t>Current frame</a:t>
                    </a: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6069883" y="3359019"/>
                    <a:ext cx="1992249" cy="307777"/>
                    <a:chOff x="6014449" y="3110861"/>
                    <a:chExt cx="1992249" cy="307777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H="1">
                      <a:off x="6014449" y="3271099"/>
                      <a:ext cx="500767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6456330" y="3110861"/>
                      <a:ext cx="155036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Current Row (t)</a:t>
                      </a:r>
                    </a:p>
                  </p:txBody>
                </p:sp>
              </p:grpSp>
            </p:grp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4348" y="4359971"/>
                  <a:ext cx="1732606" cy="1371599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7542121" y="633171"/>
                <a:ext cx="15365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Reference row: t-k</a:t>
                </a: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>
                <a:off x="7056196" y="787060"/>
                <a:ext cx="50076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 flipV="1">
              <a:off x="5175207" y="2442366"/>
              <a:ext cx="1736235" cy="9364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47439" y="1601162"/>
            <a:ext cx="40999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Leave sufficient motion</a:t>
            </a:r>
          </a:p>
          <a:p>
            <a:pPr lvl="1"/>
            <a:r>
              <a:rPr lang="en-US" sz="1800" dirty="0"/>
              <a:t>Row-to-row motion</a:t>
            </a:r>
          </a:p>
          <a:p>
            <a:pPr lvl="1"/>
            <a:r>
              <a:rPr lang="en-US" sz="1800" dirty="0"/>
              <a:t>Interpolation &amp; pixel measurement noise</a:t>
            </a:r>
          </a:p>
          <a:p>
            <a:pPr lvl="2"/>
            <a:endParaRPr lang="en-US" sz="14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  <a:p>
            <a:r>
              <a:rPr lang="en-US" sz="2400" dirty="0"/>
              <a:t>Satisfy small-motion assumption</a:t>
            </a:r>
          </a:p>
          <a:p>
            <a:pPr lvl="1"/>
            <a:r>
              <a:rPr lang="en-US" sz="1800" dirty="0"/>
              <a:t>Reference should not be far away</a:t>
            </a:r>
          </a:p>
          <a:p>
            <a:pPr lvl="1"/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6120876" y="4130763"/>
            <a:ext cx="2560320" cy="1632431"/>
            <a:chOff x="6071132" y="4213199"/>
            <a:chExt cx="2560320" cy="163243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6071132" y="4213199"/>
              <a:ext cx="0" cy="16324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071132" y="5845629"/>
              <a:ext cx="25603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14"/>
          <p:cNvSpPr/>
          <p:nvPr/>
        </p:nvSpPr>
        <p:spPr>
          <a:xfrm>
            <a:off x="6120364" y="4729477"/>
            <a:ext cx="2318657" cy="751115"/>
          </a:xfrm>
          <a:custGeom>
            <a:avLst/>
            <a:gdLst>
              <a:gd name="connsiteX0" fmla="*/ 0 w 2318657"/>
              <a:gd name="connsiteY0" fmla="*/ 751115 h 751115"/>
              <a:gd name="connsiteX1" fmla="*/ 185057 w 2318657"/>
              <a:gd name="connsiteY1" fmla="*/ 740229 h 751115"/>
              <a:gd name="connsiteX2" fmla="*/ 250371 w 2318657"/>
              <a:gd name="connsiteY2" fmla="*/ 685800 h 751115"/>
              <a:gd name="connsiteX3" fmla="*/ 337457 w 2318657"/>
              <a:gd name="connsiteY3" fmla="*/ 653143 h 751115"/>
              <a:gd name="connsiteX4" fmla="*/ 370114 w 2318657"/>
              <a:gd name="connsiteY4" fmla="*/ 642257 h 751115"/>
              <a:gd name="connsiteX5" fmla="*/ 391885 w 2318657"/>
              <a:gd name="connsiteY5" fmla="*/ 609600 h 751115"/>
              <a:gd name="connsiteX6" fmla="*/ 413657 w 2318657"/>
              <a:gd name="connsiteY6" fmla="*/ 587829 h 751115"/>
              <a:gd name="connsiteX7" fmla="*/ 424543 w 2318657"/>
              <a:gd name="connsiteY7" fmla="*/ 555172 h 751115"/>
              <a:gd name="connsiteX8" fmla="*/ 446314 w 2318657"/>
              <a:gd name="connsiteY8" fmla="*/ 533400 h 751115"/>
              <a:gd name="connsiteX9" fmla="*/ 489857 w 2318657"/>
              <a:gd name="connsiteY9" fmla="*/ 468086 h 751115"/>
              <a:gd name="connsiteX10" fmla="*/ 511628 w 2318657"/>
              <a:gd name="connsiteY10" fmla="*/ 435429 h 751115"/>
              <a:gd name="connsiteX11" fmla="*/ 566057 w 2318657"/>
              <a:gd name="connsiteY11" fmla="*/ 391886 h 751115"/>
              <a:gd name="connsiteX12" fmla="*/ 598714 w 2318657"/>
              <a:gd name="connsiteY12" fmla="*/ 381000 h 751115"/>
              <a:gd name="connsiteX13" fmla="*/ 642257 w 2318657"/>
              <a:gd name="connsiteY13" fmla="*/ 315686 h 751115"/>
              <a:gd name="connsiteX14" fmla="*/ 718457 w 2318657"/>
              <a:gd name="connsiteY14" fmla="*/ 152400 h 751115"/>
              <a:gd name="connsiteX15" fmla="*/ 762000 w 2318657"/>
              <a:gd name="connsiteY15" fmla="*/ 130629 h 751115"/>
              <a:gd name="connsiteX16" fmla="*/ 794657 w 2318657"/>
              <a:gd name="connsiteY16" fmla="*/ 119743 h 751115"/>
              <a:gd name="connsiteX17" fmla="*/ 827314 w 2318657"/>
              <a:gd name="connsiteY17" fmla="*/ 97972 h 751115"/>
              <a:gd name="connsiteX18" fmla="*/ 870857 w 2318657"/>
              <a:gd name="connsiteY18" fmla="*/ 87086 h 751115"/>
              <a:gd name="connsiteX19" fmla="*/ 936171 w 2318657"/>
              <a:gd name="connsiteY19" fmla="*/ 65315 h 751115"/>
              <a:gd name="connsiteX20" fmla="*/ 968828 w 2318657"/>
              <a:gd name="connsiteY20" fmla="*/ 54429 h 751115"/>
              <a:gd name="connsiteX21" fmla="*/ 990600 w 2318657"/>
              <a:gd name="connsiteY21" fmla="*/ 32657 h 751115"/>
              <a:gd name="connsiteX22" fmla="*/ 1121228 w 2318657"/>
              <a:gd name="connsiteY22" fmla="*/ 0 h 751115"/>
              <a:gd name="connsiteX23" fmla="*/ 1480457 w 2318657"/>
              <a:gd name="connsiteY23" fmla="*/ 10886 h 751115"/>
              <a:gd name="connsiteX24" fmla="*/ 1665514 w 2318657"/>
              <a:gd name="connsiteY24" fmla="*/ 32657 h 751115"/>
              <a:gd name="connsiteX25" fmla="*/ 1709057 w 2318657"/>
              <a:gd name="connsiteY25" fmla="*/ 76200 h 751115"/>
              <a:gd name="connsiteX26" fmla="*/ 1774371 w 2318657"/>
              <a:gd name="connsiteY26" fmla="*/ 119743 h 751115"/>
              <a:gd name="connsiteX27" fmla="*/ 1785257 w 2318657"/>
              <a:gd name="connsiteY27" fmla="*/ 152400 h 751115"/>
              <a:gd name="connsiteX28" fmla="*/ 1861457 w 2318657"/>
              <a:gd name="connsiteY28" fmla="*/ 206829 h 751115"/>
              <a:gd name="connsiteX29" fmla="*/ 1894114 w 2318657"/>
              <a:gd name="connsiteY29" fmla="*/ 239486 h 751115"/>
              <a:gd name="connsiteX30" fmla="*/ 1959428 w 2318657"/>
              <a:gd name="connsiteY30" fmla="*/ 261257 h 751115"/>
              <a:gd name="connsiteX31" fmla="*/ 1992085 w 2318657"/>
              <a:gd name="connsiteY31" fmla="*/ 326572 h 751115"/>
              <a:gd name="connsiteX32" fmla="*/ 2013857 w 2318657"/>
              <a:gd name="connsiteY32" fmla="*/ 391886 h 751115"/>
              <a:gd name="connsiteX33" fmla="*/ 2024743 w 2318657"/>
              <a:gd name="connsiteY33" fmla="*/ 424543 h 751115"/>
              <a:gd name="connsiteX34" fmla="*/ 2068285 w 2318657"/>
              <a:gd name="connsiteY34" fmla="*/ 478972 h 751115"/>
              <a:gd name="connsiteX35" fmla="*/ 2111828 w 2318657"/>
              <a:gd name="connsiteY35" fmla="*/ 522515 h 751115"/>
              <a:gd name="connsiteX36" fmla="*/ 2155371 w 2318657"/>
              <a:gd name="connsiteY36" fmla="*/ 533400 h 751115"/>
              <a:gd name="connsiteX37" fmla="*/ 2209800 w 2318657"/>
              <a:gd name="connsiteY37" fmla="*/ 566057 h 751115"/>
              <a:gd name="connsiteX38" fmla="*/ 2231571 w 2318657"/>
              <a:gd name="connsiteY38" fmla="*/ 587829 h 751115"/>
              <a:gd name="connsiteX39" fmla="*/ 2296885 w 2318657"/>
              <a:gd name="connsiteY39" fmla="*/ 609600 h 751115"/>
              <a:gd name="connsiteX40" fmla="*/ 2318657 w 2318657"/>
              <a:gd name="connsiteY40" fmla="*/ 631372 h 75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18657" h="751115">
                <a:moveTo>
                  <a:pt x="0" y="751115"/>
                </a:moveTo>
                <a:cubicBezTo>
                  <a:pt x="61686" y="747486"/>
                  <a:pt x="123948" y="749396"/>
                  <a:pt x="185057" y="740229"/>
                </a:cubicBezTo>
                <a:cubicBezTo>
                  <a:pt x="206926" y="736949"/>
                  <a:pt x="236230" y="695901"/>
                  <a:pt x="250371" y="685800"/>
                </a:cubicBezTo>
                <a:cubicBezTo>
                  <a:pt x="284191" y="661643"/>
                  <a:pt x="299473" y="663996"/>
                  <a:pt x="337457" y="653143"/>
                </a:cubicBezTo>
                <a:cubicBezTo>
                  <a:pt x="348490" y="649991"/>
                  <a:pt x="359228" y="645886"/>
                  <a:pt x="370114" y="642257"/>
                </a:cubicBezTo>
                <a:cubicBezTo>
                  <a:pt x="377371" y="631371"/>
                  <a:pt x="383712" y="619816"/>
                  <a:pt x="391885" y="609600"/>
                </a:cubicBezTo>
                <a:cubicBezTo>
                  <a:pt x="398296" y="601586"/>
                  <a:pt x="408376" y="596630"/>
                  <a:pt x="413657" y="587829"/>
                </a:cubicBezTo>
                <a:cubicBezTo>
                  <a:pt x="419561" y="577990"/>
                  <a:pt x="418639" y="565011"/>
                  <a:pt x="424543" y="555172"/>
                </a:cubicBezTo>
                <a:cubicBezTo>
                  <a:pt x="429823" y="546371"/>
                  <a:pt x="440156" y="541611"/>
                  <a:pt x="446314" y="533400"/>
                </a:cubicBezTo>
                <a:cubicBezTo>
                  <a:pt x="462013" y="512467"/>
                  <a:pt x="475343" y="489857"/>
                  <a:pt x="489857" y="468086"/>
                </a:cubicBezTo>
                <a:cubicBezTo>
                  <a:pt x="497114" y="457200"/>
                  <a:pt x="502377" y="444680"/>
                  <a:pt x="511628" y="435429"/>
                </a:cubicBezTo>
                <a:cubicBezTo>
                  <a:pt x="531879" y="415178"/>
                  <a:pt x="538592" y="405619"/>
                  <a:pt x="566057" y="391886"/>
                </a:cubicBezTo>
                <a:cubicBezTo>
                  <a:pt x="576320" y="386754"/>
                  <a:pt x="587828" y="384629"/>
                  <a:pt x="598714" y="381000"/>
                </a:cubicBezTo>
                <a:cubicBezTo>
                  <a:pt x="613228" y="359229"/>
                  <a:pt x="637126" y="341344"/>
                  <a:pt x="642257" y="315686"/>
                </a:cubicBezTo>
                <a:cubicBezTo>
                  <a:pt x="656145" y="246245"/>
                  <a:pt x="646817" y="188219"/>
                  <a:pt x="718457" y="152400"/>
                </a:cubicBezTo>
                <a:cubicBezTo>
                  <a:pt x="732971" y="145143"/>
                  <a:pt x="747085" y="137021"/>
                  <a:pt x="762000" y="130629"/>
                </a:cubicBezTo>
                <a:cubicBezTo>
                  <a:pt x="772547" y="126109"/>
                  <a:pt x="784394" y="124875"/>
                  <a:pt x="794657" y="119743"/>
                </a:cubicBezTo>
                <a:cubicBezTo>
                  <a:pt x="806359" y="113892"/>
                  <a:pt x="815289" y="103126"/>
                  <a:pt x="827314" y="97972"/>
                </a:cubicBezTo>
                <a:cubicBezTo>
                  <a:pt x="841065" y="92079"/>
                  <a:pt x="856527" y="91385"/>
                  <a:pt x="870857" y="87086"/>
                </a:cubicBezTo>
                <a:cubicBezTo>
                  <a:pt x="892838" y="80492"/>
                  <a:pt x="914400" y="72572"/>
                  <a:pt x="936171" y="65315"/>
                </a:cubicBezTo>
                <a:lnTo>
                  <a:pt x="968828" y="54429"/>
                </a:lnTo>
                <a:cubicBezTo>
                  <a:pt x="976085" y="47172"/>
                  <a:pt x="981420" y="37247"/>
                  <a:pt x="990600" y="32657"/>
                </a:cubicBezTo>
                <a:cubicBezTo>
                  <a:pt x="1033725" y="11095"/>
                  <a:pt x="1074757" y="7745"/>
                  <a:pt x="1121228" y="0"/>
                </a:cubicBezTo>
                <a:lnTo>
                  <a:pt x="1480457" y="10886"/>
                </a:lnTo>
                <a:cubicBezTo>
                  <a:pt x="1611552" y="16586"/>
                  <a:pt x="1584085" y="12301"/>
                  <a:pt x="1665514" y="32657"/>
                </a:cubicBezTo>
                <a:cubicBezTo>
                  <a:pt x="1680028" y="47171"/>
                  <a:pt x="1691978" y="64814"/>
                  <a:pt x="1709057" y="76200"/>
                </a:cubicBezTo>
                <a:lnTo>
                  <a:pt x="1774371" y="119743"/>
                </a:lnTo>
                <a:cubicBezTo>
                  <a:pt x="1778000" y="130629"/>
                  <a:pt x="1778588" y="143063"/>
                  <a:pt x="1785257" y="152400"/>
                </a:cubicBezTo>
                <a:cubicBezTo>
                  <a:pt x="1817543" y="197599"/>
                  <a:pt x="1820156" y="193062"/>
                  <a:pt x="1861457" y="206829"/>
                </a:cubicBezTo>
                <a:cubicBezTo>
                  <a:pt x="1872343" y="217715"/>
                  <a:pt x="1880657" y="232010"/>
                  <a:pt x="1894114" y="239486"/>
                </a:cubicBezTo>
                <a:cubicBezTo>
                  <a:pt x="1914175" y="250631"/>
                  <a:pt x="1959428" y="261257"/>
                  <a:pt x="1959428" y="261257"/>
                </a:cubicBezTo>
                <a:cubicBezTo>
                  <a:pt x="1999127" y="380354"/>
                  <a:pt x="1935815" y="199966"/>
                  <a:pt x="1992085" y="326572"/>
                </a:cubicBezTo>
                <a:cubicBezTo>
                  <a:pt x="2001406" y="347543"/>
                  <a:pt x="2006600" y="370115"/>
                  <a:pt x="2013857" y="391886"/>
                </a:cubicBezTo>
                <a:cubicBezTo>
                  <a:pt x="2017486" y="402772"/>
                  <a:pt x="2016629" y="416429"/>
                  <a:pt x="2024743" y="424543"/>
                </a:cubicBezTo>
                <a:cubicBezTo>
                  <a:pt x="2098867" y="498671"/>
                  <a:pt x="1985877" y="382829"/>
                  <a:pt x="2068285" y="478972"/>
                </a:cubicBezTo>
                <a:cubicBezTo>
                  <a:pt x="2081643" y="494557"/>
                  <a:pt x="2091914" y="517537"/>
                  <a:pt x="2111828" y="522515"/>
                </a:cubicBezTo>
                <a:lnTo>
                  <a:pt x="2155371" y="533400"/>
                </a:lnTo>
                <a:cubicBezTo>
                  <a:pt x="2210539" y="588568"/>
                  <a:pt x="2139141" y="523661"/>
                  <a:pt x="2209800" y="566057"/>
                </a:cubicBezTo>
                <a:cubicBezTo>
                  <a:pt x="2218601" y="571337"/>
                  <a:pt x="2222391" y="583239"/>
                  <a:pt x="2231571" y="587829"/>
                </a:cubicBezTo>
                <a:cubicBezTo>
                  <a:pt x="2252097" y="598092"/>
                  <a:pt x="2296885" y="609600"/>
                  <a:pt x="2296885" y="609600"/>
                </a:cubicBezTo>
                <a:lnTo>
                  <a:pt x="2318657" y="631372"/>
                </a:lnTo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5534" y="5963207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1282" y="4618357"/>
            <a:ext cx="135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Estimation reliability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61542" y="3422049"/>
            <a:ext cx="1406979" cy="2352053"/>
            <a:chOff x="5214664" y="3406086"/>
            <a:chExt cx="1406979" cy="2352053"/>
          </a:xfrm>
        </p:grpSpPr>
        <p:grpSp>
          <p:nvGrpSpPr>
            <p:cNvPr id="30" name="Group 29"/>
            <p:cNvGrpSpPr/>
            <p:nvPr/>
          </p:nvGrpSpPr>
          <p:grpSpPr>
            <a:xfrm>
              <a:off x="5581299" y="4103891"/>
              <a:ext cx="659618" cy="1654248"/>
              <a:chOff x="5581299" y="4103891"/>
              <a:chExt cx="586690" cy="1654248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6167989" y="4103891"/>
                <a:ext cx="0" cy="16433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5581299" y="4114800"/>
                <a:ext cx="586690" cy="1643339"/>
              </a:xfrm>
              <a:prstGeom prst="rect">
                <a:avLst/>
              </a:prstGeom>
              <a:solidFill>
                <a:schemeClr val="accent2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214664" y="3406086"/>
              <a:ext cx="1406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Noisy measurements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49585" y="3381190"/>
            <a:ext cx="1406979" cy="2392912"/>
            <a:chOff x="7002707" y="3365227"/>
            <a:chExt cx="1406979" cy="2392912"/>
          </a:xfrm>
        </p:grpSpPr>
        <p:grpSp>
          <p:nvGrpSpPr>
            <p:cNvPr id="32" name="Group 31"/>
            <p:cNvGrpSpPr/>
            <p:nvPr/>
          </p:nvGrpSpPr>
          <p:grpSpPr>
            <a:xfrm>
              <a:off x="7393156" y="4114800"/>
              <a:ext cx="610293" cy="1643339"/>
              <a:chOff x="7393156" y="4114800"/>
              <a:chExt cx="610293" cy="1643339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7393156" y="4114800"/>
                <a:ext cx="0" cy="16433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7408946" y="4114800"/>
                <a:ext cx="594503" cy="1643339"/>
              </a:xfrm>
              <a:prstGeom prst="rect">
                <a:avLst/>
              </a:prstGeom>
              <a:solidFill>
                <a:schemeClr val="accent4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002707" y="3365227"/>
              <a:ext cx="14069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Small motion assumption invalid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 flipV="1">
            <a:off x="4298492" y="1973290"/>
            <a:ext cx="1724543" cy="90624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03584" y="4098036"/>
            <a:ext cx="1159540" cy="165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941961" y="4098036"/>
            <a:ext cx="608366" cy="165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90793" y="5993209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75" name="Flowchart: Process 74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76" name="Flowchart: Process 75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7" name="Flowchart: Process 76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8" name="Flowchart: Process 77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79" name="Straight Arrow Connector 78"/>
            <p:cNvCxnSpPr>
              <a:stCxn id="75" idx="2"/>
              <a:endCxn id="76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79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Scores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3759214" cy="435133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Quality of minimum: </a:t>
                </a:r>
                <a:r>
                  <a:rPr lang="en-US" sz="2400" dirty="0" err="1"/>
                  <a:t>c</a:t>
                </a:r>
                <a:r>
                  <a:rPr lang="en-US" sz="2400" baseline="-25000" dirty="0" err="1"/>
                  <a:t>PKR</a:t>
                </a:r>
                <a:endParaRPr lang="en-US" sz="2400" baseline="-25000" dirty="0"/>
              </a:p>
              <a:p>
                <a:pPr lvl="1"/>
                <a:r>
                  <a:rPr lang="en-US" sz="2000" dirty="0"/>
                  <a:t>Is the valley unique?</a:t>
                </a:r>
              </a:p>
              <a:p>
                <a:pPr lvl="1"/>
                <a:r>
                  <a:rPr lang="en-US" sz="2000" dirty="0"/>
                  <a:t>Use Peak ratio (PKR)</a:t>
                </a:r>
                <a:r>
                  <a:rPr lang="en-US" sz="2000" baseline="30000" dirty="0"/>
                  <a:t>[1]</a:t>
                </a:r>
                <a:endParaRPr lang="en-US" baseline="30000" dirty="0"/>
              </a:p>
              <a:p>
                <a:pPr lvl="1"/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Temporal consistency : </a:t>
                </a:r>
                <a:r>
                  <a:rPr lang="en-US" sz="2400" dirty="0" err="1"/>
                  <a:t>c</a:t>
                </a:r>
                <a:r>
                  <a:rPr lang="en-US" sz="2400" baseline="-25000" dirty="0" err="1"/>
                  <a:t>t</a:t>
                </a:r>
                <a:endParaRPr lang="en-US" sz="2400" baseline="-25000" dirty="0"/>
              </a:p>
              <a:p>
                <a:pPr lvl="1"/>
                <a:r>
                  <a:rPr lang="en-US" sz="2000" dirty="0"/>
                  <a:t>Consistent shifts in time</a:t>
                </a:r>
              </a:p>
              <a:p>
                <a:pPr lvl="1"/>
                <a:r>
                  <a:rPr lang="en-US" sz="2000" dirty="0"/>
                  <a:t>Penalize sudden changes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𝑃𝐾𝑅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lvl="2"/>
                <a:endParaRPr lang="en-US" sz="18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3759214" cy="4351338"/>
              </a:xfrm>
              <a:blipFill>
                <a:blip r:embed="rId3"/>
                <a:stretch>
                  <a:fillRect l="-2593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094457" y="5257800"/>
            <a:ext cx="1783450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43249" y="6438900"/>
            <a:ext cx="47707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800" dirty="0"/>
              <a:t>X. Hu and P. </a:t>
            </a:r>
            <a:r>
              <a:rPr lang="en-US" sz="800" dirty="0" err="1"/>
              <a:t>Mordohai</a:t>
            </a:r>
            <a:r>
              <a:rPr lang="en-US" sz="800" dirty="0"/>
              <a:t>. A quantitative evaluation of confidence measures for stereo vision, PAMI 2012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87864" y="1766240"/>
            <a:ext cx="3860481" cy="1408997"/>
            <a:chOff x="5160675" y="2466975"/>
            <a:chExt cx="3860481" cy="1408997"/>
          </a:xfrm>
        </p:grpSpPr>
        <p:grpSp>
          <p:nvGrpSpPr>
            <p:cNvPr id="33" name="Group 32"/>
            <p:cNvGrpSpPr/>
            <p:nvPr/>
          </p:nvGrpSpPr>
          <p:grpSpPr>
            <a:xfrm>
              <a:off x="5160675" y="2466975"/>
              <a:ext cx="3860481" cy="1408996"/>
              <a:chOff x="-84070" y="3792139"/>
              <a:chExt cx="5742651" cy="216168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1388" y="3884697"/>
                <a:ext cx="1544173" cy="11415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919" y="3884697"/>
                <a:ext cx="1544173" cy="1141585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40253" y="3800475"/>
                <a:ext cx="1955397" cy="1549658"/>
                <a:chOff x="1340253" y="3800475"/>
                <a:chExt cx="1955397" cy="1549658"/>
              </a:xfrm>
            </p:grpSpPr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1340253" y="5341797"/>
                  <a:ext cx="1955397" cy="833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1349178" y="3800475"/>
                  <a:ext cx="0" cy="15413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/>
              <p:cNvSpPr txBox="1"/>
              <p:nvPr/>
            </p:nvSpPr>
            <p:spPr>
              <a:xfrm>
                <a:off x="1809361" y="5481635"/>
                <a:ext cx="1157289" cy="472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Shift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84070" y="4132323"/>
                <a:ext cx="1445190" cy="802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Hamming distance</a:t>
                </a: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3703184" y="3792139"/>
                <a:ext cx="1955397" cy="1549658"/>
                <a:chOff x="1340253" y="3800475"/>
                <a:chExt cx="1955397" cy="1549658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1340253" y="5341797"/>
                  <a:ext cx="1955397" cy="833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1349178" y="3800475"/>
                  <a:ext cx="0" cy="15413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/>
            <p:cNvSpPr txBox="1"/>
            <p:nvPr/>
          </p:nvSpPr>
          <p:spPr>
            <a:xfrm>
              <a:off x="8037154" y="3568195"/>
              <a:ext cx="777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Shift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87864" y="3491241"/>
            <a:ext cx="3860481" cy="1408997"/>
            <a:chOff x="5160675" y="2466975"/>
            <a:chExt cx="3860481" cy="1408997"/>
          </a:xfrm>
        </p:grpSpPr>
        <p:grpSp>
          <p:nvGrpSpPr>
            <p:cNvPr id="37" name="Group 36"/>
            <p:cNvGrpSpPr/>
            <p:nvPr/>
          </p:nvGrpSpPr>
          <p:grpSpPr>
            <a:xfrm>
              <a:off x="5160675" y="2466975"/>
              <a:ext cx="3860481" cy="1408996"/>
              <a:chOff x="-84070" y="3792139"/>
              <a:chExt cx="5742651" cy="2161689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4868" y="3884698"/>
                <a:ext cx="1497213" cy="114158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9399" y="3884698"/>
                <a:ext cx="1497213" cy="1141585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340253" y="3800475"/>
                <a:ext cx="1955397" cy="1549658"/>
                <a:chOff x="1340253" y="3800475"/>
                <a:chExt cx="1955397" cy="1549658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1340253" y="5341797"/>
                  <a:ext cx="1955397" cy="833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1349178" y="3800475"/>
                  <a:ext cx="0" cy="15413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Box 41"/>
              <p:cNvSpPr txBox="1"/>
              <p:nvPr/>
            </p:nvSpPr>
            <p:spPr>
              <a:xfrm>
                <a:off x="1809361" y="5481635"/>
                <a:ext cx="1157289" cy="472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Time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-84070" y="4132323"/>
                <a:ext cx="1445190" cy="472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Shift</a:t>
                </a: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703184" y="3792139"/>
                <a:ext cx="1955397" cy="1549658"/>
                <a:chOff x="1340253" y="3800475"/>
                <a:chExt cx="1955397" cy="1549658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1340253" y="5341797"/>
                  <a:ext cx="1955397" cy="833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1349178" y="3800475"/>
                  <a:ext cx="0" cy="15413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037154" y="3568195"/>
              <a:ext cx="777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420733" y="5315787"/>
                <a:ext cx="2343384" cy="978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rgbClr val="6B6B6B"/>
                    </a:solidFill>
                  </a:rPr>
                  <a:t>C</a:t>
                </a:r>
                <a:r>
                  <a:rPr lang="en-US" sz="2000" dirty="0">
                    <a:solidFill>
                      <a:srgbClr val="6B6B6B"/>
                    </a:solidFill>
                  </a:rPr>
                  <a:t>(t) 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solidFill>
                              <a:srgbClr val="6B6B6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solidFill>
                                  <a:srgbClr val="6B6B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00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00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 smtClean="0">
                                  <a:solidFill>
                                    <a:srgbClr val="6B6B6B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B6B6B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6B6B6B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733" y="5315787"/>
                <a:ext cx="2343384" cy="978217"/>
              </a:xfrm>
              <a:prstGeom prst="rect">
                <a:avLst/>
              </a:prstGeom>
              <a:blipFill>
                <a:blip r:embed="rId8"/>
                <a:stretch>
                  <a:fillRect l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059845" y="633610"/>
            <a:ext cx="137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confidence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07415" y="649172"/>
            <a:ext cx="135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Confidence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795553" y="649172"/>
            <a:ext cx="11862" cy="425106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647658" y="3184407"/>
            <a:ext cx="273964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67" name="Flowchart: Process 66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68" name="Flowchart: Process 67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69" name="Flowchart: Process 68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71" name="Flowchart: Process 70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72" name="Straight Arrow Connector 71"/>
            <p:cNvCxnSpPr>
              <a:stCxn id="67" idx="2"/>
              <a:endCxn id="68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0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600" b="1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i="1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sz="1600" b="0" i="1" baseline="-250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1600" b="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rgbClr val="595959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13" y="2777817"/>
                <a:ext cx="3359937" cy="351378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498400" y="1917200"/>
            <a:ext cx="3416477" cy="1663275"/>
            <a:chOff x="498400" y="1917200"/>
            <a:chExt cx="3416477" cy="1663275"/>
          </a:xfrm>
        </p:grpSpPr>
        <p:grpSp>
          <p:nvGrpSpPr>
            <p:cNvPr id="4" name="Group 3"/>
            <p:cNvGrpSpPr/>
            <p:nvPr/>
          </p:nvGrpSpPr>
          <p:grpSpPr>
            <a:xfrm>
              <a:off x="498400" y="1917200"/>
              <a:ext cx="3416477" cy="1217863"/>
              <a:chOff x="554971" y="1917659"/>
              <a:chExt cx="3416477" cy="121786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238141" y="2751174"/>
                <a:ext cx="733307" cy="384348"/>
              </a:xfrm>
              <a:prstGeom prst="rect">
                <a:avLst/>
              </a:prstGeom>
              <a:noFill/>
              <a:ln w="28575">
                <a:solidFill>
                  <a:schemeClr val="accent5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2310439" y="2328937"/>
                <a:ext cx="969647" cy="428624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54971" y="1917659"/>
                    <a:ext cx="3358740" cy="5835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𝑐𝑎𝑚</m:t>
                              </m:r>
                              <m:r>
                                <a:rPr lang="en-US" sz="1600" b="0" i="1" baseline="-2500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60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y</m:t>
                                    </m:r>
                                    <m:r>
                                      <a:rPr lang="en-US" sz="160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en-US" sz="160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1600" i="1" baseline="3000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sz="1600" baseline="-25000" dirty="0">
                      <a:solidFill>
                        <a:srgbClr val="595959"/>
                      </a:solidFill>
                    </a:endParaRPr>
                  </a:p>
                  <a:p>
                    <a:endParaRPr lang="en-US" sz="16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971" y="1917659"/>
                    <a:ext cx="3358740" cy="58355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/>
            <p:cNvSpPr txBox="1"/>
            <p:nvPr/>
          </p:nvSpPr>
          <p:spPr>
            <a:xfrm>
              <a:off x="554971" y="3211143"/>
              <a:ext cx="184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</a:rPr>
                <a:t>Stereo in time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620038" y="2243195"/>
              <a:ext cx="0" cy="10159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Slide Number Placeholder 2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grpSp>
        <p:nvGrpSpPr>
          <p:cNvPr id="40" name="Group 39"/>
          <p:cNvGrpSpPr/>
          <p:nvPr/>
        </p:nvGrpSpPr>
        <p:grpSpPr>
          <a:xfrm>
            <a:off x="5745705" y="2773113"/>
            <a:ext cx="2906589" cy="1334961"/>
            <a:chOff x="5501993" y="2773573"/>
            <a:chExt cx="2906589" cy="1334961"/>
          </a:xfrm>
        </p:grpSpPr>
        <p:sp>
          <p:nvSpPr>
            <p:cNvPr id="41" name="Rectangle 40"/>
            <p:cNvSpPr/>
            <p:nvPr/>
          </p:nvSpPr>
          <p:spPr>
            <a:xfrm>
              <a:off x="5501993" y="2773573"/>
              <a:ext cx="607557" cy="3619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Arrow Connector 41"/>
            <p:cNvCxnSpPr>
              <a:stCxn id="41" idx="2"/>
            </p:cNvCxnSpPr>
            <p:nvPr/>
          </p:nvCxnSpPr>
          <p:spPr>
            <a:xfrm>
              <a:off x="5805772" y="3135523"/>
              <a:ext cx="554216" cy="5759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109551" y="3758310"/>
                  <a:ext cx="2299031" cy="350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aseline="300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𝑐𝑎𝑚</m:t>
                          </m:r>
                          <m:r>
                            <a:rPr lang="en-US" sz="16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e>
                                <m:r>
                                  <a:rPr lang="en-US" sz="1600" i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 baseline="3000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endParaRPr lang="en-US" sz="1600" dirty="0">
                    <a:solidFill>
                      <a:srgbClr val="59595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9551" y="3758310"/>
                  <a:ext cx="2299031" cy="35022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/>
          <p:cNvCxnSpPr>
            <a:stCxn id="51" idx="0"/>
          </p:cNvCxnSpPr>
          <p:nvPr/>
        </p:nvCxnSpPr>
        <p:spPr>
          <a:xfrm flipH="1" flipV="1">
            <a:off x="7990113" y="4034516"/>
            <a:ext cx="1" cy="6138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066852" y="4648338"/>
            <a:ext cx="18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</a:rPr>
              <a:t>Stereo in space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27" name="Flowchart: Process 26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30" name="Flowchart: Process 29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31" name="Straight Arrow Connector 30"/>
            <p:cNvCxnSpPr>
              <a:stCxn id="27" idx="2"/>
              <a:endCxn id="28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138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Linear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𝑐𝑎𝑚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𝒄𝒍𝒖𝒔𝒕𝒆𝒓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𝑐𝑎𝑚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sz="2000" dirty="0">
                  <a:solidFill>
                    <a:srgbClr val="727272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000" dirty="0">
                    <a:solidFill>
                      <a:srgbClr val="727272"/>
                    </a:solidFill>
                    <a:latin typeface="Cambria Math" panose="02040503050406030204" pitchFamily="18" charset="0"/>
                  </a:rPr>
                  <a:t>One </a:t>
                </a:r>
                <a:r>
                  <a:rPr lang="en-US" sz="2000" dirty="0">
                    <a:latin typeface="Cambria Math" panose="02040503050406030204" pitchFamily="18" charset="0"/>
                  </a:rPr>
                  <a:t>equation from each camera</a:t>
                </a:r>
              </a:p>
              <a:p>
                <a:pPr lvl="1"/>
                <a:r>
                  <a:rPr lang="en-US" sz="2000" dirty="0">
                    <a:latin typeface="Cambria Math" panose="02040503050406030204" pitchFamily="18" charset="0"/>
                  </a:rPr>
                  <a:t>Use more cameras for robustness</a:t>
                </a:r>
                <a:endParaRPr lang="en-US" sz="2000" b="0" dirty="0">
                  <a:latin typeface="Cambria Math" panose="02040503050406030204" pitchFamily="18" charset="0"/>
                </a:endParaRPr>
              </a:p>
              <a:p>
                <a:pPr lvl="1"/>
                <a:endParaRPr lang="en-US" sz="2000" b="0" dirty="0">
                  <a:latin typeface="Cambria Math" panose="02040503050406030204" pitchFamily="18" charset="0"/>
                </a:endParaRPr>
              </a:p>
              <a:p>
                <a:pPr lvl="1"/>
                <a:endParaRPr lang="en-US" sz="20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05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76001" y="3787013"/>
                <a:ext cx="4060027" cy="238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95959">
                        <a:alpha val="0"/>
                      </a:srgb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400" b="1" i="1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sz="2400" b="1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400" b="1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1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400" b="1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400" b="1" i="1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  <m:r>
                      <a:rPr lang="en-US" sz="2400" b="1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r>
                      <a:rPr lang="en-US" sz="2400" b="1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2400" b="1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2400" b="1" i="1" dirty="0">
                  <a:solidFill>
                    <a:srgbClr val="595959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01" y="3787013"/>
                <a:ext cx="4060027" cy="23837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lide Number Placeholder 2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pSp>
        <p:nvGrpSpPr>
          <p:cNvPr id="13" name="Group 12"/>
          <p:cNvGrpSpPr/>
          <p:nvPr/>
        </p:nvGrpSpPr>
        <p:grpSpPr>
          <a:xfrm>
            <a:off x="8218714" y="98488"/>
            <a:ext cx="813363" cy="1730312"/>
            <a:chOff x="783771" y="1711470"/>
            <a:chExt cx="2743200" cy="3309037"/>
          </a:xfrm>
        </p:grpSpPr>
        <p:sp>
          <p:nvSpPr>
            <p:cNvPr id="14" name="Flowchart: Process 13"/>
            <p:cNvSpPr/>
            <p:nvPr/>
          </p:nvSpPr>
          <p:spPr>
            <a:xfrm>
              <a:off x="783771" y="1711470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15" name="Flowchart: Process 14"/>
            <p:cNvSpPr/>
            <p:nvPr/>
          </p:nvSpPr>
          <p:spPr>
            <a:xfrm>
              <a:off x="783771" y="2635878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Spatial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783771" y="3560286"/>
              <a:ext cx="2743200" cy="535813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Temporal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Stereo</a:t>
              </a:r>
            </a:p>
          </p:txBody>
        </p:sp>
        <p:sp>
          <p:nvSpPr>
            <p:cNvPr id="17" name="Flowchart: Process 16"/>
            <p:cNvSpPr/>
            <p:nvPr/>
          </p:nvSpPr>
          <p:spPr>
            <a:xfrm>
              <a:off x="783771" y="4484694"/>
              <a:ext cx="2743200" cy="535813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Estimation Framework</a:t>
              </a:r>
            </a:p>
          </p:txBody>
        </p:sp>
        <p:cxnSp>
          <p:nvCxnSpPr>
            <p:cNvPr id="19" name="Straight Arrow Connector 18"/>
            <p:cNvCxnSpPr>
              <a:stCxn id="14" idx="2"/>
              <a:endCxn id="15" idx="0"/>
            </p:cNvCxnSpPr>
            <p:nvPr/>
          </p:nvCxnSpPr>
          <p:spPr>
            <a:xfrm>
              <a:off x="2155371" y="2247283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155371" y="3171691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155371" y="4096099"/>
              <a:ext cx="0" cy="388595"/>
            </a:xfrm>
            <a:prstGeom prst="straightConnector1">
              <a:avLst/>
            </a:prstGeom>
            <a:ln w="317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8151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313429" y="1919156"/>
            <a:ext cx="908211" cy="12928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53217" y="3402478"/>
            <a:ext cx="1292865" cy="90821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 of rows</a:t>
            </a:r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770347" y="3053487"/>
            <a:ext cx="482870" cy="803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3"/>
            <a:endCxn id="16" idx="1"/>
          </p:cNvCxnSpPr>
          <p:nvPr/>
        </p:nvCxnSpPr>
        <p:spPr>
          <a:xfrm flipV="1">
            <a:off x="2546082" y="3053487"/>
            <a:ext cx="733053" cy="803097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79135" y="2599381"/>
            <a:ext cx="1292865" cy="90821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Spatial Stereo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56357" y="4949429"/>
            <a:ext cx="1292865" cy="90821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Confidence Scores</a:t>
            </a:r>
          </a:p>
        </p:txBody>
      </p:sp>
      <p:cxnSp>
        <p:nvCxnSpPr>
          <p:cNvPr id="19" name="Straight Arrow Connector 18"/>
          <p:cNvCxnSpPr>
            <a:stCxn id="6" idx="3"/>
            <a:endCxn id="21" idx="1"/>
          </p:cNvCxnSpPr>
          <p:nvPr/>
        </p:nvCxnSpPr>
        <p:spPr>
          <a:xfrm>
            <a:off x="2546082" y="3856584"/>
            <a:ext cx="733053" cy="83013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56358" y="3339548"/>
            <a:ext cx="1292865" cy="90821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Weighted Least Squares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9135" y="4232614"/>
            <a:ext cx="1292865" cy="90821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Temporal Stereo</a:t>
            </a:r>
          </a:p>
        </p:txBody>
      </p:sp>
      <p:cxnSp>
        <p:nvCxnSpPr>
          <p:cNvPr id="26" name="Straight Arrow Connector 25"/>
          <p:cNvCxnSpPr>
            <a:stCxn id="17" idx="0"/>
            <a:endCxn id="20" idx="2"/>
          </p:cNvCxnSpPr>
          <p:nvPr/>
        </p:nvCxnSpPr>
        <p:spPr>
          <a:xfrm flipV="1">
            <a:off x="5902790" y="4247759"/>
            <a:ext cx="1" cy="70167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3"/>
            <a:endCxn id="20" idx="1"/>
          </p:cNvCxnSpPr>
          <p:nvPr/>
        </p:nvCxnSpPr>
        <p:spPr>
          <a:xfrm>
            <a:off x="4572000" y="3053487"/>
            <a:ext cx="684358" cy="7401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3"/>
            <a:endCxn id="20" idx="1"/>
          </p:cNvCxnSpPr>
          <p:nvPr/>
        </p:nvCxnSpPr>
        <p:spPr>
          <a:xfrm flipV="1">
            <a:off x="4572000" y="3793654"/>
            <a:ext cx="684358" cy="89306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282276" y="3339549"/>
            <a:ext cx="1738880" cy="90821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frequency 6DoF tracking</a:t>
            </a:r>
          </a:p>
        </p:txBody>
      </p:sp>
      <p:cxnSp>
        <p:nvCxnSpPr>
          <p:cNvPr id="33" name="Straight Arrow Connector 32"/>
          <p:cNvCxnSpPr>
            <a:stCxn id="20" idx="3"/>
            <a:endCxn id="31" idx="1"/>
          </p:cNvCxnSpPr>
          <p:nvPr/>
        </p:nvCxnSpPr>
        <p:spPr>
          <a:xfrm>
            <a:off x="6549223" y="3793654"/>
            <a:ext cx="7330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6403" y="5451297"/>
            <a:ext cx="12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27689" y="1626353"/>
            <a:ext cx="168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approach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14902" y="5456531"/>
            <a:ext cx="12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6743" y="1626353"/>
            <a:ext cx="4114800" cy="4591269"/>
          </a:xfrm>
          <a:prstGeom prst="rect">
            <a:avLst/>
          </a:prstGeom>
          <a:solidFill>
            <a:schemeClr val="accent6">
              <a:alpha val="24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20" grpId="0" animBg="1"/>
      <p:bldP spid="21" grpId="0" animBg="1"/>
      <p:bldP spid="31" grpId="0" animBg="1"/>
      <p:bldP spid="43" grpId="0"/>
      <p:bldP spid="44" grpId="0"/>
      <p:bldP spid="46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</a:t>
            </a:r>
            <a:r>
              <a:rPr lang="en-US" dirty="0" err="1"/>
              <a:t>OpenGL+Qt</a:t>
            </a:r>
            <a:r>
              <a:rPr lang="en-US" dirty="0"/>
              <a:t> and Unity3D</a:t>
            </a:r>
          </a:p>
          <a:p>
            <a:pPr lvl="1"/>
            <a:r>
              <a:rPr lang="en-US" dirty="0"/>
              <a:t>Support for Hi-Ball tracker data</a:t>
            </a:r>
          </a:p>
          <a:p>
            <a:pPr lvl="1"/>
            <a:r>
              <a:rPr lang="en-US" dirty="0"/>
              <a:t>Motion Blur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simulator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63" r="12395"/>
          <a:stretch/>
        </p:blipFill>
        <p:spPr>
          <a:xfrm>
            <a:off x="4661807" y="3118757"/>
            <a:ext cx="3853543" cy="28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Camera specs:</a:t>
            </a:r>
          </a:p>
          <a:p>
            <a:pPr lvl="1"/>
            <a:r>
              <a:rPr lang="en-US" sz="2000" dirty="0"/>
              <a:t>640 </a:t>
            </a:r>
            <a:r>
              <a:rPr lang="en-US" sz="2000" dirty="0">
                <a:latin typeface="Calibri" panose="020F0502020204030204" pitchFamily="34" charset="0"/>
              </a:rPr>
              <a:t>×</a:t>
            </a:r>
            <a:r>
              <a:rPr lang="en-US" sz="2000" dirty="0"/>
              <a:t> 480 pixels  </a:t>
            </a:r>
          </a:p>
          <a:p>
            <a:pPr lvl="1"/>
            <a:r>
              <a:rPr lang="en-US" sz="2000" dirty="0" err="1"/>
              <a:t>FoV</a:t>
            </a:r>
            <a:r>
              <a:rPr lang="en-US" sz="2000" dirty="0"/>
              <a:t> = 60°</a:t>
            </a:r>
          </a:p>
          <a:p>
            <a:pPr lvl="1"/>
            <a:r>
              <a:rPr lang="en-US" sz="2000" dirty="0"/>
              <a:t>Stereo pairs = 10</a:t>
            </a:r>
          </a:p>
          <a:p>
            <a:pPr lvl="1"/>
            <a:r>
              <a:rPr lang="en-US" sz="2000" dirty="0"/>
              <a:t>120 fps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Quantify errors in terms of display pixel errors</a:t>
            </a:r>
          </a:p>
          <a:p>
            <a:pPr lvl="1"/>
            <a:r>
              <a:rPr lang="en-US" sz="2000" dirty="0"/>
              <a:t>Display specs : HTC </a:t>
            </a:r>
            <a:r>
              <a:rPr lang="en-US" sz="2000" dirty="0" err="1"/>
              <a:t>Vive</a:t>
            </a:r>
            <a:endParaRPr lang="en-US" sz="2000" dirty="0"/>
          </a:p>
          <a:p>
            <a:pPr lvl="2"/>
            <a:r>
              <a:rPr lang="en-US" sz="1800" dirty="0"/>
              <a:t>120° </a:t>
            </a:r>
            <a:r>
              <a:rPr lang="en-US" sz="1800" dirty="0" err="1"/>
              <a:t>FoV</a:t>
            </a:r>
            <a:endParaRPr lang="en-US" sz="1800" dirty="0"/>
          </a:p>
          <a:p>
            <a:pPr lvl="2"/>
            <a:r>
              <a:rPr lang="en-US" sz="1800" dirty="0"/>
              <a:t>1080 × 1200 pixels  per eye</a:t>
            </a:r>
          </a:p>
          <a:p>
            <a:pPr lvl="2"/>
            <a:r>
              <a:rPr lang="en-US" sz="1800" dirty="0"/>
              <a:t>Point 1m in front</a:t>
            </a:r>
          </a:p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88921" y="6438312"/>
            <a:ext cx="57264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1.Mingsong Duo et al, Exploring high-level plane primitives for indoor 3d reconstruction with a hand-held </a:t>
            </a:r>
            <a:r>
              <a:rPr lang="en-US" sz="800" dirty="0" err="1"/>
              <a:t>rgb</a:t>
            </a:r>
            <a:r>
              <a:rPr lang="en-US" sz="800" dirty="0"/>
              <a:t>-d camera, ACCV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63" y="1825625"/>
            <a:ext cx="1755753" cy="1022262"/>
          </a:xfrm>
          <a:prstGeom prst="rect">
            <a:avLst/>
          </a:prstGeom>
        </p:spPr>
      </p:pic>
      <p:pic>
        <p:nvPicPr>
          <p:cNvPr id="4" name="left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70010" y="3103235"/>
            <a:ext cx="695738" cy="496618"/>
          </a:xfrm>
          <a:prstGeom prst="rect">
            <a:avLst/>
          </a:prstGeom>
        </p:spPr>
      </p:pic>
      <p:pic>
        <p:nvPicPr>
          <p:cNvPr id="29" name="left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68800" y="3693656"/>
            <a:ext cx="696948" cy="497482"/>
          </a:xfrm>
          <a:prstGeom prst="rect">
            <a:avLst/>
          </a:prstGeom>
        </p:spPr>
      </p:pic>
      <p:pic>
        <p:nvPicPr>
          <p:cNvPr id="34" name="left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154683" y="3102803"/>
            <a:ext cx="696948" cy="497482"/>
          </a:xfrm>
          <a:prstGeom prst="rect">
            <a:avLst/>
          </a:prstGeom>
        </p:spPr>
      </p:pic>
      <p:pic>
        <p:nvPicPr>
          <p:cNvPr id="35" name="left3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154683" y="3693656"/>
            <a:ext cx="696948" cy="497482"/>
          </a:xfrm>
          <a:prstGeom prst="rect">
            <a:avLst/>
          </a:prstGeom>
        </p:spPr>
      </p:pic>
      <p:pic>
        <p:nvPicPr>
          <p:cNvPr id="36" name="left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940566" y="3102803"/>
            <a:ext cx="696948" cy="497482"/>
          </a:xfrm>
          <a:prstGeom prst="rect">
            <a:avLst/>
          </a:prstGeom>
        </p:spPr>
      </p:pic>
      <p:pic>
        <p:nvPicPr>
          <p:cNvPr id="37" name="left5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940566" y="3693656"/>
            <a:ext cx="696948" cy="497482"/>
          </a:xfrm>
          <a:prstGeom prst="rect">
            <a:avLst/>
          </a:prstGeom>
        </p:spPr>
      </p:pic>
      <p:pic>
        <p:nvPicPr>
          <p:cNvPr id="38" name="left6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726449" y="3097276"/>
            <a:ext cx="696948" cy="497482"/>
          </a:xfrm>
          <a:prstGeom prst="rect">
            <a:avLst/>
          </a:prstGeom>
        </p:spPr>
      </p:pic>
      <p:pic>
        <p:nvPicPr>
          <p:cNvPr id="39" name="left7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726449" y="3693656"/>
            <a:ext cx="696948" cy="497482"/>
          </a:xfrm>
          <a:prstGeom prst="rect">
            <a:avLst/>
          </a:prstGeom>
        </p:spPr>
      </p:pic>
      <p:pic>
        <p:nvPicPr>
          <p:cNvPr id="40" name="left8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512332" y="3097276"/>
            <a:ext cx="696948" cy="497482"/>
          </a:xfrm>
          <a:prstGeom prst="rect">
            <a:avLst/>
          </a:prstGeom>
        </p:spPr>
      </p:pic>
      <p:pic>
        <p:nvPicPr>
          <p:cNvPr id="42" name="left9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512332" y="3693656"/>
            <a:ext cx="696948" cy="4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6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3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repeatCount="300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27" repeatCount="3000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28" repeatCount="30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80000">
                <p:cTn id="29" repeatCount="300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video>
              <p:cMediaNode vol="80000">
                <p:cTn id="30" repeatCount="300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31" repeatCount="300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32" repeatCount="3000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33" repeatCount="300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34" repeatCount="3000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AR/VR System Components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126125"/>
              </p:ext>
            </p:extLst>
          </p:nvPr>
        </p:nvGraphicFramePr>
        <p:xfrm>
          <a:off x="992038" y="916390"/>
          <a:ext cx="6326065" cy="299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pSp>
        <p:nvGrpSpPr>
          <p:cNvPr id="7" name="Group 6"/>
          <p:cNvGrpSpPr/>
          <p:nvPr/>
        </p:nvGrpSpPr>
        <p:grpSpPr>
          <a:xfrm>
            <a:off x="628650" y="3081768"/>
            <a:ext cx="2541296" cy="3065996"/>
            <a:chOff x="6524991" y="3187634"/>
            <a:chExt cx="2541296" cy="3065996"/>
          </a:xfrm>
        </p:grpSpPr>
        <p:grpSp>
          <p:nvGrpSpPr>
            <p:cNvPr id="8" name="Group 7"/>
            <p:cNvGrpSpPr/>
            <p:nvPr/>
          </p:nvGrpSpPr>
          <p:grpSpPr>
            <a:xfrm>
              <a:off x="6913414" y="3187634"/>
              <a:ext cx="2152873" cy="2575679"/>
              <a:chOff x="6913414" y="3187634"/>
              <a:chExt cx="2152873" cy="257567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3414" y="3470219"/>
                <a:ext cx="1632250" cy="2293094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rot="10800000" flipH="1" flipV="1">
                <a:off x="8514956" y="4695982"/>
                <a:ext cx="261937" cy="142875"/>
              </a:xfrm>
              <a:prstGeom prst="straightConnector1">
                <a:avLst/>
              </a:prstGeom>
              <a:ln w="9525">
                <a:solidFill>
                  <a:srgbClr val="141414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8410414" y="3925485"/>
                <a:ext cx="263999" cy="170265"/>
              </a:xfrm>
              <a:prstGeom prst="straightConnector1">
                <a:avLst/>
              </a:prstGeom>
              <a:ln w="9525">
                <a:solidFill>
                  <a:srgbClr val="141414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7796214" y="3345111"/>
                <a:ext cx="0" cy="294385"/>
              </a:xfrm>
              <a:prstGeom prst="straightConnector1">
                <a:avLst/>
              </a:prstGeom>
              <a:ln w="9525">
                <a:solidFill>
                  <a:srgbClr val="1C1C1C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709101" y="4696067"/>
                <a:ext cx="3571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>
                    <a:solidFill>
                      <a:srgbClr val="1C1C1C"/>
                    </a:solidFill>
                  </a:rPr>
                  <a:t>T</a:t>
                </a:r>
                <a:r>
                  <a:rPr lang="en-US" sz="1100" baseline="-25000" dirty="0" err="1">
                    <a:solidFill>
                      <a:srgbClr val="1C1C1C"/>
                    </a:solidFill>
                  </a:rPr>
                  <a:t>z</a:t>
                </a:r>
                <a:endParaRPr lang="en-US" sz="1100" baseline="-25000" dirty="0">
                  <a:solidFill>
                    <a:srgbClr val="1C1C1C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631197" y="3731728"/>
                <a:ext cx="3571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>
                    <a:solidFill>
                      <a:srgbClr val="1C1C1C"/>
                    </a:solidFill>
                  </a:rPr>
                  <a:t>T</a:t>
                </a:r>
                <a:r>
                  <a:rPr lang="en-US" sz="1100" baseline="-25000" dirty="0" err="1">
                    <a:solidFill>
                      <a:srgbClr val="1C1C1C"/>
                    </a:solidFill>
                  </a:rPr>
                  <a:t>x</a:t>
                </a:r>
                <a:endParaRPr lang="en-US" sz="1100" baseline="-25000" dirty="0">
                  <a:solidFill>
                    <a:srgbClr val="1C1C1C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51096" y="3187634"/>
                <a:ext cx="3571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C1C1C"/>
                    </a:solidFill>
                  </a:rPr>
                  <a:t>T</a:t>
                </a:r>
                <a:r>
                  <a:rPr lang="en-US" sz="1100" baseline="-25000" dirty="0">
                    <a:solidFill>
                      <a:srgbClr val="1C1C1C"/>
                    </a:solidFill>
                  </a:rPr>
                  <a:t>y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524991" y="5915076"/>
              <a:ext cx="22943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595959"/>
                  </a:solidFill>
                </a:rPr>
                <a:t>Find 6-DoF head pose</a:t>
              </a:r>
              <a:r>
                <a:rPr lang="en-US" sz="1600" baseline="30000" dirty="0">
                  <a:solidFill>
                    <a:srgbClr val="595959"/>
                  </a:solidFill>
                </a:rPr>
                <a:t>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80966" y="6479971"/>
            <a:ext cx="477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800" dirty="0" err="1">
                <a:solidFill>
                  <a:srgbClr val="1C1C1C"/>
                </a:solidFill>
              </a:rPr>
              <a:t>LaValle</a:t>
            </a:r>
            <a:r>
              <a:rPr lang="en-US" sz="800" dirty="0">
                <a:solidFill>
                  <a:srgbClr val="1C1C1C"/>
                </a:solidFill>
              </a:rPr>
              <a:t> </a:t>
            </a:r>
            <a:r>
              <a:rPr lang="en-US" sz="800" dirty="0" err="1">
                <a:solidFill>
                  <a:srgbClr val="1C1C1C"/>
                </a:solidFill>
              </a:rPr>
              <a:t>etal</a:t>
            </a:r>
            <a:r>
              <a:rPr lang="en-US" sz="800" dirty="0">
                <a:solidFill>
                  <a:srgbClr val="1C1C1C"/>
                </a:solidFill>
              </a:rPr>
              <a:t>, Head Tracking for Oculus Rift</a:t>
            </a:r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674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90715" y="1487262"/>
            <a:ext cx="3681742" cy="3657600"/>
            <a:chOff x="4790715" y="1487262"/>
            <a:chExt cx="3681742" cy="3657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715" y="1487262"/>
              <a:ext cx="3681742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365240" y="3048000"/>
              <a:ext cx="528320" cy="518160"/>
            </a:xfrm>
            <a:prstGeom prst="rect">
              <a:avLst/>
            </a:prstGeom>
            <a:solidFill>
              <a:srgbClr val="3A4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 Pixel Error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4" y="2207055"/>
            <a:ext cx="3474050" cy="193864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262188" y="3267075"/>
            <a:ext cx="4410754" cy="48987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72942" y="2788920"/>
            <a:ext cx="528320" cy="518160"/>
          </a:xfrm>
          <a:prstGeom prst="rect">
            <a:avLst/>
          </a:prstGeom>
          <a:solidFill>
            <a:srgbClr val="3A4256">
              <a:alpha val="50000"/>
            </a:srgbClr>
          </a:solidFill>
          <a:ln>
            <a:solidFill>
              <a:srgbClr val="2E3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11107" y="5249674"/>
            <a:ext cx="252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B6B6B"/>
                </a:solidFill>
              </a:rPr>
              <a:t>Pixels shown in HMD</a:t>
            </a:r>
          </a:p>
        </p:txBody>
      </p:sp>
    </p:spTree>
    <p:extLst>
      <p:ext uri="{BB962C8B-B14F-4D97-AF65-F5344CB8AC3E}">
        <p14:creationId xmlns:p14="http://schemas.microsoft.com/office/powerpoint/2010/main" val="31623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85375" cy="1325563"/>
          </a:xfrm>
        </p:spPr>
        <p:txBody>
          <a:bodyPr/>
          <a:lstStyle/>
          <a:p>
            <a:r>
              <a:rPr lang="en-US" dirty="0"/>
              <a:t>Experiments : Real motion</a:t>
            </a:r>
            <a:r>
              <a:rPr lang="en-US" baseline="30000" dirty="0"/>
              <a:t>1</a:t>
            </a:r>
            <a:r>
              <a:rPr lang="en-US" dirty="0"/>
              <a:t> in Synthetic Room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85250" y="1824945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f= 56.7kHz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8671" y="6508955"/>
            <a:ext cx="293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</a:rPr>
              <a:t>1. Hi-Ball tracker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8170"/>
          <a:stretch/>
        </p:blipFill>
        <p:spPr>
          <a:xfrm>
            <a:off x="324853" y="4094126"/>
            <a:ext cx="6272024" cy="1859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9392"/>
          <a:stretch/>
        </p:blipFill>
        <p:spPr>
          <a:xfrm>
            <a:off x="324853" y="1638549"/>
            <a:ext cx="6300439" cy="20107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0782" y="2239660"/>
            <a:ext cx="7328252" cy="3682381"/>
            <a:chOff x="510782" y="2239660"/>
            <a:chExt cx="7328252" cy="3682381"/>
          </a:xfrm>
        </p:grpSpPr>
        <p:grpSp>
          <p:nvGrpSpPr>
            <p:cNvPr id="59" name="Group 58"/>
            <p:cNvGrpSpPr/>
            <p:nvPr/>
          </p:nvGrpSpPr>
          <p:grpSpPr>
            <a:xfrm>
              <a:off x="510782" y="2239660"/>
              <a:ext cx="6904834" cy="3682381"/>
              <a:chOff x="863207" y="1304505"/>
              <a:chExt cx="6904834" cy="368238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900516" y="1304505"/>
                <a:ext cx="6867525" cy="2688025"/>
                <a:chOff x="1007205" y="2379628"/>
                <a:chExt cx="6867525" cy="2688025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1007205" y="2379628"/>
                  <a:ext cx="6867525" cy="2688025"/>
                  <a:chOff x="932112" y="2440557"/>
                  <a:chExt cx="6867525" cy="2688025"/>
                </a:xfrm>
              </p:grpSpPr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542" t="4085" r="6562" b="183"/>
                  <a:stretch/>
                </p:blipFill>
                <p:spPr>
                  <a:xfrm>
                    <a:off x="932112" y="2440557"/>
                    <a:ext cx="6867525" cy="2688025"/>
                  </a:xfrm>
                  <a:prstGeom prst="rect">
                    <a:avLst/>
                  </a:prstGeom>
                </p:spPr>
              </p:pic>
              <p:sp>
                <p:nvSpPr>
                  <p:cNvPr id="81" name="Flowchart: Process 80"/>
                  <p:cNvSpPr/>
                  <p:nvPr/>
                </p:nvSpPr>
                <p:spPr>
                  <a:xfrm>
                    <a:off x="1269801" y="2525486"/>
                    <a:ext cx="1537472" cy="2275114"/>
                  </a:xfrm>
                  <a:prstGeom prst="flowChartProcess">
                    <a:avLst/>
                  </a:prstGeom>
                  <a:solidFill>
                    <a:schemeClr val="accent1">
                      <a:alpha val="16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7" name="Flowchart: Process 76"/>
                <p:cNvSpPr/>
                <p:nvPr/>
              </p:nvSpPr>
              <p:spPr>
                <a:xfrm>
                  <a:off x="2876909" y="2484762"/>
                  <a:ext cx="1537472" cy="2275114"/>
                </a:xfrm>
                <a:prstGeom prst="flowChartProcess">
                  <a:avLst/>
                </a:prstGeom>
                <a:solidFill>
                  <a:srgbClr val="FF0000">
                    <a:alpha val="1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lowchart: Process 77"/>
                <p:cNvSpPr/>
                <p:nvPr/>
              </p:nvSpPr>
              <p:spPr>
                <a:xfrm>
                  <a:off x="4414381" y="2480550"/>
                  <a:ext cx="1537472" cy="2275114"/>
                </a:xfrm>
                <a:prstGeom prst="flowChartProcess">
                  <a:avLst/>
                </a:prstGeom>
                <a:solidFill>
                  <a:schemeClr val="accent6"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ocess 78"/>
                <p:cNvSpPr/>
                <p:nvPr/>
              </p:nvSpPr>
              <p:spPr>
                <a:xfrm>
                  <a:off x="5948433" y="2476271"/>
                  <a:ext cx="1537472" cy="2275114"/>
                </a:xfrm>
                <a:prstGeom prst="flowChartProcess">
                  <a:avLst/>
                </a:prstGeom>
                <a:solidFill>
                  <a:schemeClr val="bg1">
                    <a:lumMod val="50000"/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863207" y="4165600"/>
                <a:ext cx="6850826" cy="821286"/>
                <a:chOff x="863207" y="4165600"/>
                <a:chExt cx="6850826" cy="82128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241828" y="4165600"/>
                  <a:ext cx="6184900" cy="311150"/>
                  <a:chOff x="1108478" y="4565650"/>
                  <a:chExt cx="6184900" cy="311150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1108478" y="4578350"/>
                    <a:ext cx="6184900" cy="298450"/>
                    <a:chOff x="1241828" y="3282950"/>
                    <a:chExt cx="6184900" cy="298450"/>
                  </a:xfrm>
                </p:grpSpPr>
                <p:cxnSp>
                  <p:nvCxnSpPr>
                    <p:cNvPr id="71" name="Straight Connector 70"/>
                    <p:cNvCxnSpPr/>
                    <p:nvPr/>
                  </p:nvCxnSpPr>
                  <p:spPr>
                    <a:xfrm>
                      <a:off x="1241828" y="3429000"/>
                      <a:ext cx="618490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>
                      <a:off x="2778190" y="3282950"/>
                      <a:ext cx="0" cy="2921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>
                      <a:off x="4302962" y="3282950"/>
                      <a:ext cx="0" cy="2921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/>
                    <p:cNvCxnSpPr/>
                    <p:nvPr/>
                  </p:nvCxnSpPr>
                  <p:spPr>
                    <a:xfrm>
                      <a:off x="5841744" y="3282950"/>
                      <a:ext cx="0" cy="2921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/>
                    <p:cNvCxnSpPr/>
                    <p:nvPr/>
                  </p:nvCxnSpPr>
                  <p:spPr>
                    <a:xfrm>
                      <a:off x="7379216" y="3289300"/>
                      <a:ext cx="0" cy="2921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1108478" y="4565650"/>
                    <a:ext cx="0" cy="2921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863207" y="4581525"/>
                  <a:ext cx="6850826" cy="405361"/>
                  <a:chOff x="863207" y="4581525"/>
                  <a:chExt cx="6850826" cy="405361"/>
                </a:xfrm>
              </p:grpSpPr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863207" y="4581525"/>
                    <a:ext cx="98112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Frame </a:t>
                    </a:r>
                    <a:r>
                      <a:rPr lang="en-US" dirty="0" err="1"/>
                      <a:t>i</a:t>
                    </a:r>
                    <a:endParaRPr lang="en-US" dirty="0"/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2482915" y="4581525"/>
                    <a:ext cx="57461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i+1</a:t>
                    </a: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3959290" y="4617554"/>
                    <a:ext cx="57461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i+2</a:t>
                    </a: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5554439" y="4582628"/>
                    <a:ext cx="57461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i+3</a:t>
                    </a: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7139423" y="4581525"/>
                    <a:ext cx="57461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i+4</a:t>
                    </a:r>
                  </a:p>
                </p:txBody>
              </p:sp>
            </p:grpSp>
          </p:grpSp>
        </p:grpSp>
        <p:sp>
          <p:nvSpPr>
            <p:cNvPr id="31" name="TextBox 30"/>
            <p:cNvSpPr txBox="1"/>
            <p:nvPr/>
          </p:nvSpPr>
          <p:spPr>
            <a:xfrm>
              <a:off x="7264424" y="5516680"/>
              <a:ext cx="574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7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Synthetic Large Motion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3585" y="1559237"/>
            <a:ext cx="191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f= 56.7kHz</a:t>
            </a:r>
          </a:p>
          <a:p>
            <a:r>
              <a:rPr lang="en-US" dirty="0">
                <a:solidFill>
                  <a:srgbClr val="595959"/>
                </a:solidFill>
              </a:rPr>
              <a:t>v= 1.4 m/s</a:t>
            </a:r>
          </a:p>
          <a:p>
            <a:r>
              <a:rPr lang="el-GR" dirty="0">
                <a:solidFill>
                  <a:srgbClr val="595959"/>
                </a:solidFill>
                <a:latin typeface="Calibri" panose="020F0502020204030204" pitchFamily="34" charset="0"/>
              </a:rPr>
              <a:t>ω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</a:rPr>
              <a:t>= 120 </a:t>
            </a:r>
            <a:r>
              <a:rPr lang="en-US" dirty="0" err="1">
                <a:solidFill>
                  <a:srgbClr val="595959"/>
                </a:solidFill>
                <a:latin typeface="Calibri" panose="020F0502020204030204" pitchFamily="34" charset="0"/>
              </a:rPr>
              <a:t>deg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</a:rPr>
              <a:t>/s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4220" r="8333"/>
          <a:stretch/>
        </p:blipFill>
        <p:spPr>
          <a:xfrm>
            <a:off x="438151" y="1559237"/>
            <a:ext cx="5410200" cy="1706398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-205" r="8126" b="-1"/>
          <a:stretch/>
        </p:blipFill>
        <p:spPr>
          <a:xfrm>
            <a:off x="247651" y="3833204"/>
            <a:ext cx="5731658" cy="1675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/>
          <a:stretch/>
        </p:blipFill>
        <p:spPr>
          <a:xfrm>
            <a:off x="628650" y="1952191"/>
            <a:ext cx="7977186" cy="28322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71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: Synthetic  Extreme Motion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51030" y="3541711"/>
          <a:ext cx="5549443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6" name="Acrobat Document" r:id="rId4" imgW="9019947" imgH="2314343" progId="AcroExch.Document.11">
                  <p:embed/>
                </p:oleObj>
              </mc:Choice>
              <mc:Fallback>
                <p:oleObj name="Acrobat Document" r:id="rId4" imgW="9019947" imgH="231434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030" y="3541711"/>
                        <a:ext cx="5549443" cy="185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71450" y="1646237"/>
          <a:ext cx="5529023" cy="176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7" name="Acrobat Document" r:id="rId6" imgW="8905801" imgH="2304883" progId="AcroExch.Document.11">
                  <p:embed/>
                </p:oleObj>
              </mc:Choice>
              <mc:Fallback>
                <p:oleObj name="Acrobat Document" r:id="rId6" imgW="8905801" imgH="230488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1450" y="1646237"/>
                        <a:ext cx="5529023" cy="176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03086" y="1615083"/>
            <a:ext cx="191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f= 56.7kHz</a:t>
            </a:r>
          </a:p>
          <a:p>
            <a:r>
              <a:rPr lang="en-US" dirty="0">
                <a:solidFill>
                  <a:srgbClr val="595959"/>
                </a:solidFill>
              </a:rPr>
              <a:t>v= 1.4 m/s</a:t>
            </a:r>
          </a:p>
          <a:p>
            <a:r>
              <a:rPr lang="el-GR" dirty="0">
                <a:solidFill>
                  <a:srgbClr val="595959"/>
                </a:solidFill>
                <a:latin typeface="Calibri" panose="020F0502020204030204" pitchFamily="34" charset="0"/>
              </a:rPr>
              <a:t>ω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</a:rPr>
              <a:t>= 500 </a:t>
            </a:r>
            <a:r>
              <a:rPr lang="en-US" dirty="0" err="1">
                <a:solidFill>
                  <a:srgbClr val="595959"/>
                </a:solidFill>
                <a:latin typeface="Calibri" panose="020F0502020204030204" pitchFamily="34" charset="0"/>
              </a:rPr>
              <a:t>deg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</a:rPr>
              <a:t>/s</a:t>
            </a:r>
            <a:endParaRPr lang="en-US" dirty="0">
              <a:solidFill>
                <a:srgbClr val="59595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7908" y="2427752"/>
            <a:ext cx="6520951" cy="2260134"/>
            <a:chOff x="1577340" y="2644583"/>
            <a:chExt cx="6520951" cy="22601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r="6953"/>
            <a:stretch/>
          </p:blipFill>
          <p:spPr>
            <a:xfrm>
              <a:off x="1577340" y="2644583"/>
              <a:ext cx="6505985" cy="226013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046698" y="2962498"/>
              <a:ext cx="3051593" cy="1158425"/>
              <a:chOff x="5046698" y="2962498"/>
              <a:chExt cx="3051593" cy="1158425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937003" y="2962498"/>
                <a:ext cx="1161288" cy="115842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46698" y="3026697"/>
                <a:ext cx="18903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595959"/>
                    </a:solidFill>
                  </a:rPr>
                  <a:t>Sampling not possible</a:t>
                </a: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6583114" y="3406775"/>
                <a:ext cx="598736" cy="13493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45" y="2622035"/>
            <a:ext cx="2113192" cy="15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Real Imagery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19" name="TextBox 18"/>
          <p:cNvSpPr txBox="1"/>
          <p:nvPr/>
        </p:nvSpPr>
        <p:spPr>
          <a:xfrm>
            <a:off x="6793585" y="1559237"/>
            <a:ext cx="191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f=  80.4kHz</a:t>
            </a:r>
          </a:p>
          <a:p>
            <a:r>
              <a:rPr lang="en-US" dirty="0">
                <a:solidFill>
                  <a:srgbClr val="595959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8214"/>
          <a:stretch/>
        </p:blipFill>
        <p:spPr>
          <a:xfrm>
            <a:off x="519793" y="1690689"/>
            <a:ext cx="5867400" cy="1906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9166"/>
          <a:stretch/>
        </p:blipFill>
        <p:spPr>
          <a:xfrm>
            <a:off x="326098" y="3966851"/>
            <a:ext cx="5984894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4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07871" y="3001638"/>
            <a:ext cx="2852058" cy="23407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High Frequency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85757" y="1662953"/>
            <a:ext cx="7886700" cy="4351338"/>
          </a:xfrm>
        </p:spPr>
        <p:txBody>
          <a:bodyPr/>
          <a:lstStyle/>
          <a:p>
            <a:r>
              <a:rPr lang="en-US" dirty="0"/>
              <a:t>High frequency visual tracker</a:t>
            </a:r>
          </a:p>
          <a:p>
            <a:pPr lvl="1"/>
            <a:r>
              <a:rPr lang="en-US" dirty="0"/>
              <a:t>Up to 80 kHz</a:t>
            </a:r>
          </a:p>
          <a:p>
            <a:pPr lvl="1"/>
            <a:r>
              <a:rPr lang="en-US" dirty="0"/>
              <a:t>Off-the-shelf cameras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sp>
        <p:nvSpPr>
          <p:cNvPr id="21" name="Rectangle 20"/>
          <p:cNvSpPr/>
          <p:nvPr/>
        </p:nvSpPr>
        <p:spPr>
          <a:xfrm>
            <a:off x="4533900" y="4166410"/>
            <a:ext cx="1426029" cy="1164771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dirty="0"/>
              <a:t> Motion linearization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07871" y="4166411"/>
            <a:ext cx="1616529" cy="1164771"/>
            <a:chOff x="3107871" y="4166411"/>
            <a:chExt cx="1616529" cy="1164771"/>
          </a:xfrm>
        </p:grpSpPr>
        <p:sp>
          <p:nvSpPr>
            <p:cNvPr id="18" name="Rectangle 17"/>
            <p:cNvSpPr/>
            <p:nvPr/>
          </p:nvSpPr>
          <p:spPr>
            <a:xfrm>
              <a:off x="3107871" y="4166411"/>
              <a:ext cx="1426029" cy="11647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Redundant cameras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343400" y="4536524"/>
              <a:ext cx="381000" cy="4245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07871" y="3001640"/>
            <a:ext cx="1426029" cy="1442590"/>
            <a:chOff x="3107871" y="3001640"/>
            <a:chExt cx="1426029" cy="1442590"/>
          </a:xfrm>
        </p:grpSpPr>
        <p:sp>
          <p:nvSpPr>
            <p:cNvPr id="17" name="Rectangle 16"/>
            <p:cNvSpPr/>
            <p:nvPr/>
          </p:nvSpPr>
          <p:spPr>
            <a:xfrm>
              <a:off x="3107871" y="3001640"/>
              <a:ext cx="1426029" cy="1164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Rolling Shutter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630385" y="4019688"/>
              <a:ext cx="381000" cy="4245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43400" y="3001639"/>
            <a:ext cx="1616529" cy="1164771"/>
            <a:chOff x="4343400" y="3001639"/>
            <a:chExt cx="1616529" cy="1164771"/>
          </a:xfrm>
        </p:grpSpPr>
        <p:sp>
          <p:nvSpPr>
            <p:cNvPr id="20" name="Rectangle 19"/>
            <p:cNvSpPr/>
            <p:nvPr/>
          </p:nvSpPr>
          <p:spPr>
            <a:xfrm>
              <a:off x="4533900" y="3001639"/>
              <a:ext cx="1426029" cy="116477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Direct pixel comparison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343400" y="3423462"/>
              <a:ext cx="381000" cy="4245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5056414" y="3926925"/>
            <a:ext cx="381000" cy="424542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400"/>
            <a:ext cx="78867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Thank you!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4650" y="3943350"/>
            <a:ext cx="323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B6B6B"/>
                </a:solidFill>
              </a:rPr>
              <a:t>Contact: akash@cs.unc.edu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8260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7821" y="1756076"/>
            <a:ext cx="3001984" cy="17216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tracking : The spectrum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780834" y="2332611"/>
            <a:ext cx="1506096" cy="1718441"/>
            <a:chOff x="5780776" y="2865997"/>
            <a:chExt cx="2831842" cy="3231104"/>
          </a:xfrm>
        </p:grpSpPr>
        <p:grpSp>
          <p:nvGrpSpPr>
            <p:cNvPr id="14" name="Group 13"/>
            <p:cNvGrpSpPr/>
            <p:nvPr/>
          </p:nvGrpSpPr>
          <p:grpSpPr>
            <a:xfrm>
              <a:off x="5780776" y="2865997"/>
              <a:ext cx="2831842" cy="3231104"/>
              <a:chOff x="5780776" y="2865997"/>
              <a:chExt cx="2831842" cy="32311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6" t="11658" r="50702" b="11278"/>
              <a:stretch/>
            </p:blipFill>
            <p:spPr>
              <a:xfrm>
                <a:off x="5780776" y="2865997"/>
                <a:ext cx="1354347" cy="1354348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6903965" y="3623506"/>
                <a:ext cx="1708653" cy="2473595"/>
                <a:chOff x="6912757" y="3649926"/>
                <a:chExt cx="1708653" cy="2473595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7088496" y="4587724"/>
                  <a:ext cx="1532914" cy="1535797"/>
                  <a:chOff x="6300004" y="744989"/>
                  <a:chExt cx="1532914" cy="1535797"/>
                </a:xfrm>
              </p:grpSpPr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6300004" y="744989"/>
                    <a:ext cx="1471448" cy="708588"/>
                  </a:xfrm>
                  <a:prstGeom prst="rect">
                    <a:avLst/>
                  </a:prstGeom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6310432" y="1499544"/>
                    <a:ext cx="1522486" cy="7812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kern="0" dirty="0">
                        <a:solidFill>
                          <a:srgbClr val="595959"/>
                        </a:solidFill>
                      </a:rPr>
                      <a:t>1-D camera</a:t>
                    </a:r>
                    <a:r>
                      <a:rPr lang="en-US" sz="1050" kern="0" baseline="30000" dirty="0">
                        <a:solidFill>
                          <a:srgbClr val="595959"/>
                        </a:solidFill>
                      </a:rPr>
                      <a:t>1</a:t>
                    </a:r>
                  </a:p>
                </p:txBody>
              </p:sp>
            </p:grp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6912757" y="3649926"/>
                  <a:ext cx="873919" cy="905115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Oval 10"/>
            <p:cNvSpPr/>
            <p:nvPr/>
          </p:nvSpPr>
          <p:spPr>
            <a:xfrm>
              <a:off x="6637598" y="3403915"/>
              <a:ext cx="283464" cy="27851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358057" y="1937852"/>
            <a:ext cx="7129" cy="1813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9054" y="1847863"/>
            <a:ext cx="167897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kern="0" dirty="0">
                <a:solidFill>
                  <a:sysClr val="windowText" lastClr="000000"/>
                </a:solidFill>
              </a:rPr>
              <a:t>Rolling Shutter as 1-D sensor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6448" y="1846384"/>
            <a:ext cx="1277223" cy="470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350" kern="0" dirty="0">
                <a:solidFill>
                  <a:sysClr val="windowText" lastClr="000000"/>
                </a:solidFill>
              </a:rPr>
              <a:t>Global Shutter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1865" y="3942376"/>
            <a:ext cx="5084152" cy="133882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No distortion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Drift correction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High cost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Low fps </a:t>
            </a:r>
            <a:r>
              <a:rPr lang="en-US" sz="1350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≈</a:t>
            </a:r>
            <a:r>
              <a:rPr lang="en-US" sz="1350" kern="0" dirty="0">
                <a:solidFill>
                  <a:sysClr val="windowText" lastClr="000000"/>
                </a:solidFill>
              </a:rPr>
              <a:t> 200Hz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Higher noise</a:t>
            </a:r>
          </a:p>
          <a:p>
            <a:pPr>
              <a:buClr>
                <a:srgbClr val="FF0000"/>
              </a:buClr>
            </a:pPr>
            <a:r>
              <a:rPr lang="en-US" sz="1350" kern="0" dirty="0">
                <a:solidFill>
                  <a:sysClr val="windowText" lastClr="000000"/>
                </a:solidFill>
              </a:rPr>
              <a:t> 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Distortion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Drift correction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   Cheap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High fps, </a:t>
            </a:r>
            <a:r>
              <a:rPr lang="en-US" sz="1350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56 kHz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Low noise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endParaRPr lang="en-US" sz="1350" kern="0" dirty="0">
              <a:solidFill>
                <a:sysClr val="windowText" lastClr="000000"/>
              </a:solidFill>
            </a:endParaRP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No distortion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No drift correction</a:t>
            </a:r>
          </a:p>
          <a:p>
            <a:pPr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   High Cost</a:t>
            </a:r>
          </a:p>
          <a:p>
            <a:pPr marL="214313" indent="-214313">
              <a:buClr>
                <a:srgbClr val="2C8C3C"/>
              </a:buClr>
              <a:buFont typeface="Calibri" panose="020F0502020204030204" pitchFamily="34" charset="0"/>
              <a:buChar char="+"/>
            </a:pPr>
            <a:r>
              <a:rPr lang="en-US" sz="1350" kern="0" dirty="0">
                <a:solidFill>
                  <a:sysClr val="windowText" lastClr="000000"/>
                </a:solidFill>
              </a:rPr>
              <a:t>High fps,  till 87 kHz 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−"/>
            </a:pPr>
            <a:r>
              <a:rPr lang="en-US" sz="1350" kern="0" dirty="0">
                <a:solidFill>
                  <a:sysClr val="windowText" lastClr="000000"/>
                </a:solidFill>
              </a:rPr>
              <a:t>Higher noise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531899" y="1937852"/>
            <a:ext cx="7129" cy="1813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57783" y="1865650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kern="0" dirty="0">
                <a:solidFill>
                  <a:sysClr val="windowText" lastClr="000000"/>
                </a:solidFill>
              </a:rPr>
              <a:t>1-D sensor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kern="0">
                <a:solidFill>
                  <a:sysClr val="windowText" lastClr="000000"/>
                </a:solidFill>
              </a:rPr>
              <a:pPr/>
              <a:t>37</a:t>
            </a:fld>
            <a:endParaRPr lang="en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0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092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38943" y="1702988"/>
            <a:ext cx="3411172" cy="3669900"/>
            <a:chOff x="905180" y="1705337"/>
            <a:chExt cx="2889579" cy="3541577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905180" y="1705337"/>
              <a:ext cx="9219" cy="35297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14399" y="5246914"/>
              <a:ext cx="288036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3067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B6B6B"/>
                </a:solidFill>
              </a:rPr>
              <a:t>Frequency</a:t>
            </a:r>
          </a:p>
        </p:txBody>
      </p:sp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565" y="3303324"/>
            <a:ext cx="2855118" cy="18362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7196" y="1643489"/>
            <a:ext cx="2926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B6B6B"/>
                </a:solidFill>
              </a:rPr>
              <a:t>NDI </a:t>
            </a:r>
            <a:r>
              <a:rPr lang="en-US" dirty="0" err="1">
                <a:solidFill>
                  <a:srgbClr val="6B6B6B"/>
                </a:solidFill>
              </a:rPr>
              <a:t>Optotrak</a:t>
            </a:r>
            <a:r>
              <a:rPr lang="en-US" dirty="0">
                <a:solidFill>
                  <a:srgbClr val="6B6B6B"/>
                </a:solidFill>
              </a:rPr>
              <a:t> Certus</a:t>
            </a:r>
            <a:r>
              <a:rPr lang="en-US" baseline="30000" dirty="0">
                <a:solidFill>
                  <a:srgbClr val="6B6B6B"/>
                </a:solidFill>
              </a:rPr>
              <a:t>1</a:t>
            </a:r>
            <a:r>
              <a:rPr lang="en-US" dirty="0">
                <a:solidFill>
                  <a:srgbClr val="6B6B6B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6B6B"/>
                </a:solidFill>
              </a:rPr>
              <a:t>Tracking frequency ≈ 5kHz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6B6B"/>
                </a:solidFill>
              </a:rPr>
              <a:t>State of the art</a:t>
            </a:r>
          </a:p>
          <a:p>
            <a:endParaRPr lang="en-US" dirty="0">
              <a:solidFill>
                <a:srgbClr val="6B6B6B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47787" y="2403999"/>
            <a:ext cx="587828" cy="54428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B6B6B"/>
                </a:solidFill>
              </a:rPr>
              <a:t>NDI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398565" y="1629787"/>
            <a:ext cx="2962275" cy="4213461"/>
            <a:chOff x="6211262" y="1531677"/>
            <a:chExt cx="2962275" cy="4213461"/>
          </a:xfrm>
        </p:grpSpPr>
        <p:grpSp>
          <p:nvGrpSpPr>
            <p:cNvPr id="22" name="Group 21"/>
            <p:cNvGrpSpPr/>
            <p:nvPr/>
          </p:nvGrpSpPr>
          <p:grpSpPr>
            <a:xfrm>
              <a:off x="6211262" y="4211515"/>
              <a:ext cx="2732572" cy="1533623"/>
              <a:chOff x="1782095" y="1998826"/>
              <a:chExt cx="4858189" cy="3025993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82095" y="1998826"/>
                <a:ext cx="4858189" cy="1314979"/>
                <a:chOff x="1782095" y="1998826"/>
                <a:chExt cx="4858189" cy="1314979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782095" y="1998826"/>
                  <a:ext cx="1748037" cy="1265246"/>
                </a:xfrm>
                <a:prstGeom prst="rect">
                  <a:avLst/>
                </a:prstGeom>
              </p:spPr>
            </p:pic>
            <p:grpSp>
              <p:nvGrpSpPr>
                <p:cNvPr id="31" name="Group 30"/>
                <p:cNvGrpSpPr/>
                <p:nvPr/>
              </p:nvGrpSpPr>
              <p:grpSpPr>
                <a:xfrm>
                  <a:off x="1872344" y="2153837"/>
                  <a:ext cx="4767940" cy="1159968"/>
                  <a:chOff x="881744" y="2503713"/>
                  <a:chExt cx="4767940" cy="1159968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201883" y="2503713"/>
                    <a:ext cx="1447801" cy="1159968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881744" y="2601686"/>
                    <a:ext cx="3886200" cy="894161"/>
                    <a:chOff x="881744" y="2601686"/>
                    <a:chExt cx="3886200" cy="894161"/>
                  </a:xfrm>
                </p:grpSpPr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 flipH="1" flipV="1">
                      <a:off x="2373087" y="2601686"/>
                      <a:ext cx="2394857" cy="379639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 flipH="1">
                      <a:off x="2373087" y="2987051"/>
                      <a:ext cx="2356076" cy="508796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881744" y="2601686"/>
                      <a:ext cx="1491344" cy="894161"/>
                    </a:xfrm>
                    <a:prstGeom prst="rect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9" name="TextBox 28"/>
              <p:cNvSpPr txBox="1"/>
              <p:nvPr/>
            </p:nvSpPr>
            <p:spPr>
              <a:xfrm>
                <a:off x="2560473" y="3870999"/>
                <a:ext cx="3462949" cy="115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95959"/>
                    </a:solidFill>
                  </a:rPr>
                  <a:t>Positional tracking</a:t>
                </a:r>
                <a:r>
                  <a:rPr lang="en-US" sz="1600" baseline="30000" dirty="0">
                    <a:solidFill>
                      <a:srgbClr val="595959"/>
                    </a:solidFill>
                  </a:rPr>
                  <a:t> 2,3</a:t>
                </a:r>
                <a:r>
                  <a:rPr lang="en-US" sz="1600" dirty="0">
                    <a:solidFill>
                      <a:srgbClr val="595959"/>
                    </a:solidFill>
                  </a:rPr>
                  <a:t>  Camera fps = 60 fps</a:t>
                </a:r>
                <a:r>
                  <a:rPr lang="en-US" sz="1600" baseline="30000" dirty="0">
                    <a:solidFill>
                      <a:srgbClr val="595959"/>
                    </a:solidFill>
                  </a:rPr>
                  <a:t> 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481822" y="2098650"/>
              <a:ext cx="1895213" cy="1611580"/>
              <a:chOff x="3317981" y="4023039"/>
              <a:chExt cx="3273707" cy="257339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317981" y="5662658"/>
                <a:ext cx="3273707" cy="933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95959"/>
                    </a:solidFill>
                  </a:rPr>
                  <a:t>Orientation tracking</a:t>
                </a:r>
              </a:p>
              <a:p>
                <a:pPr algn="ctr"/>
                <a:r>
                  <a:rPr lang="en-US" sz="1600" dirty="0">
                    <a:solidFill>
                      <a:srgbClr val="595959"/>
                    </a:solidFill>
                  </a:rPr>
                  <a:t>IMU at 1000 Hz </a:t>
                </a:r>
                <a:r>
                  <a:rPr lang="en-US" sz="1600" baseline="30000" dirty="0">
                    <a:solidFill>
                      <a:srgbClr val="595959"/>
                    </a:solidFill>
                  </a:rPr>
                  <a:t>4,5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423474" y="4329619"/>
                <a:ext cx="1062723" cy="101753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200211" y="4023039"/>
                <a:ext cx="16881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11262" y="1531677"/>
              <a:ext cx="2962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B6B6B"/>
                  </a:solidFill>
                </a:rPr>
                <a:t>Oculus Rift DK2</a:t>
              </a:r>
            </a:p>
            <a:p>
              <a:endParaRPr lang="en-US" dirty="0">
                <a:solidFill>
                  <a:srgbClr val="6B6B6B"/>
                </a:solidFill>
              </a:endParaRPr>
            </a:p>
            <a:p>
              <a:endParaRPr lang="en-US" dirty="0">
                <a:solidFill>
                  <a:srgbClr val="6B6B6B"/>
                </a:solidFill>
              </a:endParaRPr>
            </a:p>
            <a:p>
              <a:endParaRPr lang="en-US" dirty="0">
                <a:solidFill>
                  <a:srgbClr val="6B6B6B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728308" y="4387635"/>
            <a:ext cx="656101" cy="54428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B6B6B"/>
                </a:solidFill>
              </a:rPr>
              <a:t>DK2</a:t>
            </a:r>
          </a:p>
        </p:txBody>
      </p:sp>
      <p:sp>
        <p:nvSpPr>
          <p:cNvPr id="40" name="Oval 39"/>
          <p:cNvSpPr/>
          <p:nvPr/>
        </p:nvSpPr>
        <p:spPr>
          <a:xfrm>
            <a:off x="3995600" y="3661595"/>
            <a:ext cx="1062395" cy="72604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B6B6B"/>
                </a:solidFill>
              </a:rPr>
              <a:t>Self-tracker</a:t>
            </a:r>
          </a:p>
        </p:txBody>
      </p:sp>
      <p:sp>
        <p:nvSpPr>
          <p:cNvPr id="42" name="Oval 41"/>
          <p:cNvSpPr/>
          <p:nvPr/>
        </p:nvSpPr>
        <p:spPr>
          <a:xfrm>
            <a:off x="3652966" y="3161343"/>
            <a:ext cx="806952" cy="45860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6B6B6B"/>
                </a:solidFill>
              </a:rPr>
              <a:t>HiBall</a:t>
            </a:r>
            <a:endParaRPr lang="en-US" sz="1200" dirty="0">
              <a:solidFill>
                <a:srgbClr val="6B6B6B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929277" y="1674985"/>
            <a:ext cx="617458" cy="5442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B6B6B"/>
                </a:solidFill>
              </a:rPr>
              <a:t>Our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33675" y="6417379"/>
            <a:ext cx="6287481" cy="440621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800" dirty="0"/>
              <a:t>http://certus.ndigital.com</a:t>
            </a:r>
            <a:endParaRPr lang="en-US" sz="800" dirty="0">
              <a:hlinkClick r:id="rId7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hlinkClick r:id="rId7"/>
              </a:rPr>
              <a:t>http://vrshoot.ru/sites/default/files/oculus-rift-dk2-cam.jpg</a:t>
            </a:r>
            <a:r>
              <a:rPr lang="en-US" sz="80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hlinkClick r:id="rId8"/>
              </a:rPr>
              <a:t>http://i.imgur.com/64LA9Kv.jpg</a:t>
            </a:r>
            <a:endParaRPr lang="en-US" sz="800" dirty="0"/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  <a:p>
            <a:pPr marL="228600" indent="-228600">
              <a:buAutoNum type="arabicPeriod"/>
            </a:pPr>
            <a:r>
              <a:rPr lang="en-US" sz="800" dirty="0"/>
              <a:t> </a:t>
            </a:r>
            <a:r>
              <a:rPr lang="en-US" sz="800" dirty="0">
                <a:hlinkClick r:id="rId9"/>
              </a:rPr>
              <a:t>http://cdn.pocketnow.com/wp-content/uploads/2011/04/gyro.jpg</a:t>
            </a:r>
            <a:endParaRPr lang="en-US" sz="800" dirty="0"/>
          </a:p>
          <a:p>
            <a:pPr marL="228600" indent="-228600">
              <a:buFontTx/>
              <a:buAutoNum type="arabicPeriod"/>
            </a:pPr>
            <a:r>
              <a:rPr lang="en-US" sz="800" dirty="0">
                <a:solidFill>
                  <a:srgbClr val="1C1C1C"/>
                </a:solidFill>
              </a:rPr>
              <a:t> </a:t>
            </a:r>
            <a:r>
              <a:rPr lang="en-US" sz="800" dirty="0" err="1">
                <a:solidFill>
                  <a:srgbClr val="1C1C1C"/>
                </a:solidFill>
              </a:rPr>
              <a:t>LaValle</a:t>
            </a:r>
            <a:r>
              <a:rPr lang="en-US" sz="800" dirty="0">
                <a:solidFill>
                  <a:srgbClr val="1C1C1C"/>
                </a:solidFill>
              </a:rPr>
              <a:t> </a:t>
            </a:r>
            <a:r>
              <a:rPr lang="en-US" sz="800" dirty="0" err="1">
                <a:solidFill>
                  <a:srgbClr val="1C1C1C"/>
                </a:solidFill>
              </a:rPr>
              <a:t>etal</a:t>
            </a:r>
            <a:r>
              <a:rPr lang="en-US" sz="800" dirty="0">
                <a:solidFill>
                  <a:srgbClr val="1C1C1C"/>
                </a:solidFill>
              </a:rPr>
              <a:t>, Head Tracking for Oculus Rift</a:t>
            </a:r>
          </a:p>
          <a:p>
            <a:pPr marL="228600" indent="-228600">
              <a:buFontTx/>
              <a:buAutoNum type="arabicPeriod"/>
            </a:pPr>
            <a:endParaRPr lang="en-US" sz="800" dirty="0">
              <a:solidFill>
                <a:srgbClr val="1C1C1C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  <a:p>
            <a:pPr marL="228600" indent="-228600">
              <a:buFont typeface="+mj-lt"/>
              <a:buAutoNum type="arabicPeriod"/>
            </a:pPr>
            <a:endParaRPr lang="en-US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2326070" y="5451792"/>
            <a:ext cx="198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B6B6B"/>
                </a:solidFill>
              </a:rPr>
              <a:t>Complexity or cost</a:t>
            </a:r>
          </a:p>
        </p:txBody>
      </p:sp>
    </p:spTree>
    <p:extLst>
      <p:ext uri="{BB962C8B-B14F-4D97-AF65-F5344CB8AC3E}">
        <p14:creationId xmlns:p14="http://schemas.microsoft.com/office/powerpoint/2010/main" val="31145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38" grpId="0" animBg="1"/>
      <p:bldP spid="40" grpId="0" animBg="1"/>
      <p:bldP spid="4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Shutter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5275" y="6423188"/>
            <a:ext cx="468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800" dirty="0">
                <a:hlinkClick r:id="rId5"/>
              </a:rPr>
              <a:t>http://jasmcole.com/2014/10/12/rolling-shutters/</a:t>
            </a:r>
            <a:endParaRPr lang="en-US" sz="800" dirty="0"/>
          </a:p>
          <a:p>
            <a:pPr marL="228600" indent="-228600">
              <a:buAutoNum type="arabicPeriod"/>
            </a:pP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05047" y="1578920"/>
            <a:ext cx="3857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Row-by-row acquisition of </a:t>
            </a:r>
            <a:r>
              <a:rPr lang="en-US" sz="2000" dirty="0" err="1">
                <a:solidFill>
                  <a:srgbClr val="595959"/>
                </a:solidFill>
              </a:rPr>
              <a:t>linescan</a:t>
            </a:r>
            <a:r>
              <a:rPr lang="en-US" sz="2000" dirty="0">
                <a:solidFill>
                  <a:srgbClr val="595959"/>
                </a:solidFill>
              </a:rPr>
              <a:t> snapshots at slightly different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Stream of row-images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50" y="3768529"/>
            <a:ext cx="1599557" cy="126627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00241" y="1414403"/>
            <a:ext cx="1978114" cy="1868314"/>
            <a:chOff x="6846019" y="104550"/>
            <a:chExt cx="1978114" cy="18683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97696" y="104550"/>
              <a:ext cx="1274761" cy="128329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46019" y="1388089"/>
              <a:ext cx="1978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Rolling shutter capture</a:t>
              </a:r>
              <a:r>
                <a:rPr lang="en-US" sz="1600" baseline="30000" dirty="0"/>
                <a:t>1</a:t>
              </a:r>
            </a:p>
          </p:txBody>
        </p:sp>
      </p:grpSp>
      <p:pic>
        <p:nvPicPr>
          <p:cNvPr id="32" name="room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55" r="1778"/>
          <a:stretch/>
        </p:blipFill>
        <p:spPr>
          <a:xfrm>
            <a:off x="485422" y="3612120"/>
            <a:ext cx="4176890" cy="24380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28" y="3738218"/>
            <a:ext cx="1368012" cy="1352144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2336694" y="4244645"/>
            <a:ext cx="358233" cy="3931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073700" y="3802226"/>
            <a:ext cx="2031858" cy="1288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of Rows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3844" y="1027744"/>
            <a:ext cx="4005109" cy="2295525"/>
          </a:xfrm>
        </p:spPr>
      </p:pic>
      <p:sp>
        <p:nvSpPr>
          <p:cNvPr id="6" name="TextBox 5"/>
          <p:cNvSpPr txBox="1"/>
          <p:nvPr/>
        </p:nvSpPr>
        <p:spPr>
          <a:xfrm>
            <a:off x="2805275" y="6423188"/>
            <a:ext cx="468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hlinkClick r:id="rId4"/>
              </a:rPr>
              <a:t>http://www.diyphotography.net/everything-you-wanted-to-know-about-rolling-shutter/</a:t>
            </a:r>
            <a:endParaRPr lang="en-US" sz="800" dirty="0"/>
          </a:p>
          <a:p>
            <a:pPr marL="228600" indent="-228600">
              <a:buAutoNum type="arabicPeriod"/>
            </a:pP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05047" y="1578920"/>
            <a:ext cx="3857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Frequency of row-samples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F = FPS * Height  </a:t>
            </a:r>
          </a:p>
          <a:p>
            <a:pPr lvl="1"/>
            <a:r>
              <a:rPr lang="en-US" sz="2000" dirty="0">
                <a:solidFill>
                  <a:srgbClr val="595959"/>
                </a:solidFill>
              </a:rPr>
              <a:t>         =  120 * 720 &gt; 80kHz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18" name="Group 17"/>
          <p:cNvGrpSpPr/>
          <p:nvPr/>
        </p:nvGrpSpPr>
        <p:grpSpPr>
          <a:xfrm>
            <a:off x="4262939" y="1359321"/>
            <a:ext cx="4824161" cy="1938443"/>
            <a:chOff x="4039336" y="1162403"/>
            <a:chExt cx="4824161" cy="1938443"/>
          </a:xfrm>
        </p:grpSpPr>
        <p:sp>
          <p:nvSpPr>
            <p:cNvPr id="14" name="Rectangle 13"/>
            <p:cNvSpPr/>
            <p:nvPr/>
          </p:nvSpPr>
          <p:spPr>
            <a:xfrm>
              <a:off x="4039336" y="1254621"/>
              <a:ext cx="2216604" cy="184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68146" y="1162403"/>
              <a:ext cx="23953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Rolling shutter</a:t>
              </a:r>
              <a:r>
                <a:rPr lang="en-US" baseline="30000" dirty="0"/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374572" y="2200853"/>
            <a:ext cx="2316617" cy="400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28" y="3738218"/>
            <a:ext cx="1368012" cy="1352144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150" y="1796143"/>
            <a:ext cx="1486035" cy="15271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50" y="3768529"/>
            <a:ext cx="1599557" cy="12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6546049" cy="4391997"/>
          </a:xfrm>
        </p:spPr>
        <p:txBody>
          <a:bodyPr>
            <a:normAutofit/>
          </a:bodyPr>
          <a:lstStyle/>
          <a:p>
            <a:r>
              <a:rPr lang="en-US" sz="2400" dirty="0"/>
              <a:t>Enabling component for rendering</a:t>
            </a:r>
          </a:p>
          <a:p>
            <a:pPr marL="942975" lvl="2" indent="-257175">
              <a:buFont typeface="+mj-lt"/>
              <a:buAutoNum type="arabicPeriod"/>
            </a:pPr>
            <a:r>
              <a:rPr lang="en-US" dirty="0"/>
              <a:t>Zheng et al., 2014 </a:t>
            </a:r>
          </a:p>
          <a:p>
            <a:pPr marL="942975" lvl="2" indent="-257175">
              <a:buFont typeface="+mj-lt"/>
              <a:buAutoNum type="arabicPeriod"/>
            </a:pPr>
            <a:r>
              <a:rPr lang="en-US" dirty="0"/>
              <a:t>Lincoln et al., 2016 </a:t>
            </a:r>
          </a:p>
          <a:p>
            <a:endParaRPr lang="en-US" sz="2400" dirty="0"/>
          </a:p>
          <a:p>
            <a:r>
              <a:rPr lang="en-US" sz="2400" dirty="0"/>
              <a:t>Use commodity cameras</a:t>
            </a:r>
          </a:p>
          <a:p>
            <a:endParaRPr lang="en-US" sz="2400" dirty="0"/>
          </a:p>
          <a:p>
            <a:r>
              <a:rPr lang="en-US" sz="2400" dirty="0"/>
              <a:t>Tracking frequency</a:t>
            </a:r>
          </a:p>
          <a:p>
            <a:pPr lvl="1"/>
            <a:r>
              <a:rPr lang="en-US" sz="2000" dirty="0"/>
              <a:t> Up to 80 kHz</a:t>
            </a:r>
          </a:p>
          <a:p>
            <a:r>
              <a:rPr lang="en-US" sz="2400" dirty="0"/>
              <a:t>Break frame-rate barrier</a:t>
            </a:r>
          </a:p>
          <a:p>
            <a:pPr lvl="1"/>
            <a:r>
              <a:rPr lang="en-US" sz="2000" dirty="0"/>
              <a:t>Process each row of image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71" y="4891167"/>
            <a:ext cx="1599557" cy="12662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74317" y="6500802"/>
            <a:ext cx="2948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800" dirty="0"/>
              <a:t>http://shop.gopro.com/hero4/hero4-black/CHDHX-401.html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659190" y="1710871"/>
            <a:ext cx="3031018" cy="873712"/>
            <a:chOff x="4762500" y="4000500"/>
            <a:chExt cx="3305493" cy="1000125"/>
          </a:xfrm>
        </p:grpSpPr>
        <p:grpSp>
          <p:nvGrpSpPr>
            <p:cNvPr id="28" name="Group 27"/>
            <p:cNvGrpSpPr/>
            <p:nvPr/>
          </p:nvGrpSpPr>
          <p:grpSpPr>
            <a:xfrm>
              <a:off x="4994448" y="4241467"/>
              <a:ext cx="3073545" cy="550978"/>
              <a:chOff x="4212565" y="4412706"/>
              <a:chExt cx="3073545" cy="55097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212565" y="4412706"/>
                <a:ext cx="1190625" cy="5509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&gt;30 kHz tracker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095485" y="4412706"/>
                <a:ext cx="1190625" cy="5509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30 kHz Renderer</a:t>
                </a:r>
              </a:p>
            </p:txBody>
          </p:sp>
          <p:cxnSp>
            <p:nvCxnSpPr>
              <p:cNvPr id="27" name="Straight Arrow Connector 26"/>
              <p:cNvCxnSpPr>
                <a:stCxn id="24" idx="3"/>
                <a:endCxn id="25" idx="1"/>
              </p:cNvCxnSpPr>
              <p:nvPr/>
            </p:nvCxnSpPr>
            <p:spPr>
              <a:xfrm>
                <a:off x="5403190" y="4688195"/>
                <a:ext cx="692295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/>
            <p:cNvSpPr/>
            <p:nvPr/>
          </p:nvSpPr>
          <p:spPr>
            <a:xfrm>
              <a:off x="4762500" y="4000500"/>
              <a:ext cx="1685925" cy="10001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07486" y="3229450"/>
            <a:ext cx="1258177" cy="1190357"/>
            <a:chOff x="6569026" y="5269098"/>
            <a:chExt cx="1258177" cy="1190357"/>
          </a:xfrm>
        </p:grpSpPr>
        <p:sp>
          <p:nvSpPr>
            <p:cNvPr id="47" name="TextBox 46"/>
            <p:cNvSpPr txBox="1"/>
            <p:nvPr/>
          </p:nvSpPr>
          <p:spPr>
            <a:xfrm>
              <a:off x="6783735" y="6090123"/>
              <a:ext cx="98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GoPro</a:t>
              </a:r>
              <a:r>
                <a:rPr lang="en-US" baseline="30000" dirty="0">
                  <a:solidFill>
                    <a:srgbClr val="595959"/>
                  </a:solidFill>
                </a:rPr>
                <a:t>1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9026" y="5269098"/>
              <a:ext cx="1258177" cy="885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9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70" t="15892" r="66813" b="28085"/>
          <a:stretch/>
        </p:blipFill>
        <p:spPr>
          <a:xfrm>
            <a:off x="6820640" y="5189769"/>
            <a:ext cx="1090613" cy="859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783" y="3492719"/>
            <a:ext cx="3623716" cy="1004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04493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Removing rolling shutter</a:t>
            </a:r>
          </a:p>
          <a:p>
            <a:pPr marL="742950" lvl="1" indent="-285750"/>
            <a:r>
              <a:rPr lang="en-US" sz="1400" dirty="0" err="1"/>
              <a:t>Forssen</a:t>
            </a:r>
            <a:r>
              <a:rPr lang="en-US" sz="1400" dirty="0"/>
              <a:t> et al., CVPR 2010</a:t>
            </a:r>
          </a:p>
          <a:p>
            <a:pPr marL="742950" lvl="1" indent="-285750"/>
            <a:r>
              <a:rPr lang="en-US" sz="1400" dirty="0"/>
              <a:t>Track points using KLT tracker, estimate rotation</a:t>
            </a:r>
          </a:p>
          <a:p>
            <a:pPr marL="742950" lvl="1" indent="-285750"/>
            <a:r>
              <a:rPr lang="en-US" sz="1400" dirty="0"/>
              <a:t>Parametrize intra-frame rotation as spline</a:t>
            </a:r>
          </a:p>
          <a:p>
            <a:pPr marL="742950" lvl="1" indent="-285750"/>
            <a:endParaRPr lang="en-US" sz="1400" dirty="0"/>
          </a:p>
          <a:p>
            <a:r>
              <a:rPr lang="en-US" dirty="0"/>
              <a:t>Geometric problems</a:t>
            </a:r>
          </a:p>
          <a:p>
            <a:pPr marL="742950" lvl="1" indent="-285750"/>
            <a:r>
              <a:rPr lang="en-US" sz="1400" dirty="0"/>
              <a:t>Multi-view stereo: </a:t>
            </a:r>
            <a:r>
              <a:rPr lang="en-US" sz="1400" dirty="0" err="1"/>
              <a:t>Saurer</a:t>
            </a:r>
            <a:r>
              <a:rPr lang="en-US" sz="1400" dirty="0"/>
              <a:t> et al., ICCV 2013</a:t>
            </a:r>
          </a:p>
          <a:p>
            <a:pPr marL="742950" lvl="1" indent="-285750"/>
            <a:r>
              <a:rPr lang="en-US" sz="1400" dirty="0"/>
              <a:t>Adapt plane sweep stereo for rolling shutter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Velocity estimation</a:t>
            </a:r>
          </a:p>
          <a:p>
            <a:pPr marL="742950" lvl="1" indent="-285750"/>
            <a:r>
              <a:rPr lang="en-US" sz="1400" dirty="0" err="1"/>
              <a:t>Ait</a:t>
            </a:r>
            <a:r>
              <a:rPr lang="en-US" sz="1400" dirty="0"/>
              <a:t>-Aider et al., ICVS 2006</a:t>
            </a:r>
          </a:p>
          <a:p>
            <a:pPr marL="742950" lvl="1" indent="-285750"/>
            <a:r>
              <a:rPr lang="en-US" sz="1400" dirty="0"/>
              <a:t>Solve for pose and velocity using bundle adjustment</a:t>
            </a:r>
          </a:p>
          <a:p>
            <a:pPr marL="742950" lvl="1" indent="-285750"/>
            <a:r>
              <a:rPr lang="en-US" sz="1400" dirty="0"/>
              <a:t>Use 2D-3D correspondence, similar to camera calibration</a:t>
            </a:r>
          </a:p>
          <a:p>
            <a:pPr marL="742950" lvl="1" indent="-28575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grpSp>
        <p:nvGrpSpPr>
          <p:cNvPr id="9" name="Group 8"/>
          <p:cNvGrpSpPr/>
          <p:nvPr/>
        </p:nvGrpSpPr>
        <p:grpSpPr>
          <a:xfrm>
            <a:off x="7257545" y="68596"/>
            <a:ext cx="1978114" cy="1622093"/>
            <a:chOff x="6846019" y="104550"/>
            <a:chExt cx="1978114" cy="1622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97696" y="104550"/>
              <a:ext cx="1274761" cy="12832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46019" y="1388089"/>
              <a:ext cx="1978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Artifact visualisation</a:t>
              </a:r>
              <a:r>
                <a:rPr lang="en-US" sz="1600" baseline="30000" dirty="0"/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01923" y="6483386"/>
            <a:ext cx="4684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hlinkClick r:id="rId6"/>
              </a:rPr>
              <a:t>http://jasmcole.com/2014/10/12/rolling-shutters/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57" y="1952631"/>
            <a:ext cx="2801167" cy="10663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65" y="2617431"/>
            <a:ext cx="5264333" cy="20040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4" y="2445862"/>
            <a:ext cx="7232240" cy="2629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6" y="2098974"/>
            <a:ext cx="7886700" cy="36192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6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796" y="1503768"/>
            <a:ext cx="2383971" cy="3409619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</a:rPr>
              <a:t>Estimation Framework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57" y="385907"/>
            <a:ext cx="7886700" cy="1325563"/>
          </a:xfrm>
        </p:spPr>
        <p:txBody>
          <a:bodyPr/>
          <a:lstStyle/>
          <a:p>
            <a:r>
              <a:rPr lang="en-US" dirty="0"/>
              <a:t>Approach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11" name="Flowchart: Process 10"/>
          <p:cNvSpPr/>
          <p:nvPr/>
        </p:nvSpPr>
        <p:spPr>
          <a:xfrm>
            <a:off x="2039081" y="2142597"/>
            <a:ext cx="2001334" cy="63370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Camera Cluster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2039081" y="3125614"/>
            <a:ext cx="2001334" cy="63370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Spatial Stereo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039081" y="4133785"/>
            <a:ext cx="2001334" cy="63370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Temporal Stereo</a:t>
            </a:r>
          </a:p>
        </p:txBody>
      </p: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>
          <a:xfrm>
            <a:off x="3039748" y="2776300"/>
            <a:ext cx="0" cy="349314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>
          <a:xfrm>
            <a:off x="3039748" y="3759317"/>
            <a:ext cx="0" cy="37446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313410" y="3027924"/>
            <a:ext cx="1276086" cy="1061710"/>
            <a:chOff x="4930094" y="2929375"/>
            <a:chExt cx="1276086" cy="106171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43787" r="53126" b="-1"/>
            <a:stretch/>
          </p:blipFill>
          <p:spPr>
            <a:xfrm>
              <a:off x="5305211" y="2929375"/>
              <a:ext cx="900969" cy="106171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4930094" y="338328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975814" y="2997995"/>
              <a:ext cx="618378" cy="440344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75814" y="3438339"/>
              <a:ext cx="1112665" cy="104606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4533517" y="1882099"/>
            <a:ext cx="755413" cy="107535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612830" y="4016335"/>
            <a:ext cx="1219446" cy="1181692"/>
            <a:chOff x="3794936" y="4034516"/>
            <a:chExt cx="1791631" cy="177502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9717">
              <a:off x="3794936" y="4034516"/>
              <a:ext cx="1791631" cy="1775020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>
            <a:xfrm>
              <a:off x="4309439" y="4413857"/>
              <a:ext cx="864841" cy="103946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4256033" y="4522915"/>
              <a:ext cx="805151" cy="55210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4611421" y="4575749"/>
              <a:ext cx="27582" cy="23289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4450501" y="4858961"/>
            <a:ext cx="84423" cy="83926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4493280" y="4709037"/>
            <a:ext cx="503299" cy="197193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74" y="3983477"/>
            <a:ext cx="1273385" cy="1243952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V="1">
            <a:off x="4484174" y="4553545"/>
            <a:ext cx="306866" cy="352683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193" y="5332437"/>
            <a:ext cx="105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1194" y="1412525"/>
            <a:ext cx="1051149" cy="2399437"/>
            <a:chOff x="276640" y="1610692"/>
            <a:chExt cx="1475272" cy="307533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 flipV="1">
              <a:off x="560172" y="1904642"/>
              <a:ext cx="908211" cy="129286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</p:pic>
        <p:cxnSp>
          <p:nvCxnSpPr>
            <p:cNvPr id="61" name="Straight Arrow Connector 60"/>
            <p:cNvCxnSpPr>
              <a:stCxn id="60" idx="3"/>
              <a:endCxn id="62" idx="0"/>
            </p:cNvCxnSpPr>
            <p:nvPr/>
          </p:nvCxnSpPr>
          <p:spPr>
            <a:xfrm>
              <a:off x="1014278" y="3005181"/>
              <a:ext cx="0" cy="77263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367845" y="3777817"/>
              <a:ext cx="1292865" cy="90821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Stream of rows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6640" y="1610692"/>
              <a:ext cx="147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Cluster</a:t>
              </a:r>
            </a:p>
          </p:txBody>
        </p:sp>
      </p:grpSp>
      <p:cxnSp>
        <p:nvCxnSpPr>
          <p:cNvPr id="65" name="Straight Arrow Connector 64"/>
          <p:cNvCxnSpPr>
            <a:stCxn id="62" idx="3"/>
          </p:cNvCxnSpPr>
          <p:nvPr/>
        </p:nvCxnSpPr>
        <p:spPr>
          <a:xfrm>
            <a:off x="1007361" y="3457659"/>
            <a:ext cx="86743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6618900" y="2718717"/>
            <a:ext cx="2351315" cy="2990449"/>
            <a:chOff x="6415314" y="3706676"/>
            <a:chExt cx="2351315" cy="2990449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6415314" y="4160782"/>
              <a:ext cx="624115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7039429" y="3706676"/>
              <a:ext cx="1727200" cy="908211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High frequency 6DoF tracking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165393" y="6327793"/>
              <a:ext cx="147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739255" y="5337981"/>
            <a:ext cx="20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approach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457230" y="1282725"/>
            <a:ext cx="5166369" cy="40679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02188 0.023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1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51" grpId="0" animBg="1"/>
      <p:bldP spid="58" grpId="0"/>
      <p:bldP spid="73" grpId="0"/>
      <p:bldP spid="7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1180</Words>
  <Application>Microsoft Office PowerPoint</Application>
  <PresentationFormat>On-screen Show (4:3)</PresentationFormat>
  <Paragraphs>528</Paragraphs>
  <Slides>38</Slides>
  <Notes>37</Notes>
  <HiddenSlides>0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Helvetica</vt:lpstr>
      <vt:lpstr>Office Theme</vt:lpstr>
      <vt:lpstr>Acrobat Document</vt:lpstr>
      <vt:lpstr>PowerPoint Presentation</vt:lpstr>
      <vt:lpstr>AR/VR System Components</vt:lpstr>
      <vt:lpstr>AR/VR System Components</vt:lpstr>
      <vt:lpstr>Tracking Systems</vt:lpstr>
      <vt:lpstr>Rolling Shutter</vt:lpstr>
      <vt:lpstr>Stream of Rows</vt:lpstr>
      <vt:lpstr>Our Tracker</vt:lpstr>
      <vt:lpstr>Related Work</vt:lpstr>
      <vt:lpstr>Approach Overview</vt:lpstr>
      <vt:lpstr>Our Cluster</vt:lpstr>
      <vt:lpstr>Our Cluster</vt:lpstr>
      <vt:lpstr>Motion Model</vt:lpstr>
      <vt:lpstr>Motion Model</vt:lpstr>
      <vt:lpstr>Motion Model</vt:lpstr>
      <vt:lpstr>Linearized Motion Model</vt:lpstr>
      <vt:lpstr>Motion Estimation</vt:lpstr>
      <vt:lpstr>Motion Estimation</vt:lpstr>
      <vt:lpstr>Stereo Estimation</vt:lpstr>
      <vt:lpstr>Binary Row Descriptor</vt:lpstr>
      <vt:lpstr>Spatial Stereo : Measure Disparity</vt:lpstr>
      <vt:lpstr>Temporal Stereo: Measure Shift st </vt:lpstr>
      <vt:lpstr>   </vt:lpstr>
      <vt:lpstr>Adaptive Reference</vt:lpstr>
      <vt:lpstr>Confidence Scores</vt:lpstr>
      <vt:lpstr>Motion Estimation</vt:lpstr>
      <vt:lpstr>Weighted Linear System</vt:lpstr>
      <vt:lpstr>Approach Summary</vt:lpstr>
      <vt:lpstr>Simulator</vt:lpstr>
      <vt:lpstr>Experiments</vt:lpstr>
      <vt:lpstr>Display Pixel Error</vt:lpstr>
      <vt:lpstr>Experiments : Real motion1 in Synthetic Room</vt:lpstr>
      <vt:lpstr>Experiments: Synthetic Large Motion</vt:lpstr>
      <vt:lpstr>Experiments : Synthetic  Extreme Motion</vt:lpstr>
      <vt:lpstr>Results for Real Imagery</vt:lpstr>
      <vt:lpstr>Conclusion</vt:lpstr>
      <vt:lpstr>PowerPoint Presentation</vt:lpstr>
      <vt:lpstr>Camera tracking : The spectrum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2016-09-27T21:46:28Z</dcterms:created>
  <dcterms:modified xsi:type="dcterms:W3CDTF">2016-09-27T21:47:04Z</dcterms:modified>
</cp:coreProperties>
</file>