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71"/>
  </p:notesMasterIdLst>
  <p:handoutMasterIdLst>
    <p:handoutMasterId r:id="rId72"/>
  </p:handoutMasterIdLst>
  <p:sldIdLst>
    <p:sldId id="298" r:id="rId2"/>
    <p:sldId id="1048" r:id="rId3"/>
    <p:sldId id="1014" r:id="rId4"/>
    <p:sldId id="1087" r:id="rId5"/>
    <p:sldId id="1078" r:id="rId6"/>
    <p:sldId id="1080" r:id="rId7"/>
    <p:sldId id="1082" r:id="rId8"/>
    <p:sldId id="1049" r:id="rId9"/>
    <p:sldId id="1106" r:id="rId10"/>
    <p:sldId id="971" r:id="rId11"/>
    <p:sldId id="1021" r:id="rId12"/>
    <p:sldId id="791" r:id="rId13"/>
    <p:sldId id="792" r:id="rId14"/>
    <p:sldId id="793" r:id="rId15"/>
    <p:sldId id="796" r:id="rId16"/>
    <p:sldId id="794" r:id="rId17"/>
    <p:sldId id="795" r:id="rId18"/>
    <p:sldId id="797" r:id="rId19"/>
    <p:sldId id="759" r:id="rId20"/>
    <p:sldId id="755" r:id="rId21"/>
    <p:sldId id="778" r:id="rId22"/>
    <p:sldId id="1026" r:id="rId23"/>
    <p:sldId id="1027" r:id="rId24"/>
    <p:sldId id="1031" r:id="rId25"/>
    <p:sldId id="1110" r:id="rId26"/>
    <p:sldId id="1032" r:id="rId27"/>
    <p:sldId id="1033" r:id="rId28"/>
    <p:sldId id="1034" r:id="rId29"/>
    <p:sldId id="1050" r:id="rId30"/>
    <p:sldId id="1036" r:id="rId31"/>
    <p:sldId id="1037" r:id="rId32"/>
    <p:sldId id="1038" r:id="rId33"/>
    <p:sldId id="1039" r:id="rId34"/>
    <p:sldId id="1115" r:id="rId35"/>
    <p:sldId id="1116" r:id="rId36"/>
    <p:sldId id="1117" r:id="rId37"/>
    <p:sldId id="1118" r:id="rId38"/>
    <p:sldId id="1093" r:id="rId39"/>
    <p:sldId id="1089" r:id="rId40"/>
    <p:sldId id="1043" r:id="rId41"/>
    <p:sldId id="1092" r:id="rId42"/>
    <p:sldId id="1047" r:id="rId43"/>
    <p:sldId id="1059" r:id="rId44"/>
    <p:sldId id="1051" r:id="rId45"/>
    <p:sldId id="1054" r:id="rId46"/>
    <p:sldId id="1120" r:id="rId47"/>
    <p:sldId id="1123" r:id="rId48"/>
    <p:sldId id="1055" r:id="rId49"/>
    <p:sldId id="1109" r:id="rId50"/>
    <p:sldId id="1098" r:id="rId51"/>
    <p:sldId id="1056" r:id="rId52"/>
    <p:sldId id="1095" r:id="rId53"/>
    <p:sldId id="1096" r:id="rId54"/>
    <p:sldId id="1097" r:id="rId55"/>
    <p:sldId id="1061" r:id="rId56"/>
    <p:sldId id="1060" r:id="rId57"/>
    <p:sldId id="1062" r:id="rId58"/>
    <p:sldId id="1094" r:id="rId59"/>
    <p:sldId id="1077" r:id="rId60"/>
    <p:sldId id="1102" r:id="rId61"/>
    <p:sldId id="1119" r:id="rId62"/>
    <p:sldId id="1104" r:id="rId63"/>
    <p:sldId id="1067" r:id="rId64"/>
    <p:sldId id="1068" r:id="rId65"/>
    <p:sldId id="1069" r:id="rId66"/>
    <p:sldId id="1072" r:id="rId67"/>
    <p:sldId id="1073" r:id="rId68"/>
    <p:sldId id="1074" r:id="rId69"/>
    <p:sldId id="847" r:id="rId70"/>
  </p:sldIdLst>
  <p:sldSz cx="9144000" cy="6858000" type="screen4x3"/>
  <p:notesSz cx="6992938" cy="927893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rgbClr val="0000CC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rgbClr val="0000CC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rgbClr val="0000CC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rgbClr val="0000CC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rgbClr val="0000CC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000" kern="1200">
        <a:solidFill>
          <a:srgbClr val="0000CC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000" kern="1200">
        <a:solidFill>
          <a:srgbClr val="0000CC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000" kern="1200">
        <a:solidFill>
          <a:srgbClr val="0000CC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000" kern="1200">
        <a:solidFill>
          <a:srgbClr val="0000CC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ea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00CC"/>
    <a:srgbClr val="FFFF99"/>
    <a:srgbClr val="008000"/>
    <a:srgbClr val="CCECFF"/>
    <a:srgbClr val="006600"/>
    <a:srgbClr val="CCFF99"/>
    <a:srgbClr val="CCFFFF"/>
    <a:srgbClr val="CC6600"/>
    <a:srgbClr val="FF9900"/>
    <a:srgbClr val="99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659" autoAdjust="0"/>
  </p:normalViewPr>
  <p:slideViewPr>
    <p:cSldViewPr snapToObjects="1">
      <p:cViewPr varScale="1">
        <p:scale>
          <a:sx n="78" d="100"/>
          <a:sy n="78" d="100"/>
        </p:scale>
        <p:origin x="-924" y="-84"/>
      </p:cViewPr>
      <p:guideLst>
        <p:guide orient="horz" pos="3031"/>
        <p:guide pos="31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54" d="100"/>
          <a:sy n="54" d="100"/>
        </p:scale>
        <p:origin x="-1650" y="-90"/>
      </p:cViewPr>
      <p:guideLst>
        <p:guide orient="horz" pos="2922"/>
        <p:guide pos="2203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521450" y="8880475"/>
            <a:ext cx="40005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729" tIns="45059" rIns="91729" bIns="45059" anchor="ctr">
            <a:spAutoFit/>
          </a:bodyPr>
          <a:lstStyle/>
          <a:p>
            <a:pPr algn="r" defTabSz="927100" eaLnBrk="0" hangingPunct="0">
              <a:defRPr/>
            </a:pPr>
            <a:fld id="{ADA1A8A8-EDE8-4032-887E-74F0249F691B}" type="slidenum">
              <a:rPr lang="en-US" sz="1400">
                <a:solidFill>
                  <a:schemeClr val="tx1"/>
                </a:solidFill>
                <a:latin typeface="Arial" charset="0"/>
                <a:cs typeface="+mn-cs"/>
              </a:rPr>
              <a:pPr algn="r" defTabSz="927100" eaLnBrk="0" hangingPunct="0">
                <a:defRPr/>
              </a:pPr>
              <a:t>‹#›</a:t>
            </a:fld>
            <a:endParaRPr lang="en-US" sz="1400">
              <a:solidFill>
                <a:schemeClr val="tx1"/>
              </a:solidFill>
              <a:latin typeface="Arial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06900"/>
            <a:ext cx="5126038" cy="417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729" tIns="45059" rIns="91729" bIns="450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589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701675"/>
            <a:ext cx="4624388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521450" y="8880475"/>
            <a:ext cx="40005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729" tIns="45059" rIns="91729" bIns="45059" anchor="ctr">
            <a:spAutoFit/>
          </a:bodyPr>
          <a:lstStyle/>
          <a:p>
            <a:pPr algn="r" defTabSz="927100" eaLnBrk="0" hangingPunct="0">
              <a:defRPr/>
            </a:pPr>
            <a:fld id="{48F1073C-0600-4A89-96B9-9C264B9FB914}" type="slidenum">
              <a:rPr lang="en-US" sz="1400">
                <a:solidFill>
                  <a:schemeClr val="tx1"/>
                </a:solidFill>
                <a:latin typeface="Arial" charset="0"/>
                <a:cs typeface="+mn-cs"/>
              </a:rPr>
              <a:pPr algn="r" defTabSz="927100" eaLnBrk="0" hangingPunct="0">
                <a:defRPr/>
              </a:pPr>
              <a:t>‹#›</a:t>
            </a:fld>
            <a:endParaRPr lang="en-US" sz="1400">
              <a:solidFill>
                <a:schemeClr val="tx1"/>
              </a:solidFill>
              <a:latin typeface="Arial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69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69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69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69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Don’t explain formula, show examples.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53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69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63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Classic schedulability “zip” into 4 points @ CPMD = 500. Zipping allows 350 -&gt; 12 plots.</a:t>
            </a:r>
          </a:p>
          <a:p>
            <a:r>
              <a:rPr lang="en-US" smtClean="0">
                <a:latin typeface="Arial" pitchFamily="34" charset="0"/>
              </a:rPr>
              <a:t>C-EDF-L3 always superior to P-EDF if CPMD &lt; 600 even if preemption cost = 0.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69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69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73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04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69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0"/>
            <a:ext cx="19812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0"/>
            <a:ext cx="57912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7848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78486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7848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981200"/>
            <a:ext cx="38481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8481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136650"/>
            <a:ext cx="9132888" cy="74613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66FF"/>
              </a:gs>
              <a:gs pos="100000">
                <a:srgbClr val="0000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250950"/>
            <a:ext cx="9132888" cy="38100"/>
          </a:xfrm>
          <a:prstGeom prst="rect">
            <a:avLst/>
          </a:prstGeom>
          <a:solidFill>
            <a:srgbClr val="000066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922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0"/>
            <a:ext cx="78486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21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78486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2425" y="6610350"/>
            <a:ext cx="947738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900" b="1">
                <a:latin typeface="Arial" charset="0"/>
                <a:cs typeface="+mn-cs"/>
              </a:rPr>
              <a:t>Jim Anderson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8809038" y="6618288"/>
            <a:ext cx="320675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fld id="{33A00C9C-DA69-4E2E-BF32-B2E0D18F1872}" type="slidenum">
              <a:rPr lang="en-US" sz="900">
                <a:latin typeface="Arial" charset="0"/>
                <a:cs typeface="+mn-cs"/>
              </a:rPr>
              <a:pPr eaLnBrk="0" hangingPunct="0">
                <a:defRPr/>
              </a:pPr>
              <a:t>‹#›</a:t>
            </a:fld>
            <a:endParaRPr lang="en-US" sz="900">
              <a:solidFill>
                <a:schemeClr val="tx2"/>
              </a:solidFill>
              <a:latin typeface="Arial" charset="0"/>
              <a:cs typeface="+mn-cs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85725" y="6564313"/>
            <a:ext cx="849593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1000" b="1" dirty="0" smtClean="0">
                <a:latin typeface="Arial" charset="0"/>
                <a:cs typeface="+mn-cs"/>
              </a:rPr>
              <a:t>RTNS 2010</a:t>
            </a:r>
            <a:endParaRPr lang="en-US" sz="1000" b="1" dirty="0">
              <a:latin typeface="Arial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SzPct val="100000"/>
        <a:buFont typeface="Arial" pitchFamily="34" charset="0"/>
        <a:buChar char="•"/>
        <a:defRPr sz="3200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100000"/>
        <a:buChar char="»"/>
        <a:defRPr sz="2800">
          <a:solidFill>
            <a:srgbClr val="000000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100000"/>
        <a:buChar char="–"/>
        <a:defRPr sz="2400">
          <a:solidFill>
            <a:srgbClr val="000000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65000"/>
        <a:buFont typeface="Monotype Sorts"/>
        <a:buChar char="l"/>
        <a:defRPr sz="2000">
          <a:solidFill>
            <a:srgbClr val="000000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100000"/>
        <a:buChar char="»"/>
        <a:defRPr sz="2000">
          <a:solidFill>
            <a:srgbClr val="000000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100000"/>
        <a:buChar char="»"/>
        <a:defRPr sz="2000">
          <a:solidFill>
            <a:srgbClr val="000000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100000"/>
        <a:buChar char="»"/>
        <a:defRPr sz="2000">
          <a:solidFill>
            <a:srgbClr val="000000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100000"/>
        <a:buChar char="»"/>
        <a:defRPr sz="2000">
          <a:solidFill>
            <a:srgbClr val="000000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100000"/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1.png"/><Relationship Id="rId4" Type="http://schemas.openxmlformats.org/officeDocument/2006/relationships/image" Target="../media/image12.png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pPr eaLnBrk="1" hangingPunct="1"/>
            <a:r>
              <a:rPr lang="en-US" dirty="0" smtClean="0"/>
              <a:t>Real-Time Multiprocessor Scheduling: Connecting Theory and Practice </a:t>
            </a:r>
            <a:endParaRPr lang="en-US" dirty="0" smtClean="0">
              <a:solidFill>
                <a:schemeClr val="folHlink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9100" y="4322763"/>
            <a:ext cx="8343900" cy="1752600"/>
          </a:xfrm>
        </p:spPr>
        <p:txBody>
          <a:bodyPr/>
          <a:lstStyle/>
          <a:p>
            <a:pPr marL="342900" indent="-342900" eaLnBrk="1" hangingPunct="1"/>
            <a:r>
              <a:rPr lang="en-US" sz="2800" dirty="0" smtClean="0"/>
              <a:t>James H. Anderson</a:t>
            </a:r>
          </a:p>
          <a:p>
            <a:pPr marL="342900" indent="-342900" eaLnBrk="1" hangingPunct="1"/>
            <a:r>
              <a:rPr lang="en-US" sz="2800" dirty="0" smtClean="0"/>
              <a:t>University of North Carolina at Chapel Hill</a:t>
            </a:r>
          </a:p>
          <a:p>
            <a:pPr marL="342900" indent="-342900" eaLnBrk="1" hangingPunct="1"/>
            <a:r>
              <a:rPr lang="en-US" sz="2400" dirty="0" smtClean="0"/>
              <a:t>November 2010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7585"/>
            <a:ext cx="7848600" cy="4114800"/>
          </a:xfrm>
        </p:spPr>
        <p:txBody>
          <a:bodyPr/>
          <a:lstStyle/>
          <a:p>
            <a:r>
              <a:rPr lang="en-US" dirty="0" err="1" smtClean="0"/>
              <a:t>Multicore</a:t>
            </a:r>
            <a:r>
              <a:rPr lang="en-US" dirty="0" smtClean="0"/>
              <a:t>, of course…</a:t>
            </a:r>
          </a:p>
          <a:p>
            <a:endParaRPr lang="en-US" dirty="0" smtClean="0"/>
          </a:p>
          <a:p>
            <a:r>
              <a:rPr lang="en-US" dirty="0" err="1" smtClean="0"/>
              <a:t>Multicore</a:t>
            </a:r>
            <a:r>
              <a:rPr lang="en-US" dirty="0" smtClean="0"/>
              <a:t> has the potential of enabling </a:t>
            </a:r>
            <a:r>
              <a:rPr lang="en-US" dirty="0" smtClean="0">
                <a:solidFill>
                  <a:srgbClr val="C00000"/>
                </a:solidFill>
              </a:rPr>
              <a:t>more computational power </a:t>
            </a:r>
            <a:r>
              <a:rPr lang="en-US" dirty="0" smtClean="0"/>
              <a:t>with…</a:t>
            </a:r>
          </a:p>
          <a:p>
            <a:pPr lvl="1"/>
            <a:r>
              <a:rPr lang="en-US" dirty="0" smtClean="0"/>
              <a:t>… </a:t>
            </a:r>
            <a:r>
              <a:rPr lang="en-US" dirty="0" smtClean="0">
                <a:solidFill>
                  <a:srgbClr val="C00000"/>
                </a:solidFill>
              </a:rPr>
              <a:t>lower SWAP requirements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SWAP = size, weight, and power.</a:t>
            </a:r>
          </a:p>
          <a:p>
            <a:r>
              <a:rPr lang="en-US" dirty="0" smtClean="0"/>
              <a:t>Has spurred much recent theoretical work on RT scheduling and synchronization…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Theoretical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260" y="1777585"/>
            <a:ext cx="8263760" cy="4301360"/>
          </a:xfrm>
        </p:spPr>
        <p:txBody>
          <a:bodyPr/>
          <a:lstStyle/>
          <a:p>
            <a:r>
              <a:rPr lang="en-US" dirty="0" smtClean="0"/>
              <a:t>Lots of proposed multiprocessor </a:t>
            </a:r>
            <a:r>
              <a:rPr lang="en-US" dirty="0" smtClean="0">
                <a:solidFill>
                  <a:srgbClr val="C00000"/>
                </a:solidFill>
              </a:rPr>
              <a:t>scheduling</a:t>
            </a:r>
            <a:r>
              <a:rPr lang="en-US" dirty="0" smtClean="0"/>
              <a:t> algorithms …</a:t>
            </a:r>
          </a:p>
          <a:p>
            <a:pPr lvl="1"/>
            <a:r>
              <a:rPr lang="en-US" dirty="0" err="1" smtClean="0"/>
              <a:t>Pfair</a:t>
            </a:r>
            <a:r>
              <a:rPr lang="en-US" dirty="0" smtClean="0"/>
              <a:t>, partitioned EDF, global EDF, partitioned static priority, global static priority, non-preemptive global EDF, EDZL,…</a:t>
            </a:r>
          </a:p>
          <a:p>
            <a:r>
              <a:rPr lang="en-US" dirty="0" smtClean="0"/>
              <a:t>And </a:t>
            </a:r>
            <a:r>
              <a:rPr lang="en-US" dirty="0" smtClean="0">
                <a:solidFill>
                  <a:srgbClr val="C00000"/>
                </a:solidFill>
              </a:rPr>
              <a:t>synchronization</a:t>
            </a:r>
            <a:r>
              <a:rPr lang="en-US" dirty="0" smtClean="0"/>
              <a:t> protocols…</a:t>
            </a:r>
          </a:p>
          <a:p>
            <a:pPr lvl="1"/>
            <a:r>
              <a:rPr lang="en-US" dirty="0" smtClean="0"/>
              <a:t>MPCP, DPCP, FMLP, OMLP, PPCP, MBWI,…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 bwMode="auto">
          <a:xfrm>
            <a:off x="1023832" y="3621025"/>
            <a:ext cx="7358168" cy="646331"/>
          </a:xfrm>
          <a:prstGeom prst="rect">
            <a:avLst/>
          </a:prstGeom>
          <a:solidFill>
            <a:srgbClr val="FFFF99"/>
          </a:solidFill>
          <a:ln w="12700" algn="ctr">
            <a:solidFill>
              <a:srgbClr val="0000CC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 smtClean="0"/>
              <a:t>We define </a:t>
            </a:r>
            <a:r>
              <a:rPr lang="en-US" sz="3600" i="1" dirty="0" smtClean="0">
                <a:solidFill>
                  <a:srgbClr val="C00000"/>
                </a:solidFill>
              </a:rPr>
              <a:t>best</a:t>
            </a:r>
            <a:r>
              <a:rPr lang="en-US" sz="3600" dirty="0" smtClean="0"/>
              <a:t> </a:t>
            </a:r>
            <a:r>
              <a:rPr lang="en-US" sz="3600" dirty="0" err="1" smtClean="0"/>
              <a:t>w.r.t</a:t>
            </a:r>
            <a:r>
              <a:rPr lang="en-US" sz="3600" dirty="0" smtClean="0"/>
              <a:t> </a:t>
            </a:r>
            <a:r>
              <a:rPr lang="en-US" sz="3600" i="1" dirty="0" err="1" smtClean="0">
                <a:solidFill>
                  <a:srgbClr val="C00000"/>
                </a:solidFill>
              </a:rPr>
              <a:t>schedulability</a:t>
            </a:r>
            <a:r>
              <a:rPr lang="en-US" sz="3600" dirty="0" smtClean="0"/>
              <a:t>.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 bwMode="auto">
          <a:xfrm>
            <a:off x="783292" y="1777585"/>
            <a:ext cx="7904728" cy="646331"/>
          </a:xfrm>
          <a:prstGeom prst="rect">
            <a:avLst/>
          </a:prstGeom>
          <a:solidFill>
            <a:srgbClr val="FFFF99"/>
          </a:solidFill>
          <a:ln w="12700" algn="ctr">
            <a:solidFill>
              <a:srgbClr val="0000CC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 smtClean="0"/>
              <a:t>Which are the best to use in practice?</a:t>
            </a:r>
          </a:p>
        </p:txBody>
      </p:sp>
      <p:sp>
        <p:nvSpPr>
          <p:cNvPr id="6" name="TextBox 5"/>
          <p:cNvSpPr txBox="1"/>
          <p:nvPr/>
        </p:nvSpPr>
        <p:spPr bwMode="auto">
          <a:xfrm>
            <a:off x="622719" y="5224261"/>
            <a:ext cx="8058616" cy="1200329"/>
          </a:xfrm>
          <a:prstGeom prst="rect">
            <a:avLst/>
          </a:prstGeom>
          <a:solidFill>
            <a:srgbClr val="FFFF99"/>
          </a:solidFill>
          <a:ln w="12700" algn="ctr">
            <a:solidFill>
              <a:srgbClr val="0000CC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 smtClean="0"/>
              <a:t>Before discussing </a:t>
            </a:r>
            <a:r>
              <a:rPr lang="en-US" sz="3600" dirty="0" err="1" smtClean="0"/>
              <a:t>schedulability</a:t>
            </a:r>
            <a:r>
              <a:rPr lang="en-US" sz="3600" dirty="0" smtClean="0"/>
              <a:t>, let’s</a:t>
            </a:r>
          </a:p>
          <a:p>
            <a:r>
              <a:rPr lang="en-US" sz="3600" dirty="0" smtClean="0"/>
              <a:t>first review some </a:t>
            </a:r>
            <a:r>
              <a:rPr lang="en-US" sz="3600" dirty="0" smtClean="0">
                <a:solidFill>
                  <a:srgbClr val="C00000"/>
                </a:solidFill>
              </a:rPr>
              <a:t>terms</a:t>
            </a:r>
            <a:r>
              <a:rPr lang="en-US" sz="3600" dirty="0" smtClean="0"/>
              <a:t> and </a:t>
            </a:r>
            <a:r>
              <a:rPr lang="en-US" sz="3600" dirty="0" smtClean="0">
                <a:solidFill>
                  <a:srgbClr val="C00000"/>
                </a:solidFill>
              </a:rPr>
              <a:t>notation</a:t>
            </a:r>
            <a:r>
              <a:rPr lang="en-US" sz="3600" dirty="0" smtClean="0"/>
              <a:t>…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82"/>
          <p:cNvSpPr/>
          <p:nvPr/>
        </p:nvSpPr>
        <p:spPr bwMode="auto">
          <a:xfrm>
            <a:off x="47625" y="5629275"/>
            <a:ext cx="1206111" cy="945885"/>
          </a:xfrm>
          <a:prstGeom prst="rect">
            <a:avLst/>
          </a:prstGeom>
          <a:solidFill>
            <a:srgbClr val="FFFF99"/>
          </a:solidFill>
          <a:ln w="12700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Sporadic Task Systems</a:t>
            </a:r>
            <a:br>
              <a:rPr lang="en-US" dirty="0" smtClean="0"/>
            </a:br>
            <a:r>
              <a:rPr lang="en-US" sz="2400" dirty="0" smtClean="0"/>
              <a:t>(We’ll Limit Attention to Implicit Deadlines)</a:t>
            </a:r>
            <a:endParaRPr lang="en-US" dirty="0" smtClean="0"/>
          </a:p>
        </p:txBody>
      </p:sp>
      <p:sp>
        <p:nvSpPr>
          <p:cNvPr id="1038340" name="Rectangle 4"/>
          <p:cNvSpPr>
            <a:spLocks noChangeArrowheads="1"/>
          </p:cNvSpPr>
          <p:nvPr/>
        </p:nvSpPr>
        <p:spPr bwMode="auto">
          <a:xfrm>
            <a:off x="1400175" y="4116388"/>
            <a:ext cx="7239000" cy="2427287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44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5364" name="Line 5"/>
          <p:cNvSpPr>
            <a:spLocks noChangeShapeType="1"/>
          </p:cNvSpPr>
          <p:nvPr/>
        </p:nvSpPr>
        <p:spPr bwMode="auto">
          <a:xfrm>
            <a:off x="1552575" y="6086475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65" name="Line 6"/>
          <p:cNvSpPr>
            <a:spLocks noChangeShapeType="1"/>
          </p:cNvSpPr>
          <p:nvPr/>
        </p:nvSpPr>
        <p:spPr bwMode="auto">
          <a:xfrm flipV="1">
            <a:off x="1565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1392238" y="60848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0</a:t>
            </a:r>
          </a:p>
        </p:txBody>
      </p:sp>
      <p:sp>
        <p:nvSpPr>
          <p:cNvPr id="15367" name="Line 8"/>
          <p:cNvSpPr>
            <a:spLocks noChangeShapeType="1"/>
          </p:cNvSpPr>
          <p:nvPr/>
        </p:nvSpPr>
        <p:spPr bwMode="auto">
          <a:xfrm>
            <a:off x="1552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68" name="Line 9"/>
          <p:cNvSpPr>
            <a:spLocks noChangeShapeType="1"/>
          </p:cNvSpPr>
          <p:nvPr/>
        </p:nvSpPr>
        <p:spPr bwMode="auto">
          <a:xfrm>
            <a:off x="2238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69" name="Line 10"/>
          <p:cNvSpPr>
            <a:spLocks noChangeShapeType="1"/>
          </p:cNvSpPr>
          <p:nvPr/>
        </p:nvSpPr>
        <p:spPr bwMode="auto">
          <a:xfrm>
            <a:off x="2466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70" name="Line 11"/>
          <p:cNvSpPr>
            <a:spLocks noChangeShapeType="1"/>
          </p:cNvSpPr>
          <p:nvPr/>
        </p:nvSpPr>
        <p:spPr bwMode="auto">
          <a:xfrm>
            <a:off x="1781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71" name="Line 12"/>
          <p:cNvSpPr>
            <a:spLocks noChangeShapeType="1"/>
          </p:cNvSpPr>
          <p:nvPr/>
        </p:nvSpPr>
        <p:spPr bwMode="auto">
          <a:xfrm>
            <a:off x="2009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72" name="Line 13"/>
          <p:cNvSpPr>
            <a:spLocks noChangeShapeType="1"/>
          </p:cNvSpPr>
          <p:nvPr/>
        </p:nvSpPr>
        <p:spPr bwMode="auto">
          <a:xfrm>
            <a:off x="2695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73" name="Line 14"/>
          <p:cNvSpPr>
            <a:spLocks noChangeShapeType="1"/>
          </p:cNvSpPr>
          <p:nvPr/>
        </p:nvSpPr>
        <p:spPr bwMode="auto">
          <a:xfrm>
            <a:off x="2924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74" name="Line 15"/>
          <p:cNvSpPr>
            <a:spLocks noChangeShapeType="1"/>
          </p:cNvSpPr>
          <p:nvPr/>
        </p:nvSpPr>
        <p:spPr bwMode="auto">
          <a:xfrm>
            <a:off x="3152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75" name="Line 16"/>
          <p:cNvSpPr>
            <a:spLocks noChangeShapeType="1"/>
          </p:cNvSpPr>
          <p:nvPr/>
        </p:nvSpPr>
        <p:spPr bwMode="auto">
          <a:xfrm>
            <a:off x="3381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76" name="Line 17"/>
          <p:cNvSpPr>
            <a:spLocks noChangeShapeType="1"/>
          </p:cNvSpPr>
          <p:nvPr/>
        </p:nvSpPr>
        <p:spPr bwMode="auto">
          <a:xfrm>
            <a:off x="3609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77" name="Line 18"/>
          <p:cNvSpPr>
            <a:spLocks noChangeShapeType="1"/>
          </p:cNvSpPr>
          <p:nvPr/>
        </p:nvSpPr>
        <p:spPr bwMode="auto">
          <a:xfrm>
            <a:off x="3838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78" name="Line 19"/>
          <p:cNvSpPr>
            <a:spLocks noChangeShapeType="1"/>
          </p:cNvSpPr>
          <p:nvPr/>
        </p:nvSpPr>
        <p:spPr bwMode="auto">
          <a:xfrm>
            <a:off x="4067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79" name="Line 20"/>
          <p:cNvSpPr>
            <a:spLocks noChangeShapeType="1"/>
          </p:cNvSpPr>
          <p:nvPr/>
        </p:nvSpPr>
        <p:spPr bwMode="auto">
          <a:xfrm>
            <a:off x="4295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80" name="Line 21"/>
          <p:cNvSpPr>
            <a:spLocks noChangeShapeType="1"/>
          </p:cNvSpPr>
          <p:nvPr/>
        </p:nvSpPr>
        <p:spPr bwMode="auto">
          <a:xfrm>
            <a:off x="4524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81" name="Line 22"/>
          <p:cNvSpPr>
            <a:spLocks noChangeShapeType="1"/>
          </p:cNvSpPr>
          <p:nvPr/>
        </p:nvSpPr>
        <p:spPr bwMode="auto">
          <a:xfrm>
            <a:off x="4752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82" name="Line 23"/>
          <p:cNvSpPr>
            <a:spLocks noChangeShapeType="1"/>
          </p:cNvSpPr>
          <p:nvPr/>
        </p:nvSpPr>
        <p:spPr bwMode="auto">
          <a:xfrm>
            <a:off x="4981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83" name="Line 24"/>
          <p:cNvSpPr>
            <a:spLocks noChangeShapeType="1"/>
          </p:cNvSpPr>
          <p:nvPr/>
        </p:nvSpPr>
        <p:spPr bwMode="auto">
          <a:xfrm>
            <a:off x="5210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84" name="Line 25"/>
          <p:cNvSpPr>
            <a:spLocks noChangeShapeType="1"/>
          </p:cNvSpPr>
          <p:nvPr/>
        </p:nvSpPr>
        <p:spPr bwMode="auto">
          <a:xfrm>
            <a:off x="5438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85" name="Line 26"/>
          <p:cNvSpPr>
            <a:spLocks noChangeShapeType="1"/>
          </p:cNvSpPr>
          <p:nvPr/>
        </p:nvSpPr>
        <p:spPr bwMode="auto">
          <a:xfrm>
            <a:off x="5667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86" name="Line 27"/>
          <p:cNvSpPr>
            <a:spLocks noChangeShapeType="1"/>
          </p:cNvSpPr>
          <p:nvPr/>
        </p:nvSpPr>
        <p:spPr bwMode="auto">
          <a:xfrm>
            <a:off x="5895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87" name="Line 28"/>
          <p:cNvSpPr>
            <a:spLocks noChangeShapeType="1"/>
          </p:cNvSpPr>
          <p:nvPr/>
        </p:nvSpPr>
        <p:spPr bwMode="auto">
          <a:xfrm>
            <a:off x="6124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88" name="Line 29"/>
          <p:cNvSpPr>
            <a:spLocks noChangeShapeType="1"/>
          </p:cNvSpPr>
          <p:nvPr/>
        </p:nvSpPr>
        <p:spPr bwMode="auto">
          <a:xfrm>
            <a:off x="6353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89" name="Line 30"/>
          <p:cNvSpPr>
            <a:spLocks noChangeShapeType="1"/>
          </p:cNvSpPr>
          <p:nvPr/>
        </p:nvSpPr>
        <p:spPr bwMode="auto">
          <a:xfrm>
            <a:off x="6581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90" name="Line 31"/>
          <p:cNvSpPr>
            <a:spLocks noChangeShapeType="1"/>
          </p:cNvSpPr>
          <p:nvPr/>
        </p:nvSpPr>
        <p:spPr bwMode="auto">
          <a:xfrm>
            <a:off x="6810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91" name="Line 32"/>
          <p:cNvSpPr>
            <a:spLocks noChangeShapeType="1"/>
          </p:cNvSpPr>
          <p:nvPr/>
        </p:nvSpPr>
        <p:spPr bwMode="auto">
          <a:xfrm>
            <a:off x="7038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92" name="Line 33"/>
          <p:cNvSpPr>
            <a:spLocks noChangeShapeType="1"/>
          </p:cNvSpPr>
          <p:nvPr/>
        </p:nvSpPr>
        <p:spPr bwMode="auto">
          <a:xfrm>
            <a:off x="7267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93" name="Line 34"/>
          <p:cNvSpPr>
            <a:spLocks noChangeShapeType="1"/>
          </p:cNvSpPr>
          <p:nvPr/>
        </p:nvSpPr>
        <p:spPr bwMode="auto">
          <a:xfrm>
            <a:off x="7496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94" name="Line 35"/>
          <p:cNvSpPr>
            <a:spLocks noChangeShapeType="1"/>
          </p:cNvSpPr>
          <p:nvPr/>
        </p:nvSpPr>
        <p:spPr bwMode="auto">
          <a:xfrm>
            <a:off x="7724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95" name="Line 36"/>
          <p:cNvSpPr>
            <a:spLocks noChangeShapeType="1"/>
          </p:cNvSpPr>
          <p:nvPr/>
        </p:nvSpPr>
        <p:spPr bwMode="auto">
          <a:xfrm>
            <a:off x="7953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96" name="Line 37"/>
          <p:cNvSpPr>
            <a:spLocks noChangeShapeType="1"/>
          </p:cNvSpPr>
          <p:nvPr/>
        </p:nvSpPr>
        <p:spPr bwMode="auto">
          <a:xfrm flipV="1">
            <a:off x="3851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98" name="Text Box 39"/>
          <p:cNvSpPr txBox="1">
            <a:spLocks noChangeArrowheads="1"/>
          </p:cNvSpPr>
          <p:nvPr/>
        </p:nvSpPr>
        <p:spPr bwMode="auto">
          <a:xfrm>
            <a:off x="3592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10</a:t>
            </a:r>
          </a:p>
        </p:txBody>
      </p:sp>
      <p:sp>
        <p:nvSpPr>
          <p:cNvPr id="15399" name="Text Box 40"/>
          <p:cNvSpPr txBox="1">
            <a:spLocks noChangeArrowheads="1"/>
          </p:cNvSpPr>
          <p:nvPr/>
        </p:nvSpPr>
        <p:spPr bwMode="auto">
          <a:xfrm>
            <a:off x="5878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20</a:t>
            </a:r>
            <a:endParaRPr lang="en-US" sz="2400" i="1"/>
          </a:p>
        </p:txBody>
      </p:sp>
      <p:sp>
        <p:nvSpPr>
          <p:cNvPr id="15400" name="Text Box 41"/>
          <p:cNvSpPr txBox="1">
            <a:spLocks noChangeArrowheads="1"/>
          </p:cNvSpPr>
          <p:nvPr/>
        </p:nvSpPr>
        <p:spPr bwMode="auto">
          <a:xfrm>
            <a:off x="813276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30</a:t>
            </a:r>
            <a:endParaRPr lang="en-US" sz="2400" i="1"/>
          </a:p>
        </p:txBody>
      </p:sp>
      <p:sp>
        <p:nvSpPr>
          <p:cNvPr id="15401" name="Line 42"/>
          <p:cNvSpPr>
            <a:spLocks noChangeShapeType="1"/>
          </p:cNvSpPr>
          <p:nvPr/>
        </p:nvSpPr>
        <p:spPr bwMode="auto">
          <a:xfrm>
            <a:off x="8181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402" name="Line 43"/>
          <p:cNvSpPr>
            <a:spLocks noChangeShapeType="1"/>
          </p:cNvSpPr>
          <p:nvPr/>
        </p:nvSpPr>
        <p:spPr bwMode="auto">
          <a:xfrm>
            <a:off x="8410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404" name="Line 45"/>
          <p:cNvSpPr>
            <a:spLocks noChangeShapeType="1"/>
          </p:cNvSpPr>
          <p:nvPr/>
        </p:nvSpPr>
        <p:spPr bwMode="auto">
          <a:xfrm>
            <a:off x="1565275" y="4740275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405" name="Text Box 46"/>
          <p:cNvSpPr txBox="1">
            <a:spLocks noChangeArrowheads="1"/>
          </p:cNvSpPr>
          <p:nvPr/>
        </p:nvSpPr>
        <p:spPr bwMode="auto">
          <a:xfrm>
            <a:off x="206375" y="4378325"/>
            <a:ext cx="1301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1</a:t>
            </a:r>
            <a:r>
              <a:rPr lang="en-US" b="1"/>
              <a:t> = (2,5)</a:t>
            </a:r>
          </a:p>
        </p:txBody>
      </p:sp>
      <p:sp>
        <p:nvSpPr>
          <p:cNvPr id="15407" name="Text Box 48"/>
          <p:cNvSpPr txBox="1">
            <a:spLocks noChangeArrowheads="1"/>
          </p:cNvSpPr>
          <p:nvPr/>
        </p:nvSpPr>
        <p:spPr bwMode="auto">
          <a:xfrm>
            <a:off x="2535238" y="60848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5</a:t>
            </a:r>
          </a:p>
        </p:txBody>
      </p:sp>
      <p:sp>
        <p:nvSpPr>
          <p:cNvPr id="15408" name="Text Box 49"/>
          <p:cNvSpPr txBox="1">
            <a:spLocks noChangeArrowheads="1"/>
          </p:cNvSpPr>
          <p:nvPr/>
        </p:nvSpPr>
        <p:spPr bwMode="auto">
          <a:xfrm>
            <a:off x="4735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15</a:t>
            </a:r>
          </a:p>
        </p:txBody>
      </p:sp>
      <p:sp>
        <p:nvSpPr>
          <p:cNvPr id="15409" name="Text Box 50"/>
          <p:cNvSpPr txBox="1">
            <a:spLocks noChangeArrowheads="1"/>
          </p:cNvSpPr>
          <p:nvPr/>
        </p:nvSpPr>
        <p:spPr bwMode="auto">
          <a:xfrm>
            <a:off x="698976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25</a:t>
            </a:r>
          </a:p>
        </p:txBody>
      </p:sp>
      <p:sp>
        <p:nvSpPr>
          <p:cNvPr id="15410" name="Line 51"/>
          <p:cNvSpPr>
            <a:spLocks noChangeShapeType="1"/>
          </p:cNvSpPr>
          <p:nvPr/>
        </p:nvSpPr>
        <p:spPr bwMode="auto">
          <a:xfrm flipV="1">
            <a:off x="7280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grpSp>
        <p:nvGrpSpPr>
          <p:cNvPr id="15412" name="Group 53"/>
          <p:cNvGrpSpPr>
            <a:grpSpLocks/>
          </p:cNvGrpSpPr>
          <p:nvPr/>
        </p:nvGrpSpPr>
        <p:grpSpPr bwMode="auto">
          <a:xfrm>
            <a:off x="1565275" y="4486275"/>
            <a:ext cx="6858000" cy="254000"/>
            <a:chOff x="872" y="2640"/>
            <a:chExt cx="4320" cy="160"/>
          </a:xfrm>
          <a:solidFill>
            <a:srgbClr val="C00000"/>
          </a:solidFill>
        </p:grpSpPr>
        <p:sp>
          <p:nvSpPr>
            <p:cNvPr id="15429" name="Rectangle 54"/>
            <p:cNvSpPr>
              <a:spLocks noChangeArrowheads="1"/>
            </p:cNvSpPr>
            <p:nvPr/>
          </p:nvSpPr>
          <p:spPr bwMode="auto">
            <a:xfrm>
              <a:off x="3752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0" name="Rectangle 55"/>
            <p:cNvSpPr>
              <a:spLocks noChangeArrowheads="1"/>
            </p:cNvSpPr>
            <p:nvPr/>
          </p:nvSpPr>
          <p:spPr bwMode="auto">
            <a:xfrm>
              <a:off x="2744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1" name="Rectangle 56"/>
            <p:cNvSpPr>
              <a:spLocks noChangeArrowheads="1"/>
            </p:cNvSpPr>
            <p:nvPr/>
          </p:nvSpPr>
          <p:spPr bwMode="auto">
            <a:xfrm>
              <a:off x="872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2" name="Rectangle 57"/>
            <p:cNvSpPr>
              <a:spLocks noChangeArrowheads="1"/>
            </p:cNvSpPr>
            <p:nvPr/>
          </p:nvSpPr>
          <p:spPr bwMode="auto">
            <a:xfrm>
              <a:off x="1592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3" name="Rectangle 58"/>
            <p:cNvSpPr>
              <a:spLocks noChangeArrowheads="1"/>
            </p:cNvSpPr>
            <p:nvPr/>
          </p:nvSpPr>
          <p:spPr bwMode="auto">
            <a:xfrm>
              <a:off x="3032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4" name="Rectangle 59"/>
            <p:cNvSpPr>
              <a:spLocks noChangeArrowheads="1"/>
            </p:cNvSpPr>
            <p:nvPr/>
          </p:nvSpPr>
          <p:spPr bwMode="auto">
            <a:xfrm>
              <a:off x="4904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413" name="Line 60"/>
          <p:cNvSpPr>
            <a:spLocks noChangeShapeType="1"/>
          </p:cNvSpPr>
          <p:nvPr/>
        </p:nvSpPr>
        <p:spPr bwMode="auto">
          <a:xfrm>
            <a:off x="1552575" y="5613400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414" name="Line 61"/>
          <p:cNvSpPr>
            <a:spLocks noChangeShapeType="1"/>
          </p:cNvSpPr>
          <p:nvPr/>
        </p:nvSpPr>
        <p:spPr bwMode="auto">
          <a:xfrm flipV="1">
            <a:off x="1552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415" name="Line 62"/>
          <p:cNvSpPr>
            <a:spLocks noChangeShapeType="1"/>
          </p:cNvSpPr>
          <p:nvPr/>
        </p:nvSpPr>
        <p:spPr bwMode="auto">
          <a:xfrm flipV="1">
            <a:off x="4981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non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417" name="Text Box 64"/>
          <p:cNvSpPr txBox="1">
            <a:spLocks noChangeArrowheads="1"/>
          </p:cNvSpPr>
          <p:nvPr/>
        </p:nvSpPr>
        <p:spPr bwMode="auto">
          <a:xfrm>
            <a:off x="69850" y="5229225"/>
            <a:ext cx="1441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2</a:t>
            </a:r>
            <a:r>
              <a:rPr lang="en-US" b="1"/>
              <a:t> = (9,15)</a:t>
            </a:r>
          </a:p>
        </p:txBody>
      </p:sp>
      <p:grpSp>
        <p:nvGrpSpPr>
          <p:cNvPr id="15418" name="Group 65"/>
          <p:cNvGrpSpPr>
            <a:grpSpLocks/>
          </p:cNvGrpSpPr>
          <p:nvPr/>
        </p:nvGrpSpPr>
        <p:grpSpPr bwMode="auto">
          <a:xfrm>
            <a:off x="2009775" y="5384800"/>
            <a:ext cx="5943600" cy="228600"/>
            <a:chOff x="1152" y="3206"/>
            <a:chExt cx="3744" cy="144"/>
          </a:xfrm>
          <a:solidFill>
            <a:srgbClr val="C00000"/>
          </a:solidFill>
        </p:grpSpPr>
        <p:sp>
          <p:nvSpPr>
            <p:cNvPr id="15425" name="Rectangle 66"/>
            <p:cNvSpPr>
              <a:spLocks noChangeArrowheads="1"/>
            </p:cNvSpPr>
            <p:nvPr/>
          </p:nvSpPr>
          <p:spPr bwMode="auto">
            <a:xfrm>
              <a:off x="1152" y="3206"/>
              <a:ext cx="432" cy="144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6" name="Rectangle 67"/>
            <p:cNvSpPr>
              <a:spLocks noChangeArrowheads="1"/>
            </p:cNvSpPr>
            <p:nvPr/>
          </p:nvSpPr>
          <p:spPr bwMode="auto">
            <a:xfrm>
              <a:off x="1872" y="3206"/>
              <a:ext cx="864" cy="144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7" name="Rectangle 68"/>
            <p:cNvSpPr>
              <a:spLocks noChangeArrowheads="1"/>
            </p:cNvSpPr>
            <p:nvPr/>
          </p:nvSpPr>
          <p:spPr bwMode="auto">
            <a:xfrm>
              <a:off x="3298" y="3206"/>
              <a:ext cx="432" cy="144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8" name="Rectangle 69"/>
            <p:cNvSpPr>
              <a:spLocks noChangeArrowheads="1"/>
            </p:cNvSpPr>
            <p:nvPr/>
          </p:nvSpPr>
          <p:spPr bwMode="auto">
            <a:xfrm>
              <a:off x="4032" y="3206"/>
              <a:ext cx="864" cy="144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419" name="Line 70"/>
          <p:cNvSpPr>
            <a:spLocks noChangeShapeType="1"/>
          </p:cNvSpPr>
          <p:nvPr/>
        </p:nvSpPr>
        <p:spPr bwMode="auto">
          <a:xfrm>
            <a:off x="1560513" y="4360863"/>
            <a:ext cx="4492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420" name="Text Box 71"/>
          <p:cNvSpPr txBox="1">
            <a:spLocks noChangeArrowheads="1"/>
          </p:cNvSpPr>
          <p:nvPr/>
        </p:nvSpPr>
        <p:spPr bwMode="auto">
          <a:xfrm>
            <a:off x="1633538" y="4035425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5421" name="Line 72"/>
          <p:cNvSpPr>
            <a:spLocks noChangeShapeType="1"/>
          </p:cNvSpPr>
          <p:nvPr/>
        </p:nvSpPr>
        <p:spPr bwMode="auto">
          <a:xfrm>
            <a:off x="2684463" y="4354513"/>
            <a:ext cx="11525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422" name="Text Box 73"/>
          <p:cNvSpPr txBox="1">
            <a:spLocks noChangeArrowheads="1"/>
          </p:cNvSpPr>
          <p:nvPr/>
        </p:nvSpPr>
        <p:spPr bwMode="auto">
          <a:xfrm>
            <a:off x="3132138" y="4030663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5423" name="Text Box 74"/>
          <p:cNvSpPr txBox="1">
            <a:spLocks noChangeArrowheads="1"/>
          </p:cNvSpPr>
          <p:nvPr/>
        </p:nvSpPr>
        <p:spPr bwMode="auto">
          <a:xfrm>
            <a:off x="3575050" y="4830763"/>
            <a:ext cx="2520950" cy="4000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0000"/>
                </a:solidFill>
              </a:rPr>
              <a:t>One Processor Here</a:t>
            </a:r>
          </a:p>
        </p:txBody>
      </p:sp>
      <p:sp>
        <p:nvSpPr>
          <p:cNvPr id="76" name="Rectangle 3"/>
          <p:cNvSpPr txBox="1">
            <a:spLocks noChangeArrowheads="1"/>
          </p:cNvSpPr>
          <p:nvPr/>
        </p:nvSpPr>
        <p:spPr bwMode="auto">
          <a:xfrm>
            <a:off x="47625" y="1381125"/>
            <a:ext cx="9239250" cy="208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lvl="0" indent="-342900" eaLnBrk="0" hangingPunct="0">
              <a:spcBef>
                <a:spcPct val="20000"/>
              </a:spcBef>
              <a:buClr>
                <a:srgbClr val="000066"/>
              </a:buClr>
              <a:buSzPct val="100000"/>
              <a:buFont typeface="Arial" pitchFamily="34" charset="0"/>
              <a:buChar char="•"/>
            </a:pPr>
            <a:r>
              <a:rPr lang="en-US" sz="2800" kern="0" dirty="0" smtClean="0">
                <a:solidFill>
                  <a:srgbClr val="000000"/>
                </a:solidFill>
                <a:latin typeface="Arial"/>
                <a:cs typeface="+mn-cs"/>
              </a:rPr>
              <a:t>For a set </a:t>
            </a:r>
            <a:r>
              <a:rPr lang="en-US" sz="2800" kern="0" dirty="0" smtClean="0">
                <a:latin typeface="Arial"/>
                <a:cs typeface="+mn-cs"/>
                <a:sym typeface="Symbol" pitchFamily="18" charset="2"/>
              </a:rPr>
              <a:t></a:t>
            </a:r>
            <a:r>
              <a:rPr lang="en-US" sz="2800" kern="0" dirty="0" smtClean="0">
                <a:solidFill>
                  <a:srgbClr val="000000"/>
                </a:solidFill>
                <a:latin typeface="Arial"/>
                <a:cs typeface="+mn-cs"/>
              </a:rPr>
              <a:t> of</a:t>
            </a:r>
            <a:r>
              <a:rPr lang="en-US" sz="2800" kern="0" dirty="0" smtClean="0">
                <a:solidFill>
                  <a:srgbClr val="CF0E30"/>
                </a:solidFill>
                <a:latin typeface="Arial"/>
                <a:cs typeface="+mn-cs"/>
              </a:rPr>
              <a:t> </a:t>
            </a:r>
            <a:r>
              <a:rPr lang="en-US" sz="2800" kern="0" dirty="0" smtClean="0">
                <a:solidFill>
                  <a:srgbClr val="C00000"/>
                </a:solidFill>
                <a:latin typeface="Arial"/>
                <a:cs typeface="+mn-cs"/>
              </a:rPr>
              <a:t>sporadic tasks</a:t>
            </a:r>
            <a:r>
              <a:rPr lang="en-US" sz="2800" kern="0" dirty="0" smtClean="0">
                <a:solidFill>
                  <a:srgbClr val="020202"/>
                </a:solidFill>
                <a:latin typeface="Arial"/>
                <a:cs typeface="+mn-cs"/>
              </a:rPr>
              <a:t>:</a:t>
            </a:r>
          </a:p>
        </p:txBody>
      </p:sp>
      <p:sp>
        <p:nvSpPr>
          <p:cNvPr id="15406" name="Line 47"/>
          <p:cNvSpPr>
            <a:spLocks noChangeShapeType="1"/>
          </p:cNvSpPr>
          <p:nvPr/>
        </p:nvSpPr>
        <p:spPr bwMode="auto">
          <a:xfrm flipV="1">
            <a:off x="2708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411" name="Line 52"/>
          <p:cNvSpPr>
            <a:spLocks noChangeShapeType="1"/>
          </p:cNvSpPr>
          <p:nvPr/>
        </p:nvSpPr>
        <p:spPr bwMode="auto">
          <a:xfrm flipV="1">
            <a:off x="4994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97" name="Line 38"/>
          <p:cNvSpPr>
            <a:spLocks noChangeShapeType="1"/>
          </p:cNvSpPr>
          <p:nvPr/>
        </p:nvSpPr>
        <p:spPr bwMode="auto">
          <a:xfrm flipV="1">
            <a:off x="6137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403" name="Line 44"/>
          <p:cNvSpPr>
            <a:spLocks noChangeShapeType="1"/>
          </p:cNvSpPr>
          <p:nvPr/>
        </p:nvSpPr>
        <p:spPr bwMode="auto">
          <a:xfrm flipV="1">
            <a:off x="8423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75" name="TextBox 74"/>
          <p:cNvSpPr txBox="1"/>
          <p:nvPr/>
        </p:nvSpPr>
        <p:spPr bwMode="auto">
          <a:xfrm>
            <a:off x="7953375" y="5048564"/>
            <a:ext cx="646331" cy="64633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rtlCol="0">
            <a:spAutoFit/>
          </a:bodyPr>
          <a:lstStyle/>
          <a:p>
            <a:r>
              <a:rPr lang="en-US" sz="3600" dirty="0" smtClean="0"/>
              <a:t>…</a:t>
            </a:r>
          </a:p>
        </p:txBody>
      </p:sp>
      <p:sp>
        <p:nvSpPr>
          <p:cNvPr id="15416" name="Line 63"/>
          <p:cNvSpPr>
            <a:spLocks noChangeShapeType="1"/>
          </p:cNvSpPr>
          <p:nvPr/>
        </p:nvSpPr>
        <p:spPr bwMode="auto">
          <a:xfrm flipV="1">
            <a:off x="5416910" y="522922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non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77" name="Line 61"/>
          <p:cNvSpPr>
            <a:spLocks noChangeShapeType="1"/>
          </p:cNvSpPr>
          <p:nvPr/>
        </p:nvSpPr>
        <p:spPr bwMode="auto">
          <a:xfrm flipV="1">
            <a:off x="155425" y="565649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78" name="Line 62"/>
          <p:cNvSpPr>
            <a:spLocks noChangeShapeType="1"/>
          </p:cNvSpPr>
          <p:nvPr/>
        </p:nvSpPr>
        <p:spPr bwMode="auto">
          <a:xfrm flipV="1">
            <a:off x="155425" y="615880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non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80" name="TextBox 79"/>
          <p:cNvSpPr txBox="1"/>
          <p:nvPr/>
        </p:nvSpPr>
        <p:spPr bwMode="auto">
          <a:xfrm>
            <a:off x="196306" y="6232565"/>
            <a:ext cx="1149674" cy="30777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rtlCol="0">
            <a:spAutoFit/>
          </a:bodyPr>
          <a:lstStyle/>
          <a:p>
            <a:r>
              <a:rPr lang="en-US" sz="1400" dirty="0" smtClean="0"/>
              <a:t>job deadline</a:t>
            </a:r>
          </a:p>
        </p:txBody>
      </p:sp>
      <p:sp>
        <p:nvSpPr>
          <p:cNvPr id="82" name="TextBox 81"/>
          <p:cNvSpPr txBox="1"/>
          <p:nvPr/>
        </p:nvSpPr>
        <p:spPr bwMode="auto">
          <a:xfrm>
            <a:off x="193830" y="5810110"/>
            <a:ext cx="1059906" cy="30777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rtlCol="0">
            <a:spAutoFit/>
          </a:bodyPr>
          <a:lstStyle/>
          <a:p>
            <a:r>
              <a:rPr lang="en-US" sz="1400" dirty="0" smtClean="0"/>
              <a:t>job release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81"/>
          <p:cNvSpPr/>
          <p:nvPr/>
        </p:nvSpPr>
        <p:spPr bwMode="auto">
          <a:xfrm>
            <a:off x="47625" y="5629275"/>
            <a:ext cx="1206111" cy="945885"/>
          </a:xfrm>
          <a:prstGeom prst="rect">
            <a:avLst/>
          </a:prstGeom>
          <a:solidFill>
            <a:srgbClr val="FFFF99"/>
          </a:solidFill>
          <a:ln w="12700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Sporadic Task Systems</a:t>
            </a:r>
            <a:br>
              <a:rPr lang="en-US" dirty="0" smtClean="0"/>
            </a:br>
            <a:r>
              <a:rPr lang="en-US" sz="2400" dirty="0" smtClean="0"/>
              <a:t>(We’ll Limit Attention to Implicit Deadlines)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" y="1381125"/>
            <a:ext cx="9096375" cy="2089150"/>
          </a:xfrm>
        </p:spPr>
        <p:txBody>
          <a:bodyPr/>
          <a:lstStyle/>
          <a:p>
            <a:r>
              <a:rPr lang="en-US" sz="2800" dirty="0" smtClean="0">
                <a:solidFill>
                  <a:srgbClr val="000000"/>
                </a:solidFill>
              </a:rPr>
              <a:t>For a set </a:t>
            </a:r>
            <a:r>
              <a:rPr lang="en-US" sz="2800" dirty="0" smtClean="0">
                <a:sym typeface="Symbol" pitchFamily="18" charset="2"/>
              </a:rPr>
              <a:t></a:t>
            </a:r>
            <a:r>
              <a:rPr lang="en-US" sz="2800" dirty="0" smtClean="0">
                <a:solidFill>
                  <a:srgbClr val="000000"/>
                </a:solidFill>
              </a:rPr>
              <a:t> of</a:t>
            </a:r>
            <a:r>
              <a:rPr lang="en-US" sz="2800" dirty="0" smtClean="0">
                <a:solidFill>
                  <a:schemeClr val="hlink"/>
                </a:solidFill>
              </a:rPr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sporadic tasks</a:t>
            </a:r>
            <a:r>
              <a:rPr lang="en-US" sz="2800" dirty="0" smtClean="0">
                <a:solidFill>
                  <a:srgbClr val="020202"/>
                </a:solidFill>
              </a:rPr>
              <a:t>:</a:t>
            </a:r>
          </a:p>
          <a:p>
            <a:pPr lvl="1"/>
            <a:r>
              <a:rPr lang="en-US" sz="2400" dirty="0" smtClean="0"/>
              <a:t>Each task </a:t>
            </a:r>
            <a:r>
              <a:rPr lang="en-US" sz="2400" dirty="0" smtClean="0">
                <a:solidFill>
                  <a:srgbClr val="0000CC"/>
                </a:solidFill>
              </a:rPr>
              <a:t>T</a:t>
            </a:r>
            <a:r>
              <a:rPr lang="en-US" sz="2400" baseline="-25000" dirty="0" smtClean="0">
                <a:solidFill>
                  <a:srgbClr val="0000CC"/>
                </a:solidFill>
              </a:rPr>
              <a:t>i</a:t>
            </a:r>
            <a:r>
              <a:rPr lang="en-US" sz="2400" i="1" dirty="0" smtClean="0">
                <a:solidFill>
                  <a:srgbClr val="0000CC"/>
                </a:solidFill>
              </a:rPr>
              <a:t> = </a:t>
            </a:r>
            <a:r>
              <a:rPr lang="en-US" sz="2400" dirty="0" smtClean="0">
                <a:solidFill>
                  <a:srgbClr val="0000CC"/>
                </a:solidFill>
              </a:rPr>
              <a:t>(</a:t>
            </a:r>
            <a:r>
              <a:rPr lang="en-US" sz="2400" dirty="0" err="1" smtClean="0">
                <a:solidFill>
                  <a:srgbClr val="0000CC"/>
                </a:solidFill>
              </a:rPr>
              <a:t>e</a:t>
            </a:r>
            <a:r>
              <a:rPr lang="en-US" sz="2400" baseline="-25000" dirty="0" err="1" smtClean="0">
                <a:solidFill>
                  <a:srgbClr val="0000CC"/>
                </a:solidFill>
              </a:rPr>
              <a:t>i</a:t>
            </a:r>
            <a:r>
              <a:rPr lang="en-US" sz="2400" dirty="0" err="1" smtClean="0">
                <a:solidFill>
                  <a:srgbClr val="0000CC"/>
                </a:solidFill>
              </a:rPr>
              <a:t>,p</a:t>
            </a:r>
            <a:r>
              <a:rPr lang="en-US" sz="2400" baseline="-25000" dirty="0" err="1" smtClean="0">
                <a:solidFill>
                  <a:srgbClr val="0000CC"/>
                </a:solidFill>
              </a:rPr>
              <a:t>i</a:t>
            </a:r>
            <a:r>
              <a:rPr lang="en-US" sz="2400" dirty="0" smtClean="0">
                <a:solidFill>
                  <a:srgbClr val="0000CC"/>
                </a:solidFill>
              </a:rPr>
              <a:t>)</a:t>
            </a:r>
            <a:r>
              <a:rPr lang="en-US" sz="2400" i="1" dirty="0" smtClean="0"/>
              <a:t> </a:t>
            </a:r>
            <a:r>
              <a:rPr lang="en-US" sz="2400" dirty="0" smtClean="0"/>
              <a:t>releases a </a:t>
            </a:r>
            <a:r>
              <a:rPr lang="en-US" sz="2400" i="1" dirty="0" smtClean="0">
                <a:solidFill>
                  <a:srgbClr val="C00000"/>
                </a:solidFill>
              </a:rPr>
              <a:t>job</a:t>
            </a:r>
            <a:r>
              <a:rPr lang="en-US" sz="2400" dirty="0" smtClean="0"/>
              <a:t> with exec. cost </a:t>
            </a:r>
            <a:r>
              <a:rPr lang="en-US" sz="2400" dirty="0" err="1" smtClean="0">
                <a:solidFill>
                  <a:srgbClr val="0000CC"/>
                </a:solidFill>
              </a:rPr>
              <a:t>e</a:t>
            </a:r>
            <a:r>
              <a:rPr lang="en-US" sz="2400" baseline="-25000" dirty="0" err="1" smtClean="0">
                <a:solidFill>
                  <a:srgbClr val="0000CC"/>
                </a:solidFill>
              </a:rPr>
              <a:t>i</a:t>
            </a:r>
            <a:r>
              <a:rPr lang="en-US" sz="2400" i="1" dirty="0" smtClean="0"/>
              <a:t> </a:t>
            </a:r>
            <a:r>
              <a:rPr lang="en-US" sz="2400" dirty="0" smtClean="0"/>
              <a:t>at least </a:t>
            </a:r>
            <a:r>
              <a:rPr lang="en-US" sz="2400" dirty="0" smtClean="0">
                <a:solidFill>
                  <a:srgbClr val="0000CC"/>
                </a:solidFill>
              </a:rPr>
              <a:t>p</a:t>
            </a:r>
            <a:r>
              <a:rPr lang="en-US" sz="2400" baseline="-25000" dirty="0" smtClean="0">
                <a:solidFill>
                  <a:srgbClr val="0000CC"/>
                </a:solidFill>
              </a:rPr>
              <a:t>i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time units apart.</a:t>
            </a:r>
          </a:p>
          <a:p>
            <a:pPr lvl="2"/>
            <a:r>
              <a:rPr lang="en-US" sz="2000" dirty="0" err="1" smtClean="0"/>
              <a:t>T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’s</a:t>
            </a:r>
            <a:r>
              <a:rPr lang="en-US" sz="2000" dirty="0" smtClean="0"/>
              <a:t> </a:t>
            </a:r>
            <a:r>
              <a:rPr lang="en-US" sz="2000" i="1" dirty="0" smtClean="0">
                <a:solidFill>
                  <a:srgbClr val="C00000"/>
                </a:solidFill>
              </a:rPr>
              <a:t>utilization</a:t>
            </a:r>
            <a:r>
              <a:rPr lang="en-US" sz="2000" dirty="0" smtClean="0"/>
              <a:t> (or </a:t>
            </a:r>
            <a:r>
              <a:rPr lang="en-US" sz="2000" i="1" dirty="0" smtClean="0">
                <a:solidFill>
                  <a:srgbClr val="C00000"/>
                </a:solidFill>
              </a:rPr>
              <a:t>weight</a:t>
            </a:r>
            <a:r>
              <a:rPr lang="en-US" sz="2000" dirty="0" smtClean="0"/>
              <a:t>) is </a:t>
            </a:r>
            <a:r>
              <a:rPr lang="en-US" sz="2000" dirty="0" err="1" smtClean="0">
                <a:solidFill>
                  <a:srgbClr val="0000CC"/>
                </a:solidFill>
              </a:rPr>
              <a:t>u</a:t>
            </a:r>
            <a:r>
              <a:rPr lang="en-US" sz="2000" baseline="-25000" dirty="0" err="1" smtClean="0">
                <a:solidFill>
                  <a:srgbClr val="0000CC"/>
                </a:solidFill>
              </a:rPr>
              <a:t>i</a:t>
            </a:r>
            <a:r>
              <a:rPr lang="en-US" sz="2000" dirty="0" smtClean="0">
                <a:solidFill>
                  <a:srgbClr val="0000CC"/>
                </a:solidFill>
              </a:rPr>
              <a:t> =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rgbClr val="0000CC"/>
                </a:solidFill>
              </a:rPr>
              <a:t>e</a:t>
            </a:r>
            <a:r>
              <a:rPr lang="en-US" sz="2000" baseline="-25000" dirty="0" err="1" smtClean="0">
                <a:solidFill>
                  <a:srgbClr val="0000CC"/>
                </a:solidFill>
              </a:rPr>
              <a:t>i</a:t>
            </a:r>
            <a:r>
              <a:rPr lang="en-US" sz="2000" dirty="0" smtClean="0">
                <a:solidFill>
                  <a:srgbClr val="0000CC"/>
                </a:solidFill>
              </a:rPr>
              <a:t>/p</a:t>
            </a:r>
            <a:r>
              <a:rPr lang="en-US" sz="2000" baseline="-25000" dirty="0" smtClean="0">
                <a:solidFill>
                  <a:srgbClr val="0000CC"/>
                </a:solidFill>
              </a:rPr>
              <a:t>i</a:t>
            </a:r>
            <a:r>
              <a:rPr lang="en-US" sz="2000" dirty="0" smtClean="0"/>
              <a:t>.</a:t>
            </a:r>
          </a:p>
          <a:p>
            <a:pPr lvl="2">
              <a:lnSpc>
                <a:spcPct val="70000"/>
              </a:lnSpc>
            </a:pPr>
            <a:r>
              <a:rPr lang="en-US" sz="2000" i="1" dirty="0" smtClean="0">
                <a:solidFill>
                  <a:srgbClr val="C00000"/>
                </a:solidFill>
              </a:rPr>
              <a:t>Total utilization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/>
              <a:t>is </a:t>
            </a:r>
            <a:r>
              <a:rPr lang="en-US" sz="2000" dirty="0" smtClean="0">
                <a:solidFill>
                  <a:srgbClr val="0000CC"/>
                </a:solidFill>
              </a:rPr>
              <a:t>U(</a:t>
            </a:r>
            <a:r>
              <a:rPr lang="en-US" sz="2000" dirty="0" smtClean="0">
                <a:solidFill>
                  <a:srgbClr val="0000CC"/>
                </a:solidFill>
                <a:sym typeface="Symbol" pitchFamily="18" charset="2"/>
              </a:rPr>
              <a:t></a:t>
            </a:r>
            <a:r>
              <a:rPr lang="en-US" sz="2000" dirty="0" smtClean="0">
                <a:solidFill>
                  <a:srgbClr val="0000CC"/>
                </a:solidFill>
              </a:rPr>
              <a:t>) =</a:t>
            </a:r>
            <a:r>
              <a:rPr lang="en-US" sz="2000" dirty="0" smtClean="0"/>
              <a:t> </a:t>
            </a:r>
            <a:r>
              <a:rPr lang="en-US" sz="2800" dirty="0" smtClean="0">
                <a:solidFill>
                  <a:srgbClr val="0000CC"/>
                </a:solidFill>
                <a:sym typeface="Symbol" pitchFamily="18" charset="2"/>
              </a:rPr>
              <a:t></a:t>
            </a:r>
            <a:r>
              <a:rPr lang="en-US" sz="2000" baseline="-25000" dirty="0" smtClean="0">
                <a:solidFill>
                  <a:srgbClr val="0000CC"/>
                </a:solidFill>
                <a:sym typeface="Symbol" pitchFamily="18" charset="2"/>
              </a:rPr>
              <a:t>Ti</a:t>
            </a:r>
            <a:r>
              <a:rPr lang="en-US" sz="2000" dirty="0" smtClean="0">
                <a:solidFill>
                  <a:srgbClr val="0000CC"/>
                </a:solidFill>
                <a:sym typeface="Symbol" pitchFamily="18" charset="2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sym typeface="Symbol" pitchFamily="18" charset="2"/>
              </a:rPr>
              <a:t>e</a:t>
            </a:r>
            <a:r>
              <a:rPr lang="en-US" sz="2000" baseline="-25000" dirty="0" err="1" smtClean="0">
                <a:solidFill>
                  <a:srgbClr val="0000CC"/>
                </a:solidFill>
                <a:sym typeface="Symbol" pitchFamily="18" charset="2"/>
              </a:rPr>
              <a:t>i</a:t>
            </a:r>
            <a:r>
              <a:rPr lang="en-US" sz="2000" dirty="0" smtClean="0">
                <a:solidFill>
                  <a:srgbClr val="0000CC"/>
                </a:solidFill>
                <a:sym typeface="Symbol" pitchFamily="18" charset="2"/>
              </a:rPr>
              <a:t>/p</a:t>
            </a:r>
            <a:r>
              <a:rPr lang="en-US" sz="2000" baseline="-25000" dirty="0" smtClean="0">
                <a:solidFill>
                  <a:srgbClr val="0000CC"/>
                </a:solidFill>
                <a:sym typeface="Symbol" pitchFamily="18" charset="2"/>
              </a:rPr>
              <a:t>i</a:t>
            </a:r>
            <a:r>
              <a:rPr lang="en-US" sz="2000" dirty="0" smtClean="0">
                <a:sym typeface="Symbol" pitchFamily="18" charset="2"/>
              </a:rPr>
              <a:t>.</a:t>
            </a:r>
          </a:p>
        </p:txBody>
      </p:sp>
      <p:sp>
        <p:nvSpPr>
          <p:cNvPr id="959492" name="Rectangle 4"/>
          <p:cNvSpPr>
            <a:spLocks noChangeArrowheads="1"/>
          </p:cNvSpPr>
          <p:nvPr/>
        </p:nvSpPr>
        <p:spPr bwMode="auto">
          <a:xfrm>
            <a:off x="1400175" y="4116388"/>
            <a:ext cx="7239000" cy="2427287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44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552575" y="6086475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V="1">
            <a:off x="1565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392238" y="60848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0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1552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2238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2466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1781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2009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2695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2924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3152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3381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3609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3838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4067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4295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>
            <a:off x="4524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4752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4981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5210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>
            <a:off x="5438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410" name="Line 26"/>
          <p:cNvSpPr>
            <a:spLocks noChangeShapeType="1"/>
          </p:cNvSpPr>
          <p:nvPr/>
        </p:nvSpPr>
        <p:spPr bwMode="auto">
          <a:xfrm>
            <a:off x="5667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5895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412" name="Line 28"/>
          <p:cNvSpPr>
            <a:spLocks noChangeShapeType="1"/>
          </p:cNvSpPr>
          <p:nvPr/>
        </p:nvSpPr>
        <p:spPr bwMode="auto">
          <a:xfrm>
            <a:off x="6124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413" name="Line 29"/>
          <p:cNvSpPr>
            <a:spLocks noChangeShapeType="1"/>
          </p:cNvSpPr>
          <p:nvPr/>
        </p:nvSpPr>
        <p:spPr bwMode="auto">
          <a:xfrm>
            <a:off x="6353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414" name="Line 30"/>
          <p:cNvSpPr>
            <a:spLocks noChangeShapeType="1"/>
          </p:cNvSpPr>
          <p:nvPr/>
        </p:nvSpPr>
        <p:spPr bwMode="auto">
          <a:xfrm>
            <a:off x="6581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415" name="Line 31"/>
          <p:cNvSpPr>
            <a:spLocks noChangeShapeType="1"/>
          </p:cNvSpPr>
          <p:nvPr/>
        </p:nvSpPr>
        <p:spPr bwMode="auto">
          <a:xfrm>
            <a:off x="6810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>
            <a:off x="7038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417" name="Line 33"/>
          <p:cNvSpPr>
            <a:spLocks noChangeShapeType="1"/>
          </p:cNvSpPr>
          <p:nvPr/>
        </p:nvSpPr>
        <p:spPr bwMode="auto">
          <a:xfrm>
            <a:off x="7267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418" name="Line 34"/>
          <p:cNvSpPr>
            <a:spLocks noChangeShapeType="1"/>
          </p:cNvSpPr>
          <p:nvPr/>
        </p:nvSpPr>
        <p:spPr bwMode="auto">
          <a:xfrm>
            <a:off x="7496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419" name="Line 35"/>
          <p:cNvSpPr>
            <a:spLocks noChangeShapeType="1"/>
          </p:cNvSpPr>
          <p:nvPr/>
        </p:nvSpPr>
        <p:spPr bwMode="auto">
          <a:xfrm>
            <a:off x="7724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420" name="Line 36"/>
          <p:cNvSpPr>
            <a:spLocks noChangeShapeType="1"/>
          </p:cNvSpPr>
          <p:nvPr/>
        </p:nvSpPr>
        <p:spPr bwMode="auto">
          <a:xfrm>
            <a:off x="7953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421" name="Line 37"/>
          <p:cNvSpPr>
            <a:spLocks noChangeShapeType="1"/>
          </p:cNvSpPr>
          <p:nvPr/>
        </p:nvSpPr>
        <p:spPr bwMode="auto">
          <a:xfrm flipV="1">
            <a:off x="3851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3592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10</a:t>
            </a:r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5878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20</a:t>
            </a:r>
            <a:endParaRPr lang="en-US" sz="2400" i="1"/>
          </a:p>
        </p:txBody>
      </p:sp>
      <p:sp>
        <p:nvSpPr>
          <p:cNvPr id="16425" name="Text Box 41"/>
          <p:cNvSpPr txBox="1">
            <a:spLocks noChangeArrowheads="1"/>
          </p:cNvSpPr>
          <p:nvPr/>
        </p:nvSpPr>
        <p:spPr bwMode="auto">
          <a:xfrm>
            <a:off x="813276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30</a:t>
            </a:r>
            <a:endParaRPr lang="en-US" sz="2400" i="1"/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>
            <a:off x="8181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427" name="Line 43"/>
          <p:cNvSpPr>
            <a:spLocks noChangeShapeType="1"/>
          </p:cNvSpPr>
          <p:nvPr/>
        </p:nvSpPr>
        <p:spPr bwMode="auto">
          <a:xfrm>
            <a:off x="8410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429" name="Line 45"/>
          <p:cNvSpPr>
            <a:spLocks noChangeShapeType="1"/>
          </p:cNvSpPr>
          <p:nvPr/>
        </p:nvSpPr>
        <p:spPr bwMode="auto">
          <a:xfrm>
            <a:off x="1565275" y="4740275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431" name="Text Box 48"/>
          <p:cNvSpPr txBox="1">
            <a:spLocks noChangeArrowheads="1"/>
          </p:cNvSpPr>
          <p:nvPr/>
        </p:nvSpPr>
        <p:spPr bwMode="auto">
          <a:xfrm>
            <a:off x="2535238" y="60848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5</a:t>
            </a:r>
          </a:p>
        </p:txBody>
      </p:sp>
      <p:sp>
        <p:nvSpPr>
          <p:cNvPr id="16432" name="Text Box 49"/>
          <p:cNvSpPr txBox="1">
            <a:spLocks noChangeArrowheads="1"/>
          </p:cNvSpPr>
          <p:nvPr/>
        </p:nvSpPr>
        <p:spPr bwMode="auto">
          <a:xfrm>
            <a:off x="4735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15</a:t>
            </a:r>
          </a:p>
        </p:txBody>
      </p:sp>
      <p:sp>
        <p:nvSpPr>
          <p:cNvPr id="16433" name="Text Box 50"/>
          <p:cNvSpPr txBox="1">
            <a:spLocks noChangeArrowheads="1"/>
          </p:cNvSpPr>
          <p:nvPr/>
        </p:nvSpPr>
        <p:spPr bwMode="auto">
          <a:xfrm>
            <a:off x="698976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25</a:t>
            </a:r>
          </a:p>
        </p:txBody>
      </p:sp>
      <p:sp>
        <p:nvSpPr>
          <p:cNvPr id="16434" name="Line 51"/>
          <p:cNvSpPr>
            <a:spLocks noChangeShapeType="1"/>
          </p:cNvSpPr>
          <p:nvPr/>
        </p:nvSpPr>
        <p:spPr bwMode="auto">
          <a:xfrm flipV="1">
            <a:off x="7280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grpSp>
        <p:nvGrpSpPr>
          <p:cNvPr id="16436" name="Group 53"/>
          <p:cNvGrpSpPr>
            <a:grpSpLocks/>
          </p:cNvGrpSpPr>
          <p:nvPr/>
        </p:nvGrpSpPr>
        <p:grpSpPr bwMode="auto">
          <a:xfrm>
            <a:off x="1565275" y="4486275"/>
            <a:ext cx="6858000" cy="254000"/>
            <a:chOff x="872" y="2640"/>
            <a:chExt cx="4320" cy="160"/>
          </a:xfrm>
          <a:solidFill>
            <a:srgbClr val="C00000"/>
          </a:solidFill>
        </p:grpSpPr>
        <p:sp>
          <p:nvSpPr>
            <p:cNvPr id="16453" name="Rectangle 54"/>
            <p:cNvSpPr>
              <a:spLocks noChangeArrowheads="1"/>
            </p:cNvSpPr>
            <p:nvPr/>
          </p:nvSpPr>
          <p:spPr bwMode="auto">
            <a:xfrm>
              <a:off x="3752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54" name="Rectangle 55"/>
            <p:cNvSpPr>
              <a:spLocks noChangeArrowheads="1"/>
            </p:cNvSpPr>
            <p:nvPr/>
          </p:nvSpPr>
          <p:spPr bwMode="auto">
            <a:xfrm>
              <a:off x="2744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55" name="Rectangle 56"/>
            <p:cNvSpPr>
              <a:spLocks noChangeArrowheads="1"/>
            </p:cNvSpPr>
            <p:nvPr/>
          </p:nvSpPr>
          <p:spPr bwMode="auto">
            <a:xfrm>
              <a:off x="872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56" name="Rectangle 57"/>
            <p:cNvSpPr>
              <a:spLocks noChangeArrowheads="1"/>
            </p:cNvSpPr>
            <p:nvPr/>
          </p:nvSpPr>
          <p:spPr bwMode="auto">
            <a:xfrm>
              <a:off x="1592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57" name="Rectangle 58"/>
            <p:cNvSpPr>
              <a:spLocks noChangeArrowheads="1"/>
            </p:cNvSpPr>
            <p:nvPr/>
          </p:nvSpPr>
          <p:spPr bwMode="auto">
            <a:xfrm>
              <a:off x="3032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58" name="Rectangle 59"/>
            <p:cNvSpPr>
              <a:spLocks noChangeArrowheads="1"/>
            </p:cNvSpPr>
            <p:nvPr/>
          </p:nvSpPr>
          <p:spPr bwMode="auto">
            <a:xfrm>
              <a:off x="4904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437" name="Line 60"/>
          <p:cNvSpPr>
            <a:spLocks noChangeShapeType="1"/>
          </p:cNvSpPr>
          <p:nvPr/>
        </p:nvSpPr>
        <p:spPr bwMode="auto">
          <a:xfrm>
            <a:off x="1552575" y="5613400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438" name="Line 61"/>
          <p:cNvSpPr>
            <a:spLocks noChangeShapeType="1"/>
          </p:cNvSpPr>
          <p:nvPr/>
        </p:nvSpPr>
        <p:spPr bwMode="auto">
          <a:xfrm flipV="1">
            <a:off x="1552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439" name="Line 62"/>
          <p:cNvSpPr>
            <a:spLocks noChangeShapeType="1"/>
          </p:cNvSpPr>
          <p:nvPr/>
        </p:nvSpPr>
        <p:spPr bwMode="auto">
          <a:xfrm flipV="1">
            <a:off x="4981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none" w="med" len="med"/>
          </a:ln>
        </p:spPr>
        <p:txBody>
          <a:bodyPr anchor="ctr"/>
          <a:lstStyle/>
          <a:p>
            <a:endParaRPr lang="en-US"/>
          </a:p>
        </p:txBody>
      </p:sp>
      <p:grpSp>
        <p:nvGrpSpPr>
          <p:cNvPr id="16441" name="Group 65"/>
          <p:cNvGrpSpPr>
            <a:grpSpLocks/>
          </p:cNvGrpSpPr>
          <p:nvPr/>
        </p:nvGrpSpPr>
        <p:grpSpPr bwMode="auto">
          <a:xfrm>
            <a:off x="2009775" y="5384800"/>
            <a:ext cx="5943600" cy="228600"/>
            <a:chOff x="1152" y="3206"/>
            <a:chExt cx="3744" cy="144"/>
          </a:xfrm>
          <a:solidFill>
            <a:srgbClr val="C00000"/>
          </a:solidFill>
        </p:grpSpPr>
        <p:sp>
          <p:nvSpPr>
            <p:cNvPr id="16449" name="Rectangle 66"/>
            <p:cNvSpPr>
              <a:spLocks noChangeArrowheads="1"/>
            </p:cNvSpPr>
            <p:nvPr/>
          </p:nvSpPr>
          <p:spPr bwMode="auto">
            <a:xfrm>
              <a:off x="1152" y="3206"/>
              <a:ext cx="432" cy="144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50" name="Rectangle 67"/>
            <p:cNvSpPr>
              <a:spLocks noChangeArrowheads="1"/>
            </p:cNvSpPr>
            <p:nvPr/>
          </p:nvSpPr>
          <p:spPr bwMode="auto">
            <a:xfrm>
              <a:off x="1872" y="3206"/>
              <a:ext cx="864" cy="144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52" name="Rectangle 69"/>
            <p:cNvSpPr>
              <a:spLocks noChangeArrowheads="1"/>
            </p:cNvSpPr>
            <p:nvPr/>
          </p:nvSpPr>
          <p:spPr bwMode="auto">
            <a:xfrm>
              <a:off x="4032" y="3206"/>
              <a:ext cx="864" cy="144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442" name="Line 70"/>
          <p:cNvSpPr>
            <a:spLocks noChangeShapeType="1"/>
          </p:cNvSpPr>
          <p:nvPr/>
        </p:nvSpPr>
        <p:spPr bwMode="auto">
          <a:xfrm>
            <a:off x="1560513" y="4360863"/>
            <a:ext cx="4492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6443" name="Text Box 71"/>
          <p:cNvSpPr txBox="1">
            <a:spLocks noChangeArrowheads="1"/>
          </p:cNvSpPr>
          <p:nvPr/>
        </p:nvSpPr>
        <p:spPr bwMode="auto">
          <a:xfrm>
            <a:off x="1633538" y="4035425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6444" name="Line 72"/>
          <p:cNvSpPr>
            <a:spLocks noChangeShapeType="1"/>
          </p:cNvSpPr>
          <p:nvPr/>
        </p:nvSpPr>
        <p:spPr bwMode="auto">
          <a:xfrm>
            <a:off x="2684463" y="4354513"/>
            <a:ext cx="11525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6445" name="Text Box 73"/>
          <p:cNvSpPr txBox="1">
            <a:spLocks noChangeArrowheads="1"/>
          </p:cNvSpPr>
          <p:nvPr/>
        </p:nvSpPr>
        <p:spPr bwMode="auto">
          <a:xfrm>
            <a:off x="3132138" y="4030663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6446" name="Text Box 74"/>
          <p:cNvSpPr txBox="1">
            <a:spLocks noChangeArrowheads="1"/>
          </p:cNvSpPr>
          <p:nvPr/>
        </p:nvSpPr>
        <p:spPr bwMode="auto">
          <a:xfrm>
            <a:off x="3575050" y="4830763"/>
            <a:ext cx="2520950" cy="4000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0000"/>
                </a:solidFill>
              </a:rPr>
              <a:t>One Processor Here</a:t>
            </a:r>
          </a:p>
        </p:txBody>
      </p:sp>
      <p:sp>
        <p:nvSpPr>
          <p:cNvPr id="16447" name="Text Box 46"/>
          <p:cNvSpPr txBox="1">
            <a:spLocks noChangeArrowheads="1"/>
          </p:cNvSpPr>
          <p:nvPr/>
        </p:nvSpPr>
        <p:spPr bwMode="auto">
          <a:xfrm>
            <a:off x="206375" y="4378325"/>
            <a:ext cx="1301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1</a:t>
            </a:r>
            <a:r>
              <a:rPr lang="en-US" b="1"/>
              <a:t> = (2,5)</a:t>
            </a:r>
          </a:p>
        </p:txBody>
      </p:sp>
      <p:sp>
        <p:nvSpPr>
          <p:cNvPr id="16448" name="Text Box 64"/>
          <p:cNvSpPr txBox="1">
            <a:spLocks noChangeArrowheads="1"/>
          </p:cNvSpPr>
          <p:nvPr/>
        </p:nvSpPr>
        <p:spPr bwMode="auto">
          <a:xfrm>
            <a:off x="69850" y="5229225"/>
            <a:ext cx="1441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2</a:t>
            </a:r>
            <a:r>
              <a:rPr lang="en-US" b="1"/>
              <a:t> = (9,15)</a:t>
            </a:r>
          </a:p>
        </p:txBody>
      </p:sp>
      <p:sp>
        <p:nvSpPr>
          <p:cNvPr id="16428" name="Line 44"/>
          <p:cNvSpPr>
            <a:spLocks noChangeShapeType="1"/>
          </p:cNvSpPr>
          <p:nvPr/>
        </p:nvSpPr>
        <p:spPr bwMode="auto">
          <a:xfrm flipV="1">
            <a:off x="8423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422" name="Line 38"/>
          <p:cNvSpPr>
            <a:spLocks noChangeShapeType="1"/>
          </p:cNvSpPr>
          <p:nvPr/>
        </p:nvSpPr>
        <p:spPr bwMode="auto">
          <a:xfrm flipV="1">
            <a:off x="6137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435" name="Line 52"/>
          <p:cNvSpPr>
            <a:spLocks noChangeShapeType="1"/>
          </p:cNvSpPr>
          <p:nvPr/>
        </p:nvSpPr>
        <p:spPr bwMode="auto">
          <a:xfrm flipV="1">
            <a:off x="4994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430" name="Line 47"/>
          <p:cNvSpPr>
            <a:spLocks noChangeShapeType="1"/>
          </p:cNvSpPr>
          <p:nvPr/>
        </p:nvSpPr>
        <p:spPr bwMode="auto">
          <a:xfrm flipV="1">
            <a:off x="2708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75" name="Line 63"/>
          <p:cNvSpPr>
            <a:spLocks noChangeShapeType="1"/>
          </p:cNvSpPr>
          <p:nvPr/>
        </p:nvSpPr>
        <p:spPr bwMode="auto">
          <a:xfrm flipV="1">
            <a:off x="5416910" y="522922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non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5416910" y="5384800"/>
            <a:ext cx="685800" cy="228600"/>
          </a:xfrm>
          <a:prstGeom prst="rect">
            <a:avLst/>
          </a:prstGeom>
          <a:solidFill>
            <a:srgbClr val="C0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TextBox 76"/>
          <p:cNvSpPr txBox="1"/>
          <p:nvPr/>
        </p:nvSpPr>
        <p:spPr bwMode="auto">
          <a:xfrm>
            <a:off x="7953375" y="5048564"/>
            <a:ext cx="646331" cy="64633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rtlCol="0">
            <a:spAutoFit/>
          </a:bodyPr>
          <a:lstStyle/>
          <a:p>
            <a:r>
              <a:rPr lang="en-US" sz="3600" dirty="0" smtClean="0"/>
              <a:t>…</a:t>
            </a:r>
          </a:p>
        </p:txBody>
      </p:sp>
      <p:sp>
        <p:nvSpPr>
          <p:cNvPr id="78" name="Line 61"/>
          <p:cNvSpPr>
            <a:spLocks noChangeShapeType="1"/>
          </p:cNvSpPr>
          <p:nvPr/>
        </p:nvSpPr>
        <p:spPr bwMode="auto">
          <a:xfrm flipV="1">
            <a:off x="155425" y="565649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79" name="Line 62"/>
          <p:cNvSpPr>
            <a:spLocks noChangeShapeType="1"/>
          </p:cNvSpPr>
          <p:nvPr/>
        </p:nvSpPr>
        <p:spPr bwMode="auto">
          <a:xfrm flipV="1">
            <a:off x="155425" y="615880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non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80" name="TextBox 79"/>
          <p:cNvSpPr txBox="1"/>
          <p:nvPr/>
        </p:nvSpPr>
        <p:spPr bwMode="auto">
          <a:xfrm>
            <a:off x="196306" y="6232565"/>
            <a:ext cx="1149674" cy="30777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rtlCol="0">
            <a:spAutoFit/>
          </a:bodyPr>
          <a:lstStyle/>
          <a:p>
            <a:r>
              <a:rPr lang="en-US" sz="1400" dirty="0" smtClean="0"/>
              <a:t>job deadline</a:t>
            </a:r>
          </a:p>
        </p:txBody>
      </p:sp>
      <p:sp>
        <p:nvSpPr>
          <p:cNvPr id="81" name="TextBox 80"/>
          <p:cNvSpPr txBox="1"/>
          <p:nvPr/>
        </p:nvSpPr>
        <p:spPr bwMode="auto">
          <a:xfrm>
            <a:off x="193830" y="5810110"/>
            <a:ext cx="1059906" cy="30777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rtlCol="0">
            <a:spAutoFit/>
          </a:bodyPr>
          <a:lstStyle/>
          <a:p>
            <a:r>
              <a:rPr lang="en-US" sz="1400" dirty="0" smtClean="0"/>
              <a:t>job release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91"/>
          <p:cNvSpPr/>
          <p:nvPr/>
        </p:nvSpPr>
        <p:spPr bwMode="auto">
          <a:xfrm>
            <a:off x="47625" y="5629275"/>
            <a:ext cx="1206111" cy="945885"/>
          </a:xfrm>
          <a:prstGeom prst="rect">
            <a:avLst/>
          </a:prstGeom>
          <a:solidFill>
            <a:srgbClr val="FFFF99"/>
          </a:solidFill>
          <a:ln w="12700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Sporadic Task Systems</a:t>
            </a:r>
            <a:br>
              <a:rPr lang="en-US" dirty="0" smtClean="0"/>
            </a:br>
            <a:r>
              <a:rPr lang="en-US" sz="2400" dirty="0" smtClean="0"/>
              <a:t>(We’ll Limit Attention to Implicit Deadlines)</a:t>
            </a:r>
            <a:endParaRPr lang="en-US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" y="1381125"/>
            <a:ext cx="9096375" cy="2089150"/>
          </a:xfrm>
        </p:spPr>
        <p:txBody>
          <a:bodyPr/>
          <a:lstStyle/>
          <a:p>
            <a:r>
              <a:rPr lang="en-US" sz="2800" dirty="0" smtClean="0">
                <a:solidFill>
                  <a:srgbClr val="000000"/>
                </a:solidFill>
              </a:rPr>
              <a:t>For a set </a:t>
            </a:r>
            <a:r>
              <a:rPr lang="en-US" sz="2800" dirty="0" smtClean="0">
                <a:sym typeface="Symbol" pitchFamily="18" charset="2"/>
              </a:rPr>
              <a:t></a:t>
            </a:r>
            <a:r>
              <a:rPr lang="en-US" sz="2800" dirty="0" smtClean="0">
                <a:solidFill>
                  <a:srgbClr val="000000"/>
                </a:solidFill>
              </a:rPr>
              <a:t> of</a:t>
            </a:r>
            <a:r>
              <a:rPr lang="en-US" sz="2800" dirty="0" smtClean="0">
                <a:solidFill>
                  <a:schemeClr val="hlink"/>
                </a:solidFill>
              </a:rPr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sporadic tasks</a:t>
            </a:r>
            <a:r>
              <a:rPr lang="en-US" sz="2800" dirty="0" smtClean="0">
                <a:solidFill>
                  <a:srgbClr val="020202"/>
                </a:solidFill>
              </a:rPr>
              <a:t>:</a:t>
            </a:r>
          </a:p>
          <a:p>
            <a:pPr lvl="1"/>
            <a:r>
              <a:rPr lang="en-US" sz="2400" dirty="0" smtClean="0"/>
              <a:t>Each task </a:t>
            </a:r>
            <a:r>
              <a:rPr lang="en-US" sz="2400" dirty="0" smtClean="0">
                <a:solidFill>
                  <a:srgbClr val="0000CC"/>
                </a:solidFill>
              </a:rPr>
              <a:t>T</a:t>
            </a:r>
            <a:r>
              <a:rPr lang="en-US" sz="2400" baseline="-25000" dirty="0" smtClean="0">
                <a:solidFill>
                  <a:srgbClr val="0000CC"/>
                </a:solidFill>
              </a:rPr>
              <a:t>i</a:t>
            </a:r>
            <a:r>
              <a:rPr lang="en-US" sz="2400" i="1" dirty="0" smtClean="0">
                <a:solidFill>
                  <a:srgbClr val="0000CC"/>
                </a:solidFill>
              </a:rPr>
              <a:t> = </a:t>
            </a:r>
            <a:r>
              <a:rPr lang="en-US" sz="2400" dirty="0" smtClean="0">
                <a:solidFill>
                  <a:srgbClr val="0000CC"/>
                </a:solidFill>
              </a:rPr>
              <a:t>(</a:t>
            </a:r>
            <a:r>
              <a:rPr lang="en-US" sz="2400" dirty="0" err="1" smtClean="0">
                <a:solidFill>
                  <a:srgbClr val="0000CC"/>
                </a:solidFill>
              </a:rPr>
              <a:t>e</a:t>
            </a:r>
            <a:r>
              <a:rPr lang="en-US" sz="2400" baseline="-25000" dirty="0" err="1" smtClean="0">
                <a:solidFill>
                  <a:srgbClr val="0000CC"/>
                </a:solidFill>
              </a:rPr>
              <a:t>i</a:t>
            </a:r>
            <a:r>
              <a:rPr lang="en-US" sz="2400" dirty="0" err="1" smtClean="0">
                <a:solidFill>
                  <a:srgbClr val="0000CC"/>
                </a:solidFill>
              </a:rPr>
              <a:t>,p</a:t>
            </a:r>
            <a:r>
              <a:rPr lang="en-US" sz="2400" baseline="-25000" dirty="0" err="1" smtClean="0">
                <a:solidFill>
                  <a:srgbClr val="0000CC"/>
                </a:solidFill>
              </a:rPr>
              <a:t>i</a:t>
            </a:r>
            <a:r>
              <a:rPr lang="en-US" sz="2400" dirty="0" smtClean="0">
                <a:solidFill>
                  <a:srgbClr val="0000CC"/>
                </a:solidFill>
              </a:rPr>
              <a:t>)</a:t>
            </a:r>
            <a:r>
              <a:rPr lang="en-US" sz="2400" i="1" dirty="0" smtClean="0"/>
              <a:t> </a:t>
            </a:r>
            <a:r>
              <a:rPr lang="en-US" sz="2400" dirty="0" smtClean="0"/>
              <a:t>releases a </a:t>
            </a:r>
            <a:r>
              <a:rPr lang="en-US" sz="2400" i="1" dirty="0" smtClean="0">
                <a:solidFill>
                  <a:srgbClr val="C00000"/>
                </a:solidFill>
              </a:rPr>
              <a:t>job</a:t>
            </a:r>
            <a:r>
              <a:rPr lang="en-US" sz="2400" dirty="0" smtClean="0"/>
              <a:t> with exec. cost </a:t>
            </a:r>
            <a:r>
              <a:rPr lang="en-US" sz="2400" dirty="0" err="1" smtClean="0">
                <a:solidFill>
                  <a:srgbClr val="0000CC"/>
                </a:solidFill>
              </a:rPr>
              <a:t>e</a:t>
            </a:r>
            <a:r>
              <a:rPr lang="en-US" sz="2400" baseline="-25000" dirty="0" err="1" smtClean="0">
                <a:solidFill>
                  <a:srgbClr val="0000CC"/>
                </a:solidFill>
              </a:rPr>
              <a:t>i</a:t>
            </a:r>
            <a:r>
              <a:rPr lang="en-US" sz="2400" i="1" dirty="0" smtClean="0"/>
              <a:t> </a:t>
            </a:r>
            <a:r>
              <a:rPr lang="en-US" sz="2400" dirty="0" smtClean="0"/>
              <a:t>at least </a:t>
            </a:r>
            <a:r>
              <a:rPr lang="en-US" sz="2400" dirty="0" smtClean="0">
                <a:solidFill>
                  <a:srgbClr val="0000CC"/>
                </a:solidFill>
              </a:rPr>
              <a:t>p</a:t>
            </a:r>
            <a:r>
              <a:rPr lang="en-US" sz="2400" baseline="-25000" dirty="0" smtClean="0">
                <a:solidFill>
                  <a:srgbClr val="0000CC"/>
                </a:solidFill>
              </a:rPr>
              <a:t>i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time units apart.</a:t>
            </a:r>
          </a:p>
          <a:p>
            <a:pPr lvl="2"/>
            <a:r>
              <a:rPr lang="en-US" sz="2000" dirty="0" err="1" smtClean="0"/>
              <a:t>T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’s</a:t>
            </a:r>
            <a:r>
              <a:rPr lang="en-US" sz="2000" dirty="0" smtClean="0"/>
              <a:t> </a:t>
            </a:r>
            <a:r>
              <a:rPr lang="en-US" sz="2000" i="1" dirty="0" smtClean="0">
                <a:solidFill>
                  <a:srgbClr val="C00000"/>
                </a:solidFill>
              </a:rPr>
              <a:t>utilization</a:t>
            </a:r>
            <a:r>
              <a:rPr lang="en-US" sz="2000" dirty="0" smtClean="0"/>
              <a:t> (or </a:t>
            </a:r>
            <a:r>
              <a:rPr lang="en-US" sz="2000" i="1" dirty="0" smtClean="0">
                <a:solidFill>
                  <a:srgbClr val="C00000"/>
                </a:solidFill>
              </a:rPr>
              <a:t>weight</a:t>
            </a:r>
            <a:r>
              <a:rPr lang="en-US" sz="2000" dirty="0" smtClean="0"/>
              <a:t>) is </a:t>
            </a:r>
            <a:r>
              <a:rPr lang="en-US" sz="2000" dirty="0" err="1" smtClean="0">
                <a:solidFill>
                  <a:srgbClr val="0000CC"/>
                </a:solidFill>
              </a:rPr>
              <a:t>u</a:t>
            </a:r>
            <a:r>
              <a:rPr lang="en-US" sz="2000" baseline="-25000" dirty="0" err="1" smtClean="0">
                <a:solidFill>
                  <a:srgbClr val="0000CC"/>
                </a:solidFill>
              </a:rPr>
              <a:t>i</a:t>
            </a:r>
            <a:r>
              <a:rPr lang="en-US" sz="2000" dirty="0" smtClean="0">
                <a:solidFill>
                  <a:srgbClr val="0000CC"/>
                </a:solidFill>
              </a:rPr>
              <a:t> =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rgbClr val="0000CC"/>
                </a:solidFill>
              </a:rPr>
              <a:t>e</a:t>
            </a:r>
            <a:r>
              <a:rPr lang="en-US" sz="2000" baseline="-25000" dirty="0" err="1" smtClean="0">
                <a:solidFill>
                  <a:srgbClr val="0000CC"/>
                </a:solidFill>
              </a:rPr>
              <a:t>i</a:t>
            </a:r>
            <a:r>
              <a:rPr lang="en-US" sz="2000" dirty="0" smtClean="0">
                <a:solidFill>
                  <a:srgbClr val="0000CC"/>
                </a:solidFill>
              </a:rPr>
              <a:t>/p</a:t>
            </a:r>
            <a:r>
              <a:rPr lang="en-US" sz="2000" baseline="-25000" dirty="0" smtClean="0">
                <a:solidFill>
                  <a:srgbClr val="0000CC"/>
                </a:solidFill>
              </a:rPr>
              <a:t>i</a:t>
            </a:r>
            <a:r>
              <a:rPr lang="en-US" sz="2000" dirty="0" smtClean="0"/>
              <a:t>.</a:t>
            </a:r>
          </a:p>
          <a:p>
            <a:pPr lvl="2">
              <a:lnSpc>
                <a:spcPct val="70000"/>
              </a:lnSpc>
            </a:pPr>
            <a:r>
              <a:rPr lang="en-US" sz="2000" i="1" dirty="0" smtClean="0">
                <a:solidFill>
                  <a:srgbClr val="C00000"/>
                </a:solidFill>
              </a:rPr>
              <a:t>Total utilization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/>
              <a:t>is </a:t>
            </a:r>
            <a:r>
              <a:rPr lang="en-US" sz="2000" dirty="0" smtClean="0">
                <a:solidFill>
                  <a:srgbClr val="0000CC"/>
                </a:solidFill>
              </a:rPr>
              <a:t>U(</a:t>
            </a:r>
            <a:r>
              <a:rPr lang="en-US" sz="2000" dirty="0" smtClean="0">
                <a:solidFill>
                  <a:srgbClr val="0000CC"/>
                </a:solidFill>
                <a:sym typeface="Symbol" pitchFamily="18" charset="2"/>
              </a:rPr>
              <a:t></a:t>
            </a:r>
            <a:r>
              <a:rPr lang="en-US" sz="2000" dirty="0" smtClean="0">
                <a:solidFill>
                  <a:srgbClr val="0000CC"/>
                </a:solidFill>
              </a:rPr>
              <a:t>) =</a:t>
            </a:r>
            <a:r>
              <a:rPr lang="en-US" sz="2000" dirty="0" smtClean="0"/>
              <a:t> </a:t>
            </a:r>
            <a:r>
              <a:rPr lang="en-US" sz="2800" dirty="0" smtClean="0">
                <a:solidFill>
                  <a:srgbClr val="0000CC"/>
                </a:solidFill>
                <a:sym typeface="Symbol" pitchFamily="18" charset="2"/>
              </a:rPr>
              <a:t></a:t>
            </a:r>
            <a:r>
              <a:rPr lang="en-US" sz="2000" baseline="-25000" dirty="0" smtClean="0">
                <a:solidFill>
                  <a:srgbClr val="0000CC"/>
                </a:solidFill>
                <a:sym typeface="Symbol" pitchFamily="18" charset="2"/>
              </a:rPr>
              <a:t>Ti</a:t>
            </a:r>
            <a:r>
              <a:rPr lang="en-US" sz="2000" dirty="0" smtClean="0">
                <a:solidFill>
                  <a:srgbClr val="0000CC"/>
                </a:solidFill>
                <a:sym typeface="Symbol" pitchFamily="18" charset="2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sym typeface="Symbol" pitchFamily="18" charset="2"/>
              </a:rPr>
              <a:t>e</a:t>
            </a:r>
            <a:r>
              <a:rPr lang="en-US" sz="2000" baseline="-25000" dirty="0" err="1" smtClean="0">
                <a:solidFill>
                  <a:srgbClr val="0000CC"/>
                </a:solidFill>
                <a:sym typeface="Symbol" pitchFamily="18" charset="2"/>
              </a:rPr>
              <a:t>i</a:t>
            </a:r>
            <a:r>
              <a:rPr lang="en-US" sz="2000" dirty="0" smtClean="0">
                <a:solidFill>
                  <a:srgbClr val="0000CC"/>
                </a:solidFill>
                <a:sym typeface="Symbol" pitchFamily="18" charset="2"/>
              </a:rPr>
              <a:t>/p</a:t>
            </a:r>
            <a:r>
              <a:rPr lang="en-US" sz="2000" baseline="-25000" dirty="0" smtClean="0">
                <a:solidFill>
                  <a:srgbClr val="0000CC"/>
                </a:solidFill>
                <a:sym typeface="Symbol" pitchFamily="18" charset="2"/>
              </a:rPr>
              <a:t>i</a:t>
            </a:r>
            <a:r>
              <a:rPr lang="en-US" sz="2000" dirty="0" smtClean="0">
                <a:sym typeface="Symbol" pitchFamily="18" charset="2"/>
              </a:rPr>
              <a:t>.</a:t>
            </a:r>
          </a:p>
        </p:txBody>
      </p:sp>
      <p:sp>
        <p:nvSpPr>
          <p:cNvPr id="1040388" name="Rectangle 4"/>
          <p:cNvSpPr>
            <a:spLocks noChangeArrowheads="1"/>
          </p:cNvSpPr>
          <p:nvPr/>
        </p:nvSpPr>
        <p:spPr bwMode="auto">
          <a:xfrm>
            <a:off x="1400175" y="4116388"/>
            <a:ext cx="7239000" cy="2427287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44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1552575" y="6086475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 flipV="1">
            <a:off x="1565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392238" y="60848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0</a:t>
            </a:r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1552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2238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2466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1781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2009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2695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2924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3152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3381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3609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>
            <a:off x="3838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4067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>
            <a:off x="4295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>
            <a:off x="4524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>
            <a:off x="4752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4981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>
            <a:off x="5210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>
            <a:off x="5438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34" name="Line 26"/>
          <p:cNvSpPr>
            <a:spLocks noChangeShapeType="1"/>
          </p:cNvSpPr>
          <p:nvPr/>
        </p:nvSpPr>
        <p:spPr bwMode="auto">
          <a:xfrm>
            <a:off x="5667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5895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>
            <a:off x="6124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>
            <a:off x="6353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6581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>
            <a:off x="6810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40" name="Line 32"/>
          <p:cNvSpPr>
            <a:spLocks noChangeShapeType="1"/>
          </p:cNvSpPr>
          <p:nvPr/>
        </p:nvSpPr>
        <p:spPr bwMode="auto">
          <a:xfrm>
            <a:off x="7038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41" name="Line 33"/>
          <p:cNvSpPr>
            <a:spLocks noChangeShapeType="1"/>
          </p:cNvSpPr>
          <p:nvPr/>
        </p:nvSpPr>
        <p:spPr bwMode="auto">
          <a:xfrm>
            <a:off x="7267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42" name="Line 34"/>
          <p:cNvSpPr>
            <a:spLocks noChangeShapeType="1"/>
          </p:cNvSpPr>
          <p:nvPr/>
        </p:nvSpPr>
        <p:spPr bwMode="auto">
          <a:xfrm>
            <a:off x="7496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43" name="Line 35"/>
          <p:cNvSpPr>
            <a:spLocks noChangeShapeType="1"/>
          </p:cNvSpPr>
          <p:nvPr/>
        </p:nvSpPr>
        <p:spPr bwMode="auto">
          <a:xfrm>
            <a:off x="7724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44" name="Line 36"/>
          <p:cNvSpPr>
            <a:spLocks noChangeShapeType="1"/>
          </p:cNvSpPr>
          <p:nvPr/>
        </p:nvSpPr>
        <p:spPr bwMode="auto">
          <a:xfrm>
            <a:off x="7953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45" name="Line 37"/>
          <p:cNvSpPr>
            <a:spLocks noChangeShapeType="1"/>
          </p:cNvSpPr>
          <p:nvPr/>
        </p:nvSpPr>
        <p:spPr bwMode="auto">
          <a:xfrm flipV="1">
            <a:off x="3851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3592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10</a:t>
            </a:r>
          </a:p>
        </p:txBody>
      </p:sp>
      <p:sp>
        <p:nvSpPr>
          <p:cNvPr id="17448" name="Text Box 40"/>
          <p:cNvSpPr txBox="1">
            <a:spLocks noChangeArrowheads="1"/>
          </p:cNvSpPr>
          <p:nvPr/>
        </p:nvSpPr>
        <p:spPr bwMode="auto">
          <a:xfrm>
            <a:off x="5878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20</a:t>
            </a:r>
            <a:endParaRPr lang="en-US" sz="2400" i="1"/>
          </a:p>
        </p:txBody>
      </p:sp>
      <p:sp>
        <p:nvSpPr>
          <p:cNvPr id="17449" name="Text Box 41"/>
          <p:cNvSpPr txBox="1">
            <a:spLocks noChangeArrowheads="1"/>
          </p:cNvSpPr>
          <p:nvPr/>
        </p:nvSpPr>
        <p:spPr bwMode="auto">
          <a:xfrm>
            <a:off x="813276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30</a:t>
            </a:r>
            <a:endParaRPr lang="en-US" sz="2400" i="1"/>
          </a:p>
        </p:txBody>
      </p:sp>
      <p:sp>
        <p:nvSpPr>
          <p:cNvPr id="17450" name="Line 42"/>
          <p:cNvSpPr>
            <a:spLocks noChangeShapeType="1"/>
          </p:cNvSpPr>
          <p:nvPr/>
        </p:nvSpPr>
        <p:spPr bwMode="auto">
          <a:xfrm>
            <a:off x="8181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51" name="Line 43"/>
          <p:cNvSpPr>
            <a:spLocks noChangeShapeType="1"/>
          </p:cNvSpPr>
          <p:nvPr/>
        </p:nvSpPr>
        <p:spPr bwMode="auto">
          <a:xfrm>
            <a:off x="8410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53" name="Line 45"/>
          <p:cNvSpPr>
            <a:spLocks noChangeShapeType="1"/>
          </p:cNvSpPr>
          <p:nvPr/>
        </p:nvSpPr>
        <p:spPr bwMode="auto">
          <a:xfrm>
            <a:off x="1565275" y="4740275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55" name="Text Box 48"/>
          <p:cNvSpPr txBox="1">
            <a:spLocks noChangeArrowheads="1"/>
          </p:cNvSpPr>
          <p:nvPr/>
        </p:nvSpPr>
        <p:spPr bwMode="auto">
          <a:xfrm>
            <a:off x="2535238" y="60848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5</a:t>
            </a:r>
          </a:p>
        </p:txBody>
      </p:sp>
      <p:sp>
        <p:nvSpPr>
          <p:cNvPr id="17456" name="Text Box 49"/>
          <p:cNvSpPr txBox="1">
            <a:spLocks noChangeArrowheads="1"/>
          </p:cNvSpPr>
          <p:nvPr/>
        </p:nvSpPr>
        <p:spPr bwMode="auto">
          <a:xfrm>
            <a:off x="4735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15</a:t>
            </a:r>
          </a:p>
        </p:txBody>
      </p:sp>
      <p:sp>
        <p:nvSpPr>
          <p:cNvPr id="17457" name="Text Box 50"/>
          <p:cNvSpPr txBox="1">
            <a:spLocks noChangeArrowheads="1"/>
          </p:cNvSpPr>
          <p:nvPr/>
        </p:nvSpPr>
        <p:spPr bwMode="auto">
          <a:xfrm>
            <a:off x="698976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25</a:t>
            </a:r>
          </a:p>
        </p:txBody>
      </p:sp>
      <p:sp>
        <p:nvSpPr>
          <p:cNvPr id="17458" name="Line 51"/>
          <p:cNvSpPr>
            <a:spLocks noChangeShapeType="1"/>
          </p:cNvSpPr>
          <p:nvPr/>
        </p:nvSpPr>
        <p:spPr bwMode="auto">
          <a:xfrm flipV="1">
            <a:off x="7280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grpSp>
        <p:nvGrpSpPr>
          <p:cNvPr id="17460" name="Group 53"/>
          <p:cNvGrpSpPr>
            <a:grpSpLocks/>
          </p:cNvGrpSpPr>
          <p:nvPr/>
        </p:nvGrpSpPr>
        <p:grpSpPr bwMode="auto">
          <a:xfrm>
            <a:off x="1565275" y="4486275"/>
            <a:ext cx="6858000" cy="254000"/>
            <a:chOff x="872" y="2640"/>
            <a:chExt cx="4320" cy="160"/>
          </a:xfrm>
          <a:solidFill>
            <a:srgbClr val="C00000"/>
          </a:solidFill>
        </p:grpSpPr>
        <p:sp>
          <p:nvSpPr>
            <p:cNvPr id="17486" name="Rectangle 54"/>
            <p:cNvSpPr>
              <a:spLocks noChangeArrowheads="1"/>
            </p:cNvSpPr>
            <p:nvPr/>
          </p:nvSpPr>
          <p:spPr bwMode="auto">
            <a:xfrm>
              <a:off x="3752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7" name="Rectangle 55"/>
            <p:cNvSpPr>
              <a:spLocks noChangeArrowheads="1"/>
            </p:cNvSpPr>
            <p:nvPr/>
          </p:nvSpPr>
          <p:spPr bwMode="auto">
            <a:xfrm>
              <a:off x="2744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8" name="Rectangle 56"/>
            <p:cNvSpPr>
              <a:spLocks noChangeArrowheads="1"/>
            </p:cNvSpPr>
            <p:nvPr/>
          </p:nvSpPr>
          <p:spPr bwMode="auto">
            <a:xfrm>
              <a:off x="872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9" name="Rectangle 57"/>
            <p:cNvSpPr>
              <a:spLocks noChangeArrowheads="1"/>
            </p:cNvSpPr>
            <p:nvPr/>
          </p:nvSpPr>
          <p:spPr bwMode="auto">
            <a:xfrm>
              <a:off x="1592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90" name="Rectangle 58"/>
            <p:cNvSpPr>
              <a:spLocks noChangeArrowheads="1"/>
            </p:cNvSpPr>
            <p:nvPr/>
          </p:nvSpPr>
          <p:spPr bwMode="auto">
            <a:xfrm>
              <a:off x="3032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91" name="Rectangle 59"/>
            <p:cNvSpPr>
              <a:spLocks noChangeArrowheads="1"/>
            </p:cNvSpPr>
            <p:nvPr/>
          </p:nvSpPr>
          <p:spPr bwMode="auto">
            <a:xfrm>
              <a:off x="4904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61" name="Line 60"/>
          <p:cNvSpPr>
            <a:spLocks noChangeShapeType="1"/>
          </p:cNvSpPr>
          <p:nvPr/>
        </p:nvSpPr>
        <p:spPr bwMode="auto">
          <a:xfrm>
            <a:off x="1552575" y="5613400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62" name="Line 61"/>
          <p:cNvSpPr>
            <a:spLocks noChangeShapeType="1"/>
          </p:cNvSpPr>
          <p:nvPr/>
        </p:nvSpPr>
        <p:spPr bwMode="auto">
          <a:xfrm flipV="1">
            <a:off x="1552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63" name="Line 62"/>
          <p:cNvSpPr>
            <a:spLocks noChangeShapeType="1"/>
          </p:cNvSpPr>
          <p:nvPr/>
        </p:nvSpPr>
        <p:spPr bwMode="auto">
          <a:xfrm flipV="1">
            <a:off x="4981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none" w="med" len="med"/>
          </a:ln>
        </p:spPr>
        <p:txBody>
          <a:bodyPr anchor="ctr"/>
          <a:lstStyle/>
          <a:p>
            <a:endParaRPr lang="en-US"/>
          </a:p>
        </p:txBody>
      </p:sp>
      <p:grpSp>
        <p:nvGrpSpPr>
          <p:cNvPr id="17465" name="Group 65"/>
          <p:cNvGrpSpPr>
            <a:grpSpLocks/>
          </p:cNvGrpSpPr>
          <p:nvPr/>
        </p:nvGrpSpPr>
        <p:grpSpPr bwMode="auto">
          <a:xfrm>
            <a:off x="2009775" y="5384800"/>
            <a:ext cx="5943600" cy="228600"/>
            <a:chOff x="1152" y="3206"/>
            <a:chExt cx="3744" cy="144"/>
          </a:xfrm>
          <a:solidFill>
            <a:srgbClr val="C00000"/>
          </a:solidFill>
        </p:grpSpPr>
        <p:sp>
          <p:nvSpPr>
            <p:cNvPr id="17482" name="Rectangle 66"/>
            <p:cNvSpPr>
              <a:spLocks noChangeArrowheads="1"/>
            </p:cNvSpPr>
            <p:nvPr/>
          </p:nvSpPr>
          <p:spPr bwMode="auto">
            <a:xfrm>
              <a:off x="1152" y="3206"/>
              <a:ext cx="432" cy="144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3" name="Rectangle 67"/>
            <p:cNvSpPr>
              <a:spLocks noChangeArrowheads="1"/>
            </p:cNvSpPr>
            <p:nvPr/>
          </p:nvSpPr>
          <p:spPr bwMode="auto">
            <a:xfrm>
              <a:off x="1872" y="3206"/>
              <a:ext cx="864" cy="144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5" name="Rectangle 69"/>
            <p:cNvSpPr>
              <a:spLocks noChangeArrowheads="1"/>
            </p:cNvSpPr>
            <p:nvPr/>
          </p:nvSpPr>
          <p:spPr bwMode="auto">
            <a:xfrm>
              <a:off x="4032" y="3206"/>
              <a:ext cx="864" cy="144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66" name="Line 70"/>
          <p:cNvSpPr>
            <a:spLocks noChangeShapeType="1"/>
          </p:cNvSpPr>
          <p:nvPr/>
        </p:nvSpPr>
        <p:spPr bwMode="auto">
          <a:xfrm>
            <a:off x="1560513" y="4360863"/>
            <a:ext cx="4492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67" name="Text Box 71"/>
          <p:cNvSpPr txBox="1">
            <a:spLocks noChangeArrowheads="1"/>
          </p:cNvSpPr>
          <p:nvPr/>
        </p:nvSpPr>
        <p:spPr bwMode="auto">
          <a:xfrm>
            <a:off x="1633538" y="4035425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7468" name="Line 72"/>
          <p:cNvSpPr>
            <a:spLocks noChangeShapeType="1"/>
          </p:cNvSpPr>
          <p:nvPr/>
        </p:nvSpPr>
        <p:spPr bwMode="auto">
          <a:xfrm>
            <a:off x="2684463" y="4354513"/>
            <a:ext cx="11525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469" name="Text Box 73"/>
          <p:cNvSpPr txBox="1">
            <a:spLocks noChangeArrowheads="1"/>
          </p:cNvSpPr>
          <p:nvPr/>
        </p:nvSpPr>
        <p:spPr bwMode="auto">
          <a:xfrm>
            <a:off x="3132138" y="4030663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7470" name="Text Box 74"/>
          <p:cNvSpPr txBox="1">
            <a:spLocks noChangeArrowheads="1"/>
          </p:cNvSpPr>
          <p:nvPr/>
        </p:nvSpPr>
        <p:spPr bwMode="auto">
          <a:xfrm>
            <a:off x="3575050" y="4830763"/>
            <a:ext cx="2520950" cy="4000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0000"/>
                </a:solidFill>
              </a:rPr>
              <a:t>One Processor Here</a:t>
            </a:r>
          </a:p>
        </p:txBody>
      </p:sp>
      <p:sp>
        <p:nvSpPr>
          <p:cNvPr id="17471" name="Oval 75"/>
          <p:cNvSpPr>
            <a:spLocks noChangeArrowheads="1"/>
          </p:cNvSpPr>
          <p:nvPr/>
        </p:nvSpPr>
        <p:spPr bwMode="auto">
          <a:xfrm>
            <a:off x="2087507" y="1793875"/>
            <a:ext cx="1677988" cy="665163"/>
          </a:xfrm>
          <a:prstGeom prst="ellipse">
            <a:avLst/>
          </a:prstGeom>
          <a:noFill/>
          <a:ln w="28575" algn="ctr">
            <a:solidFill>
              <a:srgbClr val="00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72" name="Oval 76"/>
          <p:cNvSpPr>
            <a:spLocks noChangeArrowheads="1"/>
          </p:cNvSpPr>
          <p:nvPr/>
        </p:nvSpPr>
        <p:spPr bwMode="auto">
          <a:xfrm>
            <a:off x="4994275" y="1847850"/>
            <a:ext cx="733425" cy="534988"/>
          </a:xfrm>
          <a:prstGeom prst="ellipse">
            <a:avLst/>
          </a:prstGeom>
          <a:noFill/>
          <a:ln w="28575" algn="ctr">
            <a:solidFill>
              <a:srgbClr val="00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73" name="Freeform 77"/>
          <p:cNvSpPr>
            <a:spLocks/>
          </p:cNvSpPr>
          <p:nvPr/>
        </p:nvSpPr>
        <p:spPr bwMode="auto">
          <a:xfrm>
            <a:off x="482600" y="2326658"/>
            <a:ext cx="1755775" cy="2083418"/>
          </a:xfrm>
          <a:custGeom>
            <a:avLst/>
            <a:gdLst>
              <a:gd name="T0" fmla="*/ 2147483647 w 999"/>
              <a:gd name="T1" fmla="*/ 0 h 1234"/>
              <a:gd name="T2" fmla="*/ 2147483647 w 999"/>
              <a:gd name="T3" fmla="*/ 2147483647 h 1234"/>
              <a:gd name="T4" fmla="*/ 2147483647 w 999"/>
              <a:gd name="T5" fmla="*/ 2147483647 h 1234"/>
              <a:gd name="T6" fmla="*/ 0 w 999"/>
              <a:gd name="T7" fmla="*/ 2147483647 h 1234"/>
              <a:gd name="T8" fmla="*/ 0 60000 65536"/>
              <a:gd name="T9" fmla="*/ 0 60000 65536"/>
              <a:gd name="T10" fmla="*/ 0 60000 65536"/>
              <a:gd name="T11" fmla="*/ 0 60000 65536"/>
              <a:gd name="T12" fmla="*/ 0 w 999"/>
              <a:gd name="T13" fmla="*/ 0 h 1234"/>
              <a:gd name="T14" fmla="*/ 999 w 999"/>
              <a:gd name="T15" fmla="*/ 1234 h 123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99" h="1234">
                <a:moveTo>
                  <a:pt x="999" y="0"/>
                </a:moveTo>
                <a:cubicBezTo>
                  <a:pt x="918" y="30"/>
                  <a:pt x="837" y="61"/>
                  <a:pt x="717" y="180"/>
                </a:cubicBezTo>
                <a:cubicBezTo>
                  <a:pt x="597" y="299"/>
                  <a:pt x="397" y="536"/>
                  <a:pt x="277" y="712"/>
                </a:cubicBezTo>
                <a:cubicBezTo>
                  <a:pt x="157" y="888"/>
                  <a:pt x="78" y="1061"/>
                  <a:pt x="0" y="1234"/>
                </a:cubicBezTo>
              </a:path>
            </a:pathLst>
          </a:custGeom>
          <a:noFill/>
          <a:ln w="28575" cap="flat" cmpd="sng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74" name="Text Box 46"/>
          <p:cNvSpPr txBox="1">
            <a:spLocks noChangeArrowheads="1"/>
          </p:cNvSpPr>
          <p:nvPr/>
        </p:nvSpPr>
        <p:spPr bwMode="auto">
          <a:xfrm>
            <a:off x="206375" y="4378325"/>
            <a:ext cx="1301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1</a:t>
            </a:r>
            <a:r>
              <a:rPr lang="en-US" b="1"/>
              <a:t> = (2,5)</a:t>
            </a:r>
          </a:p>
        </p:txBody>
      </p:sp>
      <p:sp>
        <p:nvSpPr>
          <p:cNvPr id="17475" name="Text Box 64"/>
          <p:cNvSpPr txBox="1">
            <a:spLocks noChangeArrowheads="1"/>
          </p:cNvSpPr>
          <p:nvPr/>
        </p:nvSpPr>
        <p:spPr bwMode="auto">
          <a:xfrm>
            <a:off x="69850" y="5229225"/>
            <a:ext cx="1441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2</a:t>
            </a:r>
            <a:r>
              <a:rPr lang="en-US" b="1"/>
              <a:t> = (9,15)</a:t>
            </a:r>
          </a:p>
        </p:txBody>
      </p:sp>
      <p:sp>
        <p:nvSpPr>
          <p:cNvPr id="17476" name="Freeform 102"/>
          <p:cNvSpPr>
            <a:spLocks/>
          </p:cNvSpPr>
          <p:nvPr/>
        </p:nvSpPr>
        <p:spPr bwMode="auto">
          <a:xfrm>
            <a:off x="1957388" y="2235994"/>
            <a:ext cx="3076575" cy="2012156"/>
          </a:xfrm>
          <a:custGeom>
            <a:avLst/>
            <a:gdLst>
              <a:gd name="T0" fmla="*/ 2398898 w 2382982"/>
              <a:gd name="T1" fmla="*/ 0 h 1995054"/>
              <a:gd name="T2" fmla="*/ 1450499 w 2382982"/>
              <a:gd name="T3" fmla="*/ 798466 h 1995054"/>
              <a:gd name="T4" fmla="*/ 511393 w 2382982"/>
              <a:gd name="T5" fmla="*/ 1138045 h 1995054"/>
              <a:gd name="T6" fmla="*/ 0 w 2382982"/>
              <a:gd name="T7" fmla="*/ 1982397 h 1995054"/>
              <a:gd name="T8" fmla="*/ 0 60000 65536"/>
              <a:gd name="T9" fmla="*/ 0 60000 65536"/>
              <a:gd name="T10" fmla="*/ 0 60000 65536"/>
              <a:gd name="T11" fmla="*/ 0 60000 65536"/>
              <a:gd name="T12" fmla="*/ 0 w 2382982"/>
              <a:gd name="T13" fmla="*/ 0 h 1995054"/>
              <a:gd name="T14" fmla="*/ 2382982 w 2382982"/>
              <a:gd name="T15" fmla="*/ 1995054 h 199505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82982" h="1995054">
                <a:moveTo>
                  <a:pt x="2382982" y="0"/>
                </a:moveTo>
                <a:cubicBezTo>
                  <a:pt x="2068176" y="306339"/>
                  <a:pt x="1753370" y="612678"/>
                  <a:pt x="1440873" y="803563"/>
                </a:cubicBezTo>
                <a:cubicBezTo>
                  <a:pt x="1128376" y="994448"/>
                  <a:pt x="748146" y="946727"/>
                  <a:pt x="508000" y="1145309"/>
                </a:cubicBezTo>
                <a:cubicBezTo>
                  <a:pt x="267855" y="1343891"/>
                  <a:pt x="133927" y="1669472"/>
                  <a:pt x="0" y="1995054"/>
                </a:cubicBezTo>
              </a:path>
            </a:pathLst>
          </a:custGeom>
          <a:noFill/>
          <a:ln w="25400" cap="flat" cmpd="sng" algn="ctr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77" name="Freeform 105"/>
          <p:cNvSpPr>
            <a:spLocks/>
          </p:cNvSpPr>
          <p:nvPr/>
        </p:nvSpPr>
        <p:spPr bwMode="auto">
          <a:xfrm>
            <a:off x="2965450" y="2262189"/>
            <a:ext cx="2105815" cy="2024062"/>
          </a:xfrm>
          <a:custGeom>
            <a:avLst/>
            <a:gdLst>
              <a:gd name="T0" fmla="*/ 1486795 w 1496291"/>
              <a:gd name="T1" fmla="*/ 0 h 1939637"/>
              <a:gd name="T2" fmla="*/ 1009550 w 1496291"/>
              <a:gd name="T3" fmla="*/ 638354 h 1939637"/>
              <a:gd name="T4" fmla="*/ 449708 w 1496291"/>
              <a:gd name="T5" fmla="*/ 1091673 h 1939637"/>
              <a:gd name="T6" fmla="*/ 0 w 1496291"/>
              <a:gd name="T7" fmla="*/ 1942805 h 1939637"/>
              <a:gd name="T8" fmla="*/ 0 60000 65536"/>
              <a:gd name="T9" fmla="*/ 0 60000 65536"/>
              <a:gd name="T10" fmla="*/ 0 60000 65536"/>
              <a:gd name="T11" fmla="*/ 0 60000 65536"/>
              <a:gd name="T12" fmla="*/ 0 w 1496291"/>
              <a:gd name="T13" fmla="*/ 0 h 1939637"/>
              <a:gd name="T14" fmla="*/ 1496291 w 1496291"/>
              <a:gd name="T15" fmla="*/ 1939637 h 19396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96291" h="1939637">
                <a:moveTo>
                  <a:pt x="1496291" y="0"/>
                </a:moveTo>
                <a:cubicBezTo>
                  <a:pt x="1343121" y="227830"/>
                  <a:pt x="1189952" y="455661"/>
                  <a:pt x="1016000" y="637309"/>
                </a:cubicBezTo>
                <a:cubicBezTo>
                  <a:pt x="842049" y="818958"/>
                  <a:pt x="621915" y="872836"/>
                  <a:pt x="452582" y="1089891"/>
                </a:cubicBezTo>
                <a:cubicBezTo>
                  <a:pt x="283249" y="1306946"/>
                  <a:pt x="141624" y="1623291"/>
                  <a:pt x="0" y="1939637"/>
                </a:cubicBezTo>
              </a:path>
            </a:pathLst>
          </a:custGeom>
          <a:noFill/>
          <a:ln w="25400" cap="flat" cmpd="sng" algn="ctr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79" name="Freeform 107"/>
          <p:cNvSpPr>
            <a:spLocks/>
          </p:cNvSpPr>
          <p:nvPr/>
        </p:nvSpPr>
        <p:spPr bwMode="auto">
          <a:xfrm flipH="1">
            <a:off x="5256211" y="2382837"/>
            <a:ext cx="45719" cy="1939925"/>
          </a:xfrm>
          <a:custGeom>
            <a:avLst/>
            <a:gdLst>
              <a:gd name="T0" fmla="*/ 0 w 526473"/>
              <a:gd name="T1" fmla="*/ 0 h 1930400"/>
              <a:gd name="T2" fmla="*/ 364584 w 526473"/>
              <a:gd name="T3" fmla="*/ 1256146 h 1930400"/>
              <a:gd name="T4" fmla="*/ 532855 w 526473"/>
              <a:gd name="T5" fmla="*/ 1930400 h 1930400"/>
              <a:gd name="T6" fmla="*/ 0 60000 65536"/>
              <a:gd name="T7" fmla="*/ 0 60000 65536"/>
              <a:gd name="T8" fmla="*/ 0 60000 65536"/>
              <a:gd name="T9" fmla="*/ 0 w 526473"/>
              <a:gd name="T10" fmla="*/ 0 h 1930400"/>
              <a:gd name="T11" fmla="*/ 526473 w 526473"/>
              <a:gd name="T12" fmla="*/ 1930400 h 19304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6473" h="1930400">
                <a:moveTo>
                  <a:pt x="0" y="0"/>
                </a:moveTo>
                <a:cubicBezTo>
                  <a:pt x="136236" y="467206"/>
                  <a:pt x="272473" y="934413"/>
                  <a:pt x="360218" y="1256146"/>
                </a:cubicBezTo>
                <a:cubicBezTo>
                  <a:pt x="447964" y="1577879"/>
                  <a:pt x="487218" y="1754139"/>
                  <a:pt x="526473" y="1930400"/>
                </a:cubicBezTo>
              </a:path>
            </a:pathLst>
          </a:custGeom>
          <a:noFill/>
          <a:ln w="25400" cap="flat" cmpd="sng" algn="ctr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80" name="Freeform 108"/>
          <p:cNvSpPr>
            <a:spLocks/>
          </p:cNvSpPr>
          <p:nvPr/>
        </p:nvSpPr>
        <p:spPr bwMode="auto">
          <a:xfrm>
            <a:off x="5451475" y="2382838"/>
            <a:ext cx="847725" cy="1939925"/>
          </a:xfrm>
          <a:custGeom>
            <a:avLst/>
            <a:gdLst>
              <a:gd name="T0" fmla="*/ 0 w 1468582"/>
              <a:gd name="T1" fmla="*/ 0 h 1939636"/>
              <a:gd name="T2" fmla="*/ 1162517 w 1468582"/>
              <a:gd name="T3" fmla="*/ 1378474 h 1939636"/>
              <a:gd name="T4" fmla="*/ 1466987 w 1468582"/>
              <a:gd name="T5" fmla="*/ 1942815 h 1939636"/>
              <a:gd name="T6" fmla="*/ 0 60000 65536"/>
              <a:gd name="T7" fmla="*/ 0 60000 65536"/>
              <a:gd name="T8" fmla="*/ 0 60000 65536"/>
              <a:gd name="T9" fmla="*/ 0 w 1468582"/>
              <a:gd name="T10" fmla="*/ 0 h 1939636"/>
              <a:gd name="T11" fmla="*/ 1468582 w 1468582"/>
              <a:gd name="T12" fmla="*/ 1939636 h 19396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68582" h="1939636">
                <a:moveTo>
                  <a:pt x="0" y="0"/>
                </a:moveTo>
                <a:cubicBezTo>
                  <a:pt x="459509" y="526472"/>
                  <a:pt x="919018" y="1052945"/>
                  <a:pt x="1163782" y="1376218"/>
                </a:cubicBezTo>
                <a:cubicBezTo>
                  <a:pt x="1408546" y="1699491"/>
                  <a:pt x="1438564" y="1819563"/>
                  <a:pt x="1468582" y="1939636"/>
                </a:cubicBezTo>
              </a:path>
            </a:pathLst>
          </a:custGeom>
          <a:noFill/>
          <a:ln w="25400" cap="flat" cmpd="sng" algn="ctr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81" name="Freeform 109"/>
          <p:cNvSpPr>
            <a:spLocks/>
          </p:cNvSpPr>
          <p:nvPr/>
        </p:nvSpPr>
        <p:spPr bwMode="auto">
          <a:xfrm>
            <a:off x="5667376" y="2238446"/>
            <a:ext cx="2332038" cy="2103368"/>
          </a:xfrm>
          <a:custGeom>
            <a:avLst/>
            <a:gdLst>
              <a:gd name="T0" fmla="*/ 0 w 2974109"/>
              <a:gd name="T1" fmla="*/ 0 h 2078182"/>
              <a:gd name="T2" fmla="*/ 787611 w 2974109"/>
              <a:gd name="T3" fmla="*/ 511893 h 2078182"/>
              <a:gd name="T4" fmla="*/ 1881003 w 2974109"/>
              <a:gd name="T5" fmla="*/ 977251 h 2078182"/>
              <a:gd name="T6" fmla="*/ 2983654 w 2974109"/>
              <a:gd name="T7" fmla="*/ 2094110 h 2078182"/>
              <a:gd name="T8" fmla="*/ 0 60000 65536"/>
              <a:gd name="T9" fmla="*/ 0 60000 65536"/>
              <a:gd name="T10" fmla="*/ 0 60000 65536"/>
              <a:gd name="T11" fmla="*/ 0 60000 65536"/>
              <a:gd name="T12" fmla="*/ 0 w 2974109"/>
              <a:gd name="T13" fmla="*/ 0 h 2078182"/>
              <a:gd name="T14" fmla="*/ 2974109 w 2974109"/>
              <a:gd name="T15" fmla="*/ 2078182 h 207818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74109" h="2078182">
                <a:moveTo>
                  <a:pt x="0" y="0"/>
                </a:moveTo>
                <a:cubicBezTo>
                  <a:pt x="236297" y="173182"/>
                  <a:pt x="472594" y="346364"/>
                  <a:pt x="785091" y="508000"/>
                </a:cubicBezTo>
                <a:cubicBezTo>
                  <a:pt x="1097588" y="669636"/>
                  <a:pt x="1510146" y="708121"/>
                  <a:pt x="1874982" y="969818"/>
                </a:cubicBezTo>
                <a:cubicBezTo>
                  <a:pt x="2239818" y="1231515"/>
                  <a:pt x="2606963" y="1654848"/>
                  <a:pt x="2974109" y="2078182"/>
                </a:cubicBezTo>
              </a:path>
            </a:pathLst>
          </a:custGeom>
          <a:noFill/>
          <a:ln w="25400" cap="flat" cmpd="sng" algn="ctr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84" name="Freeform 105"/>
          <p:cNvSpPr>
            <a:spLocks/>
          </p:cNvSpPr>
          <p:nvPr/>
        </p:nvSpPr>
        <p:spPr bwMode="auto">
          <a:xfrm>
            <a:off x="4752975" y="2326657"/>
            <a:ext cx="393700" cy="2051667"/>
          </a:xfrm>
          <a:custGeom>
            <a:avLst/>
            <a:gdLst>
              <a:gd name="T0" fmla="*/ 1486795 w 1496291"/>
              <a:gd name="T1" fmla="*/ 0 h 1939637"/>
              <a:gd name="T2" fmla="*/ 1009550 w 1496291"/>
              <a:gd name="T3" fmla="*/ 638354 h 1939637"/>
              <a:gd name="T4" fmla="*/ 449708 w 1496291"/>
              <a:gd name="T5" fmla="*/ 1091673 h 1939637"/>
              <a:gd name="T6" fmla="*/ 0 w 1496291"/>
              <a:gd name="T7" fmla="*/ 1942805 h 1939637"/>
              <a:gd name="T8" fmla="*/ 0 60000 65536"/>
              <a:gd name="T9" fmla="*/ 0 60000 65536"/>
              <a:gd name="T10" fmla="*/ 0 60000 65536"/>
              <a:gd name="T11" fmla="*/ 0 60000 65536"/>
              <a:gd name="T12" fmla="*/ 0 w 1496291"/>
              <a:gd name="T13" fmla="*/ 0 h 1939637"/>
              <a:gd name="T14" fmla="*/ 1496291 w 1496291"/>
              <a:gd name="T15" fmla="*/ 1939637 h 19396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96291" h="1939637">
                <a:moveTo>
                  <a:pt x="1496291" y="0"/>
                </a:moveTo>
                <a:cubicBezTo>
                  <a:pt x="1343121" y="227830"/>
                  <a:pt x="1189952" y="455661"/>
                  <a:pt x="1016000" y="637309"/>
                </a:cubicBezTo>
                <a:cubicBezTo>
                  <a:pt x="842049" y="818958"/>
                  <a:pt x="621915" y="872836"/>
                  <a:pt x="452582" y="1089891"/>
                </a:cubicBezTo>
                <a:cubicBezTo>
                  <a:pt x="283249" y="1306946"/>
                  <a:pt x="141624" y="1623291"/>
                  <a:pt x="0" y="1939637"/>
                </a:cubicBezTo>
              </a:path>
            </a:pathLst>
          </a:custGeom>
          <a:noFill/>
          <a:ln w="25400" cap="flat" cmpd="sng" algn="ctr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52" name="Line 44"/>
          <p:cNvSpPr>
            <a:spLocks noChangeShapeType="1"/>
          </p:cNvSpPr>
          <p:nvPr/>
        </p:nvSpPr>
        <p:spPr bwMode="auto">
          <a:xfrm flipV="1">
            <a:off x="8423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46" name="Line 38"/>
          <p:cNvSpPr>
            <a:spLocks noChangeShapeType="1"/>
          </p:cNvSpPr>
          <p:nvPr/>
        </p:nvSpPr>
        <p:spPr bwMode="auto">
          <a:xfrm flipV="1">
            <a:off x="6137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59" name="Line 52"/>
          <p:cNvSpPr>
            <a:spLocks noChangeShapeType="1"/>
          </p:cNvSpPr>
          <p:nvPr/>
        </p:nvSpPr>
        <p:spPr bwMode="auto">
          <a:xfrm flipV="1">
            <a:off x="4994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54" name="Line 47"/>
          <p:cNvSpPr>
            <a:spLocks noChangeShapeType="1"/>
          </p:cNvSpPr>
          <p:nvPr/>
        </p:nvSpPr>
        <p:spPr bwMode="auto">
          <a:xfrm flipV="1">
            <a:off x="2708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85" name="Line 63"/>
          <p:cNvSpPr>
            <a:spLocks noChangeShapeType="1"/>
          </p:cNvSpPr>
          <p:nvPr/>
        </p:nvSpPr>
        <p:spPr bwMode="auto">
          <a:xfrm flipV="1">
            <a:off x="5416910" y="522922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non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86" name="Rectangle 68"/>
          <p:cNvSpPr>
            <a:spLocks noChangeArrowheads="1"/>
          </p:cNvSpPr>
          <p:nvPr/>
        </p:nvSpPr>
        <p:spPr bwMode="auto">
          <a:xfrm>
            <a:off x="5416910" y="5384800"/>
            <a:ext cx="685800" cy="228600"/>
          </a:xfrm>
          <a:prstGeom prst="rect">
            <a:avLst/>
          </a:prstGeom>
          <a:solidFill>
            <a:srgbClr val="C0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TextBox 86"/>
          <p:cNvSpPr txBox="1"/>
          <p:nvPr/>
        </p:nvSpPr>
        <p:spPr bwMode="auto">
          <a:xfrm>
            <a:off x="7953375" y="5048564"/>
            <a:ext cx="646331" cy="64633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rtlCol="0">
            <a:spAutoFit/>
          </a:bodyPr>
          <a:lstStyle/>
          <a:p>
            <a:r>
              <a:rPr lang="en-US" sz="3600" dirty="0" smtClean="0"/>
              <a:t>…</a:t>
            </a:r>
          </a:p>
        </p:txBody>
      </p:sp>
      <p:sp>
        <p:nvSpPr>
          <p:cNvPr id="88" name="Line 61"/>
          <p:cNvSpPr>
            <a:spLocks noChangeShapeType="1"/>
          </p:cNvSpPr>
          <p:nvPr/>
        </p:nvSpPr>
        <p:spPr bwMode="auto">
          <a:xfrm flipV="1">
            <a:off x="155425" y="565649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89" name="Line 62"/>
          <p:cNvSpPr>
            <a:spLocks noChangeShapeType="1"/>
          </p:cNvSpPr>
          <p:nvPr/>
        </p:nvSpPr>
        <p:spPr bwMode="auto">
          <a:xfrm flipV="1">
            <a:off x="155425" y="615880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non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90" name="TextBox 89"/>
          <p:cNvSpPr txBox="1"/>
          <p:nvPr/>
        </p:nvSpPr>
        <p:spPr bwMode="auto">
          <a:xfrm>
            <a:off x="196306" y="6232565"/>
            <a:ext cx="1149674" cy="30777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rtlCol="0">
            <a:spAutoFit/>
          </a:bodyPr>
          <a:lstStyle/>
          <a:p>
            <a:r>
              <a:rPr lang="en-US" sz="1400" dirty="0" smtClean="0"/>
              <a:t>job deadline</a:t>
            </a:r>
          </a:p>
        </p:txBody>
      </p:sp>
      <p:sp>
        <p:nvSpPr>
          <p:cNvPr id="91" name="TextBox 90"/>
          <p:cNvSpPr txBox="1"/>
          <p:nvPr/>
        </p:nvSpPr>
        <p:spPr bwMode="auto">
          <a:xfrm>
            <a:off x="193830" y="5810110"/>
            <a:ext cx="1059906" cy="30777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rtlCol="0">
            <a:spAutoFit/>
          </a:bodyPr>
          <a:lstStyle/>
          <a:p>
            <a:r>
              <a:rPr lang="en-US" sz="1400" dirty="0" smtClean="0"/>
              <a:t>job release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/>
          <p:cNvSpPr/>
          <p:nvPr/>
        </p:nvSpPr>
        <p:spPr bwMode="auto">
          <a:xfrm>
            <a:off x="47625" y="5629275"/>
            <a:ext cx="1206111" cy="945885"/>
          </a:xfrm>
          <a:prstGeom prst="rect">
            <a:avLst/>
          </a:prstGeom>
          <a:solidFill>
            <a:srgbClr val="FFFF99"/>
          </a:solidFill>
          <a:ln w="12700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Sporadic Task Systems</a:t>
            </a:r>
            <a:br>
              <a:rPr lang="en-US" dirty="0" smtClean="0"/>
            </a:br>
            <a:r>
              <a:rPr lang="en-US" sz="2400" dirty="0" smtClean="0"/>
              <a:t>(We’ll Limit Attention to Implicit Deadlines)</a:t>
            </a:r>
            <a:endParaRPr lang="en-US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" y="1381125"/>
            <a:ext cx="9096375" cy="2089150"/>
          </a:xfrm>
        </p:spPr>
        <p:txBody>
          <a:bodyPr/>
          <a:lstStyle/>
          <a:p>
            <a:r>
              <a:rPr lang="en-US" sz="2800" dirty="0" smtClean="0">
                <a:solidFill>
                  <a:srgbClr val="000000"/>
                </a:solidFill>
              </a:rPr>
              <a:t>For a set </a:t>
            </a:r>
            <a:r>
              <a:rPr lang="en-US" sz="2800" dirty="0" smtClean="0">
                <a:sym typeface="Symbol" pitchFamily="18" charset="2"/>
              </a:rPr>
              <a:t></a:t>
            </a:r>
            <a:r>
              <a:rPr lang="en-US" sz="2800" dirty="0" smtClean="0">
                <a:solidFill>
                  <a:srgbClr val="000000"/>
                </a:solidFill>
              </a:rPr>
              <a:t> of</a:t>
            </a:r>
            <a:r>
              <a:rPr lang="en-US" sz="2800" dirty="0" smtClean="0">
                <a:solidFill>
                  <a:schemeClr val="hlink"/>
                </a:solidFill>
              </a:rPr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sporadic tasks</a:t>
            </a:r>
            <a:r>
              <a:rPr lang="en-US" sz="2800" dirty="0" smtClean="0">
                <a:solidFill>
                  <a:srgbClr val="020202"/>
                </a:solidFill>
              </a:rPr>
              <a:t>:</a:t>
            </a:r>
          </a:p>
          <a:p>
            <a:pPr lvl="1"/>
            <a:r>
              <a:rPr lang="en-US" sz="2400" dirty="0" smtClean="0"/>
              <a:t>Each task </a:t>
            </a:r>
            <a:r>
              <a:rPr lang="en-US" sz="2400" dirty="0" smtClean="0">
                <a:solidFill>
                  <a:srgbClr val="0000CC"/>
                </a:solidFill>
              </a:rPr>
              <a:t>T</a:t>
            </a:r>
            <a:r>
              <a:rPr lang="en-US" sz="2400" baseline="-25000" dirty="0" smtClean="0">
                <a:solidFill>
                  <a:srgbClr val="0000CC"/>
                </a:solidFill>
              </a:rPr>
              <a:t>i</a:t>
            </a:r>
            <a:r>
              <a:rPr lang="en-US" sz="2400" i="1" dirty="0" smtClean="0">
                <a:solidFill>
                  <a:srgbClr val="0000CC"/>
                </a:solidFill>
              </a:rPr>
              <a:t> = </a:t>
            </a:r>
            <a:r>
              <a:rPr lang="en-US" sz="2400" dirty="0" smtClean="0">
                <a:solidFill>
                  <a:srgbClr val="0000CC"/>
                </a:solidFill>
              </a:rPr>
              <a:t>(</a:t>
            </a:r>
            <a:r>
              <a:rPr lang="en-US" sz="2400" dirty="0" err="1" smtClean="0">
                <a:solidFill>
                  <a:srgbClr val="0000CC"/>
                </a:solidFill>
              </a:rPr>
              <a:t>e</a:t>
            </a:r>
            <a:r>
              <a:rPr lang="en-US" sz="2400" baseline="-25000" dirty="0" err="1" smtClean="0">
                <a:solidFill>
                  <a:srgbClr val="0000CC"/>
                </a:solidFill>
              </a:rPr>
              <a:t>i</a:t>
            </a:r>
            <a:r>
              <a:rPr lang="en-US" sz="2400" dirty="0" err="1" smtClean="0">
                <a:solidFill>
                  <a:srgbClr val="0000CC"/>
                </a:solidFill>
              </a:rPr>
              <a:t>,p</a:t>
            </a:r>
            <a:r>
              <a:rPr lang="en-US" sz="2400" baseline="-25000" dirty="0" err="1" smtClean="0">
                <a:solidFill>
                  <a:srgbClr val="0000CC"/>
                </a:solidFill>
              </a:rPr>
              <a:t>i</a:t>
            </a:r>
            <a:r>
              <a:rPr lang="en-US" sz="2400" dirty="0" smtClean="0">
                <a:solidFill>
                  <a:srgbClr val="0000CC"/>
                </a:solidFill>
              </a:rPr>
              <a:t>)</a:t>
            </a:r>
            <a:r>
              <a:rPr lang="en-US" sz="2400" i="1" dirty="0" smtClean="0"/>
              <a:t> </a:t>
            </a:r>
            <a:r>
              <a:rPr lang="en-US" sz="2400" dirty="0" smtClean="0"/>
              <a:t>releases a </a:t>
            </a:r>
            <a:r>
              <a:rPr lang="en-US" sz="2400" i="1" dirty="0" smtClean="0">
                <a:solidFill>
                  <a:srgbClr val="C00000"/>
                </a:solidFill>
              </a:rPr>
              <a:t>job</a:t>
            </a:r>
            <a:r>
              <a:rPr lang="en-US" sz="2400" dirty="0" smtClean="0"/>
              <a:t> with exec. cost </a:t>
            </a:r>
            <a:r>
              <a:rPr lang="en-US" sz="2400" dirty="0" err="1" smtClean="0">
                <a:solidFill>
                  <a:srgbClr val="0000CC"/>
                </a:solidFill>
              </a:rPr>
              <a:t>e</a:t>
            </a:r>
            <a:r>
              <a:rPr lang="en-US" sz="2400" baseline="-25000" dirty="0" err="1" smtClean="0">
                <a:solidFill>
                  <a:srgbClr val="0000CC"/>
                </a:solidFill>
              </a:rPr>
              <a:t>i</a:t>
            </a:r>
            <a:r>
              <a:rPr lang="en-US" sz="2400" i="1" dirty="0" smtClean="0"/>
              <a:t> </a:t>
            </a:r>
            <a:r>
              <a:rPr lang="en-US" sz="2400" dirty="0" smtClean="0"/>
              <a:t>at least </a:t>
            </a:r>
            <a:r>
              <a:rPr lang="en-US" sz="2400" dirty="0" smtClean="0">
                <a:solidFill>
                  <a:srgbClr val="0000CC"/>
                </a:solidFill>
              </a:rPr>
              <a:t>p</a:t>
            </a:r>
            <a:r>
              <a:rPr lang="en-US" sz="2400" baseline="-25000" dirty="0" smtClean="0">
                <a:solidFill>
                  <a:srgbClr val="0000CC"/>
                </a:solidFill>
              </a:rPr>
              <a:t>i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time units apart.</a:t>
            </a:r>
          </a:p>
          <a:p>
            <a:pPr lvl="2"/>
            <a:r>
              <a:rPr lang="en-US" sz="2000" dirty="0" err="1" smtClean="0"/>
              <a:t>T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’s</a:t>
            </a:r>
            <a:r>
              <a:rPr lang="en-US" sz="2000" dirty="0" smtClean="0"/>
              <a:t> </a:t>
            </a:r>
            <a:r>
              <a:rPr lang="en-US" sz="2000" i="1" dirty="0" smtClean="0">
                <a:solidFill>
                  <a:srgbClr val="C00000"/>
                </a:solidFill>
              </a:rPr>
              <a:t>utilization</a:t>
            </a:r>
            <a:r>
              <a:rPr lang="en-US" sz="2000" dirty="0" smtClean="0"/>
              <a:t> (or </a:t>
            </a:r>
            <a:r>
              <a:rPr lang="en-US" sz="2000" i="1" dirty="0" smtClean="0">
                <a:solidFill>
                  <a:srgbClr val="C00000"/>
                </a:solidFill>
              </a:rPr>
              <a:t>weight</a:t>
            </a:r>
            <a:r>
              <a:rPr lang="en-US" sz="2000" dirty="0" smtClean="0"/>
              <a:t>) is </a:t>
            </a:r>
            <a:r>
              <a:rPr lang="en-US" sz="2000" dirty="0" err="1" smtClean="0">
                <a:solidFill>
                  <a:srgbClr val="0000CC"/>
                </a:solidFill>
              </a:rPr>
              <a:t>u</a:t>
            </a:r>
            <a:r>
              <a:rPr lang="en-US" sz="2000" baseline="-25000" dirty="0" err="1" smtClean="0">
                <a:solidFill>
                  <a:srgbClr val="0000CC"/>
                </a:solidFill>
              </a:rPr>
              <a:t>i</a:t>
            </a:r>
            <a:r>
              <a:rPr lang="en-US" sz="2000" dirty="0" smtClean="0">
                <a:solidFill>
                  <a:srgbClr val="0000CC"/>
                </a:solidFill>
              </a:rPr>
              <a:t> =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rgbClr val="0000CC"/>
                </a:solidFill>
              </a:rPr>
              <a:t>e</a:t>
            </a:r>
            <a:r>
              <a:rPr lang="en-US" sz="2000" baseline="-25000" dirty="0" err="1" smtClean="0">
                <a:solidFill>
                  <a:srgbClr val="0000CC"/>
                </a:solidFill>
              </a:rPr>
              <a:t>i</a:t>
            </a:r>
            <a:r>
              <a:rPr lang="en-US" sz="2000" dirty="0" smtClean="0">
                <a:solidFill>
                  <a:srgbClr val="0000CC"/>
                </a:solidFill>
              </a:rPr>
              <a:t>/p</a:t>
            </a:r>
            <a:r>
              <a:rPr lang="en-US" sz="2000" baseline="-25000" dirty="0" smtClean="0">
                <a:solidFill>
                  <a:srgbClr val="0000CC"/>
                </a:solidFill>
              </a:rPr>
              <a:t>i</a:t>
            </a:r>
            <a:r>
              <a:rPr lang="en-US" sz="2000" dirty="0" smtClean="0"/>
              <a:t>.</a:t>
            </a:r>
          </a:p>
          <a:p>
            <a:pPr lvl="2">
              <a:lnSpc>
                <a:spcPct val="70000"/>
              </a:lnSpc>
            </a:pPr>
            <a:r>
              <a:rPr lang="en-US" sz="2000" i="1" dirty="0" smtClean="0">
                <a:solidFill>
                  <a:srgbClr val="C00000"/>
                </a:solidFill>
              </a:rPr>
              <a:t>Total utilization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/>
              <a:t>is </a:t>
            </a:r>
            <a:r>
              <a:rPr lang="en-US" sz="2000" dirty="0" smtClean="0">
                <a:solidFill>
                  <a:srgbClr val="0000CC"/>
                </a:solidFill>
              </a:rPr>
              <a:t>U(</a:t>
            </a:r>
            <a:r>
              <a:rPr lang="en-US" sz="2000" dirty="0" smtClean="0">
                <a:solidFill>
                  <a:srgbClr val="0000CC"/>
                </a:solidFill>
                <a:sym typeface="Symbol" pitchFamily="18" charset="2"/>
              </a:rPr>
              <a:t></a:t>
            </a:r>
            <a:r>
              <a:rPr lang="en-US" sz="2000" dirty="0" smtClean="0">
                <a:solidFill>
                  <a:srgbClr val="0000CC"/>
                </a:solidFill>
              </a:rPr>
              <a:t>) =</a:t>
            </a:r>
            <a:r>
              <a:rPr lang="en-US" sz="2000" dirty="0" smtClean="0"/>
              <a:t> </a:t>
            </a:r>
            <a:r>
              <a:rPr lang="en-US" sz="2800" dirty="0" smtClean="0">
                <a:solidFill>
                  <a:srgbClr val="0000CC"/>
                </a:solidFill>
                <a:sym typeface="Symbol" pitchFamily="18" charset="2"/>
              </a:rPr>
              <a:t></a:t>
            </a:r>
            <a:r>
              <a:rPr lang="en-US" sz="2000" baseline="-25000" dirty="0" smtClean="0">
                <a:solidFill>
                  <a:srgbClr val="0000CC"/>
                </a:solidFill>
                <a:sym typeface="Symbol" pitchFamily="18" charset="2"/>
              </a:rPr>
              <a:t>Ti</a:t>
            </a:r>
            <a:r>
              <a:rPr lang="en-US" sz="2000" dirty="0" smtClean="0">
                <a:solidFill>
                  <a:srgbClr val="0000CC"/>
                </a:solidFill>
                <a:sym typeface="Symbol" pitchFamily="18" charset="2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sym typeface="Symbol" pitchFamily="18" charset="2"/>
              </a:rPr>
              <a:t>e</a:t>
            </a:r>
            <a:r>
              <a:rPr lang="en-US" sz="2000" baseline="-25000" dirty="0" err="1" smtClean="0">
                <a:solidFill>
                  <a:srgbClr val="0000CC"/>
                </a:solidFill>
                <a:sym typeface="Symbol" pitchFamily="18" charset="2"/>
              </a:rPr>
              <a:t>i</a:t>
            </a:r>
            <a:r>
              <a:rPr lang="en-US" sz="2000" dirty="0" smtClean="0">
                <a:solidFill>
                  <a:srgbClr val="0000CC"/>
                </a:solidFill>
                <a:sym typeface="Symbol" pitchFamily="18" charset="2"/>
              </a:rPr>
              <a:t>/p</a:t>
            </a:r>
            <a:r>
              <a:rPr lang="en-US" sz="2000" baseline="-25000" dirty="0" smtClean="0">
                <a:solidFill>
                  <a:srgbClr val="0000CC"/>
                </a:solidFill>
                <a:sym typeface="Symbol" pitchFamily="18" charset="2"/>
              </a:rPr>
              <a:t>i</a:t>
            </a:r>
            <a:r>
              <a:rPr lang="en-US" sz="2000" dirty="0" smtClean="0">
                <a:sym typeface="Symbol" pitchFamily="18" charset="2"/>
              </a:rPr>
              <a:t>.</a:t>
            </a:r>
          </a:p>
        </p:txBody>
      </p:sp>
      <p:sp>
        <p:nvSpPr>
          <p:cNvPr id="1040388" name="Rectangle 4"/>
          <p:cNvSpPr>
            <a:spLocks noChangeArrowheads="1"/>
          </p:cNvSpPr>
          <p:nvPr/>
        </p:nvSpPr>
        <p:spPr bwMode="auto">
          <a:xfrm>
            <a:off x="1400175" y="4116388"/>
            <a:ext cx="7239000" cy="2427287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44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1552575" y="6086475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 flipV="1">
            <a:off x="1565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392238" y="60848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0</a:t>
            </a: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1552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2238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2466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1781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2009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2695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2924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>
            <a:off x="3152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3381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>
            <a:off x="3609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>
            <a:off x="3838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>
            <a:off x="4067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52" name="Line 20"/>
          <p:cNvSpPr>
            <a:spLocks noChangeShapeType="1"/>
          </p:cNvSpPr>
          <p:nvPr/>
        </p:nvSpPr>
        <p:spPr bwMode="auto">
          <a:xfrm>
            <a:off x="4295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>
            <a:off x="4524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>
            <a:off x="4752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>
            <a:off x="4981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56" name="Line 24"/>
          <p:cNvSpPr>
            <a:spLocks noChangeShapeType="1"/>
          </p:cNvSpPr>
          <p:nvPr/>
        </p:nvSpPr>
        <p:spPr bwMode="auto">
          <a:xfrm>
            <a:off x="5210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57" name="Line 25"/>
          <p:cNvSpPr>
            <a:spLocks noChangeShapeType="1"/>
          </p:cNvSpPr>
          <p:nvPr/>
        </p:nvSpPr>
        <p:spPr bwMode="auto">
          <a:xfrm>
            <a:off x="5438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58" name="Line 26"/>
          <p:cNvSpPr>
            <a:spLocks noChangeShapeType="1"/>
          </p:cNvSpPr>
          <p:nvPr/>
        </p:nvSpPr>
        <p:spPr bwMode="auto">
          <a:xfrm>
            <a:off x="5667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59" name="Line 27"/>
          <p:cNvSpPr>
            <a:spLocks noChangeShapeType="1"/>
          </p:cNvSpPr>
          <p:nvPr/>
        </p:nvSpPr>
        <p:spPr bwMode="auto">
          <a:xfrm>
            <a:off x="5895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60" name="Line 28"/>
          <p:cNvSpPr>
            <a:spLocks noChangeShapeType="1"/>
          </p:cNvSpPr>
          <p:nvPr/>
        </p:nvSpPr>
        <p:spPr bwMode="auto">
          <a:xfrm>
            <a:off x="6124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61" name="Line 29"/>
          <p:cNvSpPr>
            <a:spLocks noChangeShapeType="1"/>
          </p:cNvSpPr>
          <p:nvPr/>
        </p:nvSpPr>
        <p:spPr bwMode="auto">
          <a:xfrm>
            <a:off x="6353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62" name="Line 30"/>
          <p:cNvSpPr>
            <a:spLocks noChangeShapeType="1"/>
          </p:cNvSpPr>
          <p:nvPr/>
        </p:nvSpPr>
        <p:spPr bwMode="auto">
          <a:xfrm>
            <a:off x="6581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63" name="Line 31"/>
          <p:cNvSpPr>
            <a:spLocks noChangeShapeType="1"/>
          </p:cNvSpPr>
          <p:nvPr/>
        </p:nvSpPr>
        <p:spPr bwMode="auto">
          <a:xfrm>
            <a:off x="6810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64" name="Line 32"/>
          <p:cNvSpPr>
            <a:spLocks noChangeShapeType="1"/>
          </p:cNvSpPr>
          <p:nvPr/>
        </p:nvSpPr>
        <p:spPr bwMode="auto">
          <a:xfrm>
            <a:off x="7038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65" name="Line 33"/>
          <p:cNvSpPr>
            <a:spLocks noChangeShapeType="1"/>
          </p:cNvSpPr>
          <p:nvPr/>
        </p:nvSpPr>
        <p:spPr bwMode="auto">
          <a:xfrm>
            <a:off x="7267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66" name="Line 34"/>
          <p:cNvSpPr>
            <a:spLocks noChangeShapeType="1"/>
          </p:cNvSpPr>
          <p:nvPr/>
        </p:nvSpPr>
        <p:spPr bwMode="auto">
          <a:xfrm>
            <a:off x="7496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67" name="Line 35"/>
          <p:cNvSpPr>
            <a:spLocks noChangeShapeType="1"/>
          </p:cNvSpPr>
          <p:nvPr/>
        </p:nvSpPr>
        <p:spPr bwMode="auto">
          <a:xfrm>
            <a:off x="7724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68" name="Line 36"/>
          <p:cNvSpPr>
            <a:spLocks noChangeShapeType="1"/>
          </p:cNvSpPr>
          <p:nvPr/>
        </p:nvSpPr>
        <p:spPr bwMode="auto">
          <a:xfrm>
            <a:off x="7953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69" name="Line 37"/>
          <p:cNvSpPr>
            <a:spLocks noChangeShapeType="1"/>
          </p:cNvSpPr>
          <p:nvPr/>
        </p:nvSpPr>
        <p:spPr bwMode="auto">
          <a:xfrm flipV="1">
            <a:off x="3851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71" name="Text Box 39"/>
          <p:cNvSpPr txBox="1">
            <a:spLocks noChangeArrowheads="1"/>
          </p:cNvSpPr>
          <p:nvPr/>
        </p:nvSpPr>
        <p:spPr bwMode="auto">
          <a:xfrm>
            <a:off x="3592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10</a:t>
            </a:r>
          </a:p>
        </p:txBody>
      </p:sp>
      <p:sp>
        <p:nvSpPr>
          <p:cNvPr id="18472" name="Text Box 40"/>
          <p:cNvSpPr txBox="1">
            <a:spLocks noChangeArrowheads="1"/>
          </p:cNvSpPr>
          <p:nvPr/>
        </p:nvSpPr>
        <p:spPr bwMode="auto">
          <a:xfrm>
            <a:off x="5878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20</a:t>
            </a:r>
            <a:endParaRPr lang="en-US" sz="2400" i="1"/>
          </a:p>
        </p:txBody>
      </p:sp>
      <p:sp>
        <p:nvSpPr>
          <p:cNvPr id="18473" name="Text Box 41"/>
          <p:cNvSpPr txBox="1">
            <a:spLocks noChangeArrowheads="1"/>
          </p:cNvSpPr>
          <p:nvPr/>
        </p:nvSpPr>
        <p:spPr bwMode="auto">
          <a:xfrm>
            <a:off x="813276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30</a:t>
            </a:r>
            <a:endParaRPr lang="en-US" sz="2400" i="1"/>
          </a:p>
        </p:txBody>
      </p:sp>
      <p:sp>
        <p:nvSpPr>
          <p:cNvPr id="18474" name="Line 42"/>
          <p:cNvSpPr>
            <a:spLocks noChangeShapeType="1"/>
          </p:cNvSpPr>
          <p:nvPr/>
        </p:nvSpPr>
        <p:spPr bwMode="auto">
          <a:xfrm>
            <a:off x="8181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75" name="Line 43"/>
          <p:cNvSpPr>
            <a:spLocks noChangeShapeType="1"/>
          </p:cNvSpPr>
          <p:nvPr/>
        </p:nvSpPr>
        <p:spPr bwMode="auto">
          <a:xfrm>
            <a:off x="8410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77" name="Line 45"/>
          <p:cNvSpPr>
            <a:spLocks noChangeShapeType="1"/>
          </p:cNvSpPr>
          <p:nvPr/>
        </p:nvSpPr>
        <p:spPr bwMode="auto">
          <a:xfrm>
            <a:off x="1565275" y="4740275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79" name="Text Box 48"/>
          <p:cNvSpPr txBox="1">
            <a:spLocks noChangeArrowheads="1"/>
          </p:cNvSpPr>
          <p:nvPr/>
        </p:nvSpPr>
        <p:spPr bwMode="auto">
          <a:xfrm>
            <a:off x="2535238" y="60848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5</a:t>
            </a:r>
          </a:p>
        </p:txBody>
      </p:sp>
      <p:sp>
        <p:nvSpPr>
          <p:cNvPr id="18480" name="Text Box 49"/>
          <p:cNvSpPr txBox="1">
            <a:spLocks noChangeArrowheads="1"/>
          </p:cNvSpPr>
          <p:nvPr/>
        </p:nvSpPr>
        <p:spPr bwMode="auto">
          <a:xfrm>
            <a:off x="4735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15</a:t>
            </a:r>
          </a:p>
        </p:txBody>
      </p:sp>
      <p:sp>
        <p:nvSpPr>
          <p:cNvPr id="18481" name="Text Box 50"/>
          <p:cNvSpPr txBox="1">
            <a:spLocks noChangeArrowheads="1"/>
          </p:cNvSpPr>
          <p:nvPr/>
        </p:nvSpPr>
        <p:spPr bwMode="auto">
          <a:xfrm>
            <a:off x="698976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25</a:t>
            </a:r>
          </a:p>
        </p:txBody>
      </p:sp>
      <p:sp>
        <p:nvSpPr>
          <p:cNvPr id="18482" name="Line 51"/>
          <p:cNvSpPr>
            <a:spLocks noChangeShapeType="1"/>
          </p:cNvSpPr>
          <p:nvPr/>
        </p:nvSpPr>
        <p:spPr bwMode="auto">
          <a:xfrm flipV="1">
            <a:off x="7280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grpSp>
        <p:nvGrpSpPr>
          <p:cNvPr id="18484" name="Group 53"/>
          <p:cNvGrpSpPr>
            <a:grpSpLocks/>
          </p:cNvGrpSpPr>
          <p:nvPr/>
        </p:nvGrpSpPr>
        <p:grpSpPr bwMode="auto">
          <a:xfrm>
            <a:off x="1565275" y="4486275"/>
            <a:ext cx="6858000" cy="254000"/>
            <a:chOff x="872" y="2640"/>
            <a:chExt cx="4320" cy="160"/>
          </a:xfrm>
          <a:solidFill>
            <a:srgbClr val="C00000"/>
          </a:solidFill>
        </p:grpSpPr>
        <p:sp>
          <p:nvSpPr>
            <p:cNvPr id="18504" name="Rectangle 54"/>
            <p:cNvSpPr>
              <a:spLocks noChangeArrowheads="1"/>
            </p:cNvSpPr>
            <p:nvPr/>
          </p:nvSpPr>
          <p:spPr bwMode="auto">
            <a:xfrm>
              <a:off x="3752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5" name="Rectangle 55"/>
            <p:cNvSpPr>
              <a:spLocks noChangeArrowheads="1"/>
            </p:cNvSpPr>
            <p:nvPr/>
          </p:nvSpPr>
          <p:spPr bwMode="auto">
            <a:xfrm>
              <a:off x="2744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6" name="Rectangle 56"/>
            <p:cNvSpPr>
              <a:spLocks noChangeArrowheads="1"/>
            </p:cNvSpPr>
            <p:nvPr/>
          </p:nvSpPr>
          <p:spPr bwMode="auto">
            <a:xfrm>
              <a:off x="872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7" name="Rectangle 57"/>
            <p:cNvSpPr>
              <a:spLocks noChangeArrowheads="1"/>
            </p:cNvSpPr>
            <p:nvPr/>
          </p:nvSpPr>
          <p:spPr bwMode="auto">
            <a:xfrm>
              <a:off x="1592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8" name="Rectangle 58"/>
            <p:cNvSpPr>
              <a:spLocks noChangeArrowheads="1"/>
            </p:cNvSpPr>
            <p:nvPr/>
          </p:nvSpPr>
          <p:spPr bwMode="auto">
            <a:xfrm>
              <a:off x="3032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9" name="Rectangle 59"/>
            <p:cNvSpPr>
              <a:spLocks noChangeArrowheads="1"/>
            </p:cNvSpPr>
            <p:nvPr/>
          </p:nvSpPr>
          <p:spPr bwMode="auto">
            <a:xfrm>
              <a:off x="4904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85" name="Line 60"/>
          <p:cNvSpPr>
            <a:spLocks noChangeShapeType="1"/>
          </p:cNvSpPr>
          <p:nvPr/>
        </p:nvSpPr>
        <p:spPr bwMode="auto">
          <a:xfrm>
            <a:off x="1552575" y="5613400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86" name="Line 61"/>
          <p:cNvSpPr>
            <a:spLocks noChangeShapeType="1"/>
          </p:cNvSpPr>
          <p:nvPr/>
        </p:nvSpPr>
        <p:spPr bwMode="auto">
          <a:xfrm flipV="1">
            <a:off x="1552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87" name="Line 62"/>
          <p:cNvSpPr>
            <a:spLocks noChangeShapeType="1"/>
          </p:cNvSpPr>
          <p:nvPr/>
        </p:nvSpPr>
        <p:spPr bwMode="auto">
          <a:xfrm flipV="1">
            <a:off x="4981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none" w="med" len="med"/>
          </a:ln>
        </p:spPr>
        <p:txBody>
          <a:bodyPr anchor="ctr"/>
          <a:lstStyle/>
          <a:p>
            <a:endParaRPr lang="en-US"/>
          </a:p>
        </p:txBody>
      </p:sp>
      <p:grpSp>
        <p:nvGrpSpPr>
          <p:cNvPr id="18489" name="Group 65"/>
          <p:cNvGrpSpPr>
            <a:grpSpLocks/>
          </p:cNvGrpSpPr>
          <p:nvPr/>
        </p:nvGrpSpPr>
        <p:grpSpPr bwMode="auto">
          <a:xfrm>
            <a:off x="2009775" y="5384800"/>
            <a:ext cx="5943600" cy="228600"/>
            <a:chOff x="1152" y="3206"/>
            <a:chExt cx="3744" cy="144"/>
          </a:xfrm>
          <a:solidFill>
            <a:srgbClr val="C00000"/>
          </a:solidFill>
        </p:grpSpPr>
        <p:sp>
          <p:nvSpPr>
            <p:cNvPr id="18500" name="Rectangle 66"/>
            <p:cNvSpPr>
              <a:spLocks noChangeArrowheads="1"/>
            </p:cNvSpPr>
            <p:nvPr/>
          </p:nvSpPr>
          <p:spPr bwMode="auto">
            <a:xfrm>
              <a:off x="1152" y="3206"/>
              <a:ext cx="432" cy="144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1" name="Rectangle 67"/>
            <p:cNvSpPr>
              <a:spLocks noChangeArrowheads="1"/>
            </p:cNvSpPr>
            <p:nvPr/>
          </p:nvSpPr>
          <p:spPr bwMode="auto">
            <a:xfrm>
              <a:off x="1872" y="3206"/>
              <a:ext cx="864" cy="144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3" name="Rectangle 69"/>
            <p:cNvSpPr>
              <a:spLocks noChangeArrowheads="1"/>
            </p:cNvSpPr>
            <p:nvPr/>
          </p:nvSpPr>
          <p:spPr bwMode="auto">
            <a:xfrm>
              <a:off x="4032" y="3206"/>
              <a:ext cx="864" cy="144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90" name="Line 70"/>
          <p:cNvSpPr>
            <a:spLocks noChangeShapeType="1"/>
          </p:cNvSpPr>
          <p:nvPr/>
        </p:nvSpPr>
        <p:spPr bwMode="auto">
          <a:xfrm>
            <a:off x="1560513" y="4360863"/>
            <a:ext cx="4492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491" name="Text Box 71"/>
          <p:cNvSpPr txBox="1">
            <a:spLocks noChangeArrowheads="1"/>
          </p:cNvSpPr>
          <p:nvPr/>
        </p:nvSpPr>
        <p:spPr bwMode="auto">
          <a:xfrm>
            <a:off x="1633538" y="4035425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8492" name="Line 72"/>
          <p:cNvSpPr>
            <a:spLocks noChangeShapeType="1"/>
          </p:cNvSpPr>
          <p:nvPr/>
        </p:nvSpPr>
        <p:spPr bwMode="auto">
          <a:xfrm>
            <a:off x="2684463" y="4354513"/>
            <a:ext cx="11525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93" name="Text Box 73"/>
          <p:cNvSpPr txBox="1">
            <a:spLocks noChangeArrowheads="1"/>
          </p:cNvSpPr>
          <p:nvPr/>
        </p:nvSpPr>
        <p:spPr bwMode="auto">
          <a:xfrm>
            <a:off x="3132138" y="4030663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8494" name="Text Box 74"/>
          <p:cNvSpPr txBox="1">
            <a:spLocks noChangeArrowheads="1"/>
          </p:cNvSpPr>
          <p:nvPr/>
        </p:nvSpPr>
        <p:spPr bwMode="auto">
          <a:xfrm>
            <a:off x="3575050" y="4830763"/>
            <a:ext cx="2520950" cy="4000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0000"/>
                </a:solidFill>
              </a:rPr>
              <a:t>One Processor Here</a:t>
            </a:r>
          </a:p>
        </p:txBody>
      </p:sp>
      <p:sp>
        <p:nvSpPr>
          <p:cNvPr id="18495" name="Oval 76"/>
          <p:cNvSpPr>
            <a:spLocks noChangeArrowheads="1"/>
          </p:cNvSpPr>
          <p:nvPr/>
        </p:nvSpPr>
        <p:spPr bwMode="auto">
          <a:xfrm>
            <a:off x="4067175" y="2614613"/>
            <a:ext cx="733425" cy="534987"/>
          </a:xfrm>
          <a:prstGeom prst="ellipse">
            <a:avLst/>
          </a:prstGeom>
          <a:noFill/>
          <a:ln w="28575" algn="ctr">
            <a:solidFill>
              <a:srgbClr val="00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96" name="Text Box 46"/>
          <p:cNvSpPr txBox="1">
            <a:spLocks noChangeArrowheads="1"/>
          </p:cNvSpPr>
          <p:nvPr/>
        </p:nvSpPr>
        <p:spPr bwMode="auto">
          <a:xfrm>
            <a:off x="206375" y="4378325"/>
            <a:ext cx="1301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1</a:t>
            </a:r>
            <a:r>
              <a:rPr lang="en-US" b="1"/>
              <a:t> = (2,5)</a:t>
            </a:r>
          </a:p>
        </p:txBody>
      </p:sp>
      <p:sp>
        <p:nvSpPr>
          <p:cNvPr id="18497" name="Text Box 64"/>
          <p:cNvSpPr txBox="1">
            <a:spLocks noChangeArrowheads="1"/>
          </p:cNvSpPr>
          <p:nvPr/>
        </p:nvSpPr>
        <p:spPr bwMode="auto">
          <a:xfrm>
            <a:off x="69850" y="5229225"/>
            <a:ext cx="1441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2</a:t>
            </a:r>
            <a:r>
              <a:rPr lang="en-US" b="1"/>
              <a:t> = (9,15)</a:t>
            </a:r>
          </a:p>
        </p:txBody>
      </p:sp>
      <p:sp>
        <p:nvSpPr>
          <p:cNvPr id="18498" name="Text Box 77"/>
          <p:cNvSpPr txBox="1">
            <a:spLocks noChangeArrowheads="1"/>
          </p:cNvSpPr>
          <p:nvPr/>
        </p:nvSpPr>
        <p:spPr bwMode="auto">
          <a:xfrm>
            <a:off x="801688" y="4708525"/>
            <a:ext cx="62388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</a:rPr>
              <a:t>2/5</a:t>
            </a:r>
          </a:p>
        </p:txBody>
      </p:sp>
      <p:sp>
        <p:nvSpPr>
          <p:cNvPr id="18499" name="Freeform 86"/>
          <p:cNvSpPr>
            <a:spLocks/>
          </p:cNvSpPr>
          <p:nvPr/>
        </p:nvSpPr>
        <p:spPr bwMode="auto">
          <a:xfrm>
            <a:off x="1090613" y="3074988"/>
            <a:ext cx="3084512" cy="1644650"/>
          </a:xfrm>
          <a:custGeom>
            <a:avLst/>
            <a:gdLst>
              <a:gd name="T0" fmla="*/ 3080193 w 3084945"/>
              <a:gd name="T1" fmla="*/ 0 h 1644073"/>
              <a:gd name="T2" fmla="*/ 1503207 w 3084945"/>
              <a:gd name="T3" fmla="*/ 565597 h 1644073"/>
              <a:gd name="T4" fmla="*/ 424222 w 3084945"/>
              <a:gd name="T5" fmla="*/ 890119 h 1644073"/>
              <a:gd name="T6" fmla="*/ 0 w 3084945"/>
              <a:gd name="T7" fmla="*/ 1650431 h 1644073"/>
              <a:gd name="T8" fmla="*/ 0 60000 65536"/>
              <a:gd name="T9" fmla="*/ 0 60000 65536"/>
              <a:gd name="T10" fmla="*/ 0 60000 65536"/>
              <a:gd name="T11" fmla="*/ 0 60000 65536"/>
              <a:gd name="T12" fmla="*/ 0 w 3084945"/>
              <a:gd name="T13" fmla="*/ 0 h 1644073"/>
              <a:gd name="T14" fmla="*/ 3084945 w 3084945"/>
              <a:gd name="T15" fmla="*/ 1644073 h 164407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84945" h="1644073">
                <a:moveTo>
                  <a:pt x="3084945" y="0"/>
                </a:moveTo>
                <a:lnTo>
                  <a:pt x="1505527" y="563418"/>
                </a:lnTo>
                <a:cubicBezTo>
                  <a:pt x="1062182" y="711200"/>
                  <a:pt x="675794" y="706582"/>
                  <a:pt x="424873" y="886691"/>
                </a:cubicBezTo>
                <a:cubicBezTo>
                  <a:pt x="173952" y="1066800"/>
                  <a:pt x="86976" y="1355436"/>
                  <a:pt x="0" y="1644073"/>
                </a:cubicBezTo>
              </a:path>
            </a:pathLst>
          </a:custGeom>
          <a:noFill/>
          <a:ln w="25400" cap="flat" cmpd="sng" algn="ctr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76" name="Line 44"/>
          <p:cNvSpPr>
            <a:spLocks noChangeShapeType="1"/>
          </p:cNvSpPr>
          <p:nvPr/>
        </p:nvSpPr>
        <p:spPr bwMode="auto">
          <a:xfrm flipV="1">
            <a:off x="8423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70" name="Line 38"/>
          <p:cNvSpPr>
            <a:spLocks noChangeShapeType="1"/>
          </p:cNvSpPr>
          <p:nvPr/>
        </p:nvSpPr>
        <p:spPr bwMode="auto">
          <a:xfrm flipV="1">
            <a:off x="6137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83" name="Line 52"/>
          <p:cNvSpPr>
            <a:spLocks noChangeShapeType="1"/>
          </p:cNvSpPr>
          <p:nvPr/>
        </p:nvSpPr>
        <p:spPr bwMode="auto">
          <a:xfrm flipV="1">
            <a:off x="4994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78" name="Line 47"/>
          <p:cNvSpPr>
            <a:spLocks noChangeShapeType="1"/>
          </p:cNvSpPr>
          <p:nvPr/>
        </p:nvSpPr>
        <p:spPr bwMode="auto">
          <a:xfrm flipV="1">
            <a:off x="2708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78" name="Line 63"/>
          <p:cNvSpPr>
            <a:spLocks noChangeShapeType="1"/>
          </p:cNvSpPr>
          <p:nvPr/>
        </p:nvSpPr>
        <p:spPr bwMode="auto">
          <a:xfrm flipV="1">
            <a:off x="5416910" y="522922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non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79" name="Rectangle 68"/>
          <p:cNvSpPr>
            <a:spLocks noChangeArrowheads="1"/>
          </p:cNvSpPr>
          <p:nvPr/>
        </p:nvSpPr>
        <p:spPr bwMode="auto">
          <a:xfrm>
            <a:off x="5416910" y="5384800"/>
            <a:ext cx="685800" cy="228600"/>
          </a:xfrm>
          <a:prstGeom prst="rect">
            <a:avLst/>
          </a:prstGeom>
          <a:solidFill>
            <a:srgbClr val="C0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TextBox 79"/>
          <p:cNvSpPr txBox="1"/>
          <p:nvPr/>
        </p:nvSpPr>
        <p:spPr bwMode="auto">
          <a:xfrm>
            <a:off x="7953375" y="5048564"/>
            <a:ext cx="646331" cy="64633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rtlCol="0">
            <a:spAutoFit/>
          </a:bodyPr>
          <a:lstStyle/>
          <a:p>
            <a:r>
              <a:rPr lang="en-US" sz="3600" dirty="0" smtClean="0"/>
              <a:t>…</a:t>
            </a:r>
          </a:p>
        </p:txBody>
      </p:sp>
      <p:sp>
        <p:nvSpPr>
          <p:cNvPr id="81" name="Line 61"/>
          <p:cNvSpPr>
            <a:spLocks noChangeShapeType="1"/>
          </p:cNvSpPr>
          <p:nvPr/>
        </p:nvSpPr>
        <p:spPr bwMode="auto">
          <a:xfrm flipV="1">
            <a:off x="155425" y="565649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82" name="Line 62"/>
          <p:cNvSpPr>
            <a:spLocks noChangeShapeType="1"/>
          </p:cNvSpPr>
          <p:nvPr/>
        </p:nvSpPr>
        <p:spPr bwMode="auto">
          <a:xfrm flipV="1">
            <a:off x="155425" y="615880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non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83" name="TextBox 82"/>
          <p:cNvSpPr txBox="1"/>
          <p:nvPr/>
        </p:nvSpPr>
        <p:spPr bwMode="auto">
          <a:xfrm>
            <a:off x="196306" y="6232565"/>
            <a:ext cx="1149674" cy="30777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rtlCol="0">
            <a:spAutoFit/>
          </a:bodyPr>
          <a:lstStyle/>
          <a:p>
            <a:r>
              <a:rPr lang="en-US" sz="1400" dirty="0" smtClean="0"/>
              <a:t>job deadline</a:t>
            </a:r>
          </a:p>
        </p:txBody>
      </p:sp>
      <p:sp>
        <p:nvSpPr>
          <p:cNvPr id="84" name="TextBox 83"/>
          <p:cNvSpPr txBox="1"/>
          <p:nvPr/>
        </p:nvSpPr>
        <p:spPr bwMode="auto">
          <a:xfrm>
            <a:off x="193830" y="5810110"/>
            <a:ext cx="1059906" cy="30777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rtlCol="0">
            <a:spAutoFit/>
          </a:bodyPr>
          <a:lstStyle/>
          <a:p>
            <a:r>
              <a:rPr lang="en-US" sz="1400" dirty="0" smtClean="0"/>
              <a:t>job release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81"/>
          <p:cNvSpPr/>
          <p:nvPr/>
        </p:nvSpPr>
        <p:spPr bwMode="auto">
          <a:xfrm>
            <a:off x="47625" y="5629275"/>
            <a:ext cx="1206111" cy="945885"/>
          </a:xfrm>
          <a:prstGeom prst="rect">
            <a:avLst/>
          </a:prstGeom>
          <a:solidFill>
            <a:srgbClr val="FFFF99"/>
          </a:solidFill>
          <a:ln w="12700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Sporadic Task Systems</a:t>
            </a:r>
            <a:br>
              <a:rPr lang="en-US" dirty="0" smtClean="0"/>
            </a:br>
            <a:r>
              <a:rPr lang="en-US" sz="2400" dirty="0" smtClean="0"/>
              <a:t>(We’ll Limit Attention to Implicit Deadlines)</a:t>
            </a:r>
            <a:endParaRPr lang="en-US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" y="1381125"/>
            <a:ext cx="9096375" cy="2735263"/>
          </a:xfrm>
        </p:spPr>
        <p:txBody>
          <a:bodyPr/>
          <a:lstStyle/>
          <a:p>
            <a:r>
              <a:rPr lang="en-US" sz="2800" dirty="0" smtClean="0">
                <a:solidFill>
                  <a:srgbClr val="000000"/>
                </a:solidFill>
              </a:rPr>
              <a:t>For a set </a:t>
            </a:r>
            <a:r>
              <a:rPr lang="en-US" sz="2800" dirty="0" smtClean="0">
                <a:sym typeface="Symbol" pitchFamily="18" charset="2"/>
              </a:rPr>
              <a:t></a:t>
            </a:r>
            <a:r>
              <a:rPr lang="en-US" sz="2800" dirty="0" smtClean="0">
                <a:solidFill>
                  <a:srgbClr val="000000"/>
                </a:solidFill>
              </a:rPr>
              <a:t> of</a:t>
            </a:r>
            <a:r>
              <a:rPr lang="en-US" sz="2800" dirty="0" smtClean="0">
                <a:solidFill>
                  <a:schemeClr val="hlink"/>
                </a:solidFill>
              </a:rPr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sporadic tasks</a:t>
            </a:r>
            <a:r>
              <a:rPr lang="en-US" sz="2800" dirty="0" smtClean="0">
                <a:solidFill>
                  <a:srgbClr val="020202"/>
                </a:solidFill>
              </a:rPr>
              <a:t>:</a:t>
            </a:r>
          </a:p>
          <a:p>
            <a:pPr lvl="1"/>
            <a:r>
              <a:rPr lang="en-US" sz="2400" dirty="0" smtClean="0"/>
              <a:t>Each task </a:t>
            </a:r>
            <a:r>
              <a:rPr lang="en-US" sz="2400" dirty="0" smtClean="0">
                <a:solidFill>
                  <a:srgbClr val="0000CC"/>
                </a:solidFill>
              </a:rPr>
              <a:t>T</a:t>
            </a:r>
            <a:r>
              <a:rPr lang="en-US" sz="2400" baseline="-25000" dirty="0" smtClean="0">
                <a:solidFill>
                  <a:srgbClr val="0000CC"/>
                </a:solidFill>
              </a:rPr>
              <a:t>i</a:t>
            </a:r>
            <a:r>
              <a:rPr lang="en-US" sz="2400" i="1" dirty="0" smtClean="0">
                <a:solidFill>
                  <a:srgbClr val="0000CC"/>
                </a:solidFill>
              </a:rPr>
              <a:t> = </a:t>
            </a:r>
            <a:r>
              <a:rPr lang="en-US" sz="2400" dirty="0" smtClean="0">
                <a:solidFill>
                  <a:srgbClr val="0000CC"/>
                </a:solidFill>
              </a:rPr>
              <a:t>(</a:t>
            </a:r>
            <a:r>
              <a:rPr lang="en-US" sz="2400" dirty="0" err="1" smtClean="0">
                <a:solidFill>
                  <a:srgbClr val="0000CC"/>
                </a:solidFill>
              </a:rPr>
              <a:t>e</a:t>
            </a:r>
            <a:r>
              <a:rPr lang="en-US" sz="2400" baseline="-25000" dirty="0" err="1" smtClean="0">
                <a:solidFill>
                  <a:srgbClr val="0000CC"/>
                </a:solidFill>
              </a:rPr>
              <a:t>i</a:t>
            </a:r>
            <a:r>
              <a:rPr lang="en-US" sz="2400" dirty="0" err="1" smtClean="0">
                <a:solidFill>
                  <a:srgbClr val="0000CC"/>
                </a:solidFill>
              </a:rPr>
              <a:t>,p</a:t>
            </a:r>
            <a:r>
              <a:rPr lang="en-US" sz="2400" baseline="-25000" dirty="0" err="1" smtClean="0">
                <a:solidFill>
                  <a:srgbClr val="0000CC"/>
                </a:solidFill>
              </a:rPr>
              <a:t>i</a:t>
            </a:r>
            <a:r>
              <a:rPr lang="en-US" sz="2400" dirty="0" smtClean="0">
                <a:solidFill>
                  <a:srgbClr val="0000CC"/>
                </a:solidFill>
              </a:rPr>
              <a:t>)</a:t>
            </a:r>
            <a:r>
              <a:rPr lang="en-US" sz="2400" i="1" dirty="0" smtClean="0"/>
              <a:t> </a:t>
            </a:r>
            <a:r>
              <a:rPr lang="en-US" sz="2400" dirty="0" smtClean="0"/>
              <a:t>releases a </a:t>
            </a:r>
            <a:r>
              <a:rPr lang="en-US" sz="2400" i="1" dirty="0" smtClean="0">
                <a:solidFill>
                  <a:srgbClr val="C00000"/>
                </a:solidFill>
              </a:rPr>
              <a:t>job</a:t>
            </a:r>
            <a:r>
              <a:rPr lang="en-US" sz="2400" dirty="0" smtClean="0"/>
              <a:t> with exec. cost </a:t>
            </a:r>
            <a:r>
              <a:rPr lang="en-US" sz="2400" dirty="0" err="1" smtClean="0">
                <a:solidFill>
                  <a:srgbClr val="0000CC"/>
                </a:solidFill>
              </a:rPr>
              <a:t>e</a:t>
            </a:r>
            <a:r>
              <a:rPr lang="en-US" sz="2400" baseline="-25000" dirty="0" err="1" smtClean="0">
                <a:solidFill>
                  <a:srgbClr val="0000CC"/>
                </a:solidFill>
              </a:rPr>
              <a:t>i</a:t>
            </a:r>
            <a:r>
              <a:rPr lang="en-US" sz="2400" i="1" dirty="0" smtClean="0"/>
              <a:t> </a:t>
            </a:r>
            <a:r>
              <a:rPr lang="en-US" sz="2400" dirty="0" smtClean="0"/>
              <a:t>at least </a:t>
            </a:r>
            <a:r>
              <a:rPr lang="en-US" sz="2400" dirty="0" smtClean="0">
                <a:solidFill>
                  <a:srgbClr val="0000CC"/>
                </a:solidFill>
              </a:rPr>
              <a:t>p</a:t>
            </a:r>
            <a:r>
              <a:rPr lang="en-US" sz="2400" baseline="-25000" dirty="0" smtClean="0">
                <a:solidFill>
                  <a:srgbClr val="0000CC"/>
                </a:solidFill>
              </a:rPr>
              <a:t>i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time units apart.</a:t>
            </a:r>
          </a:p>
          <a:p>
            <a:pPr lvl="2"/>
            <a:r>
              <a:rPr lang="en-US" sz="2000" dirty="0" err="1" smtClean="0"/>
              <a:t>T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’s</a:t>
            </a:r>
            <a:r>
              <a:rPr lang="en-US" sz="2000" dirty="0" smtClean="0"/>
              <a:t> </a:t>
            </a:r>
            <a:r>
              <a:rPr lang="en-US" sz="2000" i="1" dirty="0" smtClean="0">
                <a:solidFill>
                  <a:srgbClr val="C00000"/>
                </a:solidFill>
              </a:rPr>
              <a:t>utilization</a:t>
            </a:r>
            <a:r>
              <a:rPr lang="en-US" sz="2000" dirty="0" smtClean="0"/>
              <a:t> (or </a:t>
            </a:r>
            <a:r>
              <a:rPr lang="en-US" sz="2000" i="1" dirty="0" smtClean="0">
                <a:solidFill>
                  <a:srgbClr val="C00000"/>
                </a:solidFill>
              </a:rPr>
              <a:t>weight</a:t>
            </a:r>
            <a:r>
              <a:rPr lang="en-US" sz="2000" dirty="0" smtClean="0"/>
              <a:t>) is </a:t>
            </a:r>
            <a:r>
              <a:rPr lang="en-US" sz="2000" dirty="0" err="1" smtClean="0">
                <a:solidFill>
                  <a:srgbClr val="0000CC"/>
                </a:solidFill>
              </a:rPr>
              <a:t>u</a:t>
            </a:r>
            <a:r>
              <a:rPr lang="en-US" sz="2000" baseline="-25000" dirty="0" err="1" smtClean="0">
                <a:solidFill>
                  <a:srgbClr val="0000CC"/>
                </a:solidFill>
              </a:rPr>
              <a:t>i</a:t>
            </a:r>
            <a:r>
              <a:rPr lang="en-US" sz="2000" dirty="0" smtClean="0">
                <a:solidFill>
                  <a:srgbClr val="0000CC"/>
                </a:solidFill>
              </a:rPr>
              <a:t> =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rgbClr val="0000CC"/>
                </a:solidFill>
              </a:rPr>
              <a:t>e</a:t>
            </a:r>
            <a:r>
              <a:rPr lang="en-US" sz="2000" baseline="-25000" dirty="0" err="1" smtClean="0">
                <a:solidFill>
                  <a:srgbClr val="0000CC"/>
                </a:solidFill>
              </a:rPr>
              <a:t>i</a:t>
            </a:r>
            <a:r>
              <a:rPr lang="en-US" sz="2000" dirty="0" smtClean="0">
                <a:solidFill>
                  <a:srgbClr val="0000CC"/>
                </a:solidFill>
              </a:rPr>
              <a:t>/p</a:t>
            </a:r>
            <a:r>
              <a:rPr lang="en-US" sz="2000" baseline="-25000" dirty="0" smtClean="0">
                <a:solidFill>
                  <a:srgbClr val="0000CC"/>
                </a:solidFill>
              </a:rPr>
              <a:t>i</a:t>
            </a:r>
            <a:r>
              <a:rPr lang="en-US" sz="2000" dirty="0" smtClean="0"/>
              <a:t>.</a:t>
            </a:r>
          </a:p>
          <a:p>
            <a:pPr lvl="2">
              <a:lnSpc>
                <a:spcPct val="70000"/>
              </a:lnSpc>
            </a:pPr>
            <a:r>
              <a:rPr lang="en-US" sz="2000" i="1" dirty="0" smtClean="0">
                <a:solidFill>
                  <a:srgbClr val="C00000"/>
                </a:solidFill>
              </a:rPr>
              <a:t>Total utilization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/>
              <a:t>is </a:t>
            </a:r>
            <a:r>
              <a:rPr lang="en-US" sz="2000" dirty="0" smtClean="0">
                <a:solidFill>
                  <a:srgbClr val="0000CC"/>
                </a:solidFill>
              </a:rPr>
              <a:t>U(</a:t>
            </a:r>
            <a:r>
              <a:rPr lang="en-US" sz="2000" dirty="0" smtClean="0">
                <a:solidFill>
                  <a:srgbClr val="0000CC"/>
                </a:solidFill>
                <a:sym typeface="Symbol" pitchFamily="18" charset="2"/>
              </a:rPr>
              <a:t></a:t>
            </a:r>
            <a:r>
              <a:rPr lang="en-US" sz="2000" dirty="0" smtClean="0">
                <a:solidFill>
                  <a:srgbClr val="0000CC"/>
                </a:solidFill>
              </a:rPr>
              <a:t>) =</a:t>
            </a:r>
            <a:r>
              <a:rPr lang="en-US" sz="2000" dirty="0" smtClean="0"/>
              <a:t> </a:t>
            </a:r>
            <a:r>
              <a:rPr lang="en-US" sz="2800" dirty="0" smtClean="0">
                <a:solidFill>
                  <a:srgbClr val="0000CC"/>
                </a:solidFill>
                <a:sym typeface="Symbol" pitchFamily="18" charset="2"/>
              </a:rPr>
              <a:t></a:t>
            </a:r>
            <a:r>
              <a:rPr lang="en-US" sz="2000" baseline="-25000" dirty="0" smtClean="0">
                <a:solidFill>
                  <a:srgbClr val="0000CC"/>
                </a:solidFill>
                <a:sym typeface="Symbol" pitchFamily="18" charset="2"/>
              </a:rPr>
              <a:t>Ti</a:t>
            </a:r>
            <a:r>
              <a:rPr lang="en-US" sz="2000" dirty="0" smtClean="0">
                <a:solidFill>
                  <a:srgbClr val="0000CC"/>
                </a:solidFill>
                <a:sym typeface="Symbol" pitchFamily="18" charset="2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sym typeface="Symbol" pitchFamily="18" charset="2"/>
              </a:rPr>
              <a:t>e</a:t>
            </a:r>
            <a:r>
              <a:rPr lang="en-US" sz="2000" baseline="-25000" dirty="0" err="1" smtClean="0">
                <a:solidFill>
                  <a:srgbClr val="0000CC"/>
                </a:solidFill>
                <a:sym typeface="Symbol" pitchFamily="18" charset="2"/>
              </a:rPr>
              <a:t>i</a:t>
            </a:r>
            <a:r>
              <a:rPr lang="en-US" sz="2000" dirty="0" smtClean="0">
                <a:solidFill>
                  <a:srgbClr val="0000CC"/>
                </a:solidFill>
                <a:sym typeface="Symbol" pitchFamily="18" charset="2"/>
              </a:rPr>
              <a:t>/p</a:t>
            </a:r>
            <a:r>
              <a:rPr lang="en-US" sz="2000" baseline="-25000" dirty="0" smtClean="0">
                <a:solidFill>
                  <a:srgbClr val="0000CC"/>
                </a:solidFill>
                <a:sym typeface="Symbol" pitchFamily="18" charset="2"/>
              </a:rPr>
              <a:t>i</a:t>
            </a:r>
            <a:r>
              <a:rPr lang="en-US" sz="2000" dirty="0" smtClean="0">
                <a:sym typeface="Symbol" pitchFamily="18" charset="2"/>
              </a:rPr>
              <a:t>.</a:t>
            </a:r>
          </a:p>
          <a:p>
            <a:pPr lvl="1"/>
            <a:r>
              <a:rPr lang="en-US" sz="2400" dirty="0" smtClean="0"/>
              <a:t>Each job of T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has a </a:t>
            </a:r>
            <a:r>
              <a:rPr lang="en-US" sz="2400" i="1" dirty="0" smtClean="0">
                <a:solidFill>
                  <a:srgbClr val="C00000"/>
                </a:solidFill>
              </a:rPr>
              <a:t>relative</a:t>
            </a:r>
            <a:r>
              <a:rPr lang="en-US" sz="2400" dirty="0" smtClean="0"/>
              <a:t> </a:t>
            </a:r>
            <a:r>
              <a:rPr lang="en-US" sz="2400" i="1" dirty="0" smtClean="0">
                <a:solidFill>
                  <a:srgbClr val="C00000"/>
                </a:solidFill>
              </a:rPr>
              <a:t>deadline</a:t>
            </a:r>
            <a:r>
              <a:rPr lang="en-US" sz="2400" dirty="0" smtClean="0"/>
              <a:t> given by p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.</a:t>
            </a:r>
          </a:p>
        </p:txBody>
      </p:sp>
      <p:sp>
        <p:nvSpPr>
          <p:cNvPr id="1039364" name="Rectangle 4"/>
          <p:cNvSpPr>
            <a:spLocks noChangeArrowheads="1"/>
          </p:cNvSpPr>
          <p:nvPr/>
        </p:nvSpPr>
        <p:spPr bwMode="auto">
          <a:xfrm>
            <a:off x="1400175" y="4116388"/>
            <a:ext cx="7239000" cy="2427287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 type="triangle"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44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1552575" y="6086475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 flipV="1">
            <a:off x="1565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392238" y="60848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0</a:t>
            </a:r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1552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2238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2466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>
            <a:off x="1781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2009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2695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2924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3152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3381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3609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>
            <a:off x="3838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>
            <a:off x="4067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>
            <a:off x="4295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4524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>
            <a:off x="4752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>
            <a:off x="4981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80" name="Line 24"/>
          <p:cNvSpPr>
            <a:spLocks noChangeShapeType="1"/>
          </p:cNvSpPr>
          <p:nvPr/>
        </p:nvSpPr>
        <p:spPr bwMode="auto">
          <a:xfrm>
            <a:off x="5210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81" name="Line 25"/>
          <p:cNvSpPr>
            <a:spLocks noChangeShapeType="1"/>
          </p:cNvSpPr>
          <p:nvPr/>
        </p:nvSpPr>
        <p:spPr bwMode="auto">
          <a:xfrm>
            <a:off x="5438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82" name="Line 26"/>
          <p:cNvSpPr>
            <a:spLocks noChangeShapeType="1"/>
          </p:cNvSpPr>
          <p:nvPr/>
        </p:nvSpPr>
        <p:spPr bwMode="auto">
          <a:xfrm>
            <a:off x="5667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83" name="Line 27"/>
          <p:cNvSpPr>
            <a:spLocks noChangeShapeType="1"/>
          </p:cNvSpPr>
          <p:nvPr/>
        </p:nvSpPr>
        <p:spPr bwMode="auto">
          <a:xfrm>
            <a:off x="5895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84" name="Line 28"/>
          <p:cNvSpPr>
            <a:spLocks noChangeShapeType="1"/>
          </p:cNvSpPr>
          <p:nvPr/>
        </p:nvSpPr>
        <p:spPr bwMode="auto">
          <a:xfrm>
            <a:off x="6124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85" name="Line 29"/>
          <p:cNvSpPr>
            <a:spLocks noChangeShapeType="1"/>
          </p:cNvSpPr>
          <p:nvPr/>
        </p:nvSpPr>
        <p:spPr bwMode="auto">
          <a:xfrm>
            <a:off x="6353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86" name="Line 30"/>
          <p:cNvSpPr>
            <a:spLocks noChangeShapeType="1"/>
          </p:cNvSpPr>
          <p:nvPr/>
        </p:nvSpPr>
        <p:spPr bwMode="auto">
          <a:xfrm>
            <a:off x="6581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87" name="Line 31"/>
          <p:cNvSpPr>
            <a:spLocks noChangeShapeType="1"/>
          </p:cNvSpPr>
          <p:nvPr/>
        </p:nvSpPr>
        <p:spPr bwMode="auto">
          <a:xfrm>
            <a:off x="6810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88" name="Line 32"/>
          <p:cNvSpPr>
            <a:spLocks noChangeShapeType="1"/>
          </p:cNvSpPr>
          <p:nvPr/>
        </p:nvSpPr>
        <p:spPr bwMode="auto">
          <a:xfrm>
            <a:off x="7038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89" name="Line 33"/>
          <p:cNvSpPr>
            <a:spLocks noChangeShapeType="1"/>
          </p:cNvSpPr>
          <p:nvPr/>
        </p:nvSpPr>
        <p:spPr bwMode="auto">
          <a:xfrm>
            <a:off x="7267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90" name="Line 34"/>
          <p:cNvSpPr>
            <a:spLocks noChangeShapeType="1"/>
          </p:cNvSpPr>
          <p:nvPr/>
        </p:nvSpPr>
        <p:spPr bwMode="auto">
          <a:xfrm>
            <a:off x="7496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91" name="Line 35"/>
          <p:cNvSpPr>
            <a:spLocks noChangeShapeType="1"/>
          </p:cNvSpPr>
          <p:nvPr/>
        </p:nvSpPr>
        <p:spPr bwMode="auto">
          <a:xfrm>
            <a:off x="7724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92" name="Line 36"/>
          <p:cNvSpPr>
            <a:spLocks noChangeShapeType="1"/>
          </p:cNvSpPr>
          <p:nvPr/>
        </p:nvSpPr>
        <p:spPr bwMode="auto">
          <a:xfrm>
            <a:off x="7953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93" name="Line 37"/>
          <p:cNvSpPr>
            <a:spLocks noChangeShapeType="1"/>
          </p:cNvSpPr>
          <p:nvPr/>
        </p:nvSpPr>
        <p:spPr bwMode="auto">
          <a:xfrm flipV="1">
            <a:off x="3851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95" name="Text Box 39"/>
          <p:cNvSpPr txBox="1">
            <a:spLocks noChangeArrowheads="1"/>
          </p:cNvSpPr>
          <p:nvPr/>
        </p:nvSpPr>
        <p:spPr bwMode="auto">
          <a:xfrm>
            <a:off x="3592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10</a:t>
            </a:r>
          </a:p>
        </p:txBody>
      </p:sp>
      <p:sp>
        <p:nvSpPr>
          <p:cNvPr id="19496" name="Text Box 40"/>
          <p:cNvSpPr txBox="1">
            <a:spLocks noChangeArrowheads="1"/>
          </p:cNvSpPr>
          <p:nvPr/>
        </p:nvSpPr>
        <p:spPr bwMode="auto">
          <a:xfrm>
            <a:off x="5878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20</a:t>
            </a:r>
            <a:endParaRPr lang="en-US" sz="2400" i="1"/>
          </a:p>
        </p:txBody>
      </p:sp>
      <p:sp>
        <p:nvSpPr>
          <p:cNvPr id="19497" name="Text Box 41"/>
          <p:cNvSpPr txBox="1">
            <a:spLocks noChangeArrowheads="1"/>
          </p:cNvSpPr>
          <p:nvPr/>
        </p:nvSpPr>
        <p:spPr bwMode="auto">
          <a:xfrm>
            <a:off x="813276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30</a:t>
            </a:r>
            <a:endParaRPr lang="en-US" sz="2400" i="1"/>
          </a:p>
        </p:txBody>
      </p:sp>
      <p:sp>
        <p:nvSpPr>
          <p:cNvPr id="19498" name="Line 42"/>
          <p:cNvSpPr>
            <a:spLocks noChangeShapeType="1"/>
          </p:cNvSpPr>
          <p:nvPr/>
        </p:nvSpPr>
        <p:spPr bwMode="auto">
          <a:xfrm>
            <a:off x="8181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99" name="Line 43"/>
          <p:cNvSpPr>
            <a:spLocks noChangeShapeType="1"/>
          </p:cNvSpPr>
          <p:nvPr/>
        </p:nvSpPr>
        <p:spPr bwMode="auto">
          <a:xfrm>
            <a:off x="8410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501" name="Line 45"/>
          <p:cNvSpPr>
            <a:spLocks noChangeShapeType="1"/>
          </p:cNvSpPr>
          <p:nvPr/>
        </p:nvSpPr>
        <p:spPr bwMode="auto">
          <a:xfrm>
            <a:off x="1565275" y="4740275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503" name="Text Box 48"/>
          <p:cNvSpPr txBox="1">
            <a:spLocks noChangeArrowheads="1"/>
          </p:cNvSpPr>
          <p:nvPr/>
        </p:nvSpPr>
        <p:spPr bwMode="auto">
          <a:xfrm>
            <a:off x="2535238" y="60848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5</a:t>
            </a:r>
          </a:p>
        </p:txBody>
      </p:sp>
      <p:sp>
        <p:nvSpPr>
          <p:cNvPr id="19504" name="Text Box 49"/>
          <p:cNvSpPr txBox="1">
            <a:spLocks noChangeArrowheads="1"/>
          </p:cNvSpPr>
          <p:nvPr/>
        </p:nvSpPr>
        <p:spPr bwMode="auto">
          <a:xfrm>
            <a:off x="4735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15</a:t>
            </a:r>
          </a:p>
        </p:txBody>
      </p:sp>
      <p:sp>
        <p:nvSpPr>
          <p:cNvPr id="19505" name="Text Box 50"/>
          <p:cNvSpPr txBox="1">
            <a:spLocks noChangeArrowheads="1"/>
          </p:cNvSpPr>
          <p:nvPr/>
        </p:nvSpPr>
        <p:spPr bwMode="auto">
          <a:xfrm>
            <a:off x="698976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25</a:t>
            </a:r>
          </a:p>
        </p:txBody>
      </p:sp>
      <p:sp>
        <p:nvSpPr>
          <p:cNvPr id="19506" name="Line 51"/>
          <p:cNvSpPr>
            <a:spLocks noChangeShapeType="1"/>
          </p:cNvSpPr>
          <p:nvPr/>
        </p:nvSpPr>
        <p:spPr bwMode="auto">
          <a:xfrm flipV="1">
            <a:off x="7280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509" name="Line 60"/>
          <p:cNvSpPr>
            <a:spLocks noChangeShapeType="1"/>
          </p:cNvSpPr>
          <p:nvPr/>
        </p:nvSpPr>
        <p:spPr bwMode="auto">
          <a:xfrm>
            <a:off x="1552575" y="5613400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510" name="Line 61"/>
          <p:cNvSpPr>
            <a:spLocks noChangeShapeType="1"/>
          </p:cNvSpPr>
          <p:nvPr/>
        </p:nvSpPr>
        <p:spPr bwMode="auto">
          <a:xfrm flipV="1">
            <a:off x="1552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511" name="Line 62"/>
          <p:cNvSpPr>
            <a:spLocks noChangeShapeType="1"/>
          </p:cNvSpPr>
          <p:nvPr/>
        </p:nvSpPr>
        <p:spPr bwMode="auto">
          <a:xfrm flipV="1">
            <a:off x="4981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none" w="med" len="med"/>
          </a:ln>
        </p:spPr>
        <p:txBody>
          <a:bodyPr anchor="ctr"/>
          <a:lstStyle/>
          <a:p>
            <a:endParaRPr lang="en-US"/>
          </a:p>
        </p:txBody>
      </p:sp>
      <p:grpSp>
        <p:nvGrpSpPr>
          <p:cNvPr id="19513" name="Group 65"/>
          <p:cNvGrpSpPr>
            <a:grpSpLocks/>
          </p:cNvGrpSpPr>
          <p:nvPr/>
        </p:nvGrpSpPr>
        <p:grpSpPr bwMode="auto">
          <a:xfrm>
            <a:off x="2009775" y="5384800"/>
            <a:ext cx="5943600" cy="228600"/>
            <a:chOff x="1152" y="3206"/>
            <a:chExt cx="3744" cy="144"/>
          </a:xfrm>
          <a:solidFill>
            <a:srgbClr val="C00000"/>
          </a:solidFill>
        </p:grpSpPr>
        <p:sp>
          <p:nvSpPr>
            <p:cNvPr id="19521" name="Rectangle 66"/>
            <p:cNvSpPr>
              <a:spLocks noChangeArrowheads="1"/>
            </p:cNvSpPr>
            <p:nvPr/>
          </p:nvSpPr>
          <p:spPr bwMode="auto">
            <a:xfrm>
              <a:off x="1152" y="3206"/>
              <a:ext cx="432" cy="144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2" name="Rectangle 67"/>
            <p:cNvSpPr>
              <a:spLocks noChangeArrowheads="1"/>
            </p:cNvSpPr>
            <p:nvPr/>
          </p:nvSpPr>
          <p:spPr bwMode="auto">
            <a:xfrm>
              <a:off x="1872" y="3206"/>
              <a:ext cx="864" cy="144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4" name="Rectangle 69"/>
            <p:cNvSpPr>
              <a:spLocks noChangeArrowheads="1"/>
            </p:cNvSpPr>
            <p:nvPr/>
          </p:nvSpPr>
          <p:spPr bwMode="auto">
            <a:xfrm>
              <a:off x="4032" y="3206"/>
              <a:ext cx="864" cy="144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514" name="Line 70"/>
          <p:cNvSpPr>
            <a:spLocks noChangeShapeType="1"/>
          </p:cNvSpPr>
          <p:nvPr/>
        </p:nvSpPr>
        <p:spPr bwMode="auto">
          <a:xfrm>
            <a:off x="1560513" y="4360863"/>
            <a:ext cx="4492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9515" name="Text Box 71"/>
          <p:cNvSpPr txBox="1">
            <a:spLocks noChangeArrowheads="1"/>
          </p:cNvSpPr>
          <p:nvPr/>
        </p:nvSpPr>
        <p:spPr bwMode="auto">
          <a:xfrm>
            <a:off x="1633538" y="4035425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9516" name="Line 72"/>
          <p:cNvSpPr>
            <a:spLocks noChangeShapeType="1"/>
          </p:cNvSpPr>
          <p:nvPr/>
        </p:nvSpPr>
        <p:spPr bwMode="auto">
          <a:xfrm>
            <a:off x="2684463" y="4354513"/>
            <a:ext cx="11525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9517" name="Text Box 73"/>
          <p:cNvSpPr txBox="1">
            <a:spLocks noChangeArrowheads="1"/>
          </p:cNvSpPr>
          <p:nvPr/>
        </p:nvSpPr>
        <p:spPr bwMode="auto">
          <a:xfrm>
            <a:off x="3132138" y="4030663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9518" name="Text Box 74"/>
          <p:cNvSpPr txBox="1">
            <a:spLocks noChangeArrowheads="1"/>
          </p:cNvSpPr>
          <p:nvPr/>
        </p:nvSpPr>
        <p:spPr bwMode="auto">
          <a:xfrm>
            <a:off x="3575050" y="4830763"/>
            <a:ext cx="2520950" cy="4000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0000"/>
                </a:solidFill>
              </a:rPr>
              <a:t>One Processor Here</a:t>
            </a:r>
          </a:p>
        </p:txBody>
      </p:sp>
      <p:sp>
        <p:nvSpPr>
          <p:cNvPr id="19519" name="Text Box 46"/>
          <p:cNvSpPr txBox="1">
            <a:spLocks noChangeArrowheads="1"/>
          </p:cNvSpPr>
          <p:nvPr/>
        </p:nvSpPr>
        <p:spPr bwMode="auto">
          <a:xfrm>
            <a:off x="206375" y="4378325"/>
            <a:ext cx="1301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1</a:t>
            </a:r>
            <a:r>
              <a:rPr lang="en-US" b="1"/>
              <a:t> = (2,5)</a:t>
            </a:r>
          </a:p>
        </p:txBody>
      </p:sp>
      <p:sp>
        <p:nvSpPr>
          <p:cNvPr id="19520" name="Text Box 64"/>
          <p:cNvSpPr txBox="1">
            <a:spLocks noChangeArrowheads="1"/>
          </p:cNvSpPr>
          <p:nvPr/>
        </p:nvSpPr>
        <p:spPr bwMode="auto">
          <a:xfrm>
            <a:off x="69850" y="5229225"/>
            <a:ext cx="1441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2</a:t>
            </a:r>
            <a:r>
              <a:rPr lang="en-US" b="1"/>
              <a:t> = (9,15)</a:t>
            </a:r>
          </a:p>
        </p:txBody>
      </p:sp>
      <p:sp>
        <p:nvSpPr>
          <p:cNvPr id="19500" name="Line 44"/>
          <p:cNvSpPr>
            <a:spLocks noChangeShapeType="1"/>
          </p:cNvSpPr>
          <p:nvPr/>
        </p:nvSpPr>
        <p:spPr bwMode="auto">
          <a:xfrm flipV="1">
            <a:off x="8423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94" name="Line 38"/>
          <p:cNvSpPr>
            <a:spLocks noChangeShapeType="1"/>
          </p:cNvSpPr>
          <p:nvPr/>
        </p:nvSpPr>
        <p:spPr bwMode="auto">
          <a:xfrm flipV="1">
            <a:off x="6137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grpSp>
        <p:nvGrpSpPr>
          <p:cNvPr id="19508" name="Group 53"/>
          <p:cNvGrpSpPr>
            <a:grpSpLocks/>
          </p:cNvGrpSpPr>
          <p:nvPr/>
        </p:nvGrpSpPr>
        <p:grpSpPr bwMode="auto">
          <a:xfrm>
            <a:off x="1565275" y="4486275"/>
            <a:ext cx="6858000" cy="254000"/>
            <a:chOff x="872" y="2640"/>
            <a:chExt cx="4320" cy="160"/>
          </a:xfrm>
          <a:solidFill>
            <a:srgbClr val="C00000"/>
          </a:solidFill>
        </p:grpSpPr>
        <p:sp>
          <p:nvSpPr>
            <p:cNvPr id="19525" name="Rectangle 54"/>
            <p:cNvSpPr>
              <a:spLocks noChangeArrowheads="1"/>
            </p:cNvSpPr>
            <p:nvPr/>
          </p:nvSpPr>
          <p:spPr bwMode="auto">
            <a:xfrm>
              <a:off x="3752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6" name="Rectangle 55"/>
            <p:cNvSpPr>
              <a:spLocks noChangeArrowheads="1"/>
            </p:cNvSpPr>
            <p:nvPr/>
          </p:nvSpPr>
          <p:spPr bwMode="auto">
            <a:xfrm>
              <a:off x="2744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7" name="Rectangle 56"/>
            <p:cNvSpPr>
              <a:spLocks noChangeArrowheads="1"/>
            </p:cNvSpPr>
            <p:nvPr/>
          </p:nvSpPr>
          <p:spPr bwMode="auto">
            <a:xfrm>
              <a:off x="872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8" name="Rectangle 57"/>
            <p:cNvSpPr>
              <a:spLocks noChangeArrowheads="1"/>
            </p:cNvSpPr>
            <p:nvPr/>
          </p:nvSpPr>
          <p:spPr bwMode="auto">
            <a:xfrm>
              <a:off x="1592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9" name="Rectangle 58"/>
            <p:cNvSpPr>
              <a:spLocks noChangeArrowheads="1"/>
            </p:cNvSpPr>
            <p:nvPr/>
          </p:nvSpPr>
          <p:spPr bwMode="auto">
            <a:xfrm>
              <a:off x="3032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30" name="Rectangle 59"/>
            <p:cNvSpPr>
              <a:spLocks noChangeArrowheads="1"/>
            </p:cNvSpPr>
            <p:nvPr/>
          </p:nvSpPr>
          <p:spPr bwMode="auto">
            <a:xfrm>
              <a:off x="4904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507" name="Line 52"/>
          <p:cNvSpPr>
            <a:spLocks noChangeShapeType="1"/>
          </p:cNvSpPr>
          <p:nvPr/>
        </p:nvSpPr>
        <p:spPr bwMode="auto">
          <a:xfrm flipV="1">
            <a:off x="4994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502" name="Line 47"/>
          <p:cNvSpPr>
            <a:spLocks noChangeShapeType="1"/>
          </p:cNvSpPr>
          <p:nvPr/>
        </p:nvSpPr>
        <p:spPr bwMode="auto">
          <a:xfrm flipV="1">
            <a:off x="2708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75" name="Line 63"/>
          <p:cNvSpPr>
            <a:spLocks noChangeShapeType="1"/>
          </p:cNvSpPr>
          <p:nvPr/>
        </p:nvSpPr>
        <p:spPr bwMode="auto">
          <a:xfrm flipV="1">
            <a:off x="5416910" y="522922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non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5416910" y="5384800"/>
            <a:ext cx="685800" cy="228600"/>
          </a:xfrm>
          <a:prstGeom prst="rect">
            <a:avLst/>
          </a:prstGeom>
          <a:solidFill>
            <a:srgbClr val="C0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TextBox 76"/>
          <p:cNvSpPr txBox="1"/>
          <p:nvPr/>
        </p:nvSpPr>
        <p:spPr bwMode="auto">
          <a:xfrm>
            <a:off x="7953375" y="5048564"/>
            <a:ext cx="646331" cy="64633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rtlCol="0">
            <a:spAutoFit/>
          </a:bodyPr>
          <a:lstStyle/>
          <a:p>
            <a:r>
              <a:rPr lang="en-US" sz="3600" dirty="0" smtClean="0"/>
              <a:t>…</a:t>
            </a:r>
          </a:p>
        </p:txBody>
      </p:sp>
      <p:sp>
        <p:nvSpPr>
          <p:cNvPr id="78" name="Line 61"/>
          <p:cNvSpPr>
            <a:spLocks noChangeShapeType="1"/>
          </p:cNvSpPr>
          <p:nvPr/>
        </p:nvSpPr>
        <p:spPr bwMode="auto">
          <a:xfrm flipV="1">
            <a:off x="155425" y="565649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79" name="Line 62"/>
          <p:cNvSpPr>
            <a:spLocks noChangeShapeType="1"/>
          </p:cNvSpPr>
          <p:nvPr/>
        </p:nvSpPr>
        <p:spPr bwMode="auto">
          <a:xfrm flipV="1">
            <a:off x="155425" y="615880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non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80" name="TextBox 79"/>
          <p:cNvSpPr txBox="1"/>
          <p:nvPr/>
        </p:nvSpPr>
        <p:spPr bwMode="auto">
          <a:xfrm>
            <a:off x="196306" y="6232565"/>
            <a:ext cx="1149674" cy="30777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rtlCol="0">
            <a:spAutoFit/>
          </a:bodyPr>
          <a:lstStyle/>
          <a:p>
            <a:r>
              <a:rPr lang="en-US" sz="1400" dirty="0" smtClean="0"/>
              <a:t>job deadline</a:t>
            </a:r>
          </a:p>
        </p:txBody>
      </p:sp>
      <p:sp>
        <p:nvSpPr>
          <p:cNvPr id="81" name="TextBox 80"/>
          <p:cNvSpPr txBox="1"/>
          <p:nvPr/>
        </p:nvSpPr>
        <p:spPr bwMode="auto">
          <a:xfrm>
            <a:off x="193830" y="5810110"/>
            <a:ext cx="1059906" cy="30777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rtlCol="0">
            <a:spAutoFit/>
          </a:bodyPr>
          <a:lstStyle/>
          <a:p>
            <a:r>
              <a:rPr lang="en-US" sz="1400" dirty="0" smtClean="0"/>
              <a:t>job release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 bwMode="auto">
          <a:xfrm>
            <a:off x="47625" y="5629275"/>
            <a:ext cx="1206111" cy="945885"/>
          </a:xfrm>
          <a:prstGeom prst="rect">
            <a:avLst/>
          </a:prstGeom>
          <a:solidFill>
            <a:srgbClr val="FFFF99"/>
          </a:solidFill>
          <a:ln w="12700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Sporadic Task Systems</a:t>
            </a:r>
            <a:br>
              <a:rPr lang="en-US" dirty="0" smtClean="0"/>
            </a:br>
            <a:r>
              <a:rPr lang="en-US" sz="2400" dirty="0" smtClean="0"/>
              <a:t>(We’ll Limit Attention to Implicit Deadlines)</a:t>
            </a:r>
            <a:endParaRPr lang="en-US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" y="1381125"/>
            <a:ext cx="9096375" cy="2735263"/>
          </a:xfrm>
        </p:spPr>
        <p:txBody>
          <a:bodyPr/>
          <a:lstStyle/>
          <a:p>
            <a:r>
              <a:rPr lang="en-US" sz="2800" dirty="0" smtClean="0">
                <a:solidFill>
                  <a:srgbClr val="000000"/>
                </a:solidFill>
              </a:rPr>
              <a:t>For a set </a:t>
            </a:r>
            <a:r>
              <a:rPr lang="en-US" sz="2800" dirty="0" smtClean="0">
                <a:sym typeface="Symbol" pitchFamily="18" charset="2"/>
              </a:rPr>
              <a:t></a:t>
            </a:r>
            <a:r>
              <a:rPr lang="en-US" sz="2800" dirty="0" smtClean="0">
                <a:solidFill>
                  <a:srgbClr val="000000"/>
                </a:solidFill>
              </a:rPr>
              <a:t> of</a:t>
            </a:r>
            <a:r>
              <a:rPr lang="en-US" sz="2800" dirty="0" smtClean="0">
                <a:solidFill>
                  <a:schemeClr val="hlink"/>
                </a:solidFill>
              </a:rPr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sporadic tasks</a:t>
            </a:r>
            <a:r>
              <a:rPr lang="en-US" sz="2800" dirty="0" smtClean="0">
                <a:solidFill>
                  <a:srgbClr val="020202"/>
                </a:solidFill>
              </a:rPr>
              <a:t>:</a:t>
            </a:r>
          </a:p>
          <a:p>
            <a:pPr lvl="1"/>
            <a:r>
              <a:rPr lang="en-US" sz="2400" dirty="0" smtClean="0"/>
              <a:t>Each task </a:t>
            </a:r>
            <a:r>
              <a:rPr lang="en-US" sz="2400" dirty="0" smtClean="0">
                <a:solidFill>
                  <a:srgbClr val="0000CC"/>
                </a:solidFill>
              </a:rPr>
              <a:t>T</a:t>
            </a:r>
            <a:r>
              <a:rPr lang="en-US" sz="2400" baseline="-25000" dirty="0" smtClean="0">
                <a:solidFill>
                  <a:srgbClr val="0000CC"/>
                </a:solidFill>
              </a:rPr>
              <a:t>i</a:t>
            </a:r>
            <a:r>
              <a:rPr lang="en-US" sz="2400" i="1" dirty="0" smtClean="0">
                <a:solidFill>
                  <a:srgbClr val="0000CC"/>
                </a:solidFill>
              </a:rPr>
              <a:t> = </a:t>
            </a:r>
            <a:r>
              <a:rPr lang="en-US" sz="2400" dirty="0" smtClean="0">
                <a:solidFill>
                  <a:srgbClr val="0000CC"/>
                </a:solidFill>
              </a:rPr>
              <a:t>(</a:t>
            </a:r>
            <a:r>
              <a:rPr lang="en-US" sz="2400" dirty="0" err="1" smtClean="0">
                <a:solidFill>
                  <a:srgbClr val="0000CC"/>
                </a:solidFill>
              </a:rPr>
              <a:t>e</a:t>
            </a:r>
            <a:r>
              <a:rPr lang="en-US" sz="2400" baseline="-25000" dirty="0" err="1" smtClean="0">
                <a:solidFill>
                  <a:srgbClr val="0000CC"/>
                </a:solidFill>
              </a:rPr>
              <a:t>i</a:t>
            </a:r>
            <a:r>
              <a:rPr lang="en-US" sz="2400" dirty="0" err="1" smtClean="0">
                <a:solidFill>
                  <a:srgbClr val="0000CC"/>
                </a:solidFill>
              </a:rPr>
              <a:t>,p</a:t>
            </a:r>
            <a:r>
              <a:rPr lang="en-US" sz="2400" baseline="-25000" dirty="0" err="1" smtClean="0">
                <a:solidFill>
                  <a:srgbClr val="0000CC"/>
                </a:solidFill>
              </a:rPr>
              <a:t>i</a:t>
            </a:r>
            <a:r>
              <a:rPr lang="en-US" sz="2400" dirty="0" smtClean="0">
                <a:solidFill>
                  <a:srgbClr val="0000CC"/>
                </a:solidFill>
              </a:rPr>
              <a:t>)</a:t>
            </a:r>
            <a:r>
              <a:rPr lang="en-US" sz="2400" i="1" dirty="0" smtClean="0"/>
              <a:t> </a:t>
            </a:r>
            <a:r>
              <a:rPr lang="en-US" sz="2400" dirty="0" smtClean="0"/>
              <a:t>releases a </a:t>
            </a:r>
            <a:r>
              <a:rPr lang="en-US" sz="2400" i="1" dirty="0" smtClean="0">
                <a:solidFill>
                  <a:srgbClr val="C00000"/>
                </a:solidFill>
              </a:rPr>
              <a:t>job</a:t>
            </a:r>
            <a:r>
              <a:rPr lang="en-US" sz="2400" dirty="0" smtClean="0"/>
              <a:t> with exec. cost </a:t>
            </a:r>
            <a:r>
              <a:rPr lang="en-US" sz="2400" dirty="0" err="1" smtClean="0">
                <a:solidFill>
                  <a:srgbClr val="0000CC"/>
                </a:solidFill>
              </a:rPr>
              <a:t>e</a:t>
            </a:r>
            <a:r>
              <a:rPr lang="en-US" sz="2400" baseline="-25000" dirty="0" err="1" smtClean="0">
                <a:solidFill>
                  <a:srgbClr val="0000CC"/>
                </a:solidFill>
              </a:rPr>
              <a:t>i</a:t>
            </a:r>
            <a:r>
              <a:rPr lang="en-US" sz="2400" i="1" dirty="0" smtClean="0"/>
              <a:t> </a:t>
            </a:r>
            <a:r>
              <a:rPr lang="en-US" sz="2400" dirty="0" smtClean="0"/>
              <a:t>at least </a:t>
            </a:r>
            <a:r>
              <a:rPr lang="en-US" sz="2400" dirty="0" smtClean="0">
                <a:solidFill>
                  <a:srgbClr val="0000CC"/>
                </a:solidFill>
              </a:rPr>
              <a:t>p</a:t>
            </a:r>
            <a:r>
              <a:rPr lang="en-US" sz="2400" baseline="-25000" dirty="0" smtClean="0">
                <a:solidFill>
                  <a:srgbClr val="0000CC"/>
                </a:solidFill>
              </a:rPr>
              <a:t>i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time units apart.</a:t>
            </a:r>
          </a:p>
          <a:p>
            <a:pPr lvl="2"/>
            <a:r>
              <a:rPr lang="en-US" sz="2000" dirty="0" err="1" smtClean="0"/>
              <a:t>T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’s</a:t>
            </a:r>
            <a:r>
              <a:rPr lang="en-US" sz="2000" dirty="0" smtClean="0"/>
              <a:t> </a:t>
            </a:r>
            <a:r>
              <a:rPr lang="en-US" sz="2000" i="1" dirty="0" smtClean="0">
                <a:solidFill>
                  <a:srgbClr val="C00000"/>
                </a:solidFill>
              </a:rPr>
              <a:t>utilization</a:t>
            </a:r>
            <a:r>
              <a:rPr lang="en-US" sz="2000" dirty="0" smtClean="0"/>
              <a:t> (or </a:t>
            </a:r>
            <a:r>
              <a:rPr lang="en-US" sz="2000" i="1" dirty="0" smtClean="0">
                <a:solidFill>
                  <a:srgbClr val="C00000"/>
                </a:solidFill>
              </a:rPr>
              <a:t>weight</a:t>
            </a:r>
            <a:r>
              <a:rPr lang="en-US" sz="2000" dirty="0" smtClean="0"/>
              <a:t>) is </a:t>
            </a:r>
            <a:r>
              <a:rPr lang="en-US" sz="2000" dirty="0" err="1" smtClean="0">
                <a:solidFill>
                  <a:srgbClr val="0000CC"/>
                </a:solidFill>
              </a:rPr>
              <a:t>u</a:t>
            </a:r>
            <a:r>
              <a:rPr lang="en-US" sz="2000" baseline="-25000" dirty="0" err="1" smtClean="0">
                <a:solidFill>
                  <a:srgbClr val="0000CC"/>
                </a:solidFill>
              </a:rPr>
              <a:t>i</a:t>
            </a:r>
            <a:r>
              <a:rPr lang="en-US" sz="2000" dirty="0" smtClean="0">
                <a:solidFill>
                  <a:srgbClr val="0000CC"/>
                </a:solidFill>
              </a:rPr>
              <a:t> =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rgbClr val="0000CC"/>
                </a:solidFill>
              </a:rPr>
              <a:t>e</a:t>
            </a:r>
            <a:r>
              <a:rPr lang="en-US" sz="2000" baseline="-25000" dirty="0" err="1" smtClean="0">
                <a:solidFill>
                  <a:srgbClr val="0000CC"/>
                </a:solidFill>
              </a:rPr>
              <a:t>i</a:t>
            </a:r>
            <a:r>
              <a:rPr lang="en-US" sz="2000" dirty="0" smtClean="0">
                <a:solidFill>
                  <a:srgbClr val="0000CC"/>
                </a:solidFill>
              </a:rPr>
              <a:t>/p</a:t>
            </a:r>
            <a:r>
              <a:rPr lang="en-US" sz="2000" baseline="-25000" dirty="0" smtClean="0">
                <a:solidFill>
                  <a:srgbClr val="0000CC"/>
                </a:solidFill>
              </a:rPr>
              <a:t>i</a:t>
            </a:r>
            <a:r>
              <a:rPr lang="en-US" sz="2000" dirty="0" smtClean="0"/>
              <a:t>.</a:t>
            </a:r>
          </a:p>
          <a:p>
            <a:pPr lvl="2">
              <a:lnSpc>
                <a:spcPct val="70000"/>
              </a:lnSpc>
            </a:pPr>
            <a:r>
              <a:rPr lang="en-US" sz="2000" i="1" dirty="0" smtClean="0">
                <a:solidFill>
                  <a:srgbClr val="C00000"/>
                </a:solidFill>
              </a:rPr>
              <a:t>Total utilization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/>
              <a:t>is </a:t>
            </a:r>
            <a:r>
              <a:rPr lang="en-US" sz="2000" dirty="0" smtClean="0">
                <a:solidFill>
                  <a:srgbClr val="0000CC"/>
                </a:solidFill>
              </a:rPr>
              <a:t>U(</a:t>
            </a:r>
            <a:r>
              <a:rPr lang="en-US" sz="2000" dirty="0" smtClean="0">
                <a:solidFill>
                  <a:srgbClr val="0000CC"/>
                </a:solidFill>
                <a:sym typeface="Symbol" pitchFamily="18" charset="2"/>
              </a:rPr>
              <a:t></a:t>
            </a:r>
            <a:r>
              <a:rPr lang="en-US" sz="2000" dirty="0" smtClean="0">
                <a:solidFill>
                  <a:srgbClr val="0000CC"/>
                </a:solidFill>
              </a:rPr>
              <a:t>) =</a:t>
            </a:r>
            <a:r>
              <a:rPr lang="en-US" sz="2000" dirty="0" smtClean="0"/>
              <a:t> </a:t>
            </a:r>
            <a:r>
              <a:rPr lang="en-US" sz="2800" dirty="0" smtClean="0">
                <a:solidFill>
                  <a:srgbClr val="0000CC"/>
                </a:solidFill>
                <a:sym typeface="Symbol" pitchFamily="18" charset="2"/>
              </a:rPr>
              <a:t></a:t>
            </a:r>
            <a:r>
              <a:rPr lang="en-US" sz="2000" baseline="-25000" dirty="0" smtClean="0">
                <a:solidFill>
                  <a:srgbClr val="0000CC"/>
                </a:solidFill>
                <a:sym typeface="Symbol" pitchFamily="18" charset="2"/>
              </a:rPr>
              <a:t>Ti</a:t>
            </a:r>
            <a:r>
              <a:rPr lang="en-US" sz="2000" dirty="0" smtClean="0">
                <a:solidFill>
                  <a:srgbClr val="0000CC"/>
                </a:solidFill>
                <a:sym typeface="Symbol" pitchFamily="18" charset="2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sym typeface="Symbol" pitchFamily="18" charset="2"/>
              </a:rPr>
              <a:t>e</a:t>
            </a:r>
            <a:r>
              <a:rPr lang="en-US" sz="2000" baseline="-25000" dirty="0" err="1" smtClean="0">
                <a:solidFill>
                  <a:srgbClr val="0000CC"/>
                </a:solidFill>
                <a:sym typeface="Symbol" pitchFamily="18" charset="2"/>
              </a:rPr>
              <a:t>i</a:t>
            </a:r>
            <a:r>
              <a:rPr lang="en-US" sz="2000" dirty="0" smtClean="0">
                <a:solidFill>
                  <a:srgbClr val="0000CC"/>
                </a:solidFill>
                <a:sym typeface="Symbol" pitchFamily="18" charset="2"/>
              </a:rPr>
              <a:t>/p</a:t>
            </a:r>
            <a:r>
              <a:rPr lang="en-US" sz="2000" baseline="-25000" dirty="0" smtClean="0">
                <a:solidFill>
                  <a:srgbClr val="0000CC"/>
                </a:solidFill>
                <a:sym typeface="Symbol" pitchFamily="18" charset="2"/>
              </a:rPr>
              <a:t>i</a:t>
            </a:r>
            <a:r>
              <a:rPr lang="en-US" sz="2000" dirty="0" smtClean="0">
                <a:sym typeface="Symbol" pitchFamily="18" charset="2"/>
              </a:rPr>
              <a:t>.</a:t>
            </a:r>
          </a:p>
          <a:p>
            <a:pPr lvl="1"/>
            <a:r>
              <a:rPr lang="en-US" sz="2400" dirty="0" smtClean="0"/>
              <a:t>Each job of T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has a </a:t>
            </a:r>
            <a:r>
              <a:rPr lang="en-US" sz="2400" i="1" dirty="0" smtClean="0">
                <a:solidFill>
                  <a:srgbClr val="C00000"/>
                </a:solidFill>
              </a:rPr>
              <a:t>relative</a:t>
            </a:r>
            <a:r>
              <a:rPr lang="en-US" sz="2400" dirty="0" smtClean="0"/>
              <a:t> </a:t>
            </a:r>
            <a:r>
              <a:rPr lang="en-US" sz="2400" i="1" dirty="0" smtClean="0">
                <a:solidFill>
                  <a:srgbClr val="C00000"/>
                </a:solidFill>
              </a:rPr>
              <a:t>deadline</a:t>
            </a:r>
            <a:r>
              <a:rPr lang="en-US" sz="2400" dirty="0" smtClean="0"/>
              <a:t> given by p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.</a:t>
            </a:r>
          </a:p>
        </p:txBody>
      </p:sp>
      <p:sp>
        <p:nvSpPr>
          <p:cNvPr id="1039364" name="Rectangle 4"/>
          <p:cNvSpPr>
            <a:spLocks noChangeArrowheads="1"/>
          </p:cNvSpPr>
          <p:nvPr/>
        </p:nvSpPr>
        <p:spPr bwMode="auto">
          <a:xfrm>
            <a:off x="1400175" y="4116388"/>
            <a:ext cx="7239000" cy="2427287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44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1552575" y="6086475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 flipV="1">
            <a:off x="1565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392238" y="60848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0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1552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2238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2466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1781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2009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2695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2924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3152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3381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3609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>
            <a:off x="3838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>
            <a:off x="4067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4295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>
            <a:off x="4524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>
            <a:off x="4752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>
            <a:off x="4981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504" name="Line 24"/>
          <p:cNvSpPr>
            <a:spLocks noChangeShapeType="1"/>
          </p:cNvSpPr>
          <p:nvPr/>
        </p:nvSpPr>
        <p:spPr bwMode="auto">
          <a:xfrm>
            <a:off x="5210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505" name="Line 25"/>
          <p:cNvSpPr>
            <a:spLocks noChangeShapeType="1"/>
          </p:cNvSpPr>
          <p:nvPr/>
        </p:nvSpPr>
        <p:spPr bwMode="auto">
          <a:xfrm>
            <a:off x="5438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506" name="Line 26"/>
          <p:cNvSpPr>
            <a:spLocks noChangeShapeType="1"/>
          </p:cNvSpPr>
          <p:nvPr/>
        </p:nvSpPr>
        <p:spPr bwMode="auto">
          <a:xfrm>
            <a:off x="5667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507" name="Line 27"/>
          <p:cNvSpPr>
            <a:spLocks noChangeShapeType="1"/>
          </p:cNvSpPr>
          <p:nvPr/>
        </p:nvSpPr>
        <p:spPr bwMode="auto">
          <a:xfrm>
            <a:off x="5895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508" name="Line 28"/>
          <p:cNvSpPr>
            <a:spLocks noChangeShapeType="1"/>
          </p:cNvSpPr>
          <p:nvPr/>
        </p:nvSpPr>
        <p:spPr bwMode="auto">
          <a:xfrm>
            <a:off x="6124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509" name="Line 29"/>
          <p:cNvSpPr>
            <a:spLocks noChangeShapeType="1"/>
          </p:cNvSpPr>
          <p:nvPr/>
        </p:nvSpPr>
        <p:spPr bwMode="auto">
          <a:xfrm>
            <a:off x="6353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510" name="Line 30"/>
          <p:cNvSpPr>
            <a:spLocks noChangeShapeType="1"/>
          </p:cNvSpPr>
          <p:nvPr/>
        </p:nvSpPr>
        <p:spPr bwMode="auto">
          <a:xfrm>
            <a:off x="6581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511" name="Line 31"/>
          <p:cNvSpPr>
            <a:spLocks noChangeShapeType="1"/>
          </p:cNvSpPr>
          <p:nvPr/>
        </p:nvSpPr>
        <p:spPr bwMode="auto">
          <a:xfrm>
            <a:off x="6810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512" name="Line 32"/>
          <p:cNvSpPr>
            <a:spLocks noChangeShapeType="1"/>
          </p:cNvSpPr>
          <p:nvPr/>
        </p:nvSpPr>
        <p:spPr bwMode="auto">
          <a:xfrm>
            <a:off x="7038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513" name="Line 33"/>
          <p:cNvSpPr>
            <a:spLocks noChangeShapeType="1"/>
          </p:cNvSpPr>
          <p:nvPr/>
        </p:nvSpPr>
        <p:spPr bwMode="auto">
          <a:xfrm>
            <a:off x="7267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514" name="Line 34"/>
          <p:cNvSpPr>
            <a:spLocks noChangeShapeType="1"/>
          </p:cNvSpPr>
          <p:nvPr/>
        </p:nvSpPr>
        <p:spPr bwMode="auto">
          <a:xfrm>
            <a:off x="7496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515" name="Line 35"/>
          <p:cNvSpPr>
            <a:spLocks noChangeShapeType="1"/>
          </p:cNvSpPr>
          <p:nvPr/>
        </p:nvSpPr>
        <p:spPr bwMode="auto">
          <a:xfrm>
            <a:off x="7724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516" name="Line 36"/>
          <p:cNvSpPr>
            <a:spLocks noChangeShapeType="1"/>
          </p:cNvSpPr>
          <p:nvPr/>
        </p:nvSpPr>
        <p:spPr bwMode="auto">
          <a:xfrm>
            <a:off x="7953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517" name="Line 37"/>
          <p:cNvSpPr>
            <a:spLocks noChangeShapeType="1"/>
          </p:cNvSpPr>
          <p:nvPr/>
        </p:nvSpPr>
        <p:spPr bwMode="auto">
          <a:xfrm flipV="1">
            <a:off x="3851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519" name="Text Box 39"/>
          <p:cNvSpPr txBox="1">
            <a:spLocks noChangeArrowheads="1"/>
          </p:cNvSpPr>
          <p:nvPr/>
        </p:nvSpPr>
        <p:spPr bwMode="auto">
          <a:xfrm>
            <a:off x="3592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10</a:t>
            </a:r>
          </a:p>
        </p:txBody>
      </p:sp>
      <p:sp>
        <p:nvSpPr>
          <p:cNvPr id="20520" name="Text Box 40"/>
          <p:cNvSpPr txBox="1">
            <a:spLocks noChangeArrowheads="1"/>
          </p:cNvSpPr>
          <p:nvPr/>
        </p:nvSpPr>
        <p:spPr bwMode="auto">
          <a:xfrm>
            <a:off x="5878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20</a:t>
            </a:r>
            <a:endParaRPr lang="en-US" sz="2400" i="1"/>
          </a:p>
        </p:txBody>
      </p:sp>
      <p:sp>
        <p:nvSpPr>
          <p:cNvPr id="20521" name="Text Box 41"/>
          <p:cNvSpPr txBox="1">
            <a:spLocks noChangeArrowheads="1"/>
          </p:cNvSpPr>
          <p:nvPr/>
        </p:nvSpPr>
        <p:spPr bwMode="auto">
          <a:xfrm>
            <a:off x="813276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30</a:t>
            </a:r>
            <a:endParaRPr lang="en-US" sz="2400" i="1"/>
          </a:p>
        </p:txBody>
      </p:sp>
      <p:sp>
        <p:nvSpPr>
          <p:cNvPr id="20522" name="Line 42"/>
          <p:cNvSpPr>
            <a:spLocks noChangeShapeType="1"/>
          </p:cNvSpPr>
          <p:nvPr/>
        </p:nvSpPr>
        <p:spPr bwMode="auto">
          <a:xfrm>
            <a:off x="8181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523" name="Line 43"/>
          <p:cNvSpPr>
            <a:spLocks noChangeShapeType="1"/>
          </p:cNvSpPr>
          <p:nvPr/>
        </p:nvSpPr>
        <p:spPr bwMode="auto">
          <a:xfrm>
            <a:off x="8410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525" name="Line 45"/>
          <p:cNvSpPr>
            <a:spLocks noChangeShapeType="1"/>
          </p:cNvSpPr>
          <p:nvPr/>
        </p:nvSpPr>
        <p:spPr bwMode="auto">
          <a:xfrm>
            <a:off x="1565275" y="4740275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527" name="Text Box 48"/>
          <p:cNvSpPr txBox="1">
            <a:spLocks noChangeArrowheads="1"/>
          </p:cNvSpPr>
          <p:nvPr/>
        </p:nvSpPr>
        <p:spPr bwMode="auto">
          <a:xfrm>
            <a:off x="2535238" y="60848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5</a:t>
            </a:r>
          </a:p>
        </p:txBody>
      </p:sp>
      <p:sp>
        <p:nvSpPr>
          <p:cNvPr id="20528" name="Text Box 49"/>
          <p:cNvSpPr txBox="1">
            <a:spLocks noChangeArrowheads="1"/>
          </p:cNvSpPr>
          <p:nvPr/>
        </p:nvSpPr>
        <p:spPr bwMode="auto">
          <a:xfrm>
            <a:off x="4735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15</a:t>
            </a:r>
          </a:p>
        </p:txBody>
      </p:sp>
      <p:sp>
        <p:nvSpPr>
          <p:cNvPr id="20529" name="Text Box 50"/>
          <p:cNvSpPr txBox="1">
            <a:spLocks noChangeArrowheads="1"/>
          </p:cNvSpPr>
          <p:nvPr/>
        </p:nvSpPr>
        <p:spPr bwMode="auto">
          <a:xfrm>
            <a:off x="698976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25</a:t>
            </a:r>
          </a:p>
        </p:txBody>
      </p:sp>
      <p:sp>
        <p:nvSpPr>
          <p:cNvPr id="20530" name="Line 51"/>
          <p:cNvSpPr>
            <a:spLocks noChangeShapeType="1"/>
          </p:cNvSpPr>
          <p:nvPr/>
        </p:nvSpPr>
        <p:spPr bwMode="auto">
          <a:xfrm flipV="1">
            <a:off x="7280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grpSp>
        <p:nvGrpSpPr>
          <p:cNvPr id="20532" name="Group 53"/>
          <p:cNvGrpSpPr>
            <a:grpSpLocks/>
          </p:cNvGrpSpPr>
          <p:nvPr/>
        </p:nvGrpSpPr>
        <p:grpSpPr bwMode="auto">
          <a:xfrm>
            <a:off x="1565275" y="4486275"/>
            <a:ext cx="6858000" cy="254000"/>
            <a:chOff x="872" y="2640"/>
            <a:chExt cx="4320" cy="160"/>
          </a:xfrm>
          <a:solidFill>
            <a:srgbClr val="C00000"/>
          </a:solidFill>
        </p:grpSpPr>
        <p:sp>
          <p:nvSpPr>
            <p:cNvPr id="20551" name="Rectangle 54"/>
            <p:cNvSpPr>
              <a:spLocks noChangeArrowheads="1"/>
            </p:cNvSpPr>
            <p:nvPr/>
          </p:nvSpPr>
          <p:spPr bwMode="auto">
            <a:xfrm>
              <a:off x="3752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2" name="Rectangle 55"/>
            <p:cNvSpPr>
              <a:spLocks noChangeArrowheads="1"/>
            </p:cNvSpPr>
            <p:nvPr/>
          </p:nvSpPr>
          <p:spPr bwMode="auto">
            <a:xfrm>
              <a:off x="2744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3" name="Rectangle 56"/>
            <p:cNvSpPr>
              <a:spLocks noChangeArrowheads="1"/>
            </p:cNvSpPr>
            <p:nvPr/>
          </p:nvSpPr>
          <p:spPr bwMode="auto">
            <a:xfrm>
              <a:off x="872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4" name="Rectangle 57"/>
            <p:cNvSpPr>
              <a:spLocks noChangeArrowheads="1"/>
            </p:cNvSpPr>
            <p:nvPr/>
          </p:nvSpPr>
          <p:spPr bwMode="auto">
            <a:xfrm>
              <a:off x="1592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5" name="Rectangle 58"/>
            <p:cNvSpPr>
              <a:spLocks noChangeArrowheads="1"/>
            </p:cNvSpPr>
            <p:nvPr/>
          </p:nvSpPr>
          <p:spPr bwMode="auto">
            <a:xfrm>
              <a:off x="3032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6" name="Rectangle 59"/>
            <p:cNvSpPr>
              <a:spLocks noChangeArrowheads="1"/>
            </p:cNvSpPr>
            <p:nvPr/>
          </p:nvSpPr>
          <p:spPr bwMode="auto">
            <a:xfrm>
              <a:off x="4904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33" name="Line 60"/>
          <p:cNvSpPr>
            <a:spLocks noChangeShapeType="1"/>
          </p:cNvSpPr>
          <p:nvPr/>
        </p:nvSpPr>
        <p:spPr bwMode="auto">
          <a:xfrm>
            <a:off x="1552575" y="5613400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534" name="Line 61"/>
          <p:cNvSpPr>
            <a:spLocks noChangeShapeType="1"/>
          </p:cNvSpPr>
          <p:nvPr/>
        </p:nvSpPr>
        <p:spPr bwMode="auto">
          <a:xfrm flipV="1">
            <a:off x="1552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535" name="Line 62"/>
          <p:cNvSpPr>
            <a:spLocks noChangeShapeType="1"/>
          </p:cNvSpPr>
          <p:nvPr/>
        </p:nvSpPr>
        <p:spPr bwMode="auto">
          <a:xfrm flipV="1">
            <a:off x="4981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none" w="med" len="med"/>
          </a:ln>
        </p:spPr>
        <p:txBody>
          <a:bodyPr anchor="ctr"/>
          <a:lstStyle/>
          <a:p>
            <a:endParaRPr lang="en-US"/>
          </a:p>
        </p:txBody>
      </p:sp>
      <p:grpSp>
        <p:nvGrpSpPr>
          <p:cNvPr id="20537" name="Group 65"/>
          <p:cNvGrpSpPr>
            <a:grpSpLocks/>
          </p:cNvGrpSpPr>
          <p:nvPr/>
        </p:nvGrpSpPr>
        <p:grpSpPr bwMode="auto">
          <a:xfrm>
            <a:off x="2009775" y="5384800"/>
            <a:ext cx="5943600" cy="228600"/>
            <a:chOff x="1152" y="3206"/>
            <a:chExt cx="3744" cy="144"/>
          </a:xfrm>
          <a:solidFill>
            <a:srgbClr val="C00000"/>
          </a:solidFill>
        </p:grpSpPr>
        <p:sp>
          <p:nvSpPr>
            <p:cNvPr id="20547" name="Rectangle 66"/>
            <p:cNvSpPr>
              <a:spLocks noChangeArrowheads="1"/>
            </p:cNvSpPr>
            <p:nvPr/>
          </p:nvSpPr>
          <p:spPr bwMode="auto">
            <a:xfrm>
              <a:off x="1152" y="3206"/>
              <a:ext cx="432" cy="144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8" name="Rectangle 67"/>
            <p:cNvSpPr>
              <a:spLocks noChangeArrowheads="1"/>
            </p:cNvSpPr>
            <p:nvPr/>
          </p:nvSpPr>
          <p:spPr bwMode="auto">
            <a:xfrm>
              <a:off x="1872" y="3206"/>
              <a:ext cx="864" cy="144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0" name="Rectangle 69"/>
            <p:cNvSpPr>
              <a:spLocks noChangeArrowheads="1"/>
            </p:cNvSpPr>
            <p:nvPr/>
          </p:nvSpPr>
          <p:spPr bwMode="auto">
            <a:xfrm>
              <a:off x="4032" y="3206"/>
              <a:ext cx="864" cy="144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38" name="Line 70"/>
          <p:cNvSpPr>
            <a:spLocks noChangeShapeType="1"/>
          </p:cNvSpPr>
          <p:nvPr/>
        </p:nvSpPr>
        <p:spPr bwMode="auto">
          <a:xfrm>
            <a:off x="1560513" y="4360863"/>
            <a:ext cx="4492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0539" name="Text Box 71"/>
          <p:cNvSpPr txBox="1">
            <a:spLocks noChangeArrowheads="1"/>
          </p:cNvSpPr>
          <p:nvPr/>
        </p:nvSpPr>
        <p:spPr bwMode="auto">
          <a:xfrm>
            <a:off x="1633538" y="4035425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0540" name="Line 72"/>
          <p:cNvSpPr>
            <a:spLocks noChangeShapeType="1"/>
          </p:cNvSpPr>
          <p:nvPr/>
        </p:nvSpPr>
        <p:spPr bwMode="auto">
          <a:xfrm>
            <a:off x="2684463" y="4354513"/>
            <a:ext cx="11525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541" name="Text Box 73"/>
          <p:cNvSpPr txBox="1">
            <a:spLocks noChangeArrowheads="1"/>
          </p:cNvSpPr>
          <p:nvPr/>
        </p:nvSpPr>
        <p:spPr bwMode="auto">
          <a:xfrm>
            <a:off x="3132138" y="4030663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20542" name="Text Box 74"/>
          <p:cNvSpPr txBox="1">
            <a:spLocks noChangeArrowheads="1"/>
          </p:cNvSpPr>
          <p:nvPr/>
        </p:nvSpPr>
        <p:spPr bwMode="auto">
          <a:xfrm>
            <a:off x="3575050" y="4830763"/>
            <a:ext cx="2520950" cy="4000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0000"/>
                </a:solidFill>
              </a:rPr>
              <a:t>One Processor Here</a:t>
            </a:r>
          </a:p>
        </p:txBody>
      </p:sp>
      <p:sp>
        <p:nvSpPr>
          <p:cNvPr id="20543" name="Text Box 46"/>
          <p:cNvSpPr txBox="1">
            <a:spLocks noChangeArrowheads="1"/>
          </p:cNvSpPr>
          <p:nvPr/>
        </p:nvSpPr>
        <p:spPr bwMode="auto">
          <a:xfrm>
            <a:off x="206375" y="4378325"/>
            <a:ext cx="1301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1</a:t>
            </a:r>
            <a:r>
              <a:rPr lang="en-US" b="1"/>
              <a:t> = (2,5)</a:t>
            </a:r>
          </a:p>
        </p:txBody>
      </p:sp>
      <p:sp>
        <p:nvSpPr>
          <p:cNvPr id="20544" name="Text Box 64"/>
          <p:cNvSpPr txBox="1">
            <a:spLocks noChangeArrowheads="1"/>
          </p:cNvSpPr>
          <p:nvPr/>
        </p:nvSpPr>
        <p:spPr bwMode="auto">
          <a:xfrm>
            <a:off x="69850" y="5229225"/>
            <a:ext cx="1441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2</a:t>
            </a:r>
            <a:r>
              <a:rPr lang="en-US" b="1"/>
              <a:t> = (9,15)</a:t>
            </a:r>
          </a:p>
        </p:txBody>
      </p:sp>
      <p:sp>
        <p:nvSpPr>
          <p:cNvPr id="20545" name="Oval 75"/>
          <p:cNvSpPr>
            <a:spLocks noChangeArrowheads="1"/>
          </p:cNvSpPr>
          <p:nvPr/>
        </p:nvSpPr>
        <p:spPr bwMode="auto">
          <a:xfrm>
            <a:off x="3487737" y="3405188"/>
            <a:ext cx="2408238" cy="557212"/>
          </a:xfrm>
          <a:prstGeom prst="ellipse">
            <a:avLst/>
          </a:prstGeom>
          <a:noFill/>
          <a:ln w="28575" algn="ctr">
            <a:solidFill>
              <a:srgbClr val="00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6" name="Freeform 77"/>
          <p:cNvSpPr>
            <a:spLocks/>
          </p:cNvSpPr>
          <p:nvPr/>
        </p:nvSpPr>
        <p:spPr bwMode="auto">
          <a:xfrm>
            <a:off x="2725738" y="3709988"/>
            <a:ext cx="750887" cy="585787"/>
          </a:xfrm>
          <a:custGeom>
            <a:avLst/>
            <a:gdLst>
              <a:gd name="T0" fmla="*/ 2147483647 w 473"/>
              <a:gd name="T1" fmla="*/ 0 h 369"/>
              <a:gd name="T2" fmla="*/ 2147483647 w 473"/>
              <a:gd name="T3" fmla="*/ 2147483647 h 369"/>
              <a:gd name="T4" fmla="*/ 0 w 473"/>
              <a:gd name="T5" fmla="*/ 2147483647 h 369"/>
              <a:gd name="T6" fmla="*/ 0 60000 65536"/>
              <a:gd name="T7" fmla="*/ 0 60000 65536"/>
              <a:gd name="T8" fmla="*/ 0 60000 65536"/>
              <a:gd name="T9" fmla="*/ 0 w 473"/>
              <a:gd name="T10" fmla="*/ 0 h 369"/>
              <a:gd name="T11" fmla="*/ 473 w 473"/>
              <a:gd name="T12" fmla="*/ 369 h 3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3" h="369">
                <a:moveTo>
                  <a:pt x="473" y="0"/>
                </a:moveTo>
                <a:cubicBezTo>
                  <a:pt x="360" y="29"/>
                  <a:pt x="248" y="58"/>
                  <a:pt x="169" y="119"/>
                </a:cubicBezTo>
                <a:cubicBezTo>
                  <a:pt x="90" y="180"/>
                  <a:pt x="45" y="274"/>
                  <a:pt x="0" y="369"/>
                </a:cubicBezTo>
              </a:path>
            </a:pathLst>
          </a:custGeom>
          <a:noFill/>
          <a:ln w="28575" cap="flat" cmpd="sng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6" name="Line 47"/>
          <p:cNvSpPr>
            <a:spLocks noChangeShapeType="1"/>
          </p:cNvSpPr>
          <p:nvPr/>
        </p:nvSpPr>
        <p:spPr bwMode="auto">
          <a:xfrm flipV="1">
            <a:off x="2708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531" name="Line 52"/>
          <p:cNvSpPr>
            <a:spLocks noChangeShapeType="1"/>
          </p:cNvSpPr>
          <p:nvPr/>
        </p:nvSpPr>
        <p:spPr bwMode="auto">
          <a:xfrm flipV="1">
            <a:off x="4994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518" name="Line 38"/>
          <p:cNvSpPr>
            <a:spLocks noChangeShapeType="1"/>
          </p:cNvSpPr>
          <p:nvPr/>
        </p:nvSpPr>
        <p:spPr bwMode="auto">
          <a:xfrm flipV="1">
            <a:off x="6137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524" name="Line 44"/>
          <p:cNvSpPr>
            <a:spLocks noChangeShapeType="1"/>
          </p:cNvSpPr>
          <p:nvPr/>
        </p:nvSpPr>
        <p:spPr bwMode="auto">
          <a:xfrm flipV="1">
            <a:off x="8423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77" name="Line 63"/>
          <p:cNvSpPr>
            <a:spLocks noChangeShapeType="1"/>
          </p:cNvSpPr>
          <p:nvPr/>
        </p:nvSpPr>
        <p:spPr bwMode="auto">
          <a:xfrm flipV="1">
            <a:off x="5416910" y="522922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non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78" name="Rectangle 68"/>
          <p:cNvSpPr>
            <a:spLocks noChangeArrowheads="1"/>
          </p:cNvSpPr>
          <p:nvPr/>
        </p:nvSpPr>
        <p:spPr bwMode="auto">
          <a:xfrm>
            <a:off x="5416910" y="5384800"/>
            <a:ext cx="685800" cy="228600"/>
          </a:xfrm>
          <a:prstGeom prst="rect">
            <a:avLst/>
          </a:prstGeom>
          <a:solidFill>
            <a:srgbClr val="C0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TextBox 78"/>
          <p:cNvSpPr txBox="1"/>
          <p:nvPr/>
        </p:nvSpPr>
        <p:spPr bwMode="auto">
          <a:xfrm>
            <a:off x="7953375" y="5048564"/>
            <a:ext cx="646331" cy="64633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rtlCol="0">
            <a:spAutoFit/>
          </a:bodyPr>
          <a:lstStyle/>
          <a:p>
            <a:r>
              <a:rPr lang="en-US" sz="3600" dirty="0" smtClean="0"/>
              <a:t>…</a:t>
            </a:r>
          </a:p>
        </p:txBody>
      </p:sp>
      <p:sp>
        <p:nvSpPr>
          <p:cNvPr id="80" name="Line 61"/>
          <p:cNvSpPr>
            <a:spLocks noChangeShapeType="1"/>
          </p:cNvSpPr>
          <p:nvPr/>
        </p:nvSpPr>
        <p:spPr bwMode="auto">
          <a:xfrm flipV="1">
            <a:off x="155425" y="565649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81" name="Line 62"/>
          <p:cNvSpPr>
            <a:spLocks noChangeShapeType="1"/>
          </p:cNvSpPr>
          <p:nvPr/>
        </p:nvSpPr>
        <p:spPr bwMode="auto">
          <a:xfrm flipV="1">
            <a:off x="155425" y="615880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non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82" name="TextBox 81"/>
          <p:cNvSpPr txBox="1"/>
          <p:nvPr/>
        </p:nvSpPr>
        <p:spPr bwMode="auto">
          <a:xfrm>
            <a:off x="196306" y="6232565"/>
            <a:ext cx="1149674" cy="30777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rtlCol="0">
            <a:spAutoFit/>
          </a:bodyPr>
          <a:lstStyle/>
          <a:p>
            <a:r>
              <a:rPr lang="en-US" sz="1400" dirty="0" smtClean="0"/>
              <a:t>job deadline</a:t>
            </a:r>
          </a:p>
        </p:txBody>
      </p:sp>
      <p:sp>
        <p:nvSpPr>
          <p:cNvPr id="83" name="TextBox 82"/>
          <p:cNvSpPr txBox="1"/>
          <p:nvPr/>
        </p:nvSpPr>
        <p:spPr bwMode="auto">
          <a:xfrm>
            <a:off x="193830" y="5810110"/>
            <a:ext cx="1059906" cy="30777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rtlCol="0">
            <a:spAutoFit/>
          </a:bodyPr>
          <a:lstStyle/>
          <a:p>
            <a:r>
              <a:rPr lang="en-US" sz="1400" dirty="0" smtClean="0"/>
              <a:t>job release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82"/>
          <p:cNvSpPr/>
          <p:nvPr/>
        </p:nvSpPr>
        <p:spPr bwMode="auto">
          <a:xfrm>
            <a:off x="47625" y="5629275"/>
            <a:ext cx="1206111" cy="945885"/>
          </a:xfrm>
          <a:prstGeom prst="rect">
            <a:avLst/>
          </a:prstGeom>
          <a:solidFill>
            <a:srgbClr val="FFFF99"/>
          </a:solidFill>
          <a:ln w="12700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Sporadic Task Systems</a:t>
            </a:r>
            <a:br>
              <a:rPr lang="en-US" dirty="0" smtClean="0"/>
            </a:br>
            <a:r>
              <a:rPr lang="en-US" sz="2400" dirty="0" smtClean="0"/>
              <a:t>(We’ll Limit Attention to Implicit Deadlines)</a:t>
            </a:r>
            <a:endParaRPr lang="en-US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" y="1381125"/>
            <a:ext cx="9096375" cy="2735263"/>
          </a:xfrm>
        </p:spPr>
        <p:txBody>
          <a:bodyPr/>
          <a:lstStyle/>
          <a:p>
            <a:r>
              <a:rPr lang="en-US" sz="2800" dirty="0" smtClean="0">
                <a:solidFill>
                  <a:srgbClr val="000000"/>
                </a:solidFill>
              </a:rPr>
              <a:t>For a set </a:t>
            </a:r>
            <a:r>
              <a:rPr lang="en-US" sz="2800" dirty="0" smtClean="0">
                <a:sym typeface="Symbol" pitchFamily="18" charset="2"/>
              </a:rPr>
              <a:t></a:t>
            </a:r>
            <a:r>
              <a:rPr lang="en-US" sz="2800" dirty="0" smtClean="0">
                <a:solidFill>
                  <a:srgbClr val="000000"/>
                </a:solidFill>
              </a:rPr>
              <a:t> of</a:t>
            </a:r>
            <a:r>
              <a:rPr lang="en-US" sz="2800" dirty="0" smtClean="0">
                <a:solidFill>
                  <a:schemeClr val="hlink"/>
                </a:solidFill>
              </a:rPr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sporadic tasks</a:t>
            </a:r>
            <a:r>
              <a:rPr lang="en-US" sz="2800" dirty="0" smtClean="0">
                <a:solidFill>
                  <a:srgbClr val="020202"/>
                </a:solidFill>
              </a:rPr>
              <a:t>:</a:t>
            </a:r>
          </a:p>
          <a:p>
            <a:pPr lvl="1"/>
            <a:r>
              <a:rPr lang="en-US" sz="2400" dirty="0" smtClean="0"/>
              <a:t>Each task </a:t>
            </a:r>
            <a:r>
              <a:rPr lang="en-US" sz="2400" dirty="0" smtClean="0">
                <a:solidFill>
                  <a:srgbClr val="0000CC"/>
                </a:solidFill>
              </a:rPr>
              <a:t>T</a:t>
            </a:r>
            <a:r>
              <a:rPr lang="en-US" sz="2400" baseline="-25000" dirty="0" smtClean="0">
                <a:solidFill>
                  <a:srgbClr val="0000CC"/>
                </a:solidFill>
              </a:rPr>
              <a:t>i</a:t>
            </a:r>
            <a:r>
              <a:rPr lang="en-US" sz="2400" i="1" dirty="0" smtClean="0">
                <a:solidFill>
                  <a:srgbClr val="0000CC"/>
                </a:solidFill>
              </a:rPr>
              <a:t> = </a:t>
            </a:r>
            <a:r>
              <a:rPr lang="en-US" sz="2400" dirty="0" smtClean="0">
                <a:solidFill>
                  <a:srgbClr val="0000CC"/>
                </a:solidFill>
              </a:rPr>
              <a:t>(</a:t>
            </a:r>
            <a:r>
              <a:rPr lang="en-US" sz="2400" dirty="0" err="1" smtClean="0">
                <a:solidFill>
                  <a:srgbClr val="0000CC"/>
                </a:solidFill>
              </a:rPr>
              <a:t>e</a:t>
            </a:r>
            <a:r>
              <a:rPr lang="en-US" sz="2400" baseline="-25000" dirty="0" err="1" smtClean="0">
                <a:solidFill>
                  <a:srgbClr val="0000CC"/>
                </a:solidFill>
              </a:rPr>
              <a:t>i</a:t>
            </a:r>
            <a:r>
              <a:rPr lang="en-US" sz="2400" dirty="0" err="1" smtClean="0">
                <a:solidFill>
                  <a:srgbClr val="0000CC"/>
                </a:solidFill>
              </a:rPr>
              <a:t>,p</a:t>
            </a:r>
            <a:r>
              <a:rPr lang="en-US" sz="2400" baseline="-25000" dirty="0" err="1" smtClean="0">
                <a:solidFill>
                  <a:srgbClr val="0000CC"/>
                </a:solidFill>
              </a:rPr>
              <a:t>i</a:t>
            </a:r>
            <a:r>
              <a:rPr lang="en-US" sz="2400" dirty="0" smtClean="0">
                <a:solidFill>
                  <a:srgbClr val="0000CC"/>
                </a:solidFill>
              </a:rPr>
              <a:t>)</a:t>
            </a:r>
            <a:r>
              <a:rPr lang="en-US" sz="2400" i="1" dirty="0" smtClean="0"/>
              <a:t> </a:t>
            </a:r>
            <a:r>
              <a:rPr lang="en-US" sz="2400" dirty="0" smtClean="0"/>
              <a:t>releases a </a:t>
            </a:r>
            <a:r>
              <a:rPr lang="en-US" sz="2400" i="1" dirty="0" smtClean="0">
                <a:solidFill>
                  <a:srgbClr val="C00000"/>
                </a:solidFill>
              </a:rPr>
              <a:t>job</a:t>
            </a:r>
            <a:r>
              <a:rPr lang="en-US" sz="2400" dirty="0" smtClean="0"/>
              <a:t> with exec. cost </a:t>
            </a:r>
            <a:r>
              <a:rPr lang="en-US" sz="2400" dirty="0" err="1" smtClean="0">
                <a:solidFill>
                  <a:srgbClr val="0000CC"/>
                </a:solidFill>
              </a:rPr>
              <a:t>e</a:t>
            </a:r>
            <a:r>
              <a:rPr lang="en-US" sz="2400" baseline="-25000" dirty="0" err="1" smtClean="0">
                <a:solidFill>
                  <a:srgbClr val="0000CC"/>
                </a:solidFill>
              </a:rPr>
              <a:t>i</a:t>
            </a:r>
            <a:r>
              <a:rPr lang="en-US" sz="2400" i="1" dirty="0" smtClean="0"/>
              <a:t> </a:t>
            </a:r>
            <a:r>
              <a:rPr lang="en-US" sz="2400" dirty="0" smtClean="0"/>
              <a:t>at least </a:t>
            </a:r>
            <a:r>
              <a:rPr lang="en-US" sz="2400" dirty="0" smtClean="0">
                <a:solidFill>
                  <a:srgbClr val="0000CC"/>
                </a:solidFill>
              </a:rPr>
              <a:t>p</a:t>
            </a:r>
            <a:r>
              <a:rPr lang="en-US" sz="2400" baseline="-25000" dirty="0" smtClean="0">
                <a:solidFill>
                  <a:srgbClr val="0000CC"/>
                </a:solidFill>
              </a:rPr>
              <a:t>i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time units apart.</a:t>
            </a:r>
          </a:p>
          <a:p>
            <a:pPr lvl="2"/>
            <a:r>
              <a:rPr lang="en-US" sz="2000" dirty="0" err="1" smtClean="0"/>
              <a:t>T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’s</a:t>
            </a:r>
            <a:r>
              <a:rPr lang="en-US" sz="2000" dirty="0" smtClean="0"/>
              <a:t> </a:t>
            </a:r>
            <a:r>
              <a:rPr lang="en-US" sz="2000" i="1" dirty="0" smtClean="0">
                <a:solidFill>
                  <a:srgbClr val="C00000"/>
                </a:solidFill>
              </a:rPr>
              <a:t>utilization</a:t>
            </a:r>
            <a:r>
              <a:rPr lang="en-US" sz="2000" dirty="0" smtClean="0"/>
              <a:t> (or </a:t>
            </a:r>
            <a:r>
              <a:rPr lang="en-US" sz="2000" i="1" dirty="0" smtClean="0">
                <a:solidFill>
                  <a:srgbClr val="C00000"/>
                </a:solidFill>
              </a:rPr>
              <a:t>weight</a:t>
            </a:r>
            <a:r>
              <a:rPr lang="en-US" sz="2000" dirty="0" smtClean="0"/>
              <a:t>) is </a:t>
            </a:r>
            <a:r>
              <a:rPr lang="en-US" sz="2000" dirty="0" err="1" smtClean="0">
                <a:solidFill>
                  <a:srgbClr val="0000CC"/>
                </a:solidFill>
              </a:rPr>
              <a:t>u</a:t>
            </a:r>
            <a:r>
              <a:rPr lang="en-US" sz="2000" baseline="-25000" dirty="0" err="1" smtClean="0">
                <a:solidFill>
                  <a:srgbClr val="0000CC"/>
                </a:solidFill>
              </a:rPr>
              <a:t>i</a:t>
            </a:r>
            <a:r>
              <a:rPr lang="en-US" sz="2000" dirty="0" smtClean="0">
                <a:solidFill>
                  <a:srgbClr val="0000CC"/>
                </a:solidFill>
              </a:rPr>
              <a:t> =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rgbClr val="0000CC"/>
                </a:solidFill>
              </a:rPr>
              <a:t>e</a:t>
            </a:r>
            <a:r>
              <a:rPr lang="en-US" sz="2000" baseline="-25000" dirty="0" err="1" smtClean="0">
                <a:solidFill>
                  <a:srgbClr val="0000CC"/>
                </a:solidFill>
              </a:rPr>
              <a:t>i</a:t>
            </a:r>
            <a:r>
              <a:rPr lang="en-US" sz="2000" dirty="0" smtClean="0">
                <a:solidFill>
                  <a:srgbClr val="0000CC"/>
                </a:solidFill>
              </a:rPr>
              <a:t>/p</a:t>
            </a:r>
            <a:r>
              <a:rPr lang="en-US" sz="2000" baseline="-25000" dirty="0" smtClean="0">
                <a:solidFill>
                  <a:srgbClr val="0000CC"/>
                </a:solidFill>
              </a:rPr>
              <a:t>i</a:t>
            </a:r>
            <a:r>
              <a:rPr lang="en-US" sz="2000" dirty="0" smtClean="0"/>
              <a:t>.</a:t>
            </a:r>
          </a:p>
          <a:p>
            <a:pPr lvl="2">
              <a:lnSpc>
                <a:spcPct val="70000"/>
              </a:lnSpc>
            </a:pPr>
            <a:r>
              <a:rPr lang="en-US" sz="2000" i="1" dirty="0" smtClean="0">
                <a:solidFill>
                  <a:srgbClr val="C00000"/>
                </a:solidFill>
              </a:rPr>
              <a:t>Total utilization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/>
              <a:t>is </a:t>
            </a:r>
            <a:r>
              <a:rPr lang="en-US" sz="2000" dirty="0" smtClean="0">
                <a:solidFill>
                  <a:srgbClr val="0000CC"/>
                </a:solidFill>
              </a:rPr>
              <a:t>U(</a:t>
            </a:r>
            <a:r>
              <a:rPr lang="en-US" sz="2000" dirty="0" smtClean="0">
                <a:solidFill>
                  <a:srgbClr val="0000CC"/>
                </a:solidFill>
                <a:sym typeface="Symbol" pitchFamily="18" charset="2"/>
              </a:rPr>
              <a:t></a:t>
            </a:r>
            <a:r>
              <a:rPr lang="en-US" sz="2000" dirty="0" smtClean="0">
                <a:solidFill>
                  <a:srgbClr val="0000CC"/>
                </a:solidFill>
              </a:rPr>
              <a:t>) =</a:t>
            </a:r>
            <a:r>
              <a:rPr lang="en-US" sz="2000" dirty="0" smtClean="0"/>
              <a:t> </a:t>
            </a:r>
            <a:r>
              <a:rPr lang="en-US" sz="2800" dirty="0" smtClean="0">
                <a:solidFill>
                  <a:srgbClr val="0000CC"/>
                </a:solidFill>
                <a:sym typeface="Symbol" pitchFamily="18" charset="2"/>
              </a:rPr>
              <a:t></a:t>
            </a:r>
            <a:r>
              <a:rPr lang="en-US" sz="2000" baseline="-25000" dirty="0" smtClean="0">
                <a:solidFill>
                  <a:srgbClr val="0000CC"/>
                </a:solidFill>
                <a:sym typeface="Symbol" pitchFamily="18" charset="2"/>
              </a:rPr>
              <a:t>Ti</a:t>
            </a:r>
            <a:r>
              <a:rPr lang="en-US" sz="2000" dirty="0" smtClean="0">
                <a:solidFill>
                  <a:srgbClr val="0000CC"/>
                </a:solidFill>
                <a:sym typeface="Symbol" pitchFamily="18" charset="2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sym typeface="Symbol" pitchFamily="18" charset="2"/>
              </a:rPr>
              <a:t>e</a:t>
            </a:r>
            <a:r>
              <a:rPr lang="en-US" sz="2000" baseline="-25000" dirty="0" err="1" smtClean="0">
                <a:solidFill>
                  <a:srgbClr val="0000CC"/>
                </a:solidFill>
                <a:sym typeface="Symbol" pitchFamily="18" charset="2"/>
              </a:rPr>
              <a:t>i</a:t>
            </a:r>
            <a:r>
              <a:rPr lang="en-US" sz="2000" dirty="0" smtClean="0">
                <a:solidFill>
                  <a:srgbClr val="0000CC"/>
                </a:solidFill>
                <a:sym typeface="Symbol" pitchFamily="18" charset="2"/>
              </a:rPr>
              <a:t>/p</a:t>
            </a:r>
            <a:r>
              <a:rPr lang="en-US" sz="2000" baseline="-25000" dirty="0" smtClean="0">
                <a:solidFill>
                  <a:srgbClr val="0000CC"/>
                </a:solidFill>
                <a:sym typeface="Symbol" pitchFamily="18" charset="2"/>
              </a:rPr>
              <a:t>i</a:t>
            </a:r>
            <a:r>
              <a:rPr lang="en-US" sz="2000" dirty="0" smtClean="0">
                <a:sym typeface="Symbol" pitchFamily="18" charset="2"/>
              </a:rPr>
              <a:t>.</a:t>
            </a:r>
          </a:p>
          <a:p>
            <a:pPr lvl="1"/>
            <a:r>
              <a:rPr lang="en-US" sz="2400" dirty="0" smtClean="0"/>
              <a:t>Each job of T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has a </a:t>
            </a:r>
            <a:r>
              <a:rPr lang="en-US" sz="2400" i="1" dirty="0" smtClean="0">
                <a:solidFill>
                  <a:srgbClr val="C00000"/>
                </a:solidFill>
              </a:rPr>
              <a:t>relative</a:t>
            </a:r>
            <a:r>
              <a:rPr lang="en-US" sz="2400" dirty="0" smtClean="0"/>
              <a:t> </a:t>
            </a:r>
            <a:r>
              <a:rPr lang="en-US" sz="2400" i="1" dirty="0" smtClean="0">
                <a:solidFill>
                  <a:srgbClr val="C00000"/>
                </a:solidFill>
              </a:rPr>
              <a:t>deadline</a:t>
            </a:r>
            <a:r>
              <a:rPr lang="en-US" sz="2400" dirty="0" smtClean="0"/>
              <a:t> given by p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.</a:t>
            </a:r>
          </a:p>
        </p:txBody>
      </p:sp>
      <p:sp>
        <p:nvSpPr>
          <p:cNvPr id="1039364" name="Rectangle 4"/>
          <p:cNvSpPr>
            <a:spLocks noChangeArrowheads="1"/>
          </p:cNvSpPr>
          <p:nvPr/>
        </p:nvSpPr>
        <p:spPr bwMode="auto">
          <a:xfrm>
            <a:off x="1400175" y="4116388"/>
            <a:ext cx="7239000" cy="2427287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44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1552575" y="6086475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 flipV="1">
            <a:off x="1565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392238" y="60848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0</a:t>
            </a:r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1552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2238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2466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1781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2009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2695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2924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3152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3381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3609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3838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4067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4295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>
            <a:off x="4524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>
            <a:off x="4752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4981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>
            <a:off x="5210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>
            <a:off x="5438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>
            <a:off x="5667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31" name="Line 27"/>
          <p:cNvSpPr>
            <a:spLocks noChangeShapeType="1"/>
          </p:cNvSpPr>
          <p:nvPr/>
        </p:nvSpPr>
        <p:spPr bwMode="auto">
          <a:xfrm>
            <a:off x="5895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32" name="Line 28"/>
          <p:cNvSpPr>
            <a:spLocks noChangeShapeType="1"/>
          </p:cNvSpPr>
          <p:nvPr/>
        </p:nvSpPr>
        <p:spPr bwMode="auto">
          <a:xfrm>
            <a:off x="6124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33" name="Line 29"/>
          <p:cNvSpPr>
            <a:spLocks noChangeShapeType="1"/>
          </p:cNvSpPr>
          <p:nvPr/>
        </p:nvSpPr>
        <p:spPr bwMode="auto">
          <a:xfrm>
            <a:off x="6353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34" name="Line 30"/>
          <p:cNvSpPr>
            <a:spLocks noChangeShapeType="1"/>
          </p:cNvSpPr>
          <p:nvPr/>
        </p:nvSpPr>
        <p:spPr bwMode="auto">
          <a:xfrm>
            <a:off x="6581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35" name="Line 31"/>
          <p:cNvSpPr>
            <a:spLocks noChangeShapeType="1"/>
          </p:cNvSpPr>
          <p:nvPr/>
        </p:nvSpPr>
        <p:spPr bwMode="auto">
          <a:xfrm>
            <a:off x="6810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36" name="Line 32"/>
          <p:cNvSpPr>
            <a:spLocks noChangeShapeType="1"/>
          </p:cNvSpPr>
          <p:nvPr/>
        </p:nvSpPr>
        <p:spPr bwMode="auto">
          <a:xfrm>
            <a:off x="7038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37" name="Line 33"/>
          <p:cNvSpPr>
            <a:spLocks noChangeShapeType="1"/>
          </p:cNvSpPr>
          <p:nvPr/>
        </p:nvSpPr>
        <p:spPr bwMode="auto">
          <a:xfrm>
            <a:off x="7267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38" name="Line 34"/>
          <p:cNvSpPr>
            <a:spLocks noChangeShapeType="1"/>
          </p:cNvSpPr>
          <p:nvPr/>
        </p:nvSpPr>
        <p:spPr bwMode="auto">
          <a:xfrm>
            <a:off x="7496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39" name="Line 35"/>
          <p:cNvSpPr>
            <a:spLocks noChangeShapeType="1"/>
          </p:cNvSpPr>
          <p:nvPr/>
        </p:nvSpPr>
        <p:spPr bwMode="auto">
          <a:xfrm>
            <a:off x="7724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40" name="Line 36"/>
          <p:cNvSpPr>
            <a:spLocks noChangeShapeType="1"/>
          </p:cNvSpPr>
          <p:nvPr/>
        </p:nvSpPr>
        <p:spPr bwMode="auto">
          <a:xfrm>
            <a:off x="7953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41" name="Line 37"/>
          <p:cNvSpPr>
            <a:spLocks noChangeShapeType="1"/>
          </p:cNvSpPr>
          <p:nvPr/>
        </p:nvSpPr>
        <p:spPr bwMode="auto">
          <a:xfrm flipV="1">
            <a:off x="3851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43" name="Text Box 39"/>
          <p:cNvSpPr txBox="1">
            <a:spLocks noChangeArrowheads="1"/>
          </p:cNvSpPr>
          <p:nvPr/>
        </p:nvSpPr>
        <p:spPr bwMode="auto">
          <a:xfrm>
            <a:off x="3592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10</a:t>
            </a:r>
          </a:p>
        </p:txBody>
      </p:sp>
      <p:sp>
        <p:nvSpPr>
          <p:cNvPr id="21544" name="Text Box 40"/>
          <p:cNvSpPr txBox="1">
            <a:spLocks noChangeArrowheads="1"/>
          </p:cNvSpPr>
          <p:nvPr/>
        </p:nvSpPr>
        <p:spPr bwMode="auto">
          <a:xfrm>
            <a:off x="5878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20</a:t>
            </a:r>
            <a:endParaRPr lang="en-US" sz="2400" i="1"/>
          </a:p>
        </p:txBody>
      </p:sp>
      <p:sp>
        <p:nvSpPr>
          <p:cNvPr id="21545" name="Text Box 41"/>
          <p:cNvSpPr txBox="1">
            <a:spLocks noChangeArrowheads="1"/>
          </p:cNvSpPr>
          <p:nvPr/>
        </p:nvSpPr>
        <p:spPr bwMode="auto">
          <a:xfrm>
            <a:off x="813276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30</a:t>
            </a:r>
            <a:endParaRPr lang="en-US" sz="2400" i="1"/>
          </a:p>
        </p:txBody>
      </p:sp>
      <p:sp>
        <p:nvSpPr>
          <p:cNvPr id="21546" name="Line 42"/>
          <p:cNvSpPr>
            <a:spLocks noChangeShapeType="1"/>
          </p:cNvSpPr>
          <p:nvPr/>
        </p:nvSpPr>
        <p:spPr bwMode="auto">
          <a:xfrm>
            <a:off x="8181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47" name="Line 43"/>
          <p:cNvSpPr>
            <a:spLocks noChangeShapeType="1"/>
          </p:cNvSpPr>
          <p:nvPr/>
        </p:nvSpPr>
        <p:spPr bwMode="auto">
          <a:xfrm>
            <a:off x="8410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49" name="Line 45"/>
          <p:cNvSpPr>
            <a:spLocks noChangeShapeType="1"/>
          </p:cNvSpPr>
          <p:nvPr/>
        </p:nvSpPr>
        <p:spPr bwMode="auto">
          <a:xfrm>
            <a:off x="1565275" y="4740275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51" name="Text Box 48"/>
          <p:cNvSpPr txBox="1">
            <a:spLocks noChangeArrowheads="1"/>
          </p:cNvSpPr>
          <p:nvPr/>
        </p:nvSpPr>
        <p:spPr bwMode="auto">
          <a:xfrm>
            <a:off x="2535238" y="60848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5</a:t>
            </a:r>
          </a:p>
        </p:txBody>
      </p:sp>
      <p:sp>
        <p:nvSpPr>
          <p:cNvPr id="21552" name="Text Box 49"/>
          <p:cNvSpPr txBox="1">
            <a:spLocks noChangeArrowheads="1"/>
          </p:cNvSpPr>
          <p:nvPr/>
        </p:nvSpPr>
        <p:spPr bwMode="auto">
          <a:xfrm>
            <a:off x="4735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15</a:t>
            </a:r>
          </a:p>
        </p:txBody>
      </p:sp>
      <p:sp>
        <p:nvSpPr>
          <p:cNvPr id="21553" name="Text Box 50"/>
          <p:cNvSpPr txBox="1">
            <a:spLocks noChangeArrowheads="1"/>
          </p:cNvSpPr>
          <p:nvPr/>
        </p:nvSpPr>
        <p:spPr bwMode="auto">
          <a:xfrm>
            <a:off x="698976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25</a:t>
            </a:r>
          </a:p>
        </p:txBody>
      </p:sp>
      <p:sp>
        <p:nvSpPr>
          <p:cNvPr id="21554" name="Line 51"/>
          <p:cNvSpPr>
            <a:spLocks noChangeShapeType="1"/>
          </p:cNvSpPr>
          <p:nvPr/>
        </p:nvSpPr>
        <p:spPr bwMode="auto">
          <a:xfrm flipV="1">
            <a:off x="7280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grpSp>
        <p:nvGrpSpPr>
          <p:cNvPr id="21556" name="Group 53"/>
          <p:cNvGrpSpPr>
            <a:grpSpLocks/>
          </p:cNvGrpSpPr>
          <p:nvPr/>
        </p:nvGrpSpPr>
        <p:grpSpPr bwMode="auto">
          <a:xfrm>
            <a:off x="1565275" y="4486275"/>
            <a:ext cx="6858000" cy="254000"/>
            <a:chOff x="872" y="2640"/>
            <a:chExt cx="4320" cy="160"/>
          </a:xfrm>
          <a:solidFill>
            <a:srgbClr val="C00000"/>
          </a:solidFill>
        </p:grpSpPr>
        <p:sp>
          <p:nvSpPr>
            <p:cNvPr id="21574" name="Rectangle 54"/>
            <p:cNvSpPr>
              <a:spLocks noChangeArrowheads="1"/>
            </p:cNvSpPr>
            <p:nvPr/>
          </p:nvSpPr>
          <p:spPr bwMode="auto">
            <a:xfrm>
              <a:off x="3752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 type="triangle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75" name="Rectangle 55"/>
            <p:cNvSpPr>
              <a:spLocks noChangeArrowheads="1"/>
            </p:cNvSpPr>
            <p:nvPr/>
          </p:nvSpPr>
          <p:spPr bwMode="auto">
            <a:xfrm>
              <a:off x="2744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 type="triangle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76" name="Rectangle 56"/>
            <p:cNvSpPr>
              <a:spLocks noChangeArrowheads="1"/>
            </p:cNvSpPr>
            <p:nvPr/>
          </p:nvSpPr>
          <p:spPr bwMode="auto">
            <a:xfrm>
              <a:off x="872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 type="triangle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77" name="Rectangle 57"/>
            <p:cNvSpPr>
              <a:spLocks noChangeArrowheads="1"/>
            </p:cNvSpPr>
            <p:nvPr/>
          </p:nvSpPr>
          <p:spPr bwMode="auto">
            <a:xfrm>
              <a:off x="1592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 type="triangle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78" name="Rectangle 58"/>
            <p:cNvSpPr>
              <a:spLocks noChangeArrowheads="1"/>
            </p:cNvSpPr>
            <p:nvPr/>
          </p:nvSpPr>
          <p:spPr bwMode="auto">
            <a:xfrm>
              <a:off x="3032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 type="triangle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79" name="Rectangle 59"/>
            <p:cNvSpPr>
              <a:spLocks noChangeArrowheads="1"/>
            </p:cNvSpPr>
            <p:nvPr/>
          </p:nvSpPr>
          <p:spPr bwMode="auto">
            <a:xfrm>
              <a:off x="4904" y="2640"/>
              <a:ext cx="288" cy="160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 type="triangle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57" name="Line 60"/>
          <p:cNvSpPr>
            <a:spLocks noChangeShapeType="1"/>
          </p:cNvSpPr>
          <p:nvPr/>
        </p:nvSpPr>
        <p:spPr bwMode="auto">
          <a:xfrm>
            <a:off x="1552575" y="5613400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58" name="Line 61"/>
          <p:cNvSpPr>
            <a:spLocks noChangeShapeType="1"/>
          </p:cNvSpPr>
          <p:nvPr/>
        </p:nvSpPr>
        <p:spPr bwMode="auto">
          <a:xfrm flipV="1">
            <a:off x="1552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59" name="Line 62"/>
          <p:cNvSpPr>
            <a:spLocks noChangeShapeType="1"/>
          </p:cNvSpPr>
          <p:nvPr/>
        </p:nvSpPr>
        <p:spPr bwMode="auto">
          <a:xfrm flipV="1">
            <a:off x="4981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none" w="med" len="med"/>
          </a:ln>
        </p:spPr>
        <p:txBody>
          <a:bodyPr anchor="ctr"/>
          <a:lstStyle/>
          <a:p>
            <a:endParaRPr lang="en-US"/>
          </a:p>
        </p:txBody>
      </p:sp>
      <p:grpSp>
        <p:nvGrpSpPr>
          <p:cNvPr id="21561" name="Group 65"/>
          <p:cNvGrpSpPr>
            <a:grpSpLocks/>
          </p:cNvGrpSpPr>
          <p:nvPr/>
        </p:nvGrpSpPr>
        <p:grpSpPr bwMode="auto">
          <a:xfrm>
            <a:off x="2009775" y="5384800"/>
            <a:ext cx="5943600" cy="228600"/>
            <a:chOff x="1152" y="3206"/>
            <a:chExt cx="3744" cy="144"/>
          </a:xfrm>
          <a:solidFill>
            <a:srgbClr val="C00000"/>
          </a:solidFill>
        </p:grpSpPr>
        <p:sp>
          <p:nvSpPr>
            <p:cNvPr id="21570" name="Rectangle 66"/>
            <p:cNvSpPr>
              <a:spLocks noChangeArrowheads="1"/>
            </p:cNvSpPr>
            <p:nvPr/>
          </p:nvSpPr>
          <p:spPr bwMode="auto">
            <a:xfrm>
              <a:off x="1152" y="3206"/>
              <a:ext cx="432" cy="144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71" name="Rectangle 67"/>
            <p:cNvSpPr>
              <a:spLocks noChangeArrowheads="1"/>
            </p:cNvSpPr>
            <p:nvPr/>
          </p:nvSpPr>
          <p:spPr bwMode="auto">
            <a:xfrm>
              <a:off x="1872" y="3206"/>
              <a:ext cx="864" cy="144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73" name="Rectangle 69"/>
            <p:cNvSpPr>
              <a:spLocks noChangeArrowheads="1"/>
            </p:cNvSpPr>
            <p:nvPr/>
          </p:nvSpPr>
          <p:spPr bwMode="auto">
            <a:xfrm>
              <a:off x="4032" y="3206"/>
              <a:ext cx="864" cy="144"/>
            </a:xfrm>
            <a:prstGeom prst="rect">
              <a:avLst/>
            </a:prstGeom>
            <a:grpFill/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62" name="Line 70"/>
          <p:cNvSpPr>
            <a:spLocks noChangeShapeType="1"/>
          </p:cNvSpPr>
          <p:nvPr/>
        </p:nvSpPr>
        <p:spPr bwMode="auto">
          <a:xfrm>
            <a:off x="1560513" y="4360863"/>
            <a:ext cx="4492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563" name="Text Box 71"/>
          <p:cNvSpPr txBox="1">
            <a:spLocks noChangeArrowheads="1"/>
          </p:cNvSpPr>
          <p:nvPr/>
        </p:nvSpPr>
        <p:spPr bwMode="auto">
          <a:xfrm>
            <a:off x="1633538" y="4035425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1564" name="Line 72"/>
          <p:cNvSpPr>
            <a:spLocks noChangeShapeType="1"/>
          </p:cNvSpPr>
          <p:nvPr/>
        </p:nvSpPr>
        <p:spPr bwMode="auto">
          <a:xfrm>
            <a:off x="2684463" y="4354513"/>
            <a:ext cx="11525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565" name="Text Box 73"/>
          <p:cNvSpPr txBox="1">
            <a:spLocks noChangeArrowheads="1"/>
          </p:cNvSpPr>
          <p:nvPr/>
        </p:nvSpPr>
        <p:spPr bwMode="auto">
          <a:xfrm>
            <a:off x="3132138" y="4030663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21566" name="Text Box 74"/>
          <p:cNvSpPr txBox="1">
            <a:spLocks noChangeArrowheads="1"/>
          </p:cNvSpPr>
          <p:nvPr/>
        </p:nvSpPr>
        <p:spPr bwMode="auto">
          <a:xfrm>
            <a:off x="3575050" y="4830763"/>
            <a:ext cx="2520950" cy="4000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0000"/>
                </a:solidFill>
              </a:rPr>
              <a:t>One Processor Here</a:t>
            </a:r>
          </a:p>
        </p:txBody>
      </p:sp>
      <p:sp>
        <p:nvSpPr>
          <p:cNvPr id="21567" name="Text Box 46"/>
          <p:cNvSpPr txBox="1">
            <a:spLocks noChangeArrowheads="1"/>
          </p:cNvSpPr>
          <p:nvPr/>
        </p:nvSpPr>
        <p:spPr bwMode="auto">
          <a:xfrm>
            <a:off x="206375" y="4378325"/>
            <a:ext cx="1301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1</a:t>
            </a:r>
            <a:r>
              <a:rPr lang="en-US" b="1"/>
              <a:t> = (2,5)</a:t>
            </a:r>
          </a:p>
        </p:txBody>
      </p:sp>
      <p:sp>
        <p:nvSpPr>
          <p:cNvPr id="21568" name="Text Box 64"/>
          <p:cNvSpPr txBox="1">
            <a:spLocks noChangeArrowheads="1"/>
          </p:cNvSpPr>
          <p:nvPr/>
        </p:nvSpPr>
        <p:spPr bwMode="auto">
          <a:xfrm>
            <a:off x="69850" y="5229225"/>
            <a:ext cx="1441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2</a:t>
            </a:r>
            <a:r>
              <a:rPr lang="en-US" b="1"/>
              <a:t> = (9,15)</a:t>
            </a:r>
          </a:p>
        </p:txBody>
      </p:sp>
      <p:sp>
        <p:nvSpPr>
          <p:cNvPr id="21569" name="TextBox 77"/>
          <p:cNvSpPr txBox="1">
            <a:spLocks noChangeArrowheads="1"/>
          </p:cNvSpPr>
          <p:nvPr/>
        </p:nvSpPr>
        <p:spPr bwMode="auto">
          <a:xfrm>
            <a:off x="290513" y="3276600"/>
            <a:ext cx="8686800" cy="460375"/>
          </a:xfrm>
          <a:prstGeom prst="rect">
            <a:avLst/>
          </a:prstGeom>
          <a:solidFill>
            <a:srgbClr val="FFFF99"/>
          </a:solidFill>
          <a:ln w="19050">
            <a:solidFill>
              <a:srgbClr val="0000CC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This is an example of a </a:t>
            </a:r>
            <a:r>
              <a:rPr lang="en-US" sz="2400">
                <a:solidFill>
                  <a:srgbClr val="C00000"/>
                </a:solidFill>
              </a:rPr>
              <a:t>earliest-deadline-first (EDF) </a:t>
            </a:r>
            <a:r>
              <a:rPr lang="en-US" sz="2400"/>
              <a:t>schedule.</a:t>
            </a:r>
          </a:p>
        </p:txBody>
      </p:sp>
      <p:sp>
        <p:nvSpPr>
          <p:cNvPr id="21548" name="Line 44"/>
          <p:cNvSpPr>
            <a:spLocks noChangeShapeType="1"/>
          </p:cNvSpPr>
          <p:nvPr/>
        </p:nvSpPr>
        <p:spPr bwMode="auto">
          <a:xfrm flipV="1">
            <a:off x="8423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42" name="Line 38"/>
          <p:cNvSpPr>
            <a:spLocks noChangeShapeType="1"/>
          </p:cNvSpPr>
          <p:nvPr/>
        </p:nvSpPr>
        <p:spPr bwMode="auto">
          <a:xfrm flipV="1">
            <a:off x="6137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55" name="Line 52"/>
          <p:cNvSpPr>
            <a:spLocks noChangeShapeType="1"/>
          </p:cNvSpPr>
          <p:nvPr/>
        </p:nvSpPr>
        <p:spPr bwMode="auto">
          <a:xfrm flipV="1">
            <a:off x="4994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50" name="Line 47"/>
          <p:cNvSpPr>
            <a:spLocks noChangeShapeType="1"/>
          </p:cNvSpPr>
          <p:nvPr/>
        </p:nvSpPr>
        <p:spPr bwMode="auto">
          <a:xfrm flipV="1">
            <a:off x="2708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76" name="Line 63"/>
          <p:cNvSpPr>
            <a:spLocks noChangeShapeType="1"/>
          </p:cNvSpPr>
          <p:nvPr/>
        </p:nvSpPr>
        <p:spPr bwMode="auto">
          <a:xfrm flipV="1">
            <a:off x="5416910" y="522922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none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77" name="Rectangle 68"/>
          <p:cNvSpPr>
            <a:spLocks noChangeArrowheads="1"/>
          </p:cNvSpPr>
          <p:nvPr/>
        </p:nvSpPr>
        <p:spPr bwMode="auto">
          <a:xfrm>
            <a:off x="5416910" y="5384800"/>
            <a:ext cx="685800" cy="228600"/>
          </a:xfrm>
          <a:prstGeom prst="rect">
            <a:avLst/>
          </a:prstGeom>
          <a:solidFill>
            <a:srgbClr val="C0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TextBox 77"/>
          <p:cNvSpPr txBox="1"/>
          <p:nvPr/>
        </p:nvSpPr>
        <p:spPr bwMode="auto">
          <a:xfrm>
            <a:off x="7953375" y="5048564"/>
            <a:ext cx="646331" cy="64633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rtlCol="0">
            <a:spAutoFit/>
          </a:bodyPr>
          <a:lstStyle/>
          <a:p>
            <a:r>
              <a:rPr lang="en-US" sz="3600" dirty="0" smtClean="0"/>
              <a:t>…</a:t>
            </a:r>
          </a:p>
        </p:txBody>
      </p:sp>
      <p:sp>
        <p:nvSpPr>
          <p:cNvPr id="79" name="Line 61"/>
          <p:cNvSpPr>
            <a:spLocks noChangeShapeType="1"/>
          </p:cNvSpPr>
          <p:nvPr/>
        </p:nvSpPr>
        <p:spPr bwMode="auto">
          <a:xfrm flipV="1">
            <a:off x="155425" y="565649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80" name="Line 62"/>
          <p:cNvSpPr>
            <a:spLocks noChangeShapeType="1"/>
          </p:cNvSpPr>
          <p:nvPr/>
        </p:nvSpPr>
        <p:spPr bwMode="auto">
          <a:xfrm flipV="1">
            <a:off x="155425" y="615880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/>
            <a:tailEnd type="non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81" name="TextBox 80"/>
          <p:cNvSpPr txBox="1"/>
          <p:nvPr/>
        </p:nvSpPr>
        <p:spPr bwMode="auto">
          <a:xfrm>
            <a:off x="196306" y="6232565"/>
            <a:ext cx="1149674" cy="30777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rtlCol="0">
            <a:spAutoFit/>
          </a:bodyPr>
          <a:lstStyle/>
          <a:p>
            <a:r>
              <a:rPr lang="en-US" sz="1400" dirty="0" smtClean="0"/>
              <a:t>job deadline</a:t>
            </a:r>
          </a:p>
        </p:txBody>
      </p:sp>
      <p:sp>
        <p:nvSpPr>
          <p:cNvPr id="82" name="TextBox 81"/>
          <p:cNvSpPr txBox="1"/>
          <p:nvPr/>
        </p:nvSpPr>
        <p:spPr bwMode="auto">
          <a:xfrm>
            <a:off x="193830" y="5810110"/>
            <a:ext cx="1059906" cy="30777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rtlCol="0">
            <a:spAutoFit/>
          </a:bodyPr>
          <a:lstStyle/>
          <a:p>
            <a:r>
              <a:rPr lang="en-US" sz="1400" dirty="0" smtClean="0"/>
              <a:t>job release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Real-Time Correctness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C00000"/>
                </a:solidFill>
              </a:rPr>
              <a:t>HRT: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No deadline is missed.</a:t>
            </a:r>
          </a:p>
          <a:p>
            <a:pPr eaLnBrk="1" hangingPunct="1"/>
            <a:r>
              <a:rPr lang="en-US" b="1" dirty="0" smtClean="0">
                <a:solidFill>
                  <a:srgbClr val="C00000"/>
                </a:solidFill>
              </a:rPr>
              <a:t>SRT: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Deadline tardiness (extent of deadline miss) is bounded.</a:t>
            </a:r>
          </a:p>
          <a:p>
            <a:pPr lvl="1" eaLnBrk="1" hangingPunct="1"/>
            <a:r>
              <a:rPr lang="en-US" dirty="0" smtClean="0"/>
              <a:t>Can be defined in different ways.</a:t>
            </a:r>
          </a:p>
          <a:p>
            <a:pPr lvl="1" eaLnBrk="1" hangingPunct="1"/>
            <a:r>
              <a:rPr lang="en-US" dirty="0" smtClean="0"/>
              <a:t>This is the definition we will assume.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09045" y="1618500"/>
            <a:ext cx="8834955" cy="4114800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2"/>
                </a:solidFill>
              </a:rPr>
              <a:t>What</a:t>
            </a:r>
            <a:r>
              <a:rPr lang="en-US" b="1" dirty="0" smtClean="0"/>
              <a:t>…</a:t>
            </a:r>
            <a:r>
              <a:rPr lang="en-US" dirty="0" smtClean="0"/>
              <a:t> is LITMUS</a:t>
            </a:r>
            <a:r>
              <a:rPr lang="en-US" baseline="30000" dirty="0" smtClean="0"/>
              <a:t>RT</a:t>
            </a:r>
            <a:r>
              <a:rPr lang="en-US" dirty="0" smtClean="0"/>
              <a:t>?</a:t>
            </a:r>
          </a:p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2"/>
                </a:solidFill>
              </a:rPr>
              <a:t>Why</a:t>
            </a:r>
            <a:r>
              <a:rPr lang="en-US" b="1" dirty="0" smtClean="0"/>
              <a:t>…</a:t>
            </a:r>
            <a:r>
              <a:rPr lang="en-US" dirty="0" smtClean="0"/>
              <a:t> was LITMUS</a:t>
            </a:r>
            <a:r>
              <a:rPr lang="en-US" baseline="30000" dirty="0" smtClean="0"/>
              <a:t>RT</a:t>
            </a:r>
            <a:r>
              <a:rPr lang="en-US" dirty="0" smtClean="0"/>
              <a:t> developed?</a:t>
            </a:r>
          </a:p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2"/>
                </a:solidFill>
              </a:rPr>
              <a:t>How</a:t>
            </a:r>
            <a:r>
              <a:rPr lang="en-US" b="1" dirty="0" smtClean="0"/>
              <a:t>…</a:t>
            </a:r>
            <a:r>
              <a:rPr lang="en-US" dirty="0" smtClean="0"/>
              <a:t> do we use LITMUS</a:t>
            </a:r>
            <a:r>
              <a:rPr lang="en-US" baseline="30000" dirty="0" smtClean="0"/>
              <a:t>RT</a:t>
            </a:r>
            <a:r>
              <a:rPr lang="en-US" dirty="0" smtClean="0"/>
              <a:t>?</a:t>
            </a:r>
          </a:p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2"/>
                </a:solidFill>
              </a:rPr>
              <a:t>Which</a:t>
            </a:r>
            <a:r>
              <a:rPr lang="en-US" b="1" dirty="0" smtClean="0"/>
              <a:t>…</a:t>
            </a:r>
            <a:r>
              <a:rPr lang="en-US" dirty="0" smtClean="0"/>
              <a:t> lessons have we learned?</a:t>
            </a:r>
          </a:p>
          <a:p>
            <a:pPr lvl="1" eaLnBrk="1" hangingPunct="1">
              <a:spcBef>
                <a:spcPts val="1800"/>
              </a:spcBef>
            </a:pPr>
            <a:r>
              <a:rPr lang="en-US" dirty="0" smtClean="0"/>
              <a:t>About the “experimental process”.</a:t>
            </a:r>
          </a:p>
          <a:p>
            <a:pPr lvl="1" eaLnBrk="1" hangingPunct="1">
              <a:spcBef>
                <a:spcPts val="1800"/>
              </a:spcBef>
            </a:pPr>
            <a:r>
              <a:rPr lang="en-US" dirty="0" smtClean="0"/>
              <a:t>About multiprocessor scheduling.</a:t>
            </a:r>
          </a:p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2"/>
                </a:solidFill>
              </a:rPr>
              <a:t>Where</a:t>
            </a:r>
            <a:r>
              <a:rPr lang="en-US" b="1" dirty="0" smtClean="0"/>
              <a:t>…</a:t>
            </a:r>
            <a:r>
              <a:rPr lang="en-US" dirty="0" smtClean="0"/>
              <a:t> is the LITMUS</a:t>
            </a:r>
            <a:r>
              <a:rPr lang="en-US" baseline="30000" dirty="0" smtClean="0"/>
              <a:t>RT</a:t>
            </a:r>
            <a:r>
              <a:rPr lang="en-US" dirty="0" smtClean="0"/>
              <a:t> project going next?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Scheduling vs. Schedulability</a:t>
            </a:r>
            <a:endParaRPr lang="en-US" sz="24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09700"/>
            <a:ext cx="9144000" cy="4114800"/>
          </a:xfrm>
        </p:spPr>
        <p:txBody>
          <a:bodyPr/>
          <a:lstStyle/>
          <a:p>
            <a:pPr eaLnBrk="1" hangingPunct="1"/>
            <a:r>
              <a:rPr lang="en-US" dirty="0" err="1" smtClean="0"/>
              <a:t>W.r.t</a:t>
            </a:r>
            <a:r>
              <a:rPr lang="en-US" dirty="0" smtClean="0"/>
              <a:t>. scheduling, we actually care about </a:t>
            </a:r>
            <a:r>
              <a:rPr lang="en-US" i="1" u="sng" dirty="0" smtClean="0"/>
              <a:t>two</a:t>
            </a:r>
            <a:r>
              <a:rPr lang="en-US" dirty="0" smtClean="0"/>
              <a:t> kinds of algorithms:</a:t>
            </a:r>
          </a:p>
          <a:p>
            <a:pPr lvl="1" eaLnBrk="1" hangingPunct="1"/>
            <a:r>
              <a:rPr lang="en-US" b="1" dirty="0" smtClean="0">
                <a:solidFill>
                  <a:srgbClr val="C00000"/>
                </a:solidFill>
              </a:rPr>
              <a:t>Scheduling algorithm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(of course).</a:t>
            </a:r>
          </a:p>
          <a:p>
            <a:pPr lvl="2" eaLnBrk="1" hangingPunct="1"/>
            <a:r>
              <a:rPr lang="en-US" b="1" dirty="0" smtClean="0"/>
              <a:t>Example:</a:t>
            </a:r>
            <a:r>
              <a:rPr lang="en-US" dirty="0" smtClean="0"/>
              <a:t> Earliest-deadline-first (</a:t>
            </a:r>
            <a:r>
              <a:rPr lang="en-US" dirty="0" smtClean="0">
                <a:solidFill>
                  <a:schemeClr val="hlink"/>
                </a:solidFill>
              </a:rPr>
              <a:t>EDF</a:t>
            </a:r>
            <a:r>
              <a:rPr lang="en-US" dirty="0" smtClean="0"/>
              <a:t>): Jobs with earlier deadlines have higher priority.</a:t>
            </a:r>
          </a:p>
          <a:p>
            <a:pPr lvl="1" eaLnBrk="1" hangingPunct="1"/>
            <a:endParaRPr lang="en-US" sz="400" dirty="0" smtClean="0"/>
          </a:p>
          <a:p>
            <a:pPr lvl="1" eaLnBrk="1" hangingPunct="1"/>
            <a:r>
              <a:rPr lang="en-US" b="1" dirty="0" err="1" smtClean="0">
                <a:solidFill>
                  <a:srgbClr val="C00000"/>
                </a:solidFill>
              </a:rPr>
              <a:t>Schedulability</a:t>
            </a:r>
            <a:r>
              <a:rPr lang="en-US" b="1" dirty="0" smtClean="0">
                <a:solidFill>
                  <a:srgbClr val="C00000"/>
                </a:solidFill>
              </a:rPr>
              <a:t> test</a:t>
            </a:r>
            <a:r>
              <a:rPr lang="en-US" dirty="0" smtClean="0"/>
              <a:t>.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903413" y="5008563"/>
            <a:ext cx="1746250" cy="1203325"/>
          </a:xfrm>
          <a:prstGeom prst="rect">
            <a:avLst/>
          </a:prstGeom>
          <a:solidFill>
            <a:srgbClr val="CCFFCC"/>
          </a:solidFill>
          <a:ln w="12700" algn="ctr">
            <a:solidFill>
              <a:srgbClr val="0000CC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/>
              <a:t>Test for</a:t>
            </a:r>
          </a:p>
          <a:p>
            <a:pPr algn="ctr" eaLnBrk="0" hangingPunct="0"/>
            <a:r>
              <a:rPr lang="en-US" sz="3600"/>
              <a:t>EDF</a:t>
            </a:r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992188" y="5613400"/>
            <a:ext cx="900112" cy="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3644900" y="5937250"/>
            <a:ext cx="900113" cy="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3638550" y="5305425"/>
            <a:ext cx="900113" cy="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495300" y="5148263"/>
            <a:ext cx="430213" cy="7620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4400">
                <a:sym typeface="Symbol" pitchFamily="18" charset="2"/>
              </a:rPr>
              <a:t>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4546600" y="4857750"/>
            <a:ext cx="895350" cy="6413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>
                <a:sym typeface="Symbol" pitchFamily="18" charset="2"/>
              </a:rPr>
              <a:t>yes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4545013" y="5600700"/>
            <a:ext cx="692150" cy="6413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>
                <a:sym typeface="Symbol" pitchFamily="18" charset="2"/>
              </a:rPr>
              <a:t>no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356225" y="4019550"/>
            <a:ext cx="3582988" cy="1200150"/>
            <a:chOff x="3374" y="2550"/>
            <a:chExt cx="2257" cy="756"/>
          </a:xfrm>
        </p:grpSpPr>
        <p:sp>
          <p:nvSpPr>
            <p:cNvPr id="27664" name="Text Box 12"/>
            <p:cNvSpPr txBox="1">
              <a:spLocks noChangeArrowheads="1"/>
            </p:cNvSpPr>
            <p:nvPr/>
          </p:nvSpPr>
          <p:spPr bwMode="auto">
            <a:xfrm>
              <a:off x="3638" y="2550"/>
              <a:ext cx="1993" cy="756"/>
            </a:xfrm>
            <a:prstGeom prst="rect">
              <a:avLst/>
            </a:prstGeom>
            <a:solidFill>
              <a:srgbClr val="FFCCCC"/>
            </a:solidFill>
            <a:ln w="28575" algn="ctr">
              <a:solidFill>
                <a:srgbClr val="0000CC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sym typeface="Symbol" pitchFamily="18" charset="2"/>
                </a:rPr>
                <a:t>no timing requirement</a:t>
              </a:r>
            </a:p>
            <a:p>
              <a:pPr eaLnBrk="0" hangingPunct="0"/>
              <a:r>
                <a:rPr lang="en-US" sz="2400">
                  <a:sym typeface="Symbol" pitchFamily="18" charset="2"/>
                </a:rPr>
                <a:t>will be violated if  is</a:t>
              </a:r>
            </a:p>
            <a:p>
              <a:pPr eaLnBrk="0" hangingPunct="0"/>
              <a:r>
                <a:rPr lang="en-US" sz="2400">
                  <a:sym typeface="Symbol" pitchFamily="18" charset="2"/>
                </a:rPr>
                <a:t>scheduled with EDF</a:t>
              </a:r>
            </a:p>
          </p:txBody>
        </p:sp>
        <p:sp>
          <p:nvSpPr>
            <p:cNvPr id="27665" name="Line 13"/>
            <p:cNvSpPr>
              <a:spLocks noChangeShapeType="1"/>
            </p:cNvSpPr>
            <p:nvPr/>
          </p:nvSpPr>
          <p:spPr bwMode="auto">
            <a:xfrm flipH="1">
              <a:off x="3374" y="2986"/>
              <a:ext cx="266" cy="21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5216525" y="5372100"/>
            <a:ext cx="3646488" cy="1200150"/>
            <a:chOff x="3286" y="3402"/>
            <a:chExt cx="2297" cy="756"/>
          </a:xfrm>
        </p:grpSpPr>
        <p:sp>
          <p:nvSpPr>
            <p:cNvPr id="27662" name="Line 15"/>
            <p:cNvSpPr>
              <a:spLocks noChangeShapeType="1"/>
            </p:cNvSpPr>
            <p:nvPr/>
          </p:nvSpPr>
          <p:spPr bwMode="auto">
            <a:xfrm flipH="1">
              <a:off x="3286" y="3775"/>
              <a:ext cx="462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3" name="Text Box 16"/>
            <p:cNvSpPr txBox="1">
              <a:spLocks noChangeArrowheads="1"/>
            </p:cNvSpPr>
            <p:nvPr/>
          </p:nvSpPr>
          <p:spPr bwMode="auto">
            <a:xfrm>
              <a:off x="3698" y="3402"/>
              <a:ext cx="1885" cy="756"/>
            </a:xfrm>
            <a:prstGeom prst="rect">
              <a:avLst/>
            </a:prstGeom>
            <a:solidFill>
              <a:srgbClr val="FFCCCC"/>
            </a:solidFill>
            <a:ln w="28575" algn="ctr">
              <a:solidFill>
                <a:srgbClr val="0000CC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sym typeface="Symbol" pitchFamily="18" charset="2"/>
                </a:rPr>
                <a:t>a timing requirement</a:t>
              </a:r>
            </a:p>
            <a:p>
              <a:pPr eaLnBrk="0" hangingPunct="0"/>
              <a:r>
                <a:rPr lang="en-US" sz="2400">
                  <a:sym typeface="Symbol" pitchFamily="18" charset="2"/>
                </a:rPr>
                <a:t>will (or may) be </a:t>
              </a:r>
            </a:p>
            <a:p>
              <a:pPr eaLnBrk="0" hangingPunct="0"/>
              <a:r>
                <a:rPr lang="en-US" sz="2400">
                  <a:sym typeface="Symbol" pitchFamily="18" charset="2"/>
                </a:rPr>
                <a:t>violated …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69905" y="2386990"/>
            <a:ext cx="7843838" cy="2616810"/>
            <a:chOff x="769905" y="2386990"/>
            <a:chExt cx="7843838" cy="2616810"/>
          </a:xfrm>
        </p:grpSpPr>
        <p:sp>
          <p:nvSpPr>
            <p:cNvPr id="24590" name="AutoShape 18"/>
            <p:cNvSpPr>
              <a:spLocks noChangeArrowheads="1"/>
            </p:cNvSpPr>
            <p:nvPr/>
          </p:nvSpPr>
          <p:spPr bwMode="auto">
            <a:xfrm>
              <a:off x="2103438" y="3330575"/>
              <a:ext cx="1292225" cy="1673225"/>
            </a:xfrm>
            <a:prstGeom prst="downArrow">
              <a:avLst>
                <a:gd name="adj1" fmla="val 50000"/>
                <a:gd name="adj2" fmla="val 32371"/>
              </a:avLst>
            </a:prstGeom>
            <a:solidFill>
              <a:srgbClr val="FFFF99"/>
            </a:solidFill>
            <a:ln w="19050" algn="ctr">
              <a:solidFill>
                <a:srgbClr val="0000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4591" name="Text Box 17"/>
            <p:cNvSpPr txBox="1">
              <a:spLocks noChangeArrowheads="1"/>
            </p:cNvSpPr>
            <p:nvPr/>
          </p:nvSpPr>
          <p:spPr bwMode="auto">
            <a:xfrm>
              <a:off x="769905" y="2386990"/>
              <a:ext cx="7843838" cy="965200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rgbClr val="0000CC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800" b="1" dirty="0">
                  <a:solidFill>
                    <a:srgbClr val="C00000"/>
                  </a:solidFill>
                </a:rPr>
                <a:t>Utilization loss</a:t>
              </a:r>
              <a:r>
                <a:rPr lang="en-US" sz="2800" dirty="0">
                  <a:solidFill>
                    <a:srgbClr val="C00000"/>
                  </a:solidFill>
                </a:rPr>
                <a:t> </a:t>
              </a:r>
              <a:r>
                <a:rPr lang="en-US" sz="2800" dirty="0"/>
                <a:t>occurs when test requires</a:t>
              </a:r>
            </a:p>
            <a:p>
              <a:pPr eaLnBrk="0" hangingPunct="0">
                <a:defRPr/>
              </a:pPr>
              <a:r>
                <a:rPr lang="en-US" sz="2800" dirty="0"/>
                <a:t>utilizations to be restricted to get a “yes” answer.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Multiprocessor Real-Time Scheduling</a:t>
            </a:r>
            <a:br>
              <a:rPr lang="en-US" dirty="0" smtClean="0"/>
            </a:br>
            <a:r>
              <a:rPr lang="en-US" sz="2400" dirty="0" smtClean="0"/>
              <a:t>A More Detailed Look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957263" y="2549525"/>
            <a:ext cx="2590800" cy="2057400"/>
          </a:xfrm>
          <a:prstGeom prst="rect">
            <a:avLst/>
          </a:prstGeom>
          <a:solidFill>
            <a:srgbClr val="CCE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EC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2786063" y="2701925"/>
            <a:ext cx="457200" cy="381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2786063" y="4073525"/>
            <a:ext cx="457200" cy="381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2786063" y="3159125"/>
            <a:ext cx="457200" cy="381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2786063" y="3616325"/>
            <a:ext cx="457200" cy="381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2252663" y="2930525"/>
            <a:ext cx="533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2252663" y="3387725"/>
            <a:ext cx="533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2252663" y="3844925"/>
            <a:ext cx="533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2252663" y="4302125"/>
            <a:ext cx="533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1490663" y="4149725"/>
            <a:ext cx="152400" cy="3048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1338263" y="4149725"/>
            <a:ext cx="152400" cy="3048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1643063" y="4149725"/>
            <a:ext cx="152400" cy="304800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1795463" y="4149725"/>
            <a:ext cx="152400" cy="3048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2100263" y="4149725"/>
            <a:ext cx="152400" cy="304800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Rectangle 17"/>
          <p:cNvSpPr>
            <a:spLocks noChangeArrowheads="1"/>
          </p:cNvSpPr>
          <p:nvPr/>
        </p:nvSpPr>
        <p:spPr bwMode="auto">
          <a:xfrm>
            <a:off x="1947863" y="4149725"/>
            <a:ext cx="1524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>
            <a:off x="1185863" y="4149725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 flipH="1">
            <a:off x="1185863" y="4454525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6884" name="Rectangle 20"/>
          <p:cNvSpPr>
            <a:spLocks noChangeArrowheads="1"/>
          </p:cNvSpPr>
          <p:nvPr/>
        </p:nvSpPr>
        <p:spPr bwMode="auto">
          <a:xfrm>
            <a:off x="1643063" y="3692525"/>
            <a:ext cx="152400" cy="3048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1490663" y="3692525"/>
            <a:ext cx="152400" cy="3048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1338263" y="3692525"/>
            <a:ext cx="152400" cy="304800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7" name="Rectangle 23"/>
          <p:cNvSpPr>
            <a:spLocks noChangeArrowheads="1"/>
          </p:cNvSpPr>
          <p:nvPr/>
        </p:nvSpPr>
        <p:spPr bwMode="auto">
          <a:xfrm>
            <a:off x="2100263" y="3692525"/>
            <a:ext cx="152400" cy="3048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1947863" y="3692525"/>
            <a:ext cx="152400" cy="304800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1795463" y="3692525"/>
            <a:ext cx="1524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90" name="Line 26"/>
          <p:cNvSpPr>
            <a:spLocks noChangeShapeType="1"/>
          </p:cNvSpPr>
          <p:nvPr/>
        </p:nvSpPr>
        <p:spPr bwMode="auto">
          <a:xfrm flipH="1">
            <a:off x="1185863" y="3692525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6891" name="Line 27"/>
          <p:cNvSpPr>
            <a:spLocks noChangeShapeType="1"/>
          </p:cNvSpPr>
          <p:nvPr/>
        </p:nvSpPr>
        <p:spPr bwMode="auto">
          <a:xfrm flipH="1">
            <a:off x="1185863" y="3997325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1338263" y="3235325"/>
            <a:ext cx="152400" cy="3048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93" name="Rectangle 29"/>
          <p:cNvSpPr>
            <a:spLocks noChangeArrowheads="1"/>
          </p:cNvSpPr>
          <p:nvPr/>
        </p:nvSpPr>
        <p:spPr bwMode="auto">
          <a:xfrm>
            <a:off x="1490663" y="3235325"/>
            <a:ext cx="152400" cy="3048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1947863" y="3235325"/>
            <a:ext cx="152400" cy="304800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95" name="Rectangle 31"/>
          <p:cNvSpPr>
            <a:spLocks noChangeArrowheads="1"/>
          </p:cNvSpPr>
          <p:nvPr/>
        </p:nvSpPr>
        <p:spPr bwMode="auto">
          <a:xfrm>
            <a:off x="1643063" y="3235325"/>
            <a:ext cx="152400" cy="3048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96" name="Rectangle 32"/>
          <p:cNvSpPr>
            <a:spLocks noChangeArrowheads="1"/>
          </p:cNvSpPr>
          <p:nvPr/>
        </p:nvSpPr>
        <p:spPr bwMode="auto">
          <a:xfrm>
            <a:off x="1795463" y="3235325"/>
            <a:ext cx="152400" cy="304800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97" name="Rectangle 33"/>
          <p:cNvSpPr>
            <a:spLocks noChangeArrowheads="1"/>
          </p:cNvSpPr>
          <p:nvPr/>
        </p:nvSpPr>
        <p:spPr bwMode="auto">
          <a:xfrm>
            <a:off x="2100263" y="3235325"/>
            <a:ext cx="1524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98" name="Line 34"/>
          <p:cNvSpPr>
            <a:spLocks noChangeShapeType="1"/>
          </p:cNvSpPr>
          <p:nvPr/>
        </p:nvSpPr>
        <p:spPr bwMode="auto">
          <a:xfrm flipH="1">
            <a:off x="1185863" y="3235325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6899" name="Line 35"/>
          <p:cNvSpPr>
            <a:spLocks noChangeShapeType="1"/>
          </p:cNvSpPr>
          <p:nvPr/>
        </p:nvSpPr>
        <p:spPr bwMode="auto">
          <a:xfrm flipH="1">
            <a:off x="1185863" y="3540125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6900" name="Rectangle 36"/>
          <p:cNvSpPr>
            <a:spLocks noChangeArrowheads="1"/>
          </p:cNvSpPr>
          <p:nvPr/>
        </p:nvSpPr>
        <p:spPr bwMode="auto">
          <a:xfrm>
            <a:off x="1338263" y="2778125"/>
            <a:ext cx="152400" cy="3048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01" name="Rectangle 37"/>
          <p:cNvSpPr>
            <a:spLocks noChangeArrowheads="1"/>
          </p:cNvSpPr>
          <p:nvPr/>
        </p:nvSpPr>
        <p:spPr bwMode="auto">
          <a:xfrm>
            <a:off x="1490663" y="2778125"/>
            <a:ext cx="152400" cy="3048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02" name="Rectangle 38"/>
          <p:cNvSpPr>
            <a:spLocks noChangeArrowheads="1"/>
          </p:cNvSpPr>
          <p:nvPr/>
        </p:nvSpPr>
        <p:spPr bwMode="auto">
          <a:xfrm>
            <a:off x="1643063" y="2778125"/>
            <a:ext cx="152400" cy="304800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03" name="Rectangle 39"/>
          <p:cNvSpPr>
            <a:spLocks noChangeArrowheads="1"/>
          </p:cNvSpPr>
          <p:nvPr/>
        </p:nvSpPr>
        <p:spPr bwMode="auto">
          <a:xfrm>
            <a:off x="1795463" y="2778125"/>
            <a:ext cx="152400" cy="3048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04" name="Rectangle 40"/>
          <p:cNvSpPr>
            <a:spLocks noChangeArrowheads="1"/>
          </p:cNvSpPr>
          <p:nvPr/>
        </p:nvSpPr>
        <p:spPr bwMode="auto">
          <a:xfrm>
            <a:off x="1947863" y="2778125"/>
            <a:ext cx="152400" cy="304800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05" name="Rectangle 41"/>
          <p:cNvSpPr>
            <a:spLocks noChangeArrowheads="1"/>
          </p:cNvSpPr>
          <p:nvPr/>
        </p:nvSpPr>
        <p:spPr bwMode="auto">
          <a:xfrm>
            <a:off x="2100263" y="2778125"/>
            <a:ext cx="1524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06" name="Line 42"/>
          <p:cNvSpPr>
            <a:spLocks noChangeShapeType="1"/>
          </p:cNvSpPr>
          <p:nvPr/>
        </p:nvSpPr>
        <p:spPr bwMode="auto">
          <a:xfrm flipH="1">
            <a:off x="1185863" y="2778125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6907" name="Line 43"/>
          <p:cNvSpPr>
            <a:spLocks noChangeShapeType="1"/>
          </p:cNvSpPr>
          <p:nvPr/>
        </p:nvSpPr>
        <p:spPr bwMode="auto">
          <a:xfrm flipH="1">
            <a:off x="1185863" y="3082925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6908" name="Text Box 44"/>
          <p:cNvSpPr txBox="1">
            <a:spLocks noChangeArrowheads="1"/>
          </p:cNvSpPr>
          <p:nvPr/>
        </p:nvSpPr>
        <p:spPr bwMode="auto">
          <a:xfrm>
            <a:off x="2417763" y="1293813"/>
            <a:ext cx="4445000" cy="58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Two Basic Approaches:</a:t>
            </a:r>
          </a:p>
        </p:txBody>
      </p:sp>
      <p:sp>
        <p:nvSpPr>
          <p:cNvPr id="36909" name="Text Box 45"/>
          <p:cNvSpPr txBox="1">
            <a:spLocks noChangeArrowheads="1"/>
          </p:cNvSpPr>
          <p:nvPr/>
        </p:nvSpPr>
        <p:spPr bwMode="auto">
          <a:xfrm>
            <a:off x="549275" y="4652963"/>
            <a:ext cx="3884613" cy="1830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2400">
                <a:solidFill>
                  <a:schemeClr val="hlink"/>
                </a:solidFill>
              </a:rPr>
              <a:t>Steps:</a:t>
            </a:r>
          </a:p>
          <a:p>
            <a:pPr marL="457200" indent="-457200">
              <a:buFontTx/>
              <a:buAutoNum type="arabicPeriod"/>
            </a:pPr>
            <a:r>
              <a:rPr lang="en-US" sz="1800"/>
              <a:t>Assign tasks to processors (</a:t>
            </a:r>
            <a:r>
              <a:rPr lang="en-US" sz="1800">
                <a:solidFill>
                  <a:schemeClr val="hlink"/>
                </a:solidFill>
              </a:rPr>
              <a:t>bin packing</a:t>
            </a:r>
            <a:r>
              <a:rPr lang="en-US" sz="1800"/>
              <a:t>).</a:t>
            </a:r>
          </a:p>
          <a:p>
            <a:pPr marL="457200" indent="-457200">
              <a:buFontTx/>
              <a:buAutoNum type="arabicPeriod"/>
            </a:pPr>
            <a:r>
              <a:rPr lang="en-US" sz="1800"/>
              <a:t>Schedule tasks on each processor using </a:t>
            </a:r>
            <a:r>
              <a:rPr lang="en-US" sz="1800" i="1">
                <a:solidFill>
                  <a:schemeClr val="hlink"/>
                </a:solidFill>
              </a:rPr>
              <a:t>uniprocessor</a:t>
            </a:r>
            <a:r>
              <a:rPr lang="en-US" sz="1800"/>
              <a:t> algorithms.</a:t>
            </a:r>
          </a:p>
        </p:txBody>
      </p:sp>
      <p:sp>
        <p:nvSpPr>
          <p:cNvPr id="36910" name="Rectangle 46"/>
          <p:cNvSpPr>
            <a:spLocks noChangeArrowheads="1"/>
          </p:cNvSpPr>
          <p:nvPr/>
        </p:nvSpPr>
        <p:spPr bwMode="auto">
          <a:xfrm>
            <a:off x="5875338" y="2535238"/>
            <a:ext cx="2590800" cy="2057400"/>
          </a:xfrm>
          <a:prstGeom prst="rect">
            <a:avLst/>
          </a:prstGeom>
          <a:solidFill>
            <a:srgbClr val="CCE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EC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6911" name="Rectangle 47"/>
          <p:cNvSpPr>
            <a:spLocks noChangeArrowheads="1"/>
          </p:cNvSpPr>
          <p:nvPr/>
        </p:nvSpPr>
        <p:spPr bwMode="auto">
          <a:xfrm>
            <a:off x="7704138" y="2687638"/>
            <a:ext cx="457200" cy="381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12" name="Rectangle 48"/>
          <p:cNvSpPr>
            <a:spLocks noChangeArrowheads="1"/>
          </p:cNvSpPr>
          <p:nvPr/>
        </p:nvSpPr>
        <p:spPr bwMode="auto">
          <a:xfrm>
            <a:off x="7704138" y="4059238"/>
            <a:ext cx="457200" cy="381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13" name="Rectangle 49"/>
          <p:cNvSpPr>
            <a:spLocks noChangeArrowheads="1"/>
          </p:cNvSpPr>
          <p:nvPr/>
        </p:nvSpPr>
        <p:spPr bwMode="auto">
          <a:xfrm>
            <a:off x="7704138" y="3144838"/>
            <a:ext cx="457200" cy="381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14" name="Rectangle 50"/>
          <p:cNvSpPr>
            <a:spLocks noChangeArrowheads="1"/>
          </p:cNvSpPr>
          <p:nvPr/>
        </p:nvSpPr>
        <p:spPr bwMode="auto">
          <a:xfrm>
            <a:off x="7704138" y="3602038"/>
            <a:ext cx="457200" cy="381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15" name="Line 51"/>
          <p:cNvSpPr>
            <a:spLocks noChangeShapeType="1"/>
          </p:cNvSpPr>
          <p:nvPr/>
        </p:nvSpPr>
        <p:spPr bwMode="auto">
          <a:xfrm>
            <a:off x="7170738" y="3562350"/>
            <a:ext cx="1778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6916" name="Rectangle 52"/>
          <p:cNvSpPr>
            <a:spLocks noChangeArrowheads="1"/>
          </p:cNvSpPr>
          <p:nvPr/>
        </p:nvSpPr>
        <p:spPr bwMode="auto">
          <a:xfrm>
            <a:off x="6256338" y="3409950"/>
            <a:ext cx="152400" cy="3048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17" name="Rectangle 53"/>
          <p:cNvSpPr>
            <a:spLocks noChangeArrowheads="1"/>
          </p:cNvSpPr>
          <p:nvPr/>
        </p:nvSpPr>
        <p:spPr bwMode="auto">
          <a:xfrm>
            <a:off x="6408738" y="3409950"/>
            <a:ext cx="152400" cy="3048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18" name="Rectangle 54"/>
          <p:cNvSpPr>
            <a:spLocks noChangeArrowheads="1"/>
          </p:cNvSpPr>
          <p:nvPr/>
        </p:nvSpPr>
        <p:spPr bwMode="auto">
          <a:xfrm>
            <a:off x="6865938" y="3409950"/>
            <a:ext cx="152400" cy="304800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19" name="Rectangle 55"/>
          <p:cNvSpPr>
            <a:spLocks noChangeArrowheads="1"/>
          </p:cNvSpPr>
          <p:nvPr/>
        </p:nvSpPr>
        <p:spPr bwMode="auto">
          <a:xfrm>
            <a:off x="6561138" y="3409950"/>
            <a:ext cx="152400" cy="3048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20" name="Rectangle 56"/>
          <p:cNvSpPr>
            <a:spLocks noChangeArrowheads="1"/>
          </p:cNvSpPr>
          <p:nvPr/>
        </p:nvSpPr>
        <p:spPr bwMode="auto">
          <a:xfrm>
            <a:off x="6713538" y="3409950"/>
            <a:ext cx="152400" cy="304800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21" name="Rectangle 57"/>
          <p:cNvSpPr>
            <a:spLocks noChangeArrowheads="1"/>
          </p:cNvSpPr>
          <p:nvPr/>
        </p:nvSpPr>
        <p:spPr bwMode="auto">
          <a:xfrm>
            <a:off x="7018338" y="3409950"/>
            <a:ext cx="1524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22" name="Line 58"/>
          <p:cNvSpPr>
            <a:spLocks noChangeShapeType="1"/>
          </p:cNvSpPr>
          <p:nvPr/>
        </p:nvSpPr>
        <p:spPr bwMode="auto">
          <a:xfrm flipH="1">
            <a:off x="6103938" y="340995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6923" name="Line 59"/>
          <p:cNvSpPr>
            <a:spLocks noChangeShapeType="1"/>
          </p:cNvSpPr>
          <p:nvPr/>
        </p:nvSpPr>
        <p:spPr bwMode="auto">
          <a:xfrm flipH="1">
            <a:off x="6103938" y="371475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6924" name="Line 60"/>
          <p:cNvSpPr>
            <a:spLocks noChangeShapeType="1"/>
          </p:cNvSpPr>
          <p:nvPr/>
        </p:nvSpPr>
        <p:spPr bwMode="auto">
          <a:xfrm>
            <a:off x="7359650" y="4251325"/>
            <a:ext cx="354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6925" name="Line 61"/>
          <p:cNvSpPr>
            <a:spLocks noChangeShapeType="1"/>
          </p:cNvSpPr>
          <p:nvPr/>
        </p:nvSpPr>
        <p:spPr bwMode="auto">
          <a:xfrm>
            <a:off x="7348538" y="3795713"/>
            <a:ext cx="354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6926" name="Line 62"/>
          <p:cNvSpPr>
            <a:spLocks noChangeShapeType="1"/>
          </p:cNvSpPr>
          <p:nvPr/>
        </p:nvSpPr>
        <p:spPr bwMode="auto">
          <a:xfrm>
            <a:off x="7348538" y="3340100"/>
            <a:ext cx="354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6927" name="Line 63"/>
          <p:cNvSpPr>
            <a:spLocks noChangeShapeType="1"/>
          </p:cNvSpPr>
          <p:nvPr/>
        </p:nvSpPr>
        <p:spPr bwMode="auto">
          <a:xfrm>
            <a:off x="7348538" y="2895600"/>
            <a:ext cx="354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6928" name="Line 64"/>
          <p:cNvSpPr>
            <a:spLocks noChangeShapeType="1"/>
          </p:cNvSpPr>
          <p:nvPr/>
        </p:nvSpPr>
        <p:spPr bwMode="auto">
          <a:xfrm>
            <a:off x="7348538" y="2895600"/>
            <a:ext cx="0" cy="1355725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6929" name="Text Box 65"/>
          <p:cNvSpPr txBox="1">
            <a:spLocks noChangeArrowheads="1"/>
          </p:cNvSpPr>
          <p:nvPr/>
        </p:nvSpPr>
        <p:spPr bwMode="auto">
          <a:xfrm>
            <a:off x="1452563" y="1946275"/>
            <a:ext cx="1709737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Partitioning</a:t>
            </a:r>
          </a:p>
        </p:txBody>
      </p:sp>
      <p:sp>
        <p:nvSpPr>
          <p:cNvPr id="36930" name="Text Box 66"/>
          <p:cNvSpPr txBox="1">
            <a:spLocks noChangeArrowheads="1"/>
          </p:cNvSpPr>
          <p:nvPr/>
        </p:nvSpPr>
        <p:spPr bwMode="auto">
          <a:xfrm>
            <a:off x="5995988" y="1949450"/>
            <a:ext cx="2657475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Global Scheduling</a:t>
            </a:r>
          </a:p>
        </p:txBody>
      </p:sp>
      <p:sp>
        <p:nvSpPr>
          <p:cNvPr id="36931" name="Text Box 67"/>
          <p:cNvSpPr txBox="1">
            <a:spLocks noChangeArrowheads="1"/>
          </p:cNvSpPr>
          <p:nvPr/>
        </p:nvSpPr>
        <p:spPr bwMode="auto">
          <a:xfrm>
            <a:off x="5580063" y="4659313"/>
            <a:ext cx="3454400" cy="1281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2400">
                <a:solidFill>
                  <a:schemeClr val="hlink"/>
                </a:solidFill>
              </a:rPr>
              <a:t>Important Differences:</a:t>
            </a:r>
          </a:p>
          <a:p>
            <a:pPr marL="457200" indent="-457200">
              <a:buFontTx/>
              <a:buChar char="•"/>
            </a:pPr>
            <a:r>
              <a:rPr lang="en-US" sz="1800"/>
              <a:t>One task queue.</a:t>
            </a:r>
          </a:p>
          <a:p>
            <a:pPr marL="457200" indent="-457200">
              <a:buFontTx/>
              <a:buChar char="•"/>
            </a:pPr>
            <a:r>
              <a:rPr lang="en-US" sz="1800"/>
              <a:t>Tasks may </a:t>
            </a:r>
            <a:r>
              <a:rPr lang="en-US" sz="1800" i="1">
                <a:solidFill>
                  <a:schemeClr val="hlink"/>
                </a:solidFill>
              </a:rPr>
              <a:t>migrate</a:t>
            </a:r>
            <a:r>
              <a:rPr lang="en-US" sz="1800"/>
              <a:t> among the processors.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Scheduling </a:t>
            </a:r>
            <a:r>
              <a:rPr lang="en-US" dirty="0" err="1" smtClean="0"/>
              <a:t>Algs</a:t>
            </a:r>
            <a:r>
              <a:rPr lang="en-US" dirty="0" smtClean="0"/>
              <a:t>. We’ll Consider Today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48470"/>
            <a:ext cx="7848600" cy="3762375"/>
          </a:xfrm>
        </p:spPr>
        <p:txBody>
          <a:bodyPr/>
          <a:lstStyle/>
          <a:p>
            <a:r>
              <a:rPr lang="en-US" dirty="0" smtClean="0"/>
              <a:t>Partitioned EDF: </a:t>
            </a:r>
            <a:r>
              <a:rPr lang="en-US" dirty="0" smtClean="0">
                <a:solidFill>
                  <a:schemeClr val="hlink"/>
                </a:solidFill>
              </a:rPr>
              <a:t>PEDF</a:t>
            </a:r>
            <a:r>
              <a:rPr lang="en-US" dirty="0" smtClean="0"/>
              <a:t>.</a:t>
            </a:r>
          </a:p>
          <a:p>
            <a:r>
              <a:rPr lang="en-US" dirty="0" smtClean="0"/>
              <a:t>Global EDF: </a:t>
            </a:r>
            <a:r>
              <a:rPr lang="en-US" dirty="0" smtClean="0">
                <a:solidFill>
                  <a:schemeClr val="hlink"/>
                </a:solidFill>
              </a:rPr>
              <a:t>GEDF</a:t>
            </a:r>
            <a:r>
              <a:rPr lang="en-US" dirty="0" smtClean="0"/>
              <a:t>.</a:t>
            </a:r>
          </a:p>
          <a:p>
            <a:r>
              <a:rPr lang="en-US" dirty="0" smtClean="0"/>
              <a:t>Clustered EDF: </a:t>
            </a:r>
            <a:r>
              <a:rPr lang="en-US" dirty="0" smtClean="0">
                <a:solidFill>
                  <a:schemeClr val="hlink"/>
                </a:solidFill>
              </a:rPr>
              <a:t>CEDF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Partition onto clusters of cores, globally schedule within each cluster.</a:t>
            </a:r>
          </a:p>
        </p:txBody>
      </p:sp>
      <p:sp>
        <p:nvSpPr>
          <p:cNvPr id="1489924" name="Rectangle 4"/>
          <p:cNvSpPr>
            <a:spLocks noChangeArrowheads="1"/>
          </p:cNvSpPr>
          <p:nvPr/>
        </p:nvSpPr>
        <p:spPr bwMode="auto">
          <a:xfrm>
            <a:off x="2538413" y="4725988"/>
            <a:ext cx="4813300" cy="1803400"/>
          </a:xfrm>
          <a:prstGeom prst="rect">
            <a:avLst/>
          </a:prstGeom>
          <a:solidFill>
            <a:srgbClr val="F8F8F8"/>
          </a:solidFill>
          <a:ln w="19050" algn="ctr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7109" name="Line 6"/>
          <p:cNvSpPr>
            <a:spLocks noChangeShapeType="1"/>
          </p:cNvSpPr>
          <p:nvPr/>
        </p:nvSpPr>
        <p:spPr bwMode="auto">
          <a:xfrm flipV="1">
            <a:off x="4900613" y="5640388"/>
            <a:ext cx="9525" cy="22860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0" name="Line 7"/>
          <p:cNvSpPr>
            <a:spLocks noChangeShapeType="1"/>
          </p:cNvSpPr>
          <p:nvPr/>
        </p:nvSpPr>
        <p:spPr bwMode="auto">
          <a:xfrm flipH="1" flipV="1">
            <a:off x="3300413" y="5640388"/>
            <a:ext cx="1371600" cy="22860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Rectangle 8"/>
          <p:cNvSpPr>
            <a:spLocks noChangeArrowheads="1"/>
          </p:cNvSpPr>
          <p:nvPr/>
        </p:nvSpPr>
        <p:spPr bwMode="auto">
          <a:xfrm>
            <a:off x="3681413" y="5868988"/>
            <a:ext cx="2325687" cy="347662"/>
          </a:xfrm>
          <a:prstGeom prst="rect">
            <a:avLst/>
          </a:prstGeom>
          <a:solidFill>
            <a:srgbClr val="CCECFF"/>
          </a:solidFill>
          <a:ln w="12700">
            <a:solidFill>
              <a:srgbClr val="0000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L2</a:t>
            </a:r>
          </a:p>
        </p:txBody>
      </p:sp>
      <p:sp>
        <p:nvSpPr>
          <p:cNvPr id="47112" name="Line 10"/>
          <p:cNvSpPr>
            <a:spLocks noChangeShapeType="1"/>
          </p:cNvSpPr>
          <p:nvPr/>
        </p:nvSpPr>
        <p:spPr bwMode="auto">
          <a:xfrm flipH="1" flipV="1">
            <a:off x="3071813" y="5030788"/>
            <a:ext cx="152400" cy="22860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3" name="Line 11"/>
          <p:cNvSpPr>
            <a:spLocks noChangeShapeType="1"/>
          </p:cNvSpPr>
          <p:nvPr/>
        </p:nvSpPr>
        <p:spPr bwMode="auto">
          <a:xfrm flipH="1">
            <a:off x="3376613" y="5030788"/>
            <a:ext cx="152400" cy="22860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4" name="Line 12"/>
          <p:cNvSpPr>
            <a:spLocks noChangeShapeType="1"/>
          </p:cNvSpPr>
          <p:nvPr/>
        </p:nvSpPr>
        <p:spPr bwMode="auto">
          <a:xfrm flipV="1">
            <a:off x="3605213" y="5030788"/>
            <a:ext cx="304800" cy="22860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5" name="Line 13"/>
          <p:cNvSpPr>
            <a:spLocks noChangeShapeType="1"/>
          </p:cNvSpPr>
          <p:nvPr/>
        </p:nvSpPr>
        <p:spPr bwMode="auto">
          <a:xfrm flipH="1" flipV="1">
            <a:off x="2767013" y="5030788"/>
            <a:ext cx="228600" cy="22860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6" name="Rectangle 14"/>
          <p:cNvSpPr>
            <a:spLocks noChangeArrowheads="1"/>
          </p:cNvSpPr>
          <p:nvPr/>
        </p:nvSpPr>
        <p:spPr bwMode="auto">
          <a:xfrm>
            <a:off x="2919413" y="5259388"/>
            <a:ext cx="768350" cy="382587"/>
          </a:xfrm>
          <a:prstGeom prst="rect">
            <a:avLst/>
          </a:prstGeom>
          <a:solidFill>
            <a:srgbClr val="CCECFF"/>
          </a:solidFill>
          <a:ln w="12700">
            <a:solidFill>
              <a:srgbClr val="0000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L1</a:t>
            </a:r>
          </a:p>
        </p:txBody>
      </p:sp>
      <p:sp>
        <p:nvSpPr>
          <p:cNvPr id="47117" name="Rectangle 15"/>
          <p:cNvSpPr>
            <a:spLocks noChangeArrowheads="1"/>
          </p:cNvSpPr>
          <p:nvPr/>
        </p:nvSpPr>
        <p:spPr bwMode="auto">
          <a:xfrm>
            <a:off x="2614613" y="4802188"/>
            <a:ext cx="279400" cy="263525"/>
          </a:xfrm>
          <a:prstGeom prst="rect">
            <a:avLst/>
          </a:prstGeom>
          <a:solidFill>
            <a:srgbClr val="FFFF99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hlink"/>
                </a:solidFill>
              </a:rPr>
              <a:t>C</a:t>
            </a:r>
            <a:endParaRPr lang="en-US" sz="1800"/>
          </a:p>
        </p:txBody>
      </p:sp>
      <p:sp>
        <p:nvSpPr>
          <p:cNvPr id="47118" name="Rectangle 16"/>
          <p:cNvSpPr>
            <a:spLocks noChangeArrowheads="1"/>
          </p:cNvSpPr>
          <p:nvPr/>
        </p:nvSpPr>
        <p:spPr bwMode="auto">
          <a:xfrm>
            <a:off x="2995613" y="4802188"/>
            <a:ext cx="249237" cy="263525"/>
          </a:xfrm>
          <a:prstGeom prst="rect">
            <a:avLst/>
          </a:prstGeom>
          <a:solidFill>
            <a:srgbClr val="FFFF99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hlink"/>
                </a:solidFill>
              </a:rPr>
              <a:t>C</a:t>
            </a:r>
            <a:endParaRPr lang="en-US" sz="1800"/>
          </a:p>
        </p:txBody>
      </p:sp>
      <p:sp>
        <p:nvSpPr>
          <p:cNvPr id="47119" name="Rectangle 17"/>
          <p:cNvSpPr>
            <a:spLocks noChangeArrowheads="1"/>
          </p:cNvSpPr>
          <p:nvPr/>
        </p:nvSpPr>
        <p:spPr bwMode="auto">
          <a:xfrm>
            <a:off x="3376613" y="4802188"/>
            <a:ext cx="249237" cy="263525"/>
          </a:xfrm>
          <a:prstGeom prst="rect">
            <a:avLst/>
          </a:prstGeom>
          <a:solidFill>
            <a:srgbClr val="FFFF99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hlink"/>
                </a:solidFill>
              </a:rPr>
              <a:t>C</a:t>
            </a:r>
            <a:endParaRPr lang="en-US" sz="1800"/>
          </a:p>
        </p:txBody>
      </p:sp>
      <p:sp>
        <p:nvSpPr>
          <p:cNvPr id="47120" name="Rectangle 18"/>
          <p:cNvSpPr>
            <a:spLocks noChangeArrowheads="1"/>
          </p:cNvSpPr>
          <p:nvPr/>
        </p:nvSpPr>
        <p:spPr bwMode="auto">
          <a:xfrm>
            <a:off x="3757613" y="4802188"/>
            <a:ext cx="249237" cy="263525"/>
          </a:xfrm>
          <a:prstGeom prst="rect">
            <a:avLst/>
          </a:prstGeom>
          <a:solidFill>
            <a:srgbClr val="FFFF99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hlink"/>
                </a:solidFill>
              </a:rPr>
              <a:t>C</a:t>
            </a:r>
            <a:endParaRPr lang="en-US" sz="1800"/>
          </a:p>
        </p:txBody>
      </p:sp>
      <p:sp>
        <p:nvSpPr>
          <p:cNvPr id="47121" name="Line 19"/>
          <p:cNvSpPr>
            <a:spLocks noChangeShapeType="1"/>
          </p:cNvSpPr>
          <p:nvPr/>
        </p:nvSpPr>
        <p:spPr bwMode="auto">
          <a:xfrm flipH="1" flipV="1">
            <a:off x="4672013" y="5030788"/>
            <a:ext cx="152400" cy="22860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2" name="Line 20"/>
          <p:cNvSpPr>
            <a:spLocks noChangeShapeType="1"/>
          </p:cNvSpPr>
          <p:nvPr/>
        </p:nvSpPr>
        <p:spPr bwMode="auto">
          <a:xfrm flipH="1">
            <a:off x="4976813" y="5030788"/>
            <a:ext cx="152400" cy="22860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3" name="Line 21"/>
          <p:cNvSpPr>
            <a:spLocks noChangeShapeType="1"/>
          </p:cNvSpPr>
          <p:nvPr/>
        </p:nvSpPr>
        <p:spPr bwMode="auto">
          <a:xfrm flipV="1">
            <a:off x="5205413" y="5030788"/>
            <a:ext cx="304800" cy="22860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4" name="Line 22"/>
          <p:cNvSpPr>
            <a:spLocks noChangeShapeType="1"/>
          </p:cNvSpPr>
          <p:nvPr/>
        </p:nvSpPr>
        <p:spPr bwMode="auto">
          <a:xfrm flipH="1" flipV="1">
            <a:off x="4367213" y="5030788"/>
            <a:ext cx="228600" cy="22860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5" name="Rectangle 23"/>
          <p:cNvSpPr>
            <a:spLocks noChangeArrowheads="1"/>
          </p:cNvSpPr>
          <p:nvPr/>
        </p:nvSpPr>
        <p:spPr bwMode="auto">
          <a:xfrm>
            <a:off x="4519613" y="5259388"/>
            <a:ext cx="768350" cy="382587"/>
          </a:xfrm>
          <a:prstGeom prst="rect">
            <a:avLst/>
          </a:prstGeom>
          <a:solidFill>
            <a:srgbClr val="CCECFF"/>
          </a:solidFill>
          <a:ln w="12700">
            <a:solidFill>
              <a:srgbClr val="0000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L1</a:t>
            </a:r>
          </a:p>
        </p:txBody>
      </p:sp>
      <p:sp>
        <p:nvSpPr>
          <p:cNvPr id="47126" name="Rectangle 24"/>
          <p:cNvSpPr>
            <a:spLocks noChangeArrowheads="1"/>
          </p:cNvSpPr>
          <p:nvPr/>
        </p:nvSpPr>
        <p:spPr bwMode="auto">
          <a:xfrm>
            <a:off x="4214813" y="4802188"/>
            <a:ext cx="279400" cy="263525"/>
          </a:xfrm>
          <a:prstGeom prst="rect">
            <a:avLst/>
          </a:prstGeom>
          <a:solidFill>
            <a:srgbClr val="FFFF99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hlink"/>
                </a:solidFill>
              </a:rPr>
              <a:t>C</a:t>
            </a:r>
            <a:endParaRPr lang="en-US" sz="1800"/>
          </a:p>
        </p:txBody>
      </p:sp>
      <p:sp>
        <p:nvSpPr>
          <p:cNvPr id="47127" name="Rectangle 25"/>
          <p:cNvSpPr>
            <a:spLocks noChangeArrowheads="1"/>
          </p:cNvSpPr>
          <p:nvPr/>
        </p:nvSpPr>
        <p:spPr bwMode="auto">
          <a:xfrm>
            <a:off x="4595813" y="4802188"/>
            <a:ext cx="249237" cy="263525"/>
          </a:xfrm>
          <a:prstGeom prst="rect">
            <a:avLst/>
          </a:prstGeom>
          <a:solidFill>
            <a:srgbClr val="FFFF99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hlink"/>
                </a:solidFill>
              </a:rPr>
              <a:t>C</a:t>
            </a:r>
            <a:endParaRPr lang="en-US" sz="1800"/>
          </a:p>
        </p:txBody>
      </p:sp>
      <p:sp>
        <p:nvSpPr>
          <p:cNvPr id="47128" name="Rectangle 26"/>
          <p:cNvSpPr>
            <a:spLocks noChangeArrowheads="1"/>
          </p:cNvSpPr>
          <p:nvPr/>
        </p:nvSpPr>
        <p:spPr bwMode="auto">
          <a:xfrm>
            <a:off x="4976813" y="4802188"/>
            <a:ext cx="249237" cy="263525"/>
          </a:xfrm>
          <a:prstGeom prst="rect">
            <a:avLst/>
          </a:prstGeom>
          <a:solidFill>
            <a:srgbClr val="FFFF99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hlink"/>
                </a:solidFill>
              </a:rPr>
              <a:t>C</a:t>
            </a:r>
            <a:endParaRPr lang="en-US" sz="1800"/>
          </a:p>
        </p:txBody>
      </p:sp>
      <p:sp>
        <p:nvSpPr>
          <p:cNvPr id="47129" name="Rectangle 27"/>
          <p:cNvSpPr>
            <a:spLocks noChangeArrowheads="1"/>
          </p:cNvSpPr>
          <p:nvPr/>
        </p:nvSpPr>
        <p:spPr bwMode="auto">
          <a:xfrm>
            <a:off x="5357813" y="4802188"/>
            <a:ext cx="249237" cy="263525"/>
          </a:xfrm>
          <a:prstGeom prst="rect">
            <a:avLst/>
          </a:prstGeom>
          <a:solidFill>
            <a:srgbClr val="FFFF99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hlink"/>
                </a:solidFill>
              </a:rPr>
              <a:t>C</a:t>
            </a:r>
            <a:endParaRPr lang="en-US" sz="1800"/>
          </a:p>
        </p:txBody>
      </p:sp>
      <p:sp>
        <p:nvSpPr>
          <p:cNvPr id="47130" name="Freeform 28"/>
          <p:cNvSpPr>
            <a:spLocks/>
          </p:cNvSpPr>
          <p:nvPr/>
        </p:nvSpPr>
        <p:spPr bwMode="auto">
          <a:xfrm>
            <a:off x="4108450" y="4545013"/>
            <a:ext cx="1598613" cy="606425"/>
          </a:xfrm>
          <a:custGeom>
            <a:avLst/>
            <a:gdLst>
              <a:gd name="T0" fmla="*/ 2147483647 w 1090"/>
              <a:gd name="T1" fmla="*/ 2147483647 h 382"/>
              <a:gd name="T2" fmla="*/ 2147483647 w 1090"/>
              <a:gd name="T3" fmla="*/ 2147483647 h 382"/>
              <a:gd name="T4" fmla="*/ 2147483647 w 1090"/>
              <a:gd name="T5" fmla="*/ 2147483647 h 382"/>
              <a:gd name="T6" fmla="*/ 0 w 1090"/>
              <a:gd name="T7" fmla="*/ 2147483647 h 382"/>
              <a:gd name="T8" fmla="*/ 2147483647 w 1090"/>
              <a:gd name="T9" fmla="*/ 2147483647 h 382"/>
              <a:gd name="T10" fmla="*/ 2147483647 w 1090"/>
              <a:gd name="T11" fmla="*/ 2147483647 h 382"/>
              <a:gd name="T12" fmla="*/ 2147483647 w 1090"/>
              <a:gd name="T13" fmla="*/ 2147483647 h 382"/>
              <a:gd name="T14" fmla="*/ 2147483647 w 1090"/>
              <a:gd name="T15" fmla="*/ 2147483647 h 382"/>
              <a:gd name="T16" fmla="*/ 2147483647 w 1090"/>
              <a:gd name="T17" fmla="*/ 2147483647 h 382"/>
              <a:gd name="T18" fmla="*/ 2147483647 w 1090"/>
              <a:gd name="T19" fmla="*/ 2147483647 h 382"/>
              <a:gd name="T20" fmla="*/ 2147483647 w 1090"/>
              <a:gd name="T21" fmla="*/ 0 h 382"/>
              <a:gd name="T22" fmla="*/ 2147483647 w 1090"/>
              <a:gd name="T23" fmla="*/ 2147483647 h 38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090"/>
              <a:gd name="T37" fmla="*/ 0 h 382"/>
              <a:gd name="T38" fmla="*/ 1090 w 1090"/>
              <a:gd name="T39" fmla="*/ 382 h 38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090" h="382">
                <a:moveTo>
                  <a:pt x="264" y="56"/>
                </a:moveTo>
                <a:cubicBezTo>
                  <a:pt x="250" y="56"/>
                  <a:pt x="236" y="56"/>
                  <a:pt x="222" y="56"/>
                </a:cubicBezTo>
                <a:lnTo>
                  <a:pt x="35" y="98"/>
                </a:lnTo>
                <a:lnTo>
                  <a:pt x="0" y="341"/>
                </a:lnTo>
                <a:lnTo>
                  <a:pt x="271" y="382"/>
                </a:lnTo>
                <a:lnTo>
                  <a:pt x="750" y="382"/>
                </a:lnTo>
                <a:lnTo>
                  <a:pt x="1069" y="341"/>
                </a:lnTo>
                <a:lnTo>
                  <a:pt x="1090" y="229"/>
                </a:lnTo>
                <a:lnTo>
                  <a:pt x="1090" y="105"/>
                </a:lnTo>
                <a:lnTo>
                  <a:pt x="965" y="35"/>
                </a:lnTo>
                <a:lnTo>
                  <a:pt x="597" y="0"/>
                </a:lnTo>
                <a:lnTo>
                  <a:pt x="264" y="56"/>
                </a:lnTo>
                <a:close/>
              </a:path>
            </a:pathLst>
          </a:custGeom>
          <a:noFill/>
          <a:ln w="2857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1" name="Freeform 29"/>
          <p:cNvSpPr>
            <a:spLocks/>
          </p:cNvSpPr>
          <p:nvPr/>
        </p:nvSpPr>
        <p:spPr bwMode="auto">
          <a:xfrm>
            <a:off x="2482850" y="4541838"/>
            <a:ext cx="1598613" cy="606425"/>
          </a:xfrm>
          <a:custGeom>
            <a:avLst/>
            <a:gdLst>
              <a:gd name="T0" fmla="*/ 2147483647 w 1090"/>
              <a:gd name="T1" fmla="*/ 2147483647 h 382"/>
              <a:gd name="T2" fmla="*/ 2147483647 w 1090"/>
              <a:gd name="T3" fmla="*/ 2147483647 h 382"/>
              <a:gd name="T4" fmla="*/ 2147483647 w 1090"/>
              <a:gd name="T5" fmla="*/ 2147483647 h 382"/>
              <a:gd name="T6" fmla="*/ 0 w 1090"/>
              <a:gd name="T7" fmla="*/ 2147483647 h 382"/>
              <a:gd name="T8" fmla="*/ 2147483647 w 1090"/>
              <a:gd name="T9" fmla="*/ 2147483647 h 382"/>
              <a:gd name="T10" fmla="*/ 2147483647 w 1090"/>
              <a:gd name="T11" fmla="*/ 2147483647 h 382"/>
              <a:gd name="T12" fmla="*/ 2147483647 w 1090"/>
              <a:gd name="T13" fmla="*/ 2147483647 h 382"/>
              <a:gd name="T14" fmla="*/ 2147483647 w 1090"/>
              <a:gd name="T15" fmla="*/ 2147483647 h 382"/>
              <a:gd name="T16" fmla="*/ 2147483647 w 1090"/>
              <a:gd name="T17" fmla="*/ 2147483647 h 382"/>
              <a:gd name="T18" fmla="*/ 2147483647 w 1090"/>
              <a:gd name="T19" fmla="*/ 2147483647 h 382"/>
              <a:gd name="T20" fmla="*/ 2147483647 w 1090"/>
              <a:gd name="T21" fmla="*/ 0 h 382"/>
              <a:gd name="T22" fmla="*/ 2147483647 w 1090"/>
              <a:gd name="T23" fmla="*/ 2147483647 h 38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090"/>
              <a:gd name="T37" fmla="*/ 0 h 382"/>
              <a:gd name="T38" fmla="*/ 1090 w 1090"/>
              <a:gd name="T39" fmla="*/ 382 h 38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090" h="382">
                <a:moveTo>
                  <a:pt x="264" y="56"/>
                </a:moveTo>
                <a:cubicBezTo>
                  <a:pt x="250" y="56"/>
                  <a:pt x="236" y="56"/>
                  <a:pt x="222" y="56"/>
                </a:cubicBezTo>
                <a:lnTo>
                  <a:pt x="35" y="98"/>
                </a:lnTo>
                <a:lnTo>
                  <a:pt x="0" y="341"/>
                </a:lnTo>
                <a:lnTo>
                  <a:pt x="271" y="382"/>
                </a:lnTo>
                <a:lnTo>
                  <a:pt x="750" y="382"/>
                </a:lnTo>
                <a:lnTo>
                  <a:pt x="1069" y="341"/>
                </a:lnTo>
                <a:lnTo>
                  <a:pt x="1090" y="229"/>
                </a:lnTo>
                <a:lnTo>
                  <a:pt x="1090" y="105"/>
                </a:lnTo>
                <a:lnTo>
                  <a:pt x="965" y="35"/>
                </a:lnTo>
                <a:lnTo>
                  <a:pt x="597" y="0"/>
                </a:lnTo>
                <a:lnTo>
                  <a:pt x="264" y="56"/>
                </a:lnTo>
                <a:close/>
              </a:path>
            </a:pathLst>
          </a:custGeom>
          <a:noFill/>
          <a:ln w="2857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2" name="Text Box 30"/>
          <p:cNvSpPr txBox="1">
            <a:spLocks noChangeArrowheads="1"/>
          </p:cNvSpPr>
          <p:nvPr/>
        </p:nvSpPr>
        <p:spPr bwMode="auto">
          <a:xfrm>
            <a:off x="1114425" y="4597400"/>
            <a:ext cx="1411288" cy="519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00"/>
                </a:solidFill>
              </a:rPr>
              <a:t>clusters</a:t>
            </a:r>
          </a:p>
        </p:txBody>
      </p:sp>
      <p:sp>
        <p:nvSpPr>
          <p:cNvPr id="47133" name="Line 10"/>
          <p:cNvSpPr>
            <a:spLocks noChangeShapeType="1"/>
          </p:cNvSpPr>
          <p:nvPr/>
        </p:nvSpPr>
        <p:spPr bwMode="auto">
          <a:xfrm flipH="1" flipV="1">
            <a:off x="6342063" y="5022850"/>
            <a:ext cx="152400" cy="22860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4" name="Line 11"/>
          <p:cNvSpPr>
            <a:spLocks noChangeShapeType="1"/>
          </p:cNvSpPr>
          <p:nvPr/>
        </p:nvSpPr>
        <p:spPr bwMode="auto">
          <a:xfrm flipH="1">
            <a:off x="6646863" y="5022850"/>
            <a:ext cx="152400" cy="22860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5" name="Line 12"/>
          <p:cNvSpPr>
            <a:spLocks noChangeShapeType="1"/>
          </p:cNvSpPr>
          <p:nvPr/>
        </p:nvSpPr>
        <p:spPr bwMode="auto">
          <a:xfrm flipV="1">
            <a:off x="6875463" y="5022850"/>
            <a:ext cx="304800" cy="22860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6" name="Line 13"/>
          <p:cNvSpPr>
            <a:spLocks noChangeShapeType="1"/>
          </p:cNvSpPr>
          <p:nvPr/>
        </p:nvSpPr>
        <p:spPr bwMode="auto">
          <a:xfrm flipH="1" flipV="1">
            <a:off x="6037263" y="5022850"/>
            <a:ext cx="228600" cy="22860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7" name="Rectangle 14"/>
          <p:cNvSpPr>
            <a:spLocks noChangeArrowheads="1"/>
          </p:cNvSpPr>
          <p:nvPr/>
        </p:nvSpPr>
        <p:spPr bwMode="auto">
          <a:xfrm>
            <a:off x="6189663" y="5251450"/>
            <a:ext cx="768350" cy="382588"/>
          </a:xfrm>
          <a:prstGeom prst="rect">
            <a:avLst/>
          </a:prstGeom>
          <a:solidFill>
            <a:srgbClr val="CCECFF"/>
          </a:solidFill>
          <a:ln w="12700">
            <a:solidFill>
              <a:srgbClr val="0000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L1</a:t>
            </a:r>
          </a:p>
        </p:txBody>
      </p:sp>
      <p:sp>
        <p:nvSpPr>
          <p:cNvPr id="47138" name="Rectangle 15"/>
          <p:cNvSpPr>
            <a:spLocks noChangeArrowheads="1"/>
          </p:cNvSpPr>
          <p:nvPr/>
        </p:nvSpPr>
        <p:spPr bwMode="auto">
          <a:xfrm>
            <a:off x="5884863" y="4794250"/>
            <a:ext cx="279400" cy="263525"/>
          </a:xfrm>
          <a:prstGeom prst="rect">
            <a:avLst/>
          </a:prstGeom>
          <a:solidFill>
            <a:srgbClr val="FFFF99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hlink"/>
                </a:solidFill>
              </a:rPr>
              <a:t>C</a:t>
            </a:r>
            <a:endParaRPr lang="en-US" sz="1800"/>
          </a:p>
        </p:txBody>
      </p:sp>
      <p:sp>
        <p:nvSpPr>
          <p:cNvPr id="47139" name="Rectangle 16"/>
          <p:cNvSpPr>
            <a:spLocks noChangeArrowheads="1"/>
          </p:cNvSpPr>
          <p:nvPr/>
        </p:nvSpPr>
        <p:spPr bwMode="auto">
          <a:xfrm>
            <a:off x="6265863" y="4794250"/>
            <a:ext cx="249237" cy="263525"/>
          </a:xfrm>
          <a:prstGeom prst="rect">
            <a:avLst/>
          </a:prstGeom>
          <a:solidFill>
            <a:srgbClr val="FFFF99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hlink"/>
                </a:solidFill>
              </a:rPr>
              <a:t>C</a:t>
            </a:r>
            <a:endParaRPr lang="en-US" sz="1800"/>
          </a:p>
        </p:txBody>
      </p:sp>
      <p:sp>
        <p:nvSpPr>
          <p:cNvPr id="47140" name="Rectangle 17"/>
          <p:cNvSpPr>
            <a:spLocks noChangeArrowheads="1"/>
          </p:cNvSpPr>
          <p:nvPr/>
        </p:nvSpPr>
        <p:spPr bwMode="auto">
          <a:xfrm>
            <a:off x="6646863" y="4794250"/>
            <a:ext cx="249237" cy="263525"/>
          </a:xfrm>
          <a:prstGeom prst="rect">
            <a:avLst/>
          </a:prstGeom>
          <a:solidFill>
            <a:srgbClr val="FFFF99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hlink"/>
                </a:solidFill>
              </a:rPr>
              <a:t>C</a:t>
            </a:r>
            <a:endParaRPr lang="en-US" sz="1800"/>
          </a:p>
        </p:txBody>
      </p:sp>
      <p:sp>
        <p:nvSpPr>
          <p:cNvPr id="47141" name="Rectangle 18"/>
          <p:cNvSpPr>
            <a:spLocks noChangeArrowheads="1"/>
          </p:cNvSpPr>
          <p:nvPr/>
        </p:nvSpPr>
        <p:spPr bwMode="auto">
          <a:xfrm>
            <a:off x="7027863" y="4794250"/>
            <a:ext cx="249237" cy="263525"/>
          </a:xfrm>
          <a:prstGeom prst="rect">
            <a:avLst/>
          </a:prstGeom>
          <a:solidFill>
            <a:srgbClr val="FFFF99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hlink"/>
                </a:solidFill>
              </a:rPr>
              <a:t>C</a:t>
            </a:r>
            <a:endParaRPr lang="en-US" sz="1800"/>
          </a:p>
        </p:txBody>
      </p:sp>
      <p:sp>
        <p:nvSpPr>
          <p:cNvPr id="47142" name="Freeform 29"/>
          <p:cNvSpPr>
            <a:spLocks/>
          </p:cNvSpPr>
          <p:nvPr/>
        </p:nvSpPr>
        <p:spPr bwMode="auto">
          <a:xfrm>
            <a:off x="5753100" y="4533900"/>
            <a:ext cx="1598613" cy="606425"/>
          </a:xfrm>
          <a:custGeom>
            <a:avLst/>
            <a:gdLst>
              <a:gd name="T0" fmla="*/ 2147483647 w 1090"/>
              <a:gd name="T1" fmla="*/ 2147483647 h 382"/>
              <a:gd name="T2" fmla="*/ 2147483647 w 1090"/>
              <a:gd name="T3" fmla="*/ 2147483647 h 382"/>
              <a:gd name="T4" fmla="*/ 2147483647 w 1090"/>
              <a:gd name="T5" fmla="*/ 2147483647 h 382"/>
              <a:gd name="T6" fmla="*/ 0 w 1090"/>
              <a:gd name="T7" fmla="*/ 2147483647 h 382"/>
              <a:gd name="T8" fmla="*/ 2147483647 w 1090"/>
              <a:gd name="T9" fmla="*/ 2147483647 h 382"/>
              <a:gd name="T10" fmla="*/ 2147483647 w 1090"/>
              <a:gd name="T11" fmla="*/ 2147483647 h 382"/>
              <a:gd name="T12" fmla="*/ 2147483647 w 1090"/>
              <a:gd name="T13" fmla="*/ 2147483647 h 382"/>
              <a:gd name="T14" fmla="*/ 2147483647 w 1090"/>
              <a:gd name="T15" fmla="*/ 2147483647 h 382"/>
              <a:gd name="T16" fmla="*/ 2147483647 w 1090"/>
              <a:gd name="T17" fmla="*/ 2147483647 h 382"/>
              <a:gd name="T18" fmla="*/ 2147483647 w 1090"/>
              <a:gd name="T19" fmla="*/ 2147483647 h 382"/>
              <a:gd name="T20" fmla="*/ 2147483647 w 1090"/>
              <a:gd name="T21" fmla="*/ 0 h 382"/>
              <a:gd name="T22" fmla="*/ 2147483647 w 1090"/>
              <a:gd name="T23" fmla="*/ 2147483647 h 38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090"/>
              <a:gd name="T37" fmla="*/ 0 h 382"/>
              <a:gd name="T38" fmla="*/ 1090 w 1090"/>
              <a:gd name="T39" fmla="*/ 382 h 38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090" h="382">
                <a:moveTo>
                  <a:pt x="264" y="56"/>
                </a:moveTo>
                <a:cubicBezTo>
                  <a:pt x="250" y="56"/>
                  <a:pt x="236" y="56"/>
                  <a:pt x="222" y="56"/>
                </a:cubicBezTo>
                <a:lnTo>
                  <a:pt x="35" y="98"/>
                </a:lnTo>
                <a:lnTo>
                  <a:pt x="0" y="341"/>
                </a:lnTo>
                <a:lnTo>
                  <a:pt x="271" y="382"/>
                </a:lnTo>
                <a:lnTo>
                  <a:pt x="750" y="382"/>
                </a:lnTo>
                <a:lnTo>
                  <a:pt x="1069" y="341"/>
                </a:lnTo>
                <a:lnTo>
                  <a:pt x="1090" y="229"/>
                </a:lnTo>
                <a:lnTo>
                  <a:pt x="1090" y="105"/>
                </a:lnTo>
                <a:lnTo>
                  <a:pt x="965" y="35"/>
                </a:lnTo>
                <a:lnTo>
                  <a:pt x="597" y="0"/>
                </a:lnTo>
                <a:lnTo>
                  <a:pt x="264" y="56"/>
                </a:lnTo>
                <a:close/>
              </a:path>
            </a:pathLst>
          </a:custGeom>
          <a:noFill/>
          <a:ln w="2857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43" name="Line 7"/>
          <p:cNvSpPr>
            <a:spLocks noChangeShapeType="1"/>
          </p:cNvSpPr>
          <p:nvPr/>
        </p:nvSpPr>
        <p:spPr bwMode="auto">
          <a:xfrm flipV="1">
            <a:off x="5226050" y="5641975"/>
            <a:ext cx="1289050" cy="227013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</a:t>
            </a:r>
            <a:r>
              <a:rPr lang="en-US" dirty="0" err="1" smtClean="0"/>
              <a:t>Algs</a:t>
            </a:r>
            <a:r>
              <a:rPr lang="en-US" dirty="0" smtClean="0"/>
              <a:t>. (Continued)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55763"/>
            <a:ext cx="7848600" cy="4762500"/>
          </a:xfrm>
        </p:spPr>
        <p:txBody>
          <a:bodyPr/>
          <a:lstStyle/>
          <a:p>
            <a:r>
              <a:rPr lang="en-US" dirty="0" smtClean="0">
                <a:solidFill>
                  <a:schemeClr val="hlink"/>
                </a:solidFill>
              </a:rPr>
              <a:t>PD</a:t>
            </a:r>
            <a:r>
              <a:rPr lang="en-US" baseline="30000" dirty="0" smtClean="0">
                <a:solidFill>
                  <a:schemeClr val="hlink"/>
                </a:solidFill>
              </a:rPr>
              <a:t>2</a:t>
            </a:r>
            <a:r>
              <a:rPr lang="en-US" dirty="0" smtClean="0"/>
              <a:t>, a global </a:t>
            </a:r>
            <a:r>
              <a:rPr lang="en-US" i="1" dirty="0" err="1" smtClean="0"/>
              <a:t>Pfair</a:t>
            </a:r>
            <a:r>
              <a:rPr lang="en-US" dirty="0" smtClean="0"/>
              <a:t> algorithm.</a:t>
            </a:r>
          </a:p>
          <a:p>
            <a:pPr lvl="1"/>
            <a:r>
              <a:rPr lang="en-US" dirty="0" smtClean="0"/>
              <a:t>Schedules jobs one quantum at a time at a “steady” rate.</a:t>
            </a:r>
          </a:p>
          <a:p>
            <a:pPr lvl="2"/>
            <a:r>
              <a:rPr lang="en-US" dirty="0" smtClean="0"/>
              <a:t>May </a:t>
            </a:r>
            <a:r>
              <a:rPr lang="en-US" dirty="0" smtClean="0">
                <a:solidFill>
                  <a:srgbClr val="C00000"/>
                </a:solidFill>
              </a:rPr>
              <a:t>preempt and migrate jobs frequently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EDF-FM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C00000"/>
                </a:solidFill>
              </a:rPr>
              <a:t>EDF-WM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C00000"/>
                </a:solidFill>
              </a:rPr>
              <a:t>NPSF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Semi-partitioned algorithms.</a:t>
            </a:r>
          </a:p>
          <a:p>
            <a:pPr lvl="2"/>
            <a:r>
              <a:rPr lang="en-US" dirty="0" smtClean="0"/>
              <a:t>“Most” tasks are bin-packed onto processors.</a:t>
            </a:r>
          </a:p>
          <a:p>
            <a:pPr lvl="2"/>
            <a:r>
              <a:rPr lang="en-US" dirty="0" smtClean="0"/>
              <a:t>A “few” tasks migrate.</a:t>
            </a:r>
          </a:p>
        </p:txBody>
      </p:sp>
      <p:sp>
        <p:nvSpPr>
          <p:cNvPr id="4" name="TextBox 3"/>
          <p:cNvSpPr txBox="1"/>
          <p:nvPr/>
        </p:nvSpPr>
        <p:spPr bwMode="auto">
          <a:xfrm>
            <a:off x="846715" y="5217934"/>
            <a:ext cx="7468711" cy="1200329"/>
          </a:xfrm>
          <a:prstGeom prst="rect">
            <a:avLst/>
          </a:prstGeom>
          <a:solidFill>
            <a:srgbClr val="FFFF99"/>
          </a:solidFill>
          <a:ln w="12700" algn="ctr">
            <a:solidFill>
              <a:srgbClr val="0000CC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 smtClean="0"/>
              <a:t>How do these algorithms (in theory)</a:t>
            </a:r>
          </a:p>
          <a:p>
            <a:r>
              <a:rPr lang="en-US" sz="3600" dirty="0" smtClean="0"/>
              <a:t>compare </a:t>
            </a:r>
            <a:r>
              <a:rPr lang="en-US" sz="3600" dirty="0" err="1" smtClean="0"/>
              <a:t>w.r.t</a:t>
            </a:r>
            <a:r>
              <a:rPr lang="en-US" sz="3600" dirty="0" smtClean="0"/>
              <a:t>. </a:t>
            </a:r>
            <a:r>
              <a:rPr lang="en-US" sz="3600" dirty="0" err="1" smtClean="0"/>
              <a:t>schedulability</a:t>
            </a:r>
            <a:r>
              <a:rPr lang="en-US" sz="3600" dirty="0" smtClean="0"/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PEDF</a:t>
            </a:r>
            <a:br>
              <a:rPr lang="en-US" smtClean="0"/>
            </a:br>
            <a:r>
              <a:rPr lang="en-US" sz="2400" smtClean="0"/>
              <a:t>Util. Loss for Both HRT and SRT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590675"/>
            <a:ext cx="8450262" cy="50196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Under partitioning &amp; most global algorithms, </a:t>
            </a:r>
            <a:r>
              <a:rPr lang="en-US" sz="2800" smtClean="0">
                <a:solidFill>
                  <a:schemeClr val="hlink"/>
                </a:solidFill>
              </a:rPr>
              <a:t>overall utilization must be </a:t>
            </a:r>
            <a:r>
              <a:rPr lang="en-US" sz="2800" i="1" smtClean="0">
                <a:solidFill>
                  <a:schemeClr val="hlink"/>
                </a:solidFill>
              </a:rPr>
              <a:t>capped</a:t>
            </a:r>
            <a:r>
              <a:rPr lang="en-US" sz="2800" smtClean="0"/>
              <a:t> to avoid deadline misses.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Due to connections to bin-packing.</a:t>
            </a:r>
          </a:p>
          <a:p>
            <a:pPr>
              <a:lnSpc>
                <a:spcPct val="90000"/>
              </a:lnSpc>
            </a:pPr>
            <a:r>
              <a:rPr lang="en-US" sz="2800" b="1" smtClean="0">
                <a:solidFill>
                  <a:schemeClr val="hlink"/>
                </a:solidFill>
              </a:rPr>
              <a:t>Exception:</a:t>
            </a:r>
            <a:r>
              <a:rPr lang="en-US" sz="2800" smtClean="0"/>
              <a:t> Global </a:t>
            </a:r>
            <a:r>
              <a:rPr lang="en-US" sz="2800" smtClean="0">
                <a:solidFill>
                  <a:schemeClr val="hlink"/>
                </a:solidFill>
              </a:rPr>
              <a:t>“Pfair” algorithms </a:t>
            </a:r>
            <a:r>
              <a:rPr lang="en-US" sz="2800" smtClean="0"/>
              <a:t>do not require caps.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Such algorithms schedule jobs one quantum at a time.</a:t>
            </a:r>
          </a:p>
          <a:p>
            <a:pPr lvl="2">
              <a:lnSpc>
                <a:spcPct val="90000"/>
              </a:lnSpc>
            </a:pPr>
            <a:r>
              <a:rPr lang="en-US" sz="2000" smtClean="0"/>
              <a:t>May therefore </a:t>
            </a:r>
            <a:r>
              <a:rPr lang="en-US" sz="2000" smtClean="0">
                <a:solidFill>
                  <a:schemeClr val="hlink"/>
                </a:solidFill>
              </a:rPr>
              <a:t>preempt and migrate jobs frequently</a:t>
            </a:r>
            <a:r>
              <a:rPr lang="en-US" sz="2000" smtClean="0"/>
              <a:t>.</a:t>
            </a:r>
          </a:p>
          <a:p>
            <a:pPr lvl="2">
              <a:lnSpc>
                <a:spcPct val="90000"/>
              </a:lnSpc>
            </a:pPr>
            <a:r>
              <a:rPr lang="en-US" sz="2000" smtClean="0"/>
              <a:t>Perhaps less of a concern on a multicore platform.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Under most </a:t>
            </a:r>
            <a:r>
              <a:rPr lang="en-US" sz="2800" smtClean="0">
                <a:solidFill>
                  <a:schemeClr val="hlink"/>
                </a:solidFill>
              </a:rPr>
              <a:t>global algorithms</a:t>
            </a:r>
            <a:r>
              <a:rPr lang="en-US" sz="2800" smtClean="0"/>
              <a:t>, if utilization is not capped, </a:t>
            </a:r>
            <a:r>
              <a:rPr lang="en-US" sz="2800" smtClean="0">
                <a:solidFill>
                  <a:schemeClr val="hlink"/>
                </a:solidFill>
              </a:rPr>
              <a:t>deadline </a:t>
            </a:r>
            <a:r>
              <a:rPr lang="en-US" sz="2800" i="1" smtClean="0">
                <a:solidFill>
                  <a:schemeClr val="hlink"/>
                </a:solidFill>
              </a:rPr>
              <a:t>tardiness</a:t>
            </a:r>
            <a:r>
              <a:rPr lang="en-US" sz="2800" smtClean="0"/>
              <a:t> </a:t>
            </a:r>
            <a:r>
              <a:rPr lang="en-US" sz="2800" smtClean="0">
                <a:solidFill>
                  <a:schemeClr val="hlink"/>
                </a:solidFill>
              </a:rPr>
              <a:t>is bounded</a:t>
            </a:r>
            <a:r>
              <a:rPr lang="en-US" sz="280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Sufficient for </a:t>
            </a:r>
            <a:r>
              <a:rPr lang="en-US" sz="2400" smtClean="0">
                <a:solidFill>
                  <a:schemeClr val="hlink"/>
                </a:solidFill>
              </a:rPr>
              <a:t>soft real-time</a:t>
            </a:r>
            <a:r>
              <a:rPr lang="en-US" sz="2400" smtClean="0"/>
              <a:t> systems.</a:t>
            </a:r>
          </a:p>
        </p:txBody>
      </p:sp>
      <p:sp>
        <p:nvSpPr>
          <p:cNvPr id="1300484" name="Rectangle 4"/>
          <p:cNvSpPr>
            <a:spLocks noChangeArrowheads="1"/>
          </p:cNvSpPr>
          <p:nvPr/>
        </p:nvSpPr>
        <p:spPr bwMode="auto">
          <a:xfrm>
            <a:off x="322263" y="1419225"/>
            <a:ext cx="8477250" cy="5078413"/>
          </a:xfrm>
          <a:prstGeom prst="rect">
            <a:avLst/>
          </a:prstGeom>
          <a:solidFill>
            <a:srgbClr val="FFFF99"/>
          </a:solidFill>
          <a:ln w="28575" algn="ctr">
            <a:solidFill>
              <a:srgbClr val="0000CC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442913" y="1411288"/>
            <a:ext cx="8423275" cy="15859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hlink"/>
                </a:solidFill>
              </a:rPr>
              <a:t>Example:</a:t>
            </a:r>
            <a:r>
              <a:rPr lang="en-US" sz="2800"/>
              <a:t> Partitioning three tasks with parameters</a:t>
            </a:r>
          </a:p>
          <a:p>
            <a:r>
              <a:rPr lang="en-US" sz="2800">
                <a:solidFill>
                  <a:schemeClr val="hlink"/>
                </a:solidFill>
              </a:rPr>
              <a:t>(2,3)</a:t>
            </a:r>
            <a:r>
              <a:rPr lang="en-US" sz="2800"/>
              <a:t> on two processors will </a:t>
            </a:r>
            <a:r>
              <a:rPr lang="en-US" sz="2800" i="1">
                <a:solidFill>
                  <a:schemeClr val="hlink"/>
                </a:solidFill>
              </a:rPr>
              <a:t>overload</a:t>
            </a:r>
            <a:r>
              <a:rPr lang="en-US" sz="2800"/>
              <a:t> one processor.</a:t>
            </a:r>
          </a:p>
          <a:p>
            <a:endParaRPr lang="en-US" sz="1400"/>
          </a:p>
          <a:p>
            <a:r>
              <a:rPr lang="en-US" sz="2800"/>
              <a:t>In terms of bin-packing…</a:t>
            </a:r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2312988" y="4271963"/>
            <a:ext cx="1119187" cy="1828800"/>
          </a:xfrm>
          <a:prstGeom prst="rect">
            <a:avLst/>
          </a:prstGeom>
          <a:solidFill>
            <a:srgbClr val="CCECFF"/>
          </a:solidFill>
          <a:ln w="12700" algn="ctr">
            <a:solidFill>
              <a:srgbClr val="00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4476750" y="4268788"/>
            <a:ext cx="1119188" cy="1828800"/>
          </a:xfrm>
          <a:prstGeom prst="rect">
            <a:avLst/>
          </a:prstGeom>
          <a:solidFill>
            <a:srgbClr val="CCECFF"/>
          </a:solidFill>
          <a:ln w="12700" algn="ctr">
            <a:solidFill>
              <a:srgbClr val="00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1973263" y="6059488"/>
            <a:ext cx="1811337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Processor 1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4137025" y="6056313"/>
            <a:ext cx="1811338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Processor 2</a:t>
            </a:r>
          </a:p>
        </p:txBody>
      </p:sp>
      <p:sp>
        <p:nvSpPr>
          <p:cNvPr id="1300490" name="Rectangle 10"/>
          <p:cNvSpPr>
            <a:spLocks noChangeArrowheads="1"/>
          </p:cNvSpPr>
          <p:nvPr/>
        </p:nvSpPr>
        <p:spPr bwMode="auto">
          <a:xfrm>
            <a:off x="6635750" y="3487738"/>
            <a:ext cx="1120775" cy="1227137"/>
          </a:xfrm>
          <a:prstGeom prst="rect">
            <a:avLst/>
          </a:prstGeom>
          <a:solidFill>
            <a:srgbClr val="FFCCCC"/>
          </a:solidFill>
          <a:ln w="12700" algn="ctr">
            <a:solidFill>
              <a:srgbClr val="0000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Task 1</a:t>
            </a:r>
          </a:p>
        </p:txBody>
      </p:sp>
      <p:sp>
        <p:nvSpPr>
          <p:cNvPr id="1300491" name="Rectangle 11"/>
          <p:cNvSpPr>
            <a:spLocks noChangeArrowheads="1"/>
          </p:cNvSpPr>
          <p:nvPr/>
        </p:nvSpPr>
        <p:spPr bwMode="auto">
          <a:xfrm>
            <a:off x="6121400" y="4813300"/>
            <a:ext cx="1120775" cy="1227138"/>
          </a:xfrm>
          <a:prstGeom prst="rect">
            <a:avLst/>
          </a:prstGeom>
          <a:solidFill>
            <a:srgbClr val="FFCCCC"/>
          </a:solidFill>
          <a:ln w="12700" algn="ctr">
            <a:solidFill>
              <a:srgbClr val="0000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Task 2</a:t>
            </a:r>
          </a:p>
        </p:txBody>
      </p:sp>
      <p:sp>
        <p:nvSpPr>
          <p:cNvPr id="1300492" name="Rectangle 12"/>
          <p:cNvSpPr>
            <a:spLocks noChangeArrowheads="1"/>
          </p:cNvSpPr>
          <p:nvPr/>
        </p:nvSpPr>
        <p:spPr bwMode="auto">
          <a:xfrm>
            <a:off x="7404100" y="4814888"/>
            <a:ext cx="1120775" cy="1227137"/>
          </a:xfrm>
          <a:prstGeom prst="rect">
            <a:avLst/>
          </a:prstGeom>
          <a:solidFill>
            <a:srgbClr val="FFCCCC"/>
          </a:solidFill>
          <a:ln w="12700" algn="ctr">
            <a:solidFill>
              <a:srgbClr val="0000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Task 3</a:t>
            </a:r>
          </a:p>
        </p:txBody>
      </p:sp>
      <p:sp>
        <p:nvSpPr>
          <p:cNvPr id="52237" name="Line 13"/>
          <p:cNvSpPr>
            <a:spLocks noChangeShapeType="1"/>
          </p:cNvSpPr>
          <p:nvPr/>
        </p:nvSpPr>
        <p:spPr bwMode="auto">
          <a:xfrm flipV="1">
            <a:off x="1236663" y="6103938"/>
            <a:ext cx="4357687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 flipV="1">
            <a:off x="1233488" y="4267200"/>
            <a:ext cx="4357687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931863" y="5859463"/>
            <a:ext cx="354012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2"/>
                </a:solidFill>
              </a:rPr>
              <a:t>0</a:t>
            </a: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928688" y="4033838"/>
            <a:ext cx="354012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2"/>
                </a:solidFill>
              </a:rPr>
              <a:t>1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7882 -0.00208 -0.15764 -0.00416 -0.23646 0.02984 C -0.31527 0.06385 -0.39409 0.1337 -0.47291 0.20379 " pathEditMode="relative" ptsTypes="aaA">
                                      <p:cBhvr>
                                        <p:cTn id="6" dur="2000" fill="hold"/>
                                        <p:tgtEl>
                                          <p:spTgt spid="13004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3681 -0.00717 -0.07344 -0.01434 -0.10347 -0.01272 C -0.13351 -0.0111 -0.15677 -0.00092 -0.18004 0.00925 " pathEditMode="relative" ptsTypes="aaA">
                                      <p:cBhvr>
                                        <p:cTn id="9" dur="2000" fill="hold"/>
                                        <p:tgtEl>
                                          <p:spTgt spid="13004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8438 -0.06616 -0.16858 -0.13208 -0.24462 -0.16771 C -0.32066 -0.20333 -0.40469 -0.21304 -0.45643 -0.21328 C -0.50816 -0.21351 -0.53178 -0.19153 -0.55521 -0.16932 " pathEditMode="relative" ptsTypes="aaaA">
                                      <p:cBhvr>
                                        <p:cTn id="12" dur="2000" fill="hold"/>
                                        <p:tgtEl>
                                          <p:spTgt spid="13004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490" grpId="0" animBg="1"/>
      <p:bldP spid="1300491" grpId="0" animBg="1"/>
      <p:bldP spid="130049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Semi-Partitioned Algorithms</a:t>
            </a:r>
            <a:br>
              <a:rPr lang="en-US" dirty="0" smtClean="0"/>
            </a:br>
            <a:r>
              <a:rPr lang="en-US" sz="2400" dirty="0" smtClean="0"/>
              <a:t>May or May Not Be Util. Loss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590675"/>
            <a:ext cx="8450262" cy="50196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Under partitioning &amp; most global algorithms, </a:t>
            </a:r>
            <a:r>
              <a:rPr lang="en-US" sz="2800" smtClean="0">
                <a:solidFill>
                  <a:schemeClr val="hlink"/>
                </a:solidFill>
              </a:rPr>
              <a:t>overall utilization must be </a:t>
            </a:r>
            <a:r>
              <a:rPr lang="en-US" sz="2800" i="1" smtClean="0">
                <a:solidFill>
                  <a:schemeClr val="hlink"/>
                </a:solidFill>
              </a:rPr>
              <a:t>capped</a:t>
            </a:r>
            <a:r>
              <a:rPr lang="en-US" sz="2800" smtClean="0"/>
              <a:t> to avoid deadline misses.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Due to connections to bin-packing.</a:t>
            </a:r>
          </a:p>
          <a:p>
            <a:pPr>
              <a:lnSpc>
                <a:spcPct val="90000"/>
              </a:lnSpc>
            </a:pPr>
            <a:r>
              <a:rPr lang="en-US" sz="2800" b="1" smtClean="0">
                <a:solidFill>
                  <a:schemeClr val="hlink"/>
                </a:solidFill>
              </a:rPr>
              <a:t>Exception:</a:t>
            </a:r>
            <a:r>
              <a:rPr lang="en-US" sz="2800" smtClean="0"/>
              <a:t> Global </a:t>
            </a:r>
            <a:r>
              <a:rPr lang="en-US" sz="2800" smtClean="0">
                <a:solidFill>
                  <a:schemeClr val="hlink"/>
                </a:solidFill>
              </a:rPr>
              <a:t>“Pfair” algorithms </a:t>
            </a:r>
            <a:r>
              <a:rPr lang="en-US" sz="2800" smtClean="0"/>
              <a:t>do not require caps.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Such algorithms schedule jobs one quantum at a time.</a:t>
            </a:r>
          </a:p>
          <a:p>
            <a:pPr lvl="2">
              <a:lnSpc>
                <a:spcPct val="90000"/>
              </a:lnSpc>
            </a:pPr>
            <a:r>
              <a:rPr lang="en-US" sz="2000" smtClean="0"/>
              <a:t>May therefore </a:t>
            </a:r>
            <a:r>
              <a:rPr lang="en-US" sz="2000" smtClean="0">
                <a:solidFill>
                  <a:schemeClr val="hlink"/>
                </a:solidFill>
              </a:rPr>
              <a:t>preempt and migrate jobs frequently</a:t>
            </a:r>
            <a:r>
              <a:rPr lang="en-US" sz="2000" smtClean="0"/>
              <a:t>.</a:t>
            </a:r>
          </a:p>
          <a:p>
            <a:pPr lvl="2">
              <a:lnSpc>
                <a:spcPct val="90000"/>
              </a:lnSpc>
            </a:pPr>
            <a:r>
              <a:rPr lang="en-US" sz="2000" smtClean="0"/>
              <a:t>Perhaps less of a concern on a multicore platform.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Under most </a:t>
            </a:r>
            <a:r>
              <a:rPr lang="en-US" sz="2800" smtClean="0">
                <a:solidFill>
                  <a:schemeClr val="hlink"/>
                </a:solidFill>
              </a:rPr>
              <a:t>global algorithms</a:t>
            </a:r>
            <a:r>
              <a:rPr lang="en-US" sz="2800" smtClean="0"/>
              <a:t>, if utilization is not capped, </a:t>
            </a:r>
            <a:r>
              <a:rPr lang="en-US" sz="2800" smtClean="0">
                <a:solidFill>
                  <a:schemeClr val="hlink"/>
                </a:solidFill>
              </a:rPr>
              <a:t>deadline </a:t>
            </a:r>
            <a:r>
              <a:rPr lang="en-US" sz="2800" i="1" smtClean="0">
                <a:solidFill>
                  <a:schemeClr val="hlink"/>
                </a:solidFill>
              </a:rPr>
              <a:t>tardiness</a:t>
            </a:r>
            <a:r>
              <a:rPr lang="en-US" sz="2800" smtClean="0"/>
              <a:t> </a:t>
            </a:r>
            <a:r>
              <a:rPr lang="en-US" sz="2800" smtClean="0">
                <a:solidFill>
                  <a:schemeClr val="hlink"/>
                </a:solidFill>
              </a:rPr>
              <a:t>is bounded</a:t>
            </a:r>
            <a:r>
              <a:rPr lang="en-US" sz="280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Sufficient for </a:t>
            </a:r>
            <a:r>
              <a:rPr lang="en-US" sz="2400" smtClean="0">
                <a:solidFill>
                  <a:schemeClr val="hlink"/>
                </a:solidFill>
              </a:rPr>
              <a:t>soft real-time</a:t>
            </a:r>
            <a:r>
              <a:rPr lang="en-US" sz="2400" smtClean="0"/>
              <a:t> systems.</a:t>
            </a:r>
          </a:p>
        </p:txBody>
      </p:sp>
      <p:sp>
        <p:nvSpPr>
          <p:cNvPr id="1300484" name="Rectangle 4"/>
          <p:cNvSpPr>
            <a:spLocks noChangeArrowheads="1"/>
          </p:cNvSpPr>
          <p:nvPr/>
        </p:nvSpPr>
        <p:spPr bwMode="auto">
          <a:xfrm>
            <a:off x="322263" y="1419225"/>
            <a:ext cx="8477250" cy="5078413"/>
          </a:xfrm>
          <a:prstGeom prst="rect">
            <a:avLst/>
          </a:prstGeom>
          <a:solidFill>
            <a:srgbClr val="FFFF99"/>
          </a:solidFill>
          <a:ln w="28575" algn="ctr">
            <a:solidFill>
              <a:srgbClr val="0000CC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442913" y="1411288"/>
            <a:ext cx="7943200" cy="138499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Semi-partitioned algorithms </a:t>
            </a:r>
            <a:r>
              <a:rPr lang="en-US" sz="2800" dirty="0" smtClean="0"/>
              <a:t>eliminate some or</a:t>
            </a:r>
          </a:p>
          <a:p>
            <a:r>
              <a:rPr lang="en-US" sz="2800" dirty="0" smtClean="0"/>
              <a:t>all bin-packing related loss by allowing tasks that</a:t>
            </a:r>
          </a:p>
          <a:p>
            <a:r>
              <a:rPr lang="en-US" sz="2800" dirty="0" smtClean="0"/>
              <a:t>“don’t fit” to migrate…</a:t>
            </a:r>
            <a:endParaRPr lang="en-US" sz="2800" dirty="0"/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2312988" y="4271963"/>
            <a:ext cx="1119187" cy="1828800"/>
          </a:xfrm>
          <a:prstGeom prst="rect">
            <a:avLst/>
          </a:prstGeom>
          <a:solidFill>
            <a:srgbClr val="CCECFF"/>
          </a:solidFill>
          <a:ln w="12700" algn="ctr">
            <a:solidFill>
              <a:srgbClr val="00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4476750" y="4268788"/>
            <a:ext cx="1119188" cy="1828800"/>
          </a:xfrm>
          <a:prstGeom prst="rect">
            <a:avLst/>
          </a:prstGeom>
          <a:solidFill>
            <a:srgbClr val="CCECFF"/>
          </a:solidFill>
          <a:ln w="12700" algn="ctr">
            <a:solidFill>
              <a:srgbClr val="00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1973263" y="6059488"/>
            <a:ext cx="1811337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Processor 1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4137025" y="6056313"/>
            <a:ext cx="1811338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Processor 2</a:t>
            </a:r>
          </a:p>
        </p:txBody>
      </p:sp>
      <p:sp>
        <p:nvSpPr>
          <p:cNvPr id="1300490" name="Rectangle 10"/>
          <p:cNvSpPr>
            <a:spLocks noChangeArrowheads="1"/>
          </p:cNvSpPr>
          <p:nvPr/>
        </p:nvSpPr>
        <p:spPr bwMode="auto">
          <a:xfrm>
            <a:off x="6635750" y="3487738"/>
            <a:ext cx="1120775" cy="1227137"/>
          </a:xfrm>
          <a:prstGeom prst="rect">
            <a:avLst/>
          </a:prstGeom>
          <a:solidFill>
            <a:srgbClr val="FFCCCC"/>
          </a:solidFill>
          <a:ln w="12700" algn="ctr">
            <a:solidFill>
              <a:srgbClr val="0000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Task 1</a:t>
            </a:r>
          </a:p>
        </p:txBody>
      </p:sp>
      <p:sp>
        <p:nvSpPr>
          <p:cNvPr id="1300491" name="Rectangle 11"/>
          <p:cNvSpPr>
            <a:spLocks noChangeArrowheads="1"/>
          </p:cNvSpPr>
          <p:nvPr/>
        </p:nvSpPr>
        <p:spPr bwMode="auto">
          <a:xfrm>
            <a:off x="6121400" y="4813300"/>
            <a:ext cx="1120775" cy="1227138"/>
          </a:xfrm>
          <a:prstGeom prst="rect">
            <a:avLst/>
          </a:prstGeom>
          <a:solidFill>
            <a:srgbClr val="FFCCCC"/>
          </a:solidFill>
          <a:ln w="12700" algn="ctr">
            <a:solidFill>
              <a:srgbClr val="0000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Task 2</a:t>
            </a:r>
          </a:p>
        </p:txBody>
      </p:sp>
      <p:sp>
        <p:nvSpPr>
          <p:cNvPr id="52237" name="Line 13"/>
          <p:cNvSpPr>
            <a:spLocks noChangeShapeType="1"/>
          </p:cNvSpPr>
          <p:nvPr/>
        </p:nvSpPr>
        <p:spPr bwMode="auto">
          <a:xfrm flipV="1">
            <a:off x="1236663" y="6103938"/>
            <a:ext cx="4357687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 flipV="1">
            <a:off x="1233488" y="4267200"/>
            <a:ext cx="4357687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931863" y="5859463"/>
            <a:ext cx="354012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2"/>
                </a:solidFill>
              </a:rPr>
              <a:t>0</a:t>
            </a: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928688" y="4033838"/>
            <a:ext cx="354012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2"/>
                </a:solidFill>
              </a:rPr>
              <a:t>1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2843775" y="3352191"/>
            <a:ext cx="2227490" cy="998529"/>
            <a:chOff x="2843775" y="3352191"/>
            <a:chExt cx="2227490" cy="998529"/>
          </a:xfrm>
        </p:grpSpPr>
        <p:cxnSp>
          <p:nvCxnSpPr>
            <p:cNvPr id="19" name="Straight Arrow Connector 18"/>
            <p:cNvCxnSpPr/>
            <p:nvPr/>
          </p:nvCxnSpPr>
          <p:spPr bwMode="auto">
            <a:xfrm rot="5400000">
              <a:off x="2746182" y="3459425"/>
              <a:ext cx="912078" cy="716892"/>
            </a:xfrm>
            <a:prstGeom prst="straightConnector1">
              <a:avLst/>
            </a:prstGeom>
            <a:noFill/>
            <a:ln w="41275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 rot="16200000" flipH="1">
              <a:off x="4256780" y="3449784"/>
              <a:ext cx="912078" cy="716892"/>
            </a:xfrm>
            <a:prstGeom prst="straightConnector1">
              <a:avLst/>
            </a:prstGeom>
            <a:noFill/>
            <a:ln w="41275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2" name="TextBox 21"/>
            <p:cNvSpPr txBox="1"/>
            <p:nvPr/>
          </p:nvSpPr>
          <p:spPr bwMode="auto">
            <a:xfrm>
              <a:off x="3282730" y="3889055"/>
              <a:ext cx="1366080" cy="46166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migrates</a:t>
              </a:r>
            </a:p>
          </p:txBody>
        </p:sp>
      </p:grpSp>
      <p:sp>
        <p:nvSpPr>
          <p:cNvPr id="1300492" name="Rectangle 12"/>
          <p:cNvSpPr>
            <a:spLocks noChangeArrowheads="1"/>
          </p:cNvSpPr>
          <p:nvPr/>
        </p:nvSpPr>
        <p:spPr bwMode="auto">
          <a:xfrm>
            <a:off x="7404100" y="4814888"/>
            <a:ext cx="1120775" cy="1227137"/>
          </a:xfrm>
          <a:prstGeom prst="rect">
            <a:avLst/>
          </a:prstGeom>
          <a:solidFill>
            <a:srgbClr val="FFCCCC"/>
          </a:solidFill>
          <a:ln w="12700" algn="ctr">
            <a:solidFill>
              <a:srgbClr val="0000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Task 3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7882 -0.00208 -0.15764 -0.00416 -0.23646 0.02984 C -0.31527 0.06385 -0.39409 0.1337 -0.47291 0.20379 " pathEditMode="relative" ptsTypes="aaA">
                                      <p:cBhvr>
                                        <p:cTn id="6" dur="2000" fill="hold"/>
                                        <p:tgtEl>
                                          <p:spTgt spid="13004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3681 -0.00717 -0.07344 -0.01434 -0.10347 -0.01272 C -0.13351 -0.0111 -0.15677 -0.00092 -0.18004 0.00925 " pathEditMode="relative" ptsTypes="aaA">
                                      <p:cBhvr>
                                        <p:cTn id="9" dur="2000" fill="hold"/>
                                        <p:tgtEl>
                                          <p:spTgt spid="13004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8.67916E-6 C -0.06701 -0.05552 -0.13385 -0.11104 -0.19618 -0.14574 C -0.25851 -0.18044 -0.32622 -0.19686 -0.37379 -0.20796 C -0.42135 -0.21907 -0.45139 -0.21976 -0.48125 -0.21282 C -0.51111 -0.20588 -0.55 -0.15753 -0.5533 -0.16679 C -0.5566 -0.17604 -0.52882 -0.25076 -0.50087 -0.2688 C -0.47292 -0.28684 -0.4151 -0.28592 -0.38507 -0.27505 C -0.35504 -0.26417 -0.33177 -0.22069 -0.32049 -0.20287 C -0.3092 -0.18506 -0.30434 -0.16332 -0.31684 -0.16794 C -0.32934 -0.17257 -0.375 -0.20819 -0.39531 -0.2304 C -0.41563 -0.25261 -0.42708 -0.2769 -0.43837 -0.30119 " pathEditMode="relative" ptsTypes="aaaaaaaaaaA">
                                      <p:cBhvr>
                                        <p:cTn id="12" dur="3000" fill="hold"/>
                                        <p:tgtEl>
                                          <p:spTgt spid="13004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490" grpId="0" animBg="1"/>
      <p:bldP spid="1300491" grpId="0" animBg="1"/>
      <p:bldP spid="130049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PD</a:t>
            </a:r>
            <a:r>
              <a:rPr lang="en-US" baseline="30000" dirty="0" smtClean="0"/>
              <a:t>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b="1" dirty="0" smtClean="0">
                <a:solidFill>
                  <a:srgbClr val="C00000"/>
                </a:solidFill>
              </a:rPr>
              <a:t>Optimal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 </a:t>
            </a:r>
            <a:r>
              <a:rPr lang="en-US" sz="2400" dirty="0" smtClean="0"/>
              <a:t>No Util. Loss for either HRT or SRT (</a:t>
            </a:r>
            <a:r>
              <a:rPr lang="en-US" sz="2400" i="1" dirty="0" smtClean="0"/>
              <a:t>assuming</a:t>
            </a:r>
            <a:r>
              <a:rPr lang="en-US" sz="2400" dirty="0" smtClean="0"/>
              <a:t>…)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590675"/>
            <a:ext cx="8450262" cy="50196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Under partitioning &amp; most global algorithms, </a:t>
            </a:r>
            <a:r>
              <a:rPr lang="en-US" sz="2800" smtClean="0">
                <a:solidFill>
                  <a:schemeClr val="hlink"/>
                </a:solidFill>
              </a:rPr>
              <a:t>overall utilization must be </a:t>
            </a:r>
            <a:r>
              <a:rPr lang="en-US" sz="2800" i="1" smtClean="0">
                <a:solidFill>
                  <a:schemeClr val="hlink"/>
                </a:solidFill>
              </a:rPr>
              <a:t>capped</a:t>
            </a:r>
            <a:r>
              <a:rPr lang="en-US" sz="2800" smtClean="0"/>
              <a:t> to avoid deadline misses.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Due to connections to bin-packing.</a:t>
            </a:r>
          </a:p>
          <a:p>
            <a:pPr>
              <a:lnSpc>
                <a:spcPct val="90000"/>
              </a:lnSpc>
            </a:pPr>
            <a:r>
              <a:rPr lang="en-US" sz="2800" b="1" smtClean="0">
                <a:solidFill>
                  <a:schemeClr val="hlink"/>
                </a:solidFill>
              </a:rPr>
              <a:t>Exception:</a:t>
            </a:r>
            <a:r>
              <a:rPr lang="en-US" sz="2800" smtClean="0"/>
              <a:t> Global </a:t>
            </a:r>
            <a:r>
              <a:rPr lang="en-US" sz="2800" smtClean="0">
                <a:solidFill>
                  <a:schemeClr val="hlink"/>
                </a:solidFill>
              </a:rPr>
              <a:t>“Pfair” algorithms </a:t>
            </a:r>
            <a:r>
              <a:rPr lang="en-US" sz="2800" smtClean="0"/>
              <a:t>do not require caps.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Such algorithms schedule jobs one quantum at a time.</a:t>
            </a:r>
          </a:p>
          <a:p>
            <a:pPr lvl="2">
              <a:lnSpc>
                <a:spcPct val="90000"/>
              </a:lnSpc>
            </a:pPr>
            <a:r>
              <a:rPr lang="en-US" sz="2000" smtClean="0"/>
              <a:t>May therefore </a:t>
            </a:r>
            <a:r>
              <a:rPr lang="en-US" sz="2000" smtClean="0">
                <a:solidFill>
                  <a:schemeClr val="hlink"/>
                </a:solidFill>
              </a:rPr>
              <a:t>preempt and migrate jobs frequently</a:t>
            </a:r>
            <a:r>
              <a:rPr lang="en-US" sz="2000" smtClean="0"/>
              <a:t>.</a:t>
            </a:r>
          </a:p>
          <a:p>
            <a:pPr lvl="2">
              <a:lnSpc>
                <a:spcPct val="90000"/>
              </a:lnSpc>
            </a:pPr>
            <a:r>
              <a:rPr lang="en-US" sz="2000" smtClean="0"/>
              <a:t>Perhaps less of a concern on a multicore platform.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Under most </a:t>
            </a:r>
            <a:r>
              <a:rPr lang="en-US" sz="2800" smtClean="0">
                <a:solidFill>
                  <a:schemeClr val="hlink"/>
                </a:solidFill>
              </a:rPr>
              <a:t>global algorithms</a:t>
            </a:r>
            <a:r>
              <a:rPr lang="en-US" sz="2800" smtClean="0"/>
              <a:t>, if utilization is not capped, </a:t>
            </a:r>
            <a:r>
              <a:rPr lang="en-US" sz="2800" smtClean="0">
                <a:solidFill>
                  <a:schemeClr val="hlink"/>
                </a:solidFill>
              </a:rPr>
              <a:t>deadline </a:t>
            </a:r>
            <a:r>
              <a:rPr lang="en-US" sz="2800" i="1" smtClean="0">
                <a:solidFill>
                  <a:schemeClr val="hlink"/>
                </a:solidFill>
              </a:rPr>
              <a:t>tardiness</a:t>
            </a:r>
            <a:r>
              <a:rPr lang="en-US" sz="2800" smtClean="0"/>
              <a:t> </a:t>
            </a:r>
            <a:r>
              <a:rPr lang="en-US" sz="2800" smtClean="0">
                <a:solidFill>
                  <a:schemeClr val="hlink"/>
                </a:solidFill>
              </a:rPr>
              <a:t>is bounded</a:t>
            </a:r>
            <a:r>
              <a:rPr lang="en-US" sz="280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Sufficient for </a:t>
            </a:r>
            <a:r>
              <a:rPr lang="en-US" sz="2400" smtClean="0">
                <a:solidFill>
                  <a:schemeClr val="hlink"/>
                </a:solidFill>
              </a:rPr>
              <a:t>soft real-time</a:t>
            </a:r>
            <a:r>
              <a:rPr lang="en-US" sz="2400" smtClean="0"/>
              <a:t> systems.</a:t>
            </a:r>
          </a:p>
        </p:txBody>
      </p:sp>
      <p:sp>
        <p:nvSpPr>
          <p:cNvPr id="1314820" name="Rectangle 4"/>
          <p:cNvSpPr>
            <a:spLocks noChangeArrowheads="1"/>
          </p:cNvSpPr>
          <p:nvPr/>
        </p:nvSpPr>
        <p:spPr bwMode="auto">
          <a:xfrm>
            <a:off x="215900" y="1570038"/>
            <a:ext cx="8712200" cy="4776787"/>
          </a:xfrm>
          <a:prstGeom prst="rect">
            <a:avLst/>
          </a:prstGeom>
          <a:solidFill>
            <a:srgbClr val="FFFF99"/>
          </a:solidFill>
          <a:ln w="28575" algn="ctr">
            <a:solidFill>
              <a:srgbClr val="0000CC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633413" y="1627188"/>
            <a:ext cx="5110162" cy="5191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Previous example under PD</a:t>
            </a:r>
            <a:r>
              <a:rPr lang="en-US" sz="2800" baseline="30000"/>
              <a:t>2</a:t>
            </a:r>
            <a:r>
              <a:rPr lang="en-US" sz="2800"/>
              <a:t>…</a:t>
            </a:r>
          </a:p>
        </p:txBody>
      </p:sp>
      <p:sp>
        <p:nvSpPr>
          <p:cNvPr id="1314822" name="Rectangle 6"/>
          <p:cNvSpPr>
            <a:spLocks noChangeArrowheads="1"/>
          </p:cNvSpPr>
          <p:nvPr/>
        </p:nvSpPr>
        <p:spPr bwMode="auto">
          <a:xfrm>
            <a:off x="1389063" y="2886075"/>
            <a:ext cx="7239000" cy="323532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44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53255" name="Line 7"/>
          <p:cNvSpPr>
            <a:spLocks noChangeShapeType="1"/>
          </p:cNvSpPr>
          <p:nvPr/>
        </p:nvSpPr>
        <p:spPr bwMode="auto">
          <a:xfrm>
            <a:off x="1541463" y="5664200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56" name="Line 8"/>
          <p:cNvSpPr>
            <a:spLocks noChangeShapeType="1"/>
          </p:cNvSpPr>
          <p:nvPr/>
        </p:nvSpPr>
        <p:spPr bwMode="auto">
          <a:xfrm flipV="1">
            <a:off x="1554163" y="39370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1381125" y="5662613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0</a:t>
            </a:r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15414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22272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24558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>
            <a:off x="17700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19986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>
            <a:off x="26844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>
            <a:off x="29130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>
            <a:off x="31416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>
            <a:off x="33702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67" name="Line 19"/>
          <p:cNvSpPr>
            <a:spLocks noChangeShapeType="1"/>
          </p:cNvSpPr>
          <p:nvPr/>
        </p:nvSpPr>
        <p:spPr bwMode="auto">
          <a:xfrm>
            <a:off x="35988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68" name="Line 20"/>
          <p:cNvSpPr>
            <a:spLocks noChangeShapeType="1"/>
          </p:cNvSpPr>
          <p:nvPr/>
        </p:nvSpPr>
        <p:spPr bwMode="auto">
          <a:xfrm>
            <a:off x="38274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69" name="Line 21"/>
          <p:cNvSpPr>
            <a:spLocks noChangeShapeType="1"/>
          </p:cNvSpPr>
          <p:nvPr/>
        </p:nvSpPr>
        <p:spPr bwMode="auto">
          <a:xfrm>
            <a:off x="40560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70" name="Line 22"/>
          <p:cNvSpPr>
            <a:spLocks noChangeShapeType="1"/>
          </p:cNvSpPr>
          <p:nvPr/>
        </p:nvSpPr>
        <p:spPr bwMode="auto">
          <a:xfrm>
            <a:off x="42846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71" name="Line 23"/>
          <p:cNvSpPr>
            <a:spLocks noChangeShapeType="1"/>
          </p:cNvSpPr>
          <p:nvPr/>
        </p:nvSpPr>
        <p:spPr bwMode="auto">
          <a:xfrm>
            <a:off x="45132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72" name="Line 24"/>
          <p:cNvSpPr>
            <a:spLocks noChangeShapeType="1"/>
          </p:cNvSpPr>
          <p:nvPr/>
        </p:nvSpPr>
        <p:spPr bwMode="auto">
          <a:xfrm>
            <a:off x="47418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73" name="Line 25"/>
          <p:cNvSpPr>
            <a:spLocks noChangeShapeType="1"/>
          </p:cNvSpPr>
          <p:nvPr/>
        </p:nvSpPr>
        <p:spPr bwMode="auto">
          <a:xfrm>
            <a:off x="49704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74" name="Line 26"/>
          <p:cNvSpPr>
            <a:spLocks noChangeShapeType="1"/>
          </p:cNvSpPr>
          <p:nvPr/>
        </p:nvSpPr>
        <p:spPr bwMode="auto">
          <a:xfrm>
            <a:off x="51990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75" name="Line 27"/>
          <p:cNvSpPr>
            <a:spLocks noChangeShapeType="1"/>
          </p:cNvSpPr>
          <p:nvPr/>
        </p:nvSpPr>
        <p:spPr bwMode="auto">
          <a:xfrm>
            <a:off x="54276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76" name="Line 28"/>
          <p:cNvSpPr>
            <a:spLocks noChangeShapeType="1"/>
          </p:cNvSpPr>
          <p:nvPr/>
        </p:nvSpPr>
        <p:spPr bwMode="auto">
          <a:xfrm>
            <a:off x="56562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77" name="Line 29"/>
          <p:cNvSpPr>
            <a:spLocks noChangeShapeType="1"/>
          </p:cNvSpPr>
          <p:nvPr/>
        </p:nvSpPr>
        <p:spPr bwMode="auto">
          <a:xfrm>
            <a:off x="58848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78" name="Line 30"/>
          <p:cNvSpPr>
            <a:spLocks noChangeShapeType="1"/>
          </p:cNvSpPr>
          <p:nvPr/>
        </p:nvSpPr>
        <p:spPr bwMode="auto">
          <a:xfrm>
            <a:off x="61134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79" name="Line 31"/>
          <p:cNvSpPr>
            <a:spLocks noChangeShapeType="1"/>
          </p:cNvSpPr>
          <p:nvPr/>
        </p:nvSpPr>
        <p:spPr bwMode="auto">
          <a:xfrm>
            <a:off x="63420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80" name="Line 32"/>
          <p:cNvSpPr>
            <a:spLocks noChangeShapeType="1"/>
          </p:cNvSpPr>
          <p:nvPr/>
        </p:nvSpPr>
        <p:spPr bwMode="auto">
          <a:xfrm>
            <a:off x="65706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81" name="Line 33"/>
          <p:cNvSpPr>
            <a:spLocks noChangeShapeType="1"/>
          </p:cNvSpPr>
          <p:nvPr/>
        </p:nvSpPr>
        <p:spPr bwMode="auto">
          <a:xfrm>
            <a:off x="67992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82" name="Line 34"/>
          <p:cNvSpPr>
            <a:spLocks noChangeShapeType="1"/>
          </p:cNvSpPr>
          <p:nvPr/>
        </p:nvSpPr>
        <p:spPr bwMode="auto">
          <a:xfrm>
            <a:off x="70278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83" name="Line 35"/>
          <p:cNvSpPr>
            <a:spLocks noChangeShapeType="1"/>
          </p:cNvSpPr>
          <p:nvPr/>
        </p:nvSpPr>
        <p:spPr bwMode="auto">
          <a:xfrm>
            <a:off x="72564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84" name="Line 36"/>
          <p:cNvSpPr>
            <a:spLocks noChangeShapeType="1"/>
          </p:cNvSpPr>
          <p:nvPr/>
        </p:nvSpPr>
        <p:spPr bwMode="auto">
          <a:xfrm>
            <a:off x="74850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85" name="Line 37"/>
          <p:cNvSpPr>
            <a:spLocks noChangeShapeType="1"/>
          </p:cNvSpPr>
          <p:nvPr/>
        </p:nvSpPr>
        <p:spPr bwMode="auto">
          <a:xfrm>
            <a:off x="77136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86" name="Line 38"/>
          <p:cNvSpPr>
            <a:spLocks noChangeShapeType="1"/>
          </p:cNvSpPr>
          <p:nvPr/>
        </p:nvSpPr>
        <p:spPr bwMode="auto">
          <a:xfrm>
            <a:off x="79422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87" name="Text Box 39"/>
          <p:cNvSpPr txBox="1">
            <a:spLocks noChangeArrowheads="1"/>
          </p:cNvSpPr>
          <p:nvPr/>
        </p:nvSpPr>
        <p:spPr bwMode="auto">
          <a:xfrm>
            <a:off x="3581400" y="5662613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10</a:t>
            </a:r>
          </a:p>
        </p:txBody>
      </p:sp>
      <p:sp>
        <p:nvSpPr>
          <p:cNvPr id="53288" name="Text Box 40"/>
          <p:cNvSpPr txBox="1">
            <a:spLocks noChangeArrowheads="1"/>
          </p:cNvSpPr>
          <p:nvPr/>
        </p:nvSpPr>
        <p:spPr bwMode="auto">
          <a:xfrm>
            <a:off x="5867400" y="5662613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20</a:t>
            </a:r>
            <a:endParaRPr lang="en-US" sz="2400" i="1"/>
          </a:p>
        </p:txBody>
      </p:sp>
      <p:sp>
        <p:nvSpPr>
          <p:cNvPr id="53289" name="Text Box 41"/>
          <p:cNvSpPr txBox="1">
            <a:spLocks noChangeArrowheads="1"/>
          </p:cNvSpPr>
          <p:nvPr/>
        </p:nvSpPr>
        <p:spPr bwMode="auto">
          <a:xfrm>
            <a:off x="8121650" y="5662613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30</a:t>
            </a:r>
            <a:endParaRPr lang="en-US" sz="2400" i="1"/>
          </a:p>
        </p:txBody>
      </p:sp>
      <p:sp>
        <p:nvSpPr>
          <p:cNvPr id="53290" name="Line 42"/>
          <p:cNvSpPr>
            <a:spLocks noChangeShapeType="1"/>
          </p:cNvSpPr>
          <p:nvPr/>
        </p:nvSpPr>
        <p:spPr bwMode="auto">
          <a:xfrm>
            <a:off x="81708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91" name="Line 43"/>
          <p:cNvSpPr>
            <a:spLocks noChangeShapeType="1"/>
          </p:cNvSpPr>
          <p:nvPr/>
        </p:nvSpPr>
        <p:spPr bwMode="auto">
          <a:xfrm>
            <a:off x="83994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92" name="Line 44"/>
          <p:cNvSpPr>
            <a:spLocks noChangeShapeType="1"/>
          </p:cNvSpPr>
          <p:nvPr/>
        </p:nvSpPr>
        <p:spPr bwMode="auto">
          <a:xfrm flipV="1">
            <a:off x="8412163" y="39370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93" name="Line 45"/>
          <p:cNvSpPr>
            <a:spLocks noChangeShapeType="1"/>
          </p:cNvSpPr>
          <p:nvPr/>
        </p:nvSpPr>
        <p:spPr bwMode="auto">
          <a:xfrm>
            <a:off x="1554163" y="4318000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94" name="Text Box 46"/>
          <p:cNvSpPr txBox="1">
            <a:spLocks noChangeArrowheads="1"/>
          </p:cNvSpPr>
          <p:nvPr/>
        </p:nvSpPr>
        <p:spPr bwMode="auto">
          <a:xfrm>
            <a:off x="204788" y="3111500"/>
            <a:ext cx="13001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1</a:t>
            </a:r>
            <a:r>
              <a:rPr lang="en-US" b="1"/>
              <a:t> = (2,3)</a:t>
            </a:r>
          </a:p>
        </p:txBody>
      </p:sp>
      <p:sp>
        <p:nvSpPr>
          <p:cNvPr id="53295" name="Line 47"/>
          <p:cNvSpPr>
            <a:spLocks noChangeShapeType="1"/>
          </p:cNvSpPr>
          <p:nvPr/>
        </p:nvSpPr>
        <p:spPr bwMode="auto">
          <a:xfrm flipV="1">
            <a:off x="2230438" y="39370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296" name="Text Box 48"/>
          <p:cNvSpPr txBox="1">
            <a:spLocks noChangeArrowheads="1"/>
          </p:cNvSpPr>
          <p:nvPr/>
        </p:nvSpPr>
        <p:spPr bwMode="auto">
          <a:xfrm>
            <a:off x="2524125" y="5662613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5</a:t>
            </a:r>
          </a:p>
        </p:txBody>
      </p:sp>
      <p:sp>
        <p:nvSpPr>
          <p:cNvPr id="53297" name="Text Box 49"/>
          <p:cNvSpPr txBox="1">
            <a:spLocks noChangeArrowheads="1"/>
          </p:cNvSpPr>
          <p:nvPr/>
        </p:nvSpPr>
        <p:spPr bwMode="auto">
          <a:xfrm>
            <a:off x="4724400" y="5662613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15</a:t>
            </a:r>
          </a:p>
        </p:txBody>
      </p:sp>
      <p:sp>
        <p:nvSpPr>
          <p:cNvPr id="53298" name="Text Box 50"/>
          <p:cNvSpPr txBox="1">
            <a:spLocks noChangeArrowheads="1"/>
          </p:cNvSpPr>
          <p:nvPr/>
        </p:nvSpPr>
        <p:spPr bwMode="auto">
          <a:xfrm>
            <a:off x="6978650" y="5662613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25</a:t>
            </a:r>
          </a:p>
        </p:txBody>
      </p:sp>
      <p:sp>
        <p:nvSpPr>
          <p:cNvPr id="53299" name="Line 51"/>
          <p:cNvSpPr>
            <a:spLocks noChangeShapeType="1"/>
          </p:cNvSpPr>
          <p:nvPr/>
        </p:nvSpPr>
        <p:spPr bwMode="auto">
          <a:xfrm flipV="1">
            <a:off x="4972050" y="39370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300" name="Rectangle 52"/>
          <p:cNvSpPr>
            <a:spLocks noChangeArrowheads="1"/>
          </p:cNvSpPr>
          <p:nvPr/>
        </p:nvSpPr>
        <p:spPr bwMode="auto">
          <a:xfrm>
            <a:off x="1549400" y="3240088"/>
            <a:ext cx="455613" cy="263525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01" name="Text Box 53"/>
          <p:cNvSpPr txBox="1">
            <a:spLocks noChangeArrowheads="1"/>
          </p:cNvSpPr>
          <p:nvPr/>
        </p:nvSpPr>
        <p:spPr bwMode="auto">
          <a:xfrm>
            <a:off x="206375" y="3962400"/>
            <a:ext cx="13001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2</a:t>
            </a:r>
            <a:r>
              <a:rPr lang="en-US" b="1"/>
              <a:t> = (2,3)</a:t>
            </a:r>
          </a:p>
        </p:txBody>
      </p:sp>
      <p:sp>
        <p:nvSpPr>
          <p:cNvPr id="53302" name="Text Box 54"/>
          <p:cNvSpPr txBox="1">
            <a:spLocks noChangeArrowheads="1"/>
          </p:cNvSpPr>
          <p:nvPr/>
        </p:nvSpPr>
        <p:spPr bwMode="auto">
          <a:xfrm>
            <a:off x="200025" y="4816475"/>
            <a:ext cx="13001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3</a:t>
            </a:r>
            <a:r>
              <a:rPr lang="en-US" b="1"/>
              <a:t> = (2,3)</a:t>
            </a:r>
          </a:p>
        </p:txBody>
      </p:sp>
      <p:sp>
        <p:nvSpPr>
          <p:cNvPr id="53303" name="Line 55"/>
          <p:cNvSpPr>
            <a:spLocks noChangeShapeType="1"/>
          </p:cNvSpPr>
          <p:nvPr/>
        </p:nvSpPr>
        <p:spPr bwMode="auto">
          <a:xfrm flipV="1">
            <a:off x="2905125" y="393382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304" name="Line 56"/>
          <p:cNvSpPr>
            <a:spLocks noChangeShapeType="1"/>
          </p:cNvSpPr>
          <p:nvPr/>
        </p:nvSpPr>
        <p:spPr bwMode="auto">
          <a:xfrm flipV="1">
            <a:off x="3590925" y="393065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305" name="Line 57"/>
          <p:cNvSpPr>
            <a:spLocks noChangeShapeType="1"/>
          </p:cNvSpPr>
          <p:nvPr/>
        </p:nvSpPr>
        <p:spPr bwMode="auto">
          <a:xfrm flipV="1">
            <a:off x="4287838" y="39274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306" name="Line 58"/>
          <p:cNvSpPr>
            <a:spLocks noChangeShapeType="1"/>
          </p:cNvSpPr>
          <p:nvPr/>
        </p:nvSpPr>
        <p:spPr bwMode="auto">
          <a:xfrm flipV="1">
            <a:off x="5648325" y="3932238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307" name="Line 59"/>
          <p:cNvSpPr>
            <a:spLocks noChangeShapeType="1"/>
          </p:cNvSpPr>
          <p:nvPr/>
        </p:nvSpPr>
        <p:spPr bwMode="auto">
          <a:xfrm flipV="1">
            <a:off x="6345238" y="3929063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308" name="Line 60"/>
          <p:cNvSpPr>
            <a:spLocks noChangeShapeType="1"/>
          </p:cNvSpPr>
          <p:nvPr/>
        </p:nvSpPr>
        <p:spPr bwMode="auto">
          <a:xfrm flipV="1">
            <a:off x="7031038" y="3925888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309" name="Line 61"/>
          <p:cNvSpPr>
            <a:spLocks noChangeShapeType="1"/>
          </p:cNvSpPr>
          <p:nvPr/>
        </p:nvSpPr>
        <p:spPr bwMode="auto">
          <a:xfrm flipV="1">
            <a:off x="7716838" y="393382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310" name="Line 62"/>
          <p:cNvSpPr>
            <a:spLocks noChangeShapeType="1"/>
          </p:cNvSpPr>
          <p:nvPr/>
        </p:nvSpPr>
        <p:spPr bwMode="auto">
          <a:xfrm flipV="1">
            <a:off x="1550988" y="4811713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311" name="Line 63"/>
          <p:cNvSpPr>
            <a:spLocks noChangeShapeType="1"/>
          </p:cNvSpPr>
          <p:nvPr/>
        </p:nvSpPr>
        <p:spPr bwMode="auto">
          <a:xfrm flipV="1">
            <a:off x="8408988" y="4811713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312" name="Line 64"/>
          <p:cNvSpPr>
            <a:spLocks noChangeShapeType="1"/>
          </p:cNvSpPr>
          <p:nvPr/>
        </p:nvSpPr>
        <p:spPr bwMode="auto">
          <a:xfrm>
            <a:off x="1550988" y="5192713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313" name="Line 65"/>
          <p:cNvSpPr>
            <a:spLocks noChangeShapeType="1"/>
          </p:cNvSpPr>
          <p:nvPr/>
        </p:nvSpPr>
        <p:spPr bwMode="auto">
          <a:xfrm flipV="1">
            <a:off x="2227263" y="4811713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314" name="Line 66"/>
          <p:cNvSpPr>
            <a:spLocks noChangeShapeType="1"/>
          </p:cNvSpPr>
          <p:nvPr/>
        </p:nvSpPr>
        <p:spPr bwMode="auto">
          <a:xfrm flipV="1">
            <a:off x="4968875" y="4811713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315" name="Line 67"/>
          <p:cNvSpPr>
            <a:spLocks noChangeShapeType="1"/>
          </p:cNvSpPr>
          <p:nvPr/>
        </p:nvSpPr>
        <p:spPr bwMode="auto">
          <a:xfrm flipV="1">
            <a:off x="2901950" y="4808538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316" name="Line 68"/>
          <p:cNvSpPr>
            <a:spLocks noChangeShapeType="1"/>
          </p:cNvSpPr>
          <p:nvPr/>
        </p:nvSpPr>
        <p:spPr bwMode="auto">
          <a:xfrm flipV="1">
            <a:off x="3587750" y="4805363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317" name="Line 69"/>
          <p:cNvSpPr>
            <a:spLocks noChangeShapeType="1"/>
          </p:cNvSpPr>
          <p:nvPr/>
        </p:nvSpPr>
        <p:spPr bwMode="auto">
          <a:xfrm flipV="1">
            <a:off x="4284663" y="4802188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318" name="Line 70"/>
          <p:cNvSpPr>
            <a:spLocks noChangeShapeType="1"/>
          </p:cNvSpPr>
          <p:nvPr/>
        </p:nvSpPr>
        <p:spPr bwMode="auto">
          <a:xfrm flipV="1">
            <a:off x="5645150" y="480695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319" name="Line 71"/>
          <p:cNvSpPr>
            <a:spLocks noChangeShapeType="1"/>
          </p:cNvSpPr>
          <p:nvPr/>
        </p:nvSpPr>
        <p:spPr bwMode="auto">
          <a:xfrm flipV="1">
            <a:off x="6342063" y="48037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320" name="Line 72"/>
          <p:cNvSpPr>
            <a:spLocks noChangeShapeType="1"/>
          </p:cNvSpPr>
          <p:nvPr/>
        </p:nvSpPr>
        <p:spPr bwMode="auto">
          <a:xfrm flipV="1">
            <a:off x="7027863" y="481012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321" name="Line 73"/>
          <p:cNvSpPr>
            <a:spLocks noChangeShapeType="1"/>
          </p:cNvSpPr>
          <p:nvPr/>
        </p:nvSpPr>
        <p:spPr bwMode="auto">
          <a:xfrm flipV="1">
            <a:off x="7713663" y="4808538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322" name="Line 74"/>
          <p:cNvSpPr>
            <a:spLocks noChangeShapeType="1"/>
          </p:cNvSpPr>
          <p:nvPr/>
        </p:nvSpPr>
        <p:spPr bwMode="auto">
          <a:xfrm flipV="1">
            <a:off x="1550988" y="3122613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323" name="Line 75"/>
          <p:cNvSpPr>
            <a:spLocks noChangeShapeType="1"/>
          </p:cNvSpPr>
          <p:nvPr/>
        </p:nvSpPr>
        <p:spPr bwMode="auto">
          <a:xfrm flipV="1">
            <a:off x="8408988" y="3122613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324" name="Line 76"/>
          <p:cNvSpPr>
            <a:spLocks noChangeShapeType="1"/>
          </p:cNvSpPr>
          <p:nvPr/>
        </p:nvSpPr>
        <p:spPr bwMode="auto">
          <a:xfrm>
            <a:off x="1550988" y="3503613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325" name="Line 77"/>
          <p:cNvSpPr>
            <a:spLocks noChangeShapeType="1"/>
          </p:cNvSpPr>
          <p:nvPr/>
        </p:nvSpPr>
        <p:spPr bwMode="auto">
          <a:xfrm flipV="1">
            <a:off x="2227263" y="3122613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326" name="Line 78"/>
          <p:cNvSpPr>
            <a:spLocks noChangeShapeType="1"/>
          </p:cNvSpPr>
          <p:nvPr/>
        </p:nvSpPr>
        <p:spPr bwMode="auto">
          <a:xfrm flipV="1">
            <a:off x="4968875" y="3122613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327" name="Line 79"/>
          <p:cNvSpPr>
            <a:spLocks noChangeShapeType="1"/>
          </p:cNvSpPr>
          <p:nvPr/>
        </p:nvSpPr>
        <p:spPr bwMode="auto">
          <a:xfrm flipV="1">
            <a:off x="2901950" y="3119438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328" name="Line 80"/>
          <p:cNvSpPr>
            <a:spLocks noChangeShapeType="1"/>
          </p:cNvSpPr>
          <p:nvPr/>
        </p:nvSpPr>
        <p:spPr bwMode="auto">
          <a:xfrm flipV="1">
            <a:off x="3587750" y="3116263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329" name="Line 81"/>
          <p:cNvSpPr>
            <a:spLocks noChangeShapeType="1"/>
          </p:cNvSpPr>
          <p:nvPr/>
        </p:nvSpPr>
        <p:spPr bwMode="auto">
          <a:xfrm flipV="1">
            <a:off x="4284663" y="3113088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330" name="Line 82"/>
          <p:cNvSpPr>
            <a:spLocks noChangeShapeType="1"/>
          </p:cNvSpPr>
          <p:nvPr/>
        </p:nvSpPr>
        <p:spPr bwMode="auto">
          <a:xfrm flipV="1">
            <a:off x="5645150" y="311785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331" name="Line 83"/>
          <p:cNvSpPr>
            <a:spLocks noChangeShapeType="1"/>
          </p:cNvSpPr>
          <p:nvPr/>
        </p:nvSpPr>
        <p:spPr bwMode="auto">
          <a:xfrm flipV="1">
            <a:off x="6342063" y="31146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332" name="Line 84"/>
          <p:cNvSpPr>
            <a:spLocks noChangeShapeType="1"/>
          </p:cNvSpPr>
          <p:nvPr/>
        </p:nvSpPr>
        <p:spPr bwMode="auto">
          <a:xfrm flipV="1">
            <a:off x="7027863" y="31115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333" name="Line 85"/>
          <p:cNvSpPr>
            <a:spLocks noChangeShapeType="1"/>
          </p:cNvSpPr>
          <p:nvPr/>
        </p:nvSpPr>
        <p:spPr bwMode="auto">
          <a:xfrm flipV="1">
            <a:off x="7713663" y="3119438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3334" name="Rectangle 86"/>
          <p:cNvSpPr>
            <a:spLocks noChangeArrowheads="1"/>
          </p:cNvSpPr>
          <p:nvPr/>
        </p:nvSpPr>
        <p:spPr bwMode="auto">
          <a:xfrm>
            <a:off x="1757363" y="4932363"/>
            <a:ext cx="238125" cy="254000"/>
          </a:xfrm>
          <a:prstGeom prst="rect">
            <a:avLst/>
          </a:prstGeom>
          <a:solidFill>
            <a:srgbClr val="CC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35" name="Rectangle 87"/>
          <p:cNvSpPr>
            <a:spLocks noChangeArrowheads="1"/>
          </p:cNvSpPr>
          <p:nvPr/>
        </p:nvSpPr>
        <p:spPr bwMode="auto">
          <a:xfrm>
            <a:off x="1554163" y="4056063"/>
            <a:ext cx="228600" cy="254000"/>
          </a:xfrm>
          <a:prstGeom prst="rect">
            <a:avLst/>
          </a:prstGeom>
          <a:solidFill>
            <a:srgbClr val="CC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36" name="Rectangle 88"/>
          <p:cNvSpPr>
            <a:spLocks noChangeArrowheads="1"/>
          </p:cNvSpPr>
          <p:nvPr/>
        </p:nvSpPr>
        <p:spPr bwMode="auto">
          <a:xfrm>
            <a:off x="2001838" y="4060825"/>
            <a:ext cx="228600" cy="254000"/>
          </a:xfrm>
          <a:prstGeom prst="rect">
            <a:avLst/>
          </a:prstGeom>
          <a:solidFill>
            <a:srgbClr val="CC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37" name="Rectangle 89"/>
          <p:cNvSpPr>
            <a:spLocks noChangeArrowheads="1"/>
          </p:cNvSpPr>
          <p:nvPr/>
        </p:nvSpPr>
        <p:spPr bwMode="auto">
          <a:xfrm>
            <a:off x="1995488" y="4930775"/>
            <a:ext cx="225425" cy="260350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38" name="Rectangle 90"/>
          <p:cNvSpPr>
            <a:spLocks noChangeArrowheads="1"/>
          </p:cNvSpPr>
          <p:nvPr/>
        </p:nvSpPr>
        <p:spPr bwMode="auto">
          <a:xfrm>
            <a:off x="2235200" y="3248025"/>
            <a:ext cx="455613" cy="254000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39" name="Rectangle 91"/>
          <p:cNvSpPr>
            <a:spLocks noChangeArrowheads="1"/>
          </p:cNvSpPr>
          <p:nvPr/>
        </p:nvSpPr>
        <p:spPr bwMode="auto">
          <a:xfrm>
            <a:off x="2430463" y="4930775"/>
            <a:ext cx="238125" cy="254000"/>
          </a:xfrm>
          <a:prstGeom prst="rect">
            <a:avLst/>
          </a:prstGeom>
          <a:solidFill>
            <a:srgbClr val="CC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40" name="Rectangle 92"/>
          <p:cNvSpPr>
            <a:spLocks noChangeArrowheads="1"/>
          </p:cNvSpPr>
          <p:nvPr/>
        </p:nvSpPr>
        <p:spPr bwMode="auto">
          <a:xfrm>
            <a:off x="2235200" y="4060825"/>
            <a:ext cx="228600" cy="254000"/>
          </a:xfrm>
          <a:prstGeom prst="rect">
            <a:avLst/>
          </a:prstGeom>
          <a:solidFill>
            <a:srgbClr val="CC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41" name="Rectangle 93"/>
          <p:cNvSpPr>
            <a:spLocks noChangeArrowheads="1"/>
          </p:cNvSpPr>
          <p:nvPr/>
        </p:nvSpPr>
        <p:spPr bwMode="auto">
          <a:xfrm>
            <a:off x="2687638" y="4057650"/>
            <a:ext cx="228600" cy="254000"/>
          </a:xfrm>
          <a:prstGeom prst="rect">
            <a:avLst/>
          </a:prstGeom>
          <a:solidFill>
            <a:srgbClr val="CC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42" name="Rectangle 94"/>
          <p:cNvSpPr>
            <a:spLocks noChangeArrowheads="1"/>
          </p:cNvSpPr>
          <p:nvPr/>
        </p:nvSpPr>
        <p:spPr bwMode="auto">
          <a:xfrm>
            <a:off x="2660650" y="4932363"/>
            <a:ext cx="238125" cy="258762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43" name="Rectangle 95"/>
          <p:cNvSpPr>
            <a:spLocks noChangeArrowheads="1"/>
          </p:cNvSpPr>
          <p:nvPr/>
        </p:nvSpPr>
        <p:spPr bwMode="auto">
          <a:xfrm>
            <a:off x="2898775" y="3244850"/>
            <a:ext cx="455613" cy="258763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44" name="Rectangle 96"/>
          <p:cNvSpPr>
            <a:spLocks noChangeArrowheads="1"/>
          </p:cNvSpPr>
          <p:nvPr/>
        </p:nvSpPr>
        <p:spPr bwMode="auto">
          <a:xfrm>
            <a:off x="3127375" y="4932363"/>
            <a:ext cx="238125" cy="254000"/>
          </a:xfrm>
          <a:prstGeom prst="rect">
            <a:avLst/>
          </a:prstGeom>
          <a:solidFill>
            <a:srgbClr val="CC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45" name="Rectangle 97"/>
          <p:cNvSpPr>
            <a:spLocks noChangeArrowheads="1"/>
          </p:cNvSpPr>
          <p:nvPr/>
        </p:nvSpPr>
        <p:spPr bwMode="auto">
          <a:xfrm>
            <a:off x="2905125" y="4057650"/>
            <a:ext cx="228600" cy="254000"/>
          </a:xfrm>
          <a:prstGeom prst="rect">
            <a:avLst/>
          </a:prstGeom>
          <a:solidFill>
            <a:srgbClr val="CC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46" name="Rectangle 98"/>
          <p:cNvSpPr>
            <a:spLocks noChangeArrowheads="1"/>
          </p:cNvSpPr>
          <p:nvPr/>
        </p:nvSpPr>
        <p:spPr bwMode="auto">
          <a:xfrm>
            <a:off x="3354388" y="4054475"/>
            <a:ext cx="228600" cy="254000"/>
          </a:xfrm>
          <a:prstGeom prst="rect">
            <a:avLst/>
          </a:prstGeom>
          <a:solidFill>
            <a:srgbClr val="CC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47" name="Rectangle 99"/>
          <p:cNvSpPr>
            <a:spLocks noChangeArrowheads="1"/>
          </p:cNvSpPr>
          <p:nvPr/>
        </p:nvSpPr>
        <p:spPr bwMode="auto">
          <a:xfrm>
            <a:off x="3346450" y="4930775"/>
            <a:ext cx="238125" cy="254000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48" name="Rectangle 100"/>
          <p:cNvSpPr>
            <a:spLocks noChangeArrowheads="1"/>
          </p:cNvSpPr>
          <p:nvPr/>
        </p:nvSpPr>
        <p:spPr bwMode="auto">
          <a:xfrm>
            <a:off x="3584575" y="3241675"/>
            <a:ext cx="455613" cy="261938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49" name="Rectangle 101"/>
          <p:cNvSpPr>
            <a:spLocks noChangeArrowheads="1"/>
          </p:cNvSpPr>
          <p:nvPr/>
        </p:nvSpPr>
        <p:spPr bwMode="auto">
          <a:xfrm>
            <a:off x="3802063" y="4930775"/>
            <a:ext cx="238125" cy="257175"/>
          </a:xfrm>
          <a:prstGeom prst="rect">
            <a:avLst/>
          </a:prstGeom>
          <a:solidFill>
            <a:srgbClr val="CC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50" name="Rectangle 102"/>
          <p:cNvSpPr>
            <a:spLocks noChangeArrowheads="1"/>
          </p:cNvSpPr>
          <p:nvPr/>
        </p:nvSpPr>
        <p:spPr bwMode="auto">
          <a:xfrm>
            <a:off x="3589338" y="4054475"/>
            <a:ext cx="228600" cy="254000"/>
          </a:xfrm>
          <a:prstGeom prst="rect">
            <a:avLst/>
          </a:prstGeom>
          <a:solidFill>
            <a:srgbClr val="CC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51" name="Rectangle 103"/>
          <p:cNvSpPr>
            <a:spLocks noChangeArrowheads="1"/>
          </p:cNvSpPr>
          <p:nvPr/>
        </p:nvSpPr>
        <p:spPr bwMode="auto">
          <a:xfrm>
            <a:off x="4059238" y="4057650"/>
            <a:ext cx="228600" cy="254000"/>
          </a:xfrm>
          <a:prstGeom prst="rect">
            <a:avLst/>
          </a:prstGeom>
          <a:solidFill>
            <a:srgbClr val="CC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52" name="Rectangle 104"/>
          <p:cNvSpPr>
            <a:spLocks noChangeArrowheads="1"/>
          </p:cNvSpPr>
          <p:nvPr/>
        </p:nvSpPr>
        <p:spPr bwMode="auto">
          <a:xfrm>
            <a:off x="4043363" y="4932363"/>
            <a:ext cx="238125" cy="254000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53" name="Rectangle 105"/>
          <p:cNvSpPr>
            <a:spLocks noChangeArrowheads="1"/>
          </p:cNvSpPr>
          <p:nvPr/>
        </p:nvSpPr>
        <p:spPr bwMode="auto">
          <a:xfrm>
            <a:off x="4281488" y="3249613"/>
            <a:ext cx="455612" cy="254000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54" name="Rectangle 106"/>
          <p:cNvSpPr>
            <a:spLocks noChangeArrowheads="1"/>
          </p:cNvSpPr>
          <p:nvPr/>
        </p:nvSpPr>
        <p:spPr bwMode="auto">
          <a:xfrm>
            <a:off x="4498975" y="4935538"/>
            <a:ext cx="238125" cy="254000"/>
          </a:xfrm>
          <a:prstGeom prst="rect">
            <a:avLst/>
          </a:prstGeom>
          <a:solidFill>
            <a:srgbClr val="CC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55" name="Rectangle 107"/>
          <p:cNvSpPr>
            <a:spLocks noChangeArrowheads="1"/>
          </p:cNvSpPr>
          <p:nvPr/>
        </p:nvSpPr>
        <p:spPr bwMode="auto">
          <a:xfrm>
            <a:off x="4281488" y="4057650"/>
            <a:ext cx="228600" cy="254000"/>
          </a:xfrm>
          <a:prstGeom prst="rect">
            <a:avLst/>
          </a:prstGeom>
          <a:solidFill>
            <a:srgbClr val="CC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56" name="Rectangle 108"/>
          <p:cNvSpPr>
            <a:spLocks noChangeArrowheads="1"/>
          </p:cNvSpPr>
          <p:nvPr/>
        </p:nvSpPr>
        <p:spPr bwMode="auto">
          <a:xfrm>
            <a:off x="4735513" y="4059238"/>
            <a:ext cx="228600" cy="254000"/>
          </a:xfrm>
          <a:prstGeom prst="rect">
            <a:avLst/>
          </a:prstGeom>
          <a:solidFill>
            <a:srgbClr val="CC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57" name="Rectangle 109"/>
          <p:cNvSpPr>
            <a:spLocks noChangeArrowheads="1"/>
          </p:cNvSpPr>
          <p:nvPr/>
        </p:nvSpPr>
        <p:spPr bwMode="auto">
          <a:xfrm>
            <a:off x="4729163" y="4933950"/>
            <a:ext cx="238125" cy="254000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58" name="Rectangle 110"/>
          <p:cNvSpPr>
            <a:spLocks noChangeArrowheads="1"/>
          </p:cNvSpPr>
          <p:nvPr/>
        </p:nvSpPr>
        <p:spPr bwMode="auto">
          <a:xfrm>
            <a:off x="4967288" y="3246438"/>
            <a:ext cx="455612" cy="254000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59" name="Rectangle 111"/>
          <p:cNvSpPr>
            <a:spLocks noChangeArrowheads="1"/>
          </p:cNvSpPr>
          <p:nvPr/>
        </p:nvSpPr>
        <p:spPr bwMode="auto">
          <a:xfrm>
            <a:off x="5173663" y="4929188"/>
            <a:ext cx="238125" cy="254000"/>
          </a:xfrm>
          <a:prstGeom prst="rect">
            <a:avLst/>
          </a:prstGeom>
          <a:solidFill>
            <a:srgbClr val="CC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60" name="Rectangle 112"/>
          <p:cNvSpPr>
            <a:spLocks noChangeArrowheads="1"/>
          </p:cNvSpPr>
          <p:nvPr/>
        </p:nvSpPr>
        <p:spPr bwMode="auto">
          <a:xfrm>
            <a:off x="4972050" y="4059238"/>
            <a:ext cx="228600" cy="254000"/>
          </a:xfrm>
          <a:prstGeom prst="rect">
            <a:avLst/>
          </a:prstGeom>
          <a:solidFill>
            <a:srgbClr val="CC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61" name="Rectangle 113"/>
          <p:cNvSpPr>
            <a:spLocks noChangeArrowheads="1"/>
          </p:cNvSpPr>
          <p:nvPr/>
        </p:nvSpPr>
        <p:spPr bwMode="auto">
          <a:xfrm>
            <a:off x="5419725" y="4056063"/>
            <a:ext cx="228600" cy="254000"/>
          </a:xfrm>
          <a:prstGeom prst="rect">
            <a:avLst/>
          </a:prstGeom>
          <a:solidFill>
            <a:srgbClr val="CC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62" name="Rectangle 114"/>
          <p:cNvSpPr>
            <a:spLocks noChangeArrowheads="1"/>
          </p:cNvSpPr>
          <p:nvPr/>
        </p:nvSpPr>
        <p:spPr bwMode="auto">
          <a:xfrm>
            <a:off x="5403850" y="4929188"/>
            <a:ext cx="238125" cy="265112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63" name="Rectangle 115"/>
          <p:cNvSpPr>
            <a:spLocks noChangeArrowheads="1"/>
          </p:cNvSpPr>
          <p:nvPr/>
        </p:nvSpPr>
        <p:spPr bwMode="auto">
          <a:xfrm>
            <a:off x="5641975" y="3243263"/>
            <a:ext cx="455613" cy="260350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64" name="Rectangle 116"/>
          <p:cNvSpPr>
            <a:spLocks noChangeArrowheads="1"/>
          </p:cNvSpPr>
          <p:nvPr/>
        </p:nvSpPr>
        <p:spPr bwMode="auto">
          <a:xfrm>
            <a:off x="5870575" y="4933950"/>
            <a:ext cx="238125" cy="255588"/>
          </a:xfrm>
          <a:prstGeom prst="rect">
            <a:avLst/>
          </a:prstGeom>
          <a:solidFill>
            <a:srgbClr val="CC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65" name="Rectangle 117"/>
          <p:cNvSpPr>
            <a:spLocks noChangeArrowheads="1"/>
          </p:cNvSpPr>
          <p:nvPr/>
        </p:nvSpPr>
        <p:spPr bwMode="auto">
          <a:xfrm>
            <a:off x="5641975" y="4056063"/>
            <a:ext cx="228600" cy="254000"/>
          </a:xfrm>
          <a:prstGeom prst="rect">
            <a:avLst/>
          </a:prstGeom>
          <a:solidFill>
            <a:srgbClr val="CC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66" name="Rectangle 118"/>
          <p:cNvSpPr>
            <a:spLocks noChangeArrowheads="1"/>
          </p:cNvSpPr>
          <p:nvPr/>
        </p:nvSpPr>
        <p:spPr bwMode="auto">
          <a:xfrm>
            <a:off x="6105525" y="4064000"/>
            <a:ext cx="228600" cy="254000"/>
          </a:xfrm>
          <a:prstGeom prst="rect">
            <a:avLst/>
          </a:prstGeom>
          <a:solidFill>
            <a:srgbClr val="CC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67" name="Rectangle 119"/>
          <p:cNvSpPr>
            <a:spLocks noChangeArrowheads="1"/>
          </p:cNvSpPr>
          <p:nvPr/>
        </p:nvSpPr>
        <p:spPr bwMode="auto">
          <a:xfrm>
            <a:off x="6100763" y="4933950"/>
            <a:ext cx="238125" cy="254000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68" name="Rectangle 120"/>
          <p:cNvSpPr>
            <a:spLocks noChangeArrowheads="1"/>
          </p:cNvSpPr>
          <p:nvPr/>
        </p:nvSpPr>
        <p:spPr bwMode="auto">
          <a:xfrm>
            <a:off x="6338888" y="3240088"/>
            <a:ext cx="455612" cy="263525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69" name="Rectangle 121"/>
          <p:cNvSpPr>
            <a:spLocks noChangeArrowheads="1"/>
          </p:cNvSpPr>
          <p:nvPr/>
        </p:nvSpPr>
        <p:spPr bwMode="auto">
          <a:xfrm>
            <a:off x="6556375" y="4933950"/>
            <a:ext cx="238125" cy="254000"/>
          </a:xfrm>
          <a:prstGeom prst="rect">
            <a:avLst/>
          </a:prstGeom>
          <a:solidFill>
            <a:srgbClr val="CC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70" name="Rectangle 122"/>
          <p:cNvSpPr>
            <a:spLocks noChangeArrowheads="1"/>
          </p:cNvSpPr>
          <p:nvPr/>
        </p:nvSpPr>
        <p:spPr bwMode="auto">
          <a:xfrm>
            <a:off x="6338888" y="4064000"/>
            <a:ext cx="228600" cy="254000"/>
          </a:xfrm>
          <a:prstGeom prst="rect">
            <a:avLst/>
          </a:prstGeom>
          <a:solidFill>
            <a:srgbClr val="CC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71" name="Rectangle 123"/>
          <p:cNvSpPr>
            <a:spLocks noChangeArrowheads="1"/>
          </p:cNvSpPr>
          <p:nvPr/>
        </p:nvSpPr>
        <p:spPr bwMode="auto">
          <a:xfrm>
            <a:off x="6791325" y="4060825"/>
            <a:ext cx="228600" cy="254000"/>
          </a:xfrm>
          <a:prstGeom prst="rect">
            <a:avLst/>
          </a:prstGeom>
          <a:solidFill>
            <a:srgbClr val="CC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72" name="Rectangle 124"/>
          <p:cNvSpPr>
            <a:spLocks noChangeArrowheads="1"/>
          </p:cNvSpPr>
          <p:nvPr/>
        </p:nvSpPr>
        <p:spPr bwMode="auto">
          <a:xfrm>
            <a:off x="6786563" y="4933950"/>
            <a:ext cx="238125" cy="254000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73" name="Rectangle 125"/>
          <p:cNvSpPr>
            <a:spLocks noChangeArrowheads="1"/>
          </p:cNvSpPr>
          <p:nvPr/>
        </p:nvSpPr>
        <p:spPr bwMode="auto">
          <a:xfrm>
            <a:off x="7024688" y="3248025"/>
            <a:ext cx="455612" cy="254000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74" name="Rectangle 126"/>
          <p:cNvSpPr>
            <a:spLocks noChangeArrowheads="1"/>
          </p:cNvSpPr>
          <p:nvPr/>
        </p:nvSpPr>
        <p:spPr bwMode="auto">
          <a:xfrm>
            <a:off x="7242175" y="4930775"/>
            <a:ext cx="238125" cy="254000"/>
          </a:xfrm>
          <a:prstGeom prst="rect">
            <a:avLst/>
          </a:prstGeom>
          <a:solidFill>
            <a:srgbClr val="CC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75" name="Rectangle 127"/>
          <p:cNvSpPr>
            <a:spLocks noChangeArrowheads="1"/>
          </p:cNvSpPr>
          <p:nvPr/>
        </p:nvSpPr>
        <p:spPr bwMode="auto">
          <a:xfrm>
            <a:off x="7024688" y="4059238"/>
            <a:ext cx="228600" cy="254000"/>
          </a:xfrm>
          <a:prstGeom prst="rect">
            <a:avLst/>
          </a:prstGeom>
          <a:solidFill>
            <a:srgbClr val="CC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76" name="Rectangle 128"/>
          <p:cNvSpPr>
            <a:spLocks noChangeArrowheads="1"/>
          </p:cNvSpPr>
          <p:nvPr/>
        </p:nvSpPr>
        <p:spPr bwMode="auto">
          <a:xfrm>
            <a:off x="7488238" y="4057650"/>
            <a:ext cx="228600" cy="254000"/>
          </a:xfrm>
          <a:prstGeom prst="rect">
            <a:avLst/>
          </a:prstGeom>
          <a:solidFill>
            <a:srgbClr val="CC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77" name="Rectangle 129"/>
          <p:cNvSpPr>
            <a:spLocks noChangeArrowheads="1"/>
          </p:cNvSpPr>
          <p:nvPr/>
        </p:nvSpPr>
        <p:spPr bwMode="auto">
          <a:xfrm>
            <a:off x="7472363" y="4932363"/>
            <a:ext cx="238125" cy="254000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78" name="Rectangle 130"/>
          <p:cNvSpPr>
            <a:spLocks noChangeArrowheads="1"/>
          </p:cNvSpPr>
          <p:nvPr/>
        </p:nvSpPr>
        <p:spPr bwMode="auto">
          <a:xfrm>
            <a:off x="7710488" y="3244850"/>
            <a:ext cx="455612" cy="258763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79" name="Rectangle 131"/>
          <p:cNvSpPr>
            <a:spLocks noChangeArrowheads="1"/>
          </p:cNvSpPr>
          <p:nvPr/>
        </p:nvSpPr>
        <p:spPr bwMode="auto">
          <a:xfrm>
            <a:off x="7927975" y="4932363"/>
            <a:ext cx="238125" cy="254000"/>
          </a:xfrm>
          <a:prstGeom prst="rect">
            <a:avLst/>
          </a:prstGeom>
          <a:solidFill>
            <a:srgbClr val="CC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80" name="Rectangle 132"/>
          <p:cNvSpPr>
            <a:spLocks noChangeArrowheads="1"/>
          </p:cNvSpPr>
          <p:nvPr/>
        </p:nvSpPr>
        <p:spPr bwMode="auto">
          <a:xfrm>
            <a:off x="7721600" y="4057650"/>
            <a:ext cx="228600" cy="254000"/>
          </a:xfrm>
          <a:prstGeom prst="rect">
            <a:avLst/>
          </a:prstGeom>
          <a:solidFill>
            <a:srgbClr val="CC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81" name="Rectangle 133"/>
          <p:cNvSpPr>
            <a:spLocks noChangeArrowheads="1"/>
          </p:cNvSpPr>
          <p:nvPr/>
        </p:nvSpPr>
        <p:spPr bwMode="auto">
          <a:xfrm>
            <a:off x="8185150" y="4060825"/>
            <a:ext cx="228600" cy="254000"/>
          </a:xfrm>
          <a:prstGeom prst="rect">
            <a:avLst/>
          </a:prstGeom>
          <a:solidFill>
            <a:srgbClr val="CC00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82" name="Rectangle 134"/>
          <p:cNvSpPr>
            <a:spLocks noChangeArrowheads="1"/>
          </p:cNvSpPr>
          <p:nvPr/>
        </p:nvSpPr>
        <p:spPr bwMode="auto">
          <a:xfrm>
            <a:off x="8158163" y="4930775"/>
            <a:ext cx="238125" cy="254000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83" name="Text Box 135"/>
          <p:cNvSpPr txBox="1">
            <a:spLocks noChangeArrowheads="1"/>
          </p:cNvSpPr>
          <p:nvPr/>
        </p:nvSpPr>
        <p:spPr bwMode="auto">
          <a:xfrm>
            <a:off x="1543050" y="2228850"/>
            <a:ext cx="2301875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On Processor 1</a:t>
            </a:r>
          </a:p>
        </p:txBody>
      </p:sp>
      <p:sp>
        <p:nvSpPr>
          <p:cNvPr id="53384" name="Line 136"/>
          <p:cNvSpPr>
            <a:spLocks noChangeShapeType="1"/>
          </p:cNvSpPr>
          <p:nvPr/>
        </p:nvSpPr>
        <p:spPr bwMode="auto">
          <a:xfrm flipH="1">
            <a:off x="1795463" y="2622550"/>
            <a:ext cx="828675" cy="7524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85" name="Text Box 137"/>
          <p:cNvSpPr txBox="1">
            <a:spLocks noChangeArrowheads="1"/>
          </p:cNvSpPr>
          <p:nvPr/>
        </p:nvSpPr>
        <p:spPr bwMode="auto">
          <a:xfrm>
            <a:off x="4162425" y="2236788"/>
            <a:ext cx="2301875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On Processor 2</a:t>
            </a:r>
          </a:p>
        </p:txBody>
      </p:sp>
      <p:sp>
        <p:nvSpPr>
          <p:cNvPr id="53386" name="Line 138"/>
          <p:cNvSpPr>
            <a:spLocks noChangeShapeType="1"/>
          </p:cNvSpPr>
          <p:nvPr/>
        </p:nvSpPr>
        <p:spPr bwMode="auto">
          <a:xfrm flipH="1">
            <a:off x="2355850" y="2611438"/>
            <a:ext cx="2936875" cy="1570037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GEDF</a:t>
            </a:r>
            <a:br>
              <a:rPr lang="en-US" dirty="0" smtClean="0"/>
            </a:br>
            <a:r>
              <a:rPr lang="en-US" sz="2400" dirty="0" smtClean="0"/>
              <a:t>HRT: Loss, SRT: No Loss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590675"/>
            <a:ext cx="8450262" cy="50196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Under partitioning &amp; most global algorithms, </a:t>
            </a:r>
            <a:r>
              <a:rPr lang="en-US" sz="2800" smtClean="0">
                <a:solidFill>
                  <a:schemeClr val="hlink"/>
                </a:solidFill>
              </a:rPr>
              <a:t>overall utilization must be </a:t>
            </a:r>
            <a:r>
              <a:rPr lang="en-US" sz="2800" i="1" smtClean="0">
                <a:solidFill>
                  <a:schemeClr val="hlink"/>
                </a:solidFill>
              </a:rPr>
              <a:t>capped</a:t>
            </a:r>
            <a:r>
              <a:rPr lang="en-US" sz="2800" smtClean="0"/>
              <a:t> to avoid deadline misses.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Due to connections to bin-packing.</a:t>
            </a:r>
          </a:p>
          <a:p>
            <a:pPr>
              <a:lnSpc>
                <a:spcPct val="90000"/>
              </a:lnSpc>
            </a:pPr>
            <a:r>
              <a:rPr lang="en-US" sz="2800" b="1" smtClean="0">
                <a:solidFill>
                  <a:schemeClr val="hlink"/>
                </a:solidFill>
              </a:rPr>
              <a:t>Exception:</a:t>
            </a:r>
            <a:r>
              <a:rPr lang="en-US" sz="2800" smtClean="0"/>
              <a:t> Global </a:t>
            </a:r>
            <a:r>
              <a:rPr lang="en-US" sz="2800" smtClean="0">
                <a:solidFill>
                  <a:schemeClr val="hlink"/>
                </a:solidFill>
              </a:rPr>
              <a:t>“Pfair” algorithms </a:t>
            </a:r>
            <a:r>
              <a:rPr lang="en-US" sz="2800" smtClean="0"/>
              <a:t>do not require caps.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Such algorithms schedule jobs one quantum at a time.</a:t>
            </a:r>
          </a:p>
          <a:p>
            <a:pPr lvl="2">
              <a:lnSpc>
                <a:spcPct val="90000"/>
              </a:lnSpc>
            </a:pPr>
            <a:r>
              <a:rPr lang="en-US" sz="2000" smtClean="0"/>
              <a:t>May therefore </a:t>
            </a:r>
            <a:r>
              <a:rPr lang="en-US" sz="2000" smtClean="0">
                <a:solidFill>
                  <a:schemeClr val="hlink"/>
                </a:solidFill>
              </a:rPr>
              <a:t>preempt and migrate jobs frequently</a:t>
            </a:r>
            <a:r>
              <a:rPr lang="en-US" sz="2000" smtClean="0"/>
              <a:t>.</a:t>
            </a:r>
          </a:p>
          <a:p>
            <a:pPr lvl="2">
              <a:lnSpc>
                <a:spcPct val="90000"/>
              </a:lnSpc>
            </a:pPr>
            <a:r>
              <a:rPr lang="en-US" sz="2000" smtClean="0"/>
              <a:t>Perhaps less of a concern on a multicore platform.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Under most </a:t>
            </a:r>
            <a:r>
              <a:rPr lang="en-US" sz="2800" smtClean="0">
                <a:solidFill>
                  <a:schemeClr val="hlink"/>
                </a:solidFill>
              </a:rPr>
              <a:t>global algorithms</a:t>
            </a:r>
            <a:r>
              <a:rPr lang="en-US" sz="2800" smtClean="0"/>
              <a:t>, if utilization is not capped, </a:t>
            </a:r>
            <a:r>
              <a:rPr lang="en-US" sz="2800" smtClean="0">
                <a:solidFill>
                  <a:schemeClr val="hlink"/>
                </a:solidFill>
              </a:rPr>
              <a:t>deadline </a:t>
            </a:r>
            <a:r>
              <a:rPr lang="en-US" sz="2800" i="1" smtClean="0">
                <a:solidFill>
                  <a:schemeClr val="hlink"/>
                </a:solidFill>
              </a:rPr>
              <a:t>tardiness</a:t>
            </a:r>
            <a:r>
              <a:rPr lang="en-US" sz="2800" smtClean="0"/>
              <a:t> </a:t>
            </a:r>
            <a:r>
              <a:rPr lang="en-US" sz="2800" smtClean="0">
                <a:solidFill>
                  <a:schemeClr val="hlink"/>
                </a:solidFill>
              </a:rPr>
              <a:t>is bounded</a:t>
            </a:r>
            <a:r>
              <a:rPr lang="en-US" sz="280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Sufficient for </a:t>
            </a:r>
            <a:r>
              <a:rPr lang="en-US" sz="2400" smtClean="0">
                <a:solidFill>
                  <a:schemeClr val="hlink"/>
                </a:solidFill>
              </a:rPr>
              <a:t>soft real-time</a:t>
            </a:r>
            <a:r>
              <a:rPr lang="en-US" sz="2400" smtClean="0"/>
              <a:t> systems.</a:t>
            </a:r>
          </a:p>
        </p:txBody>
      </p:sp>
      <p:sp>
        <p:nvSpPr>
          <p:cNvPr id="1560580" name="Rectangle 4"/>
          <p:cNvSpPr>
            <a:spLocks noChangeArrowheads="1"/>
          </p:cNvSpPr>
          <p:nvPr/>
        </p:nvSpPr>
        <p:spPr bwMode="auto">
          <a:xfrm>
            <a:off x="215900" y="1570038"/>
            <a:ext cx="8712200" cy="4776787"/>
          </a:xfrm>
          <a:prstGeom prst="rect">
            <a:avLst/>
          </a:prstGeom>
          <a:solidFill>
            <a:srgbClr val="FFFF99"/>
          </a:solidFill>
          <a:ln w="28575" algn="ctr">
            <a:solidFill>
              <a:srgbClr val="0000CC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766763" y="1627188"/>
            <a:ext cx="7192962" cy="5191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Previous example scheduled under </a:t>
            </a:r>
            <a:r>
              <a:rPr lang="en-US" sz="2800">
                <a:solidFill>
                  <a:schemeClr val="hlink"/>
                </a:solidFill>
              </a:rPr>
              <a:t>GEDF</a:t>
            </a:r>
            <a:r>
              <a:rPr lang="en-US" sz="2800"/>
              <a:t>…</a:t>
            </a:r>
          </a:p>
        </p:txBody>
      </p:sp>
      <p:sp>
        <p:nvSpPr>
          <p:cNvPr id="1560582" name="Rectangle 6"/>
          <p:cNvSpPr>
            <a:spLocks noChangeArrowheads="1"/>
          </p:cNvSpPr>
          <p:nvPr/>
        </p:nvSpPr>
        <p:spPr bwMode="auto">
          <a:xfrm>
            <a:off x="1389063" y="2886075"/>
            <a:ext cx="7304087" cy="323532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44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54279" name="Line 7"/>
          <p:cNvSpPr>
            <a:spLocks noChangeShapeType="1"/>
          </p:cNvSpPr>
          <p:nvPr/>
        </p:nvSpPr>
        <p:spPr bwMode="auto">
          <a:xfrm>
            <a:off x="1541463" y="5664200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280" name="Line 8"/>
          <p:cNvSpPr>
            <a:spLocks noChangeShapeType="1"/>
          </p:cNvSpPr>
          <p:nvPr/>
        </p:nvSpPr>
        <p:spPr bwMode="auto">
          <a:xfrm flipV="1">
            <a:off x="1554163" y="39370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1381125" y="5662613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0</a:t>
            </a:r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15414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22272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>
            <a:off x="24558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>
            <a:off x="17700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19986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>
            <a:off x="26844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>
            <a:off x="29130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289" name="Line 17"/>
          <p:cNvSpPr>
            <a:spLocks noChangeShapeType="1"/>
          </p:cNvSpPr>
          <p:nvPr/>
        </p:nvSpPr>
        <p:spPr bwMode="auto">
          <a:xfrm>
            <a:off x="31416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>
            <a:off x="33702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291" name="Line 19"/>
          <p:cNvSpPr>
            <a:spLocks noChangeShapeType="1"/>
          </p:cNvSpPr>
          <p:nvPr/>
        </p:nvSpPr>
        <p:spPr bwMode="auto">
          <a:xfrm>
            <a:off x="35988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292" name="Line 20"/>
          <p:cNvSpPr>
            <a:spLocks noChangeShapeType="1"/>
          </p:cNvSpPr>
          <p:nvPr/>
        </p:nvSpPr>
        <p:spPr bwMode="auto">
          <a:xfrm>
            <a:off x="38274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293" name="Line 21"/>
          <p:cNvSpPr>
            <a:spLocks noChangeShapeType="1"/>
          </p:cNvSpPr>
          <p:nvPr/>
        </p:nvSpPr>
        <p:spPr bwMode="auto">
          <a:xfrm>
            <a:off x="40560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294" name="Line 22"/>
          <p:cNvSpPr>
            <a:spLocks noChangeShapeType="1"/>
          </p:cNvSpPr>
          <p:nvPr/>
        </p:nvSpPr>
        <p:spPr bwMode="auto">
          <a:xfrm>
            <a:off x="42846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295" name="Line 23"/>
          <p:cNvSpPr>
            <a:spLocks noChangeShapeType="1"/>
          </p:cNvSpPr>
          <p:nvPr/>
        </p:nvSpPr>
        <p:spPr bwMode="auto">
          <a:xfrm>
            <a:off x="45132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296" name="Line 24"/>
          <p:cNvSpPr>
            <a:spLocks noChangeShapeType="1"/>
          </p:cNvSpPr>
          <p:nvPr/>
        </p:nvSpPr>
        <p:spPr bwMode="auto">
          <a:xfrm>
            <a:off x="47418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297" name="Line 25"/>
          <p:cNvSpPr>
            <a:spLocks noChangeShapeType="1"/>
          </p:cNvSpPr>
          <p:nvPr/>
        </p:nvSpPr>
        <p:spPr bwMode="auto">
          <a:xfrm>
            <a:off x="49704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298" name="Line 26"/>
          <p:cNvSpPr>
            <a:spLocks noChangeShapeType="1"/>
          </p:cNvSpPr>
          <p:nvPr/>
        </p:nvSpPr>
        <p:spPr bwMode="auto">
          <a:xfrm>
            <a:off x="51990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299" name="Line 27"/>
          <p:cNvSpPr>
            <a:spLocks noChangeShapeType="1"/>
          </p:cNvSpPr>
          <p:nvPr/>
        </p:nvSpPr>
        <p:spPr bwMode="auto">
          <a:xfrm>
            <a:off x="54276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00" name="Line 28"/>
          <p:cNvSpPr>
            <a:spLocks noChangeShapeType="1"/>
          </p:cNvSpPr>
          <p:nvPr/>
        </p:nvSpPr>
        <p:spPr bwMode="auto">
          <a:xfrm>
            <a:off x="56562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01" name="Line 29"/>
          <p:cNvSpPr>
            <a:spLocks noChangeShapeType="1"/>
          </p:cNvSpPr>
          <p:nvPr/>
        </p:nvSpPr>
        <p:spPr bwMode="auto">
          <a:xfrm>
            <a:off x="58848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02" name="Line 30"/>
          <p:cNvSpPr>
            <a:spLocks noChangeShapeType="1"/>
          </p:cNvSpPr>
          <p:nvPr/>
        </p:nvSpPr>
        <p:spPr bwMode="auto">
          <a:xfrm>
            <a:off x="61134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03" name="Line 31"/>
          <p:cNvSpPr>
            <a:spLocks noChangeShapeType="1"/>
          </p:cNvSpPr>
          <p:nvPr/>
        </p:nvSpPr>
        <p:spPr bwMode="auto">
          <a:xfrm>
            <a:off x="63420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04" name="Line 32"/>
          <p:cNvSpPr>
            <a:spLocks noChangeShapeType="1"/>
          </p:cNvSpPr>
          <p:nvPr/>
        </p:nvSpPr>
        <p:spPr bwMode="auto">
          <a:xfrm>
            <a:off x="65706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05" name="Line 33"/>
          <p:cNvSpPr>
            <a:spLocks noChangeShapeType="1"/>
          </p:cNvSpPr>
          <p:nvPr/>
        </p:nvSpPr>
        <p:spPr bwMode="auto">
          <a:xfrm>
            <a:off x="67992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06" name="Line 34"/>
          <p:cNvSpPr>
            <a:spLocks noChangeShapeType="1"/>
          </p:cNvSpPr>
          <p:nvPr/>
        </p:nvSpPr>
        <p:spPr bwMode="auto">
          <a:xfrm>
            <a:off x="70278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07" name="Line 35"/>
          <p:cNvSpPr>
            <a:spLocks noChangeShapeType="1"/>
          </p:cNvSpPr>
          <p:nvPr/>
        </p:nvSpPr>
        <p:spPr bwMode="auto">
          <a:xfrm>
            <a:off x="72564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08" name="Line 36"/>
          <p:cNvSpPr>
            <a:spLocks noChangeShapeType="1"/>
          </p:cNvSpPr>
          <p:nvPr/>
        </p:nvSpPr>
        <p:spPr bwMode="auto">
          <a:xfrm>
            <a:off x="74850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09" name="Line 37"/>
          <p:cNvSpPr>
            <a:spLocks noChangeShapeType="1"/>
          </p:cNvSpPr>
          <p:nvPr/>
        </p:nvSpPr>
        <p:spPr bwMode="auto">
          <a:xfrm>
            <a:off x="77136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10" name="Line 38"/>
          <p:cNvSpPr>
            <a:spLocks noChangeShapeType="1"/>
          </p:cNvSpPr>
          <p:nvPr/>
        </p:nvSpPr>
        <p:spPr bwMode="auto">
          <a:xfrm>
            <a:off x="79422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11" name="Text Box 39"/>
          <p:cNvSpPr txBox="1">
            <a:spLocks noChangeArrowheads="1"/>
          </p:cNvSpPr>
          <p:nvPr/>
        </p:nvSpPr>
        <p:spPr bwMode="auto">
          <a:xfrm>
            <a:off x="3581400" y="5662613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10</a:t>
            </a:r>
          </a:p>
        </p:txBody>
      </p:sp>
      <p:sp>
        <p:nvSpPr>
          <p:cNvPr id="54312" name="Text Box 40"/>
          <p:cNvSpPr txBox="1">
            <a:spLocks noChangeArrowheads="1"/>
          </p:cNvSpPr>
          <p:nvPr/>
        </p:nvSpPr>
        <p:spPr bwMode="auto">
          <a:xfrm>
            <a:off x="5867400" y="5662613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20</a:t>
            </a:r>
            <a:endParaRPr lang="en-US" sz="2400" i="1"/>
          </a:p>
        </p:txBody>
      </p:sp>
      <p:sp>
        <p:nvSpPr>
          <p:cNvPr id="54313" name="Text Box 41"/>
          <p:cNvSpPr txBox="1">
            <a:spLocks noChangeArrowheads="1"/>
          </p:cNvSpPr>
          <p:nvPr/>
        </p:nvSpPr>
        <p:spPr bwMode="auto">
          <a:xfrm>
            <a:off x="8121650" y="5662613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30</a:t>
            </a:r>
            <a:endParaRPr lang="en-US" sz="2400" i="1"/>
          </a:p>
        </p:txBody>
      </p:sp>
      <p:sp>
        <p:nvSpPr>
          <p:cNvPr id="54314" name="Line 42"/>
          <p:cNvSpPr>
            <a:spLocks noChangeShapeType="1"/>
          </p:cNvSpPr>
          <p:nvPr/>
        </p:nvSpPr>
        <p:spPr bwMode="auto">
          <a:xfrm>
            <a:off x="81708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15" name="Line 43"/>
          <p:cNvSpPr>
            <a:spLocks noChangeShapeType="1"/>
          </p:cNvSpPr>
          <p:nvPr/>
        </p:nvSpPr>
        <p:spPr bwMode="auto">
          <a:xfrm>
            <a:off x="8399463" y="5588000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16" name="Line 44"/>
          <p:cNvSpPr>
            <a:spLocks noChangeShapeType="1"/>
          </p:cNvSpPr>
          <p:nvPr/>
        </p:nvSpPr>
        <p:spPr bwMode="auto">
          <a:xfrm flipV="1">
            <a:off x="8412163" y="39370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17" name="Line 45"/>
          <p:cNvSpPr>
            <a:spLocks noChangeShapeType="1"/>
          </p:cNvSpPr>
          <p:nvPr/>
        </p:nvSpPr>
        <p:spPr bwMode="auto">
          <a:xfrm>
            <a:off x="1554163" y="4318000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18" name="Text Box 46"/>
          <p:cNvSpPr txBox="1">
            <a:spLocks noChangeArrowheads="1"/>
          </p:cNvSpPr>
          <p:nvPr/>
        </p:nvSpPr>
        <p:spPr bwMode="auto">
          <a:xfrm>
            <a:off x="204788" y="3111500"/>
            <a:ext cx="13001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1</a:t>
            </a:r>
            <a:r>
              <a:rPr lang="en-US" b="1"/>
              <a:t> = (2,3)</a:t>
            </a:r>
          </a:p>
        </p:txBody>
      </p:sp>
      <p:sp>
        <p:nvSpPr>
          <p:cNvPr id="54319" name="Line 47"/>
          <p:cNvSpPr>
            <a:spLocks noChangeShapeType="1"/>
          </p:cNvSpPr>
          <p:nvPr/>
        </p:nvSpPr>
        <p:spPr bwMode="auto">
          <a:xfrm flipV="1">
            <a:off x="2230438" y="39370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20" name="Text Box 48"/>
          <p:cNvSpPr txBox="1">
            <a:spLocks noChangeArrowheads="1"/>
          </p:cNvSpPr>
          <p:nvPr/>
        </p:nvSpPr>
        <p:spPr bwMode="auto">
          <a:xfrm>
            <a:off x="2524125" y="5662613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5</a:t>
            </a:r>
          </a:p>
        </p:txBody>
      </p:sp>
      <p:sp>
        <p:nvSpPr>
          <p:cNvPr id="54321" name="Text Box 49"/>
          <p:cNvSpPr txBox="1">
            <a:spLocks noChangeArrowheads="1"/>
          </p:cNvSpPr>
          <p:nvPr/>
        </p:nvSpPr>
        <p:spPr bwMode="auto">
          <a:xfrm>
            <a:off x="4724400" y="5662613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15</a:t>
            </a:r>
          </a:p>
        </p:txBody>
      </p:sp>
      <p:sp>
        <p:nvSpPr>
          <p:cNvPr id="54322" name="Text Box 50"/>
          <p:cNvSpPr txBox="1">
            <a:spLocks noChangeArrowheads="1"/>
          </p:cNvSpPr>
          <p:nvPr/>
        </p:nvSpPr>
        <p:spPr bwMode="auto">
          <a:xfrm>
            <a:off x="6978650" y="5662613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25</a:t>
            </a:r>
          </a:p>
        </p:txBody>
      </p:sp>
      <p:sp>
        <p:nvSpPr>
          <p:cNvPr id="54323" name="Line 51"/>
          <p:cNvSpPr>
            <a:spLocks noChangeShapeType="1"/>
          </p:cNvSpPr>
          <p:nvPr/>
        </p:nvSpPr>
        <p:spPr bwMode="auto">
          <a:xfrm flipV="1">
            <a:off x="4972050" y="39370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24" name="Rectangle 52"/>
          <p:cNvSpPr>
            <a:spLocks noChangeArrowheads="1"/>
          </p:cNvSpPr>
          <p:nvPr/>
        </p:nvSpPr>
        <p:spPr bwMode="auto">
          <a:xfrm>
            <a:off x="1549400" y="3251200"/>
            <a:ext cx="455613" cy="254000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5" name="Text Box 53"/>
          <p:cNvSpPr txBox="1">
            <a:spLocks noChangeArrowheads="1"/>
          </p:cNvSpPr>
          <p:nvPr/>
        </p:nvSpPr>
        <p:spPr bwMode="auto">
          <a:xfrm>
            <a:off x="206375" y="3962400"/>
            <a:ext cx="13001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2</a:t>
            </a:r>
            <a:r>
              <a:rPr lang="en-US" b="1"/>
              <a:t> = (2,3)</a:t>
            </a:r>
          </a:p>
        </p:txBody>
      </p:sp>
      <p:sp>
        <p:nvSpPr>
          <p:cNvPr id="54326" name="Text Box 54"/>
          <p:cNvSpPr txBox="1">
            <a:spLocks noChangeArrowheads="1"/>
          </p:cNvSpPr>
          <p:nvPr/>
        </p:nvSpPr>
        <p:spPr bwMode="auto">
          <a:xfrm>
            <a:off x="200025" y="4816475"/>
            <a:ext cx="13001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3</a:t>
            </a:r>
            <a:r>
              <a:rPr lang="en-US" b="1"/>
              <a:t> = (2,3)</a:t>
            </a:r>
          </a:p>
        </p:txBody>
      </p:sp>
      <p:sp>
        <p:nvSpPr>
          <p:cNvPr id="54327" name="Line 55"/>
          <p:cNvSpPr>
            <a:spLocks noChangeShapeType="1"/>
          </p:cNvSpPr>
          <p:nvPr/>
        </p:nvSpPr>
        <p:spPr bwMode="auto">
          <a:xfrm flipV="1">
            <a:off x="2905125" y="393382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28" name="Line 56"/>
          <p:cNvSpPr>
            <a:spLocks noChangeShapeType="1"/>
          </p:cNvSpPr>
          <p:nvPr/>
        </p:nvSpPr>
        <p:spPr bwMode="auto">
          <a:xfrm flipV="1">
            <a:off x="3590925" y="393065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29" name="Line 57"/>
          <p:cNvSpPr>
            <a:spLocks noChangeShapeType="1"/>
          </p:cNvSpPr>
          <p:nvPr/>
        </p:nvSpPr>
        <p:spPr bwMode="auto">
          <a:xfrm flipV="1">
            <a:off x="4287838" y="39274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30" name="Line 58"/>
          <p:cNvSpPr>
            <a:spLocks noChangeShapeType="1"/>
          </p:cNvSpPr>
          <p:nvPr/>
        </p:nvSpPr>
        <p:spPr bwMode="auto">
          <a:xfrm flipV="1">
            <a:off x="5648325" y="3932238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31" name="Line 59"/>
          <p:cNvSpPr>
            <a:spLocks noChangeShapeType="1"/>
          </p:cNvSpPr>
          <p:nvPr/>
        </p:nvSpPr>
        <p:spPr bwMode="auto">
          <a:xfrm flipV="1">
            <a:off x="6345238" y="3929063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32" name="Line 60"/>
          <p:cNvSpPr>
            <a:spLocks noChangeShapeType="1"/>
          </p:cNvSpPr>
          <p:nvPr/>
        </p:nvSpPr>
        <p:spPr bwMode="auto">
          <a:xfrm flipV="1">
            <a:off x="7031038" y="3925888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33" name="Line 61"/>
          <p:cNvSpPr>
            <a:spLocks noChangeShapeType="1"/>
          </p:cNvSpPr>
          <p:nvPr/>
        </p:nvSpPr>
        <p:spPr bwMode="auto">
          <a:xfrm flipV="1">
            <a:off x="7716838" y="393382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34" name="Line 62"/>
          <p:cNvSpPr>
            <a:spLocks noChangeShapeType="1"/>
          </p:cNvSpPr>
          <p:nvPr/>
        </p:nvSpPr>
        <p:spPr bwMode="auto">
          <a:xfrm flipV="1">
            <a:off x="1550988" y="4811713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35" name="Line 63"/>
          <p:cNvSpPr>
            <a:spLocks noChangeShapeType="1"/>
          </p:cNvSpPr>
          <p:nvPr/>
        </p:nvSpPr>
        <p:spPr bwMode="auto">
          <a:xfrm flipV="1">
            <a:off x="8408988" y="4811713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36" name="Line 64"/>
          <p:cNvSpPr>
            <a:spLocks noChangeShapeType="1"/>
          </p:cNvSpPr>
          <p:nvPr/>
        </p:nvSpPr>
        <p:spPr bwMode="auto">
          <a:xfrm>
            <a:off x="1550988" y="5192713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37" name="Line 65"/>
          <p:cNvSpPr>
            <a:spLocks noChangeShapeType="1"/>
          </p:cNvSpPr>
          <p:nvPr/>
        </p:nvSpPr>
        <p:spPr bwMode="auto">
          <a:xfrm flipV="1">
            <a:off x="2227263" y="4811713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38" name="Line 66"/>
          <p:cNvSpPr>
            <a:spLocks noChangeShapeType="1"/>
          </p:cNvSpPr>
          <p:nvPr/>
        </p:nvSpPr>
        <p:spPr bwMode="auto">
          <a:xfrm flipV="1">
            <a:off x="4968875" y="4811713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39" name="Line 67"/>
          <p:cNvSpPr>
            <a:spLocks noChangeShapeType="1"/>
          </p:cNvSpPr>
          <p:nvPr/>
        </p:nvSpPr>
        <p:spPr bwMode="auto">
          <a:xfrm flipV="1">
            <a:off x="2901950" y="4808538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40" name="Line 68"/>
          <p:cNvSpPr>
            <a:spLocks noChangeShapeType="1"/>
          </p:cNvSpPr>
          <p:nvPr/>
        </p:nvSpPr>
        <p:spPr bwMode="auto">
          <a:xfrm flipV="1">
            <a:off x="3587750" y="4805363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41" name="Line 69"/>
          <p:cNvSpPr>
            <a:spLocks noChangeShapeType="1"/>
          </p:cNvSpPr>
          <p:nvPr/>
        </p:nvSpPr>
        <p:spPr bwMode="auto">
          <a:xfrm flipV="1">
            <a:off x="4284663" y="4802188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42" name="Line 70"/>
          <p:cNvSpPr>
            <a:spLocks noChangeShapeType="1"/>
          </p:cNvSpPr>
          <p:nvPr/>
        </p:nvSpPr>
        <p:spPr bwMode="auto">
          <a:xfrm flipV="1">
            <a:off x="5645150" y="480695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43" name="Line 71"/>
          <p:cNvSpPr>
            <a:spLocks noChangeShapeType="1"/>
          </p:cNvSpPr>
          <p:nvPr/>
        </p:nvSpPr>
        <p:spPr bwMode="auto">
          <a:xfrm flipV="1">
            <a:off x="6342063" y="48037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44" name="Line 72"/>
          <p:cNvSpPr>
            <a:spLocks noChangeShapeType="1"/>
          </p:cNvSpPr>
          <p:nvPr/>
        </p:nvSpPr>
        <p:spPr bwMode="auto">
          <a:xfrm flipV="1">
            <a:off x="7027863" y="48006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45" name="Line 73"/>
          <p:cNvSpPr>
            <a:spLocks noChangeShapeType="1"/>
          </p:cNvSpPr>
          <p:nvPr/>
        </p:nvSpPr>
        <p:spPr bwMode="auto">
          <a:xfrm flipV="1">
            <a:off x="7713663" y="4808538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46" name="Line 74"/>
          <p:cNvSpPr>
            <a:spLocks noChangeShapeType="1"/>
          </p:cNvSpPr>
          <p:nvPr/>
        </p:nvSpPr>
        <p:spPr bwMode="auto">
          <a:xfrm flipV="1">
            <a:off x="1550988" y="3122613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47" name="Line 75"/>
          <p:cNvSpPr>
            <a:spLocks noChangeShapeType="1"/>
          </p:cNvSpPr>
          <p:nvPr/>
        </p:nvSpPr>
        <p:spPr bwMode="auto">
          <a:xfrm flipV="1">
            <a:off x="8408988" y="3122613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48" name="Line 76"/>
          <p:cNvSpPr>
            <a:spLocks noChangeShapeType="1"/>
          </p:cNvSpPr>
          <p:nvPr/>
        </p:nvSpPr>
        <p:spPr bwMode="auto">
          <a:xfrm>
            <a:off x="1550988" y="3503613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49" name="Line 77"/>
          <p:cNvSpPr>
            <a:spLocks noChangeShapeType="1"/>
          </p:cNvSpPr>
          <p:nvPr/>
        </p:nvSpPr>
        <p:spPr bwMode="auto">
          <a:xfrm flipV="1">
            <a:off x="2227263" y="3122613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50" name="Line 78"/>
          <p:cNvSpPr>
            <a:spLocks noChangeShapeType="1"/>
          </p:cNvSpPr>
          <p:nvPr/>
        </p:nvSpPr>
        <p:spPr bwMode="auto">
          <a:xfrm flipV="1">
            <a:off x="4968875" y="3122613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51" name="Line 79"/>
          <p:cNvSpPr>
            <a:spLocks noChangeShapeType="1"/>
          </p:cNvSpPr>
          <p:nvPr/>
        </p:nvSpPr>
        <p:spPr bwMode="auto">
          <a:xfrm flipV="1">
            <a:off x="2901950" y="3119438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52" name="Line 80"/>
          <p:cNvSpPr>
            <a:spLocks noChangeShapeType="1"/>
          </p:cNvSpPr>
          <p:nvPr/>
        </p:nvSpPr>
        <p:spPr bwMode="auto">
          <a:xfrm flipV="1">
            <a:off x="3587750" y="3116263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53" name="Line 81"/>
          <p:cNvSpPr>
            <a:spLocks noChangeShapeType="1"/>
          </p:cNvSpPr>
          <p:nvPr/>
        </p:nvSpPr>
        <p:spPr bwMode="auto">
          <a:xfrm flipV="1">
            <a:off x="4284663" y="3113088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54" name="Line 82"/>
          <p:cNvSpPr>
            <a:spLocks noChangeShapeType="1"/>
          </p:cNvSpPr>
          <p:nvPr/>
        </p:nvSpPr>
        <p:spPr bwMode="auto">
          <a:xfrm flipV="1">
            <a:off x="5645150" y="311785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55" name="Line 83"/>
          <p:cNvSpPr>
            <a:spLocks noChangeShapeType="1"/>
          </p:cNvSpPr>
          <p:nvPr/>
        </p:nvSpPr>
        <p:spPr bwMode="auto">
          <a:xfrm flipV="1">
            <a:off x="6342063" y="31146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56" name="Line 84"/>
          <p:cNvSpPr>
            <a:spLocks noChangeShapeType="1"/>
          </p:cNvSpPr>
          <p:nvPr/>
        </p:nvSpPr>
        <p:spPr bwMode="auto">
          <a:xfrm flipV="1">
            <a:off x="7027863" y="31115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57" name="Line 85"/>
          <p:cNvSpPr>
            <a:spLocks noChangeShapeType="1"/>
          </p:cNvSpPr>
          <p:nvPr/>
        </p:nvSpPr>
        <p:spPr bwMode="auto">
          <a:xfrm flipV="1">
            <a:off x="7713663" y="3119438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4358" name="Rectangle 86"/>
          <p:cNvSpPr>
            <a:spLocks noChangeArrowheads="1"/>
          </p:cNvSpPr>
          <p:nvPr/>
        </p:nvSpPr>
        <p:spPr bwMode="auto">
          <a:xfrm>
            <a:off x="2446338" y="3248025"/>
            <a:ext cx="455612" cy="254000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59" name="Rectangle 87"/>
          <p:cNvSpPr>
            <a:spLocks noChangeArrowheads="1"/>
          </p:cNvSpPr>
          <p:nvPr/>
        </p:nvSpPr>
        <p:spPr bwMode="auto">
          <a:xfrm>
            <a:off x="3132138" y="3244850"/>
            <a:ext cx="455612" cy="254000"/>
          </a:xfrm>
          <a:prstGeom prst="rect">
            <a:avLst/>
          </a:prstGeom>
          <a:solidFill>
            <a:schemeClr val="hlink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60" name="Rectangle 88"/>
          <p:cNvSpPr>
            <a:spLocks noChangeArrowheads="1"/>
          </p:cNvSpPr>
          <p:nvPr/>
        </p:nvSpPr>
        <p:spPr bwMode="auto">
          <a:xfrm>
            <a:off x="3829050" y="3251200"/>
            <a:ext cx="455613" cy="254000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61" name="Rectangle 89"/>
          <p:cNvSpPr>
            <a:spLocks noChangeArrowheads="1"/>
          </p:cNvSpPr>
          <p:nvPr/>
        </p:nvSpPr>
        <p:spPr bwMode="auto">
          <a:xfrm>
            <a:off x="4503738" y="3249613"/>
            <a:ext cx="455612" cy="254000"/>
          </a:xfrm>
          <a:prstGeom prst="rect">
            <a:avLst/>
          </a:prstGeom>
          <a:solidFill>
            <a:schemeClr val="hlink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62" name="Rectangle 90"/>
          <p:cNvSpPr>
            <a:spLocks noChangeArrowheads="1"/>
          </p:cNvSpPr>
          <p:nvPr/>
        </p:nvSpPr>
        <p:spPr bwMode="auto">
          <a:xfrm>
            <a:off x="5189538" y="3246438"/>
            <a:ext cx="455612" cy="254000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63" name="Rectangle 91"/>
          <p:cNvSpPr>
            <a:spLocks noChangeArrowheads="1"/>
          </p:cNvSpPr>
          <p:nvPr/>
        </p:nvSpPr>
        <p:spPr bwMode="auto">
          <a:xfrm>
            <a:off x="5886450" y="3243263"/>
            <a:ext cx="455613" cy="254000"/>
          </a:xfrm>
          <a:prstGeom prst="rect">
            <a:avLst/>
          </a:prstGeom>
          <a:solidFill>
            <a:schemeClr val="hlink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64" name="Rectangle 92"/>
          <p:cNvSpPr>
            <a:spLocks noChangeArrowheads="1"/>
          </p:cNvSpPr>
          <p:nvPr/>
        </p:nvSpPr>
        <p:spPr bwMode="auto">
          <a:xfrm>
            <a:off x="6572250" y="3251200"/>
            <a:ext cx="455613" cy="254000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65" name="Rectangle 93"/>
          <p:cNvSpPr>
            <a:spLocks noChangeArrowheads="1"/>
          </p:cNvSpPr>
          <p:nvPr/>
        </p:nvSpPr>
        <p:spPr bwMode="auto">
          <a:xfrm>
            <a:off x="7258050" y="3248025"/>
            <a:ext cx="455613" cy="254000"/>
          </a:xfrm>
          <a:prstGeom prst="rect">
            <a:avLst/>
          </a:prstGeom>
          <a:solidFill>
            <a:schemeClr val="hlink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66" name="Rectangle 94"/>
          <p:cNvSpPr>
            <a:spLocks noChangeArrowheads="1"/>
          </p:cNvSpPr>
          <p:nvPr/>
        </p:nvSpPr>
        <p:spPr bwMode="auto">
          <a:xfrm>
            <a:off x="7954963" y="3244850"/>
            <a:ext cx="455612" cy="254000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67" name="Rectangle 95"/>
          <p:cNvSpPr>
            <a:spLocks noChangeArrowheads="1"/>
          </p:cNvSpPr>
          <p:nvPr/>
        </p:nvSpPr>
        <p:spPr bwMode="auto">
          <a:xfrm>
            <a:off x="1557338" y="4064000"/>
            <a:ext cx="455612" cy="254000"/>
          </a:xfrm>
          <a:prstGeom prst="rect">
            <a:avLst/>
          </a:prstGeom>
          <a:solidFill>
            <a:schemeClr val="hlink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68" name="Rectangle 96"/>
          <p:cNvSpPr>
            <a:spLocks noChangeArrowheads="1"/>
          </p:cNvSpPr>
          <p:nvPr/>
        </p:nvSpPr>
        <p:spPr bwMode="auto">
          <a:xfrm>
            <a:off x="2016125" y="4937125"/>
            <a:ext cx="455613" cy="254000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69" name="Rectangle 97"/>
          <p:cNvSpPr>
            <a:spLocks noChangeArrowheads="1"/>
          </p:cNvSpPr>
          <p:nvPr/>
        </p:nvSpPr>
        <p:spPr bwMode="auto">
          <a:xfrm>
            <a:off x="2232025" y="4062413"/>
            <a:ext cx="455613" cy="254000"/>
          </a:xfrm>
          <a:prstGeom prst="rect">
            <a:avLst/>
          </a:prstGeom>
          <a:solidFill>
            <a:schemeClr val="hlink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70" name="Rectangle 98"/>
          <p:cNvSpPr>
            <a:spLocks noChangeArrowheads="1"/>
          </p:cNvSpPr>
          <p:nvPr/>
        </p:nvSpPr>
        <p:spPr bwMode="auto">
          <a:xfrm>
            <a:off x="2679700" y="4940300"/>
            <a:ext cx="455613" cy="254000"/>
          </a:xfrm>
          <a:prstGeom prst="rect">
            <a:avLst/>
          </a:prstGeom>
          <a:solidFill>
            <a:schemeClr val="hlink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71" name="Rectangle 99"/>
          <p:cNvSpPr>
            <a:spLocks noChangeArrowheads="1"/>
          </p:cNvSpPr>
          <p:nvPr/>
        </p:nvSpPr>
        <p:spPr bwMode="auto">
          <a:xfrm>
            <a:off x="2906713" y="4064000"/>
            <a:ext cx="455612" cy="254000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72" name="Rectangle 100"/>
          <p:cNvSpPr>
            <a:spLocks noChangeArrowheads="1"/>
          </p:cNvSpPr>
          <p:nvPr/>
        </p:nvSpPr>
        <p:spPr bwMode="auto">
          <a:xfrm>
            <a:off x="3365500" y="4937125"/>
            <a:ext cx="455613" cy="254000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73" name="Rectangle 101"/>
          <p:cNvSpPr>
            <a:spLocks noChangeArrowheads="1"/>
          </p:cNvSpPr>
          <p:nvPr/>
        </p:nvSpPr>
        <p:spPr bwMode="auto">
          <a:xfrm>
            <a:off x="3594100" y="4060825"/>
            <a:ext cx="455613" cy="254000"/>
          </a:xfrm>
          <a:prstGeom prst="rect">
            <a:avLst/>
          </a:prstGeom>
          <a:solidFill>
            <a:schemeClr val="hlink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74" name="Rectangle 102"/>
          <p:cNvSpPr>
            <a:spLocks noChangeArrowheads="1"/>
          </p:cNvSpPr>
          <p:nvPr/>
        </p:nvSpPr>
        <p:spPr bwMode="auto">
          <a:xfrm>
            <a:off x="4051300" y="4933950"/>
            <a:ext cx="455613" cy="254000"/>
          </a:xfrm>
          <a:prstGeom prst="rect">
            <a:avLst/>
          </a:prstGeom>
          <a:solidFill>
            <a:schemeClr val="hlink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75" name="Rectangle 103"/>
          <p:cNvSpPr>
            <a:spLocks noChangeArrowheads="1"/>
          </p:cNvSpPr>
          <p:nvPr/>
        </p:nvSpPr>
        <p:spPr bwMode="auto">
          <a:xfrm>
            <a:off x="4289425" y="4062413"/>
            <a:ext cx="455613" cy="254000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76" name="Rectangle 104"/>
          <p:cNvSpPr>
            <a:spLocks noChangeArrowheads="1"/>
          </p:cNvSpPr>
          <p:nvPr/>
        </p:nvSpPr>
        <p:spPr bwMode="auto">
          <a:xfrm>
            <a:off x="4725988" y="4940300"/>
            <a:ext cx="455612" cy="254000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77" name="Rectangle 105"/>
          <p:cNvSpPr>
            <a:spLocks noChangeArrowheads="1"/>
          </p:cNvSpPr>
          <p:nvPr/>
        </p:nvSpPr>
        <p:spPr bwMode="auto">
          <a:xfrm>
            <a:off x="4975225" y="4064000"/>
            <a:ext cx="455613" cy="254000"/>
          </a:xfrm>
          <a:prstGeom prst="rect">
            <a:avLst/>
          </a:prstGeom>
          <a:solidFill>
            <a:schemeClr val="hlink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78" name="Rectangle 106"/>
          <p:cNvSpPr>
            <a:spLocks noChangeArrowheads="1"/>
          </p:cNvSpPr>
          <p:nvPr/>
        </p:nvSpPr>
        <p:spPr bwMode="auto">
          <a:xfrm>
            <a:off x="5422900" y="4938713"/>
            <a:ext cx="455613" cy="254000"/>
          </a:xfrm>
          <a:prstGeom prst="rect">
            <a:avLst/>
          </a:prstGeom>
          <a:solidFill>
            <a:schemeClr val="hlink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79" name="Rectangle 107"/>
          <p:cNvSpPr>
            <a:spLocks noChangeArrowheads="1"/>
          </p:cNvSpPr>
          <p:nvPr/>
        </p:nvSpPr>
        <p:spPr bwMode="auto">
          <a:xfrm>
            <a:off x="5649913" y="4062413"/>
            <a:ext cx="455612" cy="254000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80" name="Rectangle 108"/>
          <p:cNvSpPr>
            <a:spLocks noChangeArrowheads="1"/>
          </p:cNvSpPr>
          <p:nvPr/>
        </p:nvSpPr>
        <p:spPr bwMode="auto">
          <a:xfrm>
            <a:off x="6108700" y="4935538"/>
            <a:ext cx="455613" cy="254000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81" name="Rectangle 109"/>
          <p:cNvSpPr>
            <a:spLocks noChangeArrowheads="1"/>
          </p:cNvSpPr>
          <p:nvPr/>
        </p:nvSpPr>
        <p:spPr bwMode="auto">
          <a:xfrm>
            <a:off x="6346825" y="4064000"/>
            <a:ext cx="455613" cy="254000"/>
          </a:xfrm>
          <a:prstGeom prst="rect">
            <a:avLst/>
          </a:prstGeom>
          <a:solidFill>
            <a:schemeClr val="hlink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82" name="Rectangle 110"/>
          <p:cNvSpPr>
            <a:spLocks noChangeArrowheads="1"/>
          </p:cNvSpPr>
          <p:nvPr/>
        </p:nvSpPr>
        <p:spPr bwMode="auto">
          <a:xfrm>
            <a:off x="6794500" y="4932363"/>
            <a:ext cx="455613" cy="254000"/>
          </a:xfrm>
          <a:prstGeom prst="rect">
            <a:avLst/>
          </a:prstGeom>
          <a:solidFill>
            <a:schemeClr val="hlink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83" name="Rectangle 111"/>
          <p:cNvSpPr>
            <a:spLocks noChangeArrowheads="1"/>
          </p:cNvSpPr>
          <p:nvPr/>
        </p:nvSpPr>
        <p:spPr bwMode="auto">
          <a:xfrm>
            <a:off x="7032625" y="4062413"/>
            <a:ext cx="455613" cy="254000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84" name="Rectangle 112"/>
          <p:cNvSpPr>
            <a:spLocks noChangeArrowheads="1"/>
          </p:cNvSpPr>
          <p:nvPr/>
        </p:nvSpPr>
        <p:spPr bwMode="auto">
          <a:xfrm>
            <a:off x="7480300" y="4940300"/>
            <a:ext cx="455613" cy="254000"/>
          </a:xfrm>
          <a:prstGeom prst="rect">
            <a:avLst/>
          </a:prstGeom>
          <a:solidFill>
            <a:srgbClr val="FFCCCC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85" name="Rectangle 113"/>
          <p:cNvSpPr>
            <a:spLocks noChangeArrowheads="1"/>
          </p:cNvSpPr>
          <p:nvPr/>
        </p:nvSpPr>
        <p:spPr bwMode="auto">
          <a:xfrm>
            <a:off x="7718425" y="4064000"/>
            <a:ext cx="455613" cy="254000"/>
          </a:xfrm>
          <a:prstGeom prst="rect">
            <a:avLst/>
          </a:prstGeom>
          <a:solidFill>
            <a:schemeClr val="hlink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86" name="Rectangle 114"/>
          <p:cNvSpPr>
            <a:spLocks noChangeArrowheads="1"/>
          </p:cNvSpPr>
          <p:nvPr/>
        </p:nvSpPr>
        <p:spPr bwMode="auto">
          <a:xfrm>
            <a:off x="8177213" y="4937125"/>
            <a:ext cx="455612" cy="254000"/>
          </a:xfrm>
          <a:prstGeom prst="rect">
            <a:avLst/>
          </a:prstGeom>
          <a:solidFill>
            <a:schemeClr val="hlink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5"/>
          <p:cNvGrpSpPr>
            <a:grpSpLocks/>
          </p:cNvGrpSpPr>
          <p:nvPr/>
        </p:nvGrpSpPr>
        <p:grpSpPr bwMode="auto">
          <a:xfrm>
            <a:off x="2333625" y="2187575"/>
            <a:ext cx="3024188" cy="2868613"/>
            <a:chOff x="1470" y="1378"/>
            <a:chExt cx="1905" cy="1807"/>
          </a:xfrm>
        </p:grpSpPr>
        <p:sp>
          <p:nvSpPr>
            <p:cNvPr id="54392" name="Text Box 116"/>
            <p:cNvSpPr txBox="1">
              <a:spLocks noChangeArrowheads="1"/>
            </p:cNvSpPr>
            <p:nvPr/>
          </p:nvSpPr>
          <p:spPr bwMode="auto">
            <a:xfrm>
              <a:off x="1990" y="1378"/>
              <a:ext cx="1385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i="1">
                  <a:solidFill>
                    <a:schemeClr val="hlink"/>
                  </a:solidFill>
                </a:rPr>
                <a:t>deadline miss</a:t>
              </a: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4393" name="Line 117"/>
            <p:cNvSpPr>
              <a:spLocks noChangeShapeType="1"/>
            </p:cNvSpPr>
            <p:nvPr/>
          </p:nvSpPr>
          <p:spPr bwMode="auto">
            <a:xfrm flipH="1">
              <a:off x="1470" y="1633"/>
              <a:ext cx="1268" cy="155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18"/>
          <p:cNvGrpSpPr>
            <a:grpSpLocks/>
          </p:cNvGrpSpPr>
          <p:nvPr/>
        </p:nvGrpSpPr>
        <p:grpSpPr bwMode="auto">
          <a:xfrm>
            <a:off x="1181100" y="2714625"/>
            <a:ext cx="6119813" cy="2786063"/>
            <a:chOff x="744" y="1710"/>
            <a:chExt cx="3855" cy="1755"/>
          </a:xfrm>
        </p:grpSpPr>
        <p:sp>
          <p:nvSpPr>
            <p:cNvPr id="54389" name="Freeform 119"/>
            <p:cNvSpPr>
              <a:spLocks/>
            </p:cNvSpPr>
            <p:nvPr/>
          </p:nvSpPr>
          <p:spPr bwMode="auto">
            <a:xfrm>
              <a:off x="744" y="1710"/>
              <a:ext cx="762" cy="1755"/>
            </a:xfrm>
            <a:custGeom>
              <a:avLst/>
              <a:gdLst>
                <a:gd name="T0" fmla="*/ 328 w 762"/>
                <a:gd name="T1" fmla="*/ 0 h 1755"/>
                <a:gd name="T2" fmla="*/ 89 w 762"/>
                <a:gd name="T3" fmla="*/ 160 h 1755"/>
                <a:gd name="T4" fmla="*/ 0 w 762"/>
                <a:gd name="T5" fmla="*/ 754 h 1755"/>
                <a:gd name="T6" fmla="*/ 36 w 762"/>
                <a:gd name="T7" fmla="*/ 1356 h 1755"/>
                <a:gd name="T8" fmla="*/ 204 w 762"/>
                <a:gd name="T9" fmla="*/ 1675 h 1755"/>
                <a:gd name="T10" fmla="*/ 505 w 762"/>
                <a:gd name="T11" fmla="*/ 1755 h 1755"/>
                <a:gd name="T12" fmla="*/ 674 w 762"/>
                <a:gd name="T13" fmla="*/ 1649 h 1755"/>
                <a:gd name="T14" fmla="*/ 762 w 762"/>
                <a:gd name="T15" fmla="*/ 1241 h 1755"/>
                <a:gd name="T16" fmla="*/ 692 w 762"/>
                <a:gd name="T17" fmla="*/ 674 h 1755"/>
                <a:gd name="T18" fmla="*/ 718 w 762"/>
                <a:gd name="T19" fmla="*/ 186 h 1755"/>
                <a:gd name="T20" fmla="*/ 505 w 762"/>
                <a:gd name="T21" fmla="*/ 0 h 1755"/>
                <a:gd name="T22" fmla="*/ 328 w 762"/>
                <a:gd name="T23" fmla="*/ 0 h 175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62"/>
                <a:gd name="T37" fmla="*/ 0 h 1755"/>
                <a:gd name="T38" fmla="*/ 762 w 762"/>
                <a:gd name="T39" fmla="*/ 1755 h 175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62" h="1755">
                  <a:moveTo>
                    <a:pt x="328" y="0"/>
                  </a:moveTo>
                  <a:lnTo>
                    <a:pt x="89" y="160"/>
                  </a:lnTo>
                  <a:lnTo>
                    <a:pt x="0" y="754"/>
                  </a:lnTo>
                  <a:lnTo>
                    <a:pt x="36" y="1356"/>
                  </a:lnTo>
                  <a:lnTo>
                    <a:pt x="204" y="1675"/>
                  </a:lnTo>
                  <a:lnTo>
                    <a:pt x="505" y="1755"/>
                  </a:lnTo>
                  <a:lnTo>
                    <a:pt x="674" y="1649"/>
                  </a:lnTo>
                  <a:lnTo>
                    <a:pt x="762" y="1241"/>
                  </a:lnTo>
                  <a:lnTo>
                    <a:pt x="692" y="674"/>
                  </a:lnTo>
                  <a:lnTo>
                    <a:pt x="718" y="186"/>
                  </a:lnTo>
                  <a:lnTo>
                    <a:pt x="505" y="0"/>
                  </a:lnTo>
                  <a:lnTo>
                    <a:pt x="328" y="0"/>
                  </a:lnTo>
                  <a:close/>
                </a:path>
              </a:pathLst>
            </a:cu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90" name="Line 120"/>
            <p:cNvSpPr>
              <a:spLocks noChangeShapeType="1"/>
            </p:cNvSpPr>
            <p:nvPr/>
          </p:nvSpPr>
          <p:spPr bwMode="auto">
            <a:xfrm flipH="1">
              <a:off x="1453" y="2596"/>
              <a:ext cx="90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91" name="Text Box 121"/>
            <p:cNvSpPr txBox="1">
              <a:spLocks noChangeArrowheads="1"/>
            </p:cNvSpPr>
            <p:nvPr/>
          </p:nvSpPr>
          <p:spPr bwMode="auto">
            <a:xfrm>
              <a:off x="2326" y="2458"/>
              <a:ext cx="2273" cy="291"/>
            </a:xfrm>
            <a:prstGeom prst="rect">
              <a:avLst/>
            </a:prstGeom>
            <a:solidFill>
              <a:srgbClr val="CCFFCC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000000"/>
                  </a:solidFill>
                </a:rPr>
                <a:t>Note: “Bin-packing” here.</a:t>
              </a: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Schedulability Summary</a:t>
            </a:r>
          </a:p>
        </p:txBody>
      </p:sp>
      <p:sp>
        <p:nvSpPr>
          <p:cNvPr id="55299" name="Text Box 6"/>
          <p:cNvSpPr txBox="1">
            <a:spLocks noChangeArrowheads="1"/>
          </p:cNvSpPr>
          <p:nvPr/>
        </p:nvSpPr>
        <p:spPr bwMode="auto">
          <a:xfrm>
            <a:off x="42863" y="2039712"/>
            <a:ext cx="8393836" cy="384720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2000250" algn="l"/>
                <a:tab pos="5029200" algn="l"/>
              </a:tabLst>
            </a:pPr>
            <a:r>
              <a:rPr lang="en-US" sz="2800" dirty="0"/>
              <a:t>	</a:t>
            </a:r>
            <a:r>
              <a:rPr lang="en-US" sz="3200" dirty="0">
                <a:solidFill>
                  <a:srgbClr val="000000"/>
                </a:solidFill>
              </a:rPr>
              <a:t>HRT</a:t>
            </a:r>
            <a:r>
              <a:rPr lang="en-US" sz="2800" dirty="0"/>
              <a:t>	</a:t>
            </a:r>
            <a:r>
              <a:rPr lang="en-US" sz="3200" dirty="0">
                <a:solidFill>
                  <a:srgbClr val="000000"/>
                </a:solidFill>
              </a:rPr>
              <a:t>SRT</a:t>
            </a:r>
          </a:p>
          <a:p>
            <a:pPr>
              <a:tabLst>
                <a:tab pos="2000250" algn="l"/>
                <a:tab pos="5029200" algn="l"/>
              </a:tabLst>
            </a:pPr>
            <a:endParaRPr lang="en-US" sz="1600" dirty="0"/>
          </a:p>
          <a:p>
            <a:pPr>
              <a:tabLst>
                <a:tab pos="2000250" algn="l"/>
                <a:tab pos="5029200" algn="l"/>
              </a:tabLst>
            </a:pPr>
            <a:r>
              <a:rPr lang="en-US" sz="2800" dirty="0">
                <a:solidFill>
                  <a:schemeClr val="bg2"/>
                </a:solidFill>
              </a:rPr>
              <a:t>PEDF</a:t>
            </a:r>
            <a:r>
              <a:rPr lang="en-US" sz="2800" dirty="0"/>
              <a:t>	</a:t>
            </a:r>
            <a:r>
              <a:rPr lang="en-US" sz="2800" dirty="0">
                <a:solidFill>
                  <a:schemeClr val="hlink"/>
                </a:solidFill>
              </a:rPr>
              <a:t>util. loss</a:t>
            </a:r>
            <a:r>
              <a:rPr lang="en-US" sz="2800" dirty="0"/>
              <a:t>	</a:t>
            </a:r>
            <a:r>
              <a:rPr lang="en-US" sz="2800" dirty="0">
                <a:solidFill>
                  <a:schemeClr val="hlink"/>
                </a:solidFill>
              </a:rPr>
              <a:t>util. loss</a:t>
            </a:r>
            <a:r>
              <a:rPr lang="en-US" sz="2800" dirty="0"/>
              <a:t> </a:t>
            </a:r>
            <a:r>
              <a:rPr lang="en-US" dirty="0"/>
              <a:t>(same as HRT)</a:t>
            </a:r>
          </a:p>
          <a:p>
            <a:pPr>
              <a:tabLst>
                <a:tab pos="2000250" algn="l"/>
                <a:tab pos="5029200" algn="l"/>
              </a:tabLst>
            </a:pPr>
            <a:r>
              <a:rPr lang="en-US" sz="2800" dirty="0">
                <a:solidFill>
                  <a:schemeClr val="bg2"/>
                </a:solidFill>
              </a:rPr>
              <a:t>GEDF</a:t>
            </a:r>
            <a:r>
              <a:rPr lang="en-US" sz="2800" dirty="0"/>
              <a:t>	</a:t>
            </a:r>
            <a:r>
              <a:rPr lang="en-US" sz="2800" dirty="0">
                <a:solidFill>
                  <a:schemeClr val="hlink"/>
                </a:solidFill>
              </a:rPr>
              <a:t>util. loss</a:t>
            </a:r>
            <a:r>
              <a:rPr lang="en-US" sz="2800" dirty="0"/>
              <a:t>	</a:t>
            </a:r>
            <a:r>
              <a:rPr lang="en-US" sz="2800" dirty="0">
                <a:solidFill>
                  <a:srgbClr val="006600"/>
                </a:solidFill>
              </a:rPr>
              <a:t>no loss</a:t>
            </a:r>
          </a:p>
          <a:p>
            <a:pPr>
              <a:tabLst>
                <a:tab pos="2000250" algn="l"/>
                <a:tab pos="5029200" algn="l"/>
              </a:tabLst>
            </a:pPr>
            <a:r>
              <a:rPr lang="en-US" sz="2800" dirty="0" smtClean="0">
                <a:solidFill>
                  <a:schemeClr val="bg2"/>
                </a:solidFill>
              </a:rPr>
              <a:t>CEDF</a:t>
            </a:r>
            <a:r>
              <a:rPr lang="en-US" sz="2800" dirty="0"/>
              <a:t>	</a:t>
            </a:r>
            <a:r>
              <a:rPr lang="en-US" sz="2800" dirty="0">
                <a:solidFill>
                  <a:schemeClr val="hlink"/>
                </a:solidFill>
              </a:rPr>
              <a:t>util. loss</a:t>
            </a:r>
            <a:r>
              <a:rPr lang="en-US" sz="2800" dirty="0"/>
              <a:t>	</a:t>
            </a:r>
            <a:r>
              <a:rPr lang="en-US" sz="2800" dirty="0" smtClean="0">
                <a:solidFill>
                  <a:srgbClr val="CC6600"/>
                </a:solidFill>
              </a:rPr>
              <a:t>slight loss</a:t>
            </a:r>
            <a:endParaRPr lang="en-US" dirty="0"/>
          </a:p>
          <a:p>
            <a:pPr>
              <a:tabLst>
                <a:tab pos="2000250" algn="l"/>
                <a:tab pos="5029200" algn="l"/>
              </a:tabLst>
            </a:pPr>
            <a:r>
              <a:rPr lang="en-US" sz="2800" dirty="0">
                <a:solidFill>
                  <a:schemeClr val="bg2"/>
                </a:solidFill>
              </a:rPr>
              <a:t>PD</a:t>
            </a:r>
            <a:r>
              <a:rPr lang="en-US" sz="2800" baseline="30000" dirty="0">
                <a:solidFill>
                  <a:schemeClr val="bg2"/>
                </a:solidFill>
              </a:rPr>
              <a:t>2</a:t>
            </a:r>
            <a:r>
              <a:rPr lang="en-US" sz="2800" dirty="0"/>
              <a:t>	</a:t>
            </a:r>
            <a:r>
              <a:rPr lang="en-US" sz="2800" dirty="0">
                <a:solidFill>
                  <a:srgbClr val="006600"/>
                </a:solidFill>
              </a:rPr>
              <a:t>no loss</a:t>
            </a:r>
            <a:r>
              <a:rPr lang="en-US" sz="2800" dirty="0"/>
              <a:t>	</a:t>
            </a:r>
            <a:r>
              <a:rPr lang="en-US" sz="2800" dirty="0">
                <a:solidFill>
                  <a:srgbClr val="006600"/>
                </a:solidFill>
              </a:rPr>
              <a:t>no loss</a:t>
            </a:r>
          </a:p>
          <a:p>
            <a:pPr>
              <a:tabLst>
                <a:tab pos="2000250" algn="l"/>
                <a:tab pos="5029200" algn="l"/>
              </a:tabLst>
            </a:pPr>
            <a:r>
              <a:rPr lang="en-US" sz="2800" dirty="0" smtClean="0">
                <a:solidFill>
                  <a:schemeClr val="bg2"/>
                </a:solidFill>
              </a:rPr>
              <a:t>EDF-FM	N/A	</a:t>
            </a:r>
            <a:r>
              <a:rPr lang="en-US" sz="2800" dirty="0" smtClean="0">
                <a:solidFill>
                  <a:srgbClr val="006600"/>
                </a:solidFill>
              </a:rPr>
              <a:t>no loss </a:t>
            </a:r>
            <a:r>
              <a:rPr lang="en-US" dirty="0" smtClean="0"/>
              <a:t>(if all </a:t>
            </a:r>
            <a:r>
              <a:rPr lang="en-US" dirty="0" err="1" smtClean="0"/>
              <a:t>util.’s</a:t>
            </a:r>
            <a:r>
              <a:rPr lang="en-US" dirty="0" smtClean="0"/>
              <a:t> ≤ ½)</a:t>
            </a:r>
          </a:p>
          <a:p>
            <a:pPr>
              <a:tabLst>
                <a:tab pos="2000250" algn="l"/>
                <a:tab pos="5029200" algn="l"/>
              </a:tabLst>
            </a:pPr>
            <a:r>
              <a:rPr lang="en-US" sz="2800" dirty="0" smtClean="0">
                <a:solidFill>
                  <a:schemeClr val="bg2"/>
                </a:solidFill>
              </a:rPr>
              <a:t>EDF-WM	</a:t>
            </a:r>
            <a:r>
              <a:rPr lang="en-US" sz="2800" dirty="0" smtClean="0">
                <a:solidFill>
                  <a:srgbClr val="CC6600"/>
                </a:solidFill>
              </a:rPr>
              <a:t>slight loss</a:t>
            </a:r>
            <a:r>
              <a:rPr lang="en-US" sz="2800" dirty="0" smtClean="0">
                <a:solidFill>
                  <a:schemeClr val="bg2"/>
                </a:solidFill>
              </a:rPr>
              <a:t>	</a:t>
            </a:r>
            <a:r>
              <a:rPr lang="en-US" sz="2800" dirty="0" smtClean="0">
                <a:solidFill>
                  <a:srgbClr val="CC6600"/>
                </a:solidFill>
              </a:rPr>
              <a:t>slight loss</a:t>
            </a:r>
          </a:p>
          <a:p>
            <a:pPr>
              <a:tabLst>
                <a:tab pos="2000250" algn="l"/>
                <a:tab pos="5029200" algn="l"/>
              </a:tabLst>
            </a:pPr>
            <a:r>
              <a:rPr lang="en-US" sz="2800" dirty="0" smtClean="0">
                <a:solidFill>
                  <a:schemeClr val="bg2"/>
                </a:solidFill>
              </a:rPr>
              <a:t>NPS-F	</a:t>
            </a:r>
            <a:r>
              <a:rPr lang="en-US" sz="2800" dirty="0" smtClean="0">
                <a:solidFill>
                  <a:srgbClr val="006600"/>
                </a:solidFill>
              </a:rPr>
              <a:t>no loss </a:t>
            </a:r>
            <a:r>
              <a:rPr lang="en-US" dirty="0" smtClean="0"/>
              <a:t>(if </a:t>
            </a:r>
            <a:r>
              <a:rPr lang="el-GR" dirty="0" smtClean="0">
                <a:sym typeface="Symbol"/>
              </a:rPr>
              <a:t></a:t>
            </a:r>
            <a:r>
              <a:rPr lang="en-US" dirty="0" smtClean="0">
                <a:sym typeface="Symbol"/>
              </a:rPr>
              <a:t> </a:t>
            </a:r>
            <a:r>
              <a:rPr lang="el-GR" dirty="0" smtClean="0">
                <a:sym typeface="Symbol"/>
              </a:rPr>
              <a:t></a:t>
            </a:r>
            <a:r>
              <a:rPr lang="en-US" dirty="0" smtClean="0">
                <a:sym typeface="Symbol"/>
              </a:rPr>
              <a:t> ) </a:t>
            </a:r>
            <a:r>
              <a:rPr lang="en-US" sz="2800" dirty="0" smtClean="0">
                <a:solidFill>
                  <a:schemeClr val="bg2"/>
                </a:solidFill>
              </a:rPr>
              <a:t>	</a:t>
            </a:r>
            <a:r>
              <a:rPr lang="en-US" sz="2800" dirty="0" smtClean="0">
                <a:solidFill>
                  <a:srgbClr val="006600"/>
                </a:solidFill>
              </a:rPr>
              <a:t>no loss </a:t>
            </a:r>
            <a:r>
              <a:rPr lang="en-US" dirty="0" smtClean="0"/>
              <a:t>(if </a:t>
            </a:r>
            <a:r>
              <a:rPr lang="el-GR" dirty="0" smtClean="0">
                <a:sym typeface="Symbol"/>
              </a:rPr>
              <a:t></a:t>
            </a:r>
            <a:r>
              <a:rPr lang="en-US" dirty="0" smtClean="0">
                <a:sym typeface="Symbol"/>
              </a:rPr>
              <a:t> </a:t>
            </a:r>
            <a:r>
              <a:rPr lang="el-GR" dirty="0" smtClean="0">
                <a:sym typeface="Symbol"/>
              </a:rPr>
              <a:t></a:t>
            </a:r>
            <a:r>
              <a:rPr lang="en-US" dirty="0" smtClean="0">
                <a:sym typeface="Symbol"/>
              </a:rPr>
              <a:t> )</a:t>
            </a:r>
            <a:endParaRPr lang="en-US" sz="2800" dirty="0">
              <a:solidFill>
                <a:srgbClr val="006600"/>
              </a:solidFill>
            </a:endParaRPr>
          </a:p>
        </p:txBody>
      </p:sp>
      <p:sp>
        <p:nvSpPr>
          <p:cNvPr id="55300" name="Line 7"/>
          <p:cNvSpPr>
            <a:spLocks noChangeShapeType="1"/>
          </p:cNvSpPr>
          <p:nvPr/>
        </p:nvSpPr>
        <p:spPr bwMode="auto">
          <a:xfrm>
            <a:off x="42863" y="2679474"/>
            <a:ext cx="902335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Line 8"/>
          <p:cNvSpPr>
            <a:spLocks noChangeShapeType="1"/>
          </p:cNvSpPr>
          <p:nvPr/>
        </p:nvSpPr>
        <p:spPr bwMode="auto">
          <a:xfrm>
            <a:off x="1903413" y="2085750"/>
            <a:ext cx="0" cy="380117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2" name="Line 9"/>
          <p:cNvSpPr>
            <a:spLocks noChangeShapeType="1"/>
          </p:cNvSpPr>
          <p:nvPr/>
        </p:nvSpPr>
        <p:spPr bwMode="auto">
          <a:xfrm>
            <a:off x="4800600" y="2082574"/>
            <a:ext cx="0" cy="3804345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 bwMode="auto">
          <a:xfrm>
            <a:off x="300183" y="1047890"/>
            <a:ext cx="8534772" cy="2492990"/>
          </a:xfrm>
          <a:prstGeom prst="rect">
            <a:avLst/>
          </a:prstGeom>
          <a:solidFill>
            <a:srgbClr val="FFFF99"/>
          </a:solidFill>
          <a:ln w="12700" algn="ctr">
            <a:solidFill>
              <a:srgbClr val="0000CC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Research focus </a:t>
            </a:r>
            <a:r>
              <a:rPr lang="en-US" sz="3600" dirty="0" smtClean="0"/>
              <a:t>of the LITMUS</a:t>
            </a:r>
            <a:r>
              <a:rPr lang="en-US" sz="3600" baseline="30000" dirty="0" smtClean="0"/>
              <a:t>RT</a:t>
            </a:r>
            <a:r>
              <a:rPr lang="en-US" sz="3600" dirty="0" smtClean="0"/>
              <a:t> project:</a:t>
            </a:r>
          </a:p>
          <a:p>
            <a:endParaRPr lang="en-US" sz="1200" dirty="0" smtClean="0"/>
          </a:p>
          <a:p>
            <a:r>
              <a:rPr lang="en-US" sz="3600" dirty="0" smtClean="0"/>
              <a:t>How do these (and other) algorithms</a:t>
            </a:r>
          </a:p>
          <a:p>
            <a:r>
              <a:rPr lang="en-US" sz="3600" dirty="0" smtClean="0"/>
              <a:t>compare on the basis of </a:t>
            </a:r>
            <a:r>
              <a:rPr lang="en-US" sz="3600" dirty="0" err="1" smtClean="0">
                <a:solidFill>
                  <a:srgbClr val="C00000"/>
                </a:solidFill>
              </a:rPr>
              <a:t>schedulability</a:t>
            </a:r>
            <a:endParaRPr lang="en-US" sz="3600" dirty="0" smtClean="0">
              <a:solidFill>
                <a:srgbClr val="C00000"/>
              </a:solidFill>
            </a:endParaRPr>
          </a:p>
          <a:p>
            <a:r>
              <a:rPr lang="en-US" sz="3600" dirty="0" smtClean="0"/>
              <a:t>when </a:t>
            </a:r>
            <a:r>
              <a:rPr lang="en-US" sz="3600" dirty="0" smtClean="0">
                <a:solidFill>
                  <a:srgbClr val="C00000"/>
                </a:solidFill>
              </a:rPr>
              <a:t>real overheads </a:t>
            </a:r>
            <a:r>
              <a:rPr lang="en-US" sz="3600" dirty="0" smtClean="0"/>
              <a:t>are considered?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78615" y="4504340"/>
            <a:ext cx="1574605" cy="1305770"/>
          </a:xfrm>
          <a:prstGeom prst="roundRect">
            <a:avLst/>
          </a:prstGeom>
          <a:noFill/>
          <a:ln w="12700" algn="ctr">
            <a:solidFill>
              <a:srgbClr val="0000CC"/>
            </a:solidFill>
            <a:prstDash val="dash"/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 bwMode="auto">
          <a:xfrm>
            <a:off x="40210" y="5817201"/>
            <a:ext cx="1643399" cy="33855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semi-partitioned</a:t>
            </a:r>
          </a:p>
        </p:txBody>
      </p:sp>
      <p:sp>
        <p:nvSpPr>
          <p:cNvPr id="9" name="TextBox 8"/>
          <p:cNvSpPr txBox="1"/>
          <p:nvPr/>
        </p:nvSpPr>
        <p:spPr bwMode="auto">
          <a:xfrm>
            <a:off x="155425" y="5070641"/>
            <a:ext cx="8751114" cy="1200329"/>
          </a:xfrm>
          <a:prstGeom prst="rect">
            <a:avLst/>
          </a:prstGeom>
          <a:solidFill>
            <a:srgbClr val="CCECFF"/>
          </a:solidFill>
          <a:ln w="12700" algn="ctr">
            <a:solidFill>
              <a:srgbClr val="0000CC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 smtClean="0"/>
              <a:t>In other words, </a:t>
            </a:r>
            <a:r>
              <a:rPr lang="en-US" sz="3600" i="1" dirty="0" smtClean="0">
                <a:solidFill>
                  <a:srgbClr val="C00000"/>
                </a:solidFill>
              </a:rPr>
              <a:t>how well do these</a:t>
            </a:r>
          </a:p>
          <a:p>
            <a:r>
              <a:rPr lang="en-US" sz="3600" i="1" dirty="0" err="1" smtClean="0">
                <a:solidFill>
                  <a:srgbClr val="C00000"/>
                </a:solidFill>
              </a:rPr>
              <a:t>schedulablity</a:t>
            </a:r>
            <a:r>
              <a:rPr lang="en-US" sz="3600" i="1" dirty="0" smtClean="0">
                <a:solidFill>
                  <a:srgbClr val="C00000"/>
                </a:solidFill>
              </a:rPr>
              <a:t> results translate to practice</a:t>
            </a:r>
            <a:r>
              <a:rPr lang="en-US" sz="3600" dirty="0" smtClean="0">
                <a:solidFill>
                  <a:srgbClr val="C00000"/>
                </a:solidFill>
              </a:rPr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09045" y="1618500"/>
            <a:ext cx="8834955" cy="4114800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What…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is LITMUS</a:t>
            </a:r>
            <a:r>
              <a:rPr lang="en-US" baseline="30000" dirty="0" smtClean="0">
                <a:solidFill>
                  <a:schemeClr val="bg1">
                    <a:lumMod val="50000"/>
                  </a:schemeClr>
                </a:solidFill>
              </a:rPr>
              <a:t>RT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Why…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was LITMUS</a:t>
            </a:r>
            <a:r>
              <a:rPr lang="en-US" baseline="30000" dirty="0" smtClean="0">
                <a:solidFill>
                  <a:schemeClr val="bg1">
                    <a:lumMod val="50000"/>
                  </a:schemeClr>
                </a:solidFill>
              </a:rPr>
              <a:t>RT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developed?</a:t>
            </a:r>
          </a:p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2"/>
                </a:solidFill>
              </a:rPr>
              <a:t>How</a:t>
            </a:r>
            <a:r>
              <a:rPr lang="en-US" b="1" dirty="0" smtClean="0"/>
              <a:t>…</a:t>
            </a:r>
            <a:r>
              <a:rPr lang="en-US" dirty="0" smtClean="0"/>
              <a:t> do we use LITMUS</a:t>
            </a:r>
            <a:r>
              <a:rPr lang="en-US" baseline="30000" dirty="0" smtClean="0"/>
              <a:t>RT</a:t>
            </a:r>
            <a:r>
              <a:rPr lang="en-US" dirty="0" smtClean="0"/>
              <a:t>?</a:t>
            </a:r>
          </a:p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2"/>
                </a:solidFill>
              </a:rPr>
              <a:t>Which</a:t>
            </a:r>
            <a:r>
              <a:rPr lang="en-US" b="1" dirty="0" smtClean="0"/>
              <a:t>…</a:t>
            </a:r>
            <a:r>
              <a:rPr lang="en-US" dirty="0" smtClean="0"/>
              <a:t> lessons have we learned?</a:t>
            </a:r>
          </a:p>
          <a:p>
            <a:pPr lvl="1" eaLnBrk="1" hangingPunct="1">
              <a:spcBef>
                <a:spcPts val="1800"/>
              </a:spcBef>
            </a:pPr>
            <a:r>
              <a:rPr lang="en-US" dirty="0" smtClean="0"/>
              <a:t>About the “experimental process”.</a:t>
            </a:r>
          </a:p>
          <a:p>
            <a:pPr lvl="1" eaLnBrk="1" hangingPunct="1">
              <a:spcBef>
                <a:spcPts val="1800"/>
              </a:spcBef>
            </a:pPr>
            <a:r>
              <a:rPr lang="en-US" dirty="0" smtClean="0"/>
              <a:t>About multiprocessor scheduling.</a:t>
            </a:r>
          </a:p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2"/>
                </a:solidFill>
              </a:rPr>
              <a:t>Where</a:t>
            </a:r>
            <a:r>
              <a:rPr lang="en-US" b="1" dirty="0" smtClean="0"/>
              <a:t>…</a:t>
            </a:r>
            <a:r>
              <a:rPr lang="en-US" dirty="0" smtClean="0"/>
              <a:t> is the LITMUS</a:t>
            </a:r>
            <a:r>
              <a:rPr lang="en-US" baseline="30000" dirty="0" smtClean="0"/>
              <a:t>RT</a:t>
            </a:r>
            <a:r>
              <a:rPr lang="en-US" dirty="0" smtClean="0"/>
              <a:t> project going next?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LITMUS</a:t>
            </a:r>
            <a:r>
              <a:rPr lang="en-US" baseline="30000" dirty="0" smtClean="0"/>
              <a:t>RT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0025" y="3543300"/>
            <a:ext cx="8736013" cy="2416175"/>
          </a:xfrm>
        </p:spPr>
        <p:txBody>
          <a:bodyPr/>
          <a:lstStyle/>
          <a:p>
            <a:r>
              <a:rPr lang="en-US" sz="2800" dirty="0" smtClean="0"/>
              <a:t>UNC’s real-time Linux extension.</a:t>
            </a:r>
          </a:p>
          <a:p>
            <a:pPr lvl="1"/>
            <a:r>
              <a:rPr lang="en-US" sz="2400" dirty="0" smtClean="0"/>
              <a:t>(Multiprocessor) scheduling and synchronization algorithms implemented as </a:t>
            </a:r>
            <a:r>
              <a:rPr lang="en-US" sz="2400" dirty="0" smtClean="0">
                <a:solidFill>
                  <a:srgbClr val="C00000"/>
                </a:solidFill>
              </a:rPr>
              <a:t>“plug-in” components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Developed as a kernel patch (currently based on Linux 2.6.34).</a:t>
            </a:r>
          </a:p>
          <a:p>
            <a:pPr lvl="1"/>
            <a:r>
              <a:rPr lang="en-US" sz="2400" dirty="0" smtClean="0"/>
              <a:t>Code is available at </a:t>
            </a:r>
            <a:r>
              <a:rPr lang="en-US" sz="2400" dirty="0" smtClean="0">
                <a:solidFill>
                  <a:srgbClr val="0000CC"/>
                </a:solidFill>
              </a:rPr>
              <a:t>http://www.cs.unc.edu/~anderson/litmus-rt/</a:t>
            </a:r>
            <a:r>
              <a:rPr lang="en-US" sz="2400" dirty="0" smtClean="0"/>
              <a:t>.</a:t>
            </a:r>
          </a:p>
        </p:txBody>
      </p:sp>
      <p:pic>
        <p:nvPicPr>
          <p:cNvPr id="60420" name="Picture 4" descr="litmusr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3800" y="1509713"/>
            <a:ext cx="42037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1" name="TextBox 6"/>
          <p:cNvSpPr txBox="1">
            <a:spLocks noChangeArrowheads="1"/>
          </p:cNvSpPr>
          <p:nvPr/>
        </p:nvSpPr>
        <p:spPr bwMode="auto">
          <a:xfrm>
            <a:off x="952500" y="2514600"/>
            <a:ext cx="7237413" cy="9540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C00000"/>
                </a:solidFill>
              </a:rPr>
              <a:t>Li</a:t>
            </a:r>
            <a:r>
              <a:rPr lang="en-US" sz="2800"/>
              <a:t>nux </a:t>
            </a:r>
            <a:r>
              <a:rPr lang="en-US" sz="2800">
                <a:solidFill>
                  <a:srgbClr val="C00000"/>
                </a:solidFill>
              </a:rPr>
              <a:t>T</a:t>
            </a:r>
            <a:r>
              <a:rPr lang="en-US" sz="2800"/>
              <a:t>estbed for </a:t>
            </a:r>
            <a:r>
              <a:rPr lang="en-US" sz="2800">
                <a:solidFill>
                  <a:srgbClr val="C00000"/>
                </a:solidFill>
              </a:rPr>
              <a:t>Mu</a:t>
            </a:r>
            <a:r>
              <a:rPr lang="en-US" sz="2800"/>
              <a:t>ltiprocessor </a:t>
            </a:r>
            <a:r>
              <a:rPr lang="en-US" sz="2800">
                <a:solidFill>
                  <a:srgbClr val="C00000"/>
                </a:solidFill>
              </a:rPr>
              <a:t>S</a:t>
            </a:r>
            <a:r>
              <a:rPr lang="en-US" sz="2800"/>
              <a:t>cheduling</a:t>
            </a:r>
          </a:p>
          <a:p>
            <a:pPr algn="ctr"/>
            <a:r>
              <a:rPr lang="en-US" sz="2800"/>
              <a:t>in </a:t>
            </a:r>
            <a:r>
              <a:rPr lang="en-US" sz="2800">
                <a:solidFill>
                  <a:srgbClr val="C00000"/>
                </a:solidFill>
              </a:rPr>
              <a:t>R</a:t>
            </a:r>
            <a:r>
              <a:rPr lang="en-US" sz="2800"/>
              <a:t>eal-</a:t>
            </a:r>
            <a:r>
              <a:rPr lang="en-US" sz="2800">
                <a:solidFill>
                  <a:srgbClr val="C00000"/>
                </a:solidFill>
              </a:rPr>
              <a:t>T</a:t>
            </a:r>
            <a:r>
              <a:rPr lang="en-US" sz="2800"/>
              <a:t>ime systems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Experimental Methodology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 bwMode="auto">
          <a:xfrm>
            <a:off x="2795590" y="1662772"/>
            <a:ext cx="3804247" cy="523220"/>
          </a:xfrm>
          <a:prstGeom prst="rect">
            <a:avLst/>
          </a:prstGeom>
          <a:solidFill>
            <a:srgbClr val="FFFF99"/>
          </a:solidFill>
          <a:ln w="2857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Implement schedulers.</a:t>
            </a:r>
          </a:p>
        </p:txBody>
      </p:sp>
      <p:sp>
        <p:nvSpPr>
          <p:cNvPr id="5" name="TextBox 4"/>
          <p:cNvSpPr txBox="1"/>
          <p:nvPr/>
        </p:nvSpPr>
        <p:spPr bwMode="auto">
          <a:xfrm>
            <a:off x="2997395" y="3076130"/>
            <a:ext cx="3225563" cy="523220"/>
          </a:xfrm>
          <a:prstGeom prst="rect">
            <a:avLst/>
          </a:prstGeom>
          <a:solidFill>
            <a:srgbClr val="FFFF99"/>
          </a:solidFill>
          <a:ln w="2857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Record overheads.</a:t>
            </a:r>
          </a:p>
        </p:txBody>
      </p:sp>
      <p:sp>
        <p:nvSpPr>
          <p:cNvPr id="6" name="TextBox 5"/>
          <p:cNvSpPr txBox="1"/>
          <p:nvPr/>
        </p:nvSpPr>
        <p:spPr bwMode="auto">
          <a:xfrm>
            <a:off x="2190889" y="4504340"/>
            <a:ext cx="4839031" cy="523220"/>
          </a:xfrm>
          <a:prstGeom prst="rect">
            <a:avLst/>
          </a:prstGeom>
          <a:solidFill>
            <a:srgbClr val="FFFF99"/>
          </a:solidFill>
          <a:ln w="2857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Distill overhead expressions.</a:t>
            </a:r>
          </a:p>
        </p:txBody>
      </p:sp>
      <p:sp>
        <p:nvSpPr>
          <p:cNvPr id="7" name="TextBox 6"/>
          <p:cNvSpPr txBox="1"/>
          <p:nvPr/>
        </p:nvSpPr>
        <p:spPr bwMode="auto">
          <a:xfrm>
            <a:off x="1995767" y="5963730"/>
            <a:ext cx="5264583" cy="523220"/>
          </a:xfrm>
          <a:prstGeom prst="rect">
            <a:avLst/>
          </a:prstGeom>
          <a:solidFill>
            <a:srgbClr val="FFFF99"/>
          </a:solidFill>
          <a:ln w="2857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Run </a:t>
            </a:r>
            <a:r>
              <a:rPr lang="en-US" sz="2800" dirty="0" err="1" smtClean="0"/>
              <a:t>schedulability</a:t>
            </a:r>
            <a:r>
              <a:rPr lang="en-US" sz="2800" dirty="0" smtClean="0"/>
              <a:t> experiments.</a:t>
            </a:r>
          </a:p>
        </p:txBody>
      </p:sp>
      <p:sp>
        <p:nvSpPr>
          <p:cNvPr id="10" name="Down Arrow 9"/>
          <p:cNvSpPr/>
          <p:nvPr/>
        </p:nvSpPr>
        <p:spPr bwMode="auto">
          <a:xfrm>
            <a:off x="4111140" y="2185993"/>
            <a:ext cx="998530" cy="890138"/>
          </a:xfrm>
          <a:prstGeom prst="downArrow">
            <a:avLst/>
          </a:prstGeom>
          <a:solidFill>
            <a:srgbClr val="FFFF99"/>
          </a:solidFill>
          <a:ln w="2857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 bwMode="auto">
          <a:xfrm>
            <a:off x="4111140" y="3614202"/>
            <a:ext cx="998530" cy="890138"/>
          </a:xfrm>
          <a:prstGeom prst="downArrow">
            <a:avLst/>
          </a:prstGeom>
          <a:solidFill>
            <a:srgbClr val="FFFF99"/>
          </a:solidFill>
          <a:ln w="2857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 bwMode="auto">
          <a:xfrm>
            <a:off x="4111140" y="5035187"/>
            <a:ext cx="998530" cy="890138"/>
          </a:xfrm>
          <a:prstGeom prst="downArrow">
            <a:avLst/>
          </a:prstGeom>
          <a:solidFill>
            <a:srgbClr val="FFFF99"/>
          </a:solidFill>
          <a:ln w="2857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/>
          </a:p>
        </p:txBody>
      </p:sp>
      <p:sp>
        <p:nvSpPr>
          <p:cNvPr id="18" name="Rectangular Callout 17"/>
          <p:cNvSpPr/>
          <p:nvPr/>
        </p:nvSpPr>
        <p:spPr bwMode="auto">
          <a:xfrm>
            <a:off x="53278" y="740650"/>
            <a:ext cx="5056392" cy="2858700"/>
          </a:xfrm>
          <a:prstGeom prst="wedgeRectCallout">
            <a:avLst>
              <a:gd name="adj1" fmla="val 54612"/>
              <a:gd name="adj2" fmla="val 78995"/>
            </a:avLst>
          </a:prstGeom>
          <a:solidFill>
            <a:srgbClr val="CCECFF"/>
          </a:solidFill>
          <a:ln w="12700" algn="ctr">
            <a:solidFill>
              <a:srgbClr val="0000CC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2800" dirty="0" smtClean="0">
                <a:solidFill>
                  <a:schemeClr val="bg2"/>
                </a:solidFill>
              </a:rPr>
              <a:t>After using 1.5 </a:t>
            </a:r>
            <a:r>
              <a:rPr lang="en-US" sz="2800" dirty="0" err="1" smtClean="0">
                <a:solidFill>
                  <a:schemeClr val="bg2"/>
                </a:solidFill>
              </a:rPr>
              <a:t>interquartile</a:t>
            </a:r>
            <a:endParaRPr lang="en-US" sz="2800" dirty="0" smtClean="0">
              <a:solidFill>
                <a:schemeClr val="bg2"/>
              </a:solidFill>
            </a:endParaRPr>
          </a:p>
          <a:p>
            <a:pPr algn="ctr"/>
            <a:r>
              <a:rPr lang="en-US" sz="2800" dirty="0" smtClean="0">
                <a:solidFill>
                  <a:schemeClr val="bg2"/>
                </a:solidFill>
              </a:rPr>
              <a:t>range outliers removal</a:t>
            </a:r>
          </a:p>
          <a:p>
            <a:pPr algn="ctr"/>
            <a:r>
              <a:rPr lang="en-US" sz="2800" dirty="0" smtClean="0">
                <a:solidFill>
                  <a:schemeClr val="bg2"/>
                </a:solidFill>
              </a:rPr>
              <a:t>technique, use monotonic</a:t>
            </a:r>
          </a:p>
          <a:p>
            <a:pPr algn="ctr"/>
            <a:r>
              <a:rPr lang="en-US" sz="2800" dirty="0" smtClean="0">
                <a:solidFill>
                  <a:schemeClr val="bg2"/>
                </a:solidFill>
              </a:rPr>
              <a:t>piecewise linear interpolation</a:t>
            </a:r>
          </a:p>
          <a:p>
            <a:pPr algn="ctr"/>
            <a:r>
              <a:rPr lang="en-US" sz="2800" dirty="0" smtClean="0">
                <a:solidFill>
                  <a:schemeClr val="bg2"/>
                </a:solidFill>
              </a:rPr>
              <a:t> to </a:t>
            </a:r>
            <a:r>
              <a:rPr lang="en-US" sz="2800" dirty="0" smtClean="0">
                <a:solidFill>
                  <a:srgbClr val="C00000"/>
                </a:solidFill>
              </a:rPr>
              <a:t>compute overhead</a:t>
            </a:r>
          </a:p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expressions as a function of N</a:t>
            </a:r>
            <a:r>
              <a:rPr lang="en-US" sz="2800" dirty="0" smtClean="0">
                <a:solidFill>
                  <a:schemeClr val="bg2"/>
                </a:solidFill>
              </a:rPr>
              <a:t>.</a:t>
            </a:r>
            <a:endParaRPr lang="en-US" sz="2800" dirty="0">
              <a:solidFill>
                <a:schemeClr val="bg2"/>
              </a:solidFill>
            </a:endParaRP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53277" y="3621025"/>
            <a:ext cx="3884980" cy="3121760"/>
          </a:xfrm>
          <a:prstGeom prst="wedgeRectCallout">
            <a:avLst>
              <a:gd name="adj1" fmla="val 72191"/>
              <a:gd name="adj2" fmla="val -48918"/>
            </a:avLst>
          </a:prstGeom>
          <a:solidFill>
            <a:srgbClr val="CCECFF"/>
          </a:solidFill>
          <a:ln w="12700" algn="ctr">
            <a:solidFill>
              <a:srgbClr val="0000CC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2800" dirty="0" smtClean="0">
                <a:solidFill>
                  <a:schemeClr val="bg2"/>
                </a:solidFill>
              </a:rPr>
              <a:t>Involves tracing the</a:t>
            </a:r>
          </a:p>
          <a:p>
            <a:pPr algn="ctr"/>
            <a:r>
              <a:rPr lang="en-US" sz="2800" dirty="0" smtClean="0">
                <a:solidFill>
                  <a:schemeClr val="bg2"/>
                </a:solidFill>
              </a:rPr>
              <a:t>behavior of </a:t>
            </a:r>
            <a:r>
              <a:rPr lang="en-US" sz="2800" dirty="0" smtClean="0">
                <a:solidFill>
                  <a:srgbClr val="C00000"/>
                </a:solidFill>
              </a:rPr>
              <a:t>1,000s of</a:t>
            </a:r>
          </a:p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synthetic tasks </a:t>
            </a:r>
            <a:r>
              <a:rPr lang="en-US" sz="2800" dirty="0" smtClean="0">
                <a:solidFill>
                  <a:schemeClr val="bg2"/>
                </a:solidFill>
              </a:rPr>
              <a:t>in</a:t>
            </a:r>
          </a:p>
          <a:p>
            <a:pPr algn="ctr"/>
            <a:r>
              <a:rPr lang="en-US" sz="2800" dirty="0" smtClean="0">
                <a:solidFill>
                  <a:schemeClr val="bg2"/>
                </a:solidFill>
              </a:rPr>
              <a:t>LITMUS</a:t>
            </a:r>
            <a:r>
              <a:rPr lang="en-US" sz="2800" baseline="30000" dirty="0" smtClean="0">
                <a:solidFill>
                  <a:schemeClr val="bg2"/>
                </a:solidFill>
              </a:rPr>
              <a:t>RT </a:t>
            </a:r>
            <a:r>
              <a:rPr lang="en-US" sz="2800" dirty="0" smtClean="0">
                <a:solidFill>
                  <a:schemeClr val="bg2"/>
                </a:solidFill>
              </a:rPr>
              <a:t>on test</a:t>
            </a:r>
          </a:p>
          <a:p>
            <a:pPr algn="ctr"/>
            <a:r>
              <a:rPr lang="en-US" sz="2800" dirty="0" smtClean="0">
                <a:solidFill>
                  <a:schemeClr val="bg2"/>
                </a:solidFill>
              </a:rPr>
              <a:t>platform. </a:t>
            </a:r>
            <a:r>
              <a:rPr lang="en-US" sz="2800" dirty="0" smtClean="0">
                <a:solidFill>
                  <a:srgbClr val="C00000"/>
                </a:solidFill>
              </a:rPr>
              <a:t>Usually takes</a:t>
            </a:r>
          </a:p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8-12 hours. </a:t>
            </a:r>
            <a:r>
              <a:rPr lang="en-US" sz="2800" dirty="0" smtClean="0">
                <a:solidFill>
                  <a:schemeClr val="bg2"/>
                </a:solidFill>
              </a:rPr>
              <a:t>Yields</a:t>
            </a:r>
            <a:r>
              <a:rPr lang="en-US" sz="2800" dirty="0" smtClean="0">
                <a:solidFill>
                  <a:srgbClr val="C00000"/>
                </a:solidFill>
              </a:rPr>
              <a:t> many</a:t>
            </a:r>
          </a:p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gigabytes of trace data.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5916175" y="2545685"/>
            <a:ext cx="3072400" cy="1036935"/>
          </a:xfrm>
          <a:prstGeom prst="wedgeRectCallout">
            <a:avLst>
              <a:gd name="adj1" fmla="val -65729"/>
              <a:gd name="adj2" fmla="val -83640"/>
            </a:avLst>
          </a:prstGeom>
          <a:solidFill>
            <a:srgbClr val="CCECFF"/>
          </a:solidFill>
          <a:ln w="12700" algn="ctr">
            <a:solidFill>
              <a:srgbClr val="0000CC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2800" dirty="0" smtClean="0">
                <a:solidFill>
                  <a:schemeClr val="bg2"/>
                </a:solidFill>
              </a:rPr>
              <a:t>Implement as</a:t>
            </a:r>
          </a:p>
          <a:p>
            <a:pPr algn="ctr"/>
            <a:r>
              <a:rPr lang="en-US" sz="2800" dirty="0" smtClean="0">
                <a:solidFill>
                  <a:schemeClr val="bg2"/>
                </a:solidFill>
              </a:rPr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LITMUS</a:t>
            </a:r>
            <a:r>
              <a:rPr lang="en-US" sz="2800" baseline="30000" dirty="0" smtClean="0">
                <a:solidFill>
                  <a:srgbClr val="C00000"/>
                </a:solidFill>
              </a:rPr>
              <a:t>RT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plugins</a:t>
            </a:r>
            <a:r>
              <a:rPr lang="en-US" sz="2800" dirty="0" smtClean="0">
                <a:solidFill>
                  <a:schemeClr val="bg2"/>
                </a:solidFill>
              </a:rPr>
              <a:t>.</a:t>
            </a:r>
            <a:endParaRPr lang="en-US" sz="2800" dirty="0">
              <a:solidFill>
                <a:schemeClr val="bg2"/>
              </a:solidFill>
            </a:endParaRPr>
          </a:p>
        </p:txBody>
      </p:sp>
      <p:sp>
        <p:nvSpPr>
          <p:cNvPr id="19" name="Rectangular Callout 18"/>
          <p:cNvSpPr/>
          <p:nvPr/>
        </p:nvSpPr>
        <p:spPr bwMode="auto">
          <a:xfrm>
            <a:off x="3535065" y="2821343"/>
            <a:ext cx="5453510" cy="2297477"/>
          </a:xfrm>
          <a:prstGeom prst="wedgeRectCallout">
            <a:avLst>
              <a:gd name="adj1" fmla="val 17574"/>
              <a:gd name="adj2" fmla="val 85827"/>
            </a:avLst>
          </a:prstGeom>
          <a:solidFill>
            <a:srgbClr val="CCECFF"/>
          </a:solidFill>
          <a:ln w="12700" algn="ctr">
            <a:solidFill>
              <a:srgbClr val="0000CC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2800" dirty="0" smtClean="0">
                <a:solidFill>
                  <a:schemeClr val="bg2"/>
                </a:solidFill>
              </a:rPr>
              <a:t>Generate </a:t>
            </a:r>
            <a:r>
              <a:rPr lang="en-US" sz="2800" dirty="0" smtClean="0">
                <a:solidFill>
                  <a:srgbClr val="C00000"/>
                </a:solidFill>
              </a:rPr>
              <a:t>several million </a:t>
            </a:r>
            <a:r>
              <a:rPr lang="en-US" sz="2800" dirty="0" smtClean="0">
                <a:solidFill>
                  <a:schemeClr val="bg2"/>
                </a:solidFill>
              </a:rPr>
              <a:t>random</a:t>
            </a:r>
          </a:p>
          <a:p>
            <a:pPr algn="ctr"/>
            <a:r>
              <a:rPr lang="en-US" sz="2800" dirty="0" smtClean="0">
                <a:solidFill>
                  <a:schemeClr val="bg2"/>
                </a:solidFill>
              </a:rPr>
              <a:t>task sets and check </a:t>
            </a:r>
            <a:r>
              <a:rPr lang="en-US" sz="2800" dirty="0" err="1" smtClean="0">
                <a:solidFill>
                  <a:schemeClr val="bg2"/>
                </a:solidFill>
              </a:rPr>
              <a:t>schedulability</a:t>
            </a:r>
            <a:endParaRPr lang="en-US" sz="2800" dirty="0" smtClean="0">
              <a:solidFill>
                <a:schemeClr val="bg2"/>
              </a:solidFill>
            </a:endParaRPr>
          </a:p>
          <a:p>
            <a:pPr algn="ctr"/>
            <a:r>
              <a:rPr lang="en-US" sz="2800" dirty="0" smtClean="0">
                <a:solidFill>
                  <a:schemeClr val="bg2"/>
                </a:solidFill>
              </a:rPr>
              <a:t>with overheads considered.  Done</a:t>
            </a:r>
          </a:p>
          <a:p>
            <a:pPr algn="ctr"/>
            <a:r>
              <a:rPr lang="en-US" sz="2800" dirty="0" smtClean="0">
                <a:solidFill>
                  <a:schemeClr val="bg2"/>
                </a:solidFill>
              </a:rPr>
              <a:t>on a </a:t>
            </a:r>
            <a:r>
              <a:rPr lang="en-US" sz="2800" dirty="0" smtClean="0">
                <a:solidFill>
                  <a:srgbClr val="C00000"/>
                </a:solidFill>
              </a:rPr>
              <a:t>500+ node research cluster</a:t>
            </a:r>
            <a:r>
              <a:rPr lang="en-US" sz="2800" dirty="0" smtClean="0">
                <a:solidFill>
                  <a:schemeClr val="bg2"/>
                </a:solidFill>
              </a:rPr>
              <a:t>.</a:t>
            </a:r>
          </a:p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Can take a day or more.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3419850" y="1316725"/>
            <a:ext cx="5568725" cy="991306"/>
          </a:xfrm>
          <a:prstGeom prst="wedgeRectCallout">
            <a:avLst>
              <a:gd name="adj1" fmla="val -21098"/>
              <a:gd name="adj2" fmla="val 124620"/>
            </a:avLst>
          </a:prstGeom>
          <a:solidFill>
            <a:srgbClr val="CCECFF"/>
          </a:solidFill>
          <a:ln w="12700" algn="ctr">
            <a:solidFill>
              <a:srgbClr val="0000CC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2800" dirty="0" smtClean="0">
                <a:solidFill>
                  <a:schemeClr val="bg2"/>
                </a:solidFill>
              </a:rPr>
              <a:t>We use </a:t>
            </a:r>
            <a:r>
              <a:rPr lang="en-US" sz="2800" dirty="0" smtClean="0">
                <a:solidFill>
                  <a:srgbClr val="C00000"/>
                </a:solidFill>
              </a:rPr>
              <a:t>worst-case</a:t>
            </a:r>
            <a:r>
              <a:rPr lang="en-US" sz="2800" dirty="0" smtClean="0">
                <a:solidFill>
                  <a:schemeClr val="bg2"/>
                </a:solidFill>
              </a:rPr>
              <a:t> (</a:t>
            </a:r>
            <a:r>
              <a:rPr lang="en-US" sz="2800" dirty="0" smtClean="0">
                <a:solidFill>
                  <a:srgbClr val="C00000"/>
                </a:solidFill>
              </a:rPr>
              <a:t>average-case</a:t>
            </a:r>
            <a:r>
              <a:rPr lang="en-US" sz="2800" dirty="0" smtClean="0">
                <a:solidFill>
                  <a:schemeClr val="bg2"/>
                </a:solidFill>
              </a:rPr>
              <a:t>)</a:t>
            </a:r>
          </a:p>
          <a:p>
            <a:pPr algn="ctr"/>
            <a:r>
              <a:rPr lang="en-US" sz="2800" dirty="0" smtClean="0">
                <a:solidFill>
                  <a:schemeClr val="bg2"/>
                </a:solidFill>
              </a:rPr>
              <a:t>overheads for </a:t>
            </a:r>
            <a:r>
              <a:rPr lang="en-US" sz="2800" dirty="0" smtClean="0">
                <a:solidFill>
                  <a:srgbClr val="C00000"/>
                </a:solidFill>
              </a:rPr>
              <a:t>HRT</a:t>
            </a:r>
            <a:r>
              <a:rPr lang="en-US" sz="2800" dirty="0" smtClean="0">
                <a:solidFill>
                  <a:schemeClr val="bg2"/>
                </a:solidFill>
              </a:rPr>
              <a:t> (</a:t>
            </a:r>
            <a:r>
              <a:rPr lang="en-US" sz="2800" dirty="0" smtClean="0">
                <a:solidFill>
                  <a:srgbClr val="C00000"/>
                </a:solidFill>
              </a:rPr>
              <a:t>SRT</a:t>
            </a:r>
            <a:r>
              <a:rPr lang="en-US" sz="2800" dirty="0" smtClean="0">
                <a:solidFill>
                  <a:schemeClr val="bg2"/>
                </a:solidFill>
              </a:rPr>
              <a:t>).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1" animBg="1"/>
      <p:bldP spid="17" grpId="0" animBg="1"/>
      <p:bldP spid="16" grpId="0" animBg="1"/>
      <p:bldP spid="16" grpId="1" animBg="1"/>
      <p:bldP spid="19" grpId="0" animBg="1"/>
      <p:bldP spid="14" grpId="0" animBg="1"/>
      <p:bldP spid="14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Overheads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22438"/>
            <a:ext cx="8229600" cy="4525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Two basic kinds of overheads: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solidFill>
                  <a:srgbClr val="C00000"/>
                </a:solidFill>
              </a:rPr>
              <a:t>Kernel</a:t>
            </a:r>
            <a:r>
              <a:rPr lang="en-US" dirty="0" smtClean="0">
                <a:solidFill>
                  <a:srgbClr val="0000CC"/>
                </a:solidFill>
              </a:rPr>
              <a:t> overheads.</a:t>
            </a:r>
          </a:p>
          <a:p>
            <a:pPr lvl="2">
              <a:lnSpc>
                <a:spcPct val="80000"/>
              </a:lnSpc>
            </a:pPr>
            <a:r>
              <a:rPr lang="en-US" dirty="0" smtClean="0">
                <a:solidFill>
                  <a:srgbClr val="0000CC"/>
                </a:solidFill>
              </a:rPr>
              <a:t> Costs incurred due to kernel execution (which takes processor time away from tasks).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solidFill>
                  <a:srgbClr val="C00000"/>
                </a:solidFill>
              </a:rPr>
              <a:t>Cache-related Preemption/Migration Delays (</a:t>
            </a:r>
            <a:r>
              <a:rPr lang="en-US" b="1" dirty="0" smtClean="0">
                <a:solidFill>
                  <a:srgbClr val="C00000"/>
                </a:solidFill>
              </a:rPr>
              <a:t>CPMDs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dirty="0" smtClean="0">
                <a:solidFill>
                  <a:srgbClr val="0000CC"/>
                </a:solidFill>
              </a:rPr>
              <a:t>.</a:t>
            </a:r>
          </a:p>
          <a:p>
            <a:pPr lvl="2">
              <a:lnSpc>
                <a:spcPct val="80000"/>
              </a:lnSpc>
            </a:pPr>
            <a:r>
              <a:rPr lang="en-US" dirty="0" smtClean="0">
                <a:solidFill>
                  <a:srgbClr val="0000CC"/>
                </a:solidFill>
              </a:rPr>
              <a:t>Costs incurred upon a preemption/migration due to a loss of cache affinity</a:t>
            </a:r>
            <a:r>
              <a:rPr lang="en-US" sz="2000" dirty="0" smtClean="0">
                <a:solidFill>
                  <a:srgbClr val="0000CC"/>
                </a:solidFill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account for overheads by inflating task execution costs.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Doing this correctly is a little tricky.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Kernel Overheads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>
          <a:xfrm>
            <a:off x="114300" y="1562100"/>
            <a:ext cx="7848600" cy="4114800"/>
          </a:xfrm>
        </p:spPr>
        <p:txBody>
          <a:bodyPr/>
          <a:lstStyle/>
          <a:p>
            <a:r>
              <a:rPr lang="en-US" smtClean="0"/>
              <a:t>Release overhead.</a:t>
            </a:r>
          </a:p>
          <a:p>
            <a:pPr lvl="1"/>
            <a:r>
              <a:rPr lang="en-US" smtClean="0"/>
              <a:t>Cost of a one-shot                                  timer interrupt.</a:t>
            </a:r>
            <a:endParaRPr lang="en-US" sz="3200" smtClean="0"/>
          </a:p>
          <a:p>
            <a:r>
              <a:rPr lang="en-US" smtClean="0"/>
              <a:t>Scheduling overhead.</a:t>
            </a:r>
          </a:p>
          <a:p>
            <a:pPr lvl="1"/>
            <a:r>
              <a:rPr lang="en-US" smtClean="0"/>
              <a:t>Time required to select the next job to run.</a:t>
            </a:r>
          </a:p>
          <a:p>
            <a:r>
              <a:rPr lang="en-US" smtClean="0"/>
              <a:t>Context switch overhead.</a:t>
            </a:r>
          </a:p>
          <a:p>
            <a:pPr lvl="1"/>
            <a:r>
              <a:rPr lang="en-US" smtClean="0"/>
              <a:t>Time required to change address spaces.</a:t>
            </a:r>
            <a:endParaRPr lang="en-US" sz="2400" smtClean="0"/>
          </a:p>
          <a:p>
            <a:r>
              <a:rPr lang="en-US" smtClean="0"/>
              <a:t>Tick overhead.</a:t>
            </a:r>
          </a:p>
          <a:p>
            <a:pPr lvl="1"/>
            <a:r>
              <a:rPr lang="en-US" smtClean="0"/>
              <a:t>Cost of a periodic timer interrupt.</a:t>
            </a:r>
          </a:p>
          <a:p>
            <a:endParaRPr lang="en-US" smtClean="0"/>
          </a:p>
        </p:txBody>
      </p:sp>
      <p:pic>
        <p:nvPicPr>
          <p:cNvPr id="63492" name="Picture 4" descr="rel-ctx-sched-overhea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3088" y="1333500"/>
            <a:ext cx="4760912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 Overheads (Cont’d)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431925"/>
            <a:ext cx="8194675" cy="2633663"/>
          </a:xfrm>
        </p:spPr>
        <p:txBody>
          <a:bodyPr/>
          <a:lstStyle/>
          <a:p>
            <a:r>
              <a:rPr lang="en-US" smtClean="0"/>
              <a:t>Inter-processor interrupts (IPIs).</a:t>
            </a:r>
          </a:p>
          <a:p>
            <a:pPr lvl="1"/>
            <a:r>
              <a:rPr lang="en-US" smtClean="0"/>
              <a:t>A new job may be released on a processor that </a:t>
            </a:r>
            <a:r>
              <a:rPr lang="en-US" smtClean="0">
                <a:solidFill>
                  <a:srgbClr val="C00000"/>
                </a:solidFill>
              </a:rPr>
              <a:t>differs</a:t>
            </a:r>
            <a:r>
              <a:rPr lang="en-US" smtClean="0"/>
              <a:t> from the one that will schedule it.</a:t>
            </a:r>
          </a:p>
          <a:p>
            <a:pPr lvl="1"/>
            <a:r>
              <a:rPr lang="en-US" smtClean="0"/>
              <a:t>Requires notifying the remote processor.</a:t>
            </a:r>
          </a:p>
          <a:p>
            <a:pPr lvl="1"/>
            <a:r>
              <a:rPr lang="en-US" smtClean="0">
                <a:solidFill>
                  <a:srgbClr val="C00000"/>
                </a:solidFill>
              </a:rPr>
              <a:t>IPI overhead </a:t>
            </a:r>
            <a:r>
              <a:rPr lang="en-US" smtClean="0">
                <a:solidFill>
                  <a:schemeClr val="bg2"/>
                </a:solidFill>
              </a:rPr>
              <a:t>accounts for the resulting delay</a:t>
            </a:r>
            <a:r>
              <a:rPr lang="en-US" smtClean="0"/>
              <a:t>.</a:t>
            </a:r>
          </a:p>
        </p:txBody>
      </p:sp>
      <p:pic>
        <p:nvPicPr>
          <p:cNvPr id="64516" name="Content Placeholder 5" descr="ipi-latency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74763" y="4241800"/>
            <a:ext cx="6600825" cy="2006600"/>
          </a:xfrm>
        </p:spPr>
      </p:pic>
      <p:sp>
        <p:nvSpPr>
          <p:cNvPr id="5" name="TextBox 4"/>
          <p:cNvSpPr txBox="1"/>
          <p:nvPr/>
        </p:nvSpPr>
        <p:spPr bwMode="auto">
          <a:xfrm>
            <a:off x="918543" y="1405839"/>
            <a:ext cx="7263527" cy="1754326"/>
          </a:xfrm>
          <a:prstGeom prst="rect">
            <a:avLst/>
          </a:prstGeom>
          <a:solidFill>
            <a:srgbClr val="FFFF99"/>
          </a:solidFill>
          <a:ln w="12700" algn="ctr">
            <a:solidFill>
              <a:srgbClr val="0000CC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 smtClean="0"/>
              <a:t>To provide some idea about the</a:t>
            </a:r>
          </a:p>
          <a:p>
            <a:r>
              <a:rPr lang="en-US" sz="3600" dirty="0" smtClean="0">
                <a:solidFill>
                  <a:srgbClr val="C00000"/>
                </a:solidFill>
              </a:rPr>
              <a:t>magnitude of overheads</a:t>
            </a:r>
            <a:r>
              <a:rPr lang="en-US" sz="3600" dirty="0" smtClean="0"/>
              <a:t>, we’ll look</a:t>
            </a:r>
          </a:p>
          <a:p>
            <a:r>
              <a:rPr lang="en-US" sz="3600" dirty="0" smtClean="0"/>
              <a:t>at a few from a recent study.</a:t>
            </a:r>
          </a:p>
        </p:txBody>
      </p:sp>
      <p:sp>
        <p:nvSpPr>
          <p:cNvPr id="6" name="TextBox 5"/>
          <p:cNvSpPr txBox="1"/>
          <p:nvPr/>
        </p:nvSpPr>
        <p:spPr bwMode="auto">
          <a:xfrm>
            <a:off x="1576410" y="3641635"/>
            <a:ext cx="5827236" cy="1200329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0000CC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 smtClean="0"/>
              <a:t>First, the </a:t>
            </a:r>
            <a:r>
              <a:rPr lang="en-US" sz="3600" dirty="0" smtClean="0">
                <a:solidFill>
                  <a:srgbClr val="C00000"/>
                </a:solidFill>
              </a:rPr>
              <a:t>hardware platform</a:t>
            </a:r>
          </a:p>
          <a:p>
            <a:r>
              <a:rPr lang="en-US" sz="3600" dirty="0" smtClean="0"/>
              <a:t>in that study…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Platform</a:t>
            </a:r>
            <a:br>
              <a:rPr lang="en-US" dirty="0" smtClean="0"/>
            </a:br>
            <a:r>
              <a:rPr lang="en-US" sz="2400" b="1" dirty="0" smtClean="0">
                <a:solidFill>
                  <a:srgbClr val="C00000"/>
                </a:solidFill>
              </a:rPr>
              <a:t> Intel Xeon L7455</a:t>
            </a:r>
            <a:r>
              <a:rPr lang="en-US" sz="2400" b="1" dirty="0" smtClean="0"/>
              <a:t> “</a:t>
            </a:r>
            <a:r>
              <a:rPr lang="en-US" sz="2400" b="1" dirty="0" err="1" smtClean="0"/>
              <a:t>Dunnington</a:t>
            </a:r>
            <a:r>
              <a:rPr lang="en-US" sz="2400" b="1" dirty="0" smtClean="0"/>
              <a:t>”</a:t>
            </a:r>
            <a:endParaRPr lang="en-US" sz="2400" dirty="0"/>
          </a:p>
        </p:txBody>
      </p:sp>
      <p:pic>
        <p:nvPicPr>
          <p:cNvPr id="3" name="Picture 2" descr="procmode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9034" y="1981200"/>
            <a:ext cx="8534929" cy="3544804"/>
          </a:xfrm>
          <a:prstGeom prst="rect">
            <a:avLst/>
          </a:prstGeom>
          <a:ln>
            <a:solidFill>
              <a:srgbClr val="0000C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4" name="Rounded Rectangle 3"/>
          <p:cNvSpPr/>
          <p:nvPr/>
        </p:nvSpPr>
        <p:spPr>
          <a:xfrm>
            <a:off x="4567238" y="1981200"/>
            <a:ext cx="4276725" cy="1524000"/>
          </a:xfrm>
          <a:prstGeom prst="round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09035" y="1981200"/>
            <a:ext cx="4258203" cy="1524000"/>
          </a:xfrm>
          <a:prstGeom prst="round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567237" y="3505200"/>
            <a:ext cx="4276725" cy="1524000"/>
          </a:xfrm>
          <a:prstGeom prst="round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9034" y="3505200"/>
            <a:ext cx="4258203" cy="1524000"/>
          </a:xfrm>
          <a:prstGeom prst="round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81001" y="1885404"/>
            <a:ext cx="4186236" cy="47244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169920" y="5784850"/>
            <a:ext cx="3108960" cy="685800"/>
          </a:xfrm>
          <a:prstGeom prst="roundRect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 physical sockets.</a:t>
            </a:r>
            <a:endParaRPr lang="en-US" sz="24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Arrow Connector 9"/>
          <p:cNvCxnSpPr>
            <a:stCxn id="9" idx="0"/>
          </p:cNvCxnSpPr>
          <p:nvPr/>
        </p:nvCxnSpPr>
        <p:spPr>
          <a:xfrm rot="16200000" flipV="1">
            <a:off x="2205717" y="3266167"/>
            <a:ext cx="2780393" cy="2256974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9" idx="0"/>
          </p:cNvCxnSpPr>
          <p:nvPr/>
        </p:nvCxnSpPr>
        <p:spPr>
          <a:xfrm rot="5400000" flipH="1" flipV="1">
            <a:off x="4303031" y="3425825"/>
            <a:ext cx="2780395" cy="1937657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9" idx="0"/>
          </p:cNvCxnSpPr>
          <p:nvPr/>
        </p:nvCxnSpPr>
        <p:spPr>
          <a:xfrm rot="5400000" flipH="1" flipV="1">
            <a:off x="4956175" y="4078969"/>
            <a:ext cx="1474107" cy="1937657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0"/>
          </p:cNvCxnSpPr>
          <p:nvPr/>
        </p:nvCxnSpPr>
        <p:spPr>
          <a:xfrm rot="16200000" flipV="1">
            <a:off x="2858861" y="3919311"/>
            <a:ext cx="1474104" cy="2256974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5107577" y="3162300"/>
            <a:ext cx="3108960" cy="685800"/>
          </a:xfrm>
          <a:prstGeom prst="roundRect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 cores per socket.</a:t>
            </a:r>
            <a:endParaRPr lang="en-US" sz="24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Straight Arrow Connector 14"/>
          <p:cNvCxnSpPr>
            <a:stCxn id="14" idx="1"/>
            <a:endCxn id="8" idx="4"/>
          </p:cNvCxnSpPr>
          <p:nvPr/>
        </p:nvCxnSpPr>
        <p:spPr>
          <a:xfrm rot="10800000">
            <a:off x="2474119" y="2357844"/>
            <a:ext cx="2633458" cy="1147356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Platform</a:t>
            </a:r>
            <a:br>
              <a:rPr lang="en-US" dirty="0" smtClean="0"/>
            </a:br>
            <a:r>
              <a:rPr lang="en-US" sz="2400" b="1" dirty="0" smtClean="0">
                <a:solidFill>
                  <a:srgbClr val="C00000"/>
                </a:solidFill>
              </a:rPr>
              <a:t> Intel Xeon L7455</a:t>
            </a:r>
            <a:r>
              <a:rPr lang="en-US" sz="2400" b="1" dirty="0" smtClean="0"/>
              <a:t> “</a:t>
            </a:r>
            <a:r>
              <a:rPr lang="en-US" sz="2400" b="1" dirty="0" err="1" smtClean="0"/>
              <a:t>Dunnington</a:t>
            </a:r>
            <a:r>
              <a:rPr lang="en-US" sz="2400" b="1" dirty="0" smtClean="0"/>
              <a:t>”</a:t>
            </a:r>
            <a:endParaRPr lang="en-US" sz="2400" dirty="0"/>
          </a:p>
        </p:txBody>
      </p:sp>
      <p:pic>
        <p:nvPicPr>
          <p:cNvPr id="3" name="Picture 2" descr="procmodel-socke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8160" y="1834606"/>
            <a:ext cx="8083394" cy="3484154"/>
          </a:xfrm>
          <a:prstGeom prst="rect">
            <a:avLst/>
          </a:prstGeom>
          <a:ln>
            <a:solidFill>
              <a:srgbClr val="0000C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4" name="Rounded Rectangle 3"/>
          <p:cNvSpPr/>
          <p:nvPr/>
        </p:nvSpPr>
        <p:spPr>
          <a:xfrm>
            <a:off x="3172824" y="5755822"/>
            <a:ext cx="3108960" cy="685800"/>
          </a:xfrm>
          <a:prstGeom prst="roundRect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12 MB L3 Cache.</a:t>
            </a:r>
            <a:endParaRPr lang="en-US" sz="24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033486" y="3809995"/>
            <a:ext cx="3349896" cy="558803"/>
          </a:xfrm>
          <a:prstGeom prst="round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4" idx="0"/>
            <a:endCxn id="5" idx="2"/>
          </p:cNvCxnSpPr>
          <p:nvPr/>
        </p:nvCxnSpPr>
        <p:spPr>
          <a:xfrm rot="16200000" flipV="1">
            <a:off x="4024357" y="5052875"/>
            <a:ext cx="1387024" cy="1887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Platform</a:t>
            </a:r>
            <a:br>
              <a:rPr lang="en-US" dirty="0" smtClean="0"/>
            </a:br>
            <a:r>
              <a:rPr lang="en-US" sz="2400" b="1" dirty="0" smtClean="0">
                <a:solidFill>
                  <a:srgbClr val="C00000"/>
                </a:solidFill>
              </a:rPr>
              <a:t> Intel Xeon L7455</a:t>
            </a:r>
            <a:r>
              <a:rPr lang="en-US" sz="2400" b="1" dirty="0" smtClean="0"/>
              <a:t> “</a:t>
            </a:r>
            <a:r>
              <a:rPr lang="en-US" sz="2400" b="1" dirty="0" err="1" smtClean="0"/>
              <a:t>Dunnington</a:t>
            </a:r>
            <a:r>
              <a:rPr lang="en-US" sz="2400" b="1" dirty="0" smtClean="0"/>
              <a:t>”</a:t>
            </a:r>
            <a:endParaRPr lang="en-US" sz="2400" dirty="0"/>
          </a:p>
        </p:txBody>
      </p:sp>
      <p:pic>
        <p:nvPicPr>
          <p:cNvPr id="3" name="Picture 2" descr="procmodel-socke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8160" y="1834606"/>
            <a:ext cx="8083394" cy="3484154"/>
          </a:xfrm>
          <a:prstGeom prst="rect">
            <a:avLst/>
          </a:prstGeom>
          <a:ln>
            <a:solidFill>
              <a:srgbClr val="0000C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4" name="Rounded Rectangle 3"/>
          <p:cNvSpPr/>
          <p:nvPr/>
        </p:nvSpPr>
        <p:spPr>
          <a:xfrm>
            <a:off x="3152502" y="5784850"/>
            <a:ext cx="3108960" cy="685800"/>
          </a:xfrm>
          <a:prstGeom prst="roundRect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 MB L2 Cache.</a:t>
            </a:r>
            <a:endParaRPr lang="en-US" sz="24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Arrow Connector 4"/>
          <p:cNvCxnSpPr>
            <a:stCxn id="4" idx="0"/>
            <a:endCxn id="8" idx="3"/>
          </p:cNvCxnSpPr>
          <p:nvPr/>
        </p:nvCxnSpPr>
        <p:spPr>
          <a:xfrm rot="16200000" flipV="1">
            <a:off x="3043464" y="4121332"/>
            <a:ext cx="1653540" cy="1673496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6383382" y="3695701"/>
            <a:ext cx="2059578" cy="825498"/>
          </a:xfrm>
          <a:prstGeom prst="round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650705" y="3091183"/>
            <a:ext cx="2059578" cy="825498"/>
          </a:xfrm>
          <a:prstGeom prst="round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973908" y="3718561"/>
            <a:ext cx="2059578" cy="825498"/>
          </a:xfrm>
          <a:prstGeom prst="round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4" idx="0"/>
            <a:endCxn id="7" idx="2"/>
          </p:cNvCxnSpPr>
          <p:nvPr/>
        </p:nvCxnSpPr>
        <p:spPr>
          <a:xfrm rot="16200000" flipV="1">
            <a:off x="3759654" y="4837522"/>
            <a:ext cx="1868169" cy="2648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0"/>
            <a:endCxn id="6" idx="1"/>
          </p:cNvCxnSpPr>
          <p:nvPr/>
        </p:nvCxnSpPr>
        <p:spPr>
          <a:xfrm rot="5400000" flipH="1" flipV="1">
            <a:off x="4706982" y="4108450"/>
            <a:ext cx="1676400" cy="167640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Platform</a:t>
            </a:r>
            <a:br>
              <a:rPr lang="en-US" dirty="0" smtClean="0"/>
            </a:br>
            <a:r>
              <a:rPr lang="en-US" sz="2400" b="1" dirty="0" smtClean="0">
                <a:solidFill>
                  <a:srgbClr val="C00000"/>
                </a:solidFill>
              </a:rPr>
              <a:t> Intel Xeon L7455</a:t>
            </a:r>
            <a:r>
              <a:rPr lang="en-US" sz="2400" b="1" dirty="0" smtClean="0"/>
              <a:t> “</a:t>
            </a:r>
            <a:r>
              <a:rPr lang="en-US" sz="2400" b="1" dirty="0" err="1" smtClean="0"/>
              <a:t>Dunnington</a:t>
            </a:r>
            <a:r>
              <a:rPr lang="en-US" sz="2400" b="1" dirty="0" smtClean="0"/>
              <a:t>”</a:t>
            </a:r>
            <a:endParaRPr lang="en-US" sz="2400" dirty="0"/>
          </a:p>
        </p:txBody>
      </p:sp>
      <p:pic>
        <p:nvPicPr>
          <p:cNvPr id="3" name="Picture 2" descr="procmodel-socke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8160" y="1834606"/>
            <a:ext cx="8083394" cy="3484154"/>
          </a:xfrm>
          <a:prstGeom prst="rect">
            <a:avLst/>
          </a:prstGeom>
          <a:ln>
            <a:solidFill>
              <a:srgbClr val="0000C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4" name="Rounded Rectangle 3"/>
          <p:cNvSpPr/>
          <p:nvPr/>
        </p:nvSpPr>
        <p:spPr>
          <a:xfrm>
            <a:off x="3172824" y="5755822"/>
            <a:ext cx="3108960" cy="685800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12 MB L3 Cache.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759167" y="5755821"/>
            <a:ext cx="3940265" cy="685800"/>
          </a:xfrm>
          <a:prstGeom prst="roundRect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32 KB + 32 KB L1 Cache.</a:t>
            </a:r>
            <a:endParaRPr lang="en-US" sz="24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Arrow Connector 5"/>
          <p:cNvCxnSpPr>
            <a:stCxn id="5" idx="0"/>
            <a:endCxn id="13" idx="2"/>
          </p:cNvCxnSpPr>
          <p:nvPr/>
        </p:nvCxnSpPr>
        <p:spPr>
          <a:xfrm rot="16200000" flipV="1">
            <a:off x="1907754" y="2934275"/>
            <a:ext cx="2093146" cy="3549946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5" idx="0"/>
            <a:endCxn id="9" idx="2"/>
          </p:cNvCxnSpPr>
          <p:nvPr/>
        </p:nvCxnSpPr>
        <p:spPr>
          <a:xfrm rot="16200000" flipV="1">
            <a:off x="2893515" y="3920036"/>
            <a:ext cx="2723061" cy="94851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0"/>
            <a:endCxn id="12" idx="2"/>
          </p:cNvCxnSpPr>
          <p:nvPr/>
        </p:nvCxnSpPr>
        <p:spPr>
          <a:xfrm rot="5400000" flipH="1" flipV="1">
            <a:off x="5335926" y="3071289"/>
            <a:ext cx="2077906" cy="3291159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2957286" y="2433325"/>
            <a:ext cx="1647008" cy="599435"/>
          </a:xfrm>
          <a:prstGeom prst="round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572181" y="2433325"/>
            <a:ext cx="1647008" cy="599435"/>
          </a:xfrm>
          <a:prstGeom prst="round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651319" y="3078480"/>
            <a:ext cx="1545636" cy="599435"/>
          </a:xfrm>
          <a:prstGeom prst="round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7196955" y="3078480"/>
            <a:ext cx="1647008" cy="599435"/>
          </a:xfrm>
          <a:prstGeom prst="round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406536" y="3063240"/>
            <a:ext cx="1545636" cy="599435"/>
          </a:xfrm>
          <a:prstGeom prst="round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1997892" y="3078480"/>
            <a:ext cx="1446348" cy="599435"/>
          </a:xfrm>
          <a:prstGeom prst="round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stCxn id="5" idx="0"/>
            <a:endCxn id="14" idx="2"/>
          </p:cNvCxnSpPr>
          <p:nvPr/>
        </p:nvCxnSpPr>
        <p:spPr>
          <a:xfrm rot="16200000" flipV="1">
            <a:off x="2686230" y="3712751"/>
            <a:ext cx="2077906" cy="2008234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0"/>
            <a:endCxn id="10" idx="2"/>
          </p:cNvCxnSpPr>
          <p:nvPr/>
        </p:nvCxnSpPr>
        <p:spPr>
          <a:xfrm rot="5400000" flipH="1" flipV="1">
            <a:off x="3700962" y="4061099"/>
            <a:ext cx="2723061" cy="666385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0"/>
            <a:endCxn id="11" idx="2"/>
          </p:cNvCxnSpPr>
          <p:nvPr/>
        </p:nvCxnSpPr>
        <p:spPr>
          <a:xfrm rot="5400000" flipH="1" flipV="1">
            <a:off x="4537765" y="3869450"/>
            <a:ext cx="2077906" cy="1694837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Kernel Overheads</a:t>
            </a:r>
          </a:p>
        </p:txBody>
      </p:sp>
      <p:pic>
        <p:nvPicPr>
          <p:cNvPr id="90115" name="Content Placeholder 3" descr="combined_wc_dist=uni_light_type=SCHE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68300" y="1531938"/>
            <a:ext cx="8375650" cy="4716462"/>
          </a:xfrm>
        </p:spPr>
      </p:pic>
      <p:sp>
        <p:nvSpPr>
          <p:cNvPr id="90116" name="Rectangular Callout 11"/>
          <p:cNvSpPr>
            <a:spLocks noChangeArrowheads="1"/>
          </p:cNvSpPr>
          <p:nvPr/>
        </p:nvSpPr>
        <p:spPr bwMode="auto">
          <a:xfrm>
            <a:off x="2438400" y="2463800"/>
            <a:ext cx="1511300" cy="673100"/>
          </a:xfrm>
          <a:prstGeom prst="wedgeRectCallout">
            <a:avLst>
              <a:gd name="adj1" fmla="val -19991"/>
              <a:gd name="adj2" fmla="val 85139"/>
            </a:avLst>
          </a:prstGeom>
          <a:solidFill>
            <a:srgbClr val="CCECFF"/>
          </a:solidFill>
          <a:ln w="12700" algn="ctr">
            <a:solidFill>
              <a:srgbClr val="0000CC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/>
            <a:r>
              <a:rPr lang="en-US" sz="2400" b="1"/>
              <a:t>GEDF</a:t>
            </a:r>
          </a:p>
        </p:txBody>
      </p:sp>
      <p:sp>
        <p:nvSpPr>
          <p:cNvPr id="90117" name="Rectangular Callout 13"/>
          <p:cNvSpPr>
            <a:spLocks noChangeArrowheads="1"/>
          </p:cNvSpPr>
          <p:nvPr/>
        </p:nvSpPr>
        <p:spPr bwMode="auto">
          <a:xfrm>
            <a:off x="4648200" y="4025900"/>
            <a:ext cx="4178300" cy="889000"/>
          </a:xfrm>
          <a:prstGeom prst="wedgeRectCallout">
            <a:avLst>
              <a:gd name="adj1" fmla="val -20833"/>
              <a:gd name="adj2" fmla="val 72500"/>
            </a:avLst>
          </a:prstGeom>
          <a:solidFill>
            <a:srgbClr val="CCECFF"/>
          </a:solidFill>
          <a:ln w="12700" algn="ctr">
            <a:solidFill>
              <a:srgbClr val="0000CC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/>
            <a:r>
              <a:rPr lang="en-US" sz="2400" b="1"/>
              <a:t>CEDF-L3, CEDF-L2, PEDF</a:t>
            </a:r>
          </a:p>
        </p:txBody>
      </p:sp>
      <p:sp>
        <p:nvSpPr>
          <p:cNvPr id="6" name="TextBox 5"/>
          <p:cNvSpPr txBox="1"/>
          <p:nvPr/>
        </p:nvSpPr>
        <p:spPr bwMode="auto">
          <a:xfrm>
            <a:off x="769905" y="1382574"/>
            <a:ext cx="7776488" cy="1754326"/>
          </a:xfrm>
          <a:prstGeom prst="rect">
            <a:avLst/>
          </a:prstGeom>
          <a:solidFill>
            <a:srgbClr val="FFFF99"/>
          </a:solidFill>
          <a:ln w="12700" algn="ctr">
            <a:solidFill>
              <a:srgbClr val="0000CC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 smtClean="0"/>
              <a:t>Most kernel overheads were found to</a:t>
            </a:r>
          </a:p>
          <a:p>
            <a:r>
              <a:rPr lang="en-US" sz="3600" dirty="0" smtClean="0"/>
              <a:t>be quite small on this platform, e.g.,</a:t>
            </a:r>
          </a:p>
          <a:p>
            <a:r>
              <a:rPr lang="en-US" sz="3600" dirty="0" smtClean="0">
                <a:solidFill>
                  <a:srgbClr val="C00000"/>
                </a:solidFill>
              </a:rPr>
              <a:t>2-30</a:t>
            </a:r>
            <a:r>
              <a:rPr lang="en-US" sz="3600" dirty="0" smtClean="0">
                <a:solidFill>
                  <a:srgbClr val="C00000"/>
                </a:solidFill>
                <a:sym typeface="Symbol" pitchFamily="18" charset="2"/>
              </a:rPr>
              <a:t> s</a:t>
            </a:r>
            <a:r>
              <a:rPr lang="en-US" sz="3600" dirty="0" smtClean="0">
                <a:sym typeface="Symbol" pitchFamily="18" charset="2"/>
              </a:rPr>
              <a:t>.</a:t>
            </a:r>
            <a:endParaRPr lang="en-US" sz="3600" dirty="0" smtClean="0"/>
          </a:p>
        </p:txBody>
      </p:sp>
      <p:sp>
        <p:nvSpPr>
          <p:cNvPr id="7" name="TextBox 6"/>
          <p:cNvSpPr txBox="1"/>
          <p:nvPr/>
        </p:nvSpPr>
        <p:spPr bwMode="auto">
          <a:xfrm>
            <a:off x="501070" y="3714571"/>
            <a:ext cx="8366393" cy="1200329"/>
          </a:xfrm>
          <a:prstGeom prst="rect">
            <a:avLst/>
          </a:prstGeom>
          <a:solidFill>
            <a:srgbClr val="FFFF99"/>
          </a:solidFill>
          <a:ln w="12700" algn="ctr">
            <a:solidFill>
              <a:srgbClr val="0000CC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Major Exception: </a:t>
            </a:r>
            <a:r>
              <a:rPr lang="en-US" sz="3600" dirty="0" smtClean="0">
                <a:solidFill>
                  <a:srgbClr val="C00000"/>
                </a:solidFill>
              </a:rPr>
              <a:t>Scheduling overhead</a:t>
            </a:r>
          </a:p>
          <a:p>
            <a:r>
              <a:rPr lang="en-US" sz="3600" dirty="0" smtClean="0">
                <a:solidFill>
                  <a:srgbClr val="C00000"/>
                </a:solidFill>
              </a:rPr>
              <a:t>under GEDF</a:t>
            </a:r>
            <a:r>
              <a:rPr lang="en-US" sz="3600" dirty="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 bwMode="auto">
          <a:xfrm>
            <a:off x="424259" y="2666999"/>
            <a:ext cx="8487505" cy="3642375"/>
          </a:xfrm>
          <a:prstGeom prst="rect">
            <a:avLst/>
          </a:prstGeom>
          <a:noFill/>
          <a:ln w="38100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/>
          </a:p>
        </p:txBody>
      </p:sp>
      <p:sp>
        <p:nvSpPr>
          <p:cNvPr id="6656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93830" y="1403350"/>
            <a:ext cx="8717935" cy="1263650"/>
          </a:xfrm>
        </p:spPr>
        <p:txBody>
          <a:bodyPr/>
          <a:lstStyle/>
          <a:p>
            <a:r>
              <a:rPr lang="en-US" dirty="0" smtClean="0"/>
              <a:t>Measured assuming a </a:t>
            </a:r>
            <a:r>
              <a:rPr lang="en-US" dirty="0" smtClean="0">
                <a:solidFill>
                  <a:srgbClr val="C00000"/>
                </a:solidFill>
              </a:rPr>
              <a:t>128K working set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C00000"/>
                </a:solidFill>
              </a:rPr>
              <a:t>75/25 read/write ratio</a:t>
            </a:r>
            <a:r>
              <a:rPr lang="en-US" dirty="0" smtClean="0">
                <a:sym typeface="Symbol" pitchFamily="18" charset="2"/>
              </a:rPr>
              <a:t>.</a:t>
            </a:r>
          </a:p>
        </p:txBody>
      </p:sp>
      <p:sp>
        <p:nvSpPr>
          <p:cNvPr id="66564" name="Rectangle 7"/>
          <p:cNvSpPr>
            <a:spLocks noChangeArrowheads="1"/>
          </p:cNvSpPr>
          <p:nvPr/>
        </p:nvSpPr>
        <p:spPr bwMode="auto">
          <a:xfrm>
            <a:off x="0" y="2727960"/>
            <a:ext cx="9144000" cy="46166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1085850"/>
            <a:r>
              <a:rPr lang="en-US" sz="2400" b="1" i="1" dirty="0" smtClean="0">
                <a:solidFill>
                  <a:srgbClr val="006600"/>
                </a:solidFill>
              </a:rPr>
              <a:t>Worst-Case</a:t>
            </a:r>
            <a:r>
              <a:rPr lang="en-US" sz="2400" b="1" dirty="0" smtClean="0">
                <a:solidFill>
                  <a:srgbClr val="006600"/>
                </a:solidFill>
              </a:rPr>
              <a:t> </a:t>
            </a:r>
            <a:r>
              <a:rPr lang="en-US" sz="2400" b="1" dirty="0">
                <a:solidFill>
                  <a:srgbClr val="006600"/>
                </a:solidFill>
              </a:rPr>
              <a:t>Overheads (in </a:t>
            </a:r>
            <a:r>
              <a:rPr lang="en-US" sz="2400" b="1" dirty="0">
                <a:solidFill>
                  <a:srgbClr val="006600"/>
                </a:solidFill>
                <a:sym typeface="Symbol" pitchFamily="18" charset="2"/>
              </a:rPr>
              <a:t></a:t>
            </a:r>
            <a:r>
              <a:rPr lang="en-US" sz="2400" b="1" dirty="0" smtClean="0">
                <a:solidFill>
                  <a:srgbClr val="006600"/>
                </a:solidFill>
                <a:sym typeface="Symbol" pitchFamily="18" charset="2"/>
              </a:rPr>
              <a:t>s, </a:t>
            </a:r>
            <a:r>
              <a:rPr lang="en-US" b="1" u="sng" dirty="0" smtClean="0">
                <a:solidFill>
                  <a:srgbClr val="006600"/>
                </a:solidFill>
                <a:sym typeface="Symbol" pitchFamily="18" charset="2"/>
              </a:rPr>
              <a:t>idle</a:t>
            </a:r>
            <a:r>
              <a:rPr lang="en-US" b="1" dirty="0" smtClean="0">
                <a:solidFill>
                  <a:srgbClr val="006600"/>
                </a:solidFill>
                <a:sym typeface="Symbol" pitchFamily="18" charset="2"/>
              </a:rPr>
              <a:t> system</a:t>
            </a:r>
            <a:r>
              <a:rPr lang="en-US" sz="2400" b="1" dirty="0" smtClean="0">
                <a:solidFill>
                  <a:srgbClr val="006600"/>
                </a:solidFill>
                <a:sym typeface="Symbol" pitchFamily="18" charset="2"/>
              </a:rPr>
              <a:t>)</a:t>
            </a:r>
            <a:endParaRPr lang="en-US" sz="2400" b="1" dirty="0">
              <a:solidFill>
                <a:srgbClr val="006600"/>
              </a:solidFill>
              <a:sym typeface="Symbol" pitchFamily="18" charset="2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23912" y="3337560"/>
          <a:ext cx="7900988" cy="1005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75247"/>
                <a:gridCol w="1975247"/>
                <a:gridCol w="1975247"/>
                <a:gridCol w="1975247"/>
              </a:tblGrid>
              <a:tr h="50292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Preempt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L2 </a:t>
                      </a:r>
                      <a:r>
                        <a:rPr lang="en-US" sz="2000" dirty="0" err="1" smtClean="0">
                          <a:solidFill>
                            <a:srgbClr val="C00000"/>
                          </a:solidFill>
                        </a:rPr>
                        <a:t>Migr</a:t>
                      </a:r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.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L3</a:t>
                      </a:r>
                      <a:r>
                        <a:rPr lang="en-US" sz="20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C00000"/>
                          </a:solidFill>
                        </a:rPr>
                        <a:t>Migr</a:t>
                      </a:r>
                      <a:r>
                        <a:rPr lang="en-US" sz="2000" baseline="0" dirty="0" smtClean="0">
                          <a:solidFill>
                            <a:srgbClr val="C00000"/>
                          </a:solidFill>
                        </a:rPr>
                        <a:t>.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Memory </a:t>
                      </a:r>
                      <a:r>
                        <a:rPr lang="en-US" sz="2000" dirty="0" err="1" smtClean="0">
                          <a:solidFill>
                            <a:srgbClr val="C00000"/>
                          </a:solidFill>
                        </a:rPr>
                        <a:t>Migr</a:t>
                      </a:r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.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1.10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14.95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120.47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98.25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976312" y="3756657"/>
            <a:ext cx="7481888" cy="45719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4556760"/>
            <a:ext cx="9144000" cy="46166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1085850"/>
            <a:r>
              <a:rPr lang="en-US" sz="2400" b="1" i="1" dirty="0" smtClean="0">
                <a:solidFill>
                  <a:srgbClr val="006600"/>
                </a:solidFill>
              </a:rPr>
              <a:t>Worst-Case</a:t>
            </a:r>
            <a:r>
              <a:rPr lang="en-US" sz="2400" b="1" dirty="0" smtClean="0">
                <a:solidFill>
                  <a:srgbClr val="006600"/>
                </a:solidFill>
              </a:rPr>
              <a:t> </a:t>
            </a:r>
            <a:r>
              <a:rPr lang="en-US" sz="2400" b="1" dirty="0">
                <a:solidFill>
                  <a:srgbClr val="006600"/>
                </a:solidFill>
              </a:rPr>
              <a:t>Overheads (in </a:t>
            </a:r>
            <a:r>
              <a:rPr lang="en-US" sz="2400" b="1" dirty="0">
                <a:solidFill>
                  <a:srgbClr val="006600"/>
                </a:solidFill>
                <a:sym typeface="Symbol" pitchFamily="18" charset="2"/>
              </a:rPr>
              <a:t></a:t>
            </a:r>
            <a:r>
              <a:rPr lang="en-US" sz="2400" b="1" dirty="0" smtClean="0">
                <a:solidFill>
                  <a:srgbClr val="006600"/>
                </a:solidFill>
                <a:sym typeface="Symbol" pitchFamily="18" charset="2"/>
              </a:rPr>
              <a:t>s, </a:t>
            </a:r>
            <a:r>
              <a:rPr lang="en-US" b="1" dirty="0" smtClean="0">
                <a:solidFill>
                  <a:srgbClr val="006600"/>
                </a:solidFill>
                <a:sym typeface="Symbol" pitchFamily="18" charset="2"/>
              </a:rPr>
              <a:t>system under memory </a:t>
            </a:r>
            <a:r>
              <a:rPr lang="en-US" b="1" u="sng" dirty="0" smtClean="0">
                <a:solidFill>
                  <a:srgbClr val="006600"/>
                </a:solidFill>
                <a:sym typeface="Symbol" pitchFamily="18" charset="2"/>
              </a:rPr>
              <a:t>load</a:t>
            </a:r>
            <a:r>
              <a:rPr lang="en-US" sz="2400" b="1" dirty="0" smtClean="0">
                <a:solidFill>
                  <a:srgbClr val="006600"/>
                </a:solidFill>
                <a:sym typeface="Symbol" pitchFamily="18" charset="2"/>
              </a:rPr>
              <a:t>)</a:t>
            </a:r>
            <a:endParaRPr lang="en-US" sz="2400" b="1" dirty="0">
              <a:solidFill>
                <a:srgbClr val="006600"/>
              </a:solidFill>
              <a:sym typeface="Symbol" pitchFamily="18" charset="2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823912" y="5166360"/>
          <a:ext cx="7900988" cy="1005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75247"/>
                <a:gridCol w="1975247"/>
                <a:gridCol w="1975247"/>
                <a:gridCol w="1975247"/>
              </a:tblGrid>
              <a:tr h="50292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Preempt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L2 </a:t>
                      </a:r>
                      <a:r>
                        <a:rPr lang="en-US" sz="2000" dirty="0" err="1" smtClean="0">
                          <a:solidFill>
                            <a:srgbClr val="C00000"/>
                          </a:solidFill>
                        </a:rPr>
                        <a:t>Migr</a:t>
                      </a:r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.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L3</a:t>
                      </a:r>
                      <a:r>
                        <a:rPr lang="en-US" sz="20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C00000"/>
                          </a:solidFill>
                        </a:rPr>
                        <a:t>Migr</a:t>
                      </a:r>
                      <a:r>
                        <a:rPr lang="en-US" sz="2000" baseline="0" dirty="0" smtClean="0">
                          <a:solidFill>
                            <a:srgbClr val="C00000"/>
                          </a:solidFill>
                        </a:rPr>
                        <a:t>.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Memory </a:t>
                      </a:r>
                      <a:r>
                        <a:rPr lang="en-US" sz="2000" dirty="0" err="1" smtClean="0">
                          <a:solidFill>
                            <a:srgbClr val="C00000"/>
                          </a:solidFill>
                        </a:rPr>
                        <a:t>Migr</a:t>
                      </a:r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.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525.08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520.77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484.50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520.55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Line 5"/>
          <p:cNvSpPr>
            <a:spLocks noChangeShapeType="1"/>
          </p:cNvSpPr>
          <p:nvPr/>
        </p:nvSpPr>
        <p:spPr bwMode="auto">
          <a:xfrm>
            <a:off x="976312" y="5585457"/>
            <a:ext cx="7481888" cy="45719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CPMDs</a:t>
            </a: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4572001" y="1854396"/>
            <a:ext cx="4416574" cy="1689767"/>
            <a:chOff x="4572001" y="1854396"/>
            <a:chExt cx="4416574" cy="1689767"/>
          </a:xfrm>
        </p:grpSpPr>
        <p:sp>
          <p:nvSpPr>
            <p:cNvPr id="15" name="TextBox 14"/>
            <p:cNvSpPr txBox="1"/>
            <p:nvPr/>
          </p:nvSpPr>
          <p:spPr bwMode="auto">
            <a:xfrm>
              <a:off x="6418641" y="2343834"/>
              <a:ext cx="2569934" cy="1200329"/>
            </a:xfrm>
            <a:prstGeom prst="rect">
              <a:avLst/>
            </a:prstGeom>
            <a:solidFill>
              <a:srgbClr val="CCFF99"/>
            </a:solidFill>
            <a:ln w="12700" algn="ctr">
              <a:solidFill>
                <a:srgbClr val="0000CC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Is this OK</a:t>
              </a:r>
            </a:p>
            <a:p>
              <a:r>
                <a:rPr lang="en-US" sz="3600" dirty="0" smtClean="0"/>
                <a:t>to assume?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 rot="10800000">
              <a:off x="5301695" y="1854396"/>
              <a:ext cx="1116946" cy="873565"/>
            </a:xfrm>
            <a:prstGeom prst="straightConnector1">
              <a:avLst/>
            </a:prstGeom>
            <a:noFill/>
            <a:ln w="41275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 rot="10800000">
              <a:off x="4572001" y="2343834"/>
              <a:ext cx="1846641" cy="384126"/>
            </a:xfrm>
            <a:prstGeom prst="straightConnector1">
              <a:avLst/>
            </a:prstGeom>
            <a:noFill/>
            <a:ln w="41275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LITMUS</a:t>
            </a:r>
            <a:r>
              <a:rPr lang="en-US" baseline="30000" dirty="0" smtClean="0"/>
              <a:t>RT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0025" y="3543300"/>
            <a:ext cx="8736013" cy="2416175"/>
          </a:xfrm>
        </p:spPr>
        <p:txBody>
          <a:bodyPr/>
          <a:lstStyle/>
          <a:p>
            <a:r>
              <a:rPr lang="en-US" sz="2800" dirty="0" smtClean="0"/>
              <a:t>UNC’s real-time Linux extension.</a:t>
            </a:r>
          </a:p>
          <a:p>
            <a:pPr lvl="1"/>
            <a:r>
              <a:rPr lang="en-US" sz="2400" dirty="0" smtClean="0"/>
              <a:t>(Multiprocessor) </a:t>
            </a:r>
            <a:r>
              <a:rPr lang="en-US" sz="2400" dirty="0" smtClean="0">
                <a:solidFill>
                  <a:srgbClr val="C00000"/>
                </a:solidFill>
              </a:rPr>
              <a:t>scheduling</a:t>
            </a:r>
            <a:r>
              <a:rPr lang="en-US" sz="2400" dirty="0" smtClean="0"/>
              <a:t> and synchronization algorithms implemented as </a:t>
            </a:r>
            <a:r>
              <a:rPr lang="en-US" sz="2400" dirty="0" smtClean="0">
                <a:solidFill>
                  <a:srgbClr val="C00000"/>
                </a:solidFill>
              </a:rPr>
              <a:t>“plug-in” components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Developed as a kernel patch (currently based on Linux 2.6.34).</a:t>
            </a:r>
          </a:p>
          <a:p>
            <a:pPr lvl="1"/>
            <a:r>
              <a:rPr lang="en-US" sz="2400" dirty="0" smtClean="0"/>
              <a:t>Code is available at </a:t>
            </a:r>
            <a:r>
              <a:rPr lang="en-US" sz="2400" dirty="0" smtClean="0">
                <a:solidFill>
                  <a:srgbClr val="0000CC"/>
                </a:solidFill>
              </a:rPr>
              <a:t>http://www.cs.unc.edu/~anderson/litmus-rt/</a:t>
            </a:r>
            <a:r>
              <a:rPr lang="en-US" sz="2400" dirty="0" smtClean="0"/>
              <a:t>.</a:t>
            </a:r>
          </a:p>
        </p:txBody>
      </p:sp>
      <p:pic>
        <p:nvPicPr>
          <p:cNvPr id="60420" name="Picture 4" descr="litmusr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3800" y="1509713"/>
            <a:ext cx="42037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1" name="TextBox 6"/>
          <p:cNvSpPr txBox="1">
            <a:spLocks noChangeArrowheads="1"/>
          </p:cNvSpPr>
          <p:nvPr/>
        </p:nvSpPr>
        <p:spPr bwMode="auto">
          <a:xfrm>
            <a:off x="952500" y="2514600"/>
            <a:ext cx="7237413" cy="9540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C00000"/>
                </a:solidFill>
              </a:rPr>
              <a:t>Li</a:t>
            </a:r>
            <a:r>
              <a:rPr lang="en-US" sz="2800"/>
              <a:t>nux </a:t>
            </a:r>
            <a:r>
              <a:rPr lang="en-US" sz="2800">
                <a:solidFill>
                  <a:srgbClr val="C00000"/>
                </a:solidFill>
              </a:rPr>
              <a:t>T</a:t>
            </a:r>
            <a:r>
              <a:rPr lang="en-US" sz="2800"/>
              <a:t>estbed for </a:t>
            </a:r>
            <a:r>
              <a:rPr lang="en-US" sz="2800">
                <a:solidFill>
                  <a:srgbClr val="C00000"/>
                </a:solidFill>
              </a:rPr>
              <a:t>Mu</a:t>
            </a:r>
            <a:r>
              <a:rPr lang="en-US" sz="2800"/>
              <a:t>ltiprocessor </a:t>
            </a:r>
            <a:r>
              <a:rPr lang="en-US" sz="2800">
                <a:solidFill>
                  <a:srgbClr val="C00000"/>
                </a:solidFill>
              </a:rPr>
              <a:t>S</a:t>
            </a:r>
            <a:r>
              <a:rPr lang="en-US" sz="2800"/>
              <a:t>cheduling</a:t>
            </a:r>
          </a:p>
          <a:p>
            <a:pPr algn="ctr"/>
            <a:r>
              <a:rPr lang="en-US" sz="2800"/>
              <a:t>in </a:t>
            </a:r>
            <a:r>
              <a:rPr lang="en-US" sz="2800">
                <a:solidFill>
                  <a:srgbClr val="C00000"/>
                </a:solidFill>
              </a:rPr>
              <a:t>R</a:t>
            </a:r>
            <a:r>
              <a:rPr lang="en-US" sz="2800"/>
              <a:t>eal-</a:t>
            </a:r>
            <a:r>
              <a:rPr lang="en-US" sz="2800">
                <a:solidFill>
                  <a:srgbClr val="C00000"/>
                </a:solidFill>
              </a:rPr>
              <a:t>T</a:t>
            </a:r>
            <a:r>
              <a:rPr lang="en-US" sz="2800"/>
              <a:t>ime systems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3112610" y="3966670"/>
            <a:ext cx="1881845" cy="768100"/>
          </a:xfrm>
          <a:prstGeom prst="ellipse">
            <a:avLst/>
          </a:prstGeom>
          <a:noFill/>
          <a:ln w="2857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7" idx="2"/>
            <a:endCxn id="6" idx="7"/>
          </p:cNvCxnSpPr>
          <p:nvPr/>
        </p:nvCxnSpPr>
        <p:spPr bwMode="auto">
          <a:xfrm rot="5400000">
            <a:off x="5119957" y="2436673"/>
            <a:ext cx="1241391" cy="2043574"/>
          </a:xfrm>
          <a:prstGeom prst="straightConnector1">
            <a:avLst/>
          </a:prstGeom>
          <a:noFill/>
          <a:ln w="41275" cap="flat" cmpd="sng" algn="ctr">
            <a:solidFill>
              <a:srgbClr val="0066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 bwMode="auto">
          <a:xfrm>
            <a:off x="4994455" y="2191434"/>
            <a:ext cx="3535968" cy="646331"/>
          </a:xfrm>
          <a:prstGeom prst="rect">
            <a:avLst/>
          </a:prstGeom>
          <a:solidFill>
            <a:srgbClr val="CCFF99"/>
          </a:solidFill>
          <a:ln w="12700" algn="ctr">
            <a:solidFill>
              <a:srgbClr val="0000CC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2"/>
                </a:solidFill>
              </a:rPr>
              <a:t>Our focus today.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Schedulability</a:t>
            </a:r>
            <a:r>
              <a:rPr lang="en-US" dirty="0" smtClean="0"/>
              <a:t> Experiments</a:t>
            </a:r>
            <a:br>
              <a:rPr lang="en-US" dirty="0" smtClean="0"/>
            </a:br>
            <a:r>
              <a:rPr lang="en-US" sz="2400" dirty="0" smtClean="0"/>
              <a:t>Some of the Distributions We Use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925" y="1393535"/>
            <a:ext cx="7848600" cy="48371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Period distributions:</a:t>
            </a:r>
          </a:p>
          <a:p>
            <a:pPr lvl="1">
              <a:lnSpc>
                <a:spcPct val="80000"/>
              </a:lnSpc>
            </a:pPr>
            <a:r>
              <a:rPr lang="en-US" sz="2400" b="1" dirty="0" smtClean="0">
                <a:solidFill>
                  <a:srgbClr val="C00000"/>
                </a:solidFill>
              </a:rPr>
              <a:t>Uniform</a:t>
            </a:r>
            <a:r>
              <a:rPr lang="en-US" sz="2400" dirty="0" smtClean="0"/>
              <a:t> over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/>
              <a:t>[3ms, 33ms] (</a:t>
            </a:r>
            <a:r>
              <a:rPr lang="en-US" sz="1800" b="1" dirty="0" smtClean="0">
                <a:solidFill>
                  <a:srgbClr val="C00000"/>
                </a:solidFill>
              </a:rPr>
              <a:t>short</a:t>
            </a:r>
            <a:r>
              <a:rPr lang="en-US" sz="1800" dirty="0" smtClean="0"/>
              <a:t>),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/>
              <a:t>[10ms, 100ms] (</a:t>
            </a:r>
            <a:r>
              <a:rPr lang="en-US" sz="1800" b="1" dirty="0" smtClean="0">
                <a:solidFill>
                  <a:srgbClr val="C00000"/>
                </a:solidFill>
              </a:rPr>
              <a:t>moderate</a:t>
            </a:r>
            <a:r>
              <a:rPr lang="en-US" sz="1800" dirty="0" smtClean="0"/>
              <a:t>),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/>
              <a:t>[50ms, 250ms] (</a:t>
            </a:r>
            <a:r>
              <a:rPr lang="en-US" sz="1800" b="1" dirty="0" smtClean="0">
                <a:solidFill>
                  <a:srgbClr val="C00000"/>
                </a:solidFill>
              </a:rPr>
              <a:t>long</a:t>
            </a:r>
            <a:r>
              <a:rPr lang="en-US" sz="1800" dirty="0" smtClean="0"/>
              <a:t>).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Utilization distributions:</a:t>
            </a:r>
          </a:p>
          <a:p>
            <a:pPr lvl="1">
              <a:lnSpc>
                <a:spcPct val="80000"/>
              </a:lnSpc>
            </a:pPr>
            <a:r>
              <a:rPr lang="en-US" sz="2400" b="1" dirty="0" smtClean="0">
                <a:solidFill>
                  <a:srgbClr val="C00000"/>
                </a:solidFill>
              </a:rPr>
              <a:t>Uniform</a:t>
            </a:r>
            <a:r>
              <a:rPr lang="en-US" sz="2400" dirty="0" smtClean="0"/>
              <a:t> over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[0.001,01] </a:t>
            </a:r>
            <a:r>
              <a:rPr lang="en-US" sz="2000" dirty="0" smtClean="0">
                <a:solidFill>
                  <a:schemeClr val="bg2"/>
                </a:solidFill>
              </a:rPr>
              <a:t>(</a:t>
            </a:r>
            <a:r>
              <a:rPr lang="en-US" sz="2000" b="1" dirty="0" smtClean="0">
                <a:solidFill>
                  <a:srgbClr val="C00000"/>
                </a:solidFill>
              </a:rPr>
              <a:t>light</a:t>
            </a:r>
            <a:r>
              <a:rPr lang="en-US" sz="2000" dirty="0" smtClean="0"/>
              <a:t>),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[0.1,0.4] (</a:t>
            </a:r>
            <a:r>
              <a:rPr lang="en-US" sz="2000" b="1" dirty="0" smtClean="0">
                <a:solidFill>
                  <a:srgbClr val="C00000"/>
                </a:solidFill>
              </a:rPr>
              <a:t>medium</a:t>
            </a:r>
            <a:r>
              <a:rPr lang="en-US" sz="2000" dirty="0" smtClean="0"/>
              <a:t>), and 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[0.5,09] (</a:t>
            </a:r>
            <a:r>
              <a:rPr lang="en-US" sz="2000" b="1" dirty="0" smtClean="0">
                <a:solidFill>
                  <a:srgbClr val="C00000"/>
                </a:solidFill>
              </a:rPr>
              <a:t>heavy</a:t>
            </a:r>
            <a:r>
              <a:rPr lang="en-US" sz="2000" dirty="0" smtClean="0"/>
              <a:t>).</a:t>
            </a:r>
          </a:p>
          <a:p>
            <a:pPr lvl="1">
              <a:lnSpc>
                <a:spcPct val="80000"/>
              </a:lnSpc>
            </a:pPr>
            <a:r>
              <a:rPr lang="en-US" sz="2400" b="1" dirty="0" smtClean="0">
                <a:solidFill>
                  <a:srgbClr val="C00000"/>
                </a:solidFill>
              </a:rPr>
              <a:t>Bimodal</a:t>
            </a:r>
            <a:r>
              <a:rPr lang="en-US" sz="2400" dirty="0" smtClean="0"/>
              <a:t> with utilizations distributed over either [0.001,05) or [0.5,09] with probabilities of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8/9 and 1/9 (</a:t>
            </a:r>
            <a:r>
              <a:rPr lang="en-US" sz="2000" b="1" dirty="0" smtClean="0">
                <a:solidFill>
                  <a:srgbClr val="C00000"/>
                </a:solidFill>
              </a:rPr>
              <a:t>light</a:t>
            </a:r>
            <a:r>
              <a:rPr lang="en-US" sz="2000" dirty="0" smtClean="0"/>
              <a:t>),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6/9 and 3/9 (</a:t>
            </a:r>
            <a:r>
              <a:rPr lang="en-US" sz="2000" b="1" dirty="0" smtClean="0">
                <a:solidFill>
                  <a:srgbClr val="C00000"/>
                </a:solidFill>
              </a:rPr>
              <a:t>medium</a:t>
            </a:r>
            <a:r>
              <a:rPr lang="en-US" sz="2000" dirty="0" smtClean="0"/>
              <a:t>), and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4/9 and 5/9 </a:t>
            </a:r>
            <a:r>
              <a:rPr lang="en-US" sz="2000" dirty="0" smtClean="0">
                <a:solidFill>
                  <a:schemeClr val="bg2"/>
                </a:solidFill>
              </a:rPr>
              <a:t>(</a:t>
            </a:r>
            <a:r>
              <a:rPr lang="en-US" sz="2000" b="1" dirty="0" smtClean="0">
                <a:solidFill>
                  <a:srgbClr val="C00000"/>
                </a:solidFill>
              </a:rPr>
              <a:t>heavy</a:t>
            </a:r>
            <a:r>
              <a:rPr lang="en-US" sz="2000" dirty="0" smtClean="0"/>
              <a:t>).</a:t>
            </a:r>
          </a:p>
          <a:p>
            <a:pPr lvl="1">
              <a:lnSpc>
                <a:spcPct val="80000"/>
              </a:lnSpc>
            </a:pPr>
            <a:r>
              <a:rPr lang="en-US" sz="2400" b="1" dirty="0" smtClean="0">
                <a:solidFill>
                  <a:srgbClr val="C00000"/>
                </a:solidFill>
              </a:rPr>
              <a:t>Exponential</a:t>
            </a:r>
            <a:r>
              <a:rPr lang="en-US" sz="2400" dirty="0" smtClean="0"/>
              <a:t> over [0,1].</a:t>
            </a: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4" descr="hard_rtss08_dist=bimo_medium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1820" y="1316725"/>
            <a:ext cx="7190250" cy="5033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3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Example </a:t>
            </a:r>
            <a:r>
              <a:rPr lang="en-US" dirty="0" err="1" smtClean="0"/>
              <a:t>Schedulability</a:t>
            </a:r>
            <a:r>
              <a:rPr lang="en-US" dirty="0" smtClean="0"/>
              <a:t> Graph</a:t>
            </a:r>
            <a:br>
              <a:rPr lang="en-US" dirty="0" smtClean="0"/>
            </a:br>
            <a:r>
              <a:rPr lang="en-US" sz="2400" dirty="0" smtClean="0"/>
              <a:t>Sun Niagara, 8 Cores, 4 HW Threads/Core</a:t>
            </a:r>
          </a:p>
        </p:txBody>
      </p:sp>
      <p:sp>
        <p:nvSpPr>
          <p:cNvPr id="6" name="Right Arrow 5"/>
          <p:cNvSpPr/>
          <p:nvPr/>
        </p:nvSpPr>
        <p:spPr bwMode="auto">
          <a:xfrm>
            <a:off x="2152485" y="6154603"/>
            <a:ext cx="2533215" cy="692442"/>
          </a:xfrm>
          <a:prstGeom prst="rightArrow">
            <a:avLst/>
          </a:prstGeom>
          <a:solidFill>
            <a:srgbClr val="FFFF99"/>
          </a:solidFill>
          <a:ln w="2857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r>
              <a:rPr lang="en-US" dirty="0" smtClean="0"/>
              <a:t>Utilization Cap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 bwMode="auto">
          <a:xfrm rot="16200000">
            <a:off x="-1678866" y="3553364"/>
            <a:ext cx="5166376" cy="729695"/>
          </a:xfrm>
          <a:prstGeom prst="rightArrow">
            <a:avLst/>
          </a:prstGeom>
          <a:solidFill>
            <a:srgbClr val="FFFF99"/>
          </a:solidFill>
          <a:ln w="2857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r>
              <a:rPr lang="en-US" dirty="0" err="1" smtClean="0"/>
              <a:t>Frac</a:t>
            </a:r>
            <a:r>
              <a:rPr lang="en-US" dirty="0" smtClean="0"/>
              <a:t>. of </a:t>
            </a:r>
            <a:r>
              <a:rPr lang="en-US" dirty="0" err="1" smtClean="0"/>
              <a:t>Gen.’d</a:t>
            </a:r>
            <a:r>
              <a:rPr lang="en-US" dirty="0" smtClean="0"/>
              <a:t> Sys. that were Schedulable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845245" y="2507280"/>
            <a:ext cx="5293765" cy="3110805"/>
            <a:chOff x="1845245" y="2507280"/>
            <a:chExt cx="5293765" cy="3110805"/>
          </a:xfrm>
        </p:grpSpPr>
        <p:cxnSp>
          <p:nvCxnSpPr>
            <p:cNvPr id="9" name="Straight Connector 8"/>
            <p:cNvCxnSpPr/>
            <p:nvPr/>
          </p:nvCxnSpPr>
          <p:spPr bwMode="auto">
            <a:xfrm rot="5400000" flipH="1" flipV="1">
              <a:off x="3323838" y="4715568"/>
              <a:ext cx="1805035" cy="0"/>
            </a:xfrm>
            <a:prstGeom prst="line">
              <a:avLst/>
            </a:prstGeom>
            <a:noFill/>
            <a:ln w="4127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rot="10800000">
              <a:off x="1845245" y="3813050"/>
              <a:ext cx="2381110" cy="0"/>
            </a:xfrm>
            <a:prstGeom prst="line">
              <a:avLst/>
            </a:prstGeom>
            <a:noFill/>
            <a:ln w="4127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" name="Oval 11"/>
            <p:cNvSpPr/>
            <p:nvPr/>
          </p:nvSpPr>
          <p:spPr bwMode="auto">
            <a:xfrm>
              <a:off x="4187950" y="3790191"/>
              <a:ext cx="76810" cy="45719"/>
            </a:xfrm>
            <a:prstGeom prst="ellipse">
              <a:avLst/>
            </a:prstGeom>
            <a:solidFill>
              <a:schemeClr val="accent2"/>
            </a:solidFill>
            <a:ln w="12700" algn="ctr">
              <a:solidFill>
                <a:srgbClr val="0000CC"/>
              </a:solidFill>
              <a:miter lim="800000"/>
              <a:headEnd/>
              <a:tailEnd/>
            </a:ln>
            <a:effectLst/>
          </p:spPr>
          <p:txBody>
            <a:bodyPr wrap="none"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 bwMode="auto">
            <a:xfrm>
              <a:off x="2574940" y="2507280"/>
              <a:ext cx="4564070" cy="1200329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2"/>
                  </a:solidFill>
                </a:rPr>
                <a:t>For Util. cap = 13, GEDF</a:t>
              </a:r>
            </a:p>
            <a:p>
              <a:r>
                <a:rPr lang="en-US" sz="2400" dirty="0" smtClean="0">
                  <a:solidFill>
                    <a:schemeClr val="bg2"/>
                  </a:solidFill>
                </a:rPr>
                <a:t>correctly scheduled about</a:t>
              </a:r>
            </a:p>
            <a:p>
              <a:r>
                <a:rPr lang="en-US" sz="2400" dirty="0" smtClean="0">
                  <a:solidFill>
                    <a:schemeClr val="bg2"/>
                  </a:solidFill>
                </a:rPr>
                <a:t>45% of generated task systems.</a:t>
              </a:r>
            </a:p>
          </p:txBody>
        </p:sp>
      </p:grpSp>
      <p:sp>
        <p:nvSpPr>
          <p:cNvPr id="4" name="TextBox 3"/>
          <p:cNvSpPr txBox="1"/>
          <p:nvPr/>
        </p:nvSpPr>
        <p:spPr bwMode="auto">
          <a:xfrm>
            <a:off x="2498130" y="1143000"/>
            <a:ext cx="6340197" cy="1754326"/>
          </a:xfrm>
          <a:prstGeom prst="rect">
            <a:avLst/>
          </a:prstGeom>
          <a:solidFill>
            <a:srgbClr val="FFFF99"/>
          </a:solidFill>
          <a:ln w="12700" algn="ctr">
            <a:solidFill>
              <a:srgbClr val="0000CC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 smtClean="0"/>
              <a:t>A typical experimental study</a:t>
            </a:r>
          </a:p>
          <a:p>
            <a:r>
              <a:rPr lang="en-US" sz="3600" dirty="0" smtClean="0"/>
              <a:t>(e.g., for one paper) may yield</a:t>
            </a:r>
          </a:p>
          <a:p>
            <a:r>
              <a:rPr lang="en-US" sz="3600" dirty="0" smtClean="0">
                <a:solidFill>
                  <a:srgbClr val="C00000"/>
                </a:solidFill>
              </a:rPr>
              <a:t>1,000 or more such graphs</a:t>
            </a:r>
            <a:r>
              <a:rPr lang="en-US" sz="3600" dirty="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09045" y="1618500"/>
            <a:ext cx="8834955" cy="4114800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What…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is LITMUS</a:t>
            </a:r>
            <a:r>
              <a:rPr lang="en-US" baseline="30000" dirty="0" smtClean="0">
                <a:solidFill>
                  <a:schemeClr val="bg1">
                    <a:lumMod val="50000"/>
                  </a:schemeClr>
                </a:solidFill>
              </a:rPr>
              <a:t>RT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Why…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was LITMUS</a:t>
            </a:r>
            <a:r>
              <a:rPr lang="en-US" baseline="30000" dirty="0" smtClean="0">
                <a:solidFill>
                  <a:schemeClr val="bg1">
                    <a:lumMod val="50000"/>
                  </a:schemeClr>
                </a:solidFill>
              </a:rPr>
              <a:t>RT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developed?</a:t>
            </a:r>
          </a:p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How…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do we use LITMUS</a:t>
            </a:r>
            <a:r>
              <a:rPr lang="en-US" baseline="30000" dirty="0" smtClean="0">
                <a:solidFill>
                  <a:schemeClr val="bg1">
                    <a:lumMod val="50000"/>
                  </a:schemeClr>
                </a:solidFill>
              </a:rPr>
              <a:t>RT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2"/>
                </a:solidFill>
              </a:rPr>
              <a:t>Which</a:t>
            </a:r>
            <a:r>
              <a:rPr lang="en-US" b="1" dirty="0" smtClean="0"/>
              <a:t>…</a:t>
            </a:r>
            <a:r>
              <a:rPr lang="en-US" dirty="0" smtClean="0"/>
              <a:t> lessons have we learned?</a:t>
            </a:r>
          </a:p>
          <a:p>
            <a:pPr lvl="1" eaLnBrk="1" hangingPunct="1">
              <a:spcBef>
                <a:spcPts val="1800"/>
              </a:spcBef>
            </a:pPr>
            <a:r>
              <a:rPr lang="en-US" dirty="0" smtClean="0"/>
              <a:t>About the “experimental process”.</a:t>
            </a:r>
          </a:p>
          <a:p>
            <a:pPr lvl="1" eaLnBrk="1" hangingPunct="1">
              <a:spcBef>
                <a:spcPts val="1800"/>
              </a:spcBef>
            </a:pPr>
            <a:r>
              <a:rPr lang="en-US" dirty="0" smtClean="0"/>
              <a:t>About multiprocessor scheduling.</a:t>
            </a:r>
          </a:p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2"/>
                </a:solidFill>
              </a:rPr>
              <a:t>Where</a:t>
            </a:r>
            <a:r>
              <a:rPr lang="en-US" b="1" dirty="0" smtClean="0"/>
              <a:t>…</a:t>
            </a:r>
            <a:r>
              <a:rPr lang="en-US" dirty="0" smtClean="0"/>
              <a:t> is the LITMUS</a:t>
            </a:r>
            <a:r>
              <a:rPr lang="en-US" baseline="30000" dirty="0" smtClean="0"/>
              <a:t>RT</a:t>
            </a:r>
            <a:r>
              <a:rPr lang="en-US" dirty="0" smtClean="0"/>
              <a:t> project going next?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09045" y="1618500"/>
            <a:ext cx="8834955" cy="4114800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What…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is LITMUS</a:t>
            </a:r>
            <a:r>
              <a:rPr lang="en-US" baseline="30000" dirty="0" smtClean="0">
                <a:solidFill>
                  <a:schemeClr val="bg1">
                    <a:lumMod val="50000"/>
                  </a:schemeClr>
                </a:solidFill>
              </a:rPr>
              <a:t>RT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Why…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was LITMUS</a:t>
            </a:r>
            <a:r>
              <a:rPr lang="en-US" baseline="30000" dirty="0" smtClean="0">
                <a:solidFill>
                  <a:schemeClr val="bg1">
                    <a:lumMod val="50000"/>
                  </a:schemeClr>
                </a:solidFill>
              </a:rPr>
              <a:t>RT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developed?</a:t>
            </a:r>
          </a:p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How…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do we use LITMUS</a:t>
            </a:r>
            <a:r>
              <a:rPr lang="en-US" baseline="30000" dirty="0" smtClean="0">
                <a:solidFill>
                  <a:schemeClr val="bg1">
                    <a:lumMod val="50000"/>
                  </a:schemeClr>
                </a:solidFill>
              </a:rPr>
              <a:t>RT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2"/>
                </a:solidFill>
              </a:rPr>
              <a:t>Which</a:t>
            </a:r>
            <a:r>
              <a:rPr lang="en-US" b="1" dirty="0" smtClean="0"/>
              <a:t>…</a:t>
            </a:r>
            <a:r>
              <a:rPr lang="en-US" dirty="0" smtClean="0"/>
              <a:t> lessons have we learned?</a:t>
            </a:r>
          </a:p>
          <a:p>
            <a:pPr lvl="1" eaLnBrk="1" hangingPunct="1">
              <a:spcBef>
                <a:spcPts val="1800"/>
              </a:spcBef>
            </a:pPr>
            <a:r>
              <a:rPr lang="en-US" dirty="0" smtClean="0"/>
              <a:t>About the “experimental process”.</a:t>
            </a:r>
          </a:p>
          <a:p>
            <a:pPr lvl="1" eaLnBrk="1" hangingPunct="1">
              <a:spcBef>
                <a:spcPts val="1800"/>
              </a:spcBef>
            </a:pPr>
            <a:r>
              <a:rPr lang="en-US" dirty="0" smtClean="0"/>
              <a:t>About multiprocessor scheduling.</a:t>
            </a:r>
          </a:p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2"/>
                </a:solidFill>
              </a:rPr>
              <a:t>Where</a:t>
            </a:r>
            <a:r>
              <a:rPr lang="en-US" b="1" dirty="0" smtClean="0"/>
              <a:t>…</a:t>
            </a:r>
            <a:r>
              <a:rPr lang="en-US" dirty="0" smtClean="0"/>
              <a:t> is the LITMUS</a:t>
            </a:r>
            <a:r>
              <a:rPr lang="en-US" baseline="30000" dirty="0" smtClean="0"/>
              <a:t>RT</a:t>
            </a:r>
            <a:r>
              <a:rPr lang="en-US" dirty="0" smtClean="0"/>
              <a:t> project going next?</a:t>
            </a:r>
          </a:p>
        </p:txBody>
      </p:sp>
      <p:sp>
        <p:nvSpPr>
          <p:cNvPr id="4" name="Oval 3"/>
          <p:cNvSpPr/>
          <p:nvPr/>
        </p:nvSpPr>
        <p:spPr bwMode="auto">
          <a:xfrm>
            <a:off x="731500" y="4273910"/>
            <a:ext cx="5952775" cy="1036935"/>
          </a:xfrm>
          <a:prstGeom prst="ellipse">
            <a:avLst/>
          </a:prstGeom>
          <a:noFill/>
          <a:ln w="38100" cap="flat" cmpd="sng" algn="ctr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Experimenting With Bad Code is Pointless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830" y="1355130"/>
            <a:ext cx="8873360" cy="4800625"/>
          </a:xfrm>
        </p:spPr>
        <p:txBody>
          <a:bodyPr/>
          <a:lstStyle/>
          <a:p>
            <a:r>
              <a:rPr lang="en-US" dirty="0" smtClean="0"/>
              <a:t>Have </a:t>
            </a:r>
            <a:r>
              <a:rPr lang="en-US" dirty="0" smtClean="0">
                <a:solidFill>
                  <a:srgbClr val="C00000"/>
                </a:solidFill>
              </a:rPr>
              <a:t>coding standards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C00000"/>
                </a:solidFill>
              </a:rPr>
              <a:t>code reviews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See </a:t>
            </a:r>
            <a:r>
              <a:rPr lang="en-US" b="1" dirty="0" smtClean="0"/>
              <a:t>Documentation/</a:t>
            </a:r>
            <a:r>
              <a:rPr lang="en-US" b="1" dirty="0" err="1" smtClean="0"/>
              <a:t>CodingStyle</a:t>
            </a:r>
            <a:r>
              <a:rPr lang="en-US" dirty="0" smtClean="0"/>
              <a:t> in the Linux Kernel source.</a:t>
            </a:r>
          </a:p>
          <a:p>
            <a:r>
              <a:rPr lang="en-US" dirty="0" smtClean="0"/>
              <a:t>Need to review </a:t>
            </a:r>
            <a:r>
              <a:rPr lang="en-US" dirty="0" err="1" smtClean="0">
                <a:solidFill>
                  <a:srgbClr val="C00000"/>
                </a:solidFill>
              </a:rPr>
              <a:t>schedulability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scripts</a:t>
            </a:r>
            <a:r>
              <a:rPr lang="en-US" dirty="0" smtClean="0"/>
              <a:t> too.</a:t>
            </a:r>
          </a:p>
          <a:p>
            <a:r>
              <a:rPr lang="en-US" dirty="0" smtClean="0"/>
              <a:t>Make your code </a:t>
            </a:r>
            <a:r>
              <a:rPr lang="en-US" dirty="0" smtClean="0">
                <a:solidFill>
                  <a:srgbClr val="C00000"/>
                </a:solidFill>
              </a:rPr>
              <a:t>open source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Allow sufficient time!</a:t>
            </a:r>
          </a:p>
          <a:p>
            <a:pPr lvl="1"/>
            <a:r>
              <a:rPr lang="en-US" dirty="0" smtClean="0"/>
              <a:t>This is a </a:t>
            </a:r>
            <a:r>
              <a:rPr lang="en-US" i="1" dirty="0" smtClean="0">
                <a:solidFill>
                  <a:srgbClr val="C00000"/>
                </a:solidFill>
              </a:rPr>
              <a:t>time-consuming</a:t>
            </a:r>
            <a:r>
              <a:rPr lang="en-US" dirty="0" smtClean="0"/>
              <a:t> process.</a:t>
            </a:r>
          </a:p>
          <a:p>
            <a:pPr lvl="2"/>
            <a:r>
              <a:rPr lang="en-US" dirty="0" smtClean="0"/>
              <a:t>(Pseudo-polynomial tests can be problematic.)</a:t>
            </a:r>
          </a:p>
          <a:p>
            <a:r>
              <a:rPr lang="en-US" dirty="0" smtClean="0"/>
              <a:t>Work with a </a:t>
            </a:r>
            <a:r>
              <a:rPr lang="en-US" dirty="0" smtClean="0">
                <a:solidFill>
                  <a:srgbClr val="C00000"/>
                </a:solidFill>
              </a:rPr>
              <a:t>real OS</a:t>
            </a:r>
            <a:r>
              <a:rPr lang="en-US" dirty="0" smtClean="0"/>
              <a:t>: user-level experiments are too inaccurate.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Be Careful How You Interpret Your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855" y="1470345"/>
            <a:ext cx="8487505" cy="4570195"/>
          </a:xfrm>
        </p:spPr>
        <p:txBody>
          <a:bodyPr/>
          <a:lstStyle/>
          <a:p>
            <a:r>
              <a:rPr lang="en-US" dirty="0" smtClean="0"/>
              <a:t>Be careful about what you say about the “real world”.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Can really only interpret </a:t>
            </a:r>
            <a:r>
              <a:rPr lang="en-US" dirty="0" err="1" smtClean="0">
                <a:solidFill>
                  <a:srgbClr val="C00000"/>
                </a:solidFill>
              </a:rPr>
              <a:t>w.r.t</a:t>
            </a:r>
            <a:r>
              <a:rPr lang="en-US" dirty="0" smtClean="0">
                <a:solidFill>
                  <a:srgbClr val="C00000"/>
                </a:solidFill>
              </a:rPr>
              <a:t>. your particular setup.</a:t>
            </a:r>
          </a:p>
          <a:p>
            <a:pPr lvl="1"/>
            <a:r>
              <a:rPr lang="en-US" dirty="0" smtClean="0"/>
              <a:t>Beyond that is speculation.</a:t>
            </a:r>
          </a:p>
          <a:p>
            <a:r>
              <a:rPr lang="en-US" dirty="0" smtClean="0"/>
              <a:t>Watch out for </a:t>
            </a:r>
            <a:r>
              <a:rPr lang="en-US" dirty="0" smtClean="0">
                <a:solidFill>
                  <a:srgbClr val="C00000"/>
                </a:solidFill>
              </a:rPr>
              <a:t>statistical glitches</a:t>
            </a:r>
            <a:r>
              <a:rPr lang="en-US" dirty="0" smtClean="0"/>
              <a:t>.</a:t>
            </a: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Ex: </a:t>
            </a:r>
            <a:r>
              <a:rPr lang="en-US" dirty="0" smtClean="0"/>
              <a:t>Determining valid maximums requires a consistent sample size (less important for averages).</a:t>
            </a:r>
          </a:p>
          <a:p>
            <a:pPr lvl="1"/>
            <a:r>
              <a:rPr lang="en-US" dirty="0" smtClean="0"/>
              <a:t>(It pays to have an OR guy in your group!)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be Tricky to Determine if a Scheduler Implementation is Correct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78320"/>
            <a:ext cx="7848600" cy="679700"/>
          </a:xfrm>
        </p:spPr>
        <p:txBody>
          <a:bodyPr/>
          <a:lstStyle/>
          <a:p>
            <a:r>
              <a:rPr lang="en-US" dirty="0" smtClean="0"/>
              <a:t>Is this a correct G-EDF schedule?</a:t>
            </a:r>
            <a:endParaRPr lang="en-US" dirty="0"/>
          </a:p>
        </p:txBody>
      </p:sp>
      <p:sp>
        <p:nvSpPr>
          <p:cNvPr id="4" name="Rectangle 71"/>
          <p:cNvSpPr>
            <a:spLocks noChangeArrowheads="1"/>
          </p:cNvSpPr>
          <p:nvPr/>
        </p:nvSpPr>
        <p:spPr bwMode="auto">
          <a:xfrm flipH="1">
            <a:off x="5467350" y="3260335"/>
            <a:ext cx="74613" cy="16986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70"/>
          <p:cNvSpPr>
            <a:spLocks noChangeArrowheads="1"/>
          </p:cNvSpPr>
          <p:nvPr/>
        </p:nvSpPr>
        <p:spPr bwMode="auto">
          <a:xfrm flipH="1">
            <a:off x="5467350" y="2574535"/>
            <a:ext cx="74613" cy="16986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68"/>
          <p:cNvSpPr>
            <a:spLocks noChangeArrowheads="1"/>
          </p:cNvSpPr>
          <p:nvPr/>
        </p:nvSpPr>
        <p:spPr bwMode="auto">
          <a:xfrm flipH="1">
            <a:off x="3281363" y="2574535"/>
            <a:ext cx="74612" cy="16986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4"/>
          <p:cNvSpPr>
            <a:spLocks noChangeArrowheads="1"/>
          </p:cNvSpPr>
          <p:nvPr/>
        </p:nvSpPr>
        <p:spPr bwMode="auto">
          <a:xfrm flipH="1">
            <a:off x="2976563" y="3260335"/>
            <a:ext cx="74612" cy="16986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63"/>
          <p:cNvSpPr>
            <a:spLocks noChangeArrowheads="1"/>
          </p:cNvSpPr>
          <p:nvPr/>
        </p:nvSpPr>
        <p:spPr bwMode="auto">
          <a:xfrm flipH="1">
            <a:off x="2325688" y="3946135"/>
            <a:ext cx="74612" cy="16986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6248400" y="3946135"/>
            <a:ext cx="628650" cy="169862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838700" y="3946135"/>
            <a:ext cx="703263" cy="169862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397125" y="3946135"/>
            <a:ext cx="955675" cy="169862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5541963" y="2571360"/>
            <a:ext cx="631825" cy="169862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3355975" y="2574535"/>
            <a:ext cx="631825" cy="169862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2324100" y="2741222"/>
            <a:ext cx="5600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2325688" y="5168510"/>
            <a:ext cx="5599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10"/>
          <p:cNvSpPr>
            <a:spLocks noChangeShapeType="1"/>
          </p:cNvSpPr>
          <p:nvPr/>
        </p:nvSpPr>
        <p:spPr bwMode="auto">
          <a:xfrm flipV="1">
            <a:off x="2324100" y="4949435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 flipV="1">
            <a:off x="2643188" y="4935147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 flipV="1">
            <a:off x="2957513" y="493991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13"/>
          <p:cNvSpPr>
            <a:spLocks noChangeShapeType="1"/>
          </p:cNvSpPr>
          <p:nvPr/>
        </p:nvSpPr>
        <p:spPr bwMode="auto">
          <a:xfrm flipV="1">
            <a:off x="3281363" y="4949435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14"/>
          <p:cNvSpPr>
            <a:spLocks noChangeShapeType="1"/>
          </p:cNvSpPr>
          <p:nvPr/>
        </p:nvSpPr>
        <p:spPr bwMode="auto">
          <a:xfrm flipV="1">
            <a:off x="3595688" y="4944672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Line 15"/>
          <p:cNvSpPr>
            <a:spLocks noChangeShapeType="1"/>
          </p:cNvSpPr>
          <p:nvPr/>
        </p:nvSpPr>
        <p:spPr bwMode="auto">
          <a:xfrm flipV="1">
            <a:off x="3895725" y="4944672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16"/>
          <p:cNvSpPr>
            <a:spLocks noChangeShapeType="1"/>
          </p:cNvSpPr>
          <p:nvPr/>
        </p:nvSpPr>
        <p:spPr bwMode="auto">
          <a:xfrm flipV="1">
            <a:off x="4214813" y="4944672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 flipV="1">
            <a:off x="4524375" y="4944672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18"/>
          <p:cNvSpPr>
            <a:spLocks noChangeShapeType="1"/>
          </p:cNvSpPr>
          <p:nvPr/>
        </p:nvSpPr>
        <p:spPr bwMode="auto">
          <a:xfrm flipV="1">
            <a:off x="4833938" y="4944672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Line 19"/>
          <p:cNvSpPr>
            <a:spLocks noChangeShapeType="1"/>
          </p:cNvSpPr>
          <p:nvPr/>
        </p:nvSpPr>
        <p:spPr bwMode="auto">
          <a:xfrm flipV="1">
            <a:off x="5143500" y="4944672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Line 20"/>
          <p:cNvSpPr>
            <a:spLocks noChangeShapeType="1"/>
          </p:cNvSpPr>
          <p:nvPr/>
        </p:nvSpPr>
        <p:spPr bwMode="auto">
          <a:xfrm flipV="1">
            <a:off x="5453063" y="4944672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21"/>
          <p:cNvSpPr>
            <a:spLocks noChangeShapeType="1"/>
          </p:cNvSpPr>
          <p:nvPr/>
        </p:nvSpPr>
        <p:spPr bwMode="auto">
          <a:xfrm flipV="1">
            <a:off x="5762625" y="4944672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Line 22"/>
          <p:cNvSpPr>
            <a:spLocks noChangeShapeType="1"/>
          </p:cNvSpPr>
          <p:nvPr/>
        </p:nvSpPr>
        <p:spPr bwMode="auto">
          <a:xfrm flipV="1">
            <a:off x="6072188" y="4944672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Line 23"/>
          <p:cNvSpPr>
            <a:spLocks noChangeShapeType="1"/>
          </p:cNvSpPr>
          <p:nvPr/>
        </p:nvSpPr>
        <p:spPr bwMode="auto">
          <a:xfrm flipV="1">
            <a:off x="6381750" y="4944672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Line 24"/>
          <p:cNvSpPr>
            <a:spLocks noChangeShapeType="1"/>
          </p:cNvSpPr>
          <p:nvPr/>
        </p:nvSpPr>
        <p:spPr bwMode="auto">
          <a:xfrm flipV="1">
            <a:off x="6688138" y="4944672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Line 25"/>
          <p:cNvSpPr>
            <a:spLocks noChangeShapeType="1"/>
          </p:cNvSpPr>
          <p:nvPr/>
        </p:nvSpPr>
        <p:spPr bwMode="auto">
          <a:xfrm flipV="1">
            <a:off x="6997700" y="4944672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Line 26"/>
          <p:cNvSpPr>
            <a:spLocks noChangeShapeType="1"/>
          </p:cNvSpPr>
          <p:nvPr/>
        </p:nvSpPr>
        <p:spPr bwMode="auto">
          <a:xfrm flipV="1">
            <a:off x="7307263" y="4944672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Line 27"/>
          <p:cNvSpPr>
            <a:spLocks noChangeShapeType="1"/>
          </p:cNvSpPr>
          <p:nvPr/>
        </p:nvSpPr>
        <p:spPr bwMode="auto">
          <a:xfrm flipV="1">
            <a:off x="7616825" y="4944672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Line 28"/>
          <p:cNvSpPr>
            <a:spLocks noChangeShapeType="1"/>
          </p:cNvSpPr>
          <p:nvPr/>
        </p:nvSpPr>
        <p:spPr bwMode="auto">
          <a:xfrm flipV="1">
            <a:off x="7924800" y="4949435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Line 29"/>
          <p:cNvSpPr>
            <a:spLocks noChangeShapeType="1"/>
          </p:cNvSpPr>
          <p:nvPr/>
        </p:nvSpPr>
        <p:spPr bwMode="auto">
          <a:xfrm flipV="1">
            <a:off x="3281363" y="2511035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" name="Line 30"/>
          <p:cNvSpPr>
            <a:spLocks noChangeShapeType="1"/>
          </p:cNvSpPr>
          <p:nvPr/>
        </p:nvSpPr>
        <p:spPr bwMode="auto">
          <a:xfrm flipV="1">
            <a:off x="4195763" y="2511035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Line 31"/>
          <p:cNvSpPr>
            <a:spLocks noChangeShapeType="1"/>
          </p:cNvSpPr>
          <p:nvPr/>
        </p:nvSpPr>
        <p:spPr bwMode="auto">
          <a:xfrm flipV="1">
            <a:off x="5467350" y="250786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" name="Text Box 32"/>
          <p:cNvSpPr txBox="1">
            <a:spLocks noChangeArrowheads="1"/>
          </p:cNvSpPr>
          <p:nvPr/>
        </p:nvSpPr>
        <p:spPr bwMode="auto">
          <a:xfrm>
            <a:off x="1189038" y="2363397"/>
            <a:ext cx="92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1"/>
              <a:t>T</a:t>
            </a:r>
            <a:r>
              <a:rPr lang="en-US" b="0" baseline="-25000"/>
              <a:t>1 </a:t>
            </a:r>
            <a:r>
              <a:rPr lang="en-US" b="0"/>
              <a:t>(2,3)</a:t>
            </a:r>
          </a:p>
        </p:txBody>
      </p:sp>
      <p:sp>
        <p:nvSpPr>
          <p:cNvPr id="39" name="Text Box 33"/>
          <p:cNvSpPr txBox="1">
            <a:spLocks noChangeArrowheads="1"/>
          </p:cNvSpPr>
          <p:nvPr/>
        </p:nvSpPr>
        <p:spPr bwMode="auto">
          <a:xfrm>
            <a:off x="884238" y="4877997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Time (ms)</a:t>
            </a:r>
          </a:p>
        </p:txBody>
      </p:sp>
      <p:sp>
        <p:nvSpPr>
          <p:cNvPr id="40" name="Rectangle 34"/>
          <p:cNvSpPr>
            <a:spLocks noChangeArrowheads="1"/>
          </p:cNvSpPr>
          <p:nvPr/>
        </p:nvSpPr>
        <p:spPr bwMode="auto">
          <a:xfrm>
            <a:off x="1636713" y="5889235"/>
            <a:ext cx="300037" cy="169862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1" name="Text Box 35"/>
          <p:cNvSpPr txBox="1">
            <a:spLocks noChangeArrowheads="1"/>
          </p:cNvSpPr>
          <p:nvPr/>
        </p:nvSpPr>
        <p:spPr bwMode="auto">
          <a:xfrm>
            <a:off x="2036763" y="5809860"/>
            <a:ext cx="2178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Execution on CPU1</a:t>
            </a:r>
          </a:p>
        </p:txBody>
      </p:sp>
      <p:sp>
        <p:nvSpPr>
          <p:cNvPr id="42" name="Rectangle 36"/>
          <p:cNvSpPr>
            <a:spLocks noChangeArrowheads="1"/>
          </p:cNvSpPr>
          <p:nvPr/>
        </p:nvSpPr>
        <p:spPr bwMode="auto">
          <a:xfrm>
            <a:off x="3051175" y="3260335"/>
            <a:ext cx="930275" cy="169862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Line 37"/>
          <p:cNvSpPr>
            <a:spLocks noChangeShapeType="1"/>
          </p:cNvSpPr>
          <p:nvPr/>
        </p:nvSpPr>
        <p:spPr bwMode="auto">
          <a:xfrm>
            <a:off x="2324100" y="3430197"/>
            <a:ext cx="5600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Line 38"/>
          <p:cNvSpPr>
            <a:spLocks noChangeShapeType="1"/>
          </p:cNvSpPr>
          <p:nvPr/>
        </p:nvSpPr>
        <p:spPr bwMode="auto">
          <a:xfrm flipV="1">
            <a:off x="2976563" y="3211122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" name="Line 39"/>
          <p:cNvSpPr>
            <a:spLocks noChangeShapeType="1"/>
          </p:cNvSpPr>
          <p:nvPr/>
        </p:nvSpPr>
        <p:spPr bwMode="auto">
          <a:xfrm flipV="1">
            <a:off x="4521200" y="3211122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" name="Text Box 40"/>
          <p:cNvSpPr txBox="1">
            <a:spLocks noChangeArrowheads="1"/>
          </p:cNvSpPr>
          <p:nvPr/>
        </p:nvSpPr>
        <p:spPr bwMode="auto">
          <a:xfrm>
            <a:off x="1189038" y="3052372"/>
            <a:ext cx="92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1"/>
              <a:t>T</a:t>
            </a:r>
            <a:r>
              <a:rPr lang="en-US" b="0" baseline="-25000"/>
              <a:t>2 </a:t>
            </a:r>
            <a:r>
              <a:rPr lang="en-US" b="0"/>
              <a:t>(3,5)</a:t>
            </a:r>
          </a:p>
        </p:txBody>
      </p:sp>
      <p:sp>
        <p:nvSpPr>
          <p:cNvPr id="47" name="Rectangle 41"/>
          <p:cNvSpPr>
            <a:spLocks noChangeArrowheads="1"/>
          </p:cNvSpPr>
          <p:nvPr/>
        </p:nvSpPr>
        <p:spPr bwMode="auto">
          <a:xfrm>
            <a:off x="5613400" y="5889235"/>
            <a:ext cx="300038" cy="169862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 Box 42"/>
          <p:cNvSpPr txBox="1">
            <a:spLocks noChangeArrowheads="1"/>
          </p:cNvSpPr>
          <p:nvPr/>
        </p:nvSpPr>
        <p:spPr bwMode="auto">
          <a:xfrm>
            <a:off x="5997575" y="5809860"/>
            <a:ext cx="2178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Execution on CPU2</a:t>
            </a:r>
          </a:p>
        </p:txBody>
      </p:sp>
      <p:sp>
        <p:nvSpPr>
          <p:cNvPr id="49" name="Rectangle 43"/>
          <p:cNvSpPr>
            <a:spLocks noChangeArrowheads="1"/>
          </p:cNvSpPr>
          <p:nvPr/>
        </p:nvSpPr>
        <p:spPr bwMode="auto">
          <a:xfrm>
            <a:off x="4056063" y="3946135"/>
            <a:ext cx="300037" cy="169862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Line 44"/>
          <p:cNvSpPr>
            <a:spLocks noChangeShapeType="1"/>
          </p:cNvSpPr>
          <p:nvPr/>
        </p:nvSpPr>
        <p:spPr bwMode="auto">
          <a:xfrm>
            <a:off x="2324100" y="4115997"/>
            <a:ext cx="5600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" name="Line 45"/>
          <p:cNvSpPr>
            <a:spLocks noChangeShapeType="1"/>
          </p:cNvSpPr>
          <p:nvPr/>
        </p:nvSpPr>
        <p:spPr bwMode="auto">
          <a:xfrm flipV="1">
            <a:off x="2324100" y="3896922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" name="Line 46"/>
          <p:cNvSpPr>
            <a:spLocks noChangeShapeType="1"/>
          </p:cNvSpPr>
          <p:nvPr/>
        </p:nvSpPr>
        <p:spPr bwMode="auto">
          <a:xfrm flipV="1">
            <a:off x="4833938" y="3896922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" name="Text Box 47"/>
          <p:cNvSpPr txBox="1">
            <a:spLocks noChangeArrowheads="1"/>
          </p:cNvSpPr>
          <p:nvPr/>
        </p:nvSpPr>
        <p:spPr bwMode="auto">
          <a:xfrm>
            <a:off x="1189038" y="3738172"/>
            <a:ext cx="92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1"/>
              <a:t>T</a:t>
            </a:r>
            <a:r>
              <a:rPr lang="en-US" b="0" baseline="-25000"/>
              <a:t>3 </a:t>
            </a:r>
            <a:r>
              <a:rPr lang="en-US" b="0"/>
              <a:t>(4,8)</a:t>
            </a:r>
          </a:p>
        </p:txBody>
      </p:sp>
      <p:sp>
        <p:nvSpPr>
          <p:cNvPr id="54" name="Line 48"/>
          <p:cNvSpPr>
            <a:spLocks noChangeShapeType="1"/>
          </p:cNvSpPr>
          <p:nvPr/>
        </p:nvSpPr>
        <p:spPr bwMode="auto">
          <a:xfrm flipV="1">
            <a:off x="5467350" y="320001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" name="Line 49"/>
          <p:cNvSpPr>
            <a:spLocks noChangeShapeType="1"/>
          </p:cNvSpPr>
          <p:nvPr/>
        </p:nvSpPr>
        <p:spPr bwMode="auto">
          <a:xfrm flipV="1">
            <a:off x="7004050" y="3211122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" name="Line 50"/>
          <p:cNvSpPr>
            <a:spLocks noChangeShapeType="1"/>
          </p:cNvSpPr>
          <p:nvPr/>
        </p:nvSpPr>
        <p:spPr bwMode="auto">
          <a:xfrm flipV="1">
            <a:off x="4838700" y="388581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" name="Line 51"/>
          <p:cNvSpPr>
            <a:spLocks noChangeShapeType="1"/>
          </p:cNvSpPr>
          <p:nvPr/>
        </p:nvSpPr>
        <p:spPr bwMode="auto">
          <a:xfrm flipV="1">
            <a:off x="4356100" y="3963597"/>
            <a:ext cx="0" cy="155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" name="Line 52"/>
          <p:cNvSpPr>
            <a:spLocks noChangeShapeType="1"/>
          </p:cNvSpPr>
          <p:nvPr/>
        </p:nvSpPr>
        <p:spPr bwMode="auto">
          <a:xfrm flipV="1">
            <a:off x="3981450" y="3260335"/>
            <a:ext cx="0" cy="155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" name="Line 53"/>
          <p:cNvSpPr>
            <a:spLocks noChangeShapeType="1"/>
          </p:cNvSpPr>
          <p:nvPr/>
        </p:nvSpPr>
        <p:spPr bwMode="auto">
          <a:xfrm flipV="1">
            <a:off x="3987800" y="2571360"/>
            <a:ext cx="0" cy="155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" name="Line 54"/>
          <p:cNvSpPr>
            <a:spLocks noChangeShapeType="1"/>
          </p:cNvSpPr>
          <p:nvPr/>
        </p:nvSpPr>
        <p:spPr bwMode="auto">
          <a:xfrm flipV="1">
            <a:off x="7299325" y="3896922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" name="Rectangle 55"/>
          <p:cNvSpPr>
            <a:spLocks noChangeArrowheads="1"/>
          </p:cNvSpPr>
          <p:nvPr/>
        </p:nvSpPr>
        <p:spPr bwMode="auto">
          <a:xfrm>
            <a:off x="5541963" y="3260335"/>
            <a:ext cx="930275" cy="169862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Line 56"/>
          <p:cNvSpPr>
            <a:spLocks noChangeShapeType="1"/>
          </p:cNvSpPr>
          <p:nvPr/>
        </p:nvSpPr>
        <p:spPr bwMode="auto">
          <a:xfrm flipV="1">
            <a:off x="6473825" y="3263510"/>
            <a:ext cx="0" cy="155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" name="Line 57"/>
          <p:cNvSpPr>
            <a:spLocks noChangeShapeType="1"/>
          </p:cNvSpPr>
          <p:nvPr/>
        </p:nvSpPr>
        <p:spPr bwMode="auto">
          <a:xfrm flipV="1">
            <a:off x="6172200" y="257136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" name="Line 58"/>
          <p:cNvSpPr>
            <a:spLocks noChangeShapeType="1"/>
          </p:cNvSpPr>
          <p:nvPr/>
        </p:nvSpPr>
        <p:spPr bwMode="auto">
          <a:xfrm flipV="1">
            <a:off x="6881813" y="3963597"/>
            <a:ext cx="0" cy="155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" name="Line 59"/>
          <p:cNvSpPr>
            <a:spLocks noChangeShapeType="1"/>
          </p:cNvSpPr>
          <p:nvPr/>
        </p:nvSpPr>
        <p:spPr bwMode="auto">
          <a:xfrm flipV="1">
            <a:off x="6381750" y="2525322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" name="Rectangle 66"/>
          <p:cNvSpPr>
            <a:spLocks noChangeArrowheads="1"/>
          </p:cNvSpPr>
          <p:nvPr/>
        </p:nvSpPr>
        <p:spPr bwMode="auto">
          <a:xfrm flipH="1">
            <a:off x="3981450" y="3946135"/>
            <a:ext cx="74613" cy="16986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Rectangle 72"/>
          <p:cNvSpPr>
            <a:spLocks noChangeArrowheads="1"/>
          </p:cNvSpPr>
          <p:nvPr/>
        </p:nvSpPr>
        <p:spPr bwMode="auto">
          <a:xfrm flipH="1">
            <a:off x="6173788" y="3946135"/>
            <a:ext cx="74612" cy="16986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Rectangle 73"/>
          <p:cNvSpPr>
            <a:spLocks noChangeArrowheads="1"/>
          </p:cNvSpPr>
          <p:nvPr/>
        </p:nvSpPr>
        <p:spPr bwMode="auto">
          <a:xfrm>
            <a:off x="3975100" y="6290872"/>
            <a:ext cx="300038" cy="16986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Text Box 74"/>
          <p:cNvSpPr txBox="1">
            <a:spLocks noChangeArrowheads="1"/>
          </p:cNvSpPr>
          <p:nvPr/>
        </p:nvSpPr>
        <p:spPr bwMode="auto">
          <a:xfrm>
            <a:off x="4375150" y="6211497"/>
            <a:ext cx="1187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Overhead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/>
      <p:bldP spid="39" grpId="0"/>
      <p:bldP spid="40" grpId="0" animBg="1"/>
      <p:bldP spid="41" grpId="0"/>
      <p:bldP spid="42" grpId="0" animBg="1"/>
      <p:bldP spid="43" grpId="0" animBg="1"/>
      <p:bldP spid="44" grpId="0" animBg="1"/>
      <p:bldP spid="45" grpId="0" animBg="1"/>
      <p:bldP spid="46" grpId="0"/>
      <p:bldP spid="47" grpId="0" animBg="1"/>
      <p:bldP spid="48" grpId="0"/>
      <p:bldP spid="49" grpId="0" animBg="1"/>
      <p:bldP spid="50" grpId="0" animBg="1"/>
      <p:bldP spid="51" grpId="0" animBg="1"/>
      <p:bldP spid="52" grpId="0" animBg="1"/>
      <p:bldP spid="53" grpId="0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be Tricky to Determine if a Scheduler Implementation is Correct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78320"/>
            <a:ext cx="7848600" cy="679700"/>
          </a:xfrm>
        </p:spPr>
        <p:txBody>
          <a:bodyPr/>
          <a:lstStyle/>
          <a:p>
            <a:r>
              <a:rPr lang="en-US" dirty="0" smtClean="0"/>
              <a:t>How about this?</a:t>
            </a:r>
            <a:endParaRPr lang="en-US" dirty="0"/>
          </a:p>
        </p:txBody>
      </p:sp>
      <p:pic>
        <p:nvPicPr>
          <p:cNvPr id="70" name="Picture 2" descr="big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2360" y="1894394"/>
            <a:ext cx="6797685" cy="4875841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71" name="TextBox 70"/>
          <p:cNvSpPr txBox="1"/>
          <p:nvPr/>
        </p:nvSpPr>
        <p:spPr bwMode="auto">
          <a:xfrm>
            <a:off x="533400" y="2699305"/>
            <a:ext cx="8007320" cy="2862322"/>
          </a:xfrm>
          <a:prstGeom prst="rect">
            <a:avLst/>
          </a:prstGeom>
          <a:solidFill>
            <a:srgbClr val="FFFF99"/>
          </a:solidFill>
          <a:ln w="12700" algn="ctr">
            <a:solidFill>
              <a:srgbClr val="0000CC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 smtClean="0"/>
              <a:t>We now have (some) automated</a:t>
            </a:r>
          </a:p>
          <a:p>
            <a:r>
              <a:rPr lang="en-US" sz="3600" dirty="0" smtClean="0"/>
              <a:t>support for checking scheduler output.</a:t>
            </a:r>
          </a:p>
          <a:p>
            <a:endParaRPr lang="en-US" sz="3600" dirty="0" smtClean="0"/>
          </a:p>
          <a:p>
            <a:r>
              <a:rPr lang="en-US" sz="3600" dirty="0" smtClean="0"/>
              <a:t>See </a:t>
            </a:r>
            <a:r>
              <a:rPr lang="en-US" sz="3600" dirty="0" smtClean="0">
                <a:solidFill>
                  <a:srgbClr val="C00000"/>
                </a:solidFill>
              </a:rPr>
              <a:t>http://www.cs.unc.edu/~mollison/</a:t>
            </a:r>
          </a:p>
          <a:p>
            <a:r>
              <a:rPr lang="en-US" sz="3600" dirty="0" smtClean="0">
                <a:solidFill>
                  <a:srgbClr val="C00000"/>
                </a:solidFill>
              </a:rPr>
              <a:t>unit-trace/index.html.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1422790" y="3774645"/>
            <a:ext cx="6490445" cy="2841970"/>
          </a:xfrm>
          <a:prstGeom prst="rect">
            <a:avLst/>
          </a:prstGeom>
          <a:solidFill>
            <a:srgbClr val="FFFF99"/>
          </a:solidFill>
          <a:ln w="12700" algn="ctr">
            <a:solidFill>
              <a:srgbClr val="0000CC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wrap="none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235" y="0"/>
            <a:ext cx="8525910" cy="1143000"/>
          </a:xfrm>
        </p:spPr>
        <p:txBody>
          <a:bodyPr/>
          <a:lstStyle/>
          <a:p>
            <a:r>
              <a:rPr lang="en-US" dirty="0" smtClean="0"/>
              <a:t>Proper Overhead Accounting is Tricky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23965"/>
            <a:ext cx="7848600" cy="4114800"/>
          </a:xfrm>
        </p:spPr>
        <p:txBody>
          <a:bodyPr/>
          <a:lstStyle/>
          <a:p>
            <a:r>
              <a:rPr lang="en-US" dirty="0" smtClean="0"/>
              <a:t>This needs to be </a:t>
            </a:r>
            <a:r>
              <a:rPr lang="en-US" dirty="0" smtClean="0">
                <a:solidFill>
                  <a:srgbClr val="C00000"/>
                </a:solidFill>
              </a:rPr>
              <a:t>team-reviewed</a:t>
            </a:r>
            <a:r>
              <a:rPr lang="en-US" dirty="0" smtClean="0"/>
              <a:t> too.</a:t>
            </a:r>
          </a:p>
          <a:p>
            <a:r>
              <a:rPr lang="en-US" dirty="0" smtClean="0"/>
              <a:t>Sometimes accounting is just tedious, sometimes rather difficult.</a:t>
            </a: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Ex: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Semi-partitioned</a:t>
            </a:r>
            <a:r>
              <a:rPr lang="en-US" dirty="0" smtClean="0"/>
              <a:t> </a:t>
            </a:r>
            <a:r>
              <a:rPr lang="en-US" dirty="0" err="1" smtClean="0"/>
              <a:t>algs</a:t>
            </a:r>
            <a:r>
              <a:rPr lang="en-US" dirty="0" smtClean="0"/>
              <a:t>. that use “first fit.”</a:t>
            </a:r>
          </a:p>
          <a:p>
            <a:pPr lvl="2"/>
            <a:r>
              <a:rPr lang="en-US" dirty="0" smtClean="0"/>
              <a:t>Task shares are assigned to processors.</a:t>
            </a:r>
          </a:p>
          <a:p>
            <a:pPr lvl="2"/>
            <a:r>
              <a:rPr lang="en-US" dirty="0" smtClean="0"/>
              <a:t>In theory, such an assignment is OK if the processor is not over-utilized.</a:t>
            </a:r>
          </a:p>
          <a:p>
            <a:pPr lvl="2"/>
            <a:r>
              <a:rPr lang="en-US" dirty="0" smtClean="0"/>
              <a:t>In practice, </a:t>
            </a:r>
            <a:r>
              <a:rPr lang="en-US" dirty="0" smtClean="0">
                <a:solidFill>
                  <a:srgbClr val="C00000"/>
                </a:solidFill>
              </a:rPr>
              <a:t>assigning a task share to a processor can change the overhead charges (and hence needed shares) of </a:t>
            </a:r>
            <a:r>
              <a:rPr lang="en-US" b="1" dirty="0" smtClean="0">
                <a:solidFill>
                  <a:srgbClr val="C00000"/>
                </a:solidFill>
              </a:rPr>
              <a:t>previously-assigned</a:t>
            </a:r>
            <a:r>
              <a:rPr lang="en-US" dirty="0" smtClean="0">
                <a:solidFill>
                  <a:srgbClr val="C00000"/>
                </a:solidFill>
              </a:rPr>
              <a:t> tasks.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1422790" y="3774645"/>
            <a:ext cx="6490445" cy="2841970"/>
          </a:xfrm>
          <a:prstGeom prst="rect">
            <a:avLst/>
          </a:prstGeom>
          <a:solidFill>
            <a:srgbClr val="FFFF99"/>
          </a:solidFill>
          <a:ln w="12700" algn="ctr">
            <a:solidFill>
              <a:srgbClr val="0000CC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wrap="none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235" y="0"/>
            <a:ext cx="8525910" cy="1143000"/>
          </a:xfrm>
        </p:spPr>
        <p:txBody>
          <a:bodyPr/>
          <a:lstStyle/>
          <a:p>
            <a:r>
              <a:rPr lang="en-US" dirty="0" smtClean="0"/>
              <a:t>Proper Overhead Accounting is Tricky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23965"/>
            <a:ext cx="7848600" cy="4114800"/>
          </a:xfrm>
        </p:spPr>
        <p:txBody>
          <a:bodyPr/>
          <a:lstStyle/>
          <a:p>
            <a:r>
              <a:rPr lang="en-US" dirty="0" smtClean="0"/>
              <a:t>This needs to be </a:t>
            </a:r>
            <a:r>
              <a:rPr lang="en-US" dirty="0" smtClean="0">
                <a:solidFill>
                  <a:srgbClr val="C00000"/>
                </a:solidFill>
              </a:rPr>
              <a:t>team-reviewed</a:t>
            </a:r>
            <a:r>
              <a:rPr lang="en-US" dirty="0" smtClean="0"/>
              <a:t> too.</a:t>
            </a:r>
          </a:p>
          <a:p>
            <a:r>
              <a:rPr lang="en-US" dirty="0" smtClean="0"/>
              <a:t>Sometimes accounting is just tedious, sometimes rather difficult.</a:t>
            </a: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Ex:</a:t>
            </a:r>
            <a:r>
              <a:rPr lang="en-US" dirty="0" smtClean="0"/>
              <a:t> Some </a:t>
            </a:r>
            <a:r>
              <a:rPr lang="en-US" dirty="0" smtClean="0">
                <a:solidFill>
                  <a:srgbClr val="C00000"/>
                </a:solidFill>
              </a:rPr>
              <a:t>semi-partitioned</a:t>
            </a:r>
            <a:r>
              <a:rPr lang="en-US" dirty="0" smtClean="0"/>
              <a:t> algorithms.</a:t>
            </a:r>
          </a:p>
          <a:p>
            <a:pPr lvl="2"/>
            <a:r>
              <a:rPr lang="en-US" dirty="0" smtClean="0"/>
              <a:t>Task shares are assigned to processors.</a:t>
            </a:r>
          </a:p>
          <a:p>
            <a:pPr lvl="2"/>
            <a:r>
              <a:rPr lang="en-US" dirty="0" smtClean="0"/>
              <a:t>In theory, such an assignment is OK if the processor is not over-utilized.</a:t>
            </a:r>
          </a:p>
          <a:p>
            <a:pPr lvl="2"/>
            <a:r>
              <a:rPr lang="en-US" dirty="0" smtClean="0"/>
              <a:t>In practice, </a:t>
            </a:r>
            <a:r>
              <a:rPr lang="en-US" dirty="0" smtClean="0">
                <a:solidFill>
                  <a:srgbClr val="C00000"/>
                </a:solidFill>
              </a:rPr>
              <a:t>assigning a task share to a processor can change the overhead charges (and hence needed shares) of </a:t>
            </a:r>
            <a:r>
              <a:rPr lang="en-US" b="1" dirty="0" smtClean="0">
                <a:solidFill>
                  <a:srgbClr val="C00000"/>
                </a:solidFill>
              </a:rPr>
              <a:t>previously-assigned</a:t>
            </a:r>
            <a:r>
              <a:rPr lang="en-US" dirty="0" smtClean="0">
                <a:solidFill>
                  <a:srgbClr val="C00000"/>
                </a:solidFill>
              </a:rPr>
              <a:t> tasks.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2263" y="2814520"/>
            <a:ext cx="8477250" cy="3683118"/>
          </a:xfrm>
          <a:prstGeom prst="rect">
            <a:avLst/>
          </a:prstGeom>
          <a:solidFill>
            <a:srgbClr val="FFFF99"/>
          </a:solidFill>
          <a:ln w="28575" algn="ctr">
            <a:solidFill>
              <a:srgbClr val="0000CC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47450" y="2814520"/>
            <a:ext cx="8541121" cy="52322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smtClean="0"/>
              <a:t>Adding two “items” (tasks) to one “bin” (processor)…</a:t>
            </a:r>
            <a:endParaRPr lang="en-US" sz="2800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312988" y="4271963"/>
            <a:ext cx="1119187" cy="1828800"/>
          </a:xfrm>
          <a:prstGeom prst="rect">
            <a:avLst/>
          </a:prstGeom>
          <a:solidFill>
            <a:srgbClr val="CCECFF"/>
          </a:solidFill>
          <a:ln w="12700" algn="ctr">
            <a:solidFill>
              <a:srgbClr val="00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973263" y="6059488"/>
            <a:ext cx="1811337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Processor 1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6635750" y="3505810"/>
            <a:ext cx="1120775" cy="1209065"/>
          </a:xfrm>
          <a:prstGeom prst="rect">
            <a:avLst/>
          </a:prstGeom>
          <a:solidFill>
            <a:srgbClr val="FFCCCC"/>
          </a:solidFill>
          <a:ln w="12700" algn="ctr">
            <a:solidFill>
              <a:srgbClr val="0000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Task 1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7404100" y="5042009"/>
            <a:ext cx="1120775" cy="537671"/>
          </a:xfrm>
          <a:prstGeom prst="rect">
            <a:avLst/>
          </a:prstGeom>
          <a:solidFill>
            <a:srgbClr val="FFCCCC"/>
          </a:solidFill>
          <a:ln w="12700" algn="ctr">
            <a:solidFill>
              <a:srgbClr val="0000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/>
              <a:t>Task </a:t>
            </a:r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 flipV="1">
            <a:off x="1236664" y="6103938"/>
            <a:ext cx="2682452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 flipV="1">
            <a:off x="1233489" y="4267200"/>
            <a:ext cx="2685628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931863" y="5859463"/>
            <a:ext cx="354012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2"/>
                </a:solidFill>
              </a:rPr>
              <a:t>0</a:t>
            </a: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928688" y="4033838"/>
            <a:ext cx="354012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2312988" y="4696365"/>
            <a:ext cx="1120775" cy="1407573"/>
          </a:xfrm>
          <a:prstGeom prst="rect">
            <a:avLst/>
          </a:prstGeom>
          <a:solidFill>
            <a:srgbClr val="FFCCCC"/>
          </a:solidFill>
          <a:ln w="12700" algn="ctr">
            <a:solidFill>
              <a:srgbClr val="0000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Task 1</a:t>
            </a: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2312988" y="4033838"/>
            <a:ext cx="1120775" cy="662527"/>
          </a:xfrm>
          <a:prstGeom prst="rect">
            <a:avLst/>
          </a:prstGeom>
          <a:solidFill>
            <a:srgbClr val="FFCCCC"/>
          </a:solidFill>
          <a:ln w="12700" algn="ctr">
            <a:solidFill>
              <a:srgbClr val="0000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/>
              <a:t>Task </a:t>
            </a:r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 bwMode="auto">
          <a:xfrm>
            <a:off x="347450" y="3244200"/>
            <a:ext cx="6282489" cy="52322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causes “sizes” (utilizations) to change!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7882 -0.00208 -0.15764 -0.00416 -0.23646 0.02984 C -0.31527 0.06385 -0.39409 0.1337 -0.47291 0.20379 " pathEditMode="relative" ptsTypes="a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44444E-6 C -0.08473 -0.03843 -0.16927 -0.07662 -0.24549 -0.09723 C -0.3217 -0.11783 -0.40608 -0.12315 -0.45799 -0.12315 C -0.5099 -0.12315 -0.53351 -0.11088 -0.55695 -0.09815 " pathEditMode="relative" rAng="0" ptsTypes="aaaA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8" y="-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5" grpId="0" animBg="1"/>
      <p:bldP spid="16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9" name="Rectangle 15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 dirty="0" smtClean="0"/>
              <a:t>LITMUS</a:t>
            </a:r>
            <a:r>
              <a:rPr lang="en-US" baseline="30000" dirty="0" smtClean="0"/>
              <a:t>RT</a:t>
            </a:r>
            <a:r>
              <a:rPr lang="en-US" dirty="0" smtClean="0"/>
              <a:t> Design</a:t>
            </a:r>
            <a:endParaRPr lang="en-US" sz="3600" baseline="30000" dirty="0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861026" y="4884072"/>
            <a:ext cx="4865915" cy="1446245"/>
            <a:chOff x="0" y="0"/>
            <a:chExt cx="3472" cy="1048"/>
          </a:xfrm>
        </p:grpSpPr>
        <p:sp>
          <p:nvSpPr>
            <p:cNvPr id="21517" name="Rectangle 13"/>
            <p:cNvSpPr>
              <a:spLocks/>
            </p:cNvSpPr>
            <p:nvPr/>
          </p:nvSpPr>
          <p:spPr bwMode="auto">
            <a:xfrm>
              <a:off x="0" y="0"/>
              <a:ext cx="3472" cy="1048"/>
            </a:xfrm>
            <a:prstGeom prst="rect">
              <a:avLst/>
            </a:prstGeom>
            <a:solidFill>
              <a:srgbClr val="E6E6E6"/>
            </a:solidFill>
            <a:ln w="25400" cap="flat">
              <a:solidFill>
                <a:srgbClr val="FF99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1518" name="Rectangle 14"/>
            <p:cNvSpPr>
              <a:spLocks/>
            </p:cNvSpPr>
            <p:nvPr/>
          </p:nvSpPr>
          <p:spPr bwMode="auto">
            <a:xfrm>
              <a:off x="0" y="391"/>
              <a:ext cx="1435" cy="268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40639" bIns="0" anchor="ctr">
              <a:spAutoFit/>
            </a:bodyPr>
            <a:lstStyle/>
            <a:p>
              <a:pPr marL="39688"/>
              <a:r>
                <a:rPr lang="en-US" sz="2400" b="1" dirty="0">
                  <a:solidFill>
                    <a:schemeClr val="tx1"/>
                  </a:solidFill>
                  <a:cs typeface="Arial" charset="0"/>
                </a:rPr>
                <a:t>  Linux </a:t>
              </a:r>
              <a:r>
                <a:rPr lang="en-US" sz="2400" b="1" dirty="0" smtClean="0">
                  <a:solidFill>
                    <a:schemeClr val="tx1"/>
                  </a:solidFill>
                  <a:cs typeface="Arial" charset="0"/>
                </a:rPr>
                <a:t>2.6.34</a:t>
              </a:r>
              <a:endParaRPr lang="en-US" sz="2400" b="1" dirty="0">
                <a:solidFill>
                  <a:schemeClr val="tx1"/>
                </a:solidFill>
                <a:cs typeface="Arial" charset="0"/>
              </a:endParaRPr>
            </a:p>
          </p:txBody>
        </p:sp>
      </p:grpSp>
      <p:pic>
        <p:nvPicPr>
          <p:cNvPr id="21520" name="Picture 1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9401" y="4939272"/>
            <a:ext cx="1333819" cy="1446245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grpSp>
        <p:nvGrpSpPr>
          <p:cNvPr id="3" name="Group 61"/>
          <p:cNvGrpSpPr/>
          <p:nvPr/>
        </p:nvGrpSpPr>
        <p:grpSpPr>
          <a:xfrm>
            <a:off x="3776652" y="1483739"/>
            <a:ext cx="1950289" cy="3378253"/>
            <a:chOff x="3776652" y="1483739"/>
            <a:chExt cx="1950289" cy="3378253"/>
          </a:xfrm>
        </p:grpSpPr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3776652" y="1483739"/>
              <a:ext cx="1950289" cy="1788487"/>
              <a:chOff x="0" y="0"/>
              <a:chExt cx="1392" cy="1296"/>
            </a:xfrm>
          </p:grpSpPr>
          <p:sp>
            <p:nvSpPr>
              <p:cNvPr id="21522" name="Rectangle 18"/>
              <p:cNvSpPr>
                <a:spLocks/>
              </p:cNvSpPr>
              <p:nvPr/>
            </p:nvSpPr>
            <p:spPr bwMode="auto">
              <a:xfrm>
                <a:off x="0" y="0"/>
                <a:ext cx="1392" cy="1296"/>
              </a:xfrm>
              <a:prstGeom prst="rect">
                <a:avLst/>
              </a:prstGeom>
              <a:solidFill>
                <a:srgbClr val="E6E6E6"/>
              </a:solidFill>
              <a:ln w="25400" cap="flat">
                <a:solidFill>
                  <a:srgbClr val="0067D0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1523" name="Rectangle 19"/>
              <p:cNvSpPr>
                <a:spLocks/>
              </p:cNvSpPr>
              <p:nvPr/>
            </p:nvSpPr>
            <p:spPr bwMode="auto">
              <a:xfrm>
                <a:off x="161" y="380"/>
                <a:ext cx="1070" cy="535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40639" bIns="0" anchor="ctr">
                <a:spAutoFit/>
              </a:bodyPr>
              <a:lstStyle/>
              <a:p>
                <a:pPr marL="39688" algn="ctr"/>
                <a:r>
                  <a:rPr lang="en-US" sz="2400" b="1" dirty="0">
                    <a:cs typeface="Arial" charset="0"/>
                  </a:rPr>
                  <a:t>LITMUS</a:t>
                </a:r>
                <a:r>
                  <a:rPr lang="en-US" sz="2400" b="1" baseline="30000" dirty="0">
                    <a:cs typeface="Arial" charset="0"/>
                  </a:rPr>
                  <a:t>RT</a:t>
                </a:r>
              </a:p>
              <a:p>
                <a:pPr marL="39688" algn="ctr"/>
                <a:r>
                  <a:rPr lang="en-US" sz="2400" b="1" dirty="0">
                    <a:cs typeface="Arial" charset="0"/>
                  </a:rPr>
                  <a:t>Core</a:t>
                </a:r>
              </a:p>
            </p:txBody>
          </p:sp>
        </p:grpSp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3843903" y="3272226"/>
              <a:ext cx="1748535" cy="1589766"/>
              <a:chOff x="0" y="0"/>
              <a:chExt cx="1248" cy="1152"/>
            </a:xfrm>
          </p:grpSpPr>
          <p:sp>
            <p:nvSpPr>
              <p:cNvPr id="21525" name="AutoShape 21"/>
              <p:cNvSpPr>
                <a:spLocks/>
              </p:cNvSpPr>
              <p:nvPr/>
            </p:nvSpPr>
            <p:spPr bwMode="auto">
              <a:xfrm>
                <a:off x="0" y="0"/>
                <a:ext cx="1248" cy="1152"/>
              </a:xfrm>
              <a:custGeom>
                <a:avLst/>
                <a:gdLst>
                  <a:gd name="T0" fmla="*/ 10800 w 21600"/>
                  <a:gd name="T1" fmla="*/ 10800 h 21600"/>
                </a:gdLst>
                <a:ahLst/>
                <a:cxnLst>
                  <a:cxn ang="0">
                    <a:pos x="T0" y="T1"/>
                  </a:cxn>
                </a:cxnLst>
                <a:rect l="0" t="0" r="r" b="b"/>
                <a:pathLst>
                  <a:path w="21600" h="21600">
                    <a:moveTo>
                      <a:pt x="0" y="5400"/>
                    </a:moveTo>
                    <a:lnTo>
                      <a:pt x="8100" y="5400"/>
                    </a:lnTo>
                    <a:lnTo>
                      <a:pt x="8100" y="2700"/>
                    </a:lnTo>
                    <a:lnTo>
                      <a:pt x="5400" y="2700"/>
                    </a:lnTo>
                    <a:lnTo>
                      <a:pt x="10800" y="0"/>
                    </a:lnTo>
                    <a:lnTo>
                      <a:pt x="16200" y="2700"/>
                    </a:lnTo>
                    <a:lnTo>
                      <a:pt x="13500" y="2700"/>
                    </a:lnTo>
                    <a:lnTo>
                      <a:pt x="13500" y="5400"/>
                    </a:lnTo>
                    <a:lnTo>
                      <a:pt x="21600" y="5400"/>
                    </a:lnTo>
                    <a:lnTo>
                      <a:pt x="21600" y="16200"/>
                    </a:lnTo>
                    <a:lnTo>
                      <a:pt x="13500" y="16200"/>
                    </a:lnTo>
                    <a:lnTo>
                      <a:pt x="13500" y="18900"/>
                    </a:lnTo>
                    <a:lnTo>
                      <a:pt x="16200" y="18900"/>
                    </a:lnTo>
                    <a:lnTo>
                      <a:pt x="10800" y="21600"/>
                    </a:lnTo>
                    <a:lnTo>
                      <a:pt x="5400" y="18900"/>
                    </a:lnTo>
                    <a:lnTo>
                      <a:pt x="8100" y="18900"/>
                    </a:lnTo>
                    <a:lnTo>
                      <a:pt x="8100" y="16200"/>
                    </a:lnTo>
                    <a:lnTo>
                      <a:pt x="0" y="16200"/>
                    </a:lnTo>
                    <a:close/>
                    <a:moveTo>
                      <a:pt x="0" y="5400"/>
                    </a:moveTo>
                  </a:path>
                </a:pathLst>
              </a:custGeom>
              <a:solidFill>
                <a:srgbClr val="00FF00"/>
              </a:solidFill>
              <a:ln w="25400" cap="flat">
                <a:solidFill>
                  <a:schemeClr val="tx1"/>
                </a:solidFill>
                <a:prstDash val="sysDot"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1526" name="Rectangle 22"/>
              <p:cNvSpPr>
                <a:spLocks/>
              </p:cNvSpPr>
              <p:nvPr/>
            </p:nvSpPr>
            <p:spPr bwMode="auto">
              <a:xfrm>
                <a:off x="2" y="370"/>
                <a:ext cx="1242" cy="413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38100" tIns="38100" bIns="38100" anchor="ctr">
                <a:spAutoFit/>
              </a:bodyPr>
              <a:lstStyle/>
              <a:p>
                <a:pPr marL="14288" algn="ctr"/>
                <a:r>
                  <a:rPr lang="en-US" sz="1600" b="1" i="1" dirty="0" smtClean="0">
                    <a:solidFill>
                      <a:schemeClr val="tx1"/>
                    </a:solidFill>
                    <a:cs typeface="Arial" charset="0"/>
                  </a:rPr>
                  <a:t>Plugs into </a:t>
                </a:r>
                <a:r>
                  <a:rPr lang="en-US" sz="1600" b="1" i="1" dirty="0">
                    <a:solidFill>
                      <a:schemeClr val="tx1"/>
                    </a:solidFill>
                    <a:cs typeface="Arial" charset="0"/>
                  </a:rPr>
                  <a:t>the </a:t>
                </a:r>
              </a:p>
              <a:p>
                <a:pPr marL="14288" algn="ctr"/>
                <a:r>
                  <a:rPr lang="en-US" sz="1600" b="1" i="1" dirty="0">
                    <a:solidFill>
                      <a:schemeClr val="tx1"/>
                    </a:solidFill>
                    <a:cs typeface="Arial" charset="0"/>
                  </a:rPr>
                  <a:t>Linux Scheduler</a:t>
                </a:r>
              </a:p>
            </p:txBody>
          </p:sp>
        </p:grpSp>
      </p:grpSp>
      <p:grpSp>
        <p:nvGrpSpPr>
          <p:cNvPr id="6" name="Group 62"/>
          <p:cNvGrpSpPr/>
          <p:nvPr/>
        </p:nvGrpSpPr>
        <p:grpSpPr>
          <a:xfrm>
            <a:off x="750341" y="1549979"/>
            <a:ext cx="3026311" cy="3113292"/>
            <a:chOff x="750341" y="1549979"/>
            <a:chExt cx="3026311" cy="3113292"/>
          </a:xfrm>
        </p:grpSpPr>
        <p:grpSp>
          <p:nvGrpSpPr>
            <p:cNvPr id="7" name="Group 9"/>
            <p:cNvGrpSpPr>
              <a:grpSpLocks/>
            </p:cNvGrpSpPr>
            <p:nvPr/>
          </p:nvGrpSpPr>
          <p:grpSpPr bwMode="auto">
            <a:xfrm>
              <a:off x="750341" y="1549979"/>
              <a:ext cx="1412278" cy="3113292"/>
              <a:chOff x="0" y="0"/>
              <a:chExt cx="1008" cy="2256"/>
            </a:xfrm>
          </p:grpSpPr>
          <p:sp>
            <p:nvSpPr>
              <p:cNvPr id="21514" name="AutoShape 10"/>
              <p:cNvSpPr>
                <a:spLocks/>
              </p:cNvSpPr>
              <p:nvPr/>
            </p:nvSpPr>
            <p:spPr bwMode="auto">
              <a:xfrm>
                <a:off x="0" y="0"/>
                <a:ext cx="1008" cy="2256"/>
              </a:xfrm>
              <a:prstGeom prst="roundRect">
                <a:avLst>
                  <a:gd name="adj" fmla="val 16667"/>
                </a:avLst>
              </a:prstGeom>
              <a:noFill/>
              <a:ln w="12700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1515" name="Rectangle 11"/>
              <p:cNvSpPr>
                <a:spLocks/>
              </p:cNvSpPr>
              <p:nvPr/>
            </p:nvSpPr>
            <p:spPr bwMode="auto">
              <a:xfrm>
                <a:off x="109" y="820"/>
                <a:ext cx="789" cy="616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36178" bIns="0" anchor="ctr">
                <a:spAutoFit/>
              </a:bodyPr>
              <a:lstStyle/>
              <a:p>
                <a:pPr marL="34925" algn="ctr"/>
                <a:endParaRPr lang="en-US" sz="1200" b="1">
                  <a:solidFill>
                    <a:schemeClr val="tx1"/>
                  </a:solidFill>
                  <a:ea typeface="Lucida Grande" charset="0"/>
                  <a:cs typeface="Lucida Grande" charset="0"/>
                </a:endParaRPr>
              </a:p>
              <a:p>
                <a:pPr marL="34925" algn="ctr"/>
                <a:r>
                  <a:rPr lang="en-US" sz="2400" b="1">
                    <a:solidFill>
                      <a:schemeClr val="tx1"/>
                    </a:solidFill>
                    <a:cs typeface="Arial" charset="0"/>
                  </a:rPr>
                  <a:t>Policy</a:t>
                </a:r>
              </a:p>
              <a:p>
                <a:pPr marL="34925" algn="ctr"/>
                <a:r>
                  <a:rPr lang="en-US" sz="2400" b="1">
                    <a:solidFill>
                      <a:schemeClr val="tx1"/>
                    </a:solidFill>
                    <a:cs typeface="Arial" charset="0"/>
                  </a:rPr>
                  <a:t>Plugins</a:t>
                </a:r>
              </a:p>
            </p:txBody>
          </p:sp>
        </p:grpSp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884844" y="1704540"/>
              <a:ext cx="1076022" cy="463682"/>
              <a:chOff x="0" y="0"/>
              <a:chExt cx="768" cy="336"/>
            </a:xfrm>
          </p:grpSpPr>
          <p:sp>
            <p:nvSpPr>
              <p:cNvPr id="21528" name="Oval 24"/>
              <p:cNvSpPr>
                <a:spLocks/>
              </p:cNvSpPr>
              <p:nvPr/>
            </p:nvSpPr>
            <p:spPr bwMode="auto">
              <a:xfrm>
                <a:off x="0" y="0"/>
                <a:ext cx="768" cy="336"/>
              </a:xfrm>
              <a:prstGeom prst="ellipse">
                <a:avLst/>
              </a:prstGeom>
              <a:solidFill>
                <a:srgbClr val="E6E6E6"/>
              </a:solidFill>
              <a:ln w="25400" cap="flat">
                <a:solidFill>
                  <a:srgbClr val="0067D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1529" name="Rectangle 25"/>
              <p:cNvSpPr>
                <a:spLocks/>
              </p:cNvSpPr>
              <p:nvPr/>
            </p:nvSpPr>
            <p:spPr bwMode="auto">
              <a:xfrm>
                <a:off x="55" y="36"/>
                <a:ext cx="657" cy="264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38100" tIns="38100" rIns="78049" bIns="38100" anchor="ctr">
                <a:spAutoFit/>
              </a:bodyPr>
              <a:lstStyle/>
              <a:p>
                <a:pPr marL="1588" algn="ctr"/>
                <a:r>
                  <a:rPr lang="en-US" sz="2400" dirty="0">
                    <a:solidFill>
                      <a:schemeClr val="tx1"/>
                    </a:solidFill>
                    <a:cs typeface="Arial" charset="0"/>
                  </a:rPr>
                  <a:t>P-EDF</a:t>
                </a:r>
              </a:p>
            </p:txBody>
          </p:sp>
        </p:grpSp>
        <p:grpSp>
          <p:nvGrpSpPr>
            <p:cNvPr id="9" name="Group 26"/>
            <p:cNvGrpSpPr>
              <a:grpSpLocks/>
            </p:cNvGrpSpPr>
            <p:nvPr/>
          </p:nvGrpSpPr>
          <p:grpSpPr bwMode="auto">
            <a:xfrm>
              <a:off x="884844" y="2377982"/>
              <a:ext cx="1076022" cy="463682"/>
              <a:chOff x="0" y="0"/>
              <a:chExt cx="768" cy="336"/>
            </a:xfrm>
          </p:grpSpPr>
          <p:sp>
            <p:nvSpPr>
              <p:cNvPr id="21531" name="Oval 27"/>
              <p:cNvSpPr>
                <a:spLocks/>
              </p:cNvSpPr>
              <p:nvPr/>
            </p:nvSpPr>
            <p:spPr bwMode="auto">
              <a:xfrm>
                <a:off x="0" y="0"/>
                <a:ext cx="768" cy="336"/>
              </a:xfrm>
              <a:prstGeom prst="ellipse">
                <a:avLst/>
              </a:prstGeom>
              <a:solidFill>
                <a:srgbClr val="E6E6E6"/>
              </a:solidFill>
              <a:ln w="25400" cap="flat">
                <a:solidFill>
                  <a:srgbClr val="0067D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1532" name="Rectangle 28"/>
              <p:cNvSpPr>
                <a:spLocks/>
              </p:cNvSpPr>
              <p:nvPr/>
            </p:nvSpPr>
            <p:spPr bwMode="auto">
              <a:xfrm>
                <a:off x="44" y="36"/>
                <a:ext cx="679" cy="264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38100" tIns="38100" rIns="78049" bIns="38100" anchor="ctr">
                <a:spAutoFit/>
              </a:bodyPr>
              <a:lstStyle/>
              <a:p>
                <a:pPr marL="1588" algn="ctr"/>
                <a:r>
                  <a:rPr lang="en-US" sz="2400">
                    <a:solidFill>
                      <a:schemeClr val="tx1"/>
                    </a:solidFill>
                    <a:cs typeface="Arial" charset="0"/>
                  </a:rPr>
                  <a:t>G-EDF</a:t>
                </a:r>
              </a:p>
            </p:txBody>
          </p:sp>
        </p:grpSp>
        <p:grpSp>
          <p:nvGrpSpPr>
            <p:cNvPr id="10" name="Group 29"/>
            <p:cNvGrpSpPr>
              <a:grpSpLocks/>
            </p:cNvGrpSpPr>
            <p:nvPr/>
          </p:nvGrpSpPr>
          <p:grpSpPr bwMode="auto">
            <a:xfrm>
              <a:off x="884844" y="4133349"/>
              <a:ext cx="1076022" cy="463682"/>
              <a:chOff x="0" y="0"/>
              <a:chExt cx="768" cy="336"/>
            </a:xfrm>
          </p:grpSpPr>
          <p:sp>
            <p:nvSpPr>
              <p:cNvPr id="21534" name="Oval 30"/>
              <p:cNvSpPr>
                <a:spLocks/>
              </p:cNvSpPr>
              <p:nvPr/>
            </p:nvSpPr>
            <p:spPr bwMode="auto">
              <a:xfrm>
                <a:off x="0" y="0"/>
                <a:ext cx="768" cy="336"/>
              </a:xfrm>
              <a:prstGeom prst="ellipse">
                <a:avLst/>
              </a:prstGeom>
              <a:solidFill>
                <a:srgbClr val="E6E6E6"/>
              </a:solidFill>
              <a:ln w="25400" cap="flat">
                <a:solidFill>
                  <a:srgbClr val="0067D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1535" name="Rectangle 31"/>
              <p:cNvSpPr>
                <a:spLocks/>
              </p:cNvSpPr>
              <p:nvPr/>
            </p:nvSpPr>
            <p:spPr bwMode="auto">
              <a:xfrm>
                <a:off x="66" y="36"/>
                <a:ext cx="635" cy="264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38100" tIns="38100" rIns="78049" bIns="38100" anchor="ctr">
                <a:spAutoFit/>
              </a:bodyPr>
              <a:lstStyle/>
              <a:p>
                <a:pPr marL="1588" algn="ctr"/>
                <a:r>
                  <a:rPr lang="en-US" sz="2400">
                    <a:solidFill>
                      <a:schemeClr val="tx1"/>
                    </a:solidFill>
                    <a:cs typeface="Arial" charset="0"/>
                  </a:rPr>
                  <a:t>PFAIR</a:t>
                </a:r>
              </a:p>
            </p:txBody>
          </p:sp>
        </p:grpSp>
        <p:sp>
          <p:nvSpPr>
            <p:cNvPr id="21536" name="Rectangle 32"/>
            <p:cNvSpPr>
              <a:spLocks/>
            </p:cNvSpPr>
            <p:nvPr/>
          </p:nvSpPr>
          <p:spPr bwMode="auto">
            <a:xfrm rot="5400000">
              <a:off x="1431492" y="3444485"/>
              <a:ext cx="397441" cy="582845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-5080" bIns="0"/>
            <a:lstStyle/>
            <a:p>
              <a:pPr>
                <a:spcBef>
                  <a:spcPts val="2250"/>
                </a:spcBef>
              </a:pPr>
              <a:r>
                <a:rPr lang="en-US" sz="4000">
                  <a:solidFill>
                    <a:schemeClr val="tx1"/>
                  </a:solidFill>
                  <a:cs typeface="Arial" charset="0"/>
                </a:rPr>
                <a:t>…</a:t>
              </a:r>
            </a:p>
          </p:txBody>
        </p:sp>
        <p:grpSp>
          <p:nvGrpSpPr>
            <p:cNvPr id="11" name="Group 40"/>
            <p:cNvGrpSpPr>
              <a:grpSpLocks/>
            </p:cNvGrpSpPr>
            <p:nvPr/>
          </p:nvGrpSpPr>
          <p:grpSpPr bwMode="auto">
            <a:xfrm>
              <a:off x="2162619" y="2146141"/>
              <a:ext cx="1614033" cy="596162"/>
              <a:chOff x="0" y="0"/>
              <a:chExt cx="1152" cy="432"/>
            </a:xfrm>
          </p:grpSpPr>
          <p:sp>
            <p:nvSpPr>
              <p:cNvPr id="21545" name="AutoShape 41"/>
              <p:cNvSpPr>
                <a:spLocks/>
              </p:cNvSpPr>
              <p:nvPr/>
            </p:nvSpPr>
            <p:spPr bwMode="auto">
              <a:xfrm>
                <a:off x="0" y="0"/>
                <a:ext cx="1152" cy="432"/>
              </a:xfrm>
              <a:custGeom>
                <a:avLst/>
                <a:gdLst>
                  <a:gd name="T0" fmla="*/ 10800 w 21600"/>
                  <a:gd name="T1" fmla="*/ 10800 h 21600"/>
                </a:gdLst>
                <a:ahLst/>
                <a:cxnLst>
                  <a:cxn ang="0">
                    <a:pos x="T0" y="T1"/>
                  </a:cxn>
                </a:cxnLst>
                <a:rect l="0" t="0" r="r" b="b"/>
                <a:pathLst>
                  <a:path w="21600" h="21600">
                    <a:moveTo>
                      <a:pt x="5400" y="0"/>
                    </a:moveTo>
                    <a:lnTo>
                      <a:pt x="5400" y="8100"/>
                    </a:lnTo>
                    <a:lnTo>
                      <a:pt x="2700" y="8100"/>
                    </a:lnTo>
                    <a:lnTo>
                      <a:pt x="2700" y="5400"/>
                    </a:lnTo>
                    <a:lnTo>
                      <a:pt x="0" y="10800"/>
                    </a:lnTo>
                    <a:lnTo>
                      <a:pt x="2700" y="16200"/>
                    </a:lnTo>
                    <a:lnTo>
                      <a:pt x="2700" y="13500"/>
                    </a:lnTo>
                    <a:lnTo>
                      <a:pt x="5400" y="13500"/>
                    </a:ln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16200" y="13500"/>
                    </a:lnTo>
                    <a:lnTo>
                      <a:pt x="18900" y="13500"/>
                    </a:lnTo>
                    <a:lnTo>
                      <a:pt x="18900" y="16200"/>
                    </a:lnTo>
                    <a:lnTo>
                      <a:pt x="21600" y="10800"/>
                    </a:lnTo>
                    <a:lnTo>
                      <a:pt x="18900" y="5400"/>
                    </a:lnTo>
                    <a:lnTo>
                      <a:pt x="18900" y="8100"/>
                    </a:lnTo>
                    <a:lnTo>
                      <a:pt x="16200" y="8100"/>
                    </a:lnTo>
                    <a:lnTo>
                      <a:pt x="16200" y="0"/>
                    </a:lnTo>
                    <a:close/>
                    <a:moveTo>
                      <a:pt x="5400" y="0"/>
                    </a:moveTo>
                  </a:path>
                </a:pathLst>
              </a:custGeom>
              <a:solidFill>
                <a:srgbClr val="00FF00"/>
              </a:solidFill>
              <a:ln w="25400" cap="flat">
                <a:solidFill>
                  <a:schemeClr val="tx1"/>
                </a:solidFill>
                <a:prstDash val="sysDot"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1546" name="Rectangle 42"/>
              <p:cNvSpPr>
                <a:spLocks/>
              </p:cNvSpPr>
              <p:nvPr/>
            </p:nvSpPr>
            <p:spPr bwMode="auto">
              <a:xfrm>
                <a:off x="297" y="60"/>
                <a:ext cx="558" cy="312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17780" bIns="0" anchor="ctr">
                <a:spAutoFit/>
              </a:bodyPr>
              <a:lstStyle/>
              <a:p>
                <a:pPr marL="17463" algn="ctr"/>
                <a:r>
                  <a:rPr lang="en-US" sz="1400" b="1" i="1" dirty="0" err="1">
                    <a:solidFill>
                      <a:schemeClr val="tx1"/>
                    </a:solidFill>
                    <a:cs typeface="Arial" charset="0"/>
                  </a:rPr>
                  <a:t>sched</a:t>
                </a:r>
                <a:r>
                  <a:rPr lang="en-US" sz="1400" b="1" i="1" dirty="0">
                    <a:solidFill>
                      <a:schemeClr val="tx1"/>
                    </a:solidFill>
                    <a:cs typeface="Arial" charset="0"/>
                  </a:rPr>
                  <a:t>.</a:t>
                </a:r>
              </a:p>
              <a:p>
                <a:pPr marL="17463" algn="ctr"/>
                <a:r>
                  <a:rPr lang="en-US" sz="1400" b="1" i="1" dirty="0">
                    <a:solidFill>
                      <a:schemeClr val="tx1"/>
                    </a:solidFill>
                    <a:cs typeface="Arial" charset="0"/>
                  </a:rPr>
                  <a:t>interface</a:t>
                </a:r>
              </a:p>
            </p:txBody>
          </p:sp>
        </p:grpSp>
      </p:grpSp>
      <p:grpSp>
        <p:nvGrpSpPr>
          <p:cNvPr id="12" name="Group 63"/>
          <p:cNvGrpSpPr/>
          <p:nvPr/>
        </p:nvGrpSpPr>
        <p:grpSpPr>
          <a:xfrm>
            <a:off x="5726941" y="1483739"/>
            <a:ext cx="2718076" cy="4769298"/>
            <a:chOff x="5726941" y="1483739"/>
            <a:chExt cx="2718076" cy="4769298"/>
          </a:xfrm>
        </p:grpSpPr>
        <p:grpSp>
          <p:nvGrpSpPr>
            <p:cNvPr id="13" name="Group 6"/>
            <p:cNvGrpSpPr>
              <a:grpSpLocks/>
            </p:cNvGrpSpPr>
            <p:nvPr/>
          </p:nvGrpSpPr>
          <p:grpSpPr bwMode="auto">
            <a:xfrm>
              <a:off x="7507698" y="1483739"/>
              <a:ext cx="807020" cy="4769298"/>
              <a:chOff x="-1" y="0"/>
              <a:chExt cx="575" cy="3456"/>
            </a:xfrm>
          </p:grpSpPr>
          <p:sp>
            <p:nvSpPr>
              <p:cNvPr id="21511" name="AutoShape 7"/>
              <p:cNvSpPr>
                <a:spLocks/>
              </p:cNvSpPr>
              <p:nvPr/>
            </p:nvSpPr>
            <p:spPr bwMode="auto">
              <a:xfrm>
                <a:off x="23" y="0"/>
                <a:ext cx="528" cy="3456"/>
              </a:xfrm>
              <a:prstGeom prst="roundRect">
                <a:avLst>
                  <a:gd name="adj" fmla="val 16667"/>
                </a:avLst>
              </a:prstGeom>
              <a:noFill/>
              <a:ln w="12700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1512" name="Rectangle 8"/>
              <p:cNvSpPr>
                <a:spLocks/>
              </p:cNvSpPr>
              <p:nvPr/>
            </p:nvSpPr>
            <p:spPr bwMode="auto">
              <a:xfrm>
                <a:off x="-1" y="1405"/>
                <a:ext cx="575" cy="647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36178" bIns="0" anchor="ctr">
                <a:spAutoFit/>
              </a:bodyPr>
              <a:lstStyle/>
              <a:p>
                <a:pPr marL="34925" algn="ctr"/>
                <a:endParaRPr lang="en-US" sz="1200" b="1" dirty="0">
                  <a:solidFill>
                    <a:schemeClr val="tx1"/>
                  </a:solidFill>
                  <a:ea typeface="Lucida Grande" charset="0"/>
                  <a:cs typeface="Lucida Grande" charset="0"/>
                </a:endParaRPr>
              </a:p>
              <a:p>
                <a:pPr marL="34925" algn="ctr"/>
                <a:r>
                  <a:rPr lang="en-US" sz="2200" b="1" dirty="0">
                    <a:solidFill>
                      <a:schemeClr val="tx1"/>
                    </a:solidFill>
                    <a:cs typeface="Arial" charset="0"/>
                  </a:rPr>
                  <a:t>RT</a:t>
                </a:r>
              </a:p>
              <a:p>
                <a:pPr marL="34925" algn="ctr"/>
                <a:r>
                  <a:rPr lang="en-US" sz="2200" b="1" dirty="0">
                    <a:solidFill>
                      <a:schemeClr val="tx1"/>
                    </a:solidFill>
                    <a:cs typeface="Arial" charset="0"/>
                  </a:rPr>
                  <a:t>Apps</a:t>
                </a:r>
              </a:p>
            </p:txBody>
          </p:sp>
        </p:grpSp>
        <p:grpSp>
          <p:nvGrpSpPr>
            <p:cNvPr id="14" name="Group 33"/>
            <p:cNvGrpSpPr>
              <a:grpSpLocks/>
            </p:cNvGrpSpPr>
            <p:nvPr/>
          </p:nvGrpSpPr>
          <p:grpSpPr bwMode="auto">
            <a:xfrm>
              <a:off x="5726941" y="5193193"/>
              <a:ext cx="1748535" cy="728643"/>
              <a:chOff x="0" y="0"/>
              <a:chExt cx="1248" cy="528"/>
            </a:xfrm>
          </p:grpSpPr>
          <p:sp>
            <p:nvSpPr>
              <p:cNvPr id="21538" name="AutoShape 34"/>
              <p:cNvSpPr>
                <a:spLocks/>
              </p:cNvSpPr>
              <p:nvPr/>
            </p:nvSpPr>
            <p:spPr bwMode="auto">
              <a:xfrm>
                <a:off x="0" y="0"/>
                <a:ext cx="1248" cy="528"/>
              </a:xfrm>
              <a:custGeom>
                <a:avLst/>
                <a:gdLst>
                  <a:gd name="T0" fmla="*/ 10800 w 21600"/>
                  <a:gd name="T1" fmla="*/ 10800 h 21600"/>
                </a:gdLst>
                <a:ahLst/>
                <a:cxnLst>
                  <a:cxn ang="0">
                    <a:pos x="T0" y="T1"/>
                  </a:cxn>
                </a:cxnLst>
                <a:rect l="0" t="0" r="r" b="b"/>
                <a:pathLst>
                  <a:path w="21600" h="21600">
                    <a:moveTo>
                      <a:pt x="5400" y="0"/>
                    </a:moveTo>
                    <a:lnTo>
                      <a:pt x="5400" y="8100"/>
                    </a:lnTo>
                    <a:lnTo>
                      <a:pt x="2700" y="8100"/>
                    </a:lnTo>
                    <a:lnTo>
                      <a:pt x="2700" y="5400"/>
                    </a:lnTo>
                    <a:lnTo>
                      <a:pt x="0" y="10800"/>
                    </a:lnTo>
                    <a:lnTo>
                      <a:pt x="2700" y="16200"/>
                    </a:lnTo>
                    <a:lnTo>
                      <a:pt x="2700" y="13500"/>
                    </a:lnTo>
                    <a:lnTo>
                      <a:pt x="5400" y="13500"/>
                    </a:ln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16200" y="13500"/>
                    </a:lnTo>
                    <a:lnTo>
                      <a:pt x="18900" y="13500"/>
                    </a:lnTo>
                    <a:lnTo>
                      <a:pt x="18900" y="16200"/>
                    </a:lnTo>
                    <a:lnTo>
                      <a:pt x="21600" y="10800"/>
                    </a:lnTo>
                    <a:lnTo>
                      <a:pt x="18900" y="5400"/>
                    </a:lnTo>
                    <a:lnTo>
                      <a:pt x="18900" y="8100"/>
                    </a:lnTo>
                    <a:lnTo>
                      <a:pt x="16200" y="8100"/>
                    </a:lnTo>
                    <a:lnTo>
                      <a:pt x="16200" y="0"/>
                    </a:lnTo>
                    <a:close/>
                    <a:moveTo>
                      <a:pt x="5400" y="0"/>
                    </a:moveTo>
                  </a:path>
                </a:pathLst>
              </a:custGeom>
              <a:solidFill>
                <a:srgbClr val="00FF00"/>
              </a:solidFill>
              <a:ln w="25400" cap="flat">
                <a:solidFill>
                  <a:schemeClr val="tx1"/>
                </a:solidFill>
                <a:prstDash val="sysDot"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1539" name="Rectangle 35"/>
              <p:cNvSpPr>
                <a:spLocks/>
              </p:cNvSpPr>
              <p:nvPr/>
            </p:nvSpPr>
            <p:spPr bwMode="auto">
              <a:xfrm>
                <a:off x="326" y="92"/>
                <a:ext cx="595" cy="344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17780" bIns="0" anchor="ctr">
                <a:spAutoFit/>
              </a:bodyPr>
              <a:lstStyle/>
              <a:p>
                <a:pPr marL="17463" algn="ctr"/>
                <a:r>
                  <a:rPr lang="en-US" sz="1600" b="1" i="1">
                    <a:solidFill>
                      <a:schemeClr val="tx1"/>
                    </a:solidFill>
                    <a:cs typeface="Arial" charset="0"/>
                  </a:rPr>
                  <a:t>std. sys.</a:t>
                </a:r>
              </a:p>
              <a:p>
                <a:pPr marL="17463" algn="ctr"/>
                <a:r>
                  <a:rPr lang="en-US" sz="1600" b="1" i="1">
                    <a:solidFill>
                      <a:schemeClr val="tx1"/>
                    </a:solidFill>
                    <a:cs typeface="Arial" charset="0"/>
                  </a:rPr>
                  <a:t>calls</a:t>
                </a:r>
              </a:p>
            </p:txBody>
          </p:sp>
        </p:grpSp>
        <p:grpSp>
          <p:nvGrpSpPr>
            <p:cNvPr id="15" name="Group 36"/>
            <p:cNvGrpSpPr>
              <a:grpSpLocks/>
            </p:cNvGrpSpPr>
            <p:nvPr/>
          </p:nvGrpSpPr>
          <p:grpSpPr bwMode="auto">
            <a:xfrm>
              <a:off x="5726941" y="2146141"/>
              <a:ext cx="1748535" cy="596162"/>
              <a:chOff x="0" y="0"/>
              <a:chExt cx="1248" cy="432"/>
            </a:xfrm>
          </p:grpSpPr>
          <p:sp>
            <p:nvSpPr>
              <p:cNvPr id="21541" name="AutoShape 37"/>
              <p:cNvSpPr>
                <a:spLocks/>
              </p:cNvSpPr>
              <p:nvPr/>
            </p:nvSpPr>
            <p:spPr bwMode="auto">
              <a:xfrm>
                <a:off x="0" y="0"/>
                <a:ext cx="1248" cy="432"/>
              </a:xfrm>
              <a:custGeom>
                <a:avLst/>
                <a:gdLst>
                  <a:gd name="T0" fmla="*/ 10800 w 21600"/>
                  <a:gd name="T1" fmla="*/ 10800 h 21600"/>
                </a:gdLst>
                <a:ahLst/>
                <a:cxnLst>
                  <a:cxn ang="0">
                    <a:pos x="T0" y="T1"/>
                  </a:cxn>
                </a:cxnLst>
                <a:rect l="0" t="0" r="r" b="b"/>
                <a:pathLst>
                  <a:path w="21600" h="21600">
                    <a:moveTo>
                      <a:pt x="5400" y="0"/>
                    </a:moveTo>
                    <a:lnTo>
                      <a:pt x="5400" y="8100"/>
                    </a:lnTo>
                    <a:lnTo>
                      <a:pt x="2700" y="8100"/>
                    </a:lnTo>
                    <a:lnTo>
                      <a:pt x="2700" y="5400"/>
                    </a:lnTo>
                    <a:lnTo>
                      <a:pt x="0" y="10800"/>
                    </a:lnTo>
                    <a:lnTo>
                      <a:pt x="2700" y="16200"/>
                    </a:lnTo>
                    <a:lnTo>
                      <a:pt x="2700" y="13500"/>
                    </a:lnTo>
                    <a:lnTo>
                      <a:pt x="5400" y="13500"/>
                    </a:ln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16200" y="13500"/>
                    </a:lnTo>
                    <a:lnTo>
                      <a:pt x="18900" y="13500"/>
                    </a:lnTo>
                    <a:lnTo>
                      <a:pt x="18900" y="16200"/>
                    </a:lnTo>
                    <a:lnTo>
                      <a:pt x="21600" y="10800"/>
                    </a:lnTo>
                    <a:lnTo>
                      <a:pt x="18900" y="5400"/>
                    </a:lnTo>
                    <a:lnTo>
                      <a:pt x="18900" y="8100"/>
                    </a:lnTo>
                    <a:lnTo>
                      <a:pt x="16200" y="8100"/>
                    </a:lnTo>
                    <a:lnTo>
                      <a:pt x="16200" y="0"/>
                    </a:lnTo>
                    <a:close/>
                    <a:moveTo>
                      <a:pt x="5400" y="0"/>
                    </a:moveTo>
                  </a:path>
                </a:pathLst>
              </a:custGeom>
              <a:solidFill>
                <a:srgbClr val="00FF00"/>
              </a:solidFill>
              <a:ln w="25400" cap="flat">
                <a:solidFill>
                  <a:schemeClr val="tx1"/>
                </a:solidFill>
                <a:prstDash val="sysDot"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1542" name="Rectangle 38"/>
              <p:cNvSpPr>
                <a:spLocks/>
              </p:cNvSpPr>
              <p:nvPr/>
            </p:nvSpPr>
            <p:spPr bwMode="auto">
              <a:xfrm>
                <a:off x="355" y="44"/>
                <a:ext cx="537" cy="344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17780" bIns="0" anchor="ctr">
                <a:spAutoFit/>
              </a:bodyPr>
              <a:lstStyle/>
              <a:p>
                <a:pPr marL="17463" algn="ctr"/>
                <a:r>
                  <a:rPr lang="en-US" sz="1600" b="1" i="1" dirty="0">
                    <a:solidFill>
                      <a:schemeClr val="tx1"/>
                    </a:solidFill>
                    <a:cs typeface="Arial" charset="0"/>
                  </a:rPr>
                  <a:t>RT sys.</a:t>
                </a:r>
              </a:p>
              <a:p>
                <a:pPr marL="17463" algn="ctr"/>
                <a:r>
                  <a:rPr lang="en-US" sz="1600" b="1" i="1" dirty="0">
                    <a:solidFill>
                      <a:schemeClr val="tx1"/>
                    </a:solidFill>
                    <a:cs typeface="Arial" charset="0"/>
                  </a:rPr>
                  <a:t>calls</a:t>
                </a:r>
              </a:p>
            </p:txBody>
          </p:sp>
        </p:grpSp>
        <p:sp>
          <p:nvSpPr>
            <p:cNvPr id="21543" name="Rectangle 39"/>
            <p:cNvSpPr>
              <a:spLocks/>
            </p:cNvSpPr>
            <p:nvPr/>
          </p:nvSpPr>
          <p:spPr bwMode="auto">
            <a:xfrm rot="5400000">
              <a:off x="7954874" y="4305608"/>
              <a:ext cx="397441" cy="582845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-5080" bIns="0"/>
            <a:lstStyle/>
            <a:p>
              <a:pPr>
                <a:spcBef>
                  <a:spcPts val="2250"/>
                </a:spcBef>
              </a:pPr>
              <a:r>
                <a:rPr lang="en-US" sz="4000">
                  <a:solidFill>
                    <a:schemeClr val="tx1"/>
                  </a:solidFill>
                  <a:cs typeface="Arial" charset="0"/>
                </a:rPr>
                <a:t>…</a:t>
              </a:r>
            </a:p>
          </p:txBody>
        </p:sp>
        <p:grpSp>
          <p:nvGrpSpPr>
            <p:cNvPr id="16" name="Group 43"/>
            <p:cNvGrpSpPr>
              <a:grpSpLocks/>
            </p:cNvGrpSpPr>
            <p:nvPr/>
          </p:nvGrpSpPr>
          <p:grpSpPr bwMode="auto">
            <a:xfrm>
              <a:off x="7609979" y="1649340"/>
              <a:ext cx="605262" cy="529922"/>
              <a:chOff x="0" y="0"/>
              <a:chExt cx="432" cy="384"/>
            </a:xfrm>
          </p:grpSpPr>
          <p:sp>
            <p:nvSpPr>
              <p:cNvPr id="21548" name="Oval 44"/>
              <p:cNvSpPr>
                <a:spLocks/>
              </p:cNvSpPr>
              <p:nvPr/>
            </p:nvSpPr>
            <p:spPr bwMode="auto">
              <a:xfrm>
                <a:off x="0" y="0"/>
                <a:ext cx="432" cy="384"/>
              </a:xfrm>
              <a:prstGeom prst="ellipse">
                <a:avLst/>
              </a:prstGeom>
              <a:solidFill>
                <a:srgbClr val="E6E6E6"/>
              </a:solidFill>
              <a:ln w="25400" cap="flat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1549" name="Rectangle 45"/>
              <p:cNvSpPr>
                <a:spLocks/>
              </p:cNvSpPr>
              <p:nvPr/>
            </p:nvSpPr>
            <p:spPr bwMode="auto">
              <a:xfrm>
                <a:off x="49" y="60"/>
                <a:ext cx="333" cy="264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38100" tIns="38100" rIns="78049" bIns="38100" anchor="ctr">
                <a:spAutoFit/>
              </a:bodyPr>
              <a:lstStyle/>
              <a:p>
                <a:pPr marL="1588" algn="ctr"/>
                <a:r>
                  <a:rPr lang="en-US" sz="2400">
                    <a:solidFill>
                      <a:schemeClr val="tx1"/>
                    </a:solidFill>
                    <a:cs typeface="Arial" charset="0"/>
                  </a:rPr>
                  <a:t>RT</a:t>
                </a:r>
              </a:p>
            </p:txBody>
          </p:sp>
        </p:grpSp>
        <p:grpSp>
          <p:nvGrpSpPr>
            <p:cNvPr id="17" name="Group 46"/>
            <p:cNvGrpSpPr>
              <a:grpSpLocks/>
            </p:cNvGrpSpPr>
            <p:nvPr/>
          </p:nvGrpSpPr>
          <p:grpSpPr bwMode="auto">
            <a:xfrm>
              <a:off x="7609979" y="2377982"/>
              <a:ext cx="605262" cy="529922"/>
              <a:chOff x="0" y="0"/>
              <a:chExt cx="432" cy="384"/>
            </a:xfrm>
          </p:grpSpPr>
          <p:sp>
            <p:nvSpPr>
              <p:cNvPr id="21551" name="Oval 47"/>
              <p:cNvSpPr>
                <a:spLocks/>
              </p:cNvSpPr>
              <p:nvPr/>
            </p:nvSpPr>
            <p:spPr bwMode="auto">
              <a:xfrm>
                <a:off x="0" y="0"/>
                <a:ext cx="432" cy="384"/>
              </a:xfrm>
              <a:prstGeom prst="ellipse">
                <a:avLst/>
              </a:prstGeom>
              <a:solidFill>
                <a:srgbClr val="E6E6E6"/>
              </a:solidFill>
              <a:ln w="25400" cap="flat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1552" name="Rectangle 48"/>
              <p:cNvSpPr>
                <a:spLocks/>
              </p:cNvSpPr>
              <p:nvPr/>
            </p:nvSpPr>
            <p:spPr bwMode="auto">
              <a:xfrm>
                <a:off x="49" y="60"/>
                <a:ext cx="333" cy="264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38100" tIns="38100" rIns="78049" bIns="38100" anchor="ctr">
                <a:spAutoFit/>
              </a:bodyPr>
              <a:lstStyle/>
              <a:p>
                <a:pPr marL="1588" algn="ctr"/>
                <a:r>
                  <a:rPr lang="en-US" sz="2400">
                    <a:solidFill>
                      <a:schemeClr val="tx1"/>
                    </a:solidFill>
                    <a:cs typeface="Arial" charset="0"/>
                  </a:rPr>
                  <a:t>RT</a:t>
                </a:r>
              </a:p>
            </p:txBody>
          </p:sp>
        </p:grpSp>
        <p:grpSp>
          <p:nvGrpSpPr>
            <p:cNvPr id="18" name="Group 49"/>
            <p:cNvGrpSpPr>
              <a:grpSpLocks/>
            </p:cNvGrpSpPr>
            <p:nvPr/>
          </p:nvGrpSpPr>
          <p:grpSpPr bwMode="auto">
            <a:xfrm>
              <a:off x="7609979" y="3040385"/>
              <a:ext cx="605262" cy="529922"/>
              <a:chOff x="0" y="0"/>
              <a:chExt cx="432" cy="384"/>
            </a:xfrm>
          </p:grpSpPr>
          <p:sp>
            <p:nvSpPr>
              <p:cNvPr id="21554" name="Oval 50"/>
              <p:cNvSpPr>
                <a:spLocks/>
              </p:cNvSpPr>
              <p:nvPr/>
            </p:nvSpPr>
            <p:spPr bwMode="auto">
              <a:xfrm>
                <a:off x="0" y="0"/>
                <a:ext cx="432" cy="384"/>
              </a:xfrm>
              <a:prstGeom prst="ellipse">
                <a:avLst/>
              </a:prstGeom>
              <a:solidFill>
                <a:srgbClr val="E6E6E6"/>
              </a:solidFill>
              <a:ln w="25400" cap="flat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1555" name="Rectangle 51"/>
              <p:cNvSpPr>
                <a:spLocks/>
              </p:cNvSpPr>
              <p:nvPr/>
            </p:nvSpPr>
            <p:spPr bwMode="auto">
              <a:xfrm>
                <a:off x="49" y="60"/>
                <a:ext cx="333" cy="264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38100" tIns="38100" rIns="78049" bIns="38100" anchor="ctr">
                <a:spAutoFit/>
              </a:bodyPr>
              <a:lstStyle/>
              <a:p>
                <a:pPr marL="1588" algn="ctr"/>
                <a:r>
                  <a:rPr lang="en-US" sz="2400">
                    <a:solidFill>
                      <a:schemeClr val="tx1"/>
                    </a:solidFill>
                    <a:cs typeface="Arial" charset="0"/>
                  </a:rPr>
                  <a:t>RT</a:t>
                </a:r>
              </a:p>
            </p:txBody>
          </p:sp>
        </p:grpSp>
        <p:grpSp>
          <p:nvGrpSpPr>
            <p:cNvPr id="19" name="Group 52"/>
            <p:cNvGrpSpPr>
              <a:grpSpLocks/>
            </p:cNvGrpSpPr>
            <p:nvPr/>
          </p:nvGrpSpPr>
          <p:grpSpPr bwMode="auto">
            <a:xfrm>
              <a:off x="7609979" y="4928232"/>
              <a:ext cx="605262" cy="529922"/>
              <a:chOff x="0" y="0"/>
              <a:chExt cx="432" cy="384"/>
            </a:xfrm>
          </p:grpSpPr>
          <p:sp>
            <p:nvSpPr>
              <p:cNvPr id="21557" name="Oval 53"/>
              <p:cNvSpPr>
                <a:spLocks/>
              </p:cNvSpPr>
              <p:nvPr/>
            </p:nvSpPr>
            <p:spPr bwMode="auto">
              <a:xfrm>
                <a:off x="0" y="0"/>
                <a:ext cx="432" cy="384"/>
              </a:xfrm>
              <a:prstGeom prst="ellipse">
                <a:avLst/>
              </a:prstGeom>
              <a:solidFill>
                <a:srgbClr val="E6E6E6"/>
              </a:solidFill>
              <a:ln w="25400" cap="flat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1558" name="Rectangle 54"/>
              <p:cNvSpPr>
                <a:spLocks/>
              </p:cNvSpPr>
              <p:nvPr/>
            </p:nvSpPr>
            <p:spPr bwMode="auto">
              <a:xfrm>
                <a:off x="49" y="60"/>
                <a:ext cx="333" cy="264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38100" tIns="38100" rIns="78049" bIns="38100" anchor="ctr">
                <a:spAutoFit/>
              </a:bodyPr>
              <a:lstStyle/>
              <a:p>
                <a:pPr marL="1588" algn="ctr"/>
                <a:r>
                  <a:rPr lang="en-US" sz="2400">
                    <a:solidFill>
                      <a:schemeClr val="tx1"/>
                    </a:solidFill>
                    <a:cs typeface="Arial" charset="0"/>
                  </a:rPr>
                  <a:t>RT</a:t>
                </a:r>
              </a:p>
            </p:txBody>
          </p:sp>
        </p:grpSp>
        <p:grpSp>
          <p:nvGrpSpPr>
            <p:cNvPr id="20" name="Group 55"/>
            <p:cNvGrpSpPr>
              <a:grpSpLocks/>
            </p:cNvGrpSpPr>
            <p:nvPr/>
          </p:nvGrpSpPr>
          <p:grpSpPr bwMode="auto">
            <a:xfrm>
              <a:off x="7609979" y="5590634"/>
              <a:ext cx="605262" cy="529922"/>
              <a:chOff x="0" y="0"/>
              <a:chExt cx="432" cy="384"/>
            </a:xfrm>
          </p:grpSpPr>
          <p:sp>
            <p:nvSpPr>
              <p:cNvPr id="21560" name="Oval 56"/>
              <p:cNvSpPr>
                <a:spLocks/>
              </p:cNvSpPr>
              <p:nvPr/>
            </p:nvSpPr>
            <p:spPr bwMode="auto">
              <a:xfrm>
                <a:off x="0" y="0"/>
                <a:ext cx="432" cy="384"/>
              </a:xfrm>
              <a:prstGeom prst="ellipse">
                <a:avLst/>
              </a:prstGeom>
              <a:solidFill>
                <a:srgbClr val="E6E6E6"/>
              </a:solidFill>
              <a:ln w="25400" cap="flat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1561" name="Rectangle 57"/>
              <p:cNvSpPr>
                <a:spLocks/>
              </p:cNvSpPr>
              <p:nvPr/>
            </p:nvSpPr>
            <p:spPr bwMode="auto">
              <a:xfrm>
                <a:off x="49" y="60"/>
                <a:ext cx="333" cy="264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38100" tIns="38100" rIns="78049" bIns="38100" anchor="ctr">
                <a:spAutoFit/>
              </a:bodyPr>
              <a:lstStyle/>
              <a:p>
                <a:pPr marL="1588" algn="ctr"/>
                <a:r>
                  <a:rPr lang="en-US" sz="2400">
                    <a:solidFill>
                      <a:schemeClr val="tx1"/>
                    </a:solidFill>
                    <a:cs typeface="Arial" charset="0"/>
                  </a:rPr>
                  <a:t>RT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Measuring CPMDs is Tricky Too</a:t>
            </a:r>
            <a:br>
              <a:rPr lang="en-US" dirty="0" smtClean="0"/>
            </a:br>
            <a:r>
              <a:rPr lang="en-US" sz="2400" dirty="0" smtClean="0"/>
              <a:t>CPMD = Cache-related Preemption/Migration Delay</a:t>
            </a:r>
          </a:p>
        </p:txBody>
      </p:sp>
      <p:sp>
        <p:nvSpPr>
          <p:cNvPr id="84995" name="Content Placeholder 2"/>
          <p:cNvSpPr>
            <a:spLocks noGrp="1"/>
          </p:cNvSpPr>
          <p:nvPr>
            <p:ph idx="1"/>
          </p:nvPr>
        </p:nvSpPr>
        <p:spPr>
          <a:xfrm>
            <a:off x="309045" y="1393534"/>
            <a:ext cx="8606355" cy="5184675"/>
          </a:xfrm>
        </p:spPr>
        <p:txBody>
          <a:bodyPr/>
          <a:lstStyle/>
          <a:p>
            <a:r>
              <a:rPr lang="en-US" sz="2800" dirty="0" smtClean="0"/>
              <a:t>In early studies, we used a “</a:t>
            </a:r>
            <a:r>
              <a:rPr lang="en-US" sz="2800" dirty="0" smtClean="0">
                <a:solidFill>
                  <a:srgbClr val="C00000"/>
                </a:solidFill>
              </a:rPr>
              <a:t>schedule-sensitive method</a:t>
            </a:r>
            <a:r>
              <a:rPr lang="en-US" sz="2800" dirty="0" smtClean="0"/>
              <a:t>.”</a:t>
            </a:r>
          </a:p>
          <a:p>
            <a:pPr lvl="1"/>
            <a:r>
              <a:rPr lang="en-US" sz="2400" dirty="0" smtClean="0"/>
              <a:t>Involves measuring CPMDs as a </a:t>
            </a:r>
            <a:r>
              <a:rPr lang="en-US" sz="2400" i="1" dirty="0" smtClean="0"/>
              <a:t>real</a:t>
            </a:r>
            <a:r>
              <a:rPr lang="en-US" sz="2400" dirty="0" smtClean="0"/>
              <a:t> scheduler (e.g., GEDF) runs.</a:t>
            </a:r>
          </a:p>
          <a:p>
            <a:pPr lvl="2"/>
            <a:r>
              <a:rPr lang="en-US" sz="2000" b="1" dirty="0" smtClean="0">
                <a:solidFill>
                  <a:srgbClr val="C00000"/>
                </a:solidFill>
              </a:rPr>
              <a:t>Adv.: </a:t>
            </a:r>
            <a:r>
              <a:rPr lang="en-US" sz="2000" dirty="0" smtClean="0"/>
              <a:t>Reflects true scheduler behavior.</a:t>
            </a:r>
          </a:p>
          <a:p>
            <a:pPr lvl="2"/>
            <a:r>
              <a:rPr lang="en-US" sz="2000" b="1" dirty="0" err="1" smtClean="0">
                <a:solidFill>
                  <a:srgbClr val="C00000"/>
                </a:solidFill>
              </a:rPr>
              <a:t>Disadv</a:t>
            </a:r>
            <a:r>
              <a:rPr lang="en-US" sz="2000" b="1" dirty="0" smtClean="0">
                <a:solidFill>
                  <a:srgbClr val="C00000"/>
                </a:solidFill>
              </a:rPr>
              <a:t>.: </a:t>
            </a:r>
            <a:r>
              <a:rPr lang="en-US" sz="2000" dirty="0" smtClean="0"/>
              <a:t>Scheduler determines when preemptions happen and inopportune preemptions can invalidate a measurement.</a:t>
            </a:r>
          </a:p>
          <a:p>
            <a:r>
              <a:rPr lang="en-US" sz="2800" dirty="0" smtClean="0"/>
              <a:t>We now augment this with a new “</a:t>
            </a:r>
            <a:r>
              <a:rPr lang="en-US" sz="2800" dirty="0" smtClean="0">
                <a:solidFill>
                  <a:srgbClr val="C00000"/>
                </a:solidFill>
              </a:rPr>
              <a:t>synthetic method</a:t>
            </a:r>
            <a:r>
              <a:rPr lang="en-US" sz="2800" dirty="0" smtClean="0"/>
              <a:t>.”</a:t>
            </a:r>
          </a:p>
          <a:p>
            <a:pPr lvl="1"/>
            <a:r>
              <a:rPr lang="en-US" sz="2400" dirty="0" smtClean="0"/>
              <a:t>Use fixed-</a:t>
            </a:r>
            <a:r>
              <a:rPr lang="en-US" sz="2400" dirty="0" err="1" smtClean="0"/>
              <a:t>prio</a:t>
            </a:r>
            <a:r>
              <a:rPr lang="en-US" sz="2400" dirty="0" smtClean="0"/>
              <a:t>. scheduling policy (e.g., SCHED_FIFO).</a:t>
            </a:r>
          </a:p>
          <a:p>
            <a:pPr lvl="1"/>
            <a:r>
              <a:rPr lang="en-US" sz="2400" dirty="0" smtClean="0"/>
              <a:t>Artificially trigger preemptions and migrations.</a:t>
            </a:r>
          </a:p>
          <a:p>
            <a:pPr lvl="2"/>
            <a:r>
              <a:rPr lang="en-US" sz="2000" b="1" dirty="0" smtClean="0">
                <a:solidFill>
                  <a:srgbClr val="C00000"/>
                </a:solidFill>
              </a:rPr>
              <a:t>Adv.: </a:t>
            </a:r>
            <a:r>
              <a:rPr lang="en-US" sz="2000" dirty="0" smtClean="0"/>
              <a:t>Get lots of valid measurements.</a:t>
            </a:r>
          </a:p>
          <a:p>
            <a:pPr lvl="2"/>
            <a:r>
              <a:rPr lang="en-US" sz="2000" b="1" dirty="0" err="1" smtClean="0">
                <a:solidFill>
                  <a:srgbClr val="C00000"/>
                </a:solidFill>
              </a:rPr>
              <a:t>Disadv</a:t>
            </a:r>
            <a:r>
              <a:rPr lang="en-US" sz="2000" b="1" dirty="0" smtClean="0">
                <a:solidFill>
                  <a:srgbClr val="C00000"/>
                </a:solidFill>
              </a:rPr>
              <a:t>.: </a:t>
            </a:r>
            <a:r>
              <a:rPr lang="en-US" sz="2000" dirty="0" smtClean="0"/>
              <a:t>Cannot detect dependencies of scheduling policy.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Working Set Size Biases Should Be Avoided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Previously, we looked at CPMDs assuming a WSS of </a:t>
            </a:r>
            <a:r>
              <a:rPr lang="en-US" dirty="0" smtClean="0">
                <a:solidFill>
                  <a:srgbClr val="C00000"/>
                </a:solidFill>
              </a:rPr>
              <a:t>128K working set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C00000"/>
                </a:solidFill>
              </a:rPr>
              <a:t>75/25 read/write ratio.</a:t>
            </a:r>
          </a:p>
          <a:p>
            <a:r>
              <a:rPr lang="en-US" dirty="0" smtClean="0"/>
              <a:t>Such a choice is completely </a:t>
            </a:r>
            <a:r>
              <a:rPr lang="en-US" i="1" dirty="0" smtClean="0">
                <a:solidFill>
                  <a:srgbClr val="C00000"/>
                </a:solidFill>
              </a:rPr>
              <a:t>arbitrary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WSS-Agnostic Approach</a:t>
            </a:r>
          </a:p>
        </p:txBody>
      </p:sp>
      <p:sp>
        <p:nvSpPr>
          <p:cNvPr id="5124" name="Content Placeholder 6"/>
          <p:cNvSpPr>
            <a:spLocks noGrp="1"/>
          </p:cNvSpPr>
          <p:nvPr>
            <p:ph idx="1"/>
          </p:nvPr>
        </p:nvSpPr>
        <p:spPr>
          <a:xfrm>
            <a:off x="42863" y="1278320"/>
            <a:ext cx="9144000" cy="497205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800" dirty="0" smtClean="0"/>
              <a:t>WSS-agnostic approach:</a:t>
            </a:r>
          </a:p>
          <a:p>
            <a:pPr lvl="1">
              <a:lnSpc>
                <a:spcPct val="110000"/>
              </a:lnSpc>
            </a:pPr>
            <a:r>
              <a:rPr lang="en-US" sz="2400" dirty="0" smtClean="0">
                <a:solidFill>
                  <a:srgbClr val="C00000"/>
                </a:solidFill>
              </a:rPr>
              <a:t>CPMD is parameter </a:t>
            </a:r>
            <a:r>
              <a:rPr lang="en-US" sz="2400" dirty="0" smtClean="0"/>
              <a:t>of the task generation procedure.</a:t>
            </a:r>
          </a:p>
          <a:p>
            <a:pPr lvl="1">
              <a:lnSpc>
                <a:spcPct val="110000"/>
              </a:lnSpc>
            </a:pPr>
            <a:r>
              <a:rPr lang="en-US" sz="2400" dirty="0" err="1" smtClean="0"/>
              <a:t>Schedulability</a:t>
            </a:r>
            <a:r>
              <a:rPr lang="en-US" sz="2400" dirty="0" smtClean="0"/>
              <a:t> (</a:t>
            </a:r>
            <a:r>
              <a:rPr lang="en-US" sz="2400" b="1" dirty="0" smtClean="0">
                <a:solidFill>
                  <a:srgbClr val="C00000"/>
                </a:solidFill>
              </a:rPr>
              <a:t>S</a:t>
            </a:r>
            <a:r>
              <a:rPr lang="en-US" sz="2400" dirty="0" smtClean="0"/>
              <a:t>) </a:t>
            </a:r>
            <a:r>
              <a:rPr lang="en-US" sz="2400" dirty="0" smtClean="0">
                <a:solidFill>
                  <a:schemeClr val="bg2"/>
                </a:solidFill>
              </a:rPr>
              <a:t>depends</a:t>
            </a:r>
            <a:r>
              <a:rPr lang="en-US" sz="2400" dirty="0" smtClean="0"/>
              <a:t> on utilization (</a:t>
            </a:r>
            <a:r>
              <a:rPr lang="en-US" sz="2400" b="1" dirty="0" smtClean="0">
                <a:solidFill>
                  <a:srgbClr val="C00000"/>
                </a:solidFill>
              </a:rPr>
              <a:t>U</a:t>
            </a:r>
            <a:r>
              <a:rPr lang="en-US" sz="2400" dirty="0" smtClean="0"/>
              <a:t>) and CPMD (</a:t>
            </a:r>
            <a:r>
              <a:rPr lang="en-US" sz="2400" b="1" dirty="0" smtClean="0">
                <a:solidFill>
                  <a:srgbClr val="C00000"/>
                </a:solidFill>
              </a:rPr>
              <a:t>D</a:t>
            </a:r>
            <a:r>
              <a:rPr lang="en-US" sz="2400" dirty="0" smtClean="0"/>
              <a:t>).</a:t>
            </a:r>
          </a:p>
          <a:p>
            <a:pPr lvl="1">
              <a:lnSpc>
                <a:spcPct val="110000"/>
              </a:lnSpc>
            </a:pPr>
            <a:r>
              <a:rPr lang="en-US" sz="2400" dirty="0" smtClean="0"/>
              <a:t>Displaying results is problematic (3D graphs).</a:t>
            </a:r>
          </a:p>
          <a:p>
            <a:pPr lvl="1">
              <a:lnSpc>
                <a:spcPct val="110000"/>
              </a:lnSpc>
            </a:pPr>
            <a:r>
              <a:rPr lang="en-US" sz="2400" dirty="0" smtClean="0"/>
              <a:t>Thus, we use </a:t>
            </a:r>
            <a:r>
              <a:rPr lang="en-US" sz="2400" dirty="0" smtClean="0">
                <a:solidFill>
                  <a:srgbClr val="C00000"/>
                </a:solidFill>
              </a:rPr>
              <a:t>weighted </a:t>
            </a:r>
            <a:r>
              <a:rPr lang="en-US" sz="2400" dirty="0" err="1" smtClean="0">
                <a:solidFill>
                  <a:srgbClr val="C00000"/>
                </a:solidFill>
              </a:rPr>
              <a:t>schedulability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</a:rPr>
              <a:t>W(D)</a:t>
            </a:r>
            <a:r>
              <a:rPr lang="en-US" sz="2400" dirty="0" smtClean="0"/>
              <a:t>:</a:t>
            </a:r>
          </a:p>
          <a:p>
            <a:pPr lvl="1">
              <a:lnSpc>
                <a:spcPct val="110000"/>
              </a:lnSpc>
              <a:buFontTx/>
              <a:buNone/>
            </a:pPr>
            <a:endParaRPr lang="en-US" sz="2400" dirty="0" smtClean="0"/>
          </a:p>
          <a:p>
            <a:pPr lvl="1">
              <a:lnSpc>
                <a:spcPct val="110000"/>
              </a:lnSpc>
              <a:buFontTx/>
              <a:buNone/>
            </a:pPr>
            <a:endParaRPr lang="en-US" sz="2400" dirty="0" smtClean="0"/>
          </a:p>
          <a:p>
            <a:pPr lvl="2">
              <a:lnSpc>
                <a:spcPct val="110000"/>
              </a:lnSpc>
            </a:pPr>
            <a:r>
              <a:rPr lang="en-US" sz="2000" dirty="0" smtClean="0"/>
              <a:t>Weights </a:t>
            </a:r>
            <a:r>
              <a:rPr lang="en-US" sz="2000" dirty="0" err="1" smtClean="0"/>
              <a:t>schedulability</a:t>
            </a:r>
            <a:r>
              <a:rPr lang="en-US" sz="2000" dirty="0" smtClean="0"/>
              <a:t> by U.</a:t>
            </a:r>
          </a:p>
          <a:p>
            <a:pPr lvl="2">
              <a:lnSpc>
                <a:spcPct val="110000"/>
              </a:lnSpc>
            </a:pPr>
            <a:r>
              <a:rPr lang="en-US" sz="2000" dirty="0" smtClean="0"/>
              <a:t>“High-utilization task sets have higher value.”</a:t>
            </a:r>
          </a:p>
          <a:p>
            <a:pPr lvl="2">
              <a:lnSpc>
                <a:spcPct val="110000"/>
              </a:lnSpc>
            </a:pPr>
            <a:r>
              <a:rPr lang="en-US" sz="2000" dirty="0" smtClean="0">
                <a:solidFill>
                  <a:srgbClr val="C00000"/>
                </a:solidFill>
              </a:rPr>
              <a:t>Exposes ranges of CPMD </a:t>
            </a:r>
            <a:r>
              <a:rPr lang="en-US" sz="2000" dirty="0" smtClean="0"/>
              <a:t>where a particular scheduler is competitive.</a:t>
            </a:r>
          </a:p>
          <a:p>
            <a:pPr lvl="2">
              <a:lnSpc>
                <a:spcPct val="110000"/>
              </a:lnSpc>
            </a:pPr>
            <a:r>
              <a:rPr lang="en-US" sz="2000" dirty="0" smtClean="0"/>
              <a:t>Reduces results to 2D plots.</a:t>
            </a:r>
          </a:p>
          <a:p>
            <a:pPr lvl="2">
              <a:lnSpc>
                <a:spcPct val="110000"/>
              </a:lnSpc>
            </a:pPr>
            <a:r>
              <a:rPr lang="en-US" sz="2000" dirty="0" smtClean="0"/>
              <a:t>Can similarly index by “WSS” instead of “D”.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4686300" y="3784982"/>
          <a:ext cx="3019425" cy="1149350"/>
        </p:xfrm>
        <a:graphic>
          <a:graphicData uri="http://schemas.openxmlformats.org/presentationml/2006/ole">
            <p:oleObj spid="_x0000_s1026" name="Equation" r:id="rId4" imgW="1434960" imgH="545760" progId="Equation.3">
              <p:embed/>
            </p:oleObj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2852093" y="739711"/>
            <a:ext cx="6059672" cy="1767570"/>
            <a:chOff x="2852093" y="739711"/>
            <a:chExt cx="6059672" cy="1767570"/>
          </a:xfrm>
        </p:grpSpPr>
        <p:cxnSp>
          <p:nvCxnSpPr>
            <p:cNvPr id="7" name="Straight Arrow Connector 6"/>
            <p:cNvCxnSpPr>
              <a:stCxn id="5" idx="2"/>
            </p:cNvCxnSpPr>
            <p:nvPr/>
          </p:nvCxnSpPr>
          <p:spPr bwMode="auto">
            <a:xfrm rot="16200000" flipH="1">
              <a:off x="6859647" y="839211"/>
              <a:ext cx="690353" cy="2645788"/>
            </a:xfrm>
            <a:prstGeom prst="straightConnector1">
              <a:avLst/>
            </a:prstGeom>
            <a:noFill/>
            <a:ln w="4127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" name="TextBox 4"/>
            <p:cNvSpPr txBox="1"/>
            <p:nvPr/>
          </p:nvSpPr>
          <p:spPr bwMode="auto">
            <a:xfrm>
              <a:off x="2852093" y="739711"/>
              <a:ext cx="6059672" cy="1077218"/>
            </a:xfrm>
            <a:prstGeom prst="rect">
              <a:avLst/>
            </a:prstGeom>
            <a:solidFill>
              <a:srgbClr val="FFFF99"/>
            </a:solidFill>
            <a:ln w="12700" algn="ctr">
              <a:solidFill>
                <a:srgbClr val="0000CC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0000"/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sz="3200" u="sng" dirty="0" smtClean="0"/>
                <a:t>Measurements</a:t>
              </a:r>
              <a:r>
                <a:rPr lang="en-US" sz="3200" dirty="0" smtClean="0"/>
                <a:t> tell us which</a:t>
              </a:r>
            </a:p>
            <a:p>
              <a:r>
                <a:rPr lang="en-US" sz="3200" dirty="0" smtClean="0"/>
                <a:t>range of D values is reasonable.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Fixed-CPMD Schedulability</a:t>
            </a:r>
            <a:br>
              <a:rPr lang="en-US" smtClean="0"/>
            </a:br>
            <a:r>
              <a:rPr lang="en-US" sz="2400" smtClean="0"/>
              <a:t>Here, CMPD is fixed at 500</a:t>
            </a:r>
            <a:r>
              <a:rPr lang="en-US" sz="2400" smtClean="0">
                <a:sym typeface="Symbol" pitchFamily="18" charset="2"/>
              </a:rPr>
              <a:t>s</a:t>
            </a:r>
            <a:endParaRPr lang="en-US" sz="2400" smtClean="0"/>
          </a:p>
        </p:txBody>
      </p:sp>
      <p:pic>
        <p:nvPicPr>
          <p:cNvPr id="93187" name="Picture 3" descr="soft_combined_uni_heavy_33_500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0700" y="1804988"/>
            <a:ext cx="8097838" cy="429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188" name="Right Arrow 6"/>
          <p:cNvSpPr>
            <a:spLocks noChangeArrowheads="1"/>
          </p:cNvSpPr>
          <p:nvPr/>
        </p:nvSpPr>
        <p:spPr bwMode="auto">
          <a:xfrm>
            <a:off x="1727200" y="4865688"/>
            <a:ext cx="4000500" cy="647700"/>
          </a:xfrm>
          <a:prstGeom prst="rightArrow">
            <a:avLst>
              <a:gd name="adj1" fmla="val 50000"/>
              <a:gd name="adj2" fmla="val 50012"/>
            </a:avLst>
          </a:prstGeom>
          <a:solidFill>
            <a:srgbClr val="CCECFF"/>
          </a:solidFill>
          <a:ln w="12700" algn="ctr">
            <a:solidFill>
              <a:srgbClr val="0000CC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/>
            <a:r>
              <a:rPr lang="en-US" sz="2400" b="1"/>
              <a:t>Increasing utilization</a:t>
            </a:r>
          </a:p>
        </p:txBody>
      </p:sp>
      <p:sp>
        <p:nvSpPr>
          <p:cNvPr id="8" name="Up Arrow 7"/>
          <p:cNvSpPr/>
          <p:nvPr/>
        </p:nvSpPr>
        <p:spPr bwMode="auto">
          <a:xfrm>
            <a:off x="350520" y="1497013"/>
            <a:ext cx="767080" cy="4103687"/>
          </a:xfrm>
          <a:prstGeom prst="upArrow">
            <a:avLst/>
          </a:prstGeom>
          <a:solidFill>
            <a:srgbClr val="CCECFF"/>
          </a:solidFill>
          <a:ln w="12700" cap="flat" cmpd="sng" algn="ctr">
            <a:solidFill>
              <a:srgbClr val="0000CC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vert270" wrap="none" anchor="ctr"/>
          <a:lstStyle/>
          <a:p>
            <a:pPr>
              <a:defRPr/>
            </a:pPr>
            <a:r>
              <a:rPr lang="en-US" sz="2400" b="1" dirty="0">
                <a:latin typeface="Arial" charset="0"/>
              </a:rPr>
              <a:t>SRT Schedulable Task Sets</a:t>
            </a:r>
          </a:p>
        </p:txBody>
      </p:sp>
      <p:sp>
        <p:nvSpPr>
          <p:cNvPr id="93190" name="Rectangular Callout 13"/>
          <p:cNvSpPr>
            <a:spLocks noChangeArrowheads="1"/>
          </p:cNvSpPr>
          <p:nvPr/>
        </p:nvSpPr>
        <p:spPr bwMode="auto">
          <a:xfrm>
            <a:off x="6773863" y="2706688"/>
            <a:ext cx="1252537" cy="393700"/>
          </a:xfrm>
          <a:prstGeom prst="wedgeRectCallout">
            <a:avLst>
              <a:gd name="adj1" fmla="val -27926"/>
              <a:gd name="adj2" fmla="val 107662"/>
            </a:avLst>
          </a:prstGeom>
          <a:solidFill>
            <a:srgbClr val="CCECFF"/>
          </a:solidFill>
          <a:ln w="12700" algn="ctr">
            <a:solidFill>
              <a:srgbClr val="0000CC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/>
            <a:r>
              <a:rPr lang="en-US" sz="1600" b="1"/>
              <a:t>CEDF-L3</a:t>
            </a:r>
          </a:p>
        </p:txBody>
      </p:sp>
      <p:sp>
        <p:nvSpPr>
          <p:cNvPr id="93191" name="Rectangular Callout 14"/>
          <p:cNvSpPr>
            <a:spLocks noChangeArrowheads="1"/>
          </p:cNvSpPr>
          <p:nvPr/>
        </p:nvSpPr>
        <p:spPr bwMode="auto">
          <a:xfrm>
            <a:off x="4792663" y="4078288"/>
            <a:ext cx="1252537" cy="393700"/>
          </a:xfrm>
          <a:prstGeom prst="wedgeRectCallout">
            <a:avLst>
              <a:gd name="adj1" fmla="val 70394"/>
              <a:gd name="adj2" fmla="val 133468"/>
            </a:avLst>
          </a:prstGeom>
          <a:solidFill>
            <a:srgbClr val="CCECFF"/>
          </a:solidFill>
          <a:ln w="12700" algn="ctr">
            <a:solidFill>
              <a:srgbClr val="0000CC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/>
            <a:r>
              <a:rPr lang="en-US" sz="1600" b="1"/>
              <a:t>PEDF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Weighted Schedulability</a:t>
            </a:r>
            <a:br>
              <a:rPr lang="en-US" smtClean="0"/>
            </a:br>
            <a:r>
              <a:rPr lang="en-US" sz="2400" smtClean="0"/>
              <a:t>Meas. Show CPMD May Realistically Range over [0,2000]</a:t>
            </a:r>
            <a:r>
              <a:rPr lang="en-US" sz="2400" smtClean="0">
                <a:sym typeface="Symbol" pitchFamily="18" charset="2"/>
              </a:rPr>
              <a:t></a:t>
            </a:r>
            <a:r>
              <a:rPr lang="en-US" sz="2400" smtClean="0"/>
              <a:t>s</a:t>
            </a:r>
          </a:p>
        </p:txBody>
      </p:sp>
      <p:pic>
        <p:nvPicPr>
          <p:cNvPr id="94211" name="Picture 4" descr="soft_wsched_uni_heavy_33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0700" y="1373188"/>
            <a:ext cx="8148638" cy="431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 bwMode="auto">
          <a:xfrm>
            <a:off x="3022600" y="2755900"/>
            <a:ext cx="285750" cy="1320800"/>
          </a:xfrm>
          <a:prstGeom prst="ellipse">
            <a:avLst/>
          </a:prstGeom>
          <a:noFill/>
          <a:ln>
            <a:solidFill>
              <a:srgbClr val="006600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>
              <a:solidFill>
                <a:srgbClr val="0000CC"/>
              </a:solidFill>
            </a:endParaRPr>
          </a:p>
        </p:txBody>
      </p:sp>
      <p:sp>
        <p:nvSpPr>
          <p:cNvPr id="11" name="Left Arrow 10"/>
          <p:cNvSpPr/>
          <p:nvPr/>
        </p:nvSpPr>
        <p:spPr bwMode="auto">
          <a:xfrm rot="20557813">
            <a:off x="3262313" y="2311400"/>
            <a:ext cx="2303462" cy="635000"/>
          </a:xfrm>
          <a:prstGeom prst="leftArrow">
            <a:avLst>
              <a:gd name="adj1" fmla="val 33983"/>
              <a:gd name="adj2" fmla="val 500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4214" name="Right Arrow 11"/>
          <p:cNvSpPr>
            <a:spLocks noChangeArrowheads="1"/>
          </p:cNvSpPr>
          <p:nvPr/>
        </p:nvSpPr>
        <p:spPr bwMode="auto">
          <a:xfrm>
            <a:off x="2146300" y="5305425"/>
            <a:ext cx="5119688" cy="647700"/>
          </a:xfrm>
          <a:prstGeom prst="rightArrow">
            <a:avLst>
              <a:gd name="adj1" fmla="val 50000"/>
              <a:gd name="adj2" fmla="val 49988"/>
            </a:avLst>
          </a:prstGeom>
          <a:solidFill>
            <a:srgbClr val="CCECFF"/>
          </a:solidFill>
          <a:ln w="12700" algn="ctr">
            <a:solidFill>
              <a:srgbClr val="0000CC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/>
            <a:r>
              <a:rPr lang="en-US" sz="2400" b="1"/>
              <a:t>Increasing CPMD (us)</a:t>
            </a:r>
          </a:p>
        </p:txBody>
      </p:sp>
      <p:sp>
        <p:nvSpPr>
          <p:cNvPr id="13" name="Up Arrow 12"/>
          <p:cNvSpPr/>
          <p:nvPr/>
        </p:nvSpPr>
        <p:spPr bwMode="auto">
          <a:xfrm>
            <a:off x="289560" y="1600200"/>
            <a:ext cx="767080" cy="3705225"/>
          </a:xfrm>
          <a:prstGeom prst="upArrow">
            <a:avLst/>
          </a:prstGeom>
          <a:solidFill>
            <a:srgbClr val="CCECFF"/>
          </a:solidFill>
          <a:ln w="12700" cap="flat" cmpd="sng" algn="ctr">
            <a:solidFill>
              <a:srgbClr val="0000CC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vert270" wrap="none" anchor="ctr"/>
          <a:lstStyle/>
          <a:p>
            <a:pPr>
              <a:defRPr/>
            </a:pPr>
            <a:r>
              <a:rPr lang="en-US" sz="2400" b="1" dirty="0">
                <a:latin typeface="Arial" charset="0"/>
              </a:rPr>
              <a:t>Weighted </a:t>
            </a:r>
            <a:r>
              <a:rPr lang="en-US" sz="2400" b="1" dirty="0" err="1">
                <a:latin typeface="Arial" charset="0"/>
              </a:rPr>
              <a:t>schedulability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216150" y="5967413"/>
            <a:ext cx="4681538" cy="633412"/>
          </a:xfrm>
          <a:prstGeom prst="rect">
            <a:avLst/>
          </a:prstGeom>
          <a:solidFill>
            <a:srgbClr val="FFFF99"/>
          </a:solidFill>
          <a:ln>
            <a:solidFill>
              <a:srgbClr val="0000CC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rgbClr val="0000CC"/>
                </a:solidFill>
              </a:rPr>
              <a:t>Compacts 350 plots to 12 plots.</a:t>
            </a:r>
          </a:p>
        </p:txBody>
      </p:sp>
      <p:sp>
        <p:nvSpPr>
          <p:cNvPr id="15" name="Rectangular Callout 14"/>
          <p:cNvSpPr>
            <a:spLocks noChangeArrowheads="1"/>
          </p:cNvSpPr>
          <p:nvPr/>
        </p:nvSpPr>
        <p:spPr bwMode="auto">
          <a:xfrm>
            <a:off x="2895600" y="1982788"/>
            <a:ext cx="1252538" cy="354012"/>
          </a:xfrm>
          <a:prstGeom prst="wedgeRectCallout">
            <a:avLst>
              <a:gd name="adj1" fmla="val -69486"/>
              <a:gd name="adj2" fmla="val 125690"/>
            </a:avLst>
          </a:prstGeom>
          <a:solidFill>
            <a:srgbClr val="CCECFF"/>
          </a:solidFill>
          <a:ln w="12700" algn="ctr">
            <a:solidFill>
              <a:srgbClr val="0000CC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r>
              <a:rPr lang="en-US" sz="1600" b="1"/>
              <a:t>CEDF-L3</a:t>
            </a:r>
          </a:p>
        </p:txBody>
      </p:sp>
      <p:sp>
        <p:nvSpPr>
          <p:cNvPr id="16" name="Rectangular Callout 15"/>
          <p:cNvSpPr>
            <a:spLocks noChangeArrowheads="1"/>
          </p:cNvSpPr>
          <p:nvPr/>
        </p:nvSpPr>
        <p:spPr bwMode="auto">
          <a:xfrm>
            <a:off x="1649413" y="4076700"/>
            <a:ext cx="1252537" cy="354013"/>
          </a:xfrm>
          <a:prstGeom prst="wedgeRectCallout">
            <a:avLst>
              <a:gd name="adj1" fmla="val -9681"/>
              <a:gd name="adj2" fmla="val -211176"/>
            </a:avLst>
          </a:prstGeom>
          <a:solidFill>
            <a:srgbClr val="CCECFF"/>
          </a:solidFill>
          <a:ln w="12700" algn="ctr">
            <a:solidFill>
              <a:srgbClr val="0000CC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/>
            <a:r>
              <a:rPr lang="en-US" sz="1600" b="1"/>
              <a:t>PEDF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1433513" y="3419475"/>
            <a:ext cx="2124075" cy="1588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4" name="Picture 3" descr="soft_combined_uni_heavy_33_500.png"/>
          <p:cNvPicPr>
            <a:picLocks noChangeAspect="1"/>
          </p:cNvPicPr>
          <p:nvPr/>
        </p:nvPicPr>
        <p:blipFill>
          <a:blip r:embed="rId5" cstate="print"/>
          <a:srcRect l="10945"/>
          <a:stretch>
            <a:fillRect/>
          </a:stretch>
        </p:blipFill>
        <p:spPr bwMode="auto">
          <a:xfrm>
            <a:off x="5448300" y="1739900"/>
            <a:ext cx="1654175" cy="98425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</p:spPr>
      </p:pic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5992985" y="2927350"/>
          <a:ext cx="3019425" cy="1149350"/>
        </p:xfrm>
        <a:graphic>
          <a:graphicData uri="http://schemas.openxmlformats.org/presentationml/2006/ole">
            <p:oleObj spid="_x0000_s102401" name="Equation" r:id="rId6" imgW="1434960" imgH="54576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4" grpId="0" animBg="1"/>
      <p:bldP spid="15" grpId="0" animBg="1"/>
      <p:bldP spid="16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09045" y="1618500"/>
            <a:ext cx="8834955" cy="4114800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What…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is LITMUS</a:t>
            </a:r>
            <a:r>
              <a:rPr lang="en-US" baseline="30000" dirty="0" smtClean="0">
                <a:solidFill>
                  <a:schemeClr val="bg1">
                    <a:lumMod val="50000"/>
                  </a:schemeClr>
                </a:solidFill>
              </a:rPr>
              <a:t>RT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Why…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was LITMUS</a:t>
            </a:r>
            <a:r>
              <a:rPr lang="en-US" baseline="30000" dirty="0" smtClean="0">
                <a:solidFill>
                  <a:schemeClr val="bg1">
                    <a:lumMod val="50000"/>
                  </a:schemeClr>
                </a:solidFill>
              </a:rPr>
              <a:t>RT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developed?</a:t>
            </a:r>
          </a:p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How…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do we use LITMUS</a:t>
            </a:r>
            <a:r>
              <a:rPr lang="en-US" baseline="30000" dirty="0" smtClean="0">
                <a:solidFill>
                  <a:schemeClr val="bg1">
                    <a:lumMod val="50000"/>
                  </a:schemeClr>
                </a:solidFill>
              </a:rPr>
              <a:t>RT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2"/>
                </a:solidFill>
              </a:rPr>
              <a:t>Which</a:t>
            </a:r>
            <a:r>
              <a:rPr lang="en-US" b="1" dirty="0" smtClean="0"/>
              <a:t>…</a:t>
            </a:r>
            <a:r>
              <a:rPr lang="en-US" dirty="0" smtClean="0"/>
              <a:t> lessons have we learned?</a:t>
            </a:r>
          </a:p>
          <a:p>
            <a:pPr lvl="1" eaLnBrk="1" hangingPunct="1">
              <a:spcBef>
                <a:spcPts val="1800"/>
              </a:spcBef>
            </a:pPr>
            <a:r>
              <a:rPr lang="en-US" dirty="0" smtClean="0"/>
              <a:t>About the “experimental process”.</a:t>
            </a:r>
          </a:p>
          <a:p>
            <a:pPr lvl="1" eaLnBrk="1" hangingPunct="1">
              <a:spcBef>
                <a:spcPts val="1800"/>
              </a:spcBef>
            </a:pPr>
            <a:r>
              <a:rPr lang="en-US" dirty="0" smtClean="0"/>
              <a:t>About multiprocessor scheduling.</a:t>
            </a:r>
          </a:p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2"/>
                </a:solidFill>
              </a:rPr>
              <a:t>Where</a:t>
            </a:r>
            <a:r>
              <a:rPr lang="en-US" b="1" dirty="0" smtClean="0"/>
              <a:t>…</a:t>
            </a:r>
            <a:r>
              <a:rPr lang="en-US" dirty="0" smtClean="0"/>
              <a:t> is the LITMUS</a:t>
            </a:r>
            <a:r>
              <a:rPr lang="en-US" baseline="30000" dirty="0" smtClean="0"/>
              <a:t>RT</a:t>
            </a:r>
            <a:r>
              <a:rPr lang="en-US" dirty="0" smtClean="0"/>
              <a:t> project going next?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09045" y="1618500"/>
            <a:ext cx="8834955" cy="4114800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What…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is LITMUS</a:t>
            </a:r>
            <a:r>
              <a:rPr lang="en-US" baseline="30000" dirty="0" smtClean="0">
                <a:solidFill>
                  <a:schemeClr val="bg1">
                    <a:lumMod val="50000"/>
                  </a:schemeClr>
                </a:solidFill>
              </a:rPr>
              <a:t>RT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Why…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was LITMUS</a:t>
            </a:r>
            <a:r>
              <a:rPr lang="en-US" baseline="30000" dirty="0" smtClean="0">
                <a:solidFill>
                  <a:schemeClr val="bg1">
                    <a:lumMod val="50000"/>
                  </a:schemeClr>
                </a:solidFill>
              </a:rPr>
              <a:t>RT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developed?</a:t>
            </a:r>
          </a:p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How…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do we use LITMUS</a:t>
            </a:r>
            <a:r>
              <a:rPr lang="en-US" baseline="30000" dirty="0" smtClean="0">
                <a:solidFill>
                  <a:schemeClr val="bg1">
                    <a:lumMod val="50000"/>
                  </a:schemeClr>
                </a:solidFill>
              </a:rPr>
              <a:t>RT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2"/>
                </a:solidFill>
              </a:rPr>
              <a:t>Which</a:t>
            </a:r>
            <a:r>
              <a:rPr lang="en-US" b="1" dirty="0" smtClean="0"/>
              <a:t>…</a:t>
            </a:r>
            <a:r>
              <a:rPr lang="en-US" dirty="0" smtClean="0"/>
              <a:t> lessons have we learned?</a:t>
            </a:r>
          </a:p>
          <a:p>
            <a:pPr lvl="1" eaLnBrk="1" hangingPunct="1">
              <a:spcBef>
                <a:spcPts val="1800"/>
              </a:spcBef>
            </a:pPr>
            <a:r>
              <a:rPr lang="en-US" dirty="0" smtClean="0"/>
              <a:t>About the “experimental process”.</a:t>
            </a:r>
          </a:p>
          <a:p>
            <a:pPr lvl="1" eaLnBrk="1" hangingPunct="1">
              <a:spcBef>
                <a:spcPts val="1800"/>
              </a:spcBef>
            </a:pPr>
            <a:r>
              <a:rPr lang="en-US" dirty="0" smtClean="0"/>
              <a:t>About multiprocessor scheduling.</a:t>
            </a:r>
          </a:p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2"/>
                </a:solidFill>
              </a:rPr>
              <a:t>Where</a:t>
            </a:r>
            <a:r>
              <a:rPr lang="en-US" b="1" dirty="0" smtClean="0"/>
              <a:t>…</a:t>
            </a:r>
            <a:r>
              <a:rPr lang="en-US" dirty="0" smtClean="0"/>
              <a:t> is the LITMUS</a:t>
            </a:r>
            <a:r>
              <a:rPr lang="en-US" baseline="30000" dirty="0" smtClean="0"/>
              <a:t>RT</a:t>
            </a:r>
            <a:r>
              <a:rPr lang="en-US" dirty="0" smtClean="0"/>
              <a:t> project going next?</a:t>
            </a:r>
          </a:p>
        </p:txBody>
      </p:sp>
      <p:sp>
        <p:nvSpPr>
          <p:cNvPr id="4" name="Oval 3"/>
          <p:cNvSpPr/>
          <p:nvPr/>
        </p:nvSpPr>
        <p:spPr bwMode="auto">
          <a:xfrm>
            <a:off x="731500" y="4926795"/>
            <a:ext cx="5952775" cy="1036935"/>
          </a:xfrm>
          <a:prstGeom prst="ellipse">
            <a:avLst/>
          </a:prstGeom>
          <a:noFill/>
          <a:ln w="38100" cap="flat" cmpd="sng" algn="ctr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4149545" y="1739180"/>
            <a:ext cx="4723815" cy="2496325"/>
          </a:xfrm>
          <a:prstGeom prst="rect">
            <a:avLst/>
          </a:prstGeom>
          <a:solidFill>
            <a:srgbClr val="FFFF99"/>
          </a:solidFill>
          <a:ln w="2857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Preemption Aren’t Necessarily Cheaper Than Migrations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00775"/>
            <a:ext cx="8263760" cy="4114800"/>
          </a:xfrm>
        </p:spPr>
        <p:txBody>
          <a:bodyPr/>
          <a:lstStyle/>
          <a:p>
            <a:r>
              <a:rPr lang="en-US" dirty="0" smtClean="0"/>
              <a:t>In </a:t>
            </a:r>
            <a:r>
              <a:rPr lang="en-US" b="1" u="sng" dirty="0" smtClean="0"/>
              <a:t>idle</a:t>
            </a:r>
            <a:r>
              <a:rPr lang="en-US" dirty="0" smtClean="0"/>
              <a:t> </a:t>
            </a:r>
            <a:r>
              <a:rPr lang="en-US" b="1" dirty="0" smtClean="0"/>
              <a:t>systems</a:t>
            </a:r>
            <a:r>
              <a:rPr lang="en-US" dirty="0" smtClean="0"/>
              <a:t>,      </a:t>
            </a:r>
            <a:r>
              <a:rPr lang="en-US" dirty="0" smtClean="0">
                <a:solidFill>
                  <a:srgbClr val="C00000"/>
                </a:solidFill>
              </a:rPr>
              <a:t>preemption cost                   				</a:t>
            </a:r>
            <a:r>
              <a:rPr lang="en-US" dirty="0" smtClean="0">
                <a:solidFill>
                  <a:schemeClr val="bg2"/>
                </a:solidFill>
              </a:rPr>
              <a:t>&lt;</a:t>
            </a:r>
            <a:r>
              <a:rPr lang="en-US" dirty="0" smtClean="0">
                <a:solidFill>
                  <a:srgbClr val="C00000"/>
                </a:solidFill>
              </a:rPr>
              <a:t> migration cost thru L2 				</a:t>
            </a:r>
            <a:r>
              <a:rPr lang="en-US" dirty="0" smtClean="0">
                <a:solidFill>
                  <a:schemeClr val="bg2"/>
                </a:solidFill>
              </a:rPr>
              <a:t>&lt;</a:t>
            </a:r>
            <a:r>
              <a:rPr lang="en-US" dirty="0" smtClean="0">
                <a:solidFill>
                  <a:srgbClr val="C00000"/>
                </a:solidFill>
              </a:rPr>
              <a:t> migration cost thru L3 				</a:t>
            </a:r>
            <a:r>
              <a:rPr lang="en-US" dirty="0" smtClean="0">
                <a:solidFill>
                  <a:schemeClr val="bg2"/>
                </a:solidFill>
                <a:sym typeface="Symbol"/>
              </a:rPr>
              <a:t></a:t>
            </a:r>
            <a:r>
              <a:rPr lang="en-US" dirty="0" smtClean="0">
                <a:solidFill>
                  <a:srgbClr val="C00000"/>
                </a:solidFill>
              </a:rPr>
              <a:t> migration thru main 						memory</a:t>
            </a:r>
            <a:r>
              <a:rPr lang="en-US" dirty="0" smtClean="0"/>
              <a:t>.</a:t>
            </a:r>
          </a:p>
          <a:p>
            <a:endParaRPr lang="en-US" sz="1200" dirty="0" smtClean="0"/>
          </a:p>
          <a:p>
            <a:r>
              <a:rPr lang="en-US" b="1" dirty="0" smtClean="0"/>
              <a:t>Under </a:t>
            </a:r>
            <a:r>
              <a:rPr lang="en-US" b="1" u="sng" dirty="0" smtClean="0"/>
              <a:t>load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C00000"/>
                </a:solidFill>
              </a:rPr>
              <a:t>they are all essentially </a:t>
            </a:r>
            <a:r>
              <a:rPr lang="en-US" i="1" u="sng" dirty="0" smtClean="0">
                <a:solidFill>
                  <a:srgbClr val="C00000"/>
                </a:solidFill>
              </a:rPr>
              <a:t>the same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Moreover, costs become unpredictable if WSSs get too large.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Cache-Related Delays</a:t>
            </a:r>
            <a:br>
              <a:rPr lang="en-US" dirty="0" smtClean="0"/>
            </a:br>
            <a:r>
              <a:rPr lang="en-US" sz="2400" dirty="0" smtClean="0"/>
              <a:t>(Study Done on 24-Core Intel System)</a:t>
            </a:r>
          </a:p>
        </p:txBody>
      </p:sp>
      <p:sp>
        <p:nvSpPr>
          <p:cNvPr id="91139" name="Content Placeholder 7"/>
          <p:cNvSpPr>
            <a:spLocks noGrp="1"/>
          </p:cNvSpPr>
          <p:nvPr>
            <p:ph idx="1"/>
          </p:nvPr>
        </p:nvSpPr>
        <p:spPr>
          <a:xfrm>
            <a:off x="117019" y="1848930"/>
            <a:ext cx="3520035" cy="4114800"/>
          </a:xfrm>
        </p:spPr>
        <p:txBody>
          <a:bodyPr/>
          <a:lstStyle/>
          <a:p>
            <a:r>
              <a:rPr lang="en-US" sz="2800" dirty="0" smtClean="0"/>
              <a:t>Avg. CMPD computed using the </a:t>
            </a:r>
            <a:r>
              <a:rPr lang="en-US" sz="2800" u="sng" dirty="0" smtClean="0"/>
              <a:t>synthetic</a:t>
            </a:r>
            <a:r>
              <a:rPr lang="en-US" sz="2800" dirty="0" smtClean="0"/>
              <a:t> method </a:t>
            </a:r>
            <a:r>
              <a:rPr lang="en-US" sz="2800" u="sng" dirty="0" smtClean="0"/>
              <a:t>under load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Only </a:t>
            </a:r>
            <a:r>
              <a:rPr lang="en-US" sz="2400" dirty="0" smtClean="0">
                <a:solidFill>
                  <a:srgbClr val="C00000"/>
                </a:solidFill>
              </a:rPr>
              <a:t>predictable</a:t>
            </a:r>
            <a:r>
              <a:rPr lang="en-US" sz="2400" dirty="0" smtClean="0"/>
              <a:t> for WSSs &lt; L2 cache.</a:t>
            </a:r>
          </a:p>
          <a:p>
            <a:pPr lvl="1"/>
            <a:r>
              <a:rPr lang="en-US" sz="2400" dirty="0" smtClean="0">
                <a:solidFill>
                  <a:srgbClr val="C00000"/>
                </a:solidFill>
              </a:rPr>
              <a:t>No significant </a:t>
            </a:r>
            <a:r>
              <a:rPr lang="en-US" sz="2400" dirty="0" smtClean="0"/>
              <a:t>P/M </a:t>
            </a:r>
            <a:r>
              <a:rPr lang="en-US" sz="2400" dirty="0" smtClean="0">
                <a:solidFill>
                  <a:srgbClr val="C00000"/>
                </a:solidFill>
              </a:rPr>
              <a:t>differences</a:t>
            </a:r>
            <a:r>
              <a:rPr lang="en-US" sz="2400" dirty="0" smtClean="0"/>
              <a:t> in a system under load.</a:t>
            </a:r>
          </a:p>
        </p:txBody>
      </p:sp>
      <p:pic>
        <p:nvPicPr>
          <p:cNvPr id="91140" name="Picture 10" descr="fig_pmo-all_wcycle=4_delta_avg_bg.png"/>
          <p:cNvPicPr>
            <a:picLocks noChangeAspect="1"/>
          </p:cNvPicPr>
          <p:nvPr/>
        </p:nvPicPr>
        <p:blipFill>
          <a:blip r:embed="rId2" cstate="print"/>
          <a:srcRect l="7454"/>
          <a:stretch>
            <a:fillRect/>
          </a:stretch>
        </p:blipFill>
        <p:spPr bwMode="auto">
          <a:xfrm>
            <a:off x="3962400" y="2514600"/>
            <a:ext cx="5181600" cy="382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Up Arrow 12"/>
          <p:cNvSpPr/>
          <p:nvPr/>
        </p:nvSpPr>
        <p:spPr bwMode="auto">
          <a:xfrm>
            <a:off x="3235755" y="2481185"/>
            <a:ext cx="990600" cy="3136900"/>
          </a:xfrm>
          <a:prstGeom prst="upArrow">
            <a:avLst/>
          </a:prstGeom>
          <a:solidFill>
            <a:srgbClr val="CCECFF"/>
          </a:solidFill>
          <a:ln w="12700" cap="flat" cmpd="sng" algn="ctr">
            <a:solidFill>
              <a:srgbClr val="0000CC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vert270" wrap="none" anchor="ctr"/>
          <a:lstStyle/>
          <a:p>
            <a:pPr algn="ctr">
              <a:defRPr/>
            </a:pPr>
            <a:r>
              <a:rPr lang="en-US" sz="2800" b="1" dirty="0">
                <a:latin typeface="Arial" charset="0"/>
              </a:rPr>
              <a:t>delays (us)</a:t>
            </a:r>
          </a:p>
        </p:txBody>
      </p:sp>
      <p:sp>
        <p:nvSpPr>
          <p:cNvPr id="14" name="Up Arrow 13"/>
          <p:cNvSpPr/>
          <p:nvPr/>
        </p:nvSpPr>
        <p:spPr bwMode="auto">
          <a:xfrm rot="5400000">
            <a:off x="6597650" y="4552950"/>
            <a:ext cx="990600" cy="3543300"/>
          </a:xfrm>
          <a:prstGeom prst="upArrow">
            <a:avLst/>
          </a:prstGeom>
          <a:solidFill>
            <a:srgbClr val="CCECFF"/>
          </a:solidFill>
          <a:ln w="12700" cap="flat" cmpd="sng" algn="ctr">
            <a:solidFill>
              <a:srgbClr val="0000CC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vert270" wrap="none" anchor="ctr"/>
          <a:lstStyle/>
          <a:p>
            <a:pPr algn="ctr">
              <a:defRPr/>
            </a:pPr>
            <a:r>
              <a:rPr lang="en-US" sz="2800" b="1" dirty="0">
                <a:latin typeface="Arial" charset="0"/>
              </a:rPr>
              <a:t>WSS (KB)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385855" y="4009720"/>
            <a:ext cx="3251200" cy="1262720"/>
          </a:xfrm>
          <a:prstGeom prst="ellipse">
            <a:avLst/>
          </a:prstGeom>
          <a:noFill/>
          <a:ln>
            <a:solidFill>
              <a:srgbClr val="006600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>
              <a:solidFill>
                <a:srgbClr val="0000CC"/>
              </a:solidFill>
            </a:endParaRPr>
          </a:p>
        </p:txBody>
      </p:sp>
      <p:cxnSp>
        <p:nvCxnSpPr>
          <p:cNvPr id="17" name="Straight Arrow Connector 16"/>
          <p:cNvCxnSpPr>
            <a:stCxn id="15" idx="6"/>
          </p:cNvCxnSpPr>
          <p:nvPr/>
        </p:nvCxnSpPr>
        <p:spPr bwMode="auto">
          <a:xfrm flipV="1">
            <a:off x="3637055" y="3736240"/>
            <a:ext cx="4445000" cy="904840"/>
          </a:xfrm>
          <a:prstGeom prst="straightConnector1">
            <a:avLst/>
          </a:prstGeom>
          <a:ln>
            <a:solidFill>
              <a:srgbClr val="006600"/>
            </a:solidFill>
            <a:headEnd type="none" w="med" len="me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 bwMode="auto">
          <a:xfrm>
            <a:off x="385855" y="5153025"/>
            <a:ext cx="3576545" cy="1386780"/>
          </a:xfrm>
          <a:prstGeom prst="ellipse">
            <a:avLst/>
          </a:prstGeom>
          <a:noFill/>
          <a:ln>
            <a:solidFill>
              <a:srgbClr val="006600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>
              <a:solidFill>
                <a:srgbClr val="0000CC"/>
              </a:solidFill>
            </a:endParaRPr>
          </a:p>
        </p:txBody>
      </p:sp>
      <p:cxnSp>
        <p:nvCxnSpPr>
          <p:cNvPr id="19" name="Straight Arrow Connector 18"/>
          <p:cNvCxnSpPr>
            <a:stCxn id="18" idx="6"/>
          </p:cNvCxnSpPr>
          <p:nvPr/>
        </p:nvCxnSpPr>
        <p:spPr bwMode="auto">
          <a:xfrm flipV="1">
            <a:off x="3962400" y="4635501"/>
            <a:ext cx="1962150" cy="1210914"/>
          </a:xfrm>
          <a:prstGeom prst="straightConnector1">
            <a:avLst/>
          </a:prstGeom>
          <a:ln>
            <a:solidFill>
              <a:srgbClr val="006600"/>
            </a:solidFill>
            <a:headEnd type="none" w="med" len="me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Curved Right Arrow 21"/>
          <p:cNvSpPr>
            <a:spLocks noChangeArrowheads="1"/>
          </p:cNvSpPr>
          <p:nvPr/>
        </p:nvSpPr>
        <p:spPr bwMode="auto">
          <a:xfrm>
            <a:off x="7848600" y="2286000"/>
            <a:ext cx="317500" cy="1092200"/>
          </a:xfrm>
          <a:prstGeom prst="curvedRightArrow">
            <a:avLst>
              <a:gd name="adj1" fmla="val 25004"/>
              <a:gd name="adj2" fmla="val 50007"/>
              <a:gd name="adj3" fmla="val 25000"/>
            </a:avLst>
          </a:prstGeom>
          <a:solidFill>
            <a:srgbClr val="CCECFF"/>
          </a:solidFill>
          <a:ln w="12700" algn="ctr">
            <a:solidFill>
              <a:srgbClr val="0000CC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505700" y="1951038"/>
            <a:ext cx="1622425" cy="461962"/>
          </a:xfrm>
          <a:prstGeom prst="rect">
            <a:avLst/>
          </a:prstGeom>
          <a:solidFill>
            <a:schemeClr val="bg1"/>
          </a:solidFill>
          <a:ln>
            <a:solidFill>
              <a:srgbClr val="0000CC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C00000"/>
                </a:solidFill>
              </a:rPr>
              <a:t>Std. Dev.</a:t>
            </a:r>
          </a:p>
        </p:txBody>
      </p:sp>
      <p:sp>
        <p:nvSpPr>
          <p:cNvPr id="91150" name="TextBox 15"/>
          <p:cNvSpPr txBox="1">
            <a:spLocks noChangeArrowheads="1"/>
          </p:cNvSpPr>
          <p:nvPr/>
        </p:nvSpPr>
        <p:spPr bwMode="auto">
          <a:xfrm>
            <a:off x="4430713" y="1443038"/>
            <a:ext cx="2787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Four bars are </a:t>
            </a:r>
            <a:r>
              <a:rPr lang="en-US" sz="1800">
                <a:solidFill>
                  <a:srgbClr val="C00000"/>
                </a:solidFill>
              </a:rPr>
              <a:t>preemption</a:t>
            </a:r>
          </a:p>
          <a:p>
            <a:r>
              <a:rPr lang="en-US" sz="1800"/>
              <a:t>and </a:t>
            </a:r>
            <a:r>
              <a:rPr lang="en-US" sz="1800">
                <a:solidFill>
                  <a:srgbClr val="C00000"/>
                </a:solidFill>
              </a:rPr>
              <a:t>migration</a:t>
            </a:r>
            <a:r>
              <a:rPr lang="en-US" sz="1800"/>
              <a:t> through</a:t>
            </a:r>
          </a:p>
          <a:p>
            <a:r>
              <a:rPr lang="en-US" sz="1800">
                <a:solidFill>
                  <a:srgbClr val="C00000"/>
                </a:solidFill>
              </a:rPr>
              <a:t>L2</a:t>
            </a:r>
            <a:r>
              <a:rPr lang="en-US" sz="1800"/>
              <a:t>, </a:t>
            </a:r>
            <a:r>
              <a:rPr lang="en-US" sz="1800">
                <a:solidFill>
                  <a:srgbClr val="C00000"/>
                </a:solidFill>
              </a:rPr>
              <a:t>L3</a:t>
            </a:r>
            <a:r>
              <a:rPr lang="en-US" sz="1800"/>
              <a:t>, and </a:t>
            </a:r>
            <a:r>
              <a:rPr lang="en-US" sz="1800">
                <a:solidFill>
                  <a:srgbClr val="C00000"/>
                </a:solidFill>
              </a:rPr>
              <a:t>memory</a:t>
            </a:r>
            <a:r>
              <a:rPr lang="en-US" sz="180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4" descr="hard_rtss08_dist=bimo_light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" y="1325563"/>
            <a:ext cx="7429500" cy="520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59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Optimality Can Be Expensive</a:t>
            </a:r>
            <a:br>
              <a:rPr lang="en-US" dirty="0" smtClean="0"/>
            </a:br>
            <a:r>
              <a:rPr lang="en-US" sz="2400" dirty="0" smtClean="0"/>
              <a:t>(</a:t>
            </a:r>
            <a:r>
              <a:rPr lang="en-US" sz="2400" b="1" dirty="0" smtClean="0">
                <a:solidFill>
                  <a:srgbClr val="C00000"/>
                </a:solidFill>
              </a:rPr>
              <a:t>HRT </a:t>
            </a:r>
            <a:r>
              <a:rPr lang="en-US" sz="2400" b="1" dirty="0" err="1" smtClean="0">
                <a:solidFill>
                  <a:srgbClr val="C00000"/>
                </a:solidFill>
              </a:rPr>
              <a:t>Sched</a:t>
            </a:r>
            <a:r>
              <a:rPr lang="en-US" sz="2400" b="1" dirty="0" smtClean="0">
                <a:solidFill>
                  <a:srgbClr val="C00000"/>
                </a:solidFill>
              </a:rPr>
              <a:t>.</a:t>
            </a:r>
            <a:r>
              <a:rPr lang="en-US" sz="2400" dirty="0" smtClean="0"/>
              <a:t> on Sun Niagara w/ 8 Cores, 4 HW Threads/Core)</a:t>
            </a:r>
          </a:p>
        </p:txBody>
      </p:sp>
      <p:cxnSp>
        <p:nvCxnSpPr>
          <p:cNvPr id="4" name="Straight Arrow Connector 3"/>
          <p:cNvCxnSpPr>
            <a:stCxn id="6" idx="1"/>
          </p:cNvCxnSpPr>
          <p:nvPr/>
        </p:nvCxnSpPr>
        <p:spPr bwMode="auto">
          <a:xfrm rot="10800000" flipV="1">
            <a:off x="3112610" y="4558671"/>
            <a:ext cx="2457920" cy="982604"/>
          </a:xfrm>
          <a:prstGeom prst="straightConnector1">
            <a:avLst/>
          </a:prstGeom>
          <a:noFill/>
          <a:ln w="41275" cap="flat" cmpd="sng" algn="ctr">
            <a:solidFill>
              <a:srgbClr val="0000CC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 rot="5400000" flipH="1" flipV="1">
            <a:off x="5788426" y="2442997"/>
            <a:ext cx="1389134" cy="442361"/>
          </a:xfrm>
          <a:prstGeom prst="straightConnector1">
            <a:avLst/>
          </a:prstGeom>
          <a:noFill/>
          <a:ln w="41275" cap="flat" cmpd="sng" algn="ctr">
            <a:solidFill>
              <a:srgbClr val="0000CC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5570530" y="4235505"/>
            <a:ext cx="1133644" cy="646331"/>
          </a:xfrm>
          <a:prstGeom prst="rect">
            <a:avLst/>
          </a:prstGeom>
          <a:solidFill>
            <a:srgbClr val="FFFF99"/>
          </a:solidFill>
          <a:ln>
            <a:solidFill>
              <a:srgbClr val="0000CC"/>
            </a:solidFill>
          </a:ln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Pfair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5378505" y="3358744"/>
            <a:ext cx="1415772" cy="646331"/>
          </a:xfrm>
          <a:prstGeom prst="rect">
            <a:avLst/>
          </a:prstGeom>
          <a:solidFill>
            <a:srgbClr val="FFFF99"/>
          </a:solidFill>
          <a:ln>
            <a:solidFill>
              <a:srgbClr val="0000CC"/>
            </a:solidFill>
          </a:ln>
        </p:spPr>
        <p:txBody>
          <a:bodyPr wrap="none" rtlCol="0">
            <a:spAutoFit/>
          </a:bodyPr>
          <a:lstStyle/>
          <a:p>
            <a:r>
              <a:rPr lang="en-US" sz="3600" dirty="0" smtClean="0"/>
              <a:t>PEDF</a:t>
            </a:r>
            <a:endParaRPr 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LITMUS</a:t>
            </a:r>
            <a:r>
              <a:rPr lang="en-US" baseline="30000" dirty="0" smtClean="0"/>
              <a:t>RT</a:t>
            </a:r>
            <a:r>
              <a:rPr lang="en-US" dirty="0" smtClean="0"/>
              <a:t> Tracing Facilities</a:t>
            </a:r>
            <a:endParaRPr lang="en-US" sz="2400" dirty="0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 rot="1500000">
            <a:off x="2044096" y="4327087"/>
            <a:ext cx="2734302" cy="1051655"/>
            <a:chOff x="0" y="0"/>
            <a:chExt cx="1872" cy="720"/>
          </a:xfrm>
          <a:solidFill>
            <a:schemeClr val="bg1">
              <a:lumMod val="85000"/>
            </a:schemeClr>
          </a:solidFill>
        </p:grpSpPr>
        <p:sp>
          <p:nvSpPr>
            <p:cNvPr id="6" name="AutoShape 7"/>
            <p:cNvSpPr>
              <a:spLocks/>
            </p:cNvSpPr>
            <p:nvPr/>
          </p:nvSpPr>
          <p:spPr bwMode="auto">
            <a:xfrm>
              <a:off x="0" y="0"/>
              <a:ext cx="1872" cy="720"/>
            </a:xfrm>
            <a:prstGeom prst="rightArrow">
              <a:avLst>
                <a:gd name="adj1" fmla="val 50000"/>
                <a:gd name="adj2" fmla="val 65000"/>
              </a:avLst>
            </a:prstGeom>
            <a:grpFill/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" name="Rectangle 8"/>
            <p:cNvSpPr>
              <a:spLocks/>
            </p:cNvSpPr>
            <p:nvPr/>
          </p:nvSpPr>
          <p:spPr bwMode="auto">
            <a:xfrm>
              <a:off x="390" y="227"/>
              <a:ext cx="1197" cy="263"/>
            </a:xfrm>
            <a:prstGeom prst="rect">
              <a:avLst/>
            </a:prstGeom>
            <a:grp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80010" bIns="38100" anchor="ctr">
              <a:spAutoFit/>
            </a:bodyPr>
            <a:lstStyle/>
            <a:p>
              <a:pPr marL="14288" algn="r"/>
              <a:r>
                <a:rPr lang="en-US" dirty="0">
                  <a:cs typeface="Arial" charset="0"/>
                </a:rPr>
                <a:t>Feather-Trace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845450" y="3034427"/>
            <a:ext cx="2722617" cy="1051655"/>
            <a:chOff x="0" y="0"/>
            <a:chExt cx="1864" cy="720"/>
          </a:xfrm>
          <a:solidFill>
            <a:schemeClr val="bg1">
              <a:lumMod val="85000"/>
            </a:schemeClr>
          </a:solidFill>
        </p:grpSpPr>
        <p:sp>
          <p:nvSpPr>
            <p:cNvPr id="9" name="AutoShape 10"/>
            <p:cNvSpPr>
              <a:spLocks/>
            </p:cNvSpPr>
            <p:nvPr/>
          </p:nvSpPr>
          <p:spPr bwMode="auto">
            <a:xfrm>
              <a:off x="0" y="0"/>
              <a:ext cx="1864" cy="720"/>
            </a:xfrm>
            <a:prstGeom prst="rightArrow">
              <a:avLst>
                <a:gd name="adj1" fmla="val 50000"/>
                <a:gd name="adj2" fmla="val 64722"/>
              </a:avLst>
            </a:prstGeom>
            <a:grpFill/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" name="Rectangle 11"/>
            <p:cNvSpPr>
              <a:spLocks/>
            </p:cNvSpPr>
            <p:nvPr/>
          </p:nvSpPr>
          <p:spPr bwMode="auto">
            <a:xfrm>
              <a:off x="486" y="228"/>
              <a:ext cx="1144" cy="263"/>
            </a:xfrm>
            <a:prstGeom prst="rect">
              <a:avLst/>
            </a:prstGeom>
            <a:grp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80010" bIns="38100" anchor="ctr">
              <a:spAutoFit/>
            </a:bodyPr>
            <a:lstStyle/>
            <a:p>
              <a:pPr marL="14288" algn="r"/>
              <a:r>
                <a:rPr lang="en-US" dirty="0">
                  <a:cs typeface="Arial" charset="0"/>
                </a:rPr>
                <a:t>  </a:t>
              </a:r>
              <a:r>
                <a:rPr lang="en-US" dirty="0" err="1">
                  <a:cs typeface="Arial" charset="0"/>
                </a:rPr>
                <a:t>sched_trace</a:t>
              </a:r>
              <a:endParaRPr lang="en-US" dirty="0">
                <a:cs typeface="Arial" charset="0"/>
              </a:endParaRPr>
            </a:p>
          </p:txBody>
        </p:sp>
      </p:grpSp>
      <p:sp>
        <p:nvSpPr>
          <p:cNvPr id="11" name="Rectangle 13"/>
          <p:cNvSpPr txBox="1">
            <a:spLocks noChangeArrowheads="1"/>
          </p:cNvSpPr>
          <p:nvPr/>
        </p:nvSpPr>
        <p:spPr bwMode="auto">
          <a:xfrm>
            <a:off x="4710054" y="1316725"/>
            <a:ext cx="3856066" cy="10369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132080" bIns="4445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100000"/>
              <a:buFont typeface="Wingdings" charset="2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Debug messages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100000"/>
              <a:buFont typeface="Wingdings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Plain text.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5" name="Group 14"/>
          <p:cNvGrpSpPr>
            <a:grpSpLocks/>
          </p:cNvGrpSpPr>
          <p:nvPr/>
        </p:nvGrpSpPr>
        <p:grpSpPr bwMode="auto">
          <a:xfrm rot="19980000">
            <a:off x="2058703" y="1751993"/>
            <a:ext cx="2722617" cy="1051655"/>
            <a:chOff x="0" y="0"/>
            <a:chExt cx="1864" cy="720"/>
          </a:xfrm>
          <a:solidFill>
            <a:schemeClr val="bg1">
              <a:lumMod val="85000"/>
            </a:schemeClr>
          </a:solidFill>
        </p:grpSpPr>
        <p:sp>
          <p:nvSpPr>
            <p:cNvPr id="13" name="AutoShape 15"/>
            <p:cNvSpPr>
              <a:spLocks/>
            </p:cNvSpPr>
            <p:nvPr/>
          </p:nvSpPr>
          <p:spPr bwMode="auto">
            <a:xfrm>
              <a:off x="0" y="0"/>
              <a:ext cx="1864" cy="720"/>
            </a:xfrm>
            <a:prstGeom prst="rightArrow">
              <a:avLst>
                <a:gd name="adj1" fmla="val 50000"/>
                <a:gd name="adj2" fmla="val 64722"/>
              </a:avLst>
            </a:prstGeom>
            <a:grpFill/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" name="Rectangle 16"/>
            <p:cNvSpPr>
              <a:spLocks/>
            </p:cNvSpPr>
            <p:nvPr/>
          </p:nvSpPr>
          <p:spPr bwMode="auto">
            <a:xfrm>
              <a:off x="413" y="229"/>
              <a:ext cx="805" cy="263"/>
            </a:xfrm>
            <a:prstGeom prst="rect">
              <a:avLst/>
            </a:prstGeom>
            <a:grp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80010" bIns="38100" anchor="ctr">
              <a:spAutoFit/>
            </a:bodyPr>
            <a:lstStyle/>
            <a:p>
              <a:pPr marL="14288" algn="ctr"/>
              <a:r>
                <a:rPr lang="en-US" dirty="0">
                  <a:cs typeface="Arial" charset="0"/>
                </a:rPr>
                <a:t>TRACE()</a:t>
              </a:r>
            </a:p>
          </p:txBody>
        </p:sp>
      </p:grpSp>
      <p:grpSp>
        <p:nvGrpSpPr>
          <p:cNvPr id="8" name="Group 17"/>
          <p:cNvGrpSpPr>
            <a:grpSpLocks/>
          </p:cNvGrpSpPr>
          <p:nvPr/>
        </p:nvGrpSpPr>
        <p:grpSpPr bwMode="auto">
          <a:xfrm>
            <a:off x="571780" y="2613766"/>
            <a:ext cx="2033199" cy="1892978"/>
            <a:chOff x="0" y="0"/>
            <a:chExt cx="1392" cy="1296"/>
          </a:xfrm>
        </p:grpSpPr>
        <p:sp>
          <p:nvSpPr>
            <p:cNvPr id="16" name="Rectangle 18"/>
            <p:cNvSpPr>
              <a:spLocks/>
            </p:cNvSpPr>
            <p:nvPr/>
          </p:nvSpPr>
          <p:spPr bwMode="auto">
            <a:xfrm>
              <a:off x="0" y="0"/>
              <a:ext cx="1392" cy="1296"/>
            </a:xfrm>
            <a:prstGeom prst="rect">
              <a:avLst/>
            </a:prstGeom>
            <a:solidFill>
              <a:srgbClr val="E6E6E6"/>
            </a:solidFill>
            <a:ln w="25400" cap="flat">
              <a:solidFill>
                <a:srgbClr val="0067D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7" name="Rectangle 19"/>
            <p:cNvSpPr>
              <a:spLocks/>
            </p:cNvSpPr>
            <p:nvPr/>
          </p:nvSpPr>
          <p:spPr bwMode="auto">
            <a:xfrm>
              <a:off x="183" y="395"/>
              <a:ext cx="1026" cy="50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40639" bIns="0" anchor="ctr">
              <a:spAutoFit/>
            </a:bodyPr>
            <a:lstStyle/>
            <a:p>
              <a:pPr marL="39688" algn="ctr"/>
              <a:r>
                <a:rPr lang="en-US" sz="2400" b="1" dirty="0">
                  <a:cs typeface="Arial" charset="0"/>
                </a:rPr>
                <a:t>LITMUS</a:t>
              </a:r>
              <a:r>
                <a:rPr lang="en-US" sz="2400" b="1" baseline="30000" dirty="0">
                  <a:cs typeface="Arial" charset="0"/>
                </a:rPr>
                <a:t>RT</a:t>
              </a:r>
            </a:p>
            <a:p>
              <a:pPr marL="39688" algn="ctr"/>
              <a:r>
                <a:rPr lang="en-US" sz="2400" b="1" dirty="0">
                  <a:cs typeface="Arial" charset="0"/>
                </a:rPr>
                <a:t>Core</a:t>
              </a:r>
            </a:p>
          </p:txBody>
        </p:sp>
      </p:grpSp>
      <p:sp>
        <p:nvSpPr>
          <p:cNvPr id="18" name="Rectangle 20"/>
          <p:cNvSpPr>
            <a:spLocks/>
          </p:cNvSpPr>
          <p:nvPr/>
        </p:nvSpPr>
        <p:spPr bwMode="auto">
          <a:xfrm>
            <a:off x="4710054" y="2929262"/>
            <a:ext cx="3345168" cy="120356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82588" indent="-342900">
              <a:spcBef>
                <a:spcPts val="550"/>
              </a:spcBef>
            </a:pPr>
            <a:r>
              <a:rPr lang="en-US" sz="2400" b="1" dirty="0">
                <a:cs typeface="Arial" charset="0"/>
              </a:rPr>
              <a:t>Scheduler events</a:t>
            </a:r>
            <a:r>
              <a:rPr lang="en-US" sz="2400" dirty="0">
                <a:cs typeface="Arial" charset="0"/>
              </a:rPr>
              <a:t>.</a:t>
            </a:r>
          </a:p>
          <a:p>
            <a:pPr marL="382588" indent="-342900">
              <a:spcBef>
                <a:spcPts val="550"/>
              </a:spcBef>
            </a:pPr>
            <a:r>
              <a:rPr lang="en-US" sz="2400" i="1" dirty="0">
                <a:solidFill>
                  <a:schemeClr val="bg2"/>
                </a:solidFill>
                <a:cs typeface="Arial" charset="0"/>
              </a:rPr>
              <a:t>e.g.</a:t>
            </a:r>
            <a:r>
              <a:rPr lang="en-US" sz="2400" dirty="0">
                <a:solidFill>
                  <a:schemeClr val="bg2"/>
                </a:solidFill>
                <a:cs typeface="Arial" charset="0"/>
              </a:rPr>
              <a:t> job completions</a:t>
            </a:r>
          </a:p>
          <a:p>
            <a:pPr marL="382588" indent="-342900">
              <a:spcBef>
                <a:spcPts val="550"/>
              </a:spcBef>
            </a:pPr>
            <a:r>
              <a:rPr lang="en-US" sz="2400" dirty="0">
                <a:solidFill>
                  <a:schemeClr val="bg2"/>
                </a:solidFill>
                <a:cs typeface="Arial" charset="0"/>
              </a:rPr>
              <a:t>Binary stream.</a:t>
            </a:r>
          </a:p>
        </p:txBody>
      </p:sp>
      <p:sp>
        <p:nvSpPr>
          <p:cNvPr id="19" name="Rectangle 21"/>
          <p:cNvSpPr>
            <a:spLocks/>
          </p:cNvSpPr>
          <p:nvPr/>
        </p:nvSpPr>
        <p:spPr bwMode="auto">
          <a:xfrm>
            <a:off x="4710054" y="4752130"/>
            <a:ext cx="3739216" cy="120356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82588" indent="-342900">
              <a:spcBef>
                <a:spcPts val="550"/>
              </a:spcBef>
            </a:pPr>
            <a:r>
              <a:rPr lang="en-US" sz="2400" dirty="0">
                <a:cs typeface="Arial" charset="0"/>
              </a:rPr>
              <a:t>Fine-grained </a:t>
            </a:r>
            <a:r>
              <a:rPr lang="en-US" sz="2400" b="1" dirty="0">
                <a:cs typeface="Arial" charset="0"/>
              </a:rPr>
              <a:t>overhead</a:t>
            </a:r>
          </a:p>
          <a:p>
            <a:pPr marL="382588" indent="-342900">
              <a:spcBef>
                <a:spcPts val="550"/>
              </a:spcBef>
            </a:pPr>
            <a:r>
              <a:rPr lang="en-US" sz="2400" dirty="0">
                <a:cs typeface="Arial" charset="0"/>
              </a:rPr>
              <a:t>measurements.</a:t>
            </a:r>
          </a:p>
          <a:p>
            <a:pPr marL="382588" indent="-342900">
              <a:spcBef>
                <a:spcPts val="550"/>
              </a:spcBef>
            </a:pPr>
            <a:r>
              <a:rPr lang="en-US" sz="2400" dirty="0">
                <a:solidFill>
                  <a:schemeClr val="bg2"/>
                </a:solidFill>
                <a:cs typeface="Arial" charset="0"/>
              </a:rPr>
              <a:t>Binary stream.</a:t>
            </a:r>
          </a:p>
        </p:txBody>
      </p:sp>
      <p:sp>
        <p:nvSpPr>
          <p:cNvPr id="20" name="Rectangle 22"/>
          <p:cNvSpPr>
            <a:spLocks/>
          </p:cNvSpPr>
          <p:nvPr/>
        </p:nvSpPr>
        <p:spPr bwMode="auto">
          <a:xfrm>
            <a:off x="381000" y="6096000"/>
            <a:ext cx="83820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 dirty="0">
                <a:solidFill>
                  <a:schemeClr val="tx1"/>
                </a:solidFill>
                <a:cs typeface="Arial" charset="0"/>
              </a:rPr>
              <a:t>B. Brandenburg and J. Anderson, " </a:t>
            </a:r>
            <a:r>
              <a:rPr lang="en-US" sz="1000" dirty="0">
                <a:solidFill>
                  <a:srgbClr val="0067D0"/>
                </a:solidFill>
                <a:cs typeface="Arial" charset="0"/>
              </a:rPr>
              <a:t>Feather-Trace: A Light-Weight Event Tracing Toolkit</a:t>
            </a:r>
            <a:r>
              <a:rPr lang="en-US" sz="1000" dirty="0">
                <a:solidFill>
                  <a:schemeClr val="tx1"/>
                </a:solidFill>
                <a:cs typeface="Arial" charset="0"/>
              </a:rPr>
              <a:t> ", </a:t>
            </a:r>
            <a:r>
              <a:rPr lang="en-US" sz="1000" i="1" dirty="0">
                <a:solidFill>
                  <a:schemeClr val="tx1"/>
                </a:solidFill>
                <a:cs typeface="Arial" charset="0"/>
              </a:rPr>
              <a:t>Proc. of the Third International Workshop on Operating Systems Platforms for Embedded Real-Time Applications</a:t>
            </a:r>
            <a:r>
              <a:rPr lang="en-US" sz="1000" dirty="0">
                <a:solidFill>
                  <a:schemeClr val="tx1"/>
                </a:solidFill>
                <a:cs typeface="Arial" charset="0"/>
              </a:rPr>
              <a:t>, pp. 20-27, July 2007.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8818816" presetClass="entr" presetSubtype="537406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  <p:bldP spid="19" grpId="0"/>
      <p:bldP spid="20" grpId="0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19" descr="wsched_hard_rtss10_dist=bimo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68413"/>
            <a:ext cx="9115425" cy="430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2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7450"/>
            <a:ext cx="9115425" cy="1143000"/>
          </a:xfrm>
        </p:spPr>
        <p:txBody>
          <a:bodyPr/>
          <a:lstStyle/>
          <a:p>
            <a:r>
              <a:rPr lang="en-US" dirty="0" smtClean="0"/>
              <a:t>For HRT, GEDF/CEDF Can’t Catch PEDF</a:t>
            </a:r>
            <a:br>
              <a:rPr lang="en-US" dirty="0" smtClean="0"/>
            </a:br>
            <a:r>
              <a:rPr lang="en-US" sz="2400" dirty="0" smtClean="0"/>
              <a:t> (</a:t>
            </a:r>
            <a:r>
              <a:rPr lang="en-US" sz="2400" b="1" dirty="0" smtClean="0">
                <a:solidFill>
                  <a:srgbClr val="C00000"/>
                </a:solidFill>
              </a:rPr>
              <a:t>Weighted HRT </a:t>
            </a:r>
            <a:r>
              <a:rPr lang="en-US" sz="2400" b="1" dirty="0" err="1" smtClean="0">
                <a:solidFill>
                  <a:srgbClr val="C00000"/>
                </a:solidFill>
              </a:rPr>
              <a:t>Schedulability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/>
              <a:t>on 24-Core Intel System)</a:t>
            </a:r>
          </a:p>
        </p:txBody>
      </p:sp>
      <p:sp>
        <p:nvSpPr>
          <p:cNvPr id="95236" name="Rectangular Callout 17"/>
          <p:cNvSpPr>
            <a:spLocks noChangeArrowheads="1"/>
          </p:cNvSpPr>
          <p:nvPr/>
        </p:nvSpPr>
        <p:spPr bwMode="auto">
          <a:xfrm>
            <a:off x="4378325" y="1770063"/>
            <a:ext cx="1254125" cy="354012"/>
          </a:xfrm>
          <a:prstGeom prst="wedgeRectCallout">
            <a:avLst>
              <a:gd name="adj1" fmla="val -57231"/>
              <a:gd name="adj2" fmla="val 144583"/>
            </a:avLst>
          </a:prstGeom>
          <a:solidFill>
            <a:srgbClr val="CCECFF"/>
          </a:solidFill>
          <a:ln w="12700" algn="ctr">
            <a:solidFill>
              <a:srgbClr val="0000CC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/>
            <a:r>
              <a:rPr lang="en-US" sz="1600" b="1"/>
              <a:t>PEDF</a:t>
            </a:r>
          </a:p>
        </p:txBody>
      </p:sp>
      <p:sp>
        <p:nvSpPr>
          <p:cNvPr id="95237" name="Rectangular Callout 20"/>
          <p:cNvSpPr>
            <a:spLocks noChangeArrowheads="1"/>
          </p:cNvSpPr>
          <p:nvPr/>
        </p:nvSpPr>
        <p:spPr bwMode="auto">
          <a:xfrm>
            <a:off x="1206500" y="2808288"/>
            <a:ext cx="1454150" cy="355600"/>
          </a:xfrm>
          <a:prstGeom prst="wedgeRectCallout">
            <a:avLst>
              <a:gd name="adj1" fmla="val -57231"/>
              <a:gd name="adj2" fmla="val 144583"/>
            </a:avLst>
          </a:prstGeom>
          <a:solidFill>
            <a:srgbClr val="CCECFF"/>
          </a:solidFill>
          <a:ln w="12700" algn="ctr">
            <a:solidFill>
              <a:srgbClr val="0000CC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/>
            <a:r>
              <a:rPr lang="en-US" sz="1600" b="1"/>
              <a:t>CEDF-L2 W(D)</a:t>
            </a:r>
          </a:p>
        </p:txBody>
      </p:sp>
      <p:sp>
        <p:nvSpPr>
          <p:cNvPr id="27" name="Freeform 26"/>
          <p:cNvSpPr/>
          <p:nvPr/>
        </p:nvSpPr>
        <p:spPr bwMode="auto">
          <a:xfrm>
            <a:off x="723900" y="2032000"/>
            <a:ext cx="8166100" cy="1168400"/>
          </a:xfrm>
          <a:custGeom>
            <a:avLst/>
            <a:gdLst>
              <a:gd name="connsiteX0" fmla="*/ 0 w 8166100"/>
              <a:gd name="connsiteY0" fmla="*/ 0 h 1168400"/>
              <a:gd name="connsiteX1" fmla="*/ 939800 w 8166100"/>
              <a:gd name="connsiteY1" fmla="*/ 127000 h 1168400"/>
              <a:gd name="connsiteX2" fmla="*/ 2095500 w 8166100"/>
              <a:gd name="connsiteY2" fmla="*/ 279400 h 1168400"/>
              <a:gd name="connsiteX3" fmla="*/ 2997200 w 8166100"/>
              <a:gd name="connsiteY3" fmla="*/ 406400 h 1168400"/>
              <a:gd name="connsiteX4" fmla="*/ 3505200 w 8166100"/>
              <a:gd name="connsiteY4" fmla="*/ 457200 h 1168400"/>
              <a:gd name="connsiteX5" fmla="*/ 3898900 w 8166100"/>
              <a:gd name="connsiteY5" fmla="*/ 495300 h 1168400"/>
              <a:gd name="connsiteX6" fmla="*/ 4318000 w 8166100"/>
              <a:gd name="connsiteY6" fmla="*/ 571500 h 1168400"/>
              <a:gd name="connsiteX7" fmla="*/ 5575300 w 8166100"/>
              <a:gd name="connsiteY7" fmla="*/ 762000 h 1168400"/>
              <a:gd name="connsiteX8" fmla="*/ 6527800 w 8166100"/>
              <a:gd name="connsiteY8" fmla="*/ 914400 h 1168400"/>
              <a:gd name="connsiteX9" fmla="*/ 7277100 w 8166100"/>
              <a:gd name="connsiteY9" fmla="*/ 1016000 h 1168400"/>
              <a:gd name="connsiteX10" fmla="*/ 8166100 w 8166100"/>
              <a:gd name="connsiteY10" fmla="*/ 1168400 h 116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166100" h="1168400">
                <a:moveTo>
                  <a:pt x="0" y="0"/>
                </a:moveTo>
                <a:lnTo>
                  <a:pt x="939800" y="127000"/>
                </a:lnTo>
                <a:lnTo>
                  <a:pt x="2095500" y="279400"/>
                </a:lnTo>
                <a:lnTo>
                  <a:pt x="2997200" y="406400"/>
                </a:lnTo>
                <a:lnTo>
                  <a:pt x="3505200" y="457200"/>
                </a:lnTo>
                <a:lnTo>
                  <a:pt x="3898900" y="495300"/>
                </a:lnTo>
                <a:lnTo>
                  <a:pt x="4318000" y="571500"/>
                </a:lnTo>
                <a:lnTo>
                  <a:pt x="5575300" y="762000"/>
                </a:lnTo>
                <a:lnTo>
                  <a:pt x="6527800" y="914400"/>
                </a:lnTo>
                <a:cubicBezTo>
                  <a:pt x="6777488" y="948840"/>
                  <a:pt x="7025048" y="1016000"/>
                  <a:pt x="7277100" y="1016000"/>
                </a:cubicBezTo>
                <a:lnTo>
                  <a:pt x="8166100" y="1168400"/>
                </a:ln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>
              <a:solidFill>
                <a:srgbClr val="0000CC"/>
              </a:solidFill>
            </a:endParaRPr>
          </a:p>
        </p:txBody>
      </p:sp>
      <p:sp>
        <p:nvSpPr>
          <p:cNvPr id="28" name="Freeform 27"/>
          <p:cNvSpPr/>
          <p:nvPr/>
        </p:nvSpPr>
        <p:spPr bwMode="auto">
          <a:xfrm>
            <a:off x="711200" y="3467100"/>
            <a:ext cx="8178800" cy="381000"/>
          </a:xfrm>
          <a:custGeom>
            <a:avLst/>
            <a:gdLst>
              <a:gd name="connsiteX0" fmla="*/ 0 w 8178800"/>
              <a:gd name="connsiteY0" fmla="*/ 0 h 381000"/>
              <a:gd name="connsiteX1" fmla="*/ 1219200 w 8178800"/>
              <a:gd name="connsiteY1" fmla="*/ 50800 h 381000"/>
              <a:gd name="connsiteX2" fmla="*/ 2311400 w 8178800"/>
              <a:gd name="connsiteY2" fmla="*/ 88900 h 381000"/>
              <a:gd name="connsiteX3" fmla="*/ 3581400 w 8178800"/>
              <a:gd name="connsiteY3" fmla="*/ 127000 h 381000"/>
              <a:gd name="connsiteX4" fmla="*/ 4572000 w 8178800"/>
              <a:gd name="connsiteY4" fmla="*/ 190500 h 381000"/>
              <a:gd name="connsiteX5" fmla="*/ 5613400 w 8178800"/>
              <a:gd name="connsiteY5" fmla="*/ 241300 h 381000"/>
              <a:gd name="connsiteX6" fmla="*/ 6527800 w 8178800"/>
              <a:gd name="connsiteY6" fmla="*/ 266700 h 381000"/>
              <a:gd name="connsiteX7" fmla="*/ 7366000 w 8178800"/>
              <a:gd name="connsiteY7" fmla="*/ 317500 h 381000"/>
              <a:gd name="connsiteX8" fmla="*/ 8178800 w 8178800"/>
              <a:gd name="connsiteY8" fmla="*/ 38100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178800" h="381000">
                <a:moveTo>
                  <a:pt x="0" y="0"/>
                </a:moveTo>
                <a:lnTo>
                  <a:pt x="1219200" y="50800"/>
                </a:lnTo>
                <a:lnTo>
                  <a:pt x="2311400" y="88900"/>
                </a:lnTo>
                <a:lnTo>
                  <a:pt x="3581400" y="127000"/>
                </a:lnTo>
                <a:lnTo>
                  <a:pt x="4572000" y="190500"/>
                </a:lnTo>
                <a:lnTo>
                  <a:pt x="5613400" y="241300"/>
                </a:lnTo>
                <a:lnTo>
                  <a:pt x="6527800" y="266700"/>
                </a:lnTo>
                <a:lnTo>
                  <a:pt x="7366000" y="317500"/>
                </a:lnTo>
                <a:lnTo>
                  <a:pt x="8178800" y="381000"/>
                </a:lnTo>
              </a:path>
            </a:pathLst>
          </a:custGeom>
          <a:noFill/>
          <a:ln w="38100">
            <a:solidFill>
              <a:schemeClr val="accent1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>
              <a:solidFill>
                <a:srgbClr val="0000CC"/>
              </a:solidFill>
            </a:endParaRPr>
          </a:p>
        </p:txBody>
      </p:sp>
      <p:sp>
        <p:nvSpPr>
          <p:cNvPr id="29" name="Freeform 28"/>
          <p:cNvSpPr/>
          <p:nvPr/>
        </p:nvSpPr>
        <p:spPr bwMode="auto">
          <a:xfrm>
            <a:off x="736600" y="3911600"/>
            <a:ext cx="8166100" cy="190500"/>
          </a:xfrm>
          <a:custGeom>
            <a:avLst/>
            <a:gdLst>
              <a:gd name="connsiteX0" fmla="*/ 0 w 8166100"/>
              <a:gd name="connsiteY0" fmla="*/ 0 h 190500"/>
              <a:gd name="connsiteX1" fmla="*/ 1346200 w 8166100"/>
              <a:gd name="connsiteY1" fmla="*/ 38100 h 190500"/>
              <a:gd name="connsiteX2" fmla="*/ 2933700 w 8166100"/>
              <a:gd name="connsiteY2" fmla="*/ 76200 h 190500"/>
              <a:gd name="connsiteX3" fmla="*/ 4610100 w 8166100"/>
              <a:gd name="connsiteY3" fmla="*/ 88900 h 190500"/>
              <a:gd name="connsiteX4" fmla="*/ 5702300 w 8166100"/>
              <a:gd name="connsiteY4" fmla="*/ 127000 h 190500"/>
              <a:gd name="connsiteX5" fmla="*/ 6121400 w 8166100"/>
              <a:gd name="connsiteY5" fmla="*/ 152400 h 190500"/>
              <a:gd name="connsiteX6" fmla="*/ 6578600 w 8166100"/>
              <a:gd name="connsiteY6" fmla="*/ 152400 h 190500"/>
              <a:gd name="connsiteX7" fmla="*/ 8166100 w 8166100"/>
              <a:gd name="connsiteY7" fmla="*/ 190500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66100" h="190500">
                <a:moveTo>
                  <a:pt x="0" y="0"/>
                </a:moveTo>
                <a:lnTo>
                  <a:pt x="1346200" y="38100"/>
                </a:lnTo>
                <a:lnTo>
                  <a:pt x="2933700" y="76200"/>
                </a:lnTo>
                <a:lnTo>
                  <a:pt x="4610100" y="88900"/>
                </a:lnTo>
                <a:lnTo>
                  <a:pt x="5702300" y="127000"/>
                </a:lnTo>
                <a:lnTo>
                  <a:pt x="6121400" y="152400"/>
                </a:lnTo>
                <a:lnTo>
                  <a:pt x="6578600" y="152400"/>
                </a:lnTo>
                <a:lnTo>
                  <a:pt x="8166100" y="190500"/>
                </a:lnTo>
              </a:path>
            </a:pathLst>
          </a:custGeom>
          <a:ln w="381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>
              <a:solidFill>
                <a:srgbClr val="0000CC"/>
              </a:solidFill>
            </a:endParaRPr>
          </a:p>
        </p:txBody>
      </p:sp>
      <p:sp>
        <p:nvSpPr>
          <p:cNvPr id="95241" name="Rectangular Callout 21"/>
          <p:cNvSpPr>
            <a:spLocks noChangeArrowheads="1"/>
          </p:cNvSpPr>
          <p:nvPr/>
        </p:nvSpPr>
        <p:spPr bwMode="auto">
          <a:xfrm>
            <a:off x="3027363" y="3163888"/>
            <a:ext cx="1517650" cy="354012"/>
          </a:xfrm>
          <a:prstGeom prst="wedgeRectCallout">
            <a:avLst>
              <a:gd name="adj1" fmla="val -58338"/>
              <a:gd name="adj2" fmla="val 168042"/>
            </a:avLst>
          </a:prstGeom>
          <a:solidFill>
            <a:srgbClr val="CCECFF"/>
          </a:solidFill>
          <a:ln w="12700" algn="ctr">
            <a:solidFill>
              <a:srgbClr val="0000CC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/>
            <a:r>
              <a:rPr lang="en-US" sz="1600" b="1"/>
              <a:t>CEDF-L3 W(D)</a:t>
            </a:r>
          </a:p>
        </p:txBody>
      </p:sp>
      <p:sp>
        <p:nvSpPr>
          <p:cNvPr id="95242" name="Rectangular Callout 29"/>
          <p:cNvSpPr>
            <a:spLocks noChangeArrowheads="1"/>
          </p:cNvSpPr>
          <p:nvPr/>
        </p:nvSpPr>
        <p:spPr bwMode="auto">
          <a:xfrm>
            <a:off x="1509713" y="4356100"/>
            <a:ext cx="1454150" cy="354013"/>
          </a:xfrm>
          <a:prstGeom prst="wedgeRectCallout">
            <a:avLst>
              <a:gd name="adj1" fmla="val -24907"/>
              <a:gd name="adj2" fmla="val -113440"/>
            </a:avLst>
          </a:prstGeom>
          <a:solidFill>
            <a:srgbClr val="CCECFF"/>
          </a:solidFill>
          <a:ln w="12700" algn="ctr">
            <a:solidFill>
              <a:srgbClr val="0000CC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/>
            <a:r>
              <a:rPr lang="en-US" sz="1600" b="1"/>
              <a:t>GEDF W(D)</a:t>
            </a:r>
          </a:p>
        </p:txBody>
      </p:sp>
      <p:sp>
        <p:nvSpPr>
          <p:cNvPr id="31" name="Freeform 30"/>
          <p:cNvSpPr/>
          <p:nvPr/>
        </p:nvSpPr>
        <p:spPr bwMode="auto">
          <a:xfrm>
            <a:off x="723900" y="4064000"/>
            <a:ext cx="8166100" cy="139700"/>
          </a:xfrm>
          <a:custGeom>
            <a:avLst/>
            <a:gdLst>
              <a:gd name="connsiteX0" fmla="*/ 0 w 8166100"/>
              <a:gd name="connsiteY0" fmla="*/ 0 h 139700"/>
              <a:gd name="connsiteX1" fmla="*/ 838200 w 8166100"/>
              <a:gd name="connsiteY1" fmla="*/ 12700 h 139700"/>
              <a:gd name="connsiteX2" fmla="*/ 1511300 w 8166100"/>
              <a:gd name="connsiteY2" fmla="*/ 38100 h 139700"/>
              <a:gd name="connsiteX3" fmla="*/ 2806700 w 8166100"/>
              <a:gd name="connsiteY3" fmla="*/ 38100 h 139700"/>
              <a:gd name="connsiteX4" fmla="*/ 4051300 w 8166100"/>
              <a:gd name="connsiteY4" fmla="*/ 50800 h 139700"/>
              <a:gd name="connsiteX5" fmla="*/ 5067300 w 8166100"/>
              <a:gd name="connsiteY5" fmla="*/ 50800 h 139700"/>
              <a:gd name="connsiteX6" fmla="*/ 5892800 w 8166100"/>
              <a:gd name="connsiteY6" fmla="*/ 88900 h 139700"/>
              <a:gd name="connsiteX7" fmla="*/ 6794500 w 8166100"/>
              <a:gd name="connsiteY7" fmla="*/ 114300 h 139700"/>
              <a:gd name="connsiteX8" fmla="*/ 8166100 w 8166100"/>
              <a:gd name="connsiteY8" fmla="*/ 139700 h 139700"/>
              <a:gd name="connsiteX9" fmla="*/ 8166100 w 8166100"/>
              <a:gd name="connsiteY9" fmla="*/ 139700 h 139700"/>
              <a:gd name="connsiteX10" fmla="*/ 8166100 w 8166100"/>
              <a:gd name="connsiteY10" fmla="*/ 139700 h 13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166100" h="139700">
                <a:moveTo>
                  <a:pt x="0" y="0"/>
                </a:moveTo>
                <a:lnTo>
                  <a:pt x="838200" y="12700"/>
                </a:lnTo>
                <a:lnTo>
                  <a:pt x="1511300" y="38100"/>
                </a:lnTo>
                <a:lnTo>
                  <a:pt x="2806700" y="38100"/>
                </a:lnTo>
                <a:lnTo>
                  <a:pt x="4051300" y="50800"/>
                </a:lnTo>
                <a:lnTo>
                  <a:pt x="5067300" y="50800"/>
                </a:lnTo>
                <a:cubicBezTo>
                  <a:pt x="5342457" y="63698"/>
                  <a:pt x="5617340" y="88900"/>
                  <a:pt x="5892800" y="88900"/>
                </a:cubicBezTo>
                <a:lnTo>
                  <a:pt x="6794500" y="114300"/>
                </a:lnTo>
                <a:lnTo>
                  <a:pt x="8166100" y="139700"/>
                </a:lnTo>
                <a:lnTo>
                  <a:pt x="8166100" y="139700"/>
                </a:lnTo>
                <a:lnTo>
                  <a:pt x="8166100" y="139700"/>
                </a:lnTo>
              </a:path>
            </a:pathLst>
          </a:custGeom>
          <a:solidFill>
            <a:srgbClr val="CCECFF"/>
          </a:solidFill>
          <a:ln w="38100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 bwMode="auto">
          <a:xfrm>
            <a:off x="1935518" y="5662508"/>
            <a:ext cx="5862502" cy="954107"/>
          </a:xfrm>
          <a:prstGeom prst="rect">
            <a:avLst/>
          </a:prstGeom>
          <a:solidFill>
            <a:srgbClr val="FFFF99"/>
          </a:solidFill>
          <a:ln w="12700" algn="ctr">
            <a:solidFill>
              <a:srgbClr val="0000CC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800" dirty="0" smtClean="0"/>
              <a:t>“Brute force” tests that upper bound</a:t>
            </a:r>
          </a:p>
          <a:p>
            <a:r>
              <a:rPr lang="en-US" sz="2800" dirty="0" smtClean="0"/>
              <a:t>the analysis of CEDF &amp; GEDF.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rot="16200000" flipV="1">
            <a:off x="5874761" y="4238514"/>
            <a:ext cx="2003078" cy="844910"/>
          </a:xfrm>
          <a:prstGeom prst="straightConnector1">
            <a:avLst/>
          </a:prstGeom>
          <a:noFill/>
          <a:ln w="41275" cap="flat" cmpd="sng" algn="ctr">
            <a:solidFill>
              <a:srgbClr val="0000CC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rot="5400000" flipH="1" flipV="1">
            <a:off x="6297216" y="4660969"/>
            <a:ext cx="2003079" cy="1588"/>
          </a:xfrm>
          <a:prstGeom prst="straightConnector1">
            <a:avLst/>
          </a:prstGeom>
          <a:noFill/>
          <a:ln w="41275" cap="flat" cmpd="sng" algn="ctr">
            <a:solidFill>
              <a:srgbClr val="0000CC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rot="5400000" flipH="1" flipV="1">
            <a:off x="6398479" y="4417383"/>
            <a:ext cx="2145405" cy="346440"/>
          </a:xfrm>
          <a:prstGeom prst="straightConnector1">
            <a:avLst/>
          </a:prstGeom>
          <a:noFill/>
          <a:ln w="41275" cap="flat" cmpd="sng" algn="ctr">
            <a:solidFill>
              <a:srgbClr val="0000CC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But (Some) Semi-Partitioned </a:t>
            </a:r>
            <a:r>
              <a:rPr lang="en-US" dirty="0" err="1" smtClean="0"/>
              <a:t>Algs</a:t>
            </a:r>
            <a:r>
              <a:rPr lang="en-US" dirty="0" smtClean="0"/>
              <a:t>. Can</a:t>
            </a:r>
            <a:br>
              <a:rPr lang="en-US" dirty="0" smtClean="0"/>
            </a:br>
            <a:r>
              <a:rPr lang="en-US" sz="2400" dirty="0" smtClean="0"/>
              <a:t> (</a:t>
            </a:r>
            <a:r>
              <a:rPr lang="en-US" sz="2400" b="1" dirty="0" smtClean="0">
                <a:solidFill>
                  <a:srgbClr val="C00000"/>
                </a:solidFill>
              </a:rPr>
              <a:t>Weighted SRT </a:t>
            </a:r>
            <a:r>
              <a:rPr lang="en-US" sz="2400" b="1" dirty="0" err="1" smtClean="0">
                <a:solidFill>
                  <a:srgbClr val="C00000"/>
                </a:solidFill>
              </a:rPr>
              <a:t>Schedulablity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/>
              <a:t>on 24-Core Intel System)</a:t>
            </a:r>
            <a:endParaRPr lang="en-US" dirty="0"/>
          </a:p>
        </p:txBody>
      </p:sp>
      <p:pic>
        <p:nvPicPr>
          <p:cNvPr id="105476" name="Picture 4" descr="C:\Users\anderson\Desktop\wsched_hard_eurosys11_dist=uni_heavy_250_hp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020" y="1320195"/>
            <a:ext cx="8635343" cy="5181205"/>
          </a:xfrm>
          <a:prstGeom prst="rect">
            <a:avLst/>
          </a:prstGeom>
          <a:noFill/>
        </p:spPr>
      </p:pic>
      <p:sp>
        <p:nvSpPr>
          <p:cNvPr id="6" name="Rectangular Callout 17"/>
          <p:cNvSpPr>
            <a:spLocks noChangeArrowheads="1"/>
          </p:cNvSpPr>
          <p:nvPr/>
        </p:nvSpPr>
        <p:spPr bwMode="auto">
          <a:xfrm>
            <a:off x="4572000" y="2929735"/>
            <a:ext cx="1689820" cy="499265"/>
          </a:xfrm>
          <a:prstGeom prst="wedgeRectCallout">
            <a:avLst>
              <a:gd name="adj1" fmla="val -69239"/>
              <a:gd name="adj2" fmla="val -144101"/>
            </a:avLst>
          </a:prstGeom>
          <a:solidFill>
            <a:srgbClr val="CCECFF"/>
          </a:solidFill>
          <a:ln w="12700" algn="ctr">
            <a:solidFill>
              <a:srgbClr val="0000CC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/>
            <a:r>
              <a:rPr lang="en-US" sz="1600" b="1" dirty="0" smtClean="0"/>
              <a:t>EDF-WM</a:t>
            </a:r>
          </a:p>
          <a:p>
            <a:pPr algn="ctr"/>
            <a:r>
              <a:rPr lang="en-US" sz="1600" dirty="0" smtClean="0"/>
              <a:t>(Semi-Partitioned)</a:t>
            </a:r>
            <a:endParaRPr lang="en-US" sz="1600" dirty="0"/>
          </a:p>
        </p:txBody>
      </p:sp>
      <p:sp>
        <p:nvSpPr>
          <p:cNvPr id="7" name="Rectangular Callout 17"/>
          <p:cNvSpPr>
            <a:spLocks noChangeArrowheads="1"/>
          </p:cNvSpPr>
          <p:nvPr/>
        </p:nvSpPr>
        <p:spPr bwMode="auto">
          <a:xfrm>
            <a:off x="6697515" y="4227138"/>
            <a:ext cx="1254125" cy="354012"/>
          </a:xfrm>
          <a:prstGeom prst="wedgeRectCallout">
            <a:avLst>
              <a:gd name="adj1" fmla="val -82964"/>
              <a:gd name="adj2" fmla="val -213993"/>
            </a:avLst>
          </a:prstGeom>
          <a:solidFill>
            <a:srgbClr val="CCECFF"/>
          </a:solidFill>
          <a:ln w="12700" algn="ctr">
            <a:solidFill>
              <a:srgbClr val="0000CC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/>
            <a:r>
              <a:rPr lang="en-US" sz="1600" b="1"/>
              <a:t>PEDF</a:t>
            </a:r>
          </a:p>
        </p:txBody>
      </p:sp>
      <p:sp>
        <p:nvSpPr>
          <p:cNvPr id="8" name="TextBox 7"/>
          <p:cNvSpPr txBox="1"/>
          <p:nvPr/>
        </p:nvSpPr>
        <p:spPr bwMode="auto">
          <a:xfrm>
            <a:off x="2882179" y="5733300"/>
            <a:ext cx="3648476" cy="261610"/>
          </a:xfrm>
          <a:prstGeom prst="rect">
            <a:avLst/>
          </a:prstGeom>
          <a:solidFill>
            <a:schemeClr val="bg1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2"/>
                </a:solidFill>
              </a:rPr>
              <a:t>                                 working set size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For SRT, CEDF is the Best</a:t>
            </a:r>
            <a:br>
              <a:rPr lang="en-US" dirty="0" smtClean="0"/>
            </a:br>
            <a:r>
              <a:rPr lang="en-US" sz="2400" dirty="0" smtClean="0"/>
              <a:t> (</a:t>
            </a:r>
            <a:r>
              <a:rPr lang="en-US" sz="2400" b="1" dirty="0" smtClean="0">
                <a:solidFill>
                  <a:srgbClr val="C00000"/>
                </a:solidFill>
              </a:rPr>
              <a:t>Weighted SRT </a:t>
            </a:r>
            <a:r>
              <a:rPr lang="en-US" sz="2400" b="1" dirty="0" err="1" smtClean="0">
                <a:solidFill>
                  <a:srgbClr val="C00000"/>
                </a:solidFill>
              </a:rPr>
              <a:t>Schedulability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/>
              <a:t>on 24-Core Intel System)</a:t>
            </a:r>
          </a:p>
        </p:txBody>
      </p:sp>
      <p:pic>
        <p:nvPicPr>
          <p:cNvPr id="98307" name="Picture 5" descr="wsched_soft_rtss10_dist=bimo_heavy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1289050"/>
            <a:ext cx="9178926" cy="425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reeform 6"/>
          <p:cNvSpPr/>
          <p:nvPr/>
        </p:nvSpPr>
        <p:spPr bwMode="auto">
          <a:xfrm>
            <a:off x="692150" y="1773238"/>
            <a:ext cx="8229600" cy="1081087"/>
          </a:xfrm>
          <a:custGeom>
            <a:avLst/>
            <a:gdLst>
              <a:gd name="connsiteX0" fmla="*/ 0 w 8229600"/>
              <a:gd name="connsiteY0" fmla="*/ 0 h 1080654"/>
              <a:gd name="connsiteX1" fmla="*/ 1136073 w 8229600"/>
              <a:gd name="connsiteY1" fmla="*/ 96982 h 1080654"/>
              <a:gd name="connsiteX2" fmla="*/ 2396837 w 8229600"/>
              <a:gd name="connsiteY2" fmla="*/ 207818 h 1080654"/>
              <a:gd name="connsiteX3" fmla="*/ 3297382 w 8229600"/>
              <a:gd name="connsiteY3" fmla="*/ 290945 h 1080654"/>
              <a:gd name="connsiteX4" fmla="*/ 4114800 w 8229600"/>
              <a:gd name="connsiteY4" fmla="*/ 346363 h 1080654"/>
              <a:gd name="connsiteX5" fmla="*/ 5043055 w 8229600"/>
              <a:gd name="connsiteY5" fmla="*/ 498763 h 1080654"/>
              <a:gd name="connsiteX6" fmla="*/ 6082146 w 8229600"/>
              <a:gd name="connsiteY6" fmla="*/ 651163 h 1080654"/>
              <a:gd name="connsiteX7" fmla="*/ 7093528 w 8229600"/>
              <a:gd name="connsiteY7" fmla="*/ 872836 h 1080654"/>
              <a:gd name="connsiteX8" fmla="*/ 7897091 w 8229600"/>
              <a:gd name="connsiteY8" fmla="*/ 1039091 h 1080654"/>
              <a:gd name="connsiteX9" fmla="*/ 8229600 w 8229600"/>
              <a:gd name="connsiteY9" fmla="*/ 1080654 h 1080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29600" h="1080654">
                <a:moveTo>
                  <a:pt x="0" y="0"/>
                </a:moveTo>
                <a:lnTo>
                  <a:pt x="1136073" y="96982"/>
                </a:lnTo>
                <a:lnTo>
                  <a:pt x="2396837" y="207818"/>
                </a:lnTo>
                <a:lnTo>
                  <a:pt x="3297382" y="290945"/>
                </a:lnTo>
                <a:lnTo>
                  <a:pt x="4114800" y="346363"/>
                </a:lnTo>
                <a:lnTo>
                  <a:pt x="5043055" y="498763"/>
                </a:lnTo>
                <a:lnTo>
                  <a:pt x="6082146" y="651163"/>
                </a:lnTo>
                <a:lnTo>
                  <a:pt x="7093528" y="872836"/>
                </a:lnTo>
                <a:lnTo>
                  <a:pt x="7897091" y="1039091"/>
                </a:lnTo>
                <a:lnTo>
                  <a:pt x="8229600" y="1080654"/>
                </a:lnTo>
              </a:path>
            </a:pathLst>
          </a:custGeom>
          <a:ln w="38100">
            <a:solidFill>
              <a:srgbClr val="0000CC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>
              <a:solidFill>
                <a:srgbClr val="0000CC"/>
              </a:solidFill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706438" y="1925638"/>
            <a:ext cx="8202612" cy="1095375"/>
          </a:xfrm>
          <a:custGeom>
            <a:avLst/>
            <a:gdLst>
              <a:gd name="connsiteX0" fmla="*/ 0 w 8201891"/>
              <a:gd name="connsiteY0" fmla="*/ 0 h 1094509"/>
              <a:gd name="connsiteX1" fmla="*/ 900545 w 8201891"/>
              <a:gd name="connsiteY1" fmla="*/ 55418 h 1094509"/>
              <a:gd name="connsiteX2" fmla="*/ 2078182 w 8201891"/>
              <a:gd name="connsiteY2" fmla="*/ 138545 h 1094509"/>
              <a:gd name="connsiteX3" fmla="*/ 2978727 w 8201891"/>
              <a:gd name="connsiteY3" fmla="*/ 207818 h 1094509"/>
              <a:gd name="connsiteX4" fmla="*/ 3906982 w 8201891"/>
              <a:gd name="connsiteY4" fmla="*/ 318654 h 1094509"/>
              <a:gd name="connsiteX5" fmla="*/ 4682836 w 8201891"/>
              <a:gd name="connsiteY5" fmla="*/ 443345 h 1094509"/>
              <a:gd name="connsiteX6" fmla="*/ 5430982 w 8201891"/>
              <a:gd name="connsiteY6" fmla="*/ 581891 h 1094509"/>
              <a:gd name="connsiteX7" fmla="*/ 6151418 w 8201891"/>
              <a:gd name="connsiteY7" fmla="*/ 678873 h 1094509"/>
              <a:gd name="connsiteX8" fmla="*/ 6719454 w 8201891"/>
              <a:gd name="connsiteY8" fmla="*/ 831273 h 1094509"/>
              <a:gd name="connsiteX9" fmla="*/ 7523018 w 8201891"/>
              <a:gd name="connsiteY9" fmla="*/ 983673 h 1094509"/>
              <a:gd name="connsiteX10" fmla="*/ 8201891 w 8201891"/>
              <a:gd name="connsiteY10" fmla="*/ 1094509 h 1094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201891" h="1094509">
                <a:moveTo>
                  <a:pt x="0" y="0"/>
                </a:moveTo>
                <a:lnTo>
                  <a:pt x="900545" y="55418"/>
                </a:lnTo>
                <a:lnTo>
                  <a:pt x="2078182" y="138545"/>
                </a:lnTo>
                <a:lnTo>
                  <a:pt x="2978727" y="207818"/>
                </a:lnTo>
                <a:lnTo>
                  <a:pt x="3906982" y="318654"/>
                </a:lnTo>
                <a:lnTo>
                  <a:pt x="4682836" y="443345"/>
                </a:lnTo>
                <a:lnTo>
                  <a:pt x="5430982" y="581891"/>
                </a:lnTo>
                <a:lnTo>
                  <a:pt x="6151418" y="678873"/>
                </a:lnTo>
                <a:lnTo>
                  <a:pt x="6719454" y="831273"/>
                </a:lnTo>
                <a:lnTo>
                  <a:pt x="7523018" y="983673"/>
                </a:lnTo>
                <a:lnTo>
                  <a:pt x="8201891" y="1094509"/>
                </a:lnTo>
              </a:path>
            </a:pathLst>
          </a:custGeom>
          <a:ln w="38100">
            <a:solidFill>
              <a:schemeClr val="tx2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>
              <a:solidFill>
                <a:srgbClr val="0000CC"/>
              </a:solidFill>
            </a:endParaRPr>
          </a:p>
        </p:txBody>
      </p:sp>
      <p:sp>
        <p:nvSpPr>
          <p:cNvPr id="98310" name="Rectangular Callout 8"/>
          <p:cNvSpPr>
            <a:spLocks noChangeArrowheads="1"/>
          </p:cNvSpPr>
          <p:nvPr/>
        </p:nvSpPr>
        <p:spPr bwMode="auto">
          <a:xfrm>
            <a:off x="6359525" y="1595438"/>
            <a:ext cx="1454150" cy="355600"/>
          </a:xfrm>
          <a:prstGeom prst="wedgeRectCallout">
            <a:avLst>
              <a:gd name="adj1" fmla="val -57231"/>
              <a:gd name="adj2" fmla="val 144583"/>
            </a:avLst>
          </a:prstGeom>
          <a:solidFill>
            <a:srgbClr val="CCECFF"/>
          </a:solidFill>
          <a:ln w="12700" algn="ctr">
            <a:solidFill>
              <a:srgbClr val="0000CC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/>
            <a:r>
              <a:rPr lang="en-US" sz="1600" b="1"/>
              <a:t>CEDF-L3</a:t>
            </a:r>
          </a:p>
        </p:txBody>
      </p:sp>
      <p:sp>
        <p:nvSpPr>
          <p:cNvPr id="98311" name="Rectangular Callout 9"/>
          <p:cNvSpPr>
            <a:spLocks noChangeArrowheads="1"/>
          </p:cNvSpPr>
          <p:nvPr/>
        </p:nvSpPr>
        <p:spPr bwMode="auto">
          <a:xfrm>
            <a:off x="3451225" y="2720975"/>
            <a:ext cx="1452563" cy="354013"/>
          </a:xfrm>
          <a:prstGeom prst="wedgeRectCallout">
            <a:avLst>
              <a:gd name="adj1" fmla="val 54278"/>
              <a:gd name="adj2" fmla="val -148625"/>
            </a:avLst>
          </a:prstGeom>
          <a:solidFill>
            <a:srgbClr val="CCECFF"/>
          </a:solidFill>
          <a:ln w="12700" algn="ctr">
            <a:solidFill>
              <a:srgbClr val="0000CC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/>
            <a:r>
              <a:rPr lang="en-US" sz="1600" b="1"/>
              <a:t>GEDF</a:t>
            </a:r>
          </a:p>
        </p:txBody>
      </p:sp>
      <p:sp>
        <p:nvSpPr>
          <p:cNvPr id="9" name="Rectangular Callout 9"/>
          <p:cNvSpPr>
            <a:spLocks noChangeArrowheads="1"/>
          </p:cNvSpPr>
          <p:nvPr/>
        </p:nvSpPr>
        <p:spPr bwMode="auto">
          <a:xfrm>
            <a:off x="5308522" y="3267012"/>
            <a:ext cx="1452563" cy="354013"/>
          </a:xfrm>
          <a:prstGeom prst="wedgeRectCallout">
            <a:avLst>
              <a:gd name="adj1" fmla="val 54278"/>
              <a:gd name="adj2" fmla="val -148625"/>
            </a:avLst>
          </a:prstGeom>
          <a:solidFill>
            <a:srgbClr val="CCECFF"/>
          </a:solidFill>
          <a:ln w="12700" algn="ctr">
            <a:solidFill>
              <a:srgbClr val="0000CC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/>
            <a:r>
              <a:rPr lang="en-US" sz="1600" b="1" dirty="0" smtClean="0"/>
              <a:t>PEDF</a:t>
            </a:r>
            <a:endParaRPr lang="en-US" sz="1600" b="1" dirty="0"/>
          </a:p>
        </p:txBody>
      </p:sp>
      <p:sp>
        <p:nvSpPr>
          <p:cNvPr id="10" name="TextBox 9"/>
          <p:cNvSpPr txBox="1"/>
          <p:nvPr/>
        </p:nvSpPr>
        <p:spPr bwMode="auto">
          <a:xfrm>
            <a:off x="268119" y="5771705"/>
            <a:ext cx="8605241" cy="584775"/>
          </a:xfrm>
          <a:prstGeom prst="rect">
            <a:avLst/>
          </a:prstGeom>
          <a:solidFill>
            <a:srgbClr val="FFFF99"/>
          </a:solidFill>
          <a:ln w="12700" algn="ctr">
            <a:solidFill>
              <a:srgbClr val="0000CC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200" dirty="0" smtClean="0"/>
              <a:t>Similarly, GEDF is the best on small platforms.</a:t>
            </a:r>
          </a:p>
        </p:txBody>
      </p:sp>
      <p:sp>
        <p:nvSpPr>
          <p:cNvPr id="12" name="TextBox 11"/>
          <p:cNvSpPr txBox="1"/>
          <p:nvPr/>
        </p:nvSpPr>
        <p:spPr bwMode="auto">
          <a:xfrm>
            <a:off x="616285" y="2596394"/>
            <a:ext cx="8050024" cy="1754326"/>
          </a:xfrm>
          <a:prstGeom prst="rect">
            <a:avLst/>
          </a:prstGeom>
          <a:solidFill>
            <a:srgbClr val="CCFF99"/>
          </a:solidFill>
          <a:ln w="12700" algn="ctr">
            <a:solidFill>
              <a:srgbClr val="0000CC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 smtClean="0"/>
              <a:t>Practically speaking, global scheduling</a:t>
            </a:r>
          </a:p>
          <a:p>
            <a:r>
              <a:rPr lang="en-US" sz="3600" dirty="0" smtClean="0"/>
              <a:t>research should focus on </a:t>
            </a:r>
            <a:r>
              <a:rPr lang="en-US" sz="3600" dirty="0" smtClean="0">
                <a:solidFill>
                  <a:srgbClr val="C00000"/>
                </a:solidFill>
              </a:rPr>
              <a:t>modest</a:t>
            </a:r>
          </a:p>
          <a:p>
            <a:r>
              <a:rPr lang="en-US" sz="3600" dirty="0" smtClean="0">
                <a:solidFill>
                  <a:srgbClr val="C00000"/>
                </a:solidFill>
              </a:rPr>
              <a:t>processor counts</a:t>
            </a:r>
            <a:r>
              <a:rPr lang="en-US" sz="3600" dirty="0" smtClean="0"/>
              <a:t> (e.g., ≤ 8).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Implementation Choices Really Matter</a:t>
            </a: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>
          <a:xfrm>
            <a:off x="342900" y="1295400"/>
            <a:ext cx="8420100" cy="4114800"/>
          </a:xfrm>
        </p:spPr>
        <p:txBody>
          <a:bodyPr/>
          <a:lstStyle/>
          <a:p>
            <a:r>
              <a:rPr lang="en-US" dirty="0" smtClean="0"/>
              <a:t>In one study, we looked at </a:t>
            </a:r>
            <a:r>
              <a:rPr lang="en-US" b="1" dirty="0" smtClean="0">
                <a:solidFill>
                  <a:srgbClr val="C00000"/>
                </a:solidFill>
              </a:rPr>
              <a:t>seven</a:t>
            </a:r>
            <a:r>
              <a:rPr lang="en-US" dirty="0" smtClean="0">
                <a:solidFill>
                  <a:srgbClr val="C00000"/>
                </a:solidFill>
              </a:rPr>
              <a:t> different implementations of GEDF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Why so many?</a:t>
            </a:r>
          </a:p>
          <a:p>
            <a:pPr lvl="1"/>
            <a:r>
              <a:rPr lang="en-US" dirty="0" smtClean="0"/>
              <a:t>Many design choices:</a:t>
            </a:r>
          </a:p>
          <a:p>
            <a:pPr lvl="2"/>
            <a:r>
              <a:rPr lang="en-US" dirty="0" smtClean="0"/>
              <a:t>Event- vs. quantum-driven scheduling.</a:t>
            </a:r>
          </a:p>
          <a:p>
            <a:pPr lvl="2"/>
            <a:r>
              <a:rPr lang="en-US" dirty="0" smtClean="0"/>
              <a:t>Sequential binomial heap (coarse-grained locking) vs. fine-grained heap vs. hierarchy of local &amp; global queues.</a:t>
            </a:r>
          </a:p>
          <a:p>
            <a:pPr lvl="2"/>
            <a:r>
              <a:rPr lang="en-US" dirty="0" smtClean="0"/>
              <a:t>Interrupt handling by all vs. one processor.</a:t>
            </a:r>
          </a:p>
          <a:p>
            <a:r>
              <a:rPr lang="en-US" dirty="0" smtClean="0"/>
              <a:t>To make the point that </a:t>
            </a:r>
            <a:r>
              <a:rPr lang="en-US" i="1" dirty="0" smtClean="0">
                <a:solidFill>
                  <a:srgbClr val="C00000"/>
                </a:solidFill>
              </a:rPr>
              <a:t>implementations matter</a:t>
            </a:r>
            <a:r>
              <a:rPr lang="en-US" dirty="0" smtClean="0"/>
              <a:t>, we’ll just look at one graph…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SRT, Bimodal Light</a:t>
            </a:r>
            <a:br>
              <a:rPr lang="en-US" dirty="0" smtClean="0"/>
            </a:br>
            <a:r>
              <a:rPr lang="en-US" sz="2400" dirty="0" smtClean="0"/>
              <a:t>(</a:t>
            </a:r>
            <a:r>
              <a:rPr lang="en-US" sz="2400" b="1" dirty="0" smtClean="0">
                <a:solidFill>
                  <a:srgbClr val="C00000"/>
                </a:solidFill>
              </a:rPr>
              <a:t>SRT </a:t>
            </a:r>
            <a:r>
              <a:rPr lang="en-US" sz="2400" b="1" dirty="0" err="1" smtClean="0">
                <a:solidFill>
                  <a:srgbClr val="C00000"/>
                </a:solidFill>
              </a:rPr>
              <a:t>Sched</a:t>
            </a:r>
            <a:r>
              <a:rPr lang="en-US" sz="2400" b="1" dirty="0" smtClean="0">
                <a:solidFill>
                  <a:srgbClr val="C00000"/>
                </a:solidFill>
              </a:rPr>
              <a:t>.</a:t>
            </a:r>
            <a:r>
              <a:rPr lang="en-US" sz="2400" dirty="0" smtClean="0"/>
              <a:t> on Sun Niagara w/ 8 Cores, 4 HW Threads/Core)</a:t>
            </a:r>
          </a:p>
        </p:txBody>
      </p:sp>
      <p:pic>
        <p:nvPicPr>
          <p:cNvPr id="78851" name="Picture 2" descr="bimo_impl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" y="1371600"/>
            <a:ext cx="7277100" cy="509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42900" y="2362200"/>
            <a:ext cx="8594725" cy="2800350"/>
          </a:xfrm>
          <a:prstGeom prst="rect">
            <a:avLst/>
          </a:prstGeom>
          <a:solidFill>
            <a:srgbClr val="FFFF99"/>
          </a:solidFill>
          <a:ln w="12700" algn="ctr">
            <a:solidFill>
              <a:srgbClr val="0000CC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C00000"/>
                </a:solidFill>
              </a:rPr>
              <a:t>Red Curve: </a:t>
            </a:r>
            <a:r>
              <a:rPr lang="en-US" sz="3200" dirty="0"/>
              <a:t>Implementation from prior study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bg2"/>
                </a:solidFill>
              </a:rPr>
              <a:t> event-driven scheduling, coarse-grained locking,</a:t>
            </a:r>
          </a:p>
          <a:p>
            <a:pPr lvl="1">
              <a:defRPr/>
            </a:pPr>
            <a:r>
              <a:rPr lang="en-US" sz="2800" dirty="0">
                <a:solidFill>
                  <a:schemeClr val="bg2"/>
                </a:solidFill>
              </a:rPr>
              <a:t>  all processors handle interrupts.</a:t>
            </a:r>
          </a:p>
          <a:p>
            <a:pPr>
              <a:defRPr/>
            </a:pPr>
            <a:r>
              <a:rPr lang="en-US" sz="3200" b="1" dirty="0">
                <a:solidFill>
                  <a:srgbClr val="006600"/>
                </a:solidFill>
              </a:rPr>
              <a:t>Green Curve: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bg2"/>
                </a:solidFill>
              </a:rPr>
              <a:t> event-driven scheduling, fine-grained locking,</a:t>
            </a:r>
          </a:p>
          <a:p>
            <a:pPr lvl="1">
              <a:defRPr/>
            </a:pPr>
            <a:r>
              <a:rPr lang="en-US" sz="2800" dirty="0">
                <a:solidFill>
                  <a:schemeClr val="bg2"/>
                </a:solidFill>
              </a:rPr>
              <a:t>  a dedicated processor handles all interrupts.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SRT, Bimodal Light</a:t>
            </a:r>
            <a:br>
              <a:rPr lang="en-US" dirty="0" smtClean="0"/>
            </a:br>
            <a:r>
              <a:rPr lang="en-US" sz="2400" dirty="0" smtClean="0"/>
              <a:t>(</a:t>
            </a:r>
            <a:r>
              <a:rPr lang="en-US" sz="2400" b="1" dirty="0" smtClean="0">
                <a:solidFill>
                  <a:srgbClr val="C00000"/>
                </a:solidFill>
              </a:rPr>
              <a:t>SRT </a:t>
            </a:r>
            <a:r>
              <a:rPr lang="en-US" sz="2400" b="1" dirty="0" err="1" smtClean="0">
                <a:solidFill>
                  <a:srgbClr val="C00000"/>
                </a:solidFill>
              </a:rPr>
              <a:t>Sched</a:t>
            </a:r>
            <a:r>
              <a:rPr lang="en-US" sz="2400" b="1" dirty="0" smtClean="0">
                <a:solidFill>
                  <a:srgbClr val="C00000"/>
                </a:solidFill>
              </a:rPr>
              <a:t>.</a:t>
            </a:r>
            <a:r>
              <a:rPr lang="en-US" sz="2400" dirty="0" smtClean="0"/>
              <a:t> on Sun Niagara w/ 8 Cores, 4 HW Threads/Core)</a:t>
            </a:r>
            <a:endParaRPr lang="en-US" dirty="0" smtClean="0"/>
          </a:p>
        </p:txBody>
      </p:sp>
      <p:pic>
        <p:nvPicPr>
          <p:cNvPr id="79875" name="Picture 2" descr="bimo_impl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" y="1371600"/>
            <a:ext cx="7277100" cy="509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09045" y="1618500"/>
            <a:ext cx="8834955" cy="4114800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What…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is LITMUS</a:t>
            </a:r>
            <a:r>
              <a:rPr lang="en-US" baseline="30000" dirty="0" smtClean="0">
                <a:solidFill>
                  <a:schemeClr val="bg1">
                    <a:lumMod val="50000"/>
                  </a:schemeClr>
                </a:solidFill>
              </a:rPr>
              <a:t>RT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Why…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was LITMUS</a:t>
            </a:r>
            <a:r>
              <a:rPr lang="en-US" baseline="30000" dirty="0" smtClean="0">
                <a:solidFill>
                  <a:schemeClr val="bg1">
                    <a:lumMod val="50000"/>
                  </a:schemeClr>
                </a:solidFill>
              </a:rPr>
              <a:t>RT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developed?</a:t>
            </a:r>
          </a:p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How…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do we use LITMUS</a:t>
            </a:r>
            <a:r>
              <a:rPr lang="en-US" baseline="30000" dirty="0" smtClean="0">
                <a:solidFill>
                  <a:schemeClr val="bg1">
                    <a:lumMod val="50000"/>
                  </a:schemeClr>
                </a:solidFill>
              </a:rPr>
              <a:t>RT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Which…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lessons have we learned?</a:t>
            </a:r>
          </a:p>
          <a:p>
            <a:pPr lvl="1" eaLnBrk="1" hangingPunct="1">
              <a:spcBef>
                <a:spcPts val="1800"/>
              </a:spcBef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About the “experimental process”.</a:t>
            </a:r>
          </a:p>
          <a:p>
            <a:pPr lvl="1" eaLnBrk="1" hangingPunct="1">
              <a:spcBef>
                <a:spcPts val="1800"/>
              </a:spcBef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About multiprocessor scheduling.</a:t>
            </a:r>
          </a:p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2"/>
                </a:solidFill>
              </a:rPr>
              <a:t>Where</a:t>
            </a:r>
            <a:r>
              <a:rPr lang="en-US" b="1" dirty="0" smtClean="0"/>
              <a:t>…</a:t>
            </a:r>
            <a:r>
              <a:rPr lang="en-US" dirty="0" smtClean="0"/>
              <a:t> is the LITMUS</a:t>
            </a:r>
            <a:r>
              <a:rPr lang="en-US" baseline="30000" dirty="0" smtClean="0"/>
              <a:t>RT</a:t>
            </a:r>
            <a:r>
              <a:rPr lang="en-US" dirty="0" smtClean="0"/>
              <a:t> project going next?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880" y="1662370"/>
            <a:ext cx="7848600" cy="4114800"/>
          </a:xfrm>
        </p:spPr>
        <p:txBody>
          <a:bodyPr/>
          <a:lstStyle/>
          <a:p>
            <a:r>
              <a:rPr lang="en-US" dirty="0" smtClean="0"/>
              <a:t>Produce definitive studies on real-time </a:t>
            </a:r>
            <a:r>
              <a:rPr lang="en-US" dirty="0" smtClean="0">
                <a:solidFill>
                  <a:srgbClr val="C00000"/>
                </a:solidFill>
              </a:rPr>
              <a:t>synchronization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Consider other H/W platforms, most notably: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Embedded</a:t>
            </a:r>
            <a:r>
              <a:rPr lang="en-US" dirty="0" smtClean="0"/>
              <a:t> ARM platforms;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Heterogeneous</a:t>
            </a:r>
            <a:r>
              <a:rPr lang="en-US" dirty="0" smtClean="0"/>
              <a:t> platforms (becoming more commonplace).</a:t>
            </a:r>
          </a:p>
          <a:p>
            <a:r>
              <a:rPr lang="en-US" dirty="0" smtClean="0"/>
              <a:t>Evolve LITMUS</a:t>
            </a:r>
            <a:r>
              <a:rPr lang="en-US" baseline="30000" dirty="0" smtClean="0"/>
              <a:t>RT</a:t>
            </a:r>
            <a:r>
              <a:rPr lang="en-US" dirty="0" smtClean="0"/>
              <a:t> beyond a </a:t>
            </a:r>
            <a:r>
              <a:rPr lang="en-US" dirty="0" err="1" smtClean="0"/>
              <a:t>testbed</a:t>
            </a:r>
            <a:r>
              <a:rPr lang="en-US" dirty="0" smtClean="0"/>
              <a:t> to host </a:t>
            </a:r>
            <a:r>
              <a:rPr lang="en-US" dirty="0" smtClean="0">
                <a:solidFill>
                  <a:srgbClr val="C00000"/>
                </a:solidFill>
              </a:rPr>
              <a:t>real applications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450" y="1431940"/>
            <a:ext cx="8564315" cy="4992650"/>
          </a:xfrm>
        </p:spPr>
        <p:txBody>
          <a:bodyPr/>
          <a:lstStyle/>
          <a:p>
            <a:r>
              <a:rPr lang="en-US" dirty="0" smtClean="0"/>
              <a:t>Prototyping efforts are (obviously) necessary if real systems are to be impacted.</a:t>
            </a:r>
          </a:p>
          <a:p>
            <a:r>
              <a:rPr lang="en-US" dirty="0" smtClean="0"/>
              <a:t>Such efforts can be informative to theoreticians too!</a:t>
            </a:r>
          </a:p>
          <a:p>
            <a:r>
              <a:rPr lang="en-US" i="1" dirty="0" smtClean="0">
                <a:solidFill>
                  <a:srgbClr val="C00000"/>
                </a:solidFill>
              </a:rPr>
              <a:t>Quick and dirty prototyping efforts do more harm than good.</a:t>
            </a:r>
          </a:p>
          <a:p>
            <a:r>
              <a:rPr lang="en-US" dirty="0" smtClean="0"/>
              <a:t>Implementation work should be </a:t>
            </a:r>
            <a:r>
              <a:rPr lang="en-US" i="1" dirty="0" smtClean="0">
                <a:solidFill>
                  <a:srgbClr val="C00000"/>
                </a:solidFill>
              </a:rPr>
              <a:t>open source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Results must be re-producible (like other sciences)!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Thanks!</a:t>
            </a:r>
            <a:endParaRPr lang="en-US" sz="2400" b="1" smtClean="0"/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66875"/>
            <a:ext cx="7848600" cy="45720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mtClean="0"/>
              <a:t>Questions?</a:t>
            </a:r>
          </a:p>
        </p:txBody>
      </p:sp>
      <p:pic>
        <p:nvPicPr>
          <p:cNvPr id="160772" name="Picture 4" descr="litmusr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3800" y="3268663"/>
            <a:ext cx="42037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0773" name="TextBox 6"/>
          <p:cNvSpPr txBox="1">
            <a:spLocks noChangeArrowheads="1"/>
          </p:cNvSpPr>
          <p:nvPr/>
        </p:nvSpPr>
        <p:spPr bwMode="auto">
          <a:xfrm>
            <a:off x="1119188" y="4329113"/>
            <a:ext cx="6869112" cy="9540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/>
              <a:t>available at:</a:t>
            </a:r>
          </a:p>
          <a:p>
            <a:pPr algn="ctr"/>
            <a:r>
              <a:rPr lang="en-US" sz="2800"/>
              <a:t>http://www.cs.unc.edu/~anderson/litmus-rt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900113" y="3130550"/>
            <a:ext cx="7302500" cy="2235200"/>
          </a:xfrm>
          <a:prstGeom prst="rect">
            <a:avLst/>
          </a:prstGeom>
          <a:noFill/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1" name="Rectangle 7"/>
          <p:cNvSpPr>
            <a:spLocks noGrp="1" noChangeArrowheads="1"/>
          </p:cNvSpPr>
          <p:nvPr>
            <p:ph idx="1"/>
          </p:nvPr>
        </p:nvSpPr>
        <p:spPr>
          <a:xfrm>
            <a:off x="609600" y="1777585"/>
            <a:ext cx="8077200" cy="4114800"/>
          </a:xfrm>
          <a:ln/>
        </p:spPr>
        <p:txBody>
          <a:bodyPr rIns="132080"/>
          <a:lstStyle/>
          <a:p>
            <a:r>
              <a:rPr lang="en-US" dirty="0"/>
              <a:t> LITMUS</a:t>
            </a:r>
            <a:r>
              <a:rPr lang="en-US" baseline="30000" dirty="0"/>
              <a:t>RT</a:t>
            </a:r>
            <a:r>
              <a:rPr lang="en-US" dirty="0"/>
              <a:t> </a:t>
            </a:r>
            <a:r>
              <a:rPr lang="en-US" dirty="0" smtClean="0"/>
              <a:t>2010.2 </a:t>
            </a:r>
            <a:r>
              <a:rPr lang="en-US" dirty="0"/>
              <a:t>contains </a:t>
            </a:r>
            <a:r>
              <a:rPr lang="en-US" dirty="0" smtClean="0"/>
              <a:t>four </a:t>
            </a:r>
            <a:r>
              <a:rPr lang="en-US" dirty="0" err="1" smtClean="0"/>
              <a:t>plugins</a:t>
            </a:r>
            <a:r>
              <a:rPr lang="en-US" dirty="0" smtClean="0"/>
              <a:t>.</a:t>
            </a:r>
            <a:endParaRPr lang="en-US" dirty="0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877770" y="4803955"/>
            <a:ext cx="2324100" cy="533400"/>
            <a:chOff x="0" y="0"/>
            <a:chExt cx="1464" cy="336"/>
          </a:xfrm>
        </p:grpSpPr>
        <p:sp>
          <p:nvSpPr>
            <p:cNvPr id="26" name="Oval 9"/>
            <p:cNvSpPr>
              <a:spLocks/>
            </p:cNvSpPr>
            <p:nvPr/>
          </p:nvSpPr>
          <p:spPr bwMode="auto">
            <a:xfrm>
              <a:off x="0" y="0"/>
              <a:ext cx="1464" cy="336"/>
            </a:xfrm>
            <a:prstGeom prst="ellipse">
              <a:avLst/>
            </a:prstGeom>
            <a:solidFill>
              <a:srgbClr val="E6E6E6"/>
            </a:solidFill>
            <a:ln w="25400" cap="flat">
              <a:solidFill>
                <a:srgbClr val="0067D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7" name="Rectangle 10"/>
            <p:cNvSpPr>
              <a:spLocks/>
            </p:cNvSpPr>
            <p:nvPr/>
          </p:nvSpPr>
          <p:spPr bwMode="auto">
            <a:xfrm>
              <a:off x="230" y="36"/>
              <a:ext cx="1003" cy="264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78049" bIns="38100" anchor="ctr">
              <a:spAutoFit/>
            </a:bodyPr>
            <a:lstStyle/>
            <a:p>
              <a:pPr marL="1588" algn="ctr"/>
              <a:r>
                <a:rPr lang="en-US" sz="2400" dirty="0">
                  <a:solidFill>
                    <a:schemeClr val="tx1"/>
                  </a:solidFill>
                  <a:cs typeface="Arial" charset="0"/>
                </a:rPr>
                <a:t>S-PD</a:t>
              </a:r>
              <a:r>
                <a:rPr lang="en-US" sz="2400" baseline="30000" dirty="0">
                  <a:solidFill>
                    <a:schemeClr val="tx1"/>
                  </a:solidFill>
                  <a:cs typeface="Arial" charset="0"/>
                </a:rPr>
                <a:t>2</a:t>
              </a:r>
              <a:r>
                <a:rPr lang="en-US" sz="2400" dirty="0">
                  <a:solidFill>
                    <a:schemeClr val="tx1"/>
                  </a:solidFill>
                  <a:cs typeface="Arial" charset="0"/>
                </a:rPr>
                <a:t>/PD</a:t>
              </a:r>
              <a:r>
                <a:rPr lang="en-US" sz="2400" baseline="30000" dirty="0">
                  <a:solidFill>
                    <a:schemeClr val="tx1"/>
                  </a:solidFill>
                  <a:cs typeface="Arial" charset="0"/>
                </a:rPr>
                <a:t>2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600200" y="4335275"/>
            <a:ext cx="1600200" cy="571500"/>
            <a:chOff x="0" y="0"/>
            <a:chExt cx="1008" cy="360"/>
          </a:xfrm>
        </p:grpSpPr>
        <p:sp>
          <p:nvSpPr>
            <p:cNvPr id="29" name="Oval 12"/>
            <p:cNvSpPr>
              <a:spLocks/>
            </p:cNvSpPr>
            <p:nvPr/>
          </p:nvSpPr>
          <p:spPr bwMode="auto">
            <a:xfrm>
              <a:off x="0" y="0"/>
              <a:ext cx="1008" cy="360"/>
            </a:xfrm>
            <a:prstGeom prst="ellipse">
              <a:avLst/>
            </a:prstGeom>
            <a:solidFill>
              <a:srgbClr val="E6E6E6"/>
            </a:solidFill>
            <a:ln w="25400" cap="flat">
              <a:solidFill>
                <a:srgbClr val="0067D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0" name="Rectangle 13"/>
            <p:cNvSpPr>
              <a:spLocks/>
            </p:cNvSpPr>
            <p:nvPr/>
          </p:nvSpPr>
          <p:spPr bwMode="auto">
            <a:xfrm>
              <a:off x="175" y="39"/>
              <a:ext cx="657" cy="281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78049" bIns="38100" anchor="ctr">
              <a:spAutoFit/>
            </a:bodyPr>
            <a:lstStyle/>
            <a:p>
              <a:pPr marL="1588" algn="ctr"/>
              <a:r>
                <a:rPr lang="en-US" sz="2400" dirty="0" smtClean="0">
                  <a:solidFill>
                    <a:schemeClr val="tx1"/>
                  </a:solidFill>
                  <a:cs typeface="Arial" charset="0"/>
                </a:rPr>
                <a:t>P-EDF</a:t>
              </a:r>
              <a:endParaRPr lang="en-US" sz="2400" dirty="0">
                <a:solidFill>
                  <a:schemeClr val="tx1"/>
                </a:solidFill>
                <a:cs typeface="Arial" charset="0"/>
              </a:endParaRP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6239720" y="3851455"/>
            <a:ext cx="1600200" cy="571500"/>
            <a:chOff x="0" y="0"/>
            <a:chExt cx="1008" cy="360"/>
          </a:xfrm>
        </p:grpSpPr>
        <p:sp>
          <p:nvSpPr>
            <p:cNvPr id="32" name="Oval 15"/>
            <p:cNvSpPr>
              <a:spLocks/>
            </p:cNvSpPr>
            <p:nvPr/>
          </p:nvSpPr>
          <p:spPr bwMode="auto">
            <a:xfrm>
              <a:off x="0" y="0"/>
              <a:ext cx="1008" cy="360"/>
            </a:xfrm>
            <a:prstGeom prst="ellipse">
              <a:avLst/>
            </a:prstGeom>
            <a:solidFill>
              <a:srgbClr val="E6E6E6"/>
            </a:solidFill>
            <a:ln w="25400" cap="flat">
              <a:solidFill>
                <a:srgbClr val="0067D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3" name="Rectangle 16"/>
            <p:cNvSpPr>
              <a:spLocks/>
            </p:cNvSpPr>
            <p:nvPr/>
          </p:nvSpPr>
          <p:spPr bwMode="auto">
            <a:xfrm>
              <a:off x="165" y="39"/>
              <a:ext cx="678" cy="281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78049" bIns="38100" anchor="ctr">
              <a:spAutoFit/>
            </a:bodyPr>
            <a:lstStyle/>
            <a:p>
              <a:pPr marL="1588" algn="ctr"/>
              <a:r>
                <a:rPr lang="en-US" sz="2400" dirty="0" smtClean="0">
                  <a:solidFill>
                    <a:schemeClr val="tx1"/>
                  </a:solidFill>
                  <a:cs typeface="Arial" charset="0"/>
                </a:rPr>
                <a:t>G-EDF</a:t>
              </a:r>
              <a:endParaRPr lang="en-US" sz="2400" dirty="0">
                <a:solidFill>
                  <a:schemeClr val="tx1"/>
                </a:solidFill>
                <a:cs typeface="Arial" charset="0"/>
              </a:endParaRPr>
            </a:p>
          </p:txBody>
        </p:sp>
      </p:grpSp>
      <p:sp>
        <p:nvSpPr>
          <p:cNvPr id="34" name="Line 17"/>
          <p:cNvSpPr>
            <a:spLocks noChangeShapeType="1"/>
          </p:cNvSpPr>
          <p:nvPr/>
        </p:nvSpPr>
        <p:spPr bwMode="auto">
          <a:xfrm>
            <a:off x="4572000" y="2735905"/>
            <a:ext cx="0" cy="3919115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5" name="Line 18"/>
          <p:cNvSpPr>
            <a:spLocks noChangeShapeType="1"/>
          </p:cNvSpPr>
          <p:nvPr/>
        </p:nvSpPr>
        <p:spPr bwMode="auto">
          <a:xfrm rot="10800000" flipH="1">
            <a:off x="533400" y="3193105"/>
            <a:ext cx="8153400" cy="1588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6" name="Rectangle 19"/>
          <p:cNvSpPr>
            <a:spLocks/>
          </p:cNvSpPr>
          <p:nvPr/>
        </p:nvSpPr>
        <p:spPr bwMode="auto">
          <a:xfrm>
            <a:off x="533400" y="2659705"/>
            <a:ext cx="4038600" cy="4953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2800" b="1" dirty="0">
                <a:solidFill>
                  <a:srgbClr val="C00000"/>
                </a:solidFill>
                <a:cs typeface="Arial" charset="0"/>
              </a:rPr>
              <a:t>Partitioned</a:t>
            </a:r>
          </a:p>
        </p:txBody>
      </p:sp>
      <p:sp>
        <p:nvSpPr>
          <p:cNvPr id="37" name="Rectangle 20"/>
          <p:cNvSpPr>
            <a:spLocks/>
          </p:cNvSpPr>
          <p:nvPr/>
        </p:nvSpPr>
        <p:spPr bwMode="auto">
          <a:xfrm>
            <a:off x="4572000" y="2659705"/>
            <a:ext cx="4114800" cy="4953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2800" b="1" dirty="0">
                <a:solidFill>
                  <a:srgbClr val="C00000"/>
                </a:solidFill>
                <a:cs typeface="Arial" charset="0"/>
              </a:rPr>
              <a:t>Global</a:t>
            </a:r>
          </a:p>
        </p:txBody>
      </p: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3708400" y="3236975"/>
            <a:ext cx="1663700" cy="777645"/>
            <a:chOff x="0" y="0"/>
            <a:chExt cx="1048" cy="552"/>
          </a:xfrm>
        </p:grpSpPr>
        <p:sp>
          <p:nvSpPr>
            <p:cNvPr id="39" name="Oval 22"/>
            <p:cNvSpPr>
              <a:spLocks/>
            </p:cNvSpPr>
            <p:nvPr/>
          </p:nvSpPr>
          <p:spPr bwMode="auto">
            <a:xfrm>
              <a:off x="0" y="32"/>
              <a:ext cx="1048" cy="487"/>
            </a:xfrm>
            <a:prstGeom prst="ellipse">
              <a:avLst/>
            </a:prstGeom>
            <a:solidFill>
              <a:srgbClr val="E6E6E6"/>
            </a:solidFill>
            <a:ln w="25400" cap="flat">
              <a:solidFill>
                <a:srgbClr val="0067D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0" name="Rectangle 23"/>
            <p:cNvSpPr>
              <a:spLocks/>
            </p:cNvSpPr>
            <p:nvPr/>
          </p:nvSpPr>
          <p:spPr bwMode="auto">
            <a:xfrm>
              <a:off x="163" y="0"/>
              <a:ext cx="721" cy="552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78049" bIns="38100" anchor="ctr"/>
            <a:lstStyle/>
            <a:p>
              <a:pPr marL="1588" algn="ctr"/>
              <a:r>
                <a:rPr lang="en-US" sz="2400" dirty="0" smtClean="0">
                  <a:solidFill>
                    <a:schemeClr val="tx1"/>
                  </a:solidFill>
                  <a:cs typeface="Arial" charset="0"/>
                </a:rPr>
                <a:t>C-EDF</a:t>
              </a:r>
              <a:endParaRPr lang="en-US" sz="2400" dirty="0">
                <a:solidFill>
                  <a:schemeClr val="tx1"/>
                </a:solidFill>
                <a:cs typeface="Arial" charset="0"/>
              </a:endParaRPr>
            </a:p>
          </p:txBody>
        </p:sp>
      </p:grp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(Current) LITMUS</a:t>
            </a:r>
            <a:r>
              <a:rPr lang="en-US" baseline="30000" dirty="0" smtClean="0"/>
              <a:t>RT</a:t>
            </a:r>
            <a:r>
              <a:rPr lang="en-US" dirty="0" smtClean="0"/>
              <a:t> Scheduling </a:t>
            </a:r>
            <a:r>
              <a:rPr lang="en-US" dirty="0" err="1" smtClean="0"/>
              <a:t>Plugins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 bwMode="auto">
          <a:xfrm>
            <a:off x="631160" y="1143000"/>
            <a:ext cx="7750840" cy="646331"/>
          </a:xfrm>
          <a:prstGeom prst="rect">
            <a:avLst/>
          </a:prstGeom>
          <a:solidFill>
            <a:srgbClr val="FFFF99"/>
          </a:solidFill>
          <a:ln w="12700" algn="ctr">
            <a:solidFill>
              <a:srgbClr val="0000CC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 smtClean="0"/>
              <a:t>Other </a:t>
            </a:r>
            <a:r>
              <a:rPr lang="en-US" sz="3600" dirty="0" err="1" smtClean="0"/>
              <a:t>plugins</a:t>
            </a:r>
            <a:r>
              <a:rPr lang="en-US" sz="3600" dirty="0" smtClean="0"/>
              <a:t> exist internally to UNC.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885120" y="4312315"/>
            <a:ext cx="4493385" cy="2414940"/>
            <a:chOff x="885120" y="4312315"/>
            <a:chExt cx="4493385" cy="2414940"/>
          </a:xfrm>
        </p:grpSpPr>
        <p:grpSp>
          <p:nvGrpSpPr>
            <p:cNvPr id="7" name="Group 50"/>
            <p:cNvGrpSpPr/>
            <p:nvPr/>
          </p:nvGrpSpPr>
          <p:grpSpPr>
            <a:xfrm>
              <a:off x="3778305" y="4926795"/>
              <a:ext cx="1600200" cy="571500"/>
              <a:chOff x="3708400" y="5929900"/>
              <a:chExt cx="1600200" cy="571500"/>
            </a:xfrm>
          </p:grpSpPr>
          <p:sp>
            <p:nvSpPr>
              <p:cNvPr id="47" name="Oval 29"/>
              <p:cNvSpPr>
                <a:spLocks/>
              </p:cNvSpPr>
              <p:nvPr/>
            </p:nvSpPr>
            <p:spPr bwMode="auto">
              <a:xfrm>
                <a:off x="3708400" y="5929900"/>
                <a:ext cx="1600200" cy="571500"/>
              </a:xfrm>
              <a:prstGeom prst="ellipse">
                <a:avLst/>
              </a:prstGeom>
              <a:solidFill>
                <a:srgbClr val="E6E6E6"/>
              </a:solidFill>
              <a:ln w="25400" cap="flat">
                <a:solidFill>
                  <a:srgbClr val="0067D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8" name="Rectangle 27"/>
              <p:cNvSpPr>
                <a:spLocks/>
              </p:cNvSpPr>
              <p:nvPr/>
            </p:nvSpPr>
            <p:spPr bwMode="auto">
              <a:xfrm>
                <a:off x="3816512" y="5992512"/>
                <a:ext cx="1383977" cy="446276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38100" tIns="38100" rIns="78049" bIns="38100" anchor="ctr">
                <a:spAutoFit/>
              </a:bodyPr>
              <a:lstStyle/>
              <a:p>
                <a:pPr marL="1588" algn="ctr"/>
                <a:r>
                  <a:rPr lang="en-US" sz="2400" dirty="0" smtClean="0">
                    <a:solidFill>
                      <a:schemeClr val="tx1"/>
                    </a:solidFill>
                    <a:cs typeface="Arial" charset="0"/>
                  </a:rPr>
                  <a:t>EDF-WM</a:t>
                </a:r>
                <a:endParaRPr lang="en-US" sz="2400" dirty="0">
                  <a:solidFill>
                    <a:schemeClr val="tx1"/>
                  </a:solidFill>
                  <a:cs typeface="Arial" charset="0"/>
                </a:endParaRPr>
              </a:p>
            </p:txBody>
          </p:sp>
        </p:grpSp>
        <p:grpSp>
          <p:nvGrpSpPr>
            <p:cNvPr id="8" name="Group 51"/>
            <p:cNvGrpSpPr/>
            <p:nvPr/>
          </p:nvGrpSpPr>
          <p:grpSpPr>
            <a:xfrm>
              <a:off x="3778305" y="4312315"/>
              <a:ext cx="1600200" cy="571500"/>
              <a:chOff x="3708400" y="5929900"/>
              <a:chExt cx="1600200" cy="571500"/>
            </a:xfrm>
          </p:grpSpPr>
          <p:sp>
            <p:nvSpPr>
              <p:cNvPr id="53" name="Oval 29"/>
              <p:cNvSpPr>
                <a:spLocks/>
              </p:cNvSpPr>
              <p:nvPr/>
            </p:nvSpPr>
            <p:spPr bwMode="auto">
              <a:xfrm>
                <a:off x="3708400" y="5929900"/>
                <a:ext cx="1600200" cy="571500"/>
              </a:xfrm>
              <a:prstGeom prst="ellipse">
                <a:avLst/>
              </a:prstGeom>
              <a:solidFill>
                <a:srgbClr val="E6E6E6"/>
              </a:solidFill>
              <a:ln w="25400" cap="flat">
                <a:solidFill>
                  <a:srgbClr val="0067D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54" name="Rectangle 27"/>
              <p:cNvSpPr>
                <a:spLocks/>
              </p:cNvSpPr>
              <p:nvPr/>
            </p:nvSpPr>
            <p:spPr bwMode="auto">
              <a:xfrm>
                <a:off x="3919105" y="5992512"/>
                <a:ext cx="1178792" cy="446276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38100" tIns="38100" rIns="78049" bIns="38100" anchor="ctr">
                <a:spAutoFit/>
              </a:bodyPr>
              <a:lstStyle/>
              <a:p>
                <a:pPr marL="1588" algn="ctr"/>
                <a:r>
                  <a:rPr lang="en-US" sz="2400" dirty="0" smtClean="0">
                    <a:solidFill>
                      <a:schemeClr val="tx1"/>
                    </a:solidFill>
                    <a:cs typeface="Arial" charset="0"/>
                  </a:rPr>
                  <a:t>EDF-fm</a:t>
                </a:r>
                <a:endParaRPr lang="en-US" sz="2400" dirty="0">
                  <a:solidFill>
                    <a:schemeClr val="tx1"/>
                  </a:solidFill>
                  <a:cs typeface="Arial" charset="0"/>
                </a:endParaRPr>
              </a:p>
            </p:txBody>
          </p:sp>
        </p:grpSp>
        <p:sp>
          <p:nvSpPr>
            <p:cNvPr id="55" name="Rectangle 34"/>
            <p:cNvSpPr>
              <a:spLocks/>
            </p:cNvSpPr>
            <p:nvPr/>
          </p:nvSpPr>
          <p:spPr bwMode="auto">
            <a:xfrm>
              <a:off x="885120" y="5349250"/>
              <a:ext cx="2734081" cy="920765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40639" bIns="0">
              <a:spAutoFit/>
            </a:bodyPr>
            <a:lstStyle/>
            <a:p>
              <a:pPr algn="ctr">
                <a:spcBef>
                  <a:spcPts val="738"/>
                </a:spcBef>
              </a:pPr>
              <a:r>
                <a:rPr lang="en-US" sz="2700" dirty="0">
                  <a:solidFill>
                    <a:schemeClr val="tx1"/>
                  </a:solidFill>
                  <a:cs typeface="Arial" charset="0"/>
                </a:rPr>
                <a:t>“semi-partitioned</a:t>
              </a:r>
              <a:r>
                <a:rPr lang="en-US" sz="2700" dirty="0" smtClean="0">
                  <a:solidFill>
                    <a:schemeClr val="tx1"/>
                  </a:solidFill>
                  <a:cs typeface="Arial" charset="0"/>
                </a:rPr>
                <a:t>”</a:t>
              </a:r>
            </a:p>
            <a:p>
              <a:pPr algn="ctr">
                <a:spcBef>
                  <a:spcPts val="738"/>
                </a:spcBef>
              </a:pPr>
              <a:r>
                <a:rPr lang="en-US" sz="2700" dirty="0" smtClean="0">
                  <a:solidFill>
                    <a:schemeClr val="tx1"/>
                  </a:solidFill>
                  <a:cs typeface="Arial" charset="0"/>
                </a:rPr>
                <a:t>(coming soon)</a:t>
              </a:r>
              <a:endParaRPr lang="en-US" sz="2700" dirty="0">
                <a:solidFill>
                  <a:schemeClr val="tx1"/>
                </a:solidFill>
                <a:cs typeface="Arial" charset="0"/>
              </a:endParaRPr>
            </a:p>
          </p:txBody>
        </p:sp>
        <p:grpSp>
          <p:nvGrpSpPr>
            <p:cNvPr id="31" name="Group 50"/>
            <p:cNvGrpSpPr/>
            <p:nvPr/>
          </p:nvGrpSpPr>
          <p:grpSpPr>
            <a:xfrm>
              <a:off x="3778305" y="5541275"/>
              <a:ext cx="1600200" cy="571500"/>
              <a:chOff x="3708400" y="5929900"/>
              <a:chExt cx="1600200" cy="571500"/>
            </a:xfrm>
          </p:grpSpPr>
          <p:sp>
            <p:nvSpPr>
              <p:cNvPr id="38" name="Oval 29"/>
              <p:cNvSpPr>
                <a:spLocks/>
              </p:cNvSpPr>
              <p:nvPr/>
            </p:nvSpPr>
            <p:spPr bwMode="auto">
              <a:xfrm>
                <a:off x="3708400" y="5929900"/>
                <a:ext cx="1600200" cy="571500"/>
              </a:xfrm>
              <a:prstGeom prst="ellipse">
                <a:avLst/>
              </a:prstGeom>
              <a:solidFill>
                <a:srgbClr val="E6E6E6"/>
              </a:solidFill>
              <a:ln w="25400" cap="flat">
                <a:solidFill>
                  <a:srgbClr val="0067D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1" name="Rectangle 27"/>
              <p:cNvSpPr>
                <a:spLocks/>
              </p:cNvSpPr>
              <p:nvPr/>
            </p:nvSpPr>
            <p:spPr bwMode="auto">
              <a:xfrm>
                <a:off x="3987233" y="5992512"/>
                <a:ext cx="1042537" cy="446276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38100" tIns="38100" rIns="78049" bIns="38100" anchor="ctr">
                <a:spAutoFit/>
              </a:bodyPr>
              <a:lstStyle/>
              <a:p>
                <a:pPr marL="1588" algn="ctr"/>
                <a:r>
                  <a:rPr lang="en-US" sz="2400" dirty="0" smtClean="0">
                    <a:solidFill>
                      <a:schemeClr val="tx1"/>
                    </a:solidFill>
                    <a:cs typeface="Arial" charset="0"/>
                  </a:rPr>
                  <a:t>NPS-F</a:t>
                </a:r>
                <a:endParaRPr lang="en-US" sz="2400" dirty="0">
                  <a:solidFill>
                    <a:schemeClr val="tx1"/>
                  </a:solidFill>
                  <a:cs typeface="Arial" charset="0"/>
                </a:endParaRPr>
              </a:p>
            </p:txBody>
          </p:sp>
        </p:grpSp>
        <p:grpSp>
          <p:nvGrpSpPr>
            <p:cNvPr id="42" name="Group 50"/>
            <p:cNvGrpSpPr/>
            <p:nvPr/>
          </p:nvGrpSpPr>
          <p:grpSpPr>
            <a:xfrm>
              <a:off x="3765495" y="6155755"/>
              <a:ext cx="1600200" cy="571500"/>
              <a:chOff x="3708400" y="5929900"/>
              <a:chExt cx="1600200" cy="571500"/>
            </a:xfrm>
          </p:grpSpPr>
          <p:sp>
            <p:nvSpPr>
              <p:cNvPr id="43" name="Oval 29"/>
              <p:cNvSpPr>
                <a:spLocks/>
              </p:cNvSpPr>
              <p:nvPr/>
            </p:nvSpPr>
            <p:spPr bwMode="auto">
              <a:xfrm>
                <a:off x="3708400" y="5929900"/>
                <a:ext cx="1600200" cy="571500"/>
              </a:xfrm>
              <a:prstGeom prst="ellipse">
                <a:avLst/>
              </a:prstGeom>
              <a:solidFill>
                <a:srgbClr val="E6E6E6"/>
              </a:solidFill>
              <a:ln w="25400" cap="flat">
                <a:solidFill>
                  <a:srgbClr val="0067D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5" name="Rectangle 27"/>
              <p:cNvSpPr>
                <a:spLocks/>
              </p:cNvSpPr>
              <p:nvPr/>
            </p:nvSpPr>
            <p:spPr bwMode="auto">
              <a:xfrm>
                <a:off x="3824529" y="5992512"/>
                <a:ext cx="1367947" cy="446276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38100" tIns="38100" rIns="78049" bIns="38100" anchor="ctr">
                <a:spAutoFit/>
              </a:bodyPr>
              <a:lstStyle/>
              <a:p>
                <a:pPr marL="1588" algn="ctr"/>
                <a:r>
                  <a:rPr lang="en-US" sz="2400" dirty="0" smtClean="0">
                    <a:solidFill>
                      <a:schemeClr val="tx1"/>
                    </a:solidFill>
                    <a:cs typeface="Arial" charset="0"/>
                  </a:rPr>
                  <a:t>C-NPS-F</a:t>
                </a:r>
                <a:endParaRPr lang="en-US" sz="2400" dirty="0">
                  <a:solidFill>
                    <a:schemeClr val="tx1"/>
                  </a:solidFill>
                  <a:cs typeface="Arial" charset="0"/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09045" y="1618500"/>
            <a:ext cx="8834955" cy="4114800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What…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is LITMUS</a:t>
            </a:r>
            <a:r>
              <a:rPr lang="en-US" baseline="30000" dirty="0" smtClean="0">
                <a:solidFill>
                  <a:schemeClr val="bg1">
                    <a:lumMod val="50000"/>
                  </a:schemeClr>
                </a:solidFill>
              </a:rPr>
              <a:t>RT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2"/>
                </a:solidFill>
              </a:rPr>
              <a:t>Why</a:t>
            </a:r>
            <a:r>
              <a:rPr lang="en-US" b="1" dirty="0" smtClean="0"/>
              <a:t>…</a:t>
            </a:r>
            <a:r>
              <a:rPr lang="en-US" dirty="0" smtClean="0"/>
              <a:t> was LITMUS</a:t>
            </a:r>
            <a:r>
              <a:rPr lang="en-US" baseline="30000" dirty="0" smtClean="0"/>
              <a:t>RT</a:t>
            </a:r>
            <a:r>
              <a:rPr lang="en-US" dirty="0" smtClean="0"/>
              <a:t> developed?</a:t>
            </a:r>
          </a:p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2"/>
                </a:solidFill>
              </a:rPr>
              <a:t>How</a:t>
            </a:r>
            <a:r>
              <a:rPr lang="en-US" b="1" dirty="0" smtClean="0"/>
              <a:t>…</a:t>
            </a:r>
            <a:r>
              <a:rPr lang="en-US" dirty="0" smtClean="0"/>
              <a:t> do we use LITMUS</a:t>
            </a:r>
            <a:r>
              <a:rPr lang="en-US" baseline="30000" dirty="0" smtClean="0"/>
              <a:t>RT</a:t>
            </a:r>
            <a:r>
              <a:rPr lang="en-US" dirty="0" smtClean="0"/>
              <a:t>?</a:t>
            </a:r>
          </a:p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2"/>
                </a:solidFill>
              </a:rPr>
              <a:t>Which</a:t>
            </a:r>
            <a:r>
              <a:rPr lang="en-US" b="1" dirty="0" smtClean="0"/>
              <a:t>…</a:t>
            </a:r>
            <a:r>
              <a:rPr lang="en-US" dirty="0" smtClean="0"/>
              <a:t> lessons have we learned?</a:t>
            </a:r>
          </a:p>
          <a:p>
            <a:pPr lvl="1" eaLnBrk="1" hangingPunct="1">
              <a:spcBef>
                <a:spcPts val="1800"/>
              </a:spcBef>
            </a:pPr>
            <a:r>
              <a:rPr lang="en-US" dirty="0" smtClean="0"/>
              <a:t>About the “experimental process”.</a:t>
            </a:r>
          </a:p>
          <a:p>
            <a:pPr lvl="1" eaLnBrk="1" hangingPunct="1">
              <a:spcBef>
                <a:spcPts val="1800"/>
              </a:spcBef>
            </a:pPr>
            <a:r>
              <a:rPr lang="en-US" dirty="0" smtClean="0"/>
              <a:t>About multiprocessor scheduling.</a:t>
            </a:r>
          </a:p>
          <a:p>
            <a:pPr eaLnBrk="1" hangingPunct="1">
              <a:spcBef>
                <a:spcPts val="1800"/>
              </a:spcBef>
            </a:pPr>
            <a:r>
              <a:rPr lang="en-US" b="1" dirty="0" smtClean="0">
                <a:solidFill>
                  <a:schemeClr val="bg2"/>
                </a:solidFill>
              </a:rPr>
              <a:t>Where</a:t>
            </a:r>
            <a:r>
              <a:rPr lang="en-US" b="1" dirty="0" smtClean="0"/>
              <a:t>…</a:t>
            </a:r>
            <a:r>
              <a:rPr lang="en-US" dirty="0" smtClean="0"/>
              <a:t> is the LITMUS</a:t>
            </a:r>
            <a:r>
              <a:rPr lang="en-US" baseline="30000" dirty="0" smtClean="0"/>
              <a:t>RT</a:t>
            </a:r>
            <a:r>
              <a:rPr lang="en-US" dirty="0" smtClean="0"/>
              <a:t> project going next?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7585"/>
            <a:ext cx="7848600" cy="4114800"/>
          </a:xfrm>
        </p:spPr>
        <p:txBody>
          <a:bodyPr/>
          <a:lstStyle/>
          <a:p>
            <a:r>
              <a:rPr lang="en-US" dirty="0" err="1" smtClean="0"/>
              <a:t>Multicore</a:t>
            </a:r>
            <a:r>
              <a:rPr lang="en-US" dirty="0" smtClean="0"/>
              <a:t>, of course…</a:t>
            </a:r>
          </a:p>
          <a:p>
            <a:endParaRPr lang="en-US" dirty="0" smtClean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2265363" y="2814520"/>
            <a:ext cx="4965700" cy="3163887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 algn="ctr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3600"/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2820988" y="2946282"/>
            <a:ext cx="1068387" cy="1089025"/>
          </a:xfrm>
          <a:prstGeom prst="ellipse">
            <a:avLst/>
          </a:prstGeom>
          <a:solidFill>
            <a:srgbClr val="CCECFF"/>
          </a:solidFill>
          <a:ln w="12700" algn="ctr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Core 1</a:t>
            </a: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5281613" y="2946282"/>
            <a:ext cx="1068387" cy="1089025"/>
          </a:xfrm>
          <a:prstGeom prst="ellipse">
            <a:avLst/>
          </a:prstGeom>
          <a:solidFill>
            <a:srgbClr val="CCECFF"/>
          </a:solidFill>
          <a:ln w="12700" algn="ctr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Core M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609975" y="4181357"/>
            <a:ext cx="566738" cy="593725"/>
          </a:xfrm>
          <a:prstGeom prst="rect">
            <a:avLst/>
          </a:prstGeom>
          <a:solidFill>
            <a:srgbClr val="FFDDDD"/>
          </a:solidFill>
          <a:ln w="12700" algn="ctr">
            <a:solidFill>
              <a:srgbClr val="0000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L1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6103938" y="4190882"/>
            <a:ext cx="566737" cy="593725"/>
          </a:xfrm>
          <a:prstGeom prst="rect">
            <a:avLst/>
          </a:prstGeom>
          <a:solidFill>
            <a:srgbClr val="FFDDDD"/>
          </a:solidFill>
          <a:ln w="12700" algn="ctr">
            <a:solidFill>
              <a:srgbClr val="0000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L1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673350" y="4954470"/>
            <a:ext cx="4160838" cy="831850"/>
          </a:xfrm>
          <a:prstGeom prst="rect">
            <a:avLst/>
          </a:prstGeom>
          <a:solidFill>
            <a:srgbClr val="FFDDDD"/>
          </a:solidFill>
          <a:ln w="12700" algn="ctr">
            <a:solidFill>
              <a:srgbClr val="0000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L2</a:t>
            </a: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3335338" y="4035307"/>
            <a:ext cx="0" cy="923925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3335338" y="4502032"/>
            <a:ext cx="274637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5821363" y="4033720"/>
            <a:ext cx="0" cy="923925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821363" y="4500445"/>
            <a:ext cx="274637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4276725" y="3017720"/>
            <a:ext cx="641350" cy="6413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/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im">
  <a:themeElements>
    <a:clrScheme name="dbllines.ppt - Double Lines 8">
      <a:dk1>
        <a:srgbClr val="00279F"/>
      </a:dk1>
      <a:lt1>
        <a:srgbClr val="FFFFFF"/>
      </a:lt1>
      <a:dk2>
        <a:srgbClr val="6E0043"/>
      </a:dk2>
      <a:lt2>
        <a:srgbClr val="000000"/>
      </a:lt2>
      <a:accent1>
        <a:srgbClr val="00AE00"/>
      </a:accent1>
      <a:accent2>
        <a:srgbClr val="6E0043"/>
      </a:accent2>
      <a:accent3>
        <a:srgbClr val="FFFFFF"/>
      </a:accent3>
      <a:accent4>
        <a:srgbClr val="002087"/>
      </a:accent4>
      <a:accent5>
        <a:srgbClr val="AAD3AA"/>
      </a:accent5>
      <a:accent6>
        <a:srgbClr val="63003C"/>
      </a:accent6>
      <a:hlink>
        <a:srgbClr val="CF0E30"/>
      </a:hlink>
      <a:folHlink>
        <a:srgbClr val="3365FB"/>
      </a:folHlink>
    </a:clrScheme>
    <a:fontScheme name="dbllines.ppt - Double Lin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99"/>
        </a:solidFill>
        <a:ln w="12700" algn="ctr">
          <a:solidFill>
            <a:srgbClr val="0000CC"/>
          </a:solidFill>
          <a:miter lim="800000"/>
          <a:headEnd/>
          <a:tailEnd/>
        </a:ln>
        <a:effectLst>
          <a:outerShdw dist="107763" dir="2700000" algn="ctr" rotWithShape="0">
            <a:srgbClr val="000000"/>
          </a:outerShdw>
        </a:effectLst>
      </a:spPr>
      <a:bodyPr wrap="none" anchor="ctr"/>
      <a:lstStyle>
        <a:defPPr>
          <a:defRPr/>
        </a:defPPr>
      </a:lstStyle>
    </a:spDef>
    <a:lnDef>
      <a:spPr bwMode="auto">
        <a:noFill/>
        <a:ln w="41275" cap="flat" cmpd="sng" algn="ctr">
          <a:solidFill>
            <a:srgbClr val="006600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  <a:txDef>
      <a:spPr bwMode="auto">
        <a:solidFill>
          <a:srgbClr val="FFFF99"/>
        </a:solidFill>
        <a:ln w="12700" algn="ctr">
          <a:solidFill>
            <a:srgbClr val="0000CC"/>
          </a:solidFill>
          <a:miter lim="800000"/>
          <a:headEnd/>
          <a:tailEnd/>
        </a:ln>
        <a:effectLst>
          <a:outerShdw dist="107763" dir="2700000" algn="ctr" rotWithShape="0">
            <a:srgbClr val="000000"/>
          </a:outerShdw>
        </a:effectLst>
      </a:spPr>
      <a:bodyPr wrap="none" rtlCol="0">
        <a:spAutoFit/>
      </a:bodyPr>
      <a:lstStyle>
        <a:defPPr>
          <a:defRPr sz="3600" dirty="0" smtClean="0"/>
        </a:defPPr>
      </a:lstStyle>
    </a:txDef>
  </a:objectDefaults>
  <a:extraClrSchemeLst>
    <a:extraClrScheme>
      <a:clrScheme name="dbllines.ppt - Double Lin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s.ppt - Double Lin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bllines.ppt - Double Lin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s.ppt - Double Lin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s.ppt - Double Lin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s.ppt - Double Lin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s.ppt - Double Lin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s.ppt - Double Lines 8">
        <a:dk1>
          <a:srgbClr val="00279F"/>
        </a:dk1>
        <a:lt1>
          <a:srgbClr val="FFFFFF"/>
        </a:lt1>
        <a:dk2>
          <a:srgbClr val="6E0043"/>
        </a:dk2>
        <a:lt2>
          <a:srgbClr val="000000"/>
        </a:lt2>
        <a:accent1>
          <a:srgbClr val="00AE00"/>
        </a:accent1>
        <a:accent2>
          <a:srgbClr val="6E0043"/>
        </a:accent2>
        <a:accent3>
          <a:srgbClr val="FFFFFF"/>
        </a:accent3>
        <a:accent4>
          <a:srgbClr val="002087"/>
        </a:accent4>
        <a:accent5>
          <a:srgbClr val="AAD3AA"/>
        </a:accent5>
        <a:accent6>
          <a:srgbClr val="63003C"/>
        </a:accent6>
        <a:hlink>
          <a:srgbClr val="CF0E30"/>
        </a:hlink>
        <a:folHlink>
          <a:srgbClr val="3365F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jim</Template>
  <TotalTime>21257</TotalTime>
  <Pages>38</Pages>
  <Words>3793</Words>
  <Application>Microsoft Office PowerPoint</Application>
  <PresentationFormat>On-screen Show (4:3)</PresentationFormat>
  <Paragraphs>761</Paragraphs>
  <Slides>69</Slides>
  <Notes>26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1" baseType="lpstr">
      <vt:lpstr>jim</vt:lpstr>
      <vt:lpstr>Equation</vt:lpstr>
      <vt:lpstr>Real-Time Multiprocessor Scheduling: Connecting Theory and Practice </vt:lpstr>
      <vt:lpstr>Outline</vt:lpstr>
      <vt:lpstr>LITMUSRT</vt:lpstr>
      <vt:lpstr>LITMUSRT</vt:lpstr>
      <vt:lpstr>LITMUSRT Design</vt:lpstr>
      <vt:lpstr>LITMUSRT Tracing Facilities</vt:lpstr>
      <vt:lpstr>(Current) LITMUSRT Scheduling Plugins</vt:lpstr>
      <vt:lpstr>Outline</vt:lpstr>
      <vt:lpstr>Why?</vt:lpstr>
      <vt:lpstr>Why?</vt:lpstr>
      <vt:lpstr>Theoretical Research</vt:lpstr>
      <vt:lpstr>Sporadic Task Systems (We’ll Limit Attention to Implicit Deadlines)</vt:lpstr>
      <vt:lpstr>Sporadic Task Systems (We’ll Limit Attention to Implicit Deadlines)</vt:lpstr>
      <vt:lpstr>Sporadic Task Systems (We’ll Limit Attention to Implicit Deadlines)</vt:lpstr>
      <vt:lpstr>Sporadic Task Systems (We’ll Limit Attention to Implicit Deadlines)</vt:lpstr>
      <vt:lpstr>Sporadic Task Systems (We’ll Limit Attention to Implicit Deadlines)</vt:lpstr>
      <vt:lpstr>Sporadic Task Systems (We’ll Limit Attention to Implicit Deadlines)</vt:lpstr>
      <vt:lpstr>Sporadic Task Systems (We’ll Limit Attention to Implicit Deadlines)</vt:lpstr>
      <vt:lpstr>Real-Time Correctness</vt:lpstr>
      <vt:lpstr>Scheduling vs. Schedulability</vt:lpstr>
      <vt:lpstr>Multiprocessor Real-Time Scheduling A More Detailed Look</vt:lpstr>
      <vt:lpstr>Scheduling Algs. We’ll Consider Today</vt:lpstr>
      <vt:lpstr>Scheduling Algs. (Continued)</vt:lpstr>
      <vt:lpstr>PEDF Util. Loss for Both HRT and SRT</vt:lpstr>
      <vt:lpstr>Semi-Partitioned Algorithms May or May Not Be Util. Loss</vt:lpstr>
      <vt:lpstr>PD2 Optimal  No Util. Loss for either HRT or SRT (assuming…)</vt:lpstr>
      <vt:lpstr>GEDF HRT: Loss, SRT: No Loss</vt:lpstr>
      <vt:lpstr>Schedulability Summary</vt:lpstr>
      <vt:lpstr>Outline</vt:lpstr>
      <vt:lpstr>Our Experimental Methodology</vt:lpstr>
      <vt:lpstr>Overheads</vt:lpstr>
      <vt:lpstr>Kernel Overheads</vt:lpstr>
      <vt:lpstr>Kernel Overheads (Cont’d)</vt:lpstr>
      <vt:lpstr>Test Platform  Intel Xeon L7455 “Dunnington”</vt:lpstr>
      <vt:lpstr>Test Platform  Intel Xeon L7455 “Dunnington”</vt:lpstr>
      <vt:lpstr>Test Platform  Intel Xeon L7455 “Dunnington”</vt:lpstr>
      <vt:lpstr>Test Platform  Intel Xeon L7455 “Dunnington”</vt:lpstr>
      <vt:lpstr>Kernel Overheads</vt:lpstr>
      <vt:lpstr>CPMDs</vt:lpstr>
      <vt:lpstr>Schedulability Experiments Some of the Distributions We Use</vt:lpstr>
      <vt:lpstr>Example Schedulability Graph Sun Niagara, 8 Cores, 4 HW Threads/Core</vt:lpstr>
      <vt:lpstr>Outline</vt:lpstr>
      <vt:lpstr>Outline</vt:lpstr>
      <vt:lpstr>Experimenting With Bad Code is Pointless</vt:lpstr>
      <vt:lpstr>Be Careful How You Interpret Your Results</vt:lpstr>
      <vt:lpstr>Can be Tricky to Determine if a Scheduler Implementation is Correct</vt:lpstr>
      <vt:lpstr>Can be Tricky to Determine if a Scheduler Implementation is Correct</vt:lpstr>
      <vt:lpstr>Proper Overhead Accounting is Tricky</vt:lpstr>
      <vt:lpstr>Proper Overhead Accounting is Tricky</vt:lpstr>
      <vt:lpstr>Measuring CPMDs is Tricky Too CPMD = Cache-related Preemption/Migration Delay</vt:lpstr>
      <vt:lpstr>Working Set Size Biases Should Be Avoided</vt:lpstr>
      <vt:lpstr>WSS-Agnostic Approach</vt:lpstr>
      <vt:lpstr>Fixed-CPMD Schedulability Here, CMPD is fixed at 500s</vt:lpstr>
      <vt:lpstr>Weighted Schedulability Meas. Show CPMD May Realistically Range over [0,2000]s</vt:lpstr>
      <vt:lpstr>Outline</vt:lpstr>
      <vt:lpstr>Outline</vt:lpstr>
      <vt:lpstr>Preemption Aren’t Necessarily Cheaper Than Migrations</vt:lpstr>
      <vt:lpstr>Cache-Related Delays (Study Done on 24-Core Intel System)</vt:lpstr>
      <vt:lpstr>Optimality Can Be Expensive (HRT Sched. on Sun Niagara w/ 8 Cores, 4 HW Threads/Core)</vt:lpstr>
      <vt:lpstr>For HRT, GEDF/CEDF Can’t Catch PEDF  (Weighted HRT Schedulability on 24-Core Intel System)</vt:lpstr>
      <vt:lpstr>But (Some) Semi-Partitioned Algs. Can  (Weighted SRT Schedulablity on 24-Core Intel System)</vt:lpstr>
      <vt:lpstr>For SRT, CEDF is the Best  (Weighted SRT Schedulability on 24-Core Intel System)</vt:lpstr>
      <vt:lpstr>Implementation Choices Really Matter</vt:lpstr>
      <vt:lpstr>SRT, Bimodal Light (SRT Sched. on Sun Niagara w/ 8 Cores, 4 HW Threads/Core)</vt:lpstr>
      <vt:lpstr>SRT, Bimodal Light (SRT Sched. on Sun Niagara w/ 8 Cores, 4 HW Threads/Core)</vt:lpstr>
      <vt:lpstr>Outline</vt:lpstr>
      <vt:lpstr>Future Work</vt:lpstr>
      <vt:lpstr>Take Home Messages</vt:lpstr>
      <vt:lpstr>Thanks!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Real-Time Computing on Multicore Platforms</dc:title>
  <dc:subject>Real-Time Systems</dc:subject>
  <dc:creator>Jim Anderson</dc:creator>
  <cp:lastModifiedBy>anderson</cp:lastModifiedBy>
  <cp:revision>603</cp:revision>
  <cp:lastPrinted>2001-08-24T21:47:14Z</cp:lastPrinted>
  <dcterms:created xsi:type="dcterms:W3CDTF">1997-03-24T16:31:27Z</dcterms:created>
  <dcterms:modified xsi:type="dcterms:W3CDTF">2010-11-05T09:57:56Z</dcterms:modified>
</cp:coreProperties>
</file>