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3"/>
  </p:notesMasterIdLst>
  <p:sldIdLst>
    <p:sldId id="256" r:id="rId2"/>
    <p:sldId id="257" r:id="rId3"/>
    <p:sldId id="259" r:id="rId4"/>
    <p:sldId id="265" r:id="rId5"/>
    <p:sldId id="266" r:id="rId6"/>
    <p:sldId id="267" r:id="rId7"/>
    <p:sldId id="272" r:id="rId8"/>
    <p:sldId id="268" r:id="rId9"/>
    <p:sldId id="258" r:id="rId10"/>
    <p:sldId id="261" r:id="rId11"/>
    <p:sldId id="262" r:id="rId12"/>
    <p:sldId id="271" r:id="rId13"/>
    <p:sldId id="263" r:id="rId14"/>
    <p:sldId id="264" r:id="rId15"/>
    <p:sldId id="282" r:id="rId16"/>
    <p:sldId id="269" r:id="rId17"/>
    <p:sldId id="270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330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17" r:id="rId54"/>
    <p:sldId id="311" r:id="rId55"/>
    <p:sldId id="312" r:id="rId56"/>
    <p:sldId id="313" r:id="rId57"/>
    <p:sldId id="314" r:id="rId58"/>
    <p:sldId id="315" r:id="rId59"/>
    <p:sldId id="316" r:id="rId60"/>
    <p:sldId id="318" r:id="rId61"/>
    <p:sldId id="319" r:id="rId62"/>
    <p:sldId id="331" r:id="rId63"/>
    <p:sldId id="334" r:id="rId64"/>
    <p:sldId id="321" r:id="rId65"/>
    <p:sldId id="322" r:id="rId66"/>
    <p:sldId id="323" r:id="rId67"/>
    <p:sldId id="333" r:id="rId68"/>
    <p:sldId id="324" r:id="rId69"/>
    <p:sldId id="326" r:id="rId70"/>
    <p:sldId id="325" r:id="rId71"/>
    <p:sldId id="327" r:id="rId72"/>
    <p:sldId id="332" r:id="rId73"/>
    <p:sldId id="329" r:id="rId74"/>
    <p:sldId id="335" r:id="rId75"/>
    <p:sldId id="336" r:id="rId76"/>
    <p:sldId id="337" r:id="rId77"/>
    <p:sldId id="339" r:id="rId78"/>
    <p:sldId id="340" r:id="rId79"/>
    <p:sldId id="341" r:id="rId80"/>
    <p:sldId id="342" r:id="rId81"/>
    <p:sldId id="343" r:id="rId82"/>
    <p:sldId id="344" r:id="rId83"/>
    <p:sldId id="338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7" r:id="rId94"/>
    <p:sldId id="358" r:id="rId95"/>
    <p:sldId id="355" r:id="rId96"/>
    <p:sldId id="356" r:id="rId97"/>
    <p:sldId id="359" r:id="rId98"/>
    <p:sldId id="360" r:id="rId99"/>
    <p:sldId id="361" r:id="rId100"/>
    <p:sldId id="362" r:id="rId101"/>
    <p:sldId id="363" r:id="rId102"/>
    <p:sldId id="364" r:id="rId103"/>
    <p:sldId id="365" r:id="rId104"/>
    <p:sldId id="366" r:id="rId105"/>
    <p:sldId id="367" r:id="rId106"/>
    <p:sldId id="368" r:id="rId107"/>
    <p:sldId id="369" r:id="rId108"/>
    <p:sldId id="370" r:id="rId109"/>
    <p:sldId id="371" r:id="rId110"/>
    <p:sldId id="372" r:id="rId111"/>
    <p:sldId id="373" r:id="rId1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7D"/>
    <a:srgbClr val="FFA7A7"/>
    <a:srgbClr val="FFCCFF"/>
    <a:srgbClr val="FF6600"/>
    <a:srgbClr val="FF9900"/>
    <a:srgbClr val="CCCC00"/>
    <a:srgbClr val="CC9900"/>
    <a:srgbClr val="CC00FF"/>
    <a:srgbClr val="FF66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4BE73-1E08-4023-BCF7-604CD18749B3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3DD39-687F-425A-A528-CCC9B4B81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DD39-687F-425A-A528-CCC9B4B8159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DD39-687F-425A-A528-CCC9B4B8159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3DD39-687F-425A-A528-CCC9B4B8159B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1E9C08E3-6960-4D25-BC89-3E1F2117ECF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A33C6058-4C53-4AA1-BF2B-407D4C0A3228}" type="datetimeFigureOut">
              <a:rPr lang="en-US" smtClean="0"/>
              <a:pPr/>
              <a:t>10/7/2010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828800"/>
            <a:ext cx="6324600" cy="2209800"/>
          </a:xfrm>
        </p:spPr>
        <p:txBody>
          <a:bodyPr/>
          <a:lstStyle/>
          <a:p>
            <a:pPr algn="ctr"/>
            <a:r>
              <a:rPr lang="en-US" sz="4000" dirty="0" smtClean="0"/>
              <a:t>Mixed-Criticality Scheduling:</a:t>
            </a:r>
            <a:br>
              <a:rPr lang="en-US" sz="4000" dirty="0" smtClean="0"/>
            </a:br>
            <a:r>
              <a:rPr lang="en-US" sz="4000" dirty="0" smtClean="0"/>
              <a:t>Models and Methods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3200" b="1" dirty="0" smtClean="0"/>
              <a:t>Haohan Li</a:t>
            </a:r>
          </a:p>
          <a:p>
            <a:pPr algn="ctr"/>
            <a:r>
              <a:rPr lang="en-US" sz="2800" dirty="0" smtClean="0"/>
              <a:t>October 08, 2010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pPr lvl="2"/>
            <a:r>
              <a:rPr lang="en-US" dirty="0" smtClean="0"/>
              <a:t>Preemptive Scheduling of Multi-criticality Systems with Varying Degrees of Execution Time Assurance. </a:t>
            </a:r>
            <a:r>
              <a:rPr lang="en-US" i="1" dirty="0" smtClean="0"/>
              <a:t>Vestal</a:t>
            </a:r>
            <a:r>
              <a:rPr lang="en-US" dirty="0"/>
              <a:t>.</a:t>
            </a:r>
            <a:r>
              <a:rPr lang="en-US" dirty="0" smtClean="0"/>
              <a:t> RTSS 2007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2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Niz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et al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RTSS 2009</a:t>
            </a:r>
          </a:p>
          <a:p>
            <a:pPr lvl="2"/>
            <a:r>
              <a:rPr lang="en-US" i="1" dirty="0" err="1" smtClean="0">
                <a:solidFill>
                  <a:schemeClr val="tx1"/>
                </a:solidFill>
                <a:latin typeface="+mn-lt"/>
              </a:rPr>
              <a:t>Pellizzoni</a:t>
            </a:r>
            <a:r>
              <a:rPr lang="en-US" i="1" dirty="0" smtClean="0"/>
              <a:t> et al</a:t>
            </a:r>
            <a:r>
              <a:rPr lang="en-US" dirty="0" smtClean="0"/>
              <a:t>. EMSOFT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“Mixed-Criticality”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Scheduling of Mixed-Criticality Real-Time Task Sets</a:t>
            </a:r>
          </a:p>
          <a:p>
            <a:pPr lvl="1"/>
            <a:r>
              <a:rPr lang="en-US" i="1" dirty="0" smtClean="0"/>
              <a:t>de </a:t>
            </a:r>
            <a:r>
              <a:rPr lang="en-US" i="1" dirty="0" err="1" smtClean="0"/>
              <a:t>Niz</a:t>
            </a:r>
            <a:r>
              <a:rPr lang="en-US" i="1" dirty="0" smtClean="0"/>
              <a:t>, </a:t>
            </a:r>
            <a:r>
              <a:rPr lang="en-US" i="1" dirty="0" err="1" smtClean="0"/>
              <a:t>Lakshmanan</a:t>
            </a:r>
            <a:r>
              <a:rPr lang="en-US" i="1" dirty="0" smtClean="0"/>
              <a:t> and </a:t>
            </a:r>
            <a:r>
              <a:rPr lang="en-US" i="1" dirty="0" err="1" smtClean="0"/>
              <a:t>Rajkumar</a:t>
            </a:r>
            <a:r>
              <a:rPr lang="en-US" dirty="0" smtClean="0"/>
              <a:t>. RTSS 2009</a:t>
            </a:r>
          </a:p>
          <a:p>
            <a:pPr lvl="1"/>
            <a:r>
              <a:rPr lang="en-US" dirty="0" smtClean="0"/>
              <a:t>This paper is about overload control</a:t>
            </a:r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They use rate-monotonic as basic scheduler</a:t>
            </a:r>
          </a:p>
          <a:p>
            <a:pPr lvl="1"/>
            <a:r>
              <a:rPr lang="en-US" dirty="0" smtClean="0"/>
              <a:t>As the rest of the world do</a:t>
            </a:r>
          </a:p>
          <a:p>
            <a:r>
              <a:rPr lang="en-US" dirty="0" smtClean="0"/>
              <a:t>They define a task as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30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30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FF0000"/>
                </a:solidFill>
              </a:rPr>
              <a:t>overload execution budget</a:t>
            </a:r>
          </a:p>
          <a:p>
            <a:pPr lvl="1"/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the criticality of the task</a:t>
            </a:r>
          </a:p>
          <a:p>
            <a:pPr lvl="2"/>
            <a:r>
              <a:rPr lang="en-US" dirty="0" smtClean="0"/>
              <a:t>Although not stated in the paper, I believe they assign identical criticality to each of the task, similar as priority</a:t>
            </a:r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scheduling objective</a:t>
            </a:r>
          </a:p>
          <a:p>
            <a:pPr lvl="1"/>
            <a:r>
              <a:rPr lang="en-US" dirty="0" smtClean="0"/>
              <a:t>“Our scheduler performs admission control, and if admitted, a task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guaranteed to run up to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30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/>
              <a:t> if no higher criticality tasks exceeds its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/>
              <a:t>.”</a:t>
            </a:r>
          </a:p>
          <a:p>
            <a:pPr lvl="2"/>
            <a:r>
              <a:rPr lang="en-US" dirty="0" smtClean="0"/>
              <a:t>When a higher criticality task exceeds its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/>
              <a:t>,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don’t have to meet its deadline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accent4"/>
                </a:solidFill>
              </a:rPr>
              <a:t>Essential difference?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3886200"/>
          </a:xfrm>
        </p:spPr>
        <p:txBody>
          <a:bodyPr/>
          <a:lstStyle/>
          <a:p>
            <a:r>
              <a:rPr lang="en-US" dirty="0" smtClean="0"/>
              <a:t>They used a “zero-slack” technique</a:t>
            </a:r>
          </a:p>
          <a:p>
            <a:pPr lvl="1"/>
            <a:r>
              <a:rPr lang="en-US" dirty="0" smtClean="0"/>
              <a:t>When a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high-criticality</a:t>
            </a:r>
            <a:r>
              <a:rPr lang="en-US" dirty="0" smtClean="0"/>
              <a:t> job has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low-priority</a:t>
            </a:r>
            <a:r>
              <a:rPr lang="en-US" dirty="0" smtClean="0"/>
              <a:t>, and is being blocked by a low-criticality job</a:t>
            </a:r>
          </a:p>
          <a:p>
            <a:pPr lvl="2"/>
            <a:r>
              <a:rPr lang="en-US" dirty="0" smtClean="0"/>
              <a:t>If at a moment, continuing blocking the job will cause a failure to guarantee overload budget</a:t>
            </a:r>
          </a:p>
          <a:p>
            <a:pPr lvl="3"/>
            <a:r>
              <a:rPr lang="en-US" dirty="0" smtClean="0"/>
              <a:t>This moment is called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zero-slack-instant</a:t>
            </a:r>
          </a:p>
          <a:p>
            <a:pPr lvl="2"/>
            <a:r>
              <a:rPr lang="en-US" dirty="0" smtClean="0"/>
              <a:t>At this moment, block the low-criticality job, and run the high-criticality job</a:t>
            </a:r>
            <a:endParaRPr 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40068"/>
          <a:stretch>
            <a:fillRect/>
          </a:stretch>
        </p:blipFill>
        <p:spPr bwMode="auto">
          <a:xfrm>
            <a:off x="1524000" y="2743200"/>
            <a:ext cx="5486400" cy="125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Their example: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114800"/>
            <a:ext cx="4567237" cy="230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Zero-Slack-Instant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used some complicated algorithm to compute the instant for each task</a:t>
            </a:r>
          </a:p>
          <a:p>
            <a:pPr lvl="1"/>
            <a:r>
              <a:rPr lang="en-US" dirty="0" smtClean="0"/>
              <a:t>Since after the instant, the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low-priority</a:t>
            </a:r>
            <a:r>
              <a:rPr lang="en-US" dirty="0" smtClean="0"/>
              <a:t> job (with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 criticality</a:t>
            </a:r>
            <a:r>
              <a:rPr lang="en-US" dirty="0" smtClean="0"/>
              <a:t>) may be able to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block</a:t>
            </a:r>
            <a:r>
              <a:rPr lang="en-US" dirty="0" smtClean="0"/>
              <a:t> high-priority job, they will compute some </a:t>
            </a:r>
            <a:r>
              <a:rPr lang="en-US" dirty="0" smtClean="0">
                <a:solidFill>
                  <a:srgbClr val="FF0000"/>
                </a:solidFill>
              </a:rPr>
              <a:t>blocking factor</a:t>
            </a:r>
            <a:r>
              <a:rPr lang="en-US" dirty="0" smtClean="0"/>
              <a:t> in rate-monotonic time demand analysis</a:t>
            </a:r>
            <a:endParaRPr 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Their algorithm dominates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criticality-monotonic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pure rate-monotonic</a:t>
            </a:r>
            <a:r>
              <a:rPr lang="en-US" dirty="0" smtClean="0"/>
              <a:t> scheduler</a:t>
            </a:r>
          </a:p>
          <a:p>
            <a:r>
              <a:rPr lang="en-US" dirty="0" smtClean="0"/>
              <a:t>They didn’t provide theoretical performance measurement</a:t>
            </a:r>
          </a:p>
          <a:p>
            <a:r>
              <a:rPr lang="en-US" dirty="0" smtClean="0"/>
              <a:t>It may be helpful for “slack-shifting” design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Problem Definition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Solutions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Theoretical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Practical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Related Work</a:t>
            </a:r>
          </a:p>
          <a:p>
            <a:pPr lvl="2"/>
            <a:r>
              <a:rPr lang="en-US" i="1" dirty="0" smtClean="0">
                <a:solidFill>
                  <a:schemeClr val="accent4"/>
                </a:solidFill>
              </a:rPr>
              <a:t>de </a:t>
            </a:r>
            <a:r>
              <a:rPr lang="en-US" i="1" dirty="0" err="1" smtClean="0">
                <a:solidFill>
                  <a:schemeClr val="accent4"/>
                </a:solidFill>
              </a:rPr>
              <a:t>Niz</a:t>
            </a:r>
            <a:r>
              <a:rPr lang="en-US" i="1" dirty="0" smtClean="0">
                <a:solidFill>
                  <a:schemeClr val="accent4"/>
                </a:solidFill>
              </a:rPr>
              <a:t> et al</a:t>
            </a:r>
            <a:r>
              <a:rPr lang="en-US" dirty="0" smtClean="0">
                <a:solidFill>
                  <a:schemeClr val="accent4"/>
                </a:solidFill>
              </a:rPr>
              <a:t>. RTSS 2009</a:t>
            </a:r>
          </a:p>
          <a:p>
            <a:pPr lvl="2"/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Pellizzoni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et al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EMSOFT 2009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System On Chips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Mixed-Criticality in </a:t>
            </a:r>
            <a:r>
              <a:rPr lang="en-US" dirty="0" err="1" smtClean="0"/>
              <a:t>SoC</a:t>
            </a:r>
            <a:r>
              <a:rPr lang="en-US" dirty="0" smtClean="0"/>
              <a:t>-based Real-Time Embedded Systems</a:t>
            </a:r>
          </a:p>
          <a:p>
            <a:pPr lvl="1"/>
            <a:r>
              <a:rPr lang="en-US" i="1" dirty="0" err="1" smtClean="0">
                <a:solidFill>
                  <a:schemeClr val="accent4"/>
                </a:solidFill>
              </a:rPr>
              <a:t>Pellizzoni</a:t>
            </a:r>
            <a:r>
              <a:rPr lang="en-US" i="1" dirty="0" smtClean="0">
                <a:solidFill>
                  <a:schemeClr val="accent4"/>
                </a:solidFill>
              </a:rPr>
              <a:t>, Meredith, Nam, Sun, </a:t>
            </a:r>
            <a:r>
              <a:rPr lang="en-US" i="1" dirty="0" err="1" smtClean="0">
                <a:solidFill>
                  <a:schemeClr val="accent4"/>
                </a:solidFill>
              </a:rPr>
              <a:t>Caccamo</a:t>
            </a:r>
            <a:r>
              <a:rPr lang="en-US" i="1" dirty="0" smtClean="0">
                <a:solidFill>
                  <a:schemeClr val="accent4"/>
                </a:solidFill>
              </a:rPr>
              <a:t> and </a:t>
            </a:r>
            <a:r>
              <a:rPr lang="en-US" i="1" dirty="0" err="1" smtClean="0">
                <a:solidFill>
                  <a:schemeClr val="accent4"/>
                </a:solidFill>
              </a:rPr>
              <a:t>Sha</a:t>
            </a:r>
            <a:r>
              <a:rPr lang="en-US" dirty="0" smtClean="0">
                <a:solidFill>
                  <a:schemeClr val="accent4"/>
                </a:solidFill>
              </a:rPr>
              <a:t>.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EMSOFT 2009</a:t>
            </a:r>
          </a:p>
          <a:p>
            <a:pPr lvl="1"/>
            <a:r>
              <a:rPr lang="en-US" dirty="0" err="1" smtClean="0"/>
              <a:t>SoC</a:t>
            </a:r>
            <a:r>
              <a:rPr lang="en-US" dirty="0" smtClean="0"/>
              <a:t> stands for “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Systems-On-Chip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This paper is about secure embedded system design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pPr lvl="2"/>
            <a:r>
              <a:rPr lang="en-US" i="1" dirty="0" smtClean="0"/>
              <a:t>Vestal</a:t>
            </a:r>
            <a:r>
              <a:rPr lang="en-US" dirty="0" smtClean="0"/>
              <a:t>, RTSS 2007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“In a mixed-criticality system, low criticality applications must be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prevented from interfering</a:t>
            </a:r>
            <a:r>
              <a:rPr lang="en-US" dirty="0" smtClean="0"/>
              <a:t> with high criticality ones”</a:t>
            </a:r>
          </a:p>
          <a:p>
            <a:r>
              <a:rPr lang="en-US" dirty="0" smtClean="0"/>
              <a:t>“We introduce a new design methodology for </a:t>
            </a:r>
            <a:r>
              <a:rPr lang="en-US" dirty="0" err="1" smtClean="0"/>
              <a:t>SoC</a:t>
            </a:r>
            <a:r>
              <a:rPr lang="en-US" dirty="0" smtClean="0"/>
              <a:t> that provides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strong isolation</a:t>
            </a:r>
            <a:r>
              <a:rPr lang="en-US" dirty="0" smtClean="0"/>
              <a:t> guarantees to applications with different criticalities”</a:t>
            </a:r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dirty="0" smtClean="0"/>
              <a:t>Schedulability Analysis of Sporadic Tasks with Multiple Criticality Specifications. </a:t>
            </a:r>
            <a:r>
              <a:rPr lang="en-US" i="1" dirty="0" err="1" smtClean="0"/>
              <a:t>Baruah</a:t>
            </a:r>
            <a:r>
              <a:rPr lang="en-US" i="1" dirty="0" smtClean="0"/>
              <a:t> and Vestal</a:t>
            </a:r>
            <a:r>
              <a:rPr lang="en-US" dirty="0" smtClean="0"/>
              <a:t>, ECRTS 2008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and Vestal</a:t>
            </a:r>
            <a:r>
              <a:rPr lang="en-US" dirty="0" smtClean="0"/>
              <a:t>, ECRTS 2008</a:t>
            </a:r>
          </a:p>
          <a:p>
            <a:pPr lvl="2"/>
            <a:r>
              <a:rPr lang="en-US" dirty="0" smtClean="0"/>
              <a:t>Towards the design of certifiable mixed-criticality systems. </a:t>
            </a:r>
            <a:r>
              <a:rPr lang="en-US" i="1" dirty="0" err="1" smtClean="0"/>
              <a:t>Baruah</a:t>
            </a:r>
            <a:r>
              <a:rPr lang="en-US" i="1" dirty="0" smtClean="0"/>
              <a:t>, Li, and </a:t>
            </a:r>
            <a:r>
              <a:rPr lang="en-US" i="1" dirty="0" err="1" smtClean="0"/>
              <a:t>Stougie</a:t>
            </a:r>
            <a:r>
              <a:rPr lang="en-US" dirty="0" smtClean="0"/>
              <a:t>. RTAS 2010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and Vestal</a:t>
            </a:r>
            <a:r>
              <a:rPr lang="en-US" dirty="0" smtClean="0"/>
              <a:t>, ECRTS 2008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, Li, and </a:t>
            </a:r>
            <a:r>
              <a:rPr lang="en-US" i="1" dirty="0" err="1" smtClean="0"/>
              <a:t>Stougie</a:t>
            </a:r>
            <a:r>
              <a:rPr lang="en-US" dirty="0" smtClean="0"/>
              <a:t>. RTAS 2010</a:t>
            </a:r>
          </a:p>
          <a:p>
            <a:pPr lvl="2"/>
            <a:r>
              <a:rPr lang="en-US" dirty="0" smtClean="0"/>
              <a:t>Load-based schedulability analysis of certifiable mixed-criticality systems. </a:t>
            </a:r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 smtClean="0"/>
              <a:t>. EMSOFT 2010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and Vestal</a:t>
            </a:r>
            <a:r>
              <a:rPr lang="en-US" dirty="0" smtClean="0"/>
              <a:t>, ECRTS 2008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, Li, and </a:t>
            </a:r>
            <a:r>
              <a:rPr lang="en-US" i="1" dirty="0" err="1" smtClean="0"/>
              <a:t>Stougie</a:t>
            </a:r>
            <a:r>
              <a:rPr lang="en-US" dirty="0" smtClean="0"/>
              <a:t>. RTAS 2010</a:t>
            </a:r>
          </a:p>
          <a:p>
            <a:pPr lvl="2"/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 smtClean="0"/>
              <a:t>. EMSOFT 2010</a:t>
            </a:r>
          </a:p>
          <a:p>
            <a:pPr lvl="2"/>
            <a:r>
              <a:rPr lang="en-US" dirty="0" smtClean="0"/>
              <a:t>An algorithm for scheduling certifiable mixed-criticality sporadic task systems. </a:t>
            </a:r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/>
              <a:t>.</a:t>
            </a:r>
            <a:r>
              <a:rPr lang="en-US" dirty="0" smtClean="0"/>
              <a:t> RTSS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and Vestal</a:t>
            </a:r>
            <a:r>
              <a:rPr lang="en-US" dirty="0" smtClean="0"/>
              <a:t>, ECRTS 2008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, Li, and </a:t>
            </a:r>
            <a:r>
              <a:rPr lang="en-US" i="1" dirty="0" err="1" smtClean="0"/>
              <a:t>Stougie</a:t>
            </a:r>
            <a:r>
              <a:rPr lang="en-US" dirty="0" smtClean="0"/>
              <a:t>. RTAS 2010</a:t>
            </a:r>
          </a:p>
          <a:p>
            <a:pPr lvl="2"/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 smtClean="0"/>
              <a:t>. EMSOFT 2010</a:t>
            </a:r>
          </a:p>
          <a:p>
            <a:pPr lvl="2"/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/>
              <a:t>.</a:t>
            </a:r>
            <a:r>
              <a:rPr lang="en-US" dirty="0" smtClean="0"/>
              <a:t> RTSS 2010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r>
              <a:rPr lang="en-US" dirty="0" err="1" smtClean="0"/>
              <a:t>Multicore</a:t>
            </a:r>
            <a:r>
              <a:rPr lang="en-US" dirty="0" smtClean="0"/>
              <a:t> Operating-System Support for Mixed Criticality. </a:t>
            </a:r>
            <a:r>
              <a:rPr lang="en-US" i="1" dirty="0" smtClean="0"/>
              <a:t>Anderson, </a:t>
            </a:r>
            <a:r>
              <a:rPr lang="en-US" i="1" dirty="0" err="1" smtClean="0"/>
              <a:t>Baruah</a:t>
            </a:r>
            <a:r>
              <a:rPr lang="en-US" i="1" dirty="0" smtClean="0"/>
              <a:t>, and Brandenburg.</a:t>
            </a:r>
            <a:r>
              <a:rPr lang="en-US" dirty="0" smtClean="0"/>
              <a:t> MCWS 2009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r>
              <a:rPr lang="en-US" i="1" dirty="0" smtClean="0"/>
              <a:t>Anderson, </a:t>
            </a:r>
            <a:r>
              <a:rPr lang="en-US" i="1" dirty="0" err="1" smtClean="0"/>
              <a:t>Baruah</a:t>
            </a:r>
            <a:r>
              <a:rPr lang="en-US" i="1" dirty="0" smtClean="0"/>
              <a:t>, and Brandenburg.</a:t>
            </a:r>
            <a:r>
              <a:rPr lang="en-US" dirty="0" smtClean="0"/>
              <a:t> MCWS 2009</a:t>
            </a:r>
          </a:p>
          <a:p>
            <a:pPr lvl="2"/>
            <a:r>
              <a:rPr lang="en-US" dirty="0" smtClean="0"/>
              <a:t>Mixed-Criticality Real-Time Scheduling for </a:t>
            </a:r>
            <a:r>
              <a:rPr lang="en-US" dirty="0" err="1" smtClean="0"/>
              <a:t>Multicore</a:t>
            </a:r>
            <a:r>
              <a:rPr lang="en-US" dirty="0" smtClean="0"/>
              <a:t> Systems. </a:t>
            </a:r>
            <a:r>
              <a:rPr lang="en-US" i="1" dirty="0" err="1" smtClean="0"/>
              <a:t>Mollison</a:t>
            </a:r>
            <a:r>
              <a:rPr lang="en-US" i="1" dirty="0" smtClean="0"/>
              <a:t>, Erickson, Anderson, </a:t>
            </a:r>
            <a:r>
              <a:rPr lang="en-US" i="1" dirty="0" err="1" smtClean="0"/>
              <a:t>Baruah</a:t>
            </a:r>
            <a:r>
              <a:rPr lang="en-US" i="1" dirty="0" smtClean="0"/>
              <a:t>, and </a:t>
            </a:r>
            <a:r>
              <a:rPr lang="en-US" i="1" dirty="0" err="1" smtClean="0"/>
              <a:t>Scoredos</a:t>
            </a:r>
            <a:r>
              <a:rPr lang="en-US" dirty="0" smtClean="0"/>
              <a:t>. ICESS 2010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r>
              <a:rPr lang="en-US" i="1" dirty="0" smtClean="0"/>
              <a:t>Anderson, </a:t>
            </a:r>
            <a:r>
              <a:rPr lang="en-US" i="1" dirty="0" err="1" smtClean="0"/>
              <a:t>Baruah</a:t>
            </a:r>
            <a:r>
              <a:rPr lang="en-US" i="1" dirty="0" smtClean="0"/>
              <a:t>, and Brandenburg.</a:t>
            </a:r>
            <a:r>
              <a:rPr lang="en-US" dirty="0" smtClean="0"/>
              <a:t> MCWS 2009</a:t>
            </a:r>
          </a:p>
          <a:p>
            <a:pPr lvl="2"/>
            <a:r>
              <a:rPr lang="en-US" i="1" dirty="0" err="1" smtClean="0"/>
              <a:t>Mollison</a:t>
            </a:r>
            <a:r>
              <a:rPr lang="en-US" i="1" dirty="0" smtClean="0"/>
              <a:t>, Erickson, Anderson, </a:t>
            </a:r>
            <a:r>
              <a:rPr lang="en-US" i="1" dirty="0" err="1" smtClean="0"/>
              <a:t>Baruah</a:t>
            </a:r>
            <a:r>
              <a:rPr lang="en-US" i="1" dirty="0" smtClean="0"/>
              <a:t>, and </a:t>
            </a:r>
            <a:r>
              <a:rPr lang="en-US" i="1" dirty="0" err="1" smtClean="0"/>
              <a:t>Scoredos</a:t>
            </a:r>
            <a:r>
              <a:rPr lang="en-US" dirty="0" smtClean="0"/>
              <a:t>. ICESS 2010</a:t>
            </a:r>
          </a:p>
          <a:p>
            <a:pPr lvl="3"/>
            <a:r>
              <a:rPr lang="en-US" dirty="0" smtClean="0"/>
              <a:t>You’ve seen it twice</a:t>
            </a:r>
          </a:p>
          <a:p>
            <a:pPr lvl="4"/>
            <a:r>
              <a:rPr lang="en-US" dirty="0" smtClean="0"/>
              <a:t>System Tea</a:t>
            </a:r>
          </a:p>
          <a:p>
            <a:pPr lvl="4"/>
            <a:r>
              <a:rPr lang="en-US" dirty="0" smtClean="0"/>
              <a:t>Mac’s PRP waiver’s talk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178-B Criticality Levels</a:t>
            </a:r>
          </a:p>
          <a:p>
            <a:pPr lvl="1"/>
            <a:r>
              <a:rPr lang="en-US" dirty="0" smtClean="0"/>
              <a:t>A: Catastrophic</a:t>
            </a:r>
          </a:p>
          <a:p>
            <a:pPr lvl="1"/>
            <a:r>
              <a:rPr lang="en-US" dirty="0" smtClean="0"/>
              <a:t>B: Hazardous</a:t>
            </a:r>
          </a:p>
          <a:p>
            <a:pPr lvl="1"/>
            <a:r>
              <a:rPr lang="en-US" dirty="0" smtClean="0"/>
              <a:t>C: Major</a:t>
            </a:r>
          </a:p>
          <a:p>
            <a:pPr lvl="1"/>
            <a:r>
              <a:rPr lang="en-US" dirty="0" smtClean="0"/>
              <a:t>D: Minor</a:t>
            </a:r>
          </a:p>
          <a:p>
            <a:pPr lvl="1"/>
            <a:r>
              <a:rPr lang="en-US" dirty="0" smtClean="0"/>
              <a:t>E: No Effect</a:t>
            </a:r>
          </a:p>
          <a:p>
            <a:r>
              <a:rPr lang="en-US" dirty="0" smtClean="0"/>
              <a:t>WCET Estimations Varies by Levels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6858000" cy="38862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2"/>
            <a:r>
              <a:rPr lang="en-US" dirty="0" smtClean="0"/>
              <a:t>Scheduling Real-Time Mixed-Criticality Jobs. </a:t>
            </a:r>
            <a:r>
              <a:rPr lang="en-US" i="1" dirty="0" err="1" smtClean="0"/>
              <a:t>Baruah</a:t>
            </a:r>
            <a:r>
              <a:rPr lang="en-US" i="1" dirty="0" smtClean="0"/>
              <a:t> et al</a:t>
            </a:r>
            <a:r>
              <a:rPr lang="en-US" dirty="0" smtClean="0"/>
              <a:t>. MFCS 2010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et al</a:t>
            </a:r>
            <a:r>
              <a:rPr lang="en-US" dirty="0" smtClean="0"/>
              <a:t>. MFCS 2010</a:t>
            </a:r>
          </a:p>
          <a:p>
            <a:pPr lvl="2"/>
            <a:r>
              <a:rPr lang="en-US" dirty="0" smtClean="0"/>
              <a:t>On the Scheduling of Mixed-Criticality Real-Time Task Sets. </a:t>
            </a:r>
            <a:r>
              <a:rPr lang="en-US" i="1" dirty="0" smtClean="0"/>
              <a:t>de </a:t>
            </a:r>
            <a:r>
              <a:rPr lang="en-US" i="1" dirty="0" err="1" smtClean="0"/>
              <a:t>Niz</a:t>
            </a:r>
            <a:r>
              <a:rPr lang="en-US" i="1" dirty="0" smtClean="0"/>
              <a:t> et al</a:t>
            </a:r>
            <a:r>
              <a:rPr lang="en-US" dirty="0" smtClean="0"/>
              <a:t>. RTSS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et al</a:t>
            </a:r>
            <a:r>
              <a:rPr lang="en-US" dirty="0" smtClean="0"/>
              <a:t>. MFCS 2010</a:t>
            </a:r>
          </a:p>
          <a:p>
            <a:pPr lvl="2"/>
            <a:r>
              <a:rPr lang="en-US" i="1" dirty="0" smtClean="0"/>
              <a:t>de </a:t>
            </a:r>
            <a:r>
              <a:rPr lang="en-US" i="1" dirty="0" err="1" smtClean="0"/>
              <a:t>Niz</a:t>
            </a:r>
            <a:r>
              <a:rPr lang="en-US" i="1" dirty="0" smtClean="0"/>
              <a:t> et al</a:t>
            </a:r>
            <a:r>
              <a:rPr lang="en-US" dirty="0" smtClean="0"/>
              <a:t>. RTSS 2009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Handling Mixed Criticality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-based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Realtime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Embedded Systems. </a:t>
            </a:r>
            <a:r>
              <a:rPr lang="en-US" i="1" dirty="0" err="1" smtClean="0">
                <a:solidFill>
                  <a:schemeClr val="tx1"/>
                </a:solidFill>
                <a:latin typeface="+mn-lt"/>
              </a:rPr>
              <a:t>Pellizzoni</a:t>
            </a:r>
            <a:r>
              <a:rPr lang="en-US" i="1" dirty="0" smtClean="0"/>
              <a:t> et al</a:t>
            </a:r>
            <a:r>
              <a:rPr lang="en-US" dirty="0" smtClean="0"/>
              <a:t>. EMSOFT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2"/>
            <a:r>
              <a:rPr lang="en-US" i="1" dirty="0" err="1" smtClean="0"/>
              <a:t>Baruah</a:t>
            </a:r>
            <a:r>
              <a:rPr lang="en-US" i="1" dirty="0" smtClean="0"/>
              <a:t> et al</a:t>
            </a:r>
            <a:r>
              <a:rPr lang="en-US" dirty="0" smtClean="0"/>
              <a:t>. MFCS 2010</a:t>
            </a:r>
          </a:p>
          <a:p>
            <a:pPr lvl="2"/>
            <a:r>
              <a:rPr lang="en-US" i="1" dirty="0" smtClean="0"/>
              <a:t>de </a:t>
            </a:r>
            <a:r>
              <a:rPr lang="en-US" i="1" dirty="0" err="1" smtClean="0"/>
              <a:t>Niz</a:t>
            </a:r>
            <a:r>
              <a:rPr lang="en-US" i="1" dirty="0" smtClean="0"/>
              <a:t> et al</a:t>
            </a:r>
            <a:r>
              <a:rPr lang="en-US" dirty="0" smtClean="0"/>
              <a:t>. RTSS 2009</a:t>
            </a:r>
          </a:p>
          <a:p>
            <a:pPr lvl="2"/>
            <a:r>
              <a:rPr lang="en-US" i="1" dirty="0" err="1" smtClean="0">
                <a:solidFill>
                  <a:schemeClr val="tx1"/>
                </a:solidFill>
                <a:latin typeface="+mn-lt"/>
              </a:rPr>
              <a:t>Pellizzoni</a:t>
            </a:r>
            <a:r>
              <a:rPr lang="en-US" i="1" dirty="0" smtClean="0"/>
              <a:t> et al</a:t>
            </a:r>
            <a:r>
              <a:rPr lang="en-US" dirty="0" smtClean="0"/>
              <a:t>. EMSOFT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dirty="0" smtClean="0"/>
              <a:t>Scheduling mixed-criticality jobs and schedulability test</a:t>
            </a:r>
          </a:p>
          <a:p>
            <a:pPr lvl="2"/>
            <a:r>
              <a:rPr lang="en-US" dirty="0" smtClean="0"/>
              <a:t>Scheduling mixed-criticality sporadic tasks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r>
              <a:rPr lang="en-US" dirty="0" smtClean="0"/>
              <a:t>Operating system support</a:t>
            </a:r>
          </a:p>
          <a:p>
            <a:pPr lvl="2"/>
            <a:r>
              <a:rPr lang="en-US" dirty="0" smtClean="0"/>
              <a:t>General multiprocessor scheduling framework</a:t>
            </a:r>
          </a:p>
          <a:p>
            <a:r>
              <a:rPr lang="en-US" dirty="0"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</a:p>
          <a:p>
            <a:pPr lvl="2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Vestal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RTSS 2007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Mixed-Criticality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Mixed-criticality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jobs</a:t>
            </a:r>
          </a:p>
          <a:p>
            <a:pPr lvl="1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(A),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(B), … ])</a:t>
            </a:r>
          </a:p>
          <a:p>
            <a:pPr lvl="2"/>
            <a:r>
              <a:rPr lang="en-US" dirty="0" smtClean="0"/>
              <a:t>Release time</a:t>
            </a:r>
          </a:p>
          <a:p>
            <a:pPr lvl="2"/>
            <a:r>
              <a:rPr lang="en-US" dirty="0" smtClean="0"/>
              <a:t>Deadline</a:t>
            </a:r>
          </a:p>
          <a:p>
            <a:pPr lvl="2"/>
            <a:r>
              <a:rPr lang="en-US" dirty="0" smtClean="0"/>
              <a:t>Criticality (=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A/B/C/D/…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Corresponding WCETs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Mixed-Criticality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Mixed-criticality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sporadic tasks</a:t>
            </a:r>
          </a:p>
          <a:p>
            <a:pPr lvl="1"/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=(T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D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(A),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(B), … ])</a:t>
            </a:r>
          </a:p>
          <a:p>
            <a:pPr lvl="2"/>
            <a:r>
              <a:rPr lang="en-US" dirty="0" smtClean="0"/>
              <a:t>Period</a:t>
            </a:r>
          </a:p>
          <a:p>
            <a:pPr lvl="2"/>
            <a:r>
              <a:rPr lang="en-US" dirty="0" smtClean="0"/>
              <a:t>Deadline (≤ period)</a:t>
            </a:r>
          </a:p>
          <a:p>
            <a:pPr lvl="2"/>
            <a:r>
              <a:rPr lang="en-US" dirty="0" smtClean="0"/>
              <a:t>Criticality (=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A/B/C/D/…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Corresponding WCETs</a:t>
            </a:r>
          </a:p>
          <a:p>
            <a:pPr lvl="1"/>
            <a:r>
              <a:rPr lang="en-US" dirty="0" smtClean="0"/>
              <a:t>A task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consists of many (or infinite) jobs</a:t>
            </a:r>
          </a:p>
          <a:p>
            <a:pPr lvl="1"/>
            <a:r>
              <a:rPr lang="en-US" dirty="0" smtClean="0"/>
              <a:t>A system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dirty="0" smtClean="0"/>
              <a:t> consists of finite tasks</a:t>
            </a:r>
          </a:p>
          <a:p>
            <a:pPr lvl="1"/>
            <a:r>
              <a:rPr lang="en-US" dirty="0" smtClean="0"/>
              <a:t>We only consider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synchronized</a:t>
            </a:r>
            <a:r>
              <a:rPr lang="en-US" dirty="0" smtClean="0"/>
              <a:t> sporadic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Mixed-Criticality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Correctness of an scheduling strategy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endParaRPr lang="en-US" dirty="0" smtClean="0"/>
          </a:p>
          <a:p>
            <a:pPr lvl="1"/>
            <a:r>
              <a:rPr lang="en-US" dirty="0" smtClean="0"/>
              <a:t>“For each task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we want to assure: to level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that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never misses a deadline.”</a:t>
            </a:r>
          </a:p>
          <a:p>
            <a:pPr lvl="1"/>
            <a:r>
              <a:rPr lang="en-US" dirty="0" smtClean="0"/>
              <a:t>Notice that the definition means </a:t>
            </a:r>
            <a:r>
              <a:rPr lang="en-US" i="1" dirty="0" smtClean="0"/>
              <a:t>Vestal</a:t>
            </a:r>
            <a:r>
              <a:rPr lang="en-US" dirty="0" smtClean="0"/>
              <a:t>’s model is </a:t>
            </a:r>
            <a:r>
              <a:rPr lang="en-US" dirty="0" smtClean="0">
                <a:solidFill>
                  <a:srgbClr val="FF0000"/>
                </a:solidFill>
              </a:rPr>
              <a:t>hard real-time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Job’s Possible WCET at DO 178-B Levels</a:t>
            </a:r>
          </a:p>
          <a:p>
            <a:pPr lvl="1"/>
            <a:r>
              <a:rPr lang="en-US" dirty="0" smtClean="0"/>
              <a:t>A: Catastrophic: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100</a:t>
            </a:r>
          </a:p>
          <a:p>
            <a:pPr lvl="1"/>
            <a:r>
              <a:rPr lang="en-US" dirty="0" smtClean="0"/>
              <a:t>B: Hazardous: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50</a:t>
            </a:r>
          </a:p>
          <a:p>
            <a:pPr lvl="1"/>
            <a:r>
              <a:rPr lang="en-US" dirty="0" smtClean="0"/>
              <a:t>C: Major: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15</a:t>
            </a:r>
          </a:p>
          <a:p>
            <a:pPr lvl="1"/>
            <a:r>
              <a:rPr lang="en-US" dirty="0" smtClean="0"/>
              <a:t>D: Minor: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5</a:t>
            </a:r>
          </a:p>
          <a:p>
            <a:pPr lvl="1"/>
            <a:r>
              <a:rPr lang="en-US" dirty="0" smtClean="0"/>
              <a:t>E: No Effect: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Correctness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495800"/>
          </a:xfrm>
        </p:spPr>
        <p:txBody>
          <a:bodyPr/>
          <a:lstStyle/>
          <a:p>
            <a:r>
              <a:rPr lang="en-US" dirty="0" smtClean="0"/>
              <a:t>Behavior of the system 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jobs</a:t>
            </a:r>
            <a:r>
              <a:rPr lang="en-US" dirty="0" smtClean="0"/>
              <a:t>’ given </a:t>
            </a:r>
            <a:r>
              <a:rPr lang="en-US" dirty="0" smtClean="0"/>
              <a:t>parameters including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execution time</a:t>
            </a:r>
          </a:p>
          <a:p>
            <a:r>
              <a:rPr lang="en-US" dirty="0" smtClean="0"/>
              <a:t>Criticality of the behavior</a:t>
            </a:r>
          </a:p>
          <a:p>
            <a:pPr lvl="1"/>
            <a:r>
              <a:rPr lang="en-US" dirty="0" smtClean="0"/>
              <a:t>The minimum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such that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∀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, the actual execution time is no more than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(x)</a:t>
            </a:r>
          </a:p>
          <a:p>
            <a:r>
              <a:rPr lang="en-US" dirty="0" smtClean="0"/>
              <a:t>Correctness of the scheduling strategy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For all possible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-behaviors of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dirty="0" smtClean="0">
                <a:solidFill>
                  <a:schemeClr val="accent4"/>
                </a:solidFill>
                <a:latin typeface="+mj-lt"/>
                <a:cs typeface="Times New Roman" pitchFamily="18" charset="0"/>
              </a:rPr>
              <a:t>, e</a:t>
            </a:r>
            <a:r>
              <a:rPr lang="en-US" dirty="0" smtClean="0">
                <a:solidFill>
                  <a:schemeClr val="accent4"/>
                </a:solidFill>
                <a:latin typeface="+mj-lt"/>
              </a:rPr>
              <a:t>very </a:t>
            </a:r>
            <a:r>
              <a:rPr lang="en-US" dirty="0" smtClean="0"/>
              <a:t>job with </a:t>
            </a:r>
            <a:r>
              <a:rPr lang="en-US" i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≤x</a:t>
            </a:r>
            <a:r>
              <a:rPr lang="en-US" i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meets its deadline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example with two criticalities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908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possible low-criticality behavior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EDF works for this low-criticality behavior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908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5400000" flipH="1" flipV="1">
            <a:off x="550863" y="5832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92200" y="6348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84263" y="5867400"/>
            <a:ext cx="1166812" cy="4651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2259013" y="5867400"/>
            <a:ext cx="1166812" cy="46513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32175" y="5867400"/>
            <a:ext cx="1166813" cy="4651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06925" y="5867400"/>
            <a:ext cx="1166813" cy="46513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4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815976" y="6048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3144837" y="6061076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066800" y="6400800"/>
            <a:ext cx="48894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</a:t>
            </a:r>
            <a:r>
              <a:rPr lang="en-US" sz="1600" dirty="0"/>
              <a:t>4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6646863" y="6078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5503862" y="6078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A possible high-criticality behavior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EDF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fails</a:t>
            </a:r>
            <a:r>
              <a:rPr lang="en-US" dirty="0" smtClean="0"/>
              <a:t> for this high-criticality behavior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Thus it’s incorrect as a scheduling strategy for this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908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400000" flipH="1" flipV="1">
            <a:off x="550863" y="5832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92200" y="6348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84263" y="5867400"/>
            <a:ext cx="1166812" cy="4651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33763" y="5867400"/>
            <a:ext cx="2371725" cy="465138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97550" y="5867400"/>
            <a:ext cx="2373313" cy="465138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59013" y="5867400"/>
            <a:ext cx="1166812" cy="46513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815976" y="6048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144837" y="6061076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6646863" y="6078538"/>
            <a:ext cx="5746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1066800" y="6400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5503862" y="6078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n-US" dirty="0" smtClean="0">
                <a:solidFill>
                  <a:srgbClr val="FF0000"/>
                </a:solidFill>
              </a:rPr>
              <a:t>if we know</a:t>
            </a:r>
            <a:r>
              <a:rPr lang="en-US" dirty="0" smtClean="0"/>
              <a:t> it’s high-criticality behavior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EDF works again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if we ignore low-criticality jobs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908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400000" flipH="1" flipV="1">
            <a:off x="550863" y="5832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92200" y="6348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66800" y="5867400"/>
            <a:ext cx="2371725" cy="465138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29000" y="5867400"/>
            <a:ext cx="2373313" cy="465138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4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815976" y="6048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6646863" y="6078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1066800" y="6400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Run-time Criticality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Clairvoyant</a:t>
            </a:r>
            <a:r>
              <a:rPr lang="en-US" dirty="0" smtClean="0"/>
              <a:t> scheduling is not helpful</a:t>
            </a:r>
          </a:p>
          <a:p>
            <a:pPr lvl="1"/>
            <a:r>
              <a:rPr lang="en-US" dirty="0" smtClean="0"/>
              <a:t>It means we know the behavior before scheduling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That won’t help us pass certifications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Worst-case reservation</a:t>
            </a:r>
            <a:r>
              <a:rPr lang="en-US" dirty="0" smtClean="0"/>
              <a:t> is another choice</a:t>
            </a:r>
          </a:p>
          <a:p>
            <a:pPr lvl="1"/>
            <a:r>
              <a:rPr lang="en-US" dirty="0" smtClean="0"/>
              <a:t>If we just accept the largest estimation, all classic schedulers will return</a:t>
            </a:r>
          </a:p>
          <a:p>
            <a:pPr lvl="1"/>
            <a:r>
              <a:rPr lang="en-US" dirty="0" smtClean="0"/>
              <a:t>No criticality needed anymore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Run-time criticality detection</a:t>
            </a:r>
            <a:r>
              <a:rPr lang="en-US" dirty="0" smtClean="0"/>
              <a:t> looks the best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Criticality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System’s criticality changes when a job </a:t>
            </a:r>
            <a:r>
              <a:rPr lang="en-US" dirty="0" smtClean="0">
                <a:solidFill>
                  <a:srgbClr val="FF0000"/>
                </a:solidFill>
              </a:rPr>
              <a:t>uses more than specified WCET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current criticality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We can ignore lower-criticality tasks since then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Strong assumptions </a:t>
            </a:r>
            <a:r>
              <a:rPr lang="en-US" dirty="0" smtClean="0">
                <a:solidFill>
                  <a:schemeClr val="accent4"/>
                </a:solidFill>
              </a:rPr>
              <a:t>needed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When a high-criticality job exceeds WCET, all the lower-criticality jobs can be eliminated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with no cost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When a low-criticality job exceeds WCET, it can be </a:t>
            </a:r>
            <a:r>
              <a:rPr lang="en-US" dirty="0" smtClean="0">
                <a:solidFill>
                  <a:srgbClr val="FF0000"/>
                </a:solidFill>
              </a:rPr>
              <a:t>stopped immediately</a:t>
            </a:r>
          </a:p>
          <a:p>
            <a:pPr lvl="1"/>
            <a:endParaRPr lang="en-US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Scheduling mixed-criticality jobs</a:t>
            </a:r>
          </a:p>
          <a:p>
            <a:pPr lvl="3"/>
            <a:r>
              <a:rPr lang="en-US" i="1" dirty="0" err="1" smtClean="0"/>
              <a:t>Baruah</a:t>
            </a:r>
            <a:r>
              <a:rPr lang="en-US" i="1" dirty="0" smtClean="0"/>
              <a:t>, Li, and </a:t>
            </a:r>
            <a:r>
              <a:rPr lang="en-US" i="1" dirty="0" err="1" smtClean="0"/>
              <a:t>Stougie</a:t>
            </a:r>
            <a:r>
              <a:rPr lang="en-US" dirty="0" smtClean="0"/>
              <a:t>. RTAS 2010</a:t>
            </a:r>
          </a:p>
          <a:p>
            <a:pPr lvl="2"/>
            <a:r>
              <a:rPr lang="en-US" dirty="0" smtClean="0"/>
              <a:t>Additional schedulability test</a:t>
            </a:r>
          </a:p>
          <a:p>
            <a:pPr lvl="2"/>
            <a:r>
              <a:rPr lang="en-US" dirty="0" smtClean="0"/>
              <a:t>Scheduling mixed-criticality sporadic tasks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Run-time criticality detection</a:t>
            </a:r>
          </a:p>
          <a:p>
            <a:r>
              <a:rPr lang="en-US" dirty="0" smtClean="0"/>
              <a:t>Preemptive and </a:t>
            </a:r>
            <a:r>
              <a:rPr lang="en-US" dirty="0" err="1" smtClean="0"/>
              <a:t>uniprocessor</a:t>
            </a:r>
            <a:endParaRPr lang="en-US" dirty="0" smtClean="0"/>
          </a:p>
          <a:p>
            <a:r>
              <a:rPr lang="en-US" dirty="0" smtClean="0"/>
              <a:t>Hard real-time</a:t>
            </a:r>
          </a:p>
          <a:p>
            <a:r>
              <a:rPr lang="en-US" dirty="0" smtClean="0"/>
              <a:t>Two criticalities only</a:t>
            </a:r>
          </a:p>
          <a:p>
            <a:r>
              <a:rPr lang="en-US" dirty="0" smtClean="0"/>
              <a:t>Given finite jobs</a:t>
            </a:r>
          </a:p>
          <a:p>
            <a:pPr lvl="1"/>
            <a:r>
              <a:rPr lang="en-US" dirty="0" smtClean="0"/>
              <a:t>All released immediately</a:t>
            </a:r>
          </a:p>
          <a:p>
            <a:pPr lvl="1"/>
            <a:r>
              <a:rPr lang="en-US" dirty="0" smtClean="0"/>
              <a:t>Specified deadlines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267200"/>
          </a:xfrm>
        </p:spPr>
        <p:txBody>
          <a:bodyPr/>
          <a:lstStyle/>
          <a:p>
            <a:r>
              <a:rPr lang="en-US" dirty="0" smtClean="0"/>
              <a:t>Why EDF fails?</a:t>
            </a:r>
          </a:p>
          <a:p>
            <a:pPr lvl="1"/>
            <a:r>
              <a:rPr lang="en-US" dirty="0" smtClean="0"/>
              <a:t>EDF treats all jobs equal</a:t>
            </a:r>
          </a:p>
          <a:p>
            <a:pPr lvl="1"/>
            <a:r>
              <a:rPr lang="en-US" dirty="0" smtClean="0"/>
              <a:t>Selecting the earliest-deadline job guarantees the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time demand </a:t>
            </a:r>
            <a:r>
              <a:rPr lang="en-US" dirty="0" smtClean="0"/>
              <a:t>before each deadline won’t exceed it</a:t>
            </a:r>
          </a:p>
          <a:p>
            <a:pPr lvl="1"/>
            <a:r>
              <a:rPr lang="en-US" dirty="0" smtClean="0"/>
              <a:t>It’s unfair to high-criticality jobs</a:t>
            </a:r>
          </a:p>
          <a:p>
            <a:pPr lvl="2"/>
            <a:r>
              <a:rPr lang="en-US" dirty="0" smtClean="0"/>
              <a:t>When computing time demand, high-criticality job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demands more </a:t>
            </a:r>
            <a:r>
              <a:rPr lang="en-US" dirty="0" smtClean="0"/>
              <a:t>than low-criticality jobs</a:t>
            </a:r>
          </a:p>
          <a:p>
            <a:pPr lvl="2"/>
            <a:r>
              <a:rPr lang="en-US" dirty="0" smtClean="0"/>
              <a:t>Because with criticality detection, the low-criticality job </a:t>
            </a:r>
            <a:r>
              <a:rPr lang="en-US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see any other job uses more than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(LO)</a:t>
            </a:r>
            <a:endParaRPr lang="en-US" i="1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Hardness lies in multiple criteria</a:t>
            </a:r>
          </a:p>
          <a:p>
            <a:pPr lvl="1"/>
            <a:r>
              <a:rPr lang="en-US" dirty="0" smtClean="0"/>
              <a:t>Most scheduling algorithms favor urgent jobs</a:t>
            </a:r>
          </a:p>
          <a:p>
            <a:pPr lvl="2"/>
            <a:r>
              <a:rPr lang="en-US" dirty="0" smtClean="0"/>
              <a:t>Real-time system is the science of deadlines</a:t>
            </a:r>
          </a:p>
          <a:p>
            <a:pPr lvl="1"/>
            <a:r>
              <a:rPr lang="en-US" dirty="0" smtClean="0"/>
              <a:t>Urgent jobs may be sacrificial in MC system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Urgency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significance</a:t>
            </a:r>
            <a:r>
              <a:rPr lang="en-US" dirty="0" smtClean="0"/>
              <a:t> must be compromised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Repeatedly find the “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lowest-priority</a:t>
            </a:r>
            <a:r>
              <a:rPr lang="en-US" dirty="0" smtClean="0"/>
              <a:t>” job</a:t>
            </a:r>
          </a:p>
          <a:p>
            <a:pPr lvl="1"/>
            <a:r>
              <a:rPr lang="en-US" dirty="0" smtClean="0"/>
              <a:t>If a high-criticality job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satisfies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Or if a low-criticality job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satisfies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as lowest-priority job, and delete it from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</a:p>
          <a:p>
            <a:pPr lvl="2"/>
            <a:r>
              <a:rPr lang="en-US" dirty="0" smtClean="0">
                <a:solidFill>
                  <a:schemeClr val="accent4"/>
                </a:solidFill>
                <a:cs typeface="Times New Roman" pitchFamily="18" charset="0"/>
              </a:rPr>
              <a:t>Deleted jobs will not be considered any more</a:t>
            </a:r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971800" y="3200401"/>
            <a:ext cx="2286000" cy="843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876800"/>
            <a:ext cx="2286000" cy="63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r>
              <a:rPr lang="en-US" dirty="0" smtClean="0"/>
              <a:t>We call our algorithm “OCBP algorithm”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wn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riticality-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ased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riority algorithm</a:t>
            </a:r>
          </a:p>
          <a:p>
            <a:r>
              <a:rPr lang="en-US" dirty="0" smtClean="0"/>
              <a:t>The algorithm will return a priority assignment</a:t>
            </a:r>
          </a:p>
          <a:p>
            <a:pPr lvl="1"/>
            <a:r>
              <a:rPr lang="en-US" dirty="0" smtClean="0"/>
              <a:t>Or return “non-schedulable” if no job can be chosen</a:t>
            </a:r>
          </a:p>
          <a:p>
            <a:r>
              <a:rPr lang="en-US" dirty="0" smtClean="0"/>
              <a:t>If we execute all jobs according to the priorities, no deadline will be missed</a:t>
            </a:r>
          </a:p>
          <a:p>
            <a:pPr lvl="1"/>
            <a:r>
              <a:rPr lang="en-US" dirty="0" smtClean="0"/>
              <a:t>Because we’ve counted the largest time demand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447800"/>
          </a:xfrm>
        </p:spPr>
        <p:txBody>
          <a:bodyPr/>
          <a:lstStyle/>
          <a:p>
            <a:r>
              <a:rPr lang="en-US" dirty="0" smtClean="0"/>
              <a:t>Let’s start with this example again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447800"/>
          </a:xfrm>
        </p:spPr>
        <p:txBody>
          <a:bodyPr/>
          <a:lstStyle/>
          <a:p>
            <a:r>
              <a:rPr lang="en-US" dirty="0" smtClean="0"/>
              <a:t>We run OCBP algorithm on the instance</a:t>
            </a:r>
          </a:p>
          <a:p>
            <a:pPr lvl="1"/>
            <a:r>
              <a:rPr lang="en-US" dirty="0" smtClean="0"/>
              <a:t>When seeking “lowest-priority” job, we can only consider </a:t>
            </a:r>
            <a:r>
              <a:rPr lang="en-US" dirty="0" smtClean="0">
                <a:solidFill>
                  <a:srgbClr val="FF0000"/>
                </a:solidFill>
              </a:rPr>
              <a:t>the latest-deadline job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each criticality</a:t>
            </a:r>
          </a:p>
          <a:p>
            <a:pPr lvl="1"/>
            <a:r>
              <a:rPr lang="en-US" dirty="0" smtClean="0"/>
              <a:t>Because EDF is still optimal in each criticality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4478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/>
              <a:t> can not be the lowest-priority job</a:t>
            </a:r>
          </a:p>
          <a:p>
            <a:pPr lvl="1"/>
            <a:r>
              <a:rPr lang="en-US" dirty="0" smtClean="0"/>
              <a:t>Because the most possible time demand is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, while its deadline is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4478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can be the lowest-priority job</a:t>
            </a:r>
          </a:p>
          <a:p>
            <a:pPr lvl="1"/>
            <a:r>
              <a:rPr lang="en-US" dirty="0" smtClean="0"/>
              <a:t>Because the most possible time demand 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, while its deadline 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chemeClr val="accent4"/>
                </a:solidFill>
              </a:rPr>
              <a:t>, too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4478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/>
              <a:t> can be the lowest-priority job now</a:t>
            </a:r>
          </a:p>
          <a:p>
            <a:pPr lvl="1"/>
            <a:r>
              <a:rPr lang="en-US" dirty="0" smtClean="0"/>
              <a:t>Because the most possible time demand is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  <a:r>
              <a:rPr lang="en-US" dirty="0" smtClean="0"/>
              <a:t>now, while its deadline is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22860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/>
              <a:t> can both be the lowest-priority job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the most possible time demand is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, while its deadline is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chemeClr val="accent4"/>
                </a:solidFill>
              </a:rPr>
              <a:t>, too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/>
              <a:t> the most possible time demand is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, while its deadline is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chemeClr val="accent4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52600"/>
          </a:xfrm>
        </p:spPr>
        <p:txBody>
          <a:bodyPr/>
          <a:lstStyle/>
          <a:p>
            <a:r>
              <a:rPr lang="en-US" dirty="0" smtClean="0"/>
              <a:t>The final priority assignment will be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0574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 Example Illustrated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priority assignment will be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/>
            <a:endParaRPr lang="en-US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01650" y="36226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42987" y="41386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35050" y="36576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9800" y="32004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05188" y="36576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766763" y="38385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3095624" y="3851276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1017587" y="41910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5454649" y="38687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2667000" y="36576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Oval Callout 21"/>
          <p:cNvSpPr/>
          <p:nvPr/>
        </p:nvSpPr>
        <p:spPr bwMode="auto">
          <a:xfrm>
            <a:off x="3886200" y="2511552"/>
            <a:ext cx="4191000" cy="612648"/>
          </a:xfrm>
          <a:prstGeom prst="wedgeEllipseCallout">
            <a:avLst>
              <a:gd name="adj1" fmla="val -63152"/>
              <a:gd name="adj2" fmla="val 3934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Possible Criticality Change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46863" y="38687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572000" y="32004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rot="5400000">
            <a:off x="5029200" y="37338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62188" y="54864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24388" y="54864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905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36" name="Straight Arrow Connector 35"/>
          <p:cNvCxnSpPr/>
          <p:nvPr/>
        </p:nvCxnSpPr>
        <p:spPr>
          <a:xfrm rot="16200000" flipH="1">
            <a:off x="5503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0668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29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rot="16200000" flipH="1">
            <a:off x="6646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1416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 bwMode="auto">
          <a:xfrm rot="5400000">
            <a:off x="1524000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 bwMode="auto">
          <a:xfrm rot="5400000">
            <a:off x="3886200" y="55626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Hardness lies in multiple criteria</a:t>
            </a:r>
          </a:p>
          <a:p>
            <a:pPr lvl="1"/>
            <a:r>
              <a:rPr lang="en-US" dirty="0" smtClean="0"/>
              <a:t>Compromising </a:t>
            </a:r>
            <a:r>
              <a:rPr lang="en-US" dirty="0" smtClean="0"/>
              <a:t>is always </a:t>
            </a:r>
            <a:r>
              <a:rPr lang="en-US" dirty="0" smtClean="0"/>
              <a:t>theoretically hard</a:t>
            </a:r>
            <a:endParaRPr lang="en-US" dirty="0" smtClean="0"/>
          </a:p>
          <a:p>
            <a:pPr lvl="2"/>
            <a:r>
              <a:rPr lang="en-US" dirty="0" smtClean="0"/>
              <a:t>Many classic NPC problems</a:t>
            </a:r>
          </a:p>
          <a:p>
            <a:pPr lvl="3"/>
            <a:r>
              <a:rPr lang="en-US" dirty="0" smtClean="0"/>
              <a:t>Knapsack</a:t>
            </a:r>
          </a:p>
          <a:p>
            <a:pPr lvl="4"/>
            <a:r>
              <a:rPr lang="en-US" dirty="0" smtClean="0"/>
              <a:t>size and value </a:t>
            </a:r>
          </a:p>
          <a:p>
            <a:pPr lvl="3"/>
            <a:r>
              <a:rPr lang="en-US" dirty="0" smtClean="0"/>
              <a:t>Travelling salesman problem</a:t>
            </a:r>
          </a:p>
          <a:p>
            <a:pPr lvl="4"/>
            <a:r>
              <a:rPr lang="en-US" dirty="0" smtClean="0"/>
              <a:t>adjacent vertex and larger degree vertex</a:t>
            </a:r>
          </a:p>
          <a:p>
            <a:pPr lvl="2"/>
            <a:r>
              <a:rPr lang="en-US" dirty="0" smtClean="0"/>
              <a:t>Try two possibilities every time, you’ll get exponential</a:t>
            </a:r>
          </a:p>
          <a:p>
            <a:pPr lvl="3"/>
            <a:r>
              <a:rPr lang="en-US" dirty="0" smtClean="0"/>
              <a:t>The devil is in the possibilities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Broadly speaking, OCBP algorithm is good</a:t>
            </a:r>
          </a:p>
          <a:p>
            <a:pPr lvl="1"/>
            <a:r>
              <a:rPr lang="en-US" dirty="0" smtClean="0"/>
              <a:t>OCBP algorithm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dominates</a:t>
            </a:r>
            <a:r>
              <a:rPr lang="en-US" dirty="0" smtClean="0"/>
              <a:t> EDF algorithm</a:t>
            </a:r>
          </a:p>
          <a:p>
            <a:pPr lvl="1"/>
            <a:r>
              <a:rPr lang="en-US" dirty="0" smtClean="0"/>
              <a:t>OCBP algorithm tends to give high-criticality jobs high priority too</a:t>
            </a:r>
          </a:p>
          <a:p>
            <a:pPr lvl="2"/>
            <a:r>
              <a:rPr lang="en-US" dirty="0" smtClean="0"/>
              <a:t>This helps scheduler to know criticality change earlier</a:t>
            </a:r>
          </a:p>
          <a:p>
            <a:pPr lvl="1"/>
            <a:r>
              <a:rPr lang="en-US" dirty="0" smtClean="0"/>
              <a:t>There exists OCBP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schedulability test</a:t>
            </a:r>
          </a:p>
          <a:p>
            <a:pPr lvl="2"/>
            <a:r>
              <a:rPr lang="en-US" dirty="0" smtClean="0"/>
              <a:t>OCBP algorithm itself is a schedulability test</a:t>
            </a:r>
          </a:p>
          <a:p>
            <a:pPr lvl="2"/>
            <a:r>
              <a:rPr lang="en-US" dirty="0" smtClean="0"/>
              <a:t>We don’t know EDF’s schedulability test except worst-case 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with optimal scheduling algorithm?</a:t>
            </a:r>
          </a:p>
          <a:p>
            <a:pPr lvl="1"/>
            <a:r>
              <a:rPr lang="en-US" dirty="0" smtClean="0"/>
              <a:t>Optimal mixed-criticality scheduling is at least  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NP-complete in the strong sense</a:t>
            </a:r>
          </a:p>
          <a:p>
            <a:pPr lvl="2"/>
            <a:r>
              <a:rPr lang="en-US" dirty="0" smtClean="0"/>
              <a:t>No pseudo-polynomial algorithms exist</a:t>
            </a:r>
          </a:p>
          <a:p>
            <a:pPr lvl="1"/>
            <a:r>
              <a:rPr lang="en-US" dirty="0" smtClean="0"/>
              <a:t>Can we get an approximation ratio for OCBP?</a:t>
            </a:r>
          </a:p>
          <a:p>
            <a:pPr lvl="2"/>
            <a:r>
              <a:rPr lang="en-US" dirty="0" smtClean="0"/>
              <a:t>Recall that 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=max( OPT/f(x), f(x)/OPT )</a:t>
            </a:r>
          </a:p>
          <a:p>
            <a:pPr lvl="2"/>
            <a:r>
              <a:rPr lang="en-US" dirty="0" smtClean="0">
                <a:cs typeface="Times New Roman" pitchFamily="18" charset="0"/>
              </a:rPr>
              <a:t>How to define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OPT</a:t>
            </a:r>
            <a:r>
              <a:rPr lang="en-US" dirty="0" smtClean="0">
                <a:cs typeface="Times New Roman" pitchFamily="18" charset="0"/>
              </a:rPr>
              <a:t>?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r>
              <a:rPr lang="en-US" dirty="0" smtClean="0"/>
              <a:t>It means “speedup factor”</a:t>
            </a:r>
          </a:p>
          <a:p>
            <a:pPr lvl="1"/>
            <a:r>
              <a:rPr lang="en-US" dirty="0" smtClean="0"/>
              <a:t>We speed up the processor by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times, such that </a:t>
            </a:r>
            <a:r>
              <a:rPr lang="en-US" dirty="0" smtClean="0">
                <a:solidFill>
                  <a:srgbClr val="FF0000"/>
                </a:solidFill>
              </a:rPr>
              <a:t>all feasible job </a:t>
            </a:r>
            <a:r>
              <a:rPr lang="en-US" dirty="0" smtClean="0">
                <a:solidFill>
                  <a:srgbClr val="FF0000"/>
                </a:solidFill>
              </a:rPr>
              <a:t>sets</a:t>
            </a:r>
            <a:r>
              <a:rPr lang="en-US" dirty="0" smtClean="0"/>
              <a:t> </a:t>
            </a:r>
            <a:r>
              <a:rPr lang="en-US" dirty="0" smtClean="0"/>
              <a:t>can be scheduled by our algorithm</a:t>
            </a:r>
          </a:p>
          <a:p>
            <a:pPr lvl="1"/>
            <a:r>
              <a:rPr lang="en-US" dirty="0" smtClean="0"/>
              <a:t>Speedup factor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(m)</a:t>
            </a:r>
          </a:p>
          <a:p>
            <a:pPr lvl="1"/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smtClean="0"/>
              <a:t>means optimal</a:t>
            </a:r>
            <a:endParaRPr lang="en-US" i="1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/>
              <a:t>Since we aren’t able to define feasibility, we are actually proving any </a:t>
            </a:r>
            <a:r>
              <a:rPr lang="en-US" dirty="0" smtClean="0">
                <a:solidFill>
                  <a:srgbClr val="FF0000"/>
                </a:solidFill>
              </a:rPr>
              <a:t>non-over-utilized</a:t>
            </a:r>
            <a:r>
              <a:rPr lang="en-US" dirty="0" smtClean="0"/>
              <a:t> job set can be scheduled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EDF will need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 </a:t>
            </a:r>
            <a:r>
              <a:rPr lang="en-US" dirty="0" smtClean="0"/>
              <a:t>with two criticalities</a:t>
            </a:r>
          </a:p>
          <a:p>
            <a:pPr lvl="1"/>
            <a:r>
              <a:rPr lang="en-US" dirty="0" smtClean="0"/>
              <a:t>And it will need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n-US" dirty="0" smtClean="0"/>
              <a:t> with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criticalities</a:t>
            </a:r>
          </a:p>
          <a:p>
            <a:r>
              <a:rPr lang="en-US" dirty="0" smtClean="0"/>
              <a:t>Criticality-monotonic will need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=∞</a:t>
            </a:r>
            <a:endParaRPr lang="en-US" dirty="0" smtClean="0"/>
          </a:p>
          <a:p>
            <a:pPr lvl="1"/>
            <a:r>
              <a:rPr lang="en-US" dirty="0" smtClean="0"/>
              <a:t>That’s against Mac’s paper </a:t>
            </a:r>
          </a:p>
          <a:p>
            <a:pPr lvl="2"/>
            <a:r>
              <a:rPr lang="en-US" dirty="0" smtClean="0"/>
              <a:t>Because we don’t assume that low-criticality jobs will have longer periods </a:t>
            </a:r>
          </a:p>
          <a:p>
            <a:pPr lvl="1"/>
            <a:r>
              <a:rPr lang="en-US" dirty="0" smtClean="0"/>
              <a:t>It’s also called criticality-as-priority-assignment (CAPA)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1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98563" y="5557838"/>
            <a:ext cx="2371725" cy="4651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1198563" y="5100638"/>
            <a:ext cx="2371725" cy="465137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039269" y="5506244"/>
            <a:ext cx="1047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Earliest-deadline-first(EDF): 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lvl="1">
              <a:buNone/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This is MC-schedulable: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37" name="TextBox 10"/>
          <p:cNvSpPr txBox="1">
            <a:spLocks noChangeArrowheads="1"/>
          </p:cNvSpPr>
          <p:nvPr/>
        </p:nvSpPr>
        <p:spPr bwMode="auto">
          <a:xfrm>
            <a:off x="5911850" y="5140325"/>
            <a:ext cx="2774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We can start J</a:t>
            </a:r>
            <a:r>
              <a:rPr lang="en-US" sz="1800" baseline="-25000"/>
              <a:t>2</a:t>
            </a:r>
            <a:r>
              <a:rPr lang="en-US" sz="1800"/>
              <a:t> first,</a:t>
            </a:r>
          </a:p>
          <a:p>
            <a:r>
              <a:rPr lang="en-US" sz="1800"/>
              <a:t>then decide if we’ll run J</a:t>
            </a:r>
            <a:r>
              <a:rPr lang="en-US" sz="1800" baseline="-250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Earliest-deadline-first(EDF): 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But EDF fails with speedup factor less than 2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6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98563" y="5557838"/>
            <a:ext cx="2371725" cy="4651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71875" y="5100638"/>
            <a:ext cx="2371725" cy="465137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039269" y="5506244"/>
            <a:ext cx="10477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361" name="TextBox 10"/>
          <p:cNvSpPr txBox="1">
            <a:spLocks noChangeArrowheads="1"/>
          </p:cNvSpPr>
          <p:nvPr/>
        </p:nvSpPr>
        <p:spPr bwMode="auto">
          <a:xfrm>
            <a:off x="5911850" y="5140325"/>
            <a:ext cx="221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J</a:t>
            </a:r>
            <a:r>
              <a:rPr lang="en-US" sz="1800" baseline="-25000"/>
              <a:t>2</a:t>
            </a:r>
            <a:r>
              <a:rPr lang="en-US" sz="1800"/>
              <a:t> misses deadline </a:t>
            </a:r>
          </a:p>
          <a:p>
            <a:r>
              <a:rPr lang="en-US" sz="1800"/>
              <a:t>by 1 time unit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Earliest-deadline-first(EDF): 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But EDF fails with speedup factor less than 2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0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198563" y="5100638"/>
            <a:ext cx="2360612" cy="922337"/>
            <a:chOff x="1198563" y="5100638"/>
            <a:chExt cx="4745037" cy="922337"/>
          </a:xfrm>
        </p:grpSpPr>
        <p:sp>
          <p:nvSpPr>
            <p:cNvPr id="17" name="Rectangle 16"/>
            <p:cNvSpPr/>
            <p:nvPr/>
          </p:nvSpPr>
          <p:spPr>
            <a:xfrm>
              <a:off x="1198563" y="5557838"/>
              <a:ext cx="2370922" cy="4651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J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72678" y="5100638"/>
              <a:ext cx="2370922" cy="465137"/>
            </a:xfrm>
            <a:prstGeom prst="rect">
              <a:avLst/>
            </a:prstGeom>
            <a:solidFill>
              <a:srgbClr val="FF9933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J</a:t>
              </a:r>
              <a:r>
                <a:rPr lang="en-US" baseline="-25000" dirty="0"/>
                <a:t>2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039269" y="5506244"/>
            <a:ext cx="1047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6746875" y="5070475"/>
            <a:ext cx="880369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l-GR" sz="2800" i="1" kern="0" dirty="0">
                <a:solidFill>
                  <a:srgbClr val="99CCFF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800" i="1" kern="0" dirty="0">
                <a:solidFill>
                  <a:srgbClr val="99CCFF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Criticality monotonic:	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=∞</a:t>
            </a: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This is MC-schedulable: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536825" y="5557838"/>
            <a:ext cx="3319463" cy="465137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98563" y="5557838"/>
            <a:ext cx="1338262" cy="46513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36825" y="5100638"/>
            <a:ext cx="3319463" cy="465137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sp>
        <p:nvSpPr>
          <p:cNvPr id="58407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2018506" y="5506244"/>
            <a:ext cx="10318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352257" y="5506244"/>
            <a:ext cx="1047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411" name="TextBox 10"/>
          <p:cNvSpPr txBox="1">
            <a:spLocks noChangeArrowheads="1"/>
          </p:cNvSpPr>
          <p:nvPr/>
        </p:nvSpPr>
        <p:spPr bwMode="auto">
          <a:xfrm>
            <a:off x="5911850" y="5140325"/>
            <a:ext cx="2487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J</a:t>
            </a:r>
            <a:r>
              <a:rPr lang="en-US" sz="1800" baseline="-25000"/>
              <a:t>2</a:t>
            </a:r>
            <a:r>
              <a:rPr lang="en-US" sz="1800"/>
              <a:t> has nothing special.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Criticality monotonic:	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=∞</a:t>
            </a: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But criticality-monotonic will fail: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29138" y="5557838"/>
            <a:ext cx="1338262" cy="46513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19200" y="5100638"/>
            <a:ext cx="3319463" cy="465137"/>
          </a:xfrm>
          <a:prstGeom prst="rect">
            <a:avLst/>
          </a:prstGeom>
          <a:solidFill>
            <a:srgbClr val="FF993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sp>
        <p:nvSpPr>
          <p:cNvPr id="59430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352257" y="5506244"/>
            <a:ext cx="1047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19200" y="5557838"/>
            <a:ext cx="3319463" cy="465137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2018506" y="5506244"/>
            <a:ext cx="1031875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435" name="TextBox 10"/>
          <p:cNvSpPr txBox="1">
            <a:spLocks noChangeArrowheads="1"/>
          </p:cNvSpPr>
          <p:nvPr/>
        </p:nvSpPr>
        <p:spPr bwMode="auto">
          <a:xfrm>
            <a:off x="5911850" y="5140325"/>
            <a:ext cx="221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J</a:t>
            </a:r>
            <a:r>
              <a:rPr lang="en-US" sz="1800" baseline="-25000"/>
              <a:t>1</a:t>
            </a:r>
            <a:r>
              <a:rPr lang="en-US" sz="1800"/>
              <a:t> misses deadline </a:t>
            </a:r>
          </a:p>
          <a:p>
            <a:r>
              <a:rPr lang="en-US" sz="1800"/>
              <a:t>by 1.5 time unit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Resource Augmentation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Criticality monotonic:	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=∞</a:t>
            </a: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dirty="0" smtClean="0"/>
              <a:t>But criticality-monotonic will fail: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665162" y="5507038"/>
            <a:ext cx="10334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06500" y="6022975"/>
            <a:ext cx="68421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52" name="TextBox 16"/>
          <p:cNvSpPr txBox="1">
            <a:spLocks noChangeArrowheads="1"/>
          </p:cNvSpPr>
          <p:nvPr/>
        </p:nvSpPr>
        <p:spPr bwMode="auto">
          <a:xfrm>
            <a:off x="1103313" y="6132513"/>
            <a:ext cx="5135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0                  0.5                1                1.5                 2 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208088" y="5100638"/>
            <a:ext cx="1328737" cy="922337"/>
            <a:chOff x="1219165" y="5100639"/>
            <a:chExt cx="1328092" cy="922337"/>
          </a:xfrm>
        </p:grpSpPr>
        <p:sp>
          <p:nvSpPr>
            <p:cNvPr id="18" name="Rectangle 17"/>
            <p:cNvSpPr/>
            <p:nvPr/>
          </p:nvSpPr>
          <p:spPr>
            <a:xfrm>
              <a:off x="2045851" y="5557839"/>
              <a:ext cx="501406" cy="4651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J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19165" y="5100639"/>
              <a:ext cx="837793" cy="465137"/>
            </a:xfrm>
            <a:prstGeom prst="rect">
              <a:avLst/>
            </a:prstGeom>
            <a:solidFill>
              <a:srgbClr val="FF9933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J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165" y="5557839"/>
              <a:ext cx="837793" cy="465137"/>
            </a:xfrm>
            <a:prstGeom prst="rect">
              <a:avLst/>
            </a:prstGeom>
            <a:solidFill>
              <a:srgbClr val="FFC00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J</a:t>
              </a:r>
              <a:r>
                <a:rPr lang="en-US" baseline="-25000" dirty="0"/>
                <a:t>2</a:t>
              </a: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rot="5400000">
            <a:off x="2018506" y="5506244"/>
            <a:ext cx="10318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81038" y="5483225"/>
            <a:ext cx="10493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6746875" y="5070475"/>
            <a:ext cx="880369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l-GR" sz="2800" i="1" kern="0" dirty="0">
                <a:solidFill>
                  <a:srgbClr val="99CCFF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800" i="1" kern="0" dirty="0">
                <a:solidFill>
                  <a:srgbClr val="99CCFF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6888" y="2590800"/>
          <a:ext cx="8394700" cy="1495425"/>
        </p:xfrm>
        <a:graphic>
          <a:graphicData uri="http://schemas.openxmlformats.org/drawingml/2006/table">
            <a:tbl>
              <a:tblPr/>
              <a:tblGrid>
                <a:gridCol w="560387"/>
                <a:gridCol w="1157288"/>
                <a:gridCol w="1127125"/>
                <a:gridCol w="1238250"/>
                <a:gridCol w="2087562"/>
                <a:gridCol w="2224088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+mn-lt"/>
                        <a:ea typeface="ヒラギノ角ゴ Pro W3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(D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χ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J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Hardness lies in multiple criteria</a:t>
            </a:r>
          </a:p>
          <a:p>
            <a:pPr lvl="1"/>
            <a:r>
              <a:rPr lang="en-US" dirty="0" smtClean="0"/>
              <a:t>EDF scheduling follows deadlines</a:t>
            </a:r>
          </a:p>
          <a:p>
            <a:pPr lvl="2"/>
            <a:r>
              <a:rPr lang="en-US" dirty="0" smtClean="0"/>
              <a:t>High criticality jobs will be delayed</a:t>
            </a:r>
          </a:p>
          <a:p>
            <a:pPr lvl="2"/>
            <a:r>
              <a:rPr lang="en-US" dirty="0" smtClean="0"/>
              <a:t>Sufficient reservations must be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OCBP algorithm will need at most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=1.618 </a:t>
            </a:r>
            <a:r>
              <a:rPr lang="en-US" dirty="0" smtClean="0"/>
              <a:t>speedup factor to schedule any MC-schedulable instance with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 smtClean="0"/>
              <a:t> criticalities</a:t>
            </a:r>
          </a:p>
          <a:p>
            <a:pPr lvl="1"/>
            <a:r>
              <a:rPr lang="en-US" dirty="0" smtClean="0"/>
              <a:t>Recalling that and EDF needs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OCBP algorithm runs in polynomial time</a:t>
            </a:r>
          </a:p>
          <a:p>
            <a:pPr lvl="1"/>
            <a:r>
              <a:rPr lang="en-US" dirty="0" smtClean="0"/>
              <a:t>Recalling that optimal schedule with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dirty="0" smtClean="0">
                <a:solidFill>
                  <a:schemeClr val="accent4"/>
                </a:solidFill>
              </a:rPr>
              <a:t>runs in at least exponential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MFCS 2010 paper, we also proved that for a job set with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criticalities, we have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dirty="0" smtClean="0"/>
              <a:t> equal to the solution of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asymptotic form of the factor will be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=O(n/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n)</a:t>
            </a:r>
            <a:r>
              <a:rPr lang="en-US" dirty="0" smtClean="0">
                <a:solidFill>
                  <a:schemeClr val="accent4"/>
                </a:solidFill>
                <a:cs typeface="Times New Roman" pitchFamily="18" charset="0"/>
              </a:rPr>
              <a:t>, better than EDF’s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05200"/>
            <a:ext cx="2743200" cy="66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dirty="0" smtClean="0"/>
              <a:t>Scheduling mixed-criticality jobs </a:t>
            </a:r>
          </a:p>
          <a:p>
            <a:pPr lvl="2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Additional schedulability test</a:t>
            </a:r>
          </a:p>
          <a:p>
            <a:pPr lvl="3"/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 smtClean="0"/>
              <a:t>. EMSOFT 2010</a:t>
            </a:r>
          </a:p>
          <a:p>
            <a:pPr lvl="2"/>
            <a:r>
              <a:rPr lang="en-US" dirty="0" smtClean="0"/>
              <a:t>Scheduling mixed-criticality sporadic tasks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RTAS 2010, we’ve had a schedulability test: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 smtClean="0"/>
              <a:t>the utilization for low-criticality is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for high-criticality is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, the job set with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&lt;1, u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&lt;1</a:t>
            </a:r>
            <a:r>
              <a:rPr lang="en-US" dirty="0" smtClean="0"/>
              <a:t> can be scheduled on </a:t>
            </a:r>
            <a:r>
              <a:rPr lang="el-GR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=1.618</a:t>
            </a:r>
            <a:r>
              <a:rPr lang="en-US" dirty="0" smtClean="0"/>
              <a:t> a processor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It’s equivalent to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job set with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&lt;0.618, u</a:t>
            </a:r>
            <a:r>
              <a:rPr lang="en-US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&lt;0.618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scheduled on a regular processor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EMSOFT 2010 paper, we proved that for any two-criticality system:</a:t>
            </a:r>
            <a:endParaRPr lang="en-US" i="1" baseline="-2500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baseline="30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i="1" baseline="-25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&lt;1</a:t>
            </a:r>
          </a:p>
          <a:p>
            <a:pPr>
              <a:buNone/>
            </a:pPr>
            <a:r>
              <a:rPr lang="en-US" dirty="0" smtClean="0"/>
              <a:t>    is a sufficient schedulability test</a:t>
            </a:r>
          </a:p>
          <a:p>
            <a:pPr lvl="1">
              <a:buClr>
                <a:srgbClr val="9999CC"/>
              </a:buClr>
            </a:pPr>
            <a:r>
              <a:rPr lang="en-US" dirty="0" smtClean="0">
                <a:solidFill>
                  <a:srgbClr val="000000"/>
                </a:solidFill>
              </a:rPr>
              <a:t>We used “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load</a:t>
            </a:r>
            <a:r>
              <a:rPr lang="en-US" dirty="0" smtClean="0">
                <a:solidFill>
                  <a:srgbClr val="000000"/>
                </a:solidFill>
              </a:rPr>
              <a:t>” but I think utilization is easier to understand</a:t>
            </a:r>
          </a:p>
          <a:p>
            <a:pPr lvl="2">
              <a:buClr>
                <a:srgbClr val="9999CC"/>
              </a:buClr>
            </a:pPr>
            <a:r>
              <a:rPr lang="en-US" dirty="0" smtClean="0">
                <a:solidFill>
                  <a:srgbClr val="000000"/>
                </a:solidFill>
              </a:rPr>
              <a:t>Using “load”, we can deal with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arbitrary release times</a:t>
            </a:r>
            <a:r>
              <a:rPr lang="en-US" dirty="0" smtClean="0">
                <a:solidFill>
                  <a:srgbClr val="000000"/>
                </a:solidFill>
              </a:rPr>
              <a:t> in job sets, and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constrained deadlines</a:t>
            </a:r>
            <a:r>
              <a:rPr lang="en-US" dirty="0" smtClean="0">
                <a:solidFill>
                  <a:srgbClr val="000000"/>
                </a:solidFill>
              </a:rPr>
              <a:t> in sporadic tasks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Callout 4"/>
          <p:cNvSpPr/>
          <p:nvPr/>
        </p:nvSpPr>
        <p:spPr bwMode="auto">
          <a:xfrm>
            <a:off x="4953000" y="2057400"/>
            <a:ext cx="2362200" cy="1524000"/>
          </a:xfrm>
          <a:prstGeom prst="cloudCallout">
            <a:avLst>
              <a:gd name="adj1" fmla="val -113289"/>
              <a:gd name="adj2" fmla="val 34421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Our previous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speedup factor result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 flipH="1" flipV="1">
            <a:off x="1219200" y="2209800"/>
            <a:ext cx="3048000" cy="3048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 bwMode="auto">
          <a:xfrm>
            <a:off x="2971800" y="3276600"/>
            <a:ext cx="228600" cy="228600"/>
          </a:xfrm>
          <a:prstGeom prst="ellipse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7000" y="3581400"/>
            <a:ext cx="228600" cy="228600"/>
          </a:xfrm>
          <a:prstGeom prst="ellipse">
            <a:avLst/>
          </a:prstGeom>
          <a:solidFill>
            <a:srgbClr val="FF66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Isosceles Triangle 3"/>
          <p:cNvSpPr/>
          <p:nvPr/>
        </p:nvSpPr>
        <p:spPr bwMode="auto">
          <a:xfrm>
            <a:off x="1219200" y="2209800"/>
            <a:ext cx="3048000" cy="3048000"/>
          </a:xfrm>
          <a:prstGeom prst="triangle">
            <a:avLst>
              <a:gd name="adj" fmla="val 951"/>
            </a:avLst>
          </a:prstGeom>
          <a:solidFill>
            <a:srgbClr val="FFFF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4953000" y="2057400"/>
            <a:ext cx="2362200" cy="1524000"/>
          </a:xfrm>
          <a:prstGeom prst="cloudCallout">
            <a:avLst>
              <a:gd name="adj1" fmla="val -161342"/>
              <a:gd name="adj2" fmla="val 8149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EDF can definitely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schedule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 bwMode="auto">
          <a:xfrm>
            <a:off x="1237593" y="2222938"/>
            <a:ext cx="3058510" cy="3011214"/>
          </a:xfrm>
          <a:custGeom>
            <a:avLst/>
            <a:gdLst>
              <a:gd name="connsiteX0" fmla="*/ 0 w 3058510"/>
              <a:gd name="connsiteY0" fmla="*/ 0 h 3011214"/>
              <a:gd name="connsiteX1" fmla="*/ 23648 w 3058510"/>
              <a:gd name="connsiteY1" fmla="*/ 3011214 h 3011214"/>
              <a:gd name="connsiteX2" fmla="*/ 3058510 w 3058510"/>
              <a:gd name="connsiteY2" fmla="*/ 3011214 h 3011214"/>
              <a:gd name="connsiteX3" fmla="*/ 2916621 w 3058510"/>
              <a:gd name="connsiteY3" fmla="*/ 2380593 h 3011214"/>
              <a:gd name="connsiteX4" fmla="*/ 2703786 w 3058510"/>
              <a:gd name="connsiteY4" fmla="*/ 1962807 h 3011214"/>
              <a:gd name="connsiteX5" fmla="*/ 2451538 w 3058510"/>
              <a:gd name="connsiteY5" fmla="*/ 1663262 h 3011214"/>
              <a:gd name="connsiteX6" fmla="*/ 1844566 w 3058510"/>
              <a:gd name="connsiteY6" fmla="*/ 1079938 h 3011214"/>
              <a:gd name="connsiteX7" fmla="*/ 740979 w 3058510"/>
              <a:gd name="connsiteY7" fmla="*/ 338959 h 3011214"/>
              <a:gd name="connsiteX8" fmla="*/ 189186 w 3058510"/>
              <a:gd name="connsiteY8" fmla="*/ 63062 h 3011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58510" h="3011214">
                <a:moveTo>
                  <a:pt x="0" y="0"/>
                </a:moveTo>
                <a:lnTo>
                  <a:pt x="23648" y="3011214"/>
                </a:lnTo>
                <a:lnTo>
                  <a:pt x="3058510" y="3011214"/>
                </a:lnTo>
                <a:lnTo>
                  <a:pt x="2916621" y="2380593"/>
                </a:lnTo>
                <a:lnTo>
                  <a:pt x="2703786" y="1962807"/>
                </a:lnTo>
                <a:lnTo>
                  <a:pt x="2451538" y="1663262"/>
                </a:lnTo>
                <a:lnTo>
                  <a:pt x="1844566" y="1079938"/>
                </a:lnTo>
                <a:lnTo>
                  <a:pt x="740979" y="338959"/>
                </a:lnTo>
                <a:lnTo>
                  <a:pt x="189186" y="63062"/>
                </a:lnTo>
              </a:path>
            </a:pathLst>
          </a:custGeom>
          <a:solidFill>
            <a:srgbClr val="92D05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4953000" y="2057400"/>
            <a:ext cx="2362200" cy="1524000"/>
          </a:xfrm>
          <a:prstGeom prst="cloudCallout">
            <a:avLst>
              <a:gd name="adj1" fmla="val -161342"/>
              <a:gd name="adj2" fmla="val 8149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OCBP can definitely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schedule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/>
        </p:nvSpPr>
        <p:spPr bwMode="auto">
          <a:xfrm>
            <a:off x="1269124" y="2175641"/>
            <a:ext cx="3034862" cy="3058511"/>
          </a:xfrm>
          <a:custGeom>
            <a:avLst/>
            <a:gdLst>
              <a:gd name="connsiteX0" fmla="*/ 3034862 w 3034862"/>
              <a:gd name="connsiteY0" fmla="*/ 3058511 h 3058511"/>
              <a:gd name="connsiteX1" fmla="*/ 2979683 w 3034862"/>
              <a:gd name="connsiteY1" fmla="*/ 0 h 3058511"/>
              <a:gd name="connsiteX2" fmla="*/ 0 w 3034862"/>
              <a:gd name="connsiteY2" fmla="*/ 23649 h 3058511"/>
              <a:gd name="connsiteX3" fmla="*/ 1024759 w 3034862"/>
              <a:gd name="connsiteY3" fmla="*/ 575442 h 3058511"/>
              <a:gd name="connsiteX4" fmla="*/ 1765738 w 3034862"/>
              <a:gd name="connsiteY4" fmla="*/ 1095704 h 3058511"/>
              <a:gd name="connsiteX5" fmla="*/ 2317531 w 3034862"/>
              <a:gd name="connsiteY5" fmla="*/ 1568669 h 3058511"/>
              <a:gd name="connsiteX6" fmla="*/ 2648607 w 3034862"/>
              <a:gd name="connsiteY6" fmla="*/ 2010104 h 3058511"/>
              <a:gd name="connsiteX7" fmla="*/ 2845676 w 3034862"/>
              <a:gd name="connsiteY7" fmla="*/ 2364828 h 305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4862" h="3058511">
                <a:moveTo>
                  <a:pt x="3034862" y="3058511"/>
                </a:moveTo>
                <a:lnTo>
                  <a:pt x="2979683" y="0"/>
                </a:lnTo>
                <a:lnTo>
                  <a:pt x="0" y="23649"/>
                </a:lnTo>
                <a:lnTo>
                  <a:pt x="1024759" y="575442"/>
                </a:lnTo>
                <a:lnTo>
                  <a:pt x="1765738" y="1095704"/>
                </a:lnTo>
                <a:lnTo>
                  <a:pt x="2317531" y="1568669"/>
                </a:lnTo>
                <a:lnTo>
                  <a:pt x="2648607" y="2010104"/>
                </a:lnTo>
                <a:lnTo>
                  <a:pt x="2845676" y="2364828"/>
                </a:lnTo>
              </a:path>
            </a:pathLst>
          </a:cu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4953000" y="2057400"/>
            <a:ext cx="2362200" cy="1524000"/>
          </a:xfrm>
          <a:prstGeom prst="cloudCallout">
            <a:avLst>
              <a:gd name="adj1" fmla="val -105614"/>
              <a:gd name="adj2" fmla="val 14766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We can try OCBP as a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test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Hardness lies in multiple criteria</a:t>
            </a:r>
          </a:p>
          <a:p>
            <a:pPr lvl="1"/>
            <a:r>
              <a:rPr lang="en-US" dirty="0" smtClean="0"/>
              <a:t>EDF scheduling follows deadlines</a:t>
            </a:r>
          </a:p>
          <a:p>
            <a:pPr lvl="2"/>
            <a:r>
              <a:rPr lang="en-US" dirty="0" smtClean="0"/>
              <a:t>High-criticality </a:t>
            </a:r>
            <a:r>
              <a:rPr lang="en-US" dirty="0" smtClean="0"/>
              <a:t>jobs will be delayed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Sufficient</a:t>
            </a:r>
            <a:r>
              <a:rPr lang="en-US" dirty="0" smtClean="0"/>
              <a:t> reservations must be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Schedulability Test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527550" cy="472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Isosceles Triangle 3"/>
          <p:cNvSpPr/>
          <p:nvPr/>
        </p:nvSpPr>
        <p:spPr bwMode="auto">
          <a:xfrm rot="10800000">
            <a:off x="1219200" y="2209800"/>
            <a:ext cx="3048000" cy="3048000"/>
          </a:xfrm>
          <a:prstGeom prst="triangle">
            <a:avLst>
              <a:gd name="adj" fmla="val 0"/>
            </a:avLst>
          </a:prstGeom>
          <a:solidFill>
            <a:srgbClr val="FF99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loud Callout 4"/>
          <p:cNvSpPr/>
          <p:nvPr/>
        </p:nvSpPr>
        <p:spPr bwMode="auto">
          <a:xfrm>
            <a:off x="4953000" y="2057400"/>
            <a:ext cx="2362200" cy="1524000"/>
          </a:xfrm>
          <a:prstGeom prst="cloudCallout">
            <a:avLst>
              <a:gd name="adj1" fmla="val -114623"/>
              <a:gd name="adj2" fmla="val 2718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No known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Arial" charset="0"/>
              </a:rPr>
              <a:t> test exists for EDF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Schedulability of More Criticalities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r>
              <a:rPr lang="en-US" dirty="0" smtClean="0"/>
              <a:t>It’s never published. Just for your possible curiosity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It’s not practical</a:t>
            </a:r>
          </a:p>
          <a:p>
            <a:pPr lvl="2"/>
            <a:r>
              <a:rPr lang="en-US" dirty="0" smtClean="0"/>
              <a:t>Quite pessimistic</a:t>
            </a:r>
          </a:p>
          <a:p>
            <a:pPr lvl="2"/>
            <a:r>
              <a:rPr lang="en-US" dirty="0" smtClean="0"/>
              <a:t>We have to run OCBP algorithm anyway</a:t>
            </a:r>
          </a:p>
          <a:p>
            <a:pPr lvl="2"/>
            <a:r>
              <a:rPr lang="en-US" dirty="0" smtClean="0"/>
              <a:t>The computation of “load” is pseudo-polynomial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076715"/>
            <a:ext cx="5181600" cy="180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2"/>
            <a:r>
              <a:rPr lang="en-US" dirty="0" smtClean="0"/>
              <a:t>Scheduling mixed-criticality jobs </a:t>
            </a:r>
          </a:p>
          <a:p>
            <a:pPr lvl="2"/>
            <a:r>
              <a:rPr lang="en-US" dirty="0" smtClean="0"/>
              <a:t>Additional schedulability test</a:t>
            </a:r>
          </a:p>
          <a:p>
            <a:pPr lvl="2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Scheduling mixed-criticality sporadic tasks</a:t>
            </a:r>
          </a:p>
          <a:p>
            <a:pPr lvl="3"/>
            <a:r>
              <a:rPr lang="en-US" i="1" dirty="0" smtClean="0"/>
              <a:t>Li and </a:t>
            </a:r>
            <a:r>
              <a:rPr lang="en-US" i="1" dirty="0" err="1" smtClean="0"/>
              <a:t>Baruah</a:t>
            </a:r>
            <a:r>
              <a:rPr lang="en-US" dirty="0" smtClean="0"/>
              <a:t>. RTSS 2010</a:t>
            </a:r>
          </a:p>
          <a:p>
            <a:pPr lvl="1"/>
            <a:r>
              <a:rPr lang="en-US" dirty="0" smtClean="0"/>
              <a:t>Practical</a:t>
            </a:r>
          </a:p>
          <a:p>
            <a:r>
              <a:rPr lang="en-US" dirty="0"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Sporadic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3886200"/>
          </a:xfrm>
        </p:spPr>
        <p:txBody>
          <a:bodyPr/>
          <a:lstStyle/>
          <a:p>
            <a:r>
              <a:rPr lang="en-US" dirty="0" smtClean="0"/>
              <a:t>Our objective: </a:t>
            </a:r>
          </a:p>
          <a:p>
            <a:pPr lvl="1"/>
            <a:r>
              <a:rPr lang="en-US" dirty="0" smtClean="0"/>
              <a:t>Get a polynomial or pseudo-polynomial algorithm to schedule mixed-criticality sporadic tasks, using OCBP algorithm</a:t>
            </a:r>
          </a:p>
          <a:p>
            <a:pPr lvl="1"/>
            <a:r>
              <a:rPr lang="en-US" dirty="0" smtClean="0"/>
              <a:t>Keep the important properties of OCBP algorithm</a:t>
            </a:r>
          </a:p>
          <a:p>
            <a:pPr lvl="2"/>
            <a:r>
              <a:rPr lang="en-US" dirty="0" smtClean="0"/>
              <a:t>The speedup factor</a:t>
            </a:r>
          </a:p>
          <a:p>
            <a:pPr lvl="2"/>
            <a:r>
              <a:rPr lang="en-US" dirty="0" smtClean="0"/>
              <a:t>The utilization based schedulability test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Tasks to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OCBP algorithm processes jobs</a:t>
            </a:r>
          </a:p>
          <a:p>
            <a:pPr lvl="1"/>
            <a:r>
              <a:rPr lang="en-US" dirty="0" smtClean="0"/>
              <a:t>A task may have infinite jobs</a:t>
            </a:r>
          </a:p>
          <a:p>
            <a:pPr lvl="1"/>
            <a:r>
              <a:rPr lang="en-US" dirty="0" smtClean="0"/>
              <a:t>But the system can not keep eternally busy </a:t>
            </a:r>
          </a:p>
          <a:p>
            <a:pPr lvl="2"/>
            <a:r>
              <a:rPr lang="en-US" dirty="0" smtClean="0"/>
              <a:t>Thus we only consider jobs in the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longest busy interval</a:t>
            </a:r>
          </a:p>
          <a:p>
            <a:pPr lvl="2"/>
            <a:r>
              <a:rPr lang="en-US" dirty="0" smtClean="0"/>
              <a:t>Unfortunately there will still be </a:t>
            </a:r>
            <a:r>
              <a:rPr lang="en-US" dirty="0" smtClean="0">
                <a:solidFill>
                  <a:srgbClr val="FF0000"/>
                </a:solidFill>
              </a:rPr>
              <a:t>pseudo-polynomial</a:t>
            </a:r>
            <a:r>
              <a:rPr lang="en-US" dirty="0" smtClean="0"/>
              <a:t> number of jobs (in the representation of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Sporadic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jobs in the busy interval still don’t satisfy our assumptions for OCBP algorithm:</a:t>
            </a:r>
          </a:p>
          <a:p>
            <a:pPr lvl="1"/>
            <a:r>
              <a:rPr lang="en-US" dirty="0" smtClean="0"/>
              <a:t>The jobs are not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released immediately</a:t>
            </a:r>
          </a:p>
          <a:p>
            <a:pPr lvl="2"/>
            <a:r>
              <a:rPr lang="en-US" dirty="0" smtClean="0"/>
              <a:t>Actually their release time can not be expected</a:t>
            </a:r>
          </a:p>
          <a:p>
            <a:pPr lvl="1"/>
            <a:r>
              <a:rPr lang="en-US" dirty="0" smtClean="0"/>
              <a:t>Therefore no guarantee can be made to keep them running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 priority order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We must show that the </a:t>
            </a:r>
            <a:r>
              <a:rPr lang="en-US" dirty="0" smtClean="0">
                <a:solidFill>
                  <a:srgbClr val="FF0000"/>
                </a:solidFill>
              </a:rPr>
              <a:t>correctness</a:t>
            </a:r>
            <a:r>
              <a:rPr lang="en-US" dirty="0" smtClean="0">
                <a:solidFill>
                  <a:schemeClr val="accent4"/>
                </a:solidFill>
              </a:rPr>
              <a:t> will not be affected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Repeatedly find the “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lowest-priority</a:t>
            </a:r>
            <a:r>
              <a:rPr lang="en-US" dirty="0" smtClean="0"/>
              <a:t>” job</a:t>
            </a:r>
          </a:p>
          <a:p>
            <a:pPr lvl="1"/>
            <a:r>
              <a:rPr lang="en-US" dirty="0" smtClean="0"/>
              <a:t>If a job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satisfies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/>
              <a:t> </a:t>
            </a:r>
            <a:r>
              <a:rPr lang="en-US" dirty="0" smtClean="0"/>
              <a:t>is the earliest possible deadline of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i="1" baseline="-2500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/>
              <a:t>Select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as lowest-priority job, delete it from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B(τ)</a:t>
            </a:r>
          </a:p>
          <a:p>
            <a:r>
              <a:rPr lang="en-US" dirty="0" smtClean="0">
                <a:cs typeface="Times New Roman" pitchFamily="18" charset="0"/>
              </a:rPr>
              <a:t>If this algorithm (assuming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immediate release</a:t>
            </a:r>
            <a:r>
              <a:rPr lang="en-US" dirty="0" smtClean="0">
                <a:cs typeface="Times New Roman" pitchFamily="18" charset="0"/>
              </a:rPr>
              <a:t>) generates a priority list, we call the system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OCBP-schedulable</a:t>
            </a:r>
            <a:endParaRPr lang="en-US" i="1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Correctness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971800"/>
            <a:ext cx="2743200" cy="118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OCBP-Schedulable = Schedulable?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572000"/>
          </a:xfrm>
        </p:spPr>
        <p:txBody>
          <a:bodyPr/>
          <a:lstStyle/>
          <a:p>
            <a:r>
              <a:rPr lang="en-US" dirty="0" smtClean="0"/>
              <a:t>We prove it using following strategy:</a:t>
            </a:r>
          </a:p>
          <a:p>
            <a:pPr lvl="1"/>
            <a:r>
              <a:rPr lang="en-US" dirty="0" smtClean="0"/>
              <a:t>Define two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violations</a:t>
            </a:r>
          </a:p>
          <a:p>
            <a:pPr lvl="1"/>
            <a:r>
              <a:rPr lang="en-US" dirty="0" smtClean="0"/>
              <a:t>From the time when OCBP algorithm runs to the violation time,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 deadline is missed</a:t>
            </a:r>
          </a:p>
          <a:p>
            <a:pPr lvl="1"/>
            <a:r>
              <a:rPr lang="en-US" dirty="0" smtClean="0"/>
              <a:t>When violation happens, OCBP algorithm can be run again, and </a:t>
            </a:r>
            <a:r>
              <a:rPr lang="en-US" dirty="0" smtClean="0">
                <a:solidFill>
                  <a:srgbClr val="FF0000"/>
                </a:solidFill>
              </a:rPr>
              <a:t>generate a new priority assignment</a:t>
            </a:r>
          </a:p>
          <a:p>
            <a:pPr lvl="2"/>
            <a:r>
              <a:rPr lang="en-US" dirty="0" smtClean="0"/>
              <a:t>It means the system is still OCBP-schedulable at violation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Inductively</a:t>
            </a:r>
            <a:r>
              <a:rPr lang="en-US" dirty="0" smtClean="0"/>
              <a:t>, we can show no deadline is missed if OCBP algorithm succeeds in the beginning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648200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 smtClean="0"/>
              <a:t>we can’t </a:t>
            </a:r>
            <a:r>
              <a:rPr lang="en-US" dirty="0" smtClean="0"/>
              <a:t>guarantee no deadline is missed</a:t>
            </a:r>
          </a:p>
          <a:p>
            <a:pPr lvl="1"/>
            <a:r>
              <a:rPr lang="en-US" dirty="0" smtClean="0"/>
              <a:t>Recalling that we computed the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time demands</a:t>
            </a:r>
            <a:r>
              <a:rPr lang="en-US" dirty="0" smtClean="0"/>
              <a:t> before each deadline, and we know it’s smaller</a:t>
            </a:r>
          </a:p>
          <a:p>
            <a:pPr lvl="1"/>
            <a:r>
              <a:rPr lang="en-US" dirty="0" smtClean="0"/>
              <a:t>The computed time demand will not reflect the realistic time consumption when</a:t>
            </a:r>
          </a:p>
          <a:p>
            <a:pPr lvl="2"/>
            <a:r>
              <a:rPr lang="en-US" dirty="0" smtClean="0"/>
              <a:t>The processor gets </a:t>
            </a:r>
            <a:r>
              <a:rPr lang="en-US" dirty="0" smtClean="0">
                <a:solidFill>
                  <a:srgbClr val="FF0000"/>
                </a:solidFill>
              </a:rPr>
              <a:t>idle</a:t>
            </a:r>
          </a:p>
          <a:p>
            <a:pPr lvl="2"/>
            <a:r>
              <a:rPr lang="en-US" dirty="0" smtClean="0"/>
              <a:t>A high-priority job is released, and </a:t>
            </a:r>
            <a:r>
              <a:rPr lang="en-US" dirty="0" smtClean="0">
                <a:solidFill>
                  <a:srgbClr val="FF0000"/>
                </a:solidFill>
              </a:rPr>
              <a:t>preempts a low-priority job</a:t>
            </a:r>
          </a:p>
          <a:p>
            <a:r>
              <a:rPr lang="en-US" dirty="0" smtClean="0"/>
              <a:t>These are the two violations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low-priority job is released late, it may not violate any of assumptions</a:t>
            </a:r>
          </a:p>
          <a:p>
            <a:pPr lvl="1"/>
            <a:r>
              <a:rPr lang="en-US" dirty="0" smtClean="0"/>
              <a:t>Because the time demand computation still works</a:t>
            </a:r>
          </a:p>
          <a:p>
            <a:pPr lvl="1"/>
            <a:r>
              <a:rPr lang="en-US" dirty="0" smtClean="0"/>
              <a:t>Let’s take an example (you’ve seen it)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41910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Hardness lies in multiple criteria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EDF scheduling follows deadlines</a:t>
            </a:r>
          </a:p>
          <a:p>
            <a:pPr lvl="2"/>
            <a:r>
              <a:rPr lang="en-US" dirty="0" smtClean="0">
                <a:solidFill>
                  <a:schemeClr val="accent4"/>
                </a:solidFill>
              </a:rPr>
              <a:t>High-criticality </a:t>
            </a:r>
            <a:r>
              <a:rPr lang="en-US" dirty="0" smtClean="0">
                <a:solidFill>
                  <a:schemeClr val="accent4"/>
                </a:solidFill>
              </a:rPr>
              <a:t>jobs will be delayed</a:t>
            </a:r>
          </a:p>
          <a:p>
            <a:pPr lvl="2"/>
            <a:r>
              <a:rPr lang="en-US" dirty="0" smtClean="0">
                <a:solidFill>
                  <a:schemeClr val="accent4"/>
                </a:solidFill>
              </a:rPr>
              <a:t>Sufficient reservations must be made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Criticality-Monotonic follows criticalities</a:t>
            </a:r>
          </a:p>
          <a:p>
            <a:pPr lvl="2"/>
            <a:r>
              <a:rPr lang="en-US" dirty="0" smtClean="0">
                <a:solidFill>
                  <a:schemeClr val="accent4"/>
                </a:solidFill>
              </a:rPr>
              <a:t>Urgent jobs will be delayed</a:t>
            </a:r>
          </a:p>
          <a:p>
            <a:pPr lvl="2"/>
            <a:r>
              <a:rPr lang="en-US" dirty="0" smtClean="0">
                <a:solidFill>
                  <a:schemeClr val="accent4"/>
                </a:solidFill>
              </a:rPr>
              <a:t>Utilization loss or tardiness will happen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If a low-priority job is released late, it may not violate any of assumptions</a:t>
            </a:r>
          </a:p>
          <a:p>
            <a:pPr lvl="1"/>
            <a:r>
              <a:rPr lang="en-US" dirty="0" smtClean="0"/>
              <a:t>Because the time demand computation still works</a:t>
            </a:r>
          </a:p>
          <a:p>
            <a:pPr lvl="1"/>
            <a:r>
              <a:rPr lang="en-US" dirty="0" smtClean="0"/>
              <a:t>Let’s take an example (we can assume it’s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sporadic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4191000"/>
          <a:ext cx="8394700" cy="19018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Period  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τ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τ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τ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consider the following jobs in tasks</a:t>
            </a:r>
          </a:p>
          <a:p>
            <a:pPr lvl="1"/>
            <a:r>
              <a:rPr lang="en-US" dirty="0" smtClean="0"/>
              <a:t>We can still generate priorities: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can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be released until time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4191000"/>
          <a:ext cx="8394700" cy="2308225"/>
        </p:xfrm>
        <a:graphic>
          <a:graphicData uri="http://schemas.openxmlformats.org/drawingml/2006/table">
            <a:tbl>
              <a:tblPr/>
              <a:tblGrid>
                <a:gridCol w="560388"/>
                <a:gridCol w="1157287"/>
                <a:gridCol w="1127125"/>
                <a:gridCol w="1238250"/>
                <a:gridCol w="2087563"/>
                <a:gridCol w="2224087"/>
              </a:tblGrid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  <a:ea typeface="ヒラギノ角ゴ Pro W3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Release time(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Deadline (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Criticality (</a:t>
                      </a:r>
                      <a:r>
                        <a:rPr kumimoji="0" lang="el-G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low-criticality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Execution time for high-criticality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J</a:t>
                      </a:r>
                      <a:r>
                        <a:rPr kumimoji="0" lang="en-US" sz="1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ヒラギノ角ゴ Pro W3" pitchFamily="-112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+mn-lt"/>
                          <a:ea typeface="ヒラギノ角ゴ Pro W3" pitchFamily="-112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consider the following jobs in tasks</a:t>
            </a:r>
          </a:p>
          <a:p>
            <a:pPr lvl="1"/>
            <a:r>
              <a:rPr lang="en-US" dirty="0" smtClean="0"/>
              <a:t>We can still generate priorities: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can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be released until time 2</a:t>
            </a:r>
          </a:p>
          <a:p>
            <a:pPr lvl="1"/>
            <a:r>
              <a:rPr lang="en-US" dirty="0" smtClean="0"/>
              <a:t>But it is fine since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has already assumed if all the other jobs executes before it, it still can meet deadline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62188" y="54864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624388" y="54864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7905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 rot="16200000" flipH="1">
            <a:off x="5503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668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29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31416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6646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rot="5400000" flipH="1" flipV="1">
            <a:off x="3201194" y="5714206"/>
            <a:ext cx="457200" cy="1588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 rot="5400000">
            <a:off x="3886200" y="55626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 rot="5400000">
            <a:off x="1524000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Violation: Idle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many jobs released later than expected, the processor will get idle</a:t>
            </a:r>
          </a:p>
          <a:p>
            <a:pPr lvl="1"/>
            <a:r>
              <a:rPr lang="en-US" dirty="0" smtClean="0"/>
              <a:t>Idling processor isn’t a problem, because every task will generate the next job later</a:t>
            </a:r>
          </a:p>
          <a:p>
            <a:pPr lvl="2"/>
            <a:r>
              <a:rPr lang="en-US" dirty="0" smtClean="0"/>
              <a:t>The situation is </a:t>
            </a:r>
            <a:r>
              <a:rPr lang="en-US" dirty="0" smtClean="0">
                <a:solidFill>
                  <a:srgbClr val="FF0000"/>
                </a:solidFill>
              </a:rPr>
              <a:t>no worse</a:t>
            </a:r>
            <a:r>
              <a:rPr lang="en-US" dirty="0" smtClean="0"/>
              <a:t> than what we’ve met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 the beginning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0388" y="54864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62588" y="54864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6287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63420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05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672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1372394" y="5410200"/>
            <a:ext cx="1066006" cy="794"/>
          </a:xfrm>
          <a:prstGeom prst="straightConnector1">
            <a:avLst/>
          </a:prstGeom>
          <a:ln>
            <a:solidFill>
              <a:srgbClr val="FFC000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74850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979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rot="5400000">
            <a:off x="2362200" y="54102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 bwMode="auto">
          <a:xfrm rot="5400000">
            <a:off x="4724400" y="54102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Cloud Callout 20"/>
          <p:cNvSpPr/>
          <p:nvPr/>
        </p:nvSpPr>
        <p:spPr bwMode="auto">
          <a:xfrm>
            <a:off x="228600" y="5257800"/>
            <a:ext cx="1371600" cy="838200"/>
          </a:xfrm>
          <a:prstGeom prst="cloudCallout">
            <a:avLst>
              <a:gd name="adj1" fmla="val 67026"/>
              <a:gd name="adj2" fmla="val -57594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accent4"/>
                </a:solidFill>
                <a:latin typeface="Arial" charset="0"/>
              </a:rPr>
              <a:t>CPU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</a:rPr>
              <a:t> idle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Violation: Idle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many jobs released later than expected, the processor will get idle</a:t>
            </a:r>
          </a:p>
          <a:p>
            <a:pPr lvl="1"/>
            <a:r>
              <a:rPr lang="en-US" dirty="0" smtClean="0"/>
              <a:t>Idling processor isn’t a problem, because every task will generate the next job later</a:t>
            </a:r>
          </a:p>
          <a:p>
            <a:pPr lvl="2"/>
            <a:r>
              <a:rPr lang="en-US" dirty="0" smtClean="0"/>
              <a:t>The situation is no worse than what we’ve met in the beginning</a:t>
            </a:r>
          </a:p>
          <a:p>
            <a:pPr lvl="1"/>
            <a:r>
              <a:rPr lang="en-US" dirty="0" smtClean="0"/>
              <a:t>The system is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always</a:t>
            </a:r>
            <a:r>
              <a:rPr lang="en-US" dirty="0" smtClean="0"/>
              <a:t> OCBP-schedulable when processor idles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Violation: High-Priority Preemption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new released high-priority job’s viewpoint, the time demand before its deadline is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not the same </a:t>
            </a:r>
            <a:r>
              <a:rPr lang="en-US" dirty="0" smtClean="0"/>
              <a:t>as computed</a:t>
            </a:r>
          </a:p>
          <a:p>
            <a:pPr lvl="1"/>
            <a:r>
              <a:rPr lang="en-US" dirty="0" smtClean="0"/>
              <a:t>Because in the computation, we assumed </a:t>
            </a:r>
            <a:r>
              <a:rPr lang="en-US" dirty="0" smtClean="0">
                <a:solidFill>
                  <a:srgbClr val="FF0000"/>
                </a:solidFill>
              </a:rPr>
              <a:t>no low-priority job</a:t>
            </a:r>
            <a:r>
              <a:rPr lang="en-US" dirty="0" smtClean="0"/>
              <a:t> has been executed</a:t>
            </a:r>
          </a:p>
          <a:p>
            <a:r>
              <a:rPr lang="en-US" dirty="0" smtClean="0"/>
              <a:t>A priority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re-computation</a:t>
            </a:r>
            <a:r>
              <a:rPr lang="en-US" dirty="0" smtClean="0"/>
              <a:t> is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Violation: High-Priority Preemption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495800"/>
          </a:xfrm>
        </p:spPr>
        <p:txBody>
          <a:bodyPr/>
          <a:lstStyle/>
          <a:p>
            <a:r>
              <a:rPr lang="en-US" dirty="0" smtClean="0"/>
              <a:t>Can the re-computation be done?</a:t>
            </a:r>
          </a:p>
          <a:p>
            <a:r>
              <a:rPr lang="en-US" dirty="0" smtClean="0"/>
              <a:t>We divide jobs into two classes:</a:t>
            </a:r>
          </a:p>
          <a:p>
            <a:pPr lvl="1"/>
            <a:r>
              <a:rPr lang="en-US" dirty="0" smtClean="0"/>
              <a:t>For jobs with priority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 higher</a:t>
            </a:r>
            <a:r>
              <a:rPr lang="en-US" dirty="0" smtClean="0"/>
              <a:t> than current job</a:t>
            </a:r>
          </a:p>
          <a:p>
            <a:pPr lvl="2"/>
            <a:r>
              <a:rPr lang="en-US" dirty="0" smtClean="0"/>
              <a:t>Their time demands are still </a:t>
            </a:r>
            <a:r>
              <a:rPr lang="en-US" dirty="0" smtClean="0">
                <a:solidFill>
                  <a:srgbClr val="FF0000"/>
                </a:solidFill>
              </a:rPr>
              <a:t>valid</a:t>
            </a:r>
            <a:r>
              <a:rPr lang="en-US" dirty="0" smtClean="0"/>
              <a:t>, thus they can continue be the </a:t>
            </a:r>
            <a:r>
              <a:rPr lang="en-US" dirty="0" smtClean="0">
                <a:solidFill>
                  <a:srgbClr val="FF0000"/>
                </a:solidFill>
              </a:rPr>
              <a:t>lower priority jobs</a:t>
            </a:r>
          </a:p>
          <a:p>
            <a:pPr lvl="1"/>
            <a:r>
              <a:rPr lang="en-US" dirty="0" smtClean="0"/>
              <a:t>For jobs with priority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higher</a:t>
            </a:r>
            <a:r>
              <a:rPr lang="en-US" dirty="0" smtClean="0"/>
              <a:t> than current job</a:t>
            </a:r>
          </a:p>
          <a:p>
            <a:pPr lvl="2"/>
            <a:r>
              <a:rPr lang="en-US" dirty="0" smtClean="0"/>
              <a:t>Including the new released one</a:t>
            </a:r>
          </a:p>
          <a:p>
            <a:pPr lvl="2"/>
            <a:r>
              <a:rPr lang="en-US" dirty="0" smtClean="0"/>
              <a:t>All of them are either completed, or </a:t>
            </a:r>
            <a:r>
              <a:rPr lang="en-US" dirty="0" smtClean="0">
                <a:solidFill>
                  <a:srgbClr val="FF0000"/>
                </a:solidFill>
              </a:rPr>
              <a:t>at most just released</a:t>
            </a:r>
          </a:p>
          <a:p>
            <a:pPr lvl="3"/>
            <a:r>
              <a:rPr lang="en-US" dirty="0" smtClean="0"/>
              <a:t>Since all the </a:t>
            </a:r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 smtClean="0"/>
              <a:t> jobs have </a:t>
            </a:r>
            <a:r>
              <a:rPr lang="en-US" dirty="0" smtClean="0">
                <a:solidFill>
                  <a:srgbClr val="FF0000"/>
                </a:solidFill>
              </a:rPr>
              <a:t>lower</a:t>
            </a:r>
            <a:r>
              <a:rPr lang="en-US" dirty="0" smtClean="0"/>
              <a:t> priorities, their situation is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 worse than the beginning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62188" y="54864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24388" y="54864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7905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5503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0668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29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6646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31416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 rot="5400000">
            <a:off x="3886200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 rot="5400000">
            <a:off x="1524000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/>
                </a:solidFill>
              </a:rPr>
              <a:t> is released late: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From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accent4"/>
                </a:solidFill>
              </a:rPr>
              <a:t>,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solidFill>
                  <a:schemeClr val="accent4"/>
                </a:solidFill>
              </a:rPr>
              <a:t> and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/>
                </a:solidFill>
              </a:rPr>
              <a:t>’s viewpoint, nothing changed</a:t>
            </a:r>
          </a:p>
          <a:p>
            <a:pPr lvl="1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/>
                </a:solidFill>
              </a:rPr>
              <a:t> can get the highest-priority again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667000" y="5486400"/>
            <a:ext cx="762000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29200" y="5486400"/>
            <a:ext cx="762000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7905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5503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524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C00000">
                  <a:alpha val="50000"/>
                </a:srgbClr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862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6646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066800" y="5486400"/>
            <a:ext cx="457200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1981200" y="54102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 rot="5400000">
            <a:off x="4343400" y="54102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429000" y="5486400"/>
            <a:ext cx="457200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rot="16200000" flipH="1">
            <a:off x="31416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989806" y="5410200"/>
            <a:ext cx="1067594" cy="79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3429000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7030A0">
                  <a:alpha val="50000"/>
                </a:srgbClr>
              </a:gs>
              <a:gs pos="8000">
                <a:srgbClr val="7030A0">
                  <a:alpha val="50000"/>
                </a:srgbClr>
              </a:gs>
              <a:gs pos="13000">
                <a:srgbClr val="7030A0">
                  <a:alpha val="50000"/>
                </a:srgbClr>
              </a:gs>
              <a:gs pos="21001">
                <a:srgbClr val="7030A0">
                  <a:alpha val="50000"/>
                </a:srgbClr>
              </a:gs>
              <a:gs pos="50000">
                <a:srgbClr val="7030A0">
                  <a:alpha val="50000"/>
                </a:srgbClr>
              </a:gs>
              <a:gs pos="51000">
                <a:srgbClr val="7030A0"/>
              </a:gs>
              <a:gs pos="58000">
                <a:srgbClr val="7030A0"/>
              </a:gs>
              <a:gs pos="71001">
                <a:srgbClr val="7030A0"/>
              </a:gs>
              <a:gs pos="94000">
                <a:srgbClr val="7030A0"/>
              </a:gs>
              <a:gs pos="100000">
                <a:srgbClr val="7030A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352800" y="5029200"/>
            <a:ext cx="838200" cy="46513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3886200"/>
          </a:xfrm>
        </p:spPr>
        <p:txBody>
          <a:bodyPr/>
          <a:lstStyle/>
          <a:p>
            <a:r>
              <a:rPr lang="en-US" dirty="0" smtClean="0"/>
              <a:t>Recall that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If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/>
                </a:solidFill>
              </a:rPr>
              <a:t> and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accent4"/>
                </a:solidFill>
              </a:rPr>
              <a:t> are both released late: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From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solidFill>
                  <a:schemeClr val="accent4"/>
                </a:solidFill>
              </a:rPr>
              <a:t> and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/>
                </a:solidFill>
              </a:rPr>
              <a:t>’s viewpoint, nothing changed</a:t>
            </a:r>
          </a:p>
          <a:p>
            <a:pPr lvl="1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/>
                </a:solidFill>
              </a:rPr>
              <a:t> and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solidFill>
                  <a:schemeClr val="accent4"/>
                </a:solidFill>
              </a:rPr>
              <a:t>can get the same priorities as the beginning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525462" y="5451475"/>
            <a:ext cx="1033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66799" y="5967413"/>
            <a:ext cx="6842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624388" y="5486400"/>
            <a:ext cx="1166812" cy="465138"/>
          </a:xfrm>
          <a:prstGeom prst="rect">
            <a:avLst/>
          </a:prstGeom>
          <a:solidFill>
            <a:srgbClr val="CCCC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</a:t>
            </a:r>
            <a:r>
              <a:rPr lang="en-US" baseline="-25000" dirty="0"/>
              <a:t>2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5400000" flipH="1" flipV="1">
            <a:off x="790575" y="5667375"/>
            <a:ext cx="5508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1041399" y="6019800"/>
            <a:ext cx="6202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0              </a:t>
            </a:r>
            <a:r>
              <a:rPr lang="en-US" sz="1600" dirty="0" smtClean="0"/>
              <a:t>       </a:t>
            </a:r>
            <a:r>
              <a:rPr lang="en-US" sz="1600" dirty="0"/>
              <a:t>1          </a:t>
            </a:r>
            <a:r>
              <a:rPr lang="en-US" sz="1600" dirty="0" smtClean="0"/>
              <a:t>             </a:t>
            </a:r>
            <a:r>
              <a:rPr lang="en-US" sz="1600" dirty="0"/>
              <a:t>2          </a:t>
            </a:r>
            <a:r>
              <a:rPr lang="en-US" sz="1600" dirty="0" smtClean="0"/>
              <a:t>             </a:t>
            </a:r>
            <a:r>
              <a:rPr lang="en-US" sz="1600" dirty="0"/>
              <a:t>3          </a:t>
            </a:r>
            <a:r>
              <a:rPr lang="en-US" sz="1600" dirty="0" smtClean="0"/>
              <a:t>             4                        5 </a:t>
            </a:r>
            <a:endParaRPr lang="en-US" sz="1600" dirty="0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64182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66468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 bwMode="auto">
          <a:xfrm rot="5400000">
            <a:off x="3886200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048000" y="5486400"/>
            <a:ext cx="1166812" cy="465138"/>
          </a:xfrm>
          <a:prstGeom prst="rect">
            <a:avLst/>
          </a:prstGeom>
          <a:solidFill>
            <a:srgbClr val="FF99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J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16200000" flipH="1">
            <a:off x="3903663" y="5697538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 rot="5400000">
            <a:off x="2309812" y="5486400"/>
            <a:ext cx="1371600" cy="0"/>
          </a:xfrm>
          <a:prstGeom prst="line">
            <a:avLst/>
          </a:prstGeom>
          <a:ln>
            <a:solidFill>
              <a:srgbClr val="FFC00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852612" y="5029200"/>
            <a:ext cx="2371725" cy="465138"/>
          </a:xfrm>
          <a:prstGeom prst="rect">
            <a:avLst/>
          </a:prstGeom>
          <a:gradFill flip="none" rotWithShape="1">
            <a:gsLst>
              <a:gs pos="0">
                <a:srgbClr val="FF7D7D"/>
              </a:gs>
              <a:gs pos="8000">
                <a:srgbClr val="C00000">
                  <a:alpha val="50000"/>
                </a:srgbClr>
              </a:gs>
              <a:gs pos="13000">
                <a:srgbClr val="C00000">
                  <a:alpha val="50000"/>
                </a:srgbClr>
              </a:gs>
              <a:gs pos="21001">
                <a:srgbClr val="C00000">
                  <a:alpha val="50000"/>
                </a:srgbClr>
              </a:gs>
              <a:gs pos="50000">
                <a:srgbClr val="C00000">
                  <a:alpha val="50000"/>
                </a:srgbClr>
              </a:gs>
              <a:gs pos="51000">
                <a:srgbClr val="C00000"/>
              </a:gs>
              <a:gs pos="58000">
                <a:srgbClr val="C00000"/>
              </a:gs>
              <a:gs pos="71001">
                <a:srgbClr val="C00000"/>
              </a:gs>
              <a:gs pos="94000">
                <a:srgbClr val="C00000"/>
              </a:gs>
              <a:gs pos="100000">
                <a:srgbClr val="C00000"/>
              </a:gs>
            </a:gsLst>
            <a:lin ang="10800000" scaled="0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66800" y="5029200"/>
            <a:ext cx="762000" cy="465138"/>
          </a:xfrm>
          <a:prstGeom prst="rect">
            <a:avLst/>
          </a:prstGeom>
          <a:solidFill>
            <a:srgbClr val="7030A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rot="5400000" flipH="1" flipV="1">
            <a:off x="1295400" y="5410200"/>
            <a:ext cx="1067594" cy="79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 rot="5400000" flipH="1" flipV="1">
            <a:off x="1562497" y="5677297"/>
            <a:ext cx="534194" cy="1588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products</a:t>
            </a:r>
          </a:p>
          <a:p>
            <a:pPr lvl="1"/>
            <a:r>
              <a:rPr lang="en-US" dirty="0" smtClean="0"/>
              <a:t>We know it won’t happen</a:t>
            </a:r>
          </a:p>
          <a:p>
            <a:r>
              <a:rPr lang="en-US" dirty="0" smtClean="0"/>
              <a:t>Academic research</a:t>
            </a:r>
          </a:p>
          <a:p>
            <a:pPr lvl="1"/>
            <a:r>
              <a:rPr lang="en-US" dirty="0" smtClean="0"/>
              <a:t>Only a few people are working on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r>
              <a:rPr lang="en-US" dirty="0" smtClean="0"/>
              <a:t>The OCBP algorithm with run-time priority     re-computation works for sporadic system</a:t>
            </a:r>
          </a:p>
          <a:p>
            <a:pPr lvl="1"/>
            <a:r>
              <a:rPr lang="en-US" dirty="0" smtClean="0"/>
              <a:t>However, the re-computation can </a:t>
            </a:r>
            <a:r>
              <a:rPr lang="en-US" dirty="0" smtClean="0">
                <a:solidFill>
                  <a:srgbClr val="FF0000"/>
                </a:solidFill>
              </a:rPr>
              <a:t>theoretically</a:t>
            </a:r>
            <a:r>
              <a:rPr lang="en-US" dirty="0" smtClean="0"/>
              <a:t> happen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every time </a:t>
            </a:r>
            <a:r>
              <a:rPr lang="en-US" dirty="0" smtClean="0"/>
              <a:t>when a new job arrives</a:t>
            </a:r>
          </a:p>
          <a:p>
            <a:pPr lvl="1"/>
            <a:r>
              <a:rPr lang="en-US" dirty="0" smtClean="0"/>
              <a:t>Even worse, the re-computation needs scanning  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jobs</a:t>
            </a:r>
            <a:r>
              <a:rPr lang="en-US" dirty="0" smtClean="0"/>
              <a:t> in busy interval, which is </a:t>
            </a:r>
            <a:r>
              <a:rPr lang="en-US" dirty="0" smtClean="0">
                <a:solidFill>
                  <a:srgbClr val="FF0000"/>
                </a:solidFill>
              </a:rPr>
              <a:t>pseudo-polynomial</a:t>
            </a:r>
            <a:r>
              <a:rPr lang="en-US" dirty="0" smtClean="0"/>
              <a:t> in the representation of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endParaRPr lang="en-US" dirty="0" smtClean="0"/>
          </a:p>
          <a:p>
            <a:pPr lvl="2"/>
            <a:r>
              <a:rPr lang="en-US" dirty="0" smtClean="0"/>
              <a:t>Recall that EDF only needs 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n)</a:t>
            </a:r>
            <a:r>
              <a:rPr lang="en-US" dirty="0" smtClean="0"/>
              <a:t> when a job arrives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hard</a:t>
            </a:r>
            <a:r>
              <a:rPr lang="en-US" dirty="0" smtClean="0"/>
              <a:t> mixed-criticality system</a:t>
            </a:r>
          </a:p>
          <a:p>
            <a:pPr lvl="1"/>
            <a:r>
              <a:rPr lang="en-US" dirty="0" smtClean="0"/>
              <a:t>Fast scheduling algorithm</a:t>
            </a:r>
          </a:p>
          <a:p>
            <a:pPr lvl="1"/>
            <a:r>
              <a:rPr lang="en-US" dirty="0" smtClean="0"/>
              <a:t>Fixed-priority scheduling</a:t>
            </a:r>
          </a:p>
          <a:p>
            <a:pPr lvl="1"/>
            <a:r>
              <a:rPr lang="en-US" dirty="0" smtClean="0"/>
              <a:t>Non-preemption</a:t>
            </a:r>
          </a:p>
          <a:p>
            <a:pPr lvl="1"/>
            <a:r>
              <a:rPr lang="en-US" dirty="0" smtClean="0"/>
              <a:t>Multiprocessor</a:t>
            </a:r>
          </a:p>
          <a:p>
            <a:pPr lvl="1"/>
            <a:r>
              <a:rPr lang="en-US" dirty="0" smtClean="0"/>
              <a:t>Run-time criticality detection cost</a:t>
            </a:r>
          </a:p>
          <a:p>
            <a:pPr lvl="1"/>
            <a:r>
              <a:rPr lang="en-US" dirty="0" smtClean="0"/>
              <a:t>Low-criticality jobs </a:t>
            </a:r>
            <a:r>
              <a:rPr lang="en-US" dirty="0" smtClean="0"/>
              <a:t>sweeping </a:t>
            </a:r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Heuristic performance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Practical</a:t>
            </a:r>
          </a:p>
          <a:p>
            <a:pPr lvl="2"/>
            <a:r>
              <a:rPr lang="en-US" dirty="0" smtClean="0"/>
              <a:t>Operating system support</a:t>
            </a:r>
          </a:p>
          <a:p>
            <a:pPr lvl="3"/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Anderson,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Baruah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and Brandenburg.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MCWS 2009</a:t>
            </a:r>
          </a:p>
          <a:p>
            <a:pPr lvl="2"/>
            <a:r>
              <a:rPr lang="en-US" dirty="0" smtClean="0"/>
              <a:t>General multiprocessor scheduling framework</a:t>
            </a:r>
          </a:p>
          <a:p>
            <a:pPr lvl="3"/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Mollison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Erickson, Anderson,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Baruah</a:t>
            </a:r>
            <a:r>
              <a:rPr lang="en-US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and </a:t>
            </a:r>
            <a:r>
              <a:rPr lang="en-US" i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Scoredos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ICESS 2010</a:t>
            </a:r>
          </a:p>
          <a:p>
            <a:r>
              <a:rPr lang="en-US" dirty="0"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Criticality Levels</a:t>
            </a:r>
          </a:p>
          <a:p>
            <a:pPr lvl="1"/>
            <a:r>
              <a:rPr lang="en-US" dirty="0" smtClean="0"/>
              <a:t>A: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Cyclic executives</a:t>
            </a:r>
          </a:p>
          <a:p>
            <a:pPr lvl="1"/>
            <a:r>
              <a:rPr lang="en-US" dirty="0" smtClean="0"/>
              <a:t>B: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P-EDF</a:t>
            </a:r>
          </a:p>
          <a:p>
            <a:pPr lvl="1"/>
            <a:r>
              <a:rPr lang="en-US" dirty="0" smtClean="0"/>
              <a:t>C: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G-EDF</a:t>
            </a:r>
          </a:p>
          <a:p>
            <a:pPr lvl="1"/>
            <a:r>
              <a:rPr lang="en-US" dirty="0" smtClean="0"/>
              <a:t>D: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G-EDF</a:t>
            </a:r>
          </a:p>
          <a:p>
            <a:pPr lvl="1"/>
            <a:r>
              <a:rPr lang="en-US" dirty="0" smtClean="0"/>
              <a:t>E: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Non-real-time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Framework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480050" cy="476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dirty="0" smtClean="0"/>
              <a:t>Temporal isolation</a:t>
            </a:r>
          </a:p>
          <a:p>
            <a:pPr lvl="1"/>
            <a:r>
              <a:rPr lang="en-US" dirty="0" smtClean="0"/>
              <a:t>To support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independent</a:t>
            </a:r>
            <a:r>
              <a:rPr lang="en-US" dirty="0" smtClean="0"/>
              <a:t> </a:t>
            </a:r>
            <a:r>
              <a:rPr lang="en-US" dirty="0" smtClean="0"/>
              <a:t>certification</a:t>
            </a:r>
          </a:p>
          <a:p>
            <a:pPr lvl="2"/>
            <a:r>
              <a:rPr lang="en-US" dirty="0" smtClean="0"/>
              <a:t>Isolation = “lower criticalities can’t affect higher ones”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criticality</a:t>
            </a:r>
            <a:r>
              <a:rPr lang="en-US" dirty="0" smtClean="0"/>
              <a:t> has one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container</a:t>
            </a:r>
            <a:r>
              <a:rPr lang="en-US" dirty="0" smtClean="0"/>
              <a:t> (or server)</a:t>
            </a:r>
          </a:p>
          <a:p>
            <a:pPr lvl="2"/>
            <a:r>
              <a:rPr lang="en-US" dirty="0" smtClean="0"/>
              <a:t>Container means: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specified budget </a:t>
            </a:r>
            <a:r>
              <a:rPr lang="en-US" dirty="0" smtClean="0"/>
              <a:t>(or utilization)</a:t>
            </a:r>
          </a:p>
          <a:p>
            <a:pPr lvl="2"/>
            <a:r>
              <a:rPr lang="en-US" dirty="0" smtClean="0"/>
              <a:t>Every container has its own scheduler</a:t>
            </a:r>
          </a:p>
          <a:p>
            <a:pPr lvl="1"/>
            <a:r>
              <a:rPr lang="en-US" dirty="0" smtClean="0"/>
              <a:t>It actually means clairvoyant scheduling</a:t>
            </a:r>
          </a:p>
          <a:p>
            <a:pPr lvl="2"/>
            <a:r>
              <a:rPr lang="en-US" dirty="0" smtClean="0"/>
              <a:t>When specifying budget, we are predicting criticality</a:t>
            </a:r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r>
              <a:rPr lang="en-US" dirty="0" smtClean="0"/>
              <a:t>Temporal isolation</a:t>
            </a:r>
          </a:p>
          <a:p>
            <a:pPr lvl="1"/>
            <a:r>
              <a:rPr lang="en-US" dirty="0" smtClean="0"/>
              <a:t>It can also be done by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criticality-monotonic</a:t>
            </a:r>
          </a:p>
          <a:p>
            <a:pPr lvl="2"/>
            <a:r>
              <a:rPr lang="en-US" dirty="0" smtClean="0"/>
              <a:t>It doesn’t require expected criticality</a:t>
            </a:r>
          </a:p>
          <a:p>
            <a:pPr lvl="2"/>
            <a:r>
              <a:rPr lang="en-US" dirty="0" smtClean="0"/>
              <a:t>We are using criticality-monotonic in the framework</a:t>
            </a:r>
          </a:p>
          <a:p>
            <a:pPr lvl="1"/>
            <a:r>
              <a:rPr lang="en-US" dirty="0" smtClean="0"/>
              <a:t>While no “budget” needed,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schedulability decreases</a:t>
            </a:r>
          </a:p>
          <a:p>
            <a:pPr lvl="2"/>
            <a:r>
              <a:rPr lang="en-US" dirty="0" smtClean="0"/>
              <a:t>As we’ve seen in “speedup factor” section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r>
              <a:rPr lang="en-US" dirty="0" smtClean="0"/>
              <a:t>Level A tasks will never concern schedulability</a:t>
            </a:r>
          </a:p>
          <a:p>
            <a:pPr lvl="1"/>
            <a:r>
              <a:rPr lang="en-US" dirty="0" smtClean="0"/>
              <a:t>That’s the benefit of static priority</a:t>
            </a:r>
          </a:p>
          <a:p>
            <a:r>
              <a:rPr lang="en-US" dirty="0" smtClean="0"/>
              <a:t>Level B tasks will experience utilization loss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low-criticality</a:t>
            </a:r>
            <a:r>
              <a:rPr lang="en-US" dirty="0" smtClean="0"/>
              <a:t> tasks also have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longer</a:t>
            </a:r>
            <a:r>
              <a:rPr lang="en-US" dirty="0" smtClean="0"/>
              <a:t> periods, there won’t be utilization loss</a:t>
            </a:r>
          </a:p>
          <a:p>
            <a:pPr lvl="1"/>
            <a:r>
              <a:rPr lang="en-US" dirty="0" smtClean="0"/>
              <a:t>If a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low-criticality</a:t>
            </a:r>
            <a:r>
              <a:rPr lang="en-US" dirty="0" smtClean="0"/>
              <a:t> task has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short</a:t>
            </a:r>
            <a:r>
              <a:rPr lang="en-US" dirty="0" smtClean="0"/>
              <a:t> period</a:t>
            </a:r>
          </a:p>
          <a:p>
            <a:pPr lvl="2"/>
            <a:r>
              <a:rPr lang="en-US" dirty="0" smtClean="0"/>
              <a:t>Promote it to high criticality</a:t>
            </a:r>
          </a:p>
          <a:p>
            <a:pPr lvl="3"/>
            <a:r>
              <a:rPr lang="en-US" dirty="0" smtClean="0"/>
              <a:t>It may not be allowed</a:t>
            </a:r>
          </a:p>
          <a:p>
            <a:pPr lvl="2"/>
            <a:r>
              <a:rPr lang="en-US" dirty="0" smtClean="0"/>
              <a:t>Split other high-criticality tasks</a:t>
            </a:r>
          </a:p>
          <a:p>
            <a:pPr lvl="3"/>
            <a:r>
              <a:rPr lang="en-US" dirty="0" smtClean="0"/>
              <a:t>WCET estimation may be even larger</a:t>
            </a:r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C and Level D are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soft</a:t>
            </a:r>
            <a:r>
              <a:rPr lang="en-US" dirty="0" smtClean="0"/>
              <a:t> real-time</a:t>
            </a:r>
          </a:p>
          <a:p>
            <a:pPr lvl="1"/>
            <a:r>
              <a:rPr lang="en-US" dirty="0" smtClean="0"/>
              <a:t>G-EDF is a soft real-time scheduler</a:t>
            </a:r>
          </a:p>
          <a:p>
            <a:pPr lvl="1"/>
            <a:r>
              <a:rPr lang="en-US" dirty="0" smtClean="0"/>
              <a:t>Deadlines can be missed, but tardiness can be </a:t>
            </a:r>
            <a:r>
              <a:rPr lang="en-US" dirty="0" smtClean="0"/>
              <a:t>bounded</a:t>
            </a:r>
          </a:p>
          <a:p>
            <a:r>
              <a:rPr lang="en-US" dirty="0" smtClean="0"/>
              <a:t>Level E doesn’t have a single deadline</a:t>
            </a:r>
          </a:p>
          <a:p>
            <a:pPr lvl="1"/>
            <a:r>
              <a:rPr lang="en-US" dirty="0" smtClean="0"/>
              <a:t>What are they?</a:t>
            </a:r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Slack Shifting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r>
              <a:rPr lang="en-US" dirty="0" smtClean="0"/>
              <a:t>Huge amount of reservations are made for high-criticality tasks</a:t>
            </a:r>
          </a:p>
          <a:p>
            <a:pPr lvl="1"/>
            <a:r>
              <a:rPr lang="en-US" dirty="0" smtClean="0"/>
              <a:t>We know in practice they’ll never use so much</a:t>
            </a:r>
          </a:p>
          <a:p>
            <a:pPr lvl="1"/>
            <a:r>
              <a:rPr lang="en-US" dirty="0" smtClean="0"/>
              <a:t>Since they are guaranteed to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meet deadlines</a:t>
            </a:r>
            <a:r>
              <a:rPr lang="en-US" dirty="0" smtClean="0"/>
              <a:t>, there’s no reason to execute another high-criticality job if one is finished earlier</a:t>
            </a:r>
          </a:p>
          <a:p>
            <a:pPr lvl="2"/>
            <a:r>
              <a:rPr lang="en-US" dirty="0" smtClean="0"/>
              <a:t>We can use the time to execute low-criticality jobs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203784">
  <a:themeElements>
    <a:clrScheme name="Office Them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10203784</Template>
  <TotalTime>810</TotalTime>
  <Words>4547</Words>
  <Application>Microsoft Office PowerPoint</Application>
  <PresentationFormat>On-screen Show (4:3)</PresentationFormat>
  <Paragraphs>1247</Paragraphs>
  <Slides>111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2" baseType="lpstr">
      <vt:lpstr>10203784</vt:lpstr>
      <vt:lpstr>Mixed-Criticality Scheduling: Models and Methods</vt:lpstr>
      <vt:lpstr>Motivation</vt:lpstr>
      <vt:lpstr>Motivation</vt:lpstr>
      <vt:lpstr>Motivation</vt:lpstr>
      <vt:lpstr>Motivation</vt:lpstr>
      <vt:lpstr>Motivation</vt:lpstr>
      <vt:lpstr>Motivation</vt:lpstr>
      <vt:lpstr>Motivation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State of the Art</vt:lpstr>
      <vt:lpstr>Outline</vt:lpstr>
      <vt:lpstr>Outline</vt:lpstr>
      <vt:lpstr>Model of Mixed-Criticality System</vt:lpstr>
      <vt:lpstr>Model of Mixed-Criticality System</vt:lpstr>
      <vt:lpstr>Model of Mixed-Criticality System</vt:lpstr>
      <vt:lpstr>Formal Correctness Definition</vt:lpstr>
      <vt:lpstr>An Example</vt:lpstr>
      <vt:lpstr>An Example</vt:lpstr>
      <vt:lpstr>An Example</vt:lpstr>
      <vt:lpstr>An Example</vt:lpstr>
      <vt:lpstr>Adapt Run-time Criticality Change</vt:lpstr>
      <vt:lpstr>Run-time Criticality Detection</vt:lpstr>
      <vt:lpstr>Outline</vt:lpstr>
      <vt:lpstr>More Assumptions</vt:lpstr>
      <vt:lpstr>Intuition</vt:lpstr>
      <vt:lpstr>Our Solution</vt:lpstr>
      <vt:lpstr>OCBP Algorithm</vt:lpstr>
      <vt:lpstr>OCBP Example</vt:lpstr>
      <vt:lpstr>OCBP Example</vt:lpstr>
      <vt:lpstr>OCBP Example</vt:lpstr>
      <vt:lpstr>OCBP Example</vt:lpstr>
      <vt:lpstr>OCBP Example</vt:lpstr>
      <vt:lpstr>OCBP Example</vt:lpstr>
      <vt:lpstr>OCBP Example</vt:lpstr>
      <vt:lpstr>OCBP Example Illustrated </vt:lpstr>
      <vt:lpstr>Performance Measurement</vt:lpstr>
      <vt:lpstr>Performance Measurement</vt:lpstr>
      <vt:lpstr>Resource Augmentation</vt:lpstr>
      <vt:lpstr>Resource Augmentation</vt:lpstr>
      <vt:lpstr>Resource Augmentation</vt:lpstr>
      <vt:lpstr>Resource Augmentation</vt:lpstr>
      <vt:lpstr>Resource Augmentation</vt:lpstr>
      <vt:lpstr>Resource Augmentation</vt:lpstr>
      <vt:lpstr>Resource Augmentation</vt:lpstr>
      <vt:lpstr>Resource Augmentation</vt:lpstr>
      <vt:lpstr>Our Result</vt:lpstr>
      <vt:lpstr>Our Result</vt:lpstr>
      <vt:lpstr>Outline</vt:lpstr>
      <vt:lpstr>A Simple Schedulability Test</vt:lpstr>
      <vt:lpstr>A Simple Schedulability Test</vt:lpstr>
      <vt:lpstr>A Simple Schedulability Test</vt:lpstr>
      <vt:lpstr>A Simple Schedulability Test</vt:lpstr>
      <vt:lpstr>A Simple Schedulability Test</vt:lpstr>
      <vt:lpstr>A Simple Schedulability Test</vt:lpstr>
      <vt:lpstr>A Simple Schedulability Test</vt:lpstr>
      <vt:lpstr>A Simple Schedulability Test</vt:lpstr>
      <vt:lpstr>Schedulability of More Criticalities</vt:lpstr>
      <vt:lpstr>Outline</vt:lpstr>
      <vt:lpstr>Scheduling Sporadic Tasks</vt:lpstr>
      <vt:lpstr>From Tasks to Jobs</vt:lpstr>
      <vt:lpstr>Scheduling Sporadic Jobs</vt:lpstr>
      <vt:lpstr>Objective of Correctness</vt:lpstr>
      <vt:lpstr>OCBP-Schedulable = Schedulable?</vt:lpstr>
      <vt:lpstr>Violations</vt:lpstr>
      <vt:lpstr>Violations</vt:lpstr>
      <vt:lpstr>Violations</vt:lpstr>
      <vt:lpstr>Example</vt:lpstr>
      <vt:lpstr>Example</vt:lpstr>
      <vt:lpstr>Violation: Idle Time</vt:lpstr>
      <vt:lpstr>Violation: Idle Time</vt:lpstr>
      <vt:lpstr>Violation: High-Priority Preemption</vt:lpstr>
      <vt:lpstr>Violation: High-Priority Preemption</vt:lpstr>
      <vt:lpstr>Example</vt:lpstr>
      <vt:lpstr>Example</vt:lpstr>
      <vt:lpstr>Example</vt:lpstr>
      <vt:lpstr>Our Result</vt:lpstr>
      <vt:lpstr>Open Problems</vt:lpstr>
      <vt:lpstr>Outline</vt:lpstr>
      <vt:lpstr>Hierarchical Framework</vt:lpstr>
      <vt:lpstr>Hierarchical Framework</vt:lpstr>
      <vt:lpstr>Operating System Support</vt:lpstr>
      <vt:lpstr>Operating System Support</vt:lpstr>
      <vt:lpstr>Schedulability</vt:lpstr>
      <vt:lpstr>Schedulability</vt:lpstr>
      <vt:lpstr>Slack Shifting</vt:lpstr>
      <vt:lpstr>Outline</vt:lpstr>
      <vt:lpstr>Another “Mixed-Criticality”</vt:lpstr>
      <vt:lpstr>Model</vt:lpstr>
      <vt:lpstr>Model</vt:lpstr>
      <vt:lpstr>Solution</vt:lpstr>
      <vt:lpstr>Solution</vt:lpstr>
      <vt:lpstr>Zero-Slack-Instant</vt:lpstr>
      <vt:lpstr>Result</vt:lpstr>
      <vt:lpstr>Outline</vt:lpstr>
      <vt:lpstr>Embedded System On Chips</vt:lpstr>
      <vt:lpstr>Objective</vt:lpstr>
      <vt:lpstr>Thank you</vt:lpstr>
    </vt:vector>
  </TitlesOfParts>
  <Company>UNC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Haohan Li</dc:creator>
  <cp:lastModifiedBy>Haohan Li</cp:lastModifiedBy>
  <cp:revision>386</cp:revision>
  <dcterms:created xsi:type="dcterms:W3CDTF">2010-10-07T00:19:47Z</dcterms:created>
  <dcterms:modified xsi:type="dcterms:W3CDTF">2010-10-08T04:17:18Z</dcterms:modified>
</cp:coreProperties>
</file>