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1"/>
  </p:handoutMasterIdLst>
  <p:sldIdLst>
    <p:sldId id="256" r:id="rId2"/>
    <p:sldId id="258" r:id="rId3"/>
    <p:sldId id="273" r:id="rId4"/>
    <p:sldId id="317" r:id="rId5"/>
    <p:sldId id="318" r:id="rId6"/>
    <p:sldId id="259" r:id="rId7"/>
    <p:sldId id="274" r:id="rId8"/>
    <p:sldId id="260" r:id="rId9"/>
    <p:sldId id="275" r:id="rId10"/>
    <p:sldId id="266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89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  <p:sldId id="315" r:id="rId37"/>
    <p:sldId id="290" r:id="rId38"/>
    <p:sldId id="291" r:id="rId39"/>
    <p:sldId id="294" r:id="rId40"/>
    <p:sldId id="295" r:id="rId41"/>
    <p:sldId id="292" r:id="rId42"/>
    <p:sldId id="297" r:id="rId43"/>
    <p:sldId id="302" r:id="rId44"/>
    <p:sldId id="303" r:id="rId45"/>
    <p:sldId id="298" r:id="rId46"/>
    <p:sldId id="304" r:id="rId47"/>
    <p:sldId id="305" r:id="rId48"/>
    <p:sldId id="299" r:id="rId49"/>
    <p:sldId id="300" r:id="rId50"/>
    <p:sldId id="306" r:id="rId51"/>
    <p:sldId id="307" r:id="rId52"/>
    <p:sldId id="301" r:id="rId53"/>
    <p:sldId id="308" r:id="rId54"/>
    <p:sldId id="309" r:id="rId55"/>
    <p:sldId id="310" r:id="rId56"/>
    <p:sldId id="312" r:id="rId57"/>
    <p:sldId id="314" r:id="rId58"/>
    <p:sldId id="313" r:id="rId59"/>
    <p:sldId id="316" r:id="rId6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5" d="100"/>
          <a:sy n="65" d="100"/>
        </p:scale>
        <p:origin x="-156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EE2D4-289C-487F-ACAF-807524440C75}" type="datetimeFigureOut">
              <a:rPr lang="en-US" smtClean="0"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5036-52B9-48E3-92D0-84D05FDD6B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F52B5-5DB1-4F87-A043-CD00E2DCC09C}" type="datetimeFigureOut">
              <a:rPr lang="en-US" smtClean="0"/>
              <a:pPr/>
              <a:t>12/10/2010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0187C-E4A5-4875-A331-251A1DA7C3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dorum.fi/bound-t/" TargetMode="External"/><Relationship Id="rId2" Type="http://schemas.openxmlformats.org/officeDocument/2006/relationships/hyperlink" Target="http://www.esterel-technologies.com/products/scade-suit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cd.de/es/icd-c/" TargetMode="External"/><Relationship Id="rId4" Type="http://schemas.openxmlformats.org/officeDocument/2006/relationships/hyperlink" Target="http://ls12-www.cs.tu-dortmund.de/research/activities/wcc/motivation/index.html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Development Tools for Avionics Software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Guruprasad Aphale.</a:t>
            </a:r>
          </a:p>
          <a:p>
            <a:r>
              <a:rPr lang="en-US" dirty="0" smtClean="0"/>
              <a:t>Comp 790 - Avionics</a:t>
            </a:r>
          </a:p>
          <a:p>
            <a:r>
              <a:rPr lang="en-US" dirty="0" smtClean="0"/>
              <a:t>12/10/2010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SCADE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6289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SCADE Suite: Modeler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Suite Editor</a:t>
            </a:r>
          </a:p>
          <a:p>
            <a:pPr lvl="1"/>
            <a:r>
              <a:rPr lang="en-US" dirty="0" smtClean="0"/>
              <a:t>Inputting requirements, specification</a:t>
            </a:r>
          </a:p>
          <a:p>
            <a:pPr lvl="1"/>
            <a:r>
              <a:rPr lang="en-US" dirty="0" smtClean="0"/>
              <a:t>Integrated Deterministic Data Flow </a:t>
            </a:r>
          </a:p>
          <a:p>
            <a:pPr lvl="1"/>
            <a:r>
              <a:rPr lang="en-US" dirty="0" smtClean="0"/>
              <a:t>Safe State Machine Notations</a:t>
            </a:r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Module Libraries</a:t>
            </a:r>
          </a:p>
          <a:p>
            <a:pPr lvl="1"/>
            <a:r>
              <a:rPr lang="en-US" dirty="0" smtClean="0"/>
              <a:t>Operator Libraries</a:t>
            </a:r>
          </a:p>
          <a:p>
            <a:pPr lvl="2"/>
            <a:r>
              <a:rPr lang="en-US" dirty="0" smtClean="0"/>
              <a:t>Digital</a:t>
            </a:r>
          </a:p>
          <a:p>
            <a:pPr lvl="2"/>
            <a:r>
              <a:rPr lang="en-US" dirty="0" smtClean="0"/>
              <a:t>Math</a:t>
            </a:r>
          </a:p>
          <a:p>
            <a:pPr lvl="2"/>
            <a:r>
              <a:rPr lang="en-US" dirty="0" smtClean="0"/>
              <a:t>Vector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85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50" y="200885"/>
            <a:ext cx="8772525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SCADE: Modeler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Suite Model Checker</a:t>
            </a:r>
          </a:p>
          <a:p>
            <a:pPr lvl="1"/>
            <a:r>
              <a:rPr lang="en-US" dirty="0" smtClean="0"/>
              <a:t>Ensures the integrity of captured specifications</a:t>
            </a:r>
          </a:p>
          <a:p>
            <a:pPr lvl="1"/>
            <a:r>
              <a:rPr lang="en-US" dirty="0" smtClean="0"/>
              <a:t>Dangerous constructs and unpredictable manipulations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SCADE Suite: KCG™ Code Generator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Standards</a:t>
            </a:r>
          </a:p>
          <a:p>
            <a:pPr lvl="1"/>
            <a:r>
              <a:rPr lang="en-US" dirty="0" smtClean="0"/>
              <a:t>DO-178B</a:t>
            </a:r>
          </a:p>
          <a:p>
            <a:pPr lvl="1"/>
            <a:r>
              <a:rPr lang="en-US" dirty="0" smtClean="0"/>
              <a:t>IEC 61508</a:t>
            </a:r>
          </a:p>
          <a:p>
            <a:pPr lvl="1"/>
            <a:r>
              <a:rPr lang="en-US" dirty="0" smtClean="0"/>
              <a:t>EN 50128</a:t>
            </a:r>
          </a:p>
          <a:p>
            <a:r>
              <a:rPr lang="en-US" dirty="0" smtClean="0"/>
              <a:t>No proprietary runtime or processor libraries</a:t>
            </a:r>
          </a:p>
          <a:p>
            <a:r>
              <a:rPr lang="en-US" dirty="0" smtClean="0"/>
              <a:t>Can be run on any target microprocessor, including those without an RTOS</a:t>
            </a:r>
          </a:p>
          <a:p>
            <a:r>
              <a:rPr lang="en-US" dirty="0" smtClean="0"/>
              <a:t>Targets </a:t>
            </a:r>
          </a:p>
          <a:p>
            <a:pPr lvl="1"/>
            <a:r>
              <a:rPr lang="en-US" dirty="0" smtClean="0"/>
              <a:t>Integrity® (Green Hills Software), </a:t>
            </a:r>
            <a:r>
              <a:rPr lang="en-US" dirty="0" err="1" smtClean="0"/>
              <a:t>VxWorks</a:t>
            </a:r>
            <a:r>
              <a:rPr lang="en-US" dirty="0" smtClean="0"/>
              <a:t>® (Wind River), </a:t>
            </a:r>
            <a:r>
              <a:rPr lang="en-US" dirty="0" err="1" smtClean="0"/>
              <a:t>PikeOS</a:t>
            </a:r>
            <a:r>
              <a:rPr lang="en-US" dirty="0" smtClean="0"/>
              <a:t>® (</a:t>
            </a:r>
            <a:r>
              <a:rPr lang="en-US" dirty="0" err="1" smtClean="0"/>
              <a:t>Sysgo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SCADE Suite: KCG™ Code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Safe control structures</a:t>
            </a:r>
          </a:p>
          <a:p>
            <a:r>
              <a:rPr lang="en-US" dirty="0" smtClean="0"/>
              <a:t>Safe </a:t>
            </a:r>
            <a:r>
              <a:rPr lang="en-US" dirty="0" smtClean="0"/>
              <a:t>data structures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functions passed as arguments </a:t>
            </a:r>
          </a:p>
          <a:p>
            <a:r>
              <a:rPr lang="en-US" dirty="0" smtClean="0"/>
              <a:t>No arithmetic on pointers </a:t>
            </a:r>
          </a:p>
          <a:p>
            <a:r>
              <a:rPr lang="en-US" dirty="0" smtClean="0"/>
              <a:t>No pointer on function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SCADE Suite: Certification Kits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DO-178B Certification Plans for SCADE Suite Applications level A and B</a:t>
            </a:r>
          </a:p>
          <a:p>
            <a:r>
              <a:rPr lang="en-US" dirty="0" smtClean="0"/>
              <a:t>DO-178B Level A Certification Kit</a:t>
            </a:r>
          </a:p>
          <a:p>
            <a:r>
              <a:rPr lang="en-US" dirty="0" smtClean="0"/>
              <a:t>IEC 61508 SIL 3 Certification Kit</a:t>
            </a:r>
          </a:p>
          <a:p>
            <a:r>
              <a:rPr lang="en-US" dirty="0" smtClean="0"/>
              <a:t>EN 50128 SIL 3/4 Certification Kit</a:t>
            </a:r>
          </a:p>
          <a:p>
            <a:r>
              <a:rPr lang="en-US" dirty="0" smtClean="0"/>
              <a:t>IEC 60880 Compliance Kit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>SCADE Suite: Add-on Modules</a:t>
            </a:r>
            <a:endParaRPr lang="en-US" sz="44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SCADE Suite Rapid </a:t>
            </a:r>
            <a:r>
              <a:rPr lang="en-US" dirty="0" err="1" smtClean="0"/>
              <a:t>Prototyper</a:t>
            </a:r>
            <a:r>
              <a:rPr lang="en-US" dirty="0" smtClean="0"/>
              <a:t>™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SCADE Suite Compiler Verification Kit™ (CVK)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SCADE Suite Timing &amp; Stack Verifiers™</a:t>
            </a:r>
          </a:p>
          <a:p>
            <a:r>
              <a:rPr lang="en-US" dirty="0" smtClean="0"/>
              <a:t>SCADE Reporter</a:t>
            </a:r>
          </a:p>
          <a:p>
            <a:r>
              <a:rPr lang="en-US" dirty="0" smtClean="0"/>
              <a:t>SCADE Suite Design Verifier™</a:t>
            </a:r>
          </a:p>
          <a:p>
            <a:r>
              <a:rPr lang="en-US" dirty="0" smtClean="0"/>
              <a:t>SCADE Suite Model Test Coverage™ (MTC)</a:t>
            </a:r>
          </a:p>
          <a:p>
            <a:r>
              <a:rPr lang="en-US" dirty="0" smtClean="0"/>
              <a:t>SCADE Suite Qualified Testing Environment™ (QTE)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SCADE Suite Compiler Verification Kit™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Verify that the C compiler correctly compiles the C code generated by SCADE</a:t>
            </a:r>
          </a:p>
          <a:p>
            <a:r>
              <a:rPr lang="en-US" dirty="0" smtClean="0"/>
              <a:t>Verifies the compiler operation on a representative sample. 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test vectors needed to achieve 100% MC/DC (Modified Condition/Decision Coverage) of structural code coverage. </a:t>
            </a:r>
          </a:p>
          <a:p>
            <a:r>
              <a:rPr lang="en-US" dirty="0" smtClean="0"/>
              <a:t>The object code generated </a:t>
            </a:r>
            <a:r>
              <a:rPr lang="en-US" dirty="0" smtClean="0"/>
              <a:t>from </a:t>
            </a:r>
            <a:r>
              <a:rPr lang="en-US" dirty="0" smtClean="0"/>
              <a:t>this sample is tested as if it were manual </a:t>
            </a:r>
            <a:r>
              <a:rPr lang="en-US" dirty="0" smtClean="0"/>
              <a:t>code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Driven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 development tasks</a:t>
            </a:r>
          </a:p>
          <a:p>
            <a:r>
              <a:rPr lang="en-US" dirty="0" smtClean="0"/>
              <a:t>Provide a single </a:t>
            </a:r>
            <a:r>
              <a:rPr lang="en-US" dirty="0" smtClean="0"/>
              <a:t>specification</a:t>
            </a:r>
            <a:endParaRPr lang="en-US" dirty="0" smtClean="0"/>
          </a:p>
          <a:p>
            <a:r>
              <a:rPr lang="en-US" dirty="0" smtClean="0"/>
              <a:t>Reuse the model for multiple platforms</a:t>
            </a:r>
          </a:p>
          <a:p>
            <a:r>
              <a:rPr lang="en-US" dirty="0" smtClean="0"/>
              <a:t>Domain </a:t>
            </a:r>
            <a:r>
              <a:rPr lang="en-US" dirty="0" smtClean="0"/>
              <a:t>Specific Languages for specific requirements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SCADE Suite: Timing &amp; Stack Verifiers™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Determine worst-case execution times and stack usage at model level.</a:t>
            </a:r>
          </a:p>
          <a:p>
            <a:r>
              <a:rPr lang="en-US" dirty="0" smtClean="0"/>
              <a:t>Examine </a:t>
            </a:r>
            <a:r>
              <a:rPr lang="en-US" dirty="0" smtClean="0"/>
              <a:t>how different functions of the SCADE Suite model contribute to the average, maximum, and cumulated execution times and stack usage.</a:t>
            </a:r>
          </a:p>
          <a:p>
            <a:r>
              <a:rPr lang="en-US" dirty="0" smtClean="0"/>
              <a:t>Optimize the design </a:t>
            </a:r>
          </a:p>
          <a:p>
            <a:r>
              <a:rPr lang="en-US" dirty="0" smtClean="0"/>
              <a:t>Reduce </a:t>
            </a:r>
            <a:r>
              <a:rPr lang="en-US" dirty="0" smtClean="0"/>
              <a:t>development time, cost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Analysis: Overview</a:t>
            </a:r>
            <a:br>
              <a:rPr lang="en-US" dirty="0" smtClean="0"/>
            </a:br>
            <a:r>
              <a:rPr lang="en-US" dirty="0" smtClean="0"/>
              <a:t>(From Real-Time Systems class)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Determining </a:t>
            </a:r>
            <a:r>
              <a:rPr lang="en-US" dirty="0" err="1" smtClean="0"/>
              <a:t>wcet</a:t>
            </a:r>
            <a:r>
              <a:rPr lang="en-US" dirty="0" smtClean="0"/>
              <a:t> of a task</a:t>
            </a:r>
          </a:p>
          <a:p>
            <a:r>
              <a:rPr lang="en-US" dirty="0" smtClean="0"/>
              <a:t>Simple approach</a:t>
            </a:r>
          </a:p>
          <a:p>
            <a:pPr lvl="1"/>
            <a:r>
              <a:rPr lang="en-US" dirty="0" smtClean="0"/>
              <a:t>Assume no cache and pipelining, and count number of cycles</a:t>
            </a:r>
          </a:p>
          <a:p>
            <a:pPr lvl="1"/>
            <a:r>
              <a:rPr lang="en-US" dirty="0" smtClean="0"/>
              <a:t>Too conservative</a:t>
            </a:r>
          </a:p>
          <a:p>
            <a:r>
              <a:rPr lang="en-US" dirty="0" smtClean="0"/>
              <a:t>Factors affecting </a:t>
            </a:r>
            <a:r>
              <a:rPr lang="en-US" dirty="0" err="1" smtClean="0"/>
              <a:t>wcet</a:t>
            </a:r>
            <a:endParaRPr lang="en-US" dirty="0" smtClean="0"/>
          </a:p>
          <a:p>
            <a:pPr lvl="1"/>
            <a:r>
              <a:rPr lang="en-US" dirty="0" smtClean="0"/>
              <a:t>Source code </a:t>
            </a:r>
          </a:p>
          <a:p>
            <a:pPr lvl="1"/>
            <a:r>
              <a:rPr lang="en-US" dirty="0" smtClean="0"/>
              <a:t>Compiler  </a:t>
            </a:r>
          </a:p>
          <a:p>
            <a:pPr lvl="1"/>
            <a:r>
              <a:rPr lang="en-US" dirty="0" smtClean="0"/>
              <a:t>Machine architecture</a:t>
            </a:r>
          </a:p>
          <a:p>
            <a:pPr lvl="1"/>
            <a:r>
              <a:rPr lang="en-US" dirty="0" smtClean="0"/>
              <a:t>Operating system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Timing Analysis: Two Approaches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Measurement-Based</a:t>
            </a:r>
          </a:p>
          <a:p>
            <a:pPr marL="914400" lvl="1" indent="-514350"/>
            <a:r>
              <a:rPr lang="en-US" dirty="0" smtClean="0"/>
              <a:t>Executes code on target platform</a:t>
            </a:r>
          </a:p>
          <a:p>
            <a:pPr marL="914400" lvl="1" indent="-514350"/>
            <a:r>
              <a:rPr lang="en-US" dirty="0" smtClean="0"/>
              <a:t>May split program and test each block separately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Static Analysis</a:t>
            </a:r>
          </a:p>
          <a:p>
            <a:pPr marL="914400" lvl="1" indent="-514350"/>
            <a:r>
              <a:rPr lang="en-US" dirty="0" smtClean="0"/>
              <a:t>May use source or executable</a:t>
            </a:r>
          </a:p>
          <a:p>
            <a:pPr marL="914400" lvl="1" indent="-514350"/>
            <a:r>
              <a:rPr lang="en-US" dirty="0" smtClean="0"/>
              <a:t>Build Control-Flow Graph (CFG) and Call-Graph</a:t>
            </a:r>
          </a:p>
          <a:p>
            <a:pPr marL="914400" lvl="1" indent="-514350"/>
            <a:r>
              <a:rPr lang="en-US" dirty="0" smtClean="0"/>
              <a:t>Data flow analysis to find bounds on loops</a:t>
            </a:r>
          </a:p>
          <a:p>
            <a:pPr marL="914400" lvl="1" indent="-514350"/>
            <a:r>
              <a:rPr lang="en-US" dirty="0" smtClean="0"/>
              <a:t>Analyses for target platform</a:t>
            </a:r>
          </a:p>
          <a:p>
            <a:pPr marL="1314450" lvl="2" indent="-514350"/>
            <a:r>
              <a:rPr lang="en-US" dirty="0" smtClean="0"/>
              <a:t>Cache</a:t>
            </a:r>
          </a:p>
          <a:p>
            <a:pPr marL="1314450" lvl="2" indent="-514350"/>
            <a:r>
              <a:rPr lang="en-US" dirty="0" smtClean="0"/>
              <a:t>Pipeline</a:t>
            </a:r>
          </a:p>
          <a:p>
            <a:pPr marL="1314450" lvl="2" indent="-514350"/>
            <a:r>
              <a:rPr lang="en-US" dirty="0" smtClean="0"/>
              <a:t>Branch Prediction </a:t>
            </a:r>
          </a:p>
          <a:p>
            <a:pPr marL="914400" lvl="1" indent="-514350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Measurement-Based</a:t>
            </a:r>
          </a:p>
          <a:p>
            <a:pPr lvl="1"/>
            <a:r>
              <a:rPr lang="en-US" i="1" dirty="0" err="1" smtClean="0"/>
              <a:t>MTime</a:t>
            </a:r>
            <a:r>
              <a:rPr lang="en-US" i="1" dirty="0" smtClean="0"/>
              <a:t>  </a:t>
            </a:r>
            <a:r>
              <a:rPr lang="en-US" dirty="0" smtClean="0"/>
              <a:t>from Vienna </a:t>
            </a:r>
            <a:r>
              <a:rPr lang="en-US" dirty="0"/>
              <a:t>University of </a:t>
            </a:r>
            <a:r>
              <a:rPr lang="en-US" dirty="0" smtClean="0"/>
              <a:t>Technology</a:t>
            </a:r>
          </a:p>
          <a:p>
            <a:pPr lvl="1"/>
            <a:r>
              <a:rPr lang="en-US" i="1" dirty="0" err="1"/>
              <a:t>RapiTime</a:t>
            </a:r>
            <a:r>
              <a:rPr lang="en-US" i="1" dirty="0"/>
              <a:t> </a:t>
            </a:r>
            <a:r>
              <a:rPr lang="en-US" dirty="0"/>
              <a:t>from </a:t>
            </a:r>
            <a:r>
              <a:rPr lang="en-US" dirty="0" err="1"/>
              <a:t>Rapita</a:t>
            </a:r>
            <a:r>
              <a:rPr lang="en-US" dirty="0"/>
              <a:t> Systems Ltd</a:t>
            </a:r>
            <a:endParaRPr lang="en-US" dirty="0" smtClean="0"/>
          </a:p>
          <a:p>
            <a:r>
              <a:rPr lang="en-US" dirty="0" smtClean="0"/>
              <a:t>Static Analysis</a:t>
            </a:r>
          </a:p>
          <a:p>
            <a:pPr lvl="1"/>
            <a:r>
              <a:rPr lang="en-US" i="1" dirty="0" err="1" smtClean="0">
                <a:solidFill>
                  <a:srgbClr val="FF0000"/>
                </a:solidFill>
              </a:rPr>
              <a:t>aiT</a:t>
            </a:r>
            <a:r>
              <a:rPr lang="en-US" dirty="0" smtClean="0">
                <a:solidFill>
                  <a:srgbClr val="FF0000"/>
                </a:solidFill>
              </a:rPr>
              <a:t>  WCET Analyzers from </a:t>
            </a:r>
            <a:r>
              <a:rPr lang="en-US" dirty="0" err="1" smtClean="0">
                <a:solidFill>
                  <a:srgbClr val="FF0000"/>
                </a:solidFill>
              </a:rPr>
              <a:t>AbsInt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i="1" dirty="0" smtClean="0"/>
              <a:t>BOUND-T  </a:t>
            </a:r>
            <a:r>
              <a:rPr lang="en-US" dirty="0" smtClean="0"/>
              <a:t>from </a:t>
            </a:r>
            <a:r>
              <a:rPr lang="en-US" dirty="0" err="1" smtClean="0"/>
              <a:t>Tidorum</a:t>
            </a:r>
            <a:r>
              <a:rPr lang="en-US" dirty="0" smtClean="0"/>
              <a:t> Ltd</a:t>
            </a:r>
          </a:p>
          <a:p>
            <a:pPr lvl="1"/>
            <a:r>
              <a:rPr lang="en-US" i="1" dirty="0"/>
              <a:t>OTAWA </a:t>
            </a:r>
            <a:r>
              <a:rPr lang="en-US" dirty="0"/>
              <a:t>from the TRACES group at </a:t>
            </a:r>
            <a:r>
              <a:rPr lang="en-US" dirty="0" smtClean="0"/>
              <a:t>IRIT</a:t>
            </a:r>
          </a:p>
          <a:p>
            <a:pPr lvl="1"/>
            <a:r>
              <a:rPr lang="en-US" i="1" dirty="0" err="1"/>
              <a:t>TuBound</a:t>
            </a:r>
            <a:r>
              <a:rPr lang="en-US" i="1" dirty="0"/>
              <a:t> </a:t>
            </a:r>
            <a:r>
              <a:rPr lang="en-US" dirty="0"/>
              <a:t>from Vienna University of </a:t>
            </a:r>
            <a:r>
              <a:rPr lang="en-US" dirty="0" smtClean="0"/>
              <a:t>Technology</a:t>
            </a:r>
          </a:p>
          <a:p>
            <a:pPr lvl="1"/>
            <a:r>
              <a:rPr lang="en-US" dirty="0"/>
              <a:t>SWEET (</a:t>
            </a:r>
            <a:r>
              <a:rPr lang="en-US" dirty="0" err="1" smtClean="0"/>
              <a:t>SWEdish</a:t>
            </a:r>
            <a:r>
              <a:rPr lang="en-US" dirty="0" smtClean="0"/>
              <a:t> </a:t>
            </a:r>
            <a:r>
              <a:rPr lang="en-US" dirty="0"/>
              <a:t>Execution-Time Tool</a:t>
            </a:r>
            <a:r>
              <a:rPr lang="en-US" dirty="0" smtClean="0"/>
              <a:t>) from  </a:t>
            </a:r>
            <a:r>
              <a:rPr lang="en-US" dirty="0" err="1" smtClean="0"/>
              <a:t>Malardalen</a:t>
            </a:r>
            <a:r>
              <a:rPr lang="en-US" dirty="0" smtClean="0"/>
              <a:t> </a:t>
            </a:r>
            <a:r>
              <a:rPr lang="en-US" dirty="0"/>
              <a:t>University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AbsInt’s</a:t>
            </a:r>
            <a:r>
              <a:rPr lang="en-US" dirty="0" smtClean="0"/>
              <a:t> </a:t>
            </a:r>
            <a:r>
              <a:rPr lang="en-US" i="1" dirty="0" err="1" smtClean="0"/>
              <a:t>aiT</a:t>
            </a:r>
            <a:r>
              <a:rPr lang="en-US" dirty="0" smtClean="0"/>
              <a:t>  WCET Analyzers</a:t>
            </a:r>
          </a:p>
          <a:p>
            <a:pPr lvl="1"/>
            <a:r>
              <a:rPr lang="en-US" dirty="0" smtClean="0"/>
              <a:t>Static Analysis</a:t>
            </a:r>
          </a:p>
          <a:p>
            <a:pPr lvl="1"/>
            <a:r>
              <a:rPr lang="en-US" dirty="0" smtClean="0"/>
              <a:t>Tight bounds for WCET</a:t>
            </a:r>
          </a:p>
          <a:p>
            <a:pPr lvl="1"/>
            <a:r>
              <a:rPr lang="en-US" dirty="0" smtClean="0"/>
              <a:t>Valid for all inputs</a:t>
            </a:r>
          </a:p>
          <a:p>
            <a:pPr lvl="1"/>
            <a:r>
              <a:rPr lang="en-US" dirty="0" smtClean="0"/>
              <a:t>Analyze binary executable</a:t>
            </a:r>
          </a:p>
          <a:p>
            <a:pPr lvl="1"/>
            <a:r>
              <a:rPr lang="en-US" dirty="0" smtClean="0"/>
              <a:t>Results have been used for DO-178B qualification</a:t>
            </a:r>
          </a:p>
          <a:p>
            <a:pPr lvl="1"/>
            <a:r>
              <a:rPr lang="en-US" dirty="0" smtClean="0"/>
              <a:t>Supports a large number of processors and compilers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 of control flow from binary executable</a:t>
            </a:r>
          </a:p>
          <a:p>
            <a:r>
              <a:rPr lang="en-US" dirty="0" smtClean="0"/>
              <a:t>Value Analysis</a:t>
            </a:r>
          </a:p>
          <a:p>
            <a:r>
              <a:rPr lang="en-US" dirty="0" smtClean="0"/>
              <a:t>Cache Analysis</a:t>
            </a:r>
          </a:p>
          <a:p>
            <a:r>
              <a:rPr lang="en-US" dirty="0" smtClean="0"/>
              <a:t>Pipeline Analysis</a:t>
            </a:r>
          </a:p>
          <a:p>
            <a:r>
              <a:rPr lang="en-US" dirty="0" smtClean="0"/>
              <a:t>Path Analysis</a:t>
            </a:r>
          </a:p>
          <a:p>
            <a:r>
              <a:rPr lang="en-US" dirty="0" smtClean="0"/>
              <a:t>Analysis of Loops and Recursive Procedures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724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Reconstruction of control flow from binary executable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dditional </a:t>
            </a:r>
            <a:r>
              <a:rPr lang="en-US" dirty="0" smtClean="0"/>
              <a:t>user-provided information about numbers of loop iterations, upper bounds for recursion, etc.</a:t>
            </a:r>
          </a:p>
          <a:p>
            <a:pPr lvl="1"/>
            <a:r>
              <a:rPr lang="en-US" dirty="0" smtClean="0"/>
              <a:t>Reconstruct </a:t>
            </a:r>
            <a:r>
              <a:rPr lang="en-US" dirty="0" smtClean="0"/>
              <a:t>the control flow. </a:t>
            </a:r>
          </a:p>
          <a:p>
            <a:pPr lvl="1"/>
            <a:r>
              <a:rPr lang="en-US" dirty="0" smtClean="0"/>
              <a:t>Knowledge </a:t>
            </a:r>
            <a:r>
              <a:rPr lang="en-US" dirty="0" smtClean="0"/>
              <a:t>about the underlying </a:t>
            </a:r>
            <a:r>
              <a:rPr lang="en-US" dirty="0" smtClean="0"/>
              <a:t>hardware</a:t>
            </a:r>
            <a:endParaRPr lang="en-US" dirty="0" smtClean="0"/>
          </a:p>
          <a:p>
            <a:pPr lvl="1"/>
            <a:r>
              <a:rPr lang="en-US" dirty="0" smtClean="0"/>
              <a:t>The reconstructed control flow is translated into CRL (Control Flow Representation Language) </a:t>
            </a:r>
          </a:p>
          <a:p>
            <a:pPr lvl="1"/>
            <a:r>
              <a:rPr lang="en-US" dirty="0" smtClean="0"/>
              <a:t>Serves as the input for </a:t>
            </a:r>
            <a:r>
              <a:rPr lang="en-US" dirty="0" err="1" smtClean="0"/>
              <a:t>micro­architecture</a:t>
            </a:r>
            <a:r>
              <a:rPr lang="en-US" dirty="0" smtClean="0"/>
              <a:t> analyses.</a:t>
            </a:r>
          </a:p>
          <a:p>
            <a:r>
              <a:rPr lang="en-US" dirty="0" smtClean="0"/>
              <a:t>Value Analysis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etermines ranges for values in registers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resolve indirect accesses to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analysis</a:t>
            </a:r>
          </a:p>
          <a:p>
            <a:pPr lvl="1"/>
            <a:r>
              <a:rPr lang="en-US" dirty="0" smtClean="0"/>
              <a:t>Classifies whether or not the needed data resides in the cache.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Cache analysis</a:t>
            </a:r>
          </a:p>
          <a:p>
            <a:pPr lvl="1"/>
            <a:r>
              <a:rPr lang="en-US" dirty="0" smtClean="0"/>
              <a:t>Classifies whether or not the needed data resides in the cache. 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6364" y="1463040"/>
          <a:ext cx="8305800" cy="5123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9922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Category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Abbr.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Meaning</a:t>
                      </a:r>
                    </a:p>
                  </a:txBody>
                  <a:tcPr anchor="ctr"/>
                </a:tc>
              </a:tr>
              <a:tr h="998071">
                <a:tc>
                  <a:txBody>
                    <a:bodyPr/>
                    <a:lstStyle/>
                    <a:p>
                      <a:r>
                        <a:rPr lang="en-US" sz="2000" dirty="0"/>
                        <a:t>always hit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/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memory reference always results in a cache hit.</a:t>
                      </a:r>
                    </a:p>
                  </a:txBody>
                  <a:tcPr anchor="ctr"/>
                </a:tc>
              </a:tr>
              <a:tr h="998071">
                <a:tc>
                  <a:txBody>
                    <a:bodyPr/>
                    <a:lstStyle/>
                    <a:p>
                      <a:r>
                        <a:rPr lang="en-US" sz="2000" dirty="0"/>
                        <a:t>always miss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memory reference always results in a cache miss.</a:t>
                      </a:r>
                    </a:p>
                  </a:txBody>
                  <a:tcPr anchor="ctr"/>
                </a:tc>
              </a:tr>
              <a:tr h="998071">
                <a:tc>
                  <a:txBody>
                    <a:bodyPr/>
                    <a:lstStyle/>
                    <a:p>
                      <a:r>
                        <a:rPr lang="en-US" sz="2000"/>
                        <a:t>persistent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ps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referenced memory block is loaded once at most.</a:t>
                      </a:r>
                    </a:p>
                  </a:txBody>
                  <a:tcPr anchor="ctr"/>
                </a:tc>
              </a:tr>
              <a:tr h="698649">
                <a:tc>
                  <a:txBody>
                    <a:bodyPr/>
                    <a:lstStyle/>
                    <a:p>
                      <a:r>
                        <a:rPr lang="en-US" sz="2000"/>
                        <a:t>unreachable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code cannot be reached.</a:t>
                      </a:r>
                    </a:p>
                  </a:txBody>
                  <a:tcPr anchor="ctr"/>
                </a:tc>
              </a:tr>
              <a:tr h="998071">
                <a:tc>
                  <a:txBody>
                    <a:bodyPr/>
                    <a:lstStyle/>
                    <a:p>
                      <a:r>
                        <a:rPr lang="en-US" sz="2000"/>
                        <a:t>not classified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 memory reference couldn’t be classified as ah, am, </a:t>
                      </a:r>
                      <a:r>
                        <a:rPr lang="en-US" sz="2000" dirty="0" err="1"/>
                        <a:t>ps</a:t>
                      </a:r>
                      <a:r>
                        <a:rPr lang="en-US" sz="2000" dirty="0"/>
                        <a:t>, or un.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Define requirements </a:t>
            </a:r>
          </a:p>
          <a:p>
            <a:pPr lvl="1"/>
            <a:r>
              <a:rPr lang="en-US" dirty="0" smtClean="0"/>
              <a:t>computation-independent model(CIM)</a:t>
            </a:r>
            <a:endParaRPr lang="en-US" dirty="0" smtClean="0"/>
          </a:p>
          <a:p>
            <a:r>
              <a:rPr lang="en-US" dirty="0" smtClean="0"/>
              <a:t>Define </a:t>
            </a:r>
            <a:r>
              <a:rPr lang="en-US" dirty="0" smtClean="0"/>
              <a:t>system functionality </a:t>
            </a:r>
          </a:p>
          <a:p>
            <a:pPr lvl="1"/>
            <a:r>
              <a:rPr lang="en-US" dirty="0" smtClean="0"/>
              <a:t>platform-independent </a:t>
            </a:r>
            <a:r>
              <a:rPr lang="en-US" dirty="0" smtClean="0"/>
              <a:t>model (PIM) at abstract level</a:t>
            </a:r>
          </a:p>
          <a:p>
            <a:r>
              <a:rPr lang="en-US" dirty="0" smtClean="0"/>
              <a:t>Translate PIM is translated to platform-specific model (PSM)</a:t>
            </a:r>
          </a:p>
          <a:p>
            <a:pPr lvl="1"/>
            <a:r>
              <a:rPr lang="en-US" dirty="0" smtClean="0"/>
              <a:t>platform-definition </a:t>
            </a:r>
            <a:r>
              <a:rPr lang="en-US" dirty="0" smtClean="0"/>
              <a:t>model (PDM)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PSM may use different Domain Specific Languages (DSLs), or a General Purpose Language (GPL)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Pipeline Analysis</a:t>
            </a:r>
          </a:p>
          <a:p>
            <a:pPr lvl="1"/>
            <a:r>
              <a:rPr lang="en-US" dirty="0" smtClean="0"/>
              <a:t>Models the pipeline behavior to determine execution times for a sequential flow (basic block) of instructions. </a:t>
            </a:r>
          </a:p>
          <a:p>
            <a:pPr lvl="1"/>
            <a:r>
              <a:rPr lang="en-US" dirty="0" smtClean="0"/>
              <a:t>Takes into account the current pipeline state(s)</a:t>
            </a:r>
          </a:p>
          <a:p>
            <a:pPr lvl="1"/>
            <a:r>
              <a:rPr lang="en-US" dirty="0" smtClean="0"/>
              <a:t>Predicts </a:t>
            </a:r>
            <a:r>
              <a:rPr lang="en-US" dirty="0" smtClean="0"/>
              <a:t>execution time for each instruction in each distinguished execution context.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 analysis</a:t>
            </a:r>
          </a:p>
          <a:p>
            <a:pPr lvl="1"/>
            <a:r>
              <a:rPr lang="en-US" dirty="0" smtClean="0"/>
              <a:t>Determines a safe estimate of the WCET from the results of the </a:t>
            </a:r>
            <a:r>
              <a:rPr lang="en-US" dirty="0" err="1" smtClean="0"/>
              <a:t>microarchitecture</a:t>
            </a:r>
            <a:r>
              <a:rPr lang="en-US" dirty="0" smtClean="0"/>
              <a:t> analysis.  </a:t>
            </a:r>
          </a:p>
          <a:p>
            <a:pPr lvl="1"/>
            <a:r>
              <a:rPr lang="en-US" dirty="0" smtClean="0"/>
              <a:t>Control flow is modeled by an integer linear program,</a:t>
            </a:r>
          </a:p>
          <a:p>
            <a:pPr lvl="2"/>
            <a:r>
              <a:rPr lang="en-US" dirty="0" smtClean="0"/>
              <a:t>Solution to the objective function is the predicted worst-case execution time for the input program.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Analysis: </a:t>
            </a:r>
            <a:r>
              <a:rPr lang="en-US" dirty="0" err="1" smtClean="0"/>
              <a:t>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Analysis of loops and recursive procedures</a:t>
            </a:r>
          </a:p>
          <a:p>
            <a:pPr lvl="1"/>
            <a:r>
              <a:rPr lang="en-US" dirty="0" smtClean="0"/>
              <a:t>Observation </a:t>
            </a:r>
          </a:p>
          <a:p>
            <a:pPr lvl="2"/>
            <a:r>
              <a:rPr lang="en-US" dirty="0" smtClean="0"/>
              <a:t>First execution of the loop body loads the cache	</a:t>
            </a:r>
          </a:p>
          <a:p>
            <a:pPr lvl="2"/>
            <a:r>
              <a:rPr lang="en-US" dirty="0" smtClean="0"/>
              <a:t>Subsequent executions result in cache-hit</a:t>
            </a:r>
          </a:p>
          <a:p>
            <a:pPr lvl="1"/>
            <a:r>
              <a:rPr lang="en-US" dirty="0" smtClean="0"/>
              <a:t>Useful to distinguish the first iteration of a loop from the others.</a:t>
            </a:r>
          </a:p>
          <a:p>
            <a:pPr lvl="1"/>
            <a:r>
              <a:rPr lang="en-US" dirty="0" smtClean="0"/>
              <a:t>program analyzer generator (PAG)</a:t>
            </a:r>
          </a:p>
          <a:p>
            <a:pPr lvl="2"/>
            <a:r>
              <a:rPr lang="en-US" dirty="0" smtClean="0"/>
              <a:t>Virtually unrolls loops once VIVU (virtual </a:t>
            </a:r>
            <a:r>
              <a:rPr lang="en-US" dirty="0" err="1" smtClean="0"/>
              <a:t>inlining</a:t>
            </a:r>
            <a:r>
              <a:rPr lang="en-US" dirty="0" smtClean="0"/>
              <a:t>, virtual unrolling) approach.</a:t>
            </a:r>
          </a:p>
          <a:p>
            <a:pPr lvl="2"/>
            <a:r>
              <a:rPr lang="en-US" dirty="0" smtClean="0"/>
              <a:t>Memory references considered in different execution contexts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aiT</a:t>
            </a:r>
            <a:r>
              <a:rPr lang="en-US" dirty="0" smtClean="0"/>
              <a:t>: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task must be a sequentially executed piece of code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code of the analyzed task must have been generated by the specified compiler from the specified high-level language (normally a restricted subset of ANSI C, in selected cases C++ or ADA).</a:t>
            </a:r>
          </a:p>
          <a:p>
            <a:r>
              <a:rPr lang="en-US" dirty="0" smtClean="0"/>
              <a:t>Dynamic data structures are not supported. </a:t>
            </a:r>
          </a:p>
          <a:p>
            <a:r>
              <a:rPr lang="en-US" dirty="0" smtClean="0"/>
              <a:t>Return </a:t>
            </a:r>
            <a:r>
              <a:rPr lang="en-US" dirty="0" smtClean="0"/>
              <a:t>addresses must not be modified.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aiT</a:t>
            </a:r>
            <a:r>
              <a:rPr lang="en-US" dirty="0" smtClean="0"/>
              <a:t>: WCET Estimation Bounds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05800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595027">
                <a:tc rowSpan="2">
                  <a:txBody>
                    <a:bodyPr/>
                    <a:lstStyle/>
                    <a:p>
                      <a:r>
                        <a:rPr lang="en-US" dirty="0"/>
                        <a:t>Experiment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en-US"/>
                        <a:t>Target processor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/>
                        <a:t>Average WCET overestimation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5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Other methods</a:t>
                      </a:r>
                    </a:p>
                  </a:txBody>
                  <a:tcPr anchor="ctr"/>
                </a:tc>
              </a:tr>
              <a:tr h="595027">
                <a:tc>
                  <a:txBody>
                    <a:bodyPr/>
                    <a:lstStyle/>
                    <a:p>
                      <a:r>
                        <a:rPr lang="en-US" dirty="0"/>
                        <a:t>Review by Airbus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MPC755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&lt;25%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“useless”</a:t>
                      </a:r>
                    </a:p>
                  </a:txBody>
                  <a:tcPr anchor="ctr"/>
                </a:tc>
              </a:tr>
              <a:tr h="1027033">
                <a:tc>
                  <a:txBody>
                    <a:bodyPr/>
                    <a:lstStyle/>
                    <a:p>
                      <a:r>
                        <a:rPr lang="en-US" dirty="0"/>
                        <a:t>Review on Volvo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C16x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212%</a:t>
                      </a:r>
                    </a:p>
                  </a:txBody>
                  <a:tcPr anchor="ctr"/>
                </a:tc>
              </a:tr>
              <a:tr h="595027">
                <a:tc>
                  <a:txBody>
                    <a:bodyPr/>
                    <a:lstStyle/>
                    <a:p>
                      <a:r>
                        <a:rPr lang="en-US" dirty="0"/>
                        <a:t>Tests with ASCET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 anchor="ctr"/>
                </a:tc>
              </a:tr>
              <a:tr h="5950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aiT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/>
                        <a:t>vs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ARMulator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ARM7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-</a:t>
                      </a:r>
                    </a:p>
                  </a:txBody>
                  <a:tcPr anchor="ctr"/>
                </a:tc>
              </a:tr>
              <a:tr h="1027033">
                <a:tc>
                  <a:txBody>
                    <a:bodyPr/>
                    <a:lstStyle/>
                    <a:p>
                      <a:r>
                        <a:rPr lang="en-US" dirty="0"/>
                        <a:t>WCET Tool Challenge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C16x, ARM7, MPC565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7–8%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&gt;81%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50716"/>
          <a:ext cx="8229600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Processor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Compiler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/>
                        <a:t>ARM7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TI (Texas Instruments)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ARM (ARM)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C16x/ST10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TASKING (Altium)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/>
                        <a:t>HCS12/STAR12, HCS12X, HCS12XE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CodeWarrior (Metrowerks/Freescale)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Cosmic (Cosmic)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HC11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Cosmic (Cosmic)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LEON2, LEON3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GCC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M68020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XD Ada (EDS)</a:t>
                      </a:r>
                    </a:p>
                  </a:txBody>
                  <a:tcPr anchor="ctr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US"/>
                        <a:t>PowerPC 5xx, 603e, 55xx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DiabData (WindRiver)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GHS C/C++ (Green Hills)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GHS Ada (Green Hills)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GCC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TMS320C3x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TI (Texas Instruments)</a:t>
                      </a:r>
                    </a:p>
                  </a:txBody>
                  <a:tcPr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it-IT"/>
                        <a:t>TriCore 1766, 1767, 1796, 1797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 TASKING (Altium)</a:t>
                      </a: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 HighTec (HighTec)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NEC V850E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 GHS (Green Hills)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Timing Analysis: Static Analysis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BOUND-T  </a:t>
            </a:r>
            <a:r>
              <a:rPr lang="en-US" dirty="0" smtClean="0"/>
              <a:t>from </a:t>
            </a:r>
            <a:r>
              <a:rPr lang="en-US" dirty="0" err="1" smtClean="0"/>
              <a:t>Tidorum</a:t>
            </a:r>
            <a:r>
              <a:rPr lang="en-US" dirty="0" smtClean="0"/>
              <a:t> Ltd</a:t>
            </a:r>
          </a:p>
          <a:p>
            <a:pPr lvl="1"/>
            <a:r>
              <a:rPr lang="en-US" dirty="0" smtClean="0"/>
              <a:t>Generic </a:t>
            </a:r>
            <a:r>
              <a:rPr lang="en-US" dirty="0" err="1" smtClean="0"/>
              <a:t>Ada</a:t>
            </a:r>
            <a:r>
              <a:rPr lang="en-US" dirty="0" smtClean="0"/>
              <a:t> module</a:t>
            </a:r>
          </a:p>
          <a:p>
            <a:pPr lvl="1"/>
            <a:r>
              <a:rPr lang="en-US" dirty="0" smtClean="0"/>
              <a:t>No cache/pipeline analysis</a:t>
            </a:r>
          </a:p>
          <a:p>
            <a:r>
              <a:rPr lang="en-US" i="1" dirty="0" smtClean="0"/>
              <a:t>OTAWA </a:t>
            </a:r>
            <a:r>
              <a:rPr lang="en-US" dirty="0" smtClean="0"/>
              <a:t>from the TRACES group at IRIT</a:t>
            </a:r>
          </a:p>
          <a:p>
            <a:pPr lvl="1"/>
            <a:r>
              <a:rPr lang="en-US" dirty="0" smtClean="0"/>
              <a:t>Provides almost all features provided by </a:t>
            </a:r>
            <a:r>
              <a:rPr lang="en-US" dirty="0" err="1" smtClean="0"/>
              <a:t>aiT</a:t>
            </a:r>
            <a:endParaRPr lang="en-US" dirty="0" smtClean="0"/>
          </a:p>
          <a:p>
            <a:r>
              <a:rPr lang="en-US" i="1" dirty="0" err="1" smtClean="0"/>
              <a:t>TuBound</a:t>
            </a:r>
            <a:r>
              <a:rPr lang="en-US" i="1" dirty="0" smtClean="0"/>
              <a:t> </a:t>
            </a:r>
            <a:r>
              <a:rPr lang="en-US" dirty="0" smtClean="0"/>
              <a:t>from Vienna University of Technology</a:t>
            </a:r>
          </a:p>
          <a:p>
            <a:pPr lvl="1"/>
            <a:r>
              <a:rPr lang="en-US" dirty="0" smtClean="0"/>
              <a:t>Only supports Infineon </a:t>
            </a:r>
            <a:r>
              <a:rPr lang="en-US" dirty="0"/>
              <a:t>C167 as target processor</a:t>
            </a:r>
            <a:endParaRPr lang="en-US" dirty="0" smtClean="0"/>
          </a:p>
          <a:p>
            <a:r>
              <a:rPr lang="en-US" dirty="0" smtClean="0"/>
              <a:t>SWEET (</a:t>
            </a:r>
            <a:r>
              <a:rPr lang="en-US" dirty="0" err="1" smtClean="0"/>
              <a:t>SWEdish</a:t>
            </a:r>
            <a:r>
              <a:rPr lang="en-US" dirty="0" smtClean="0"/>
              <a:t> Execution-Time Tool) from  </a:t>
            </a:r>
            <a:r>
              <a:rPr lang="en-US" dirty="0" err="1" smtClean="0"/>
              <a:t>Malardalen</a:t>
            </a:r>
            <a:r>
              <a:rPr lang="en-US" dirty="0" smtClean="0"/>
              <a:t> University</a:t>
            </a:r>
          </a:p>
          <a:p>
            <a:pPr lvl="1"/>
            <a:r>
              <a:rPr lang="en-US" dirty="0" smtClean="0"/>
              <a:t>Research tool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aiT</a:t>
            </a:r>
            <a:endParaRPr lang="en-US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Compilers: Objectives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Optimization</a:t>
            </a:r>
          </a:p>
          <a:p>
            <a:r>
              <a:rPr lang="en-US" dirty="0" smtClean="0"/>
              <a:t>Standard Compliant</a:t>
            </a:r>
          </a:p>
          <a:p>
            <a:r>
              <a:rPr lang="en-US" dirty="0" smtClean="0"/>
              <a:t>Certifiable object code generation</a:t>
            </a:r>
          </a:p>
          <a:p>
            <a:pPr lvl="1"/>
            <a:r>
              <a:rPr lang="en-US" dirty="0" smtClean="0"/>
              <a:t>Needed for level-A </a:t>
            </a:r>
          </a:p>
          <a:p>
            <a:r>
              <a:rPr lang="en-US" dirty="0" smtClean="0"/>
              <a:t>Wind River Compiler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VxWorks</a:t>
            </a:r>
            <a:r>
              <a:rPr lang="en-US" dirty="0" smtClean="0"/>
              <a:t> kernel, libraries</a:t>
            </a:r>
          </a:p>
          <a:p>
            <a:r>
              <a:rPr lang="en-US" dirty="0" smtClean="0"/>
              <a:t>Wind River GNU Compiler</a:t>
            </a:r>
          </a:p>
          <a:p>
            <a:pPr lvl="1"/>
            <a:r>
              <a:rPr lang="en-US" dirty="0" smtClean="0"/>
              <a:t>Generic</a:t>
            </a:r>
          </a:p>
          <a:p>
            <a:r>
              <a:rPr lang="en-US" dirty="0" smtClean="0"/>
              <a:t>WCET-Aware C Compiler (WCC)</a:t>
            </a:r>
          </a:p>
          <a:p>
            <a:pPr lvl="1"/>
            <a:r>
              <a:rPr lang="en-US" dirty="0" smtClean="0"/>
              <a:t>Supports Integrity® (Green Hills Software), </a:t>
            </a:r>
            <a:r>
              <a:rPr lang="en-US" dirty="0" err="1" smtClean="0"/>
              <a:t>VxWorks</a:t>
            </a:r>
            <a:r>
              <a:rPr lang="en-US" dirty="0" smtClean="0"/>
              <a:t>® (Wind River), </a:t>
            </a:r>
            <a:r>
              <a:rPr lang="en-US" dirty="0" err="1" smtClean="0"/>
              <a:t>PikeOS</a:t>
            </a:r>
            <a:r>
              <a:rPr lang="en-US" dirty="0" smtClean="0"/>
              <a:t>® (</a:t>
            </a:r>
            <a:r>
              <a:rPr lang="en-US" dirty="0" err="1" smtClean="0"/>
              <a:t>Sysgo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Compiler: WCC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WCET-aware C Compiler (WCC) from </a:t>
            </a:r>
          </a:p>
          <a:p>
            <a:pPr lvl="1"/>
            <a:r>
              <a:rPr lang="en-US" dirty="0" smtClean="0"/>
              <a:t>University of Dortmund</a:t>
            </a:r>
          </a:p>
          <a:p>
            <a:r>
              <a:rPr lang="en-US" dirty="0" smtClean="0"/>
              <a:t>Components </a:t>
            </a:r>
          </a:p>
          <a:p>
            <a:pPr lvl="1"/>
            <a:r>
              <a:rPr lang="en-US" dirty="0" smtClean="0"/>
              <a:t>Parser</a:t>
            </a:r>
          </a:p>
          <a:p>
            <a:pPr lvl="1"/>
            <a:r>
              <a:rPr lang="en-US" dirty="0" smtClean="0"/>
              <a:t>ICD-C (</a:t>
            </a:r>
            <a:r>
              <a:rPr lang="en-US" dirty="0" err="1" smtClean="0"/>
              <a:t>Informatik</a:t>
            </a:r>
            <a:r>
              <a:rPr lang="en-US" dirty="0" smtClean="0"/>
              <a:t> Centrum Dortmund)</a:t>
            </a:r>
          </a:p>
          <a:p>
            <a:pPr lvl="1"/>
            <a:r>
              <a:rPr lang="en-US" dirty="0" smtClean="0"/>
              <a:t>Code Selector</a:t>
            </a:r>
          </a:p>
          <a:p>
            <a:pPr lvl="1"/>
            <a:r>
              <a:rPr lang="en-US" dirty="0" smtClean="0"/>
              <a:t>ICD-LLIR (</a:t>
            </a:r>
            <a:r>
              <a:rPr lang="en-US" i="1" dirty="0"/>
              <a:t>Low Level Intermediate </a:t>
            </a:r>
            <a:r>
              <a:rPr lang="en-US" i="1" dirty="0" smtClean="0"/>
              <a:t>Representation)</a:t>
            </a:r>
            <a:endParaRPr lang="en-US" dirty="0" smtClean="0"/>
          </a:p>
          <a:p>
            <a:pPr lvl="1"/>
            <a:r>
              <a:rPr lang="en-US" dirty="0" smtClean="0"/>
              <a:t>Code Generator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Compiler: WCC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Parser 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/>
              <a:t>a high-level intermediate representation called </a:t>
            </a:r>
            <a:r>
              <a:rPr lang="en-US" i="1" dirty="0" smtClean="0"/>
              <a:t>ICD-C</a:t>
            </a:r>
            <a:endParaRPr lang="en-US" dirty="0" smtClean="0"/>
          </a:p>
          <a:p>
            <a:r>
              <a:rPr lang="en-US" dirty="0" smtClean="0"/>
              <a:t>ICD-C</a:t>
            </a:r>
          </a:p>
          <a:p>
            <a:pPr lvl="1"/>
            <a:r>
              <a:rPr lang="en-US" dirty="0" smtClean="0"/>
              <a:t>Source level IR </a:t>
            </a:r>
          </a:p>
          <a:p>
            <a:pPr lvl="1"/>
            <a:r>
              <a:rPr lang="en-US" dirty="0" smtClean="0"/>
              <a:t>Compiler framework</a:t>
            </a:r>
          </a:p>
          <a:p>
            <a:pPr lvl="1"/>
            <a:r>
              <a:rPr lang="en-US" dirty="0" smtClean="0"/>
              <a:t>All high-level information retained</a:t>
            </a:r>
          </a:p>
          <a:p>
            <a:pPr lvl="1"/>
            <a:r>
              <a:rPr lang="en-US" dirty="0" smtClean="0"/>
              <a:t>Helpful </a:t>
            </a:r>
            <a:r>
              <a:rPr lang="en-US" dirty="0" smtClean="0"/>
              <a:t>in source-to-source optimizations</a:t>
            </a:r>
          </a:p>
          <a:p>
            <a:pPr lvl="1"/>
            <a:r>
              <a:rPr lang="en-US" dirty="0" smtClean="0"/>
              <a:t>Architecture independent code analysis and optimizations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Driven Development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794557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Compiler: WCC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Code Selector </a:t>
            </a:r>
          </a:p>
          <a:p>
            <a:pPr lvl="1"/>
            <a:r>
              <a:rPr lang="en-US" dirty="0" smtClean="0"/>
              <a:t>Translates  the source-level IR ICD-C to assembly code for the Infineon </a:t>
            </a:r>
            <a:r>
              <a:rPr lang="en-US" dirty="0" err="1" smtClean="0"/>
              <a:t>TriCore</a:t>
            </a:r>
            <a:r>
              <a:rPr lang="en-US" dirty="0" smtClean="0"/>
              <a:t> processor. </a:t>
            </a:r>
          </a:p>
          <a:p>
            <a:r>
              <a:rPr lang="en-US" dirty="0" smtClean="0"/>
              <a:t>ICD-LLIR (</a:t>
            </a:r>
            <a:r>
              <a:rPr lang="en-US" i="1" dirty="0" smtClean="0"/>
              <a:t>Low Level Intermediate Representation)</a:t>
            </a:r>
          </a:p>
          <a:p>
            <a:pPr lvl="1"/>
            <a:r>
              <a:rPr lang="en-US" dirty="0" smtClean="0"/>
              <a:t>Some analysis can be performed only at assembly level</a:t>
            </a:r>
          </a:p>
          <a:p>
            <a:pPr lvl="1"/>
            <a:r>
              <a:rPr lang="en-US" dirty="0" smtClean="0"/>
              <a:t>LLIR provides a generic, </a:t>
            </a:r>
            <a:r>
              <a:rPr lang="en-US" dirty="0" err="1" smtClean="0"/>
              <a:t>retargetable</a:t>
            </a:r>
            <a:r>
              <a:rPr lang="en-US" dirty="0" smtClean="0"/>
              <a:t> representation </a:t>
            </a:r>
          </a:p>
          <a:p>
            <a:r>
              <a:rPr lang="en-US" dirty="0" smtClean="0"/>
              <a:t>Code Generator </a:t>
            </a:r>
          </a:p>
          <a:p>
            <a:pPr lvl="1"/>
            <a:r>
              <a:rPr lang="en-US" dirty="0" smtClean="0"/>
              <a:t>Responsible for the emission of valid assembly code </a:t>
            </a:r>
            <a:r>
              <a:rPr lang="en-US" dirty="0" smtClean="0"/>
              <a:t>using the </a:t>
            </a:r>
            <a:r>
              <a:rPr lang="en-US" dirty="0" smtClean="0"/>
              <a:t>class structures of ICD-LLIR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WCC: Architecture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0" y="1676400"/>
            <a:ext cx="8229600" cy="49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lowchart: Process 3"/>
          <p:cNvSpPr/>
          <p:nvPr/>
        </p:nvSpPr>
        <p:spPr>
          <a:xfrm>
            <a:off x="304800" y="1371600"/>
            <a:ext cx="1752600" cy="22860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2052480" y="2595720"/>
            <a:ext cx="3352800" cy="10668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3748548" y="3657600"/>
            <a:ext cx="1600200" cy="20574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WCC: Timing Model Integration (</a:t>
            </a:r>
            <a:r>
              <a:rPr lang="en-US" dirty="0" err="1" smtClean="0"/>
              <a:t>aiT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0" y="1676400"/>
            <a:ext cx="8229600" cy="49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5653548" y="3642852"/>
            <a:ext cx="3276600" cy="9906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5643720" y="2514600"/>
            <a:ext cx="3276600" cy="113814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7239000" y="4635888"/>
            <a:ext cx="1676400" cy="1002912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WCC: Timing Model Integration (</a:t>
            </a:r>
            <a:r>
              <a:rPr lang="en-US" dirty="0" err="1" smtClean="0"/>
              <a:t>aiT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Conversion from LLIR to CRL2</a:t>
            </a:r>
          </a:p>
          <a:p>
            <a:pPr lvl="1"/>
            <a:r>
              <a:rPr lang="en-US" dirty="0" smtClean="0"/>
              <a:t>Both represent program as a CFG</a:t>
            </a:r>
          </a:p>
          <a:p>
            <a:pPr lvl="1"/>
            <a:r>
              <a:rPr lang="en-US" dirty="0" smtClean="0"/>
              <a:t>Loop represented as a function in CRL2</a:t>
            </a:r>
          </a:p>
          <a:p>
            <a:r>
              <a:rPr lang="en-US" dirty="0" smtClean="0"/>
              <a:t>Invocation of </a:t>
            </a:r>
            <a:r>
              <a:rPr lang="en-US" dirty="0" err="1" smtClean="0"/>
              <a:t>aiT</a:t>
            </a:r>
            <a:endParaRPr lang="en-US" dirty="0" smtClean="0"/>
          </a:p>
          <a:p>
            <a:r>
              <a:rPr lang="en-US" dirty="0" smtClean="0"/>
              <a:t>Import Worst-Case Execution Data </a:t>
            </a:r>
          </a:p>
          <a:p>
            <a:pPr lvl="1"/>
            <a:r>
              <a:rPr lang="en-US" dirty="0" smtClean="0"/>
              <a:t>Convert again from CRL2 to LLIR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WCC: Timing Model Integration (</a:t>
            </a:r>
            <a:r>
              <a:rPr lang="en-US" dirty="0" err="1" smtClean="0"/>
              <a:t>aiT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Output of </a:t>
            </a:r>
            <a:r>
              <a:rPr lang="en-US" dirty="0" err="1" smtClean="0"/>
              <a:t>aiT</a:t>
            </a:r>
            <a:endParaRPr lang="en-US" dirty="0" smtClean="0"/>
          </a:p>
          <a:p>
            <a:pPr lvl="1"/>
            <a:r>
              <a:rPr lang="en-US" dirty="0" smtClean="0"/>
              <a:t>Worst-Case Execution Time of the entire program </a:t>
            </a:r>
          </a:p>
          <a:p>
            <a:pPr lvl="1"/>
            <a:r>
              <a:rPr lang="en-US" dirty="0" smtClean="0"/>
              <a:t>Global Worst-Case Execution Time per function </a:t>
            </a:r>
          </a:p>
          <a:p>
            <a:pPr lvl="1"/>
            <a:r>
              <a:rPr lang="en-US" dirty="0" smtClean="0"/>
              <a:t>Context-specific Worst-Case Execution Time per function </a:t>
            </a:r>
          </a:p>
          <a:p>
            <a:pPr lvl="1"/>
            <a:r>
              <a:rPr lang="en-US" dirty="0" smtClean="0"/>
              <a:t>Worst-Case Call Frequency per function </a:t>
            </a:r>
          </a:p>
          <a:p>
            <a:pPr lvl="1"/>
            <a:r>
              <a:rPr lang="en-US" dirty="0" smtClean="0"/>
              <a:t>Global Worst-Case Execution Time per basic block </a:t>
            </a:r>
          </a:p>
          <a:p>
            <a:pPr lvl="1"/>
            <a:r>
              <a:rPr lang="en-US" dirty="0" smtClean="0"/>
              <a:t>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WCC: Flow Facts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0" y="1676400"/>
            <a:ext cx="8229600" cy="49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2057400" y="2649792"/>
            <a:ext cx="3429000" cy="1007808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rocess 5"/>
          <p:cNvSpPr/>
          <p:nvPr/>
        </p:nvSpPr>
        <p:spPr>
          <a:xfrm>
            <a:off x="304800" y="1371600"/>
            <a:ext cx="1752600" cy="22860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3810000" y="3657600"/>
            <a:ext cx="1676400" cy="1002912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1600200" y="4547400"/>
            <a:ext cx="1708416" cy="1123356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WCC: 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Loop Iteration Counts</a:t>
            </a:r>
          </a:p>
          <a:p>
            <a:pPr lvl="1"/>
            <a:r>
              <a:rPr lang="en-US" dirty="0" smtClean="0"/>
              <a:t>Data dependent loops</a:t>
            </a:r>
          </a:p>
          <a:p>
            <a:pPr lvl="1"/>
            <a:r>
              <a:rPr lang="en-US" dirty="0" smtClean="0"/>
              <a:t>for(</a:t>
            </a:r>
            <a:r>
              <a:rPr lang="en-US" dirty="0" err="1" smtClean="0"/>
              <a:t>i</a:t>
            </a:r>
            <a:r>
              <a:rPr lang="en-US" dirty="0" smtClean="0"/>
              <a:t>=0; </a:t>
            </a:r>
            <a:r>
              <a:rPr lang="en-US" dirty="0" err="1" smtClean="0"/>
              <a:t>i</a:t>
            </a:r>
            <a:r>
              <a:rPr lang="en-US" dirty="0" smtClean="0"/>
              <a:t>&lt;100; </a:t>
            </a:r>
            <a:r>
              <a:rPr lang="en-US" dirty="0" err="1" smtClean="0"/>
              <a:t>i</a:t>
            </a:r>
            <a:r>
              <a:rPr lang="en-US" dirty="0" smtClean="0"/>
              <a:t>++); </a:t>
            </a:r>
          </a:p>
          <a:p>
            <a:pPr lvl="1"/>
            <a:r>
              <a:rPr lang="en-US" dirty="0" err="1" smtClean="0"/>
              <a:t>loopbound</a:t>
            </a:r>
            <a:r>
              <a:rPr lang="en-US" dirty="0" smtClean="0"/>
              <a:t> min 100 max 100</a:t>
            </a:r>
          </a:p>
          <a:p>
            <a:r>
              <a:rPr lang="en-US" dirty="0" smtClean="0"/>
              <a:t>Recursion Depths</a:t>
            </a:r>
          </a:p>
          <a:p>
            <a:pPr lvl="1"/>
            <a:r>
              <a:rPr lang="en-US" dirty="0" smtClean="0"/>
              <a:t>For irregular loops multi-entry </a:t>
            </a:r>
            <a:r>
              <a:rPr lang="en-US" dirty="0" smtClean="0"/>
              <a:t>loops</a:t>
            </a:r>
            <a:endParaRPr lang="en-US" dirty="0" smtClean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rovides flow restriction </a:t>
            </a:r>
            <a:r>
              <a:rPr lang="en-US" dirty="0" smtClean="0"/>
              <a:t>annotations</a:t>
            </a:r>
          </a:p>
          <a:p>
            <a:pPr lvl="1"/>
            <a:r>
              <a:rPr lang="en-US" dirty="0" smtClean="0"/>
              <a:t>Markers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WCC: Flow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Fact Translation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Semantic gap </a:t>
            </a:r>
            <a:endParaRPr lang="en-US" dirty="0" smtClean="0"/>
          </a:p>
          <a:p>
            <a:pPr lvl="1"/>
            <a:r>
              <a:rPr lang="en-US" dirty="0" smtClean="0"/>
              <a:t>Flow </a:t>
            </a:r>
            <a:r>
              <a:rPr lang="en-US" dirty="0" smtClean="0"/>
              <a:t>Fact Manager 	</a:t>
            </a:r>
          </a:p>
          <a:p>
            <a:r>
              <a:rPr lang="en-US" dirty="0" smtClean="0"/>
              <a:t>From ANSI-C code to ICD-C 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From ICD-C to ICD-LLIR </a:t>
            </a:r>
          </a:p>
          <a:p>
            <a:r>
              <a:rPr lang="en-US" dirty="0" smtClean="0"/>
              <a:t>From ICD-LLIR to CRL2 </a:t>
            </a:r>
            <a:r>
              <a:rPr lang="en-US" b="1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WCC: Loop Analyzer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0" y="1676400"/>
            <a:ext cx="8229600" cy="49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Process 5"/>
          <p:cNvSpPr/>
          <p:nvPr/>
        </p:nvSpPr>
        <p:spPr>
          <a:xfrm>
            <a:off x="2133600" y="1676400"/>
            <a:ext cx="1676400" cy="9144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WCC: Specification of Memory Hierarchy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0" y="1676400"/>
            <a:ext cx="8229600" cy="49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lowchart: Process 5"/>
          <p:cNvSpPr/>
          <p:nvPr/>
        </p:nvSpPr>
        <p:spPr>
          <a:xfrm>
            <a:off x="3657600" y="4572000"/>
            <a:ext cx="3657600" cy="10668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rocess 4"/>
          <p:cNvSpPr/>
          <p:nvPr/>
        </p:nvSpPr>
        <p:spPr>
          <a:xfrm>
            <a:off x="3662520" y="3485568"/>
            <a:ext cx="1823880" cy="1086432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4630992" y="5638836"/>
            <a:ext cx="1693608" cy="990564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Driven Architecture: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569237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WCC: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Information available to linker must be available to WCC</a:t>
            </a:r>
          </a:p>
          <a:p>
            <a:r>
              <a:rPr lang="en-US" dirty="0" smtClean="0"/>
              <a:t>Information </a:t>
            </a:r>
            <a:r>
              <a:rPr lang="en-US" dirty="0" smtClean="0"/>
              <a:t>required</a:t>
            </a:r>
          </a:p>
          <a:p>
            <a:pPr lvl="1"/>
            <a:r>
              <a:rPr lang="en-US" dirty="0" smtClean="0"/>
              <a:t>The region's base address and absolute length </a:t>
            </a:r>
          </a:p>
          <a:p>
            <a:pPr lvl="1"/>
            <a:r>
              <a:rPr lang="en-US" dirty="0" smtClean="0"/>
              <a:t>Access attributes like e.g. read, write, executable, </a:t>
            </a:r>
            <a:r>
              <a:rPr lang="en-US" dirty="0" err="1" smtClean="0"/>
              <a:t>allocatable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Memory access times, specified in processor cycles </a:t>
            </a:r>
          </a:p>
          <a:p>
            <a:pPr lvl="1"/>
            <a:r>
              <a:rPr lang="en-US" dirty="0" smtClean="0"/>
              <a:t>Assembly-level sections that are allowed to be mapped to a memory region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WCC: 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Memory Assignment </a:t>
            </a:r>
          </a:p>
          <a:p>
            <a:pPr lvl="1"/>
            <a:r>
              <a:rPr lang="en-US" dirty="0" smtClean="0"/>
              <a:t>Move parts of a program to different memories of this hierarchy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ealized within the assembly-level ICD-LLIR IR</a:t>
            </a:r>
          </a:p>
          <a:p>
            <a:pPr lvl="1"/>
            <a:r>
              <a:rPr lang="en-US" dirty="0" smtClean="0"/>
              <a:t>ICD-LLIR provides symbol tables to retrieve physical memory addresses per function, basic block or data object. </a:t>
            </a:r>
          </a:p>
          <a:p>
            <a:pPr lvl="1"/>
            <a:r>
              <a:rPr lang="en-US" dirty="0" smtClean="0"/>
              <a:t>The memory layout of an executable program generated by WCC exactly reflects the layout decisions</a:t>
            </a:r>
          </a:p>
          <a:p>
            <a:pPr lvl="1"/>
            <a:r>
              <a:rPr lang="en-US" dirty="0" smtClean="0"/>
              <a:t>To guide the linker, WCC emits pure assembly code along with GNU </a:t>
            </a:r>
            <a:r>
              <a:rPr lang="en-US" i="1" dirty="0" smtClean="0"/>
              <a:t>ld</a:t>
            </a:r>
            <a:r>
              <a:rPr lang="en-US" dirty="0" smtClean="0"/>
              <a:t> compatible linker script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WCC: Back Annotations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860" y="1676400"/>
            <a:ext cx="8229600" cy="494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owchart: Process 4"/>
          <p:cNvSpPr/>
          <p:nvPr/>
        </p:nvSpPr>
        <p:spPr>
          <a:xfrm>
            <a:off x="2209800" y="3733800"/>
            <a:ext cx="1524000" cy="762000"/>
          </a:xfrm>
          <a:prstGeom prst="flowChartProcess">
            <a:avLst/>
          </a:prstGeom>
          <a:solidFill>
            <a:schemeClr val="accent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WCC: Back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for Back Annotations</a:t>
            </a:r>
          </a:p>
          <a:p>
            <a:pPr lvl="1"/>
            <a:r>
              <a:rPr lang="en-US" dirty="0" smtClean="0"/>
              <a:t>WCET estimates are imported and made available within the compiler. </a:t>
            </a:r>
          </a:p>
          <a:p>
            <a:pPr lvl="1"/>
            <a:r>
              <a:rPr lang="en-US" dirty="0" smtClean="0"/>
              <a:t>WCET-aware optimizations based on ICD-C not directly </a:t>
            </a:r>
            <a:r>
              <a:rPr lang="en-US" dirty="0" smtClean="0"/>
              <a:t>supported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i="1" dirty="0" smtClean="0"/>
              <a:t>Back-Annotation</a:t>
            </a:r>
            <a:r>
              <a:rPr lang="en-US" dirty="0" smtClean="0"/>
              <a:t> </a:t>
            </a:r>
            <a:r>
              <a:rPr lang="en-US" dirty="0" smtClean="0"/>
              <a:t>within WCC</a:t>
            </a:r>
            <a:endParaRPr lang="en-US" dirty="0" smtClean="0"/>
          </a:p>
          <a:p>
            <a:r>
              <a:rPr lang="en-US" dirty="0" smtClean="0"/>
              <a:t>Mapping of ICD-LLIR Structures to ICD-C Structures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WCC: Back Annotations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Back-Annotation of WCET Data </a:t>
            </a:r>
          </a:p>
          <a:p>
            <a:pPr lvl="1"/>
            <a:r>
              <a:rPr lang="en-US" sz="2000" dirty="0" smtClean="0"/>
              <a:t>Context-independent WCET per basic block</a:t>
            </a:r>
          </a:p>
          <a:p>
            <a:pPr lvl="1"/>
            <a:r>
              <a:rPr lang="en-US" sz="2000" dirty="0" smtClean="0"/>
              <a:t>Whether a basic block lies on the worst-case execution path (WCEP)</a:t>
            </a:r>
          </a:p>
          <a:p>
            <a:pPr lvl="1"/>
            <a:r>
              <a:rPr lang="en-US" sz="2000" dirty="0" smtClean="0"/>
              <a:t>Execution context-specific worst-case execution frequencies per CFG edge</a:t>
            </a:r>
          </a:p>
          <a:p>
            <a:pPr lvl="1"/>
            <a:r>
              <a:rPr lang="en-US" sz="2000" dirty="0" smtClean="0"/>
              <a:t>….</a:t>
            </a:r>
            <a:endParaRPr lang="en-US" sz="2000" dirty="0" smtClean="0"/>
          </a:p>
          <a:p>
            <a:r>
              <a:rPr lang="en-US" sz="2800" dirty="0" smtClean="0"/>
              <a:t>Avoid Conflict  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 smtClean="0"/>
              <a:t>the old WCEP attribute is </a:t>
            </a:r>
            <a:r>
              <a:rPr lang="en-US" sz="2000" i="1" dirty="0" smtClean="0"/>
              <a:t>false</a:t>
            </a:r>
            <a:r>
              <a:rPr lang="en-US" sz="2000" dirty="0" smtClean="0"/>
              <a:t>, the new WCEP attribute is attached to the ICD-C block. </a:t>
            </a:r>
          </a:p>
          <a:p>
            <a:pPr lvl="1"/>
            <a:r>
              <a:rPr lang="en-US" sz="2000" dirty="0" smtClean="0"/>
              <a:t>The maximum of old and new worst-case execution counts is attached to the ICD-C block. </a:t>
            </a:r>
          </a:p>
          <a:p>
            <a:pPr lvl="1"/>
            <a:r>
              <a:rPr lang="en-US" sz="2000" dirty="0" smtClean="0"/>
              <a:t>If the old infeasible attribute is </a:t>
            </a:r>
            <a:r>
              <a:rPr lang="en-US" sz="2000" i="1" dirty="0" smtClean="0"/>
              <a:t>true</a:t>
            </a:r>
            <a:r>
              <a:rPr lang="en-US" sz="2000" dirty="0" smtClean="0"/>
              <a:t>, the new infeasible attribute is attached to the ICD-C block.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WCC: WCET Optimization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Procedure </a:t>
            </a:r>
            <a:r>
              <a:rPr lang="en-US" dirty="0" smtClean="0"/>
              <a:t>Cloning </a:t>
            </a:r>
          </a:p>
          <a:p>
            <a:r>
              <a:rPr lang="en-US" dirty="0" smtClean="0"/>
              <a:t>Loop Unrolling </a:t>
            </a:r>
          </a:p>
          <a:p>
            <a:r>
              <a:rPr lang="en-US" dirty="0" smtClean="0"/>
              <a:t>Function </a:t>
            </a:r>
            <a:r>
              <a:rPr lang="en-US" dirty="0" err="1" smtClean="0"/>
              <a:t>Inlining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Loop-Invariant Code Motion </a:t>
            </a:r>
          </a:p>
          <a:p>
            <a:r>
              <a:rPr lang="en-US" dirty="0" smtClean="0"/>
              <a:t>Register </a:t>
            </a:r>
            <a:r>
              <a:rPr lang="en-US" dirty="0" smtClean="0"/>
              <a:t>Allocation </a:t>
            </a:r>
          </a:p>
          <a:p>
            <a:r>
              <a:rPr lang="en-US" dirty="0" smtClean="0"/>
              <a:t>Cache </a:t>
            </a:r>
            <a:r>
              <a:rPr lang="en-US" dirty="0" smtClean="0"/>
              <a:t>Partitioning </a:t>
            </a:r>
          </a:p>
          <a:p>
            <a:r>
              <a:rPr lang="en-US" dirty="0" smtClean="0"/>
              <a:t>Memory </a:t>
            </a:r>
            <a:r>
              <a:rPr lang="en-US" dirty="0" smtClean="0"/>
              <a:t>Content Selection </a:t>
            </a:r>
            <a:endParaRPr lang="en-US" dirty="0" smtClean="0"/>
          </a:p>
          <a:p>
            <a:r>
              <a:rPr lang="en-US" dirty="0" smtClean="0"/>
              <a:t>….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Wind River Workbench</a:t>
            </a:r>
          </a:p>
          <a:p>
            <a:pPr lvl="1"/>
            <a:r>
              <a:rPr lang="en-US" dirty="0" smtClean="0"/>
              <a:t>Debugger</a:t>
            </a:r>
          </a:p>
          <a:p>
            <a:pPr lvl="1"/>
            <a:r>
              <a:rPr lang="en-US" dirty="0" smtClean="0"/>
              <a:t>Support for SMP as well as AMP</a:t>
            </a:r>
          </a:p>
          <a:p>
            <a:pPr lvl="1"/>
            <a:r>
              <a:rPr lang="en-US" dirty="0" smtClean="0"/>
              <a:t>SMP load analysis</a:t>
            </a:r>
          </a:p>
          <a:p>
            <a:pPr lvl="1"/>
            <a:r>
              <a:rPr lang="en-US" dirty="0" smtClean="0"/>
              <a:t>Configuration Tools</a:t>
            </a:r>
          </a:p>
          <a:p>
            <a:pPr lvl="1"/>
            <a:r>
              <a:rPr lang="en-US" dirty="0" smtClean="0"/>
              <a:t>Compilers</a:t>
            </a:r>
          </a:p>
          <a:p>
            <a:pPr lvl="1"/>
            <a:r>
              <a:rPr lang="en-US" dirty="0" smtClean="0"/>
              <a:t>Simulators</a:t>
            </a:r>
          </a:p>
          <a:p>
            <a:pPr lvl="1"/>
            <a:r>
              <a:rPr lang="en-US" dirty="0" smtClean="0"/>
              <a:t>Run-Time Analysis Tools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River Workbench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http://www.esterel-technologies.com/products/scade-suite/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http://www.absint.com/ait/index.html</a:t>
            </a:r>
          </a:p>
          <a:p>
            <a:r>
              <a:rPr lang="en-US" dirty="0" smtClean="0">
                <a:hlinkClick r:id="rId3"/>
              </a:rPr>
              <a:t>http://www.tidorum.fi/bound-t/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http://ls12-www.cs.tu-dortmund.de/research/activities/wcc/motivation/index.html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http://www.icd.de/es/icd-c/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Thanks!!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Benefits of using MDD</a:t>
            </a:r>
          </a:p>
          <a:p>
            <a:pPr lvl="1"/>
            <a:r>
              <a:rPr lang="en-US" dirty="0" smtClean="0"/>
              <a:t>Increased productivity</a:t>
            </a:r>
          </a:p>
          <a:p>
            <a:pPr lvl="1"/>
            <a:r>
              <a:rPr lang="en-US" dirty="0" smtClean="0"/>
              <a:t>Reduced </a:t>
            </a:r>
            <a:r>
              <a:rPr lang="en-US" dirty="0"/>
              <a:t>project costs </a:t>
            </a:r>
            <a:endParaRPr lang="en-US" dirty="0" smtClean="0"/>
          </a:p>
          <a:p>
            <a:pPr lvl="1"/>
            <a:r>
              <a:rPr lang="en-US" dirty="0" smtClean="0"/>
              <a:t>Better traceability of requirements</a:t>
            </a:r>
          </a:p>
          <a:p>
            <a:pPr lvl="1"/>
            <a:r>
              <a:rPr lang="en-US" dirty="0" smtClean="0"/>
              <a:t>Enforcement </a:t>
            </a:r>
            <a:r>
              <a:rPr lang="en-US" dirty="0"/>
              <a:t>of architectural and process </a:t>
            </a:r>
            <a:r>
              <a:rPr lang="en-US" dirty="0" smtClean="0"/>
              <a:t>conformity</a:t>
            </a:r>
          </a:p>
          <a:p>
            <a:r>
              <a:rPr lang="en-US" dirty="0" smtClean="0"/>
              <a:t>Commercial Vendors</a:t>
            </a:r>
          </a:p>
          <a:p>
            <a:pPr lvl="1"/>
            <a:r>
              <a:rPr lang="en-US" dirty="0" smtClean="0"/>
              <a:t>Microsoft, IBM, SAP, Borland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MDD: For Avionics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formal methods</a:t>
            </a:r>
          </a:p>
          <a:p>
            <a:r>
              <a:rPr lang="en-US" dirty="0" smtClean="0"/>
              <a:t>Analyze the model/code at each level</a:t>
            </a:r>
          </a:p>
          <a:p>
            <a:r>
              <a:rPr lang="en-US" dirty="0" smtClean="0"/>
              <a:t>Code </a:t>
            </a:r>
            <a:r>
              <a:rPr lang="en-US" dirty="0" smtClean="0"/>
              <a:t>Generation</a:t>
            </a:r>
          </a:p>
          <a:p>
            <a:r>
              <a:rPr lang="en-US" dirty="0" smtClean="0"/>
              <a:t>Certification </a:t>
            </a:r>
            <a:endParaRPr lang="en-US" dirty="0" smtClean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SCADE</a:t>
            </a:r>
          </a:p>
          <a:p>
            <a:pPr lvl="1"/>
            <a:r>
              <a:rPr lang="en-US" dirty="0" err="1" smtClean="0"/>
              <a:t>CoSMIC</a:t>
            </a:r>
            <a:r>
              <a:rPr lang="en-US" dirty="0" smtClean="0"/>
              <a:t> (Component Synthesis using Model Integrated Computing) at Vanderbilt Uni. </a:t>
            </a:r>
          </a:p>
          <a:p>
            <a:pPr lvl="1"/>
            <a:r>
              <a:rPr lang="en-US" dirty="0" err="1" smtClean="0"/>
              <a:t>Cadena</a:t>
            </a:r>
            <a:r>
              <a:rPr lang="en-US" dirty="0" smtClean="0"/>
              <a:t>  at KSU</a:t>
            </a:r>
          </a:p>
          <a:p>
            <a:pPr lvl="1"/>
            <a:r>
              <a:rPr lang="en-US" dirty="0" smtClean="0"/>
              <a:t>Virginia Embedded Systems Toolkit (VEST) at Uni. Of Virginia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 Tools: SCADE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Software suite by </a:t>
            </a:r>
            <a:r>
              <a:rPr lang="en-US" dirty="0" err="1" smtClean="0"/>
              <a:t>Esterel</a:t>
            </a:r>
            <a:r>
              <a:rPr lang="en-US" dirty="0" smtClean="0"/>
              <a:t> Technologies</a:t>
            </a:r>
          </a:p>
          <a:p>
            <a:pPr lvl="1"/>
            <a:r>
              <a:rPr lang="en-US" dirty="0" smtClean="0"/>
              <a:t>Graphical design entry</a:t>
            </a:r>
          </a:p>
          <a:p>
            <a:pPr lvl="1"/>
            <a:r>
              <a:rPr lang="en-US" dirty="0" smtClean="0"/>
              <a:t>Verification through simulation </a:t>
            </a:r>
          </a:p>
          <a:p>
            <a:pPr lvl="1"/>
            <a:r>
              <a:rPr lang="en-US" dirty="0" smtClean="0"/>
              <a:t>Formal methods</a:t>
            </a:r>
          </a:p>
          <a:p>
            <a:pPr lvl="1"/>
            <a:r>
              <a:rPr lang="en-US" dirty="0" smtClean="0"/>
              <a:t>Certified code generation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Modeler</a:t>
            </a:r>
          </a:p>
          <a:p>
            <a:pPr lvl="1"/>
            <a:r>
              <a:rPr lang="en-US" dirty="0" smtClean="0"/>
              <a:t>KCG™ Code Generator</a:t>
            </a:r>
          </a:p>
          <a:p>
            <a:pPr lvl="1"/>
            <a:r>
              <a:rPr lang="en-US" dirty="0" smtClean="0"/>
              <a:t>Certification Kits</a:t>
            </a:r>
          </a:p>
          <a:p>
            <a:pPr lvl="1"/>
            <a:r>
              <a:rPr lang="en-US" dirty="0" smtClean="0"/>
              <a:t>Add-on Modules</a:t>
            </a:r>
          </a:p>
          <a:p>
            <a:r>
              <a:rPr lang="en-US" dirty="0" smtClean="0"/>
              <a:t>Customers</a:t>
            </a:r>
          </a:p>
          <a:p>
            <a:pPr lvl="1"/>
            <a:r>
              <a:rPr lang="en-US" dirty="0" smtClean="0"/>
              <a:t>Airbus, BAE SYSTEMS, Boeing, EADS, GE, Lockheed, Rolls-Royce, Pratt &amp; Whitney, the U.S. Army, and </a:t>
            </a:r>
            <a:r>
              <a:rPr lang="en-US" dirty="0" err="1" smtClean="0"/>
              <a:t>Embraer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MDD Tools: SCADE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4678"/>
            <a:ext cx="8991600" cy="545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1890</Words>
  <Application>Microsoft Office PowerPoint</Application>
  <PresentationFormat>On-screen Show (4:3)</PresentationFormat>
  <Paragraphs>408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Development Tools for Avionics Software</vt:lpstr>
      <vt:lpstr>Model Driven Development</vt:lpstr>
      <vt:lpstr>MDD: Overview</vt:lpstr>
      <vt:lpstr>Model Driven Development</vt:lpstr>
      <vt:lpstr>Model Driven Architecture: Overview</vt:lpstr>
      <vt:lpstr>MDD: Overview</vt:lpstr>
      <vt:lpstr>MDD: For Avionics Software</vt:lpstr>
      <vt:lpstr>MDD Tools: SCADE Suite</vt:lpstr>
      <vt:lpstr>MDD Tools: SCADE Suite</vt:lpstr>
      <vt:lpstr>SCADE Development Process</vt:lpstr>
      <vt:lpstr>SCADE Suite: Modeler</vt:lpstr>
      <vt:lpstr>Slide 12</vt:lpstr>
      <vt:lpstr>Slide 13</vt:lpstr>
      <vt:lpstr>SCADE: Modeler</vt:lpstr>
      <vt:lpstr>SCADE Suite: KCG™ Code Generator</vt:lpstr>
      <vt:lpstr>SCADE Suite: KCG™ Code Generator</vt:lpstr>
      <vt:lpstr>SCADE Suite: Certification Kits</vt:lpstr>
      <vt:lpstr>SCADE Suite: Add-on Modules</vt:lpstr>
      <vt:lpstr>SCADE Suite Compiler Verification Kit™</vt:lpstr>
      <vt:lpstr> SCADE Suite: Timing &amp; Stack Verifiers™ </vt:lpstr>
      <vt:lpstr>Timing Analysis: Overview (From Real-Time Systems class)</vt:lpstr>
      <vt:lpstr> Timing Analysis: Two Approaches </vt:lpstr>
      <vt:lpstr>Timing Analysis</vt:lpstr>
      <vt:lpstr>Timing Analysis: aiT   </vt:lpstr>
      <vt:lpstr>Timing Analysis: aiT</vt:lpstr>
      <vt:lpstr>Slide 26</vt:lpstr>
      <vt:lpstr>Timing Analysis: aiT</vt:lpstr>
      <vt:lpstr>Timing Analysis: aiT</vt:lpstr>
      <vt:lpstr>Timing Analysis: aiT</vt:lpstr>
      <vt:lpstr>Timing Analysis: aiT</vt:lpstr>
      <vt:lpstr>Timing Analysis: aiT</vt:lpstr>
      <vt:lpstr>Timing Analysis: aiT</vt:lpstr>
      <vt:lpstr>aiT: Limitations</vt:lpstr>
      <vt:lpstr>aiT: WCET Estimation Bounds</vt:lpstr>
      <vt:lpstr>Slide 35</vt:lpstr>
      <vt:lpstr> Timing Analysis: Static Analysis </vt:lpstr>
      <vt:lpstr>Compilers: Objectives </vt:lpstr>
      <vt:lpstr>Compiler: WCC</vt:lpstr>
      <vt:lpstr>Compiler: WCC</vt:lpstr>
      <vt:lpstr>Compiler: WCC</vt:lpstr>
      <vt:lpstr>WCC: Architecture</vt:lpstr>
      <vt:lpstr>WCC: Timing Model Integration (aiT)</vt:lpstr>
      <vt:lpstr>WCC: Timing Model Integration (aiT)</vt:lpstr>
      <vt:lpstr>WCC: Timing Model Integration (aiT)</vt:lpstr>
      <vt:lpstr>WCC: Flow Facts </vt:lpstr>
      <vt:lpstr>WCC: Flow Facts</vt:lpstr>
      <vt:lpstr>WCC: Flow Facts</vt:lpstr>
      <vt:lpstr>WCC: Loop Analyzer</vt:lpstr>
      <vt:lpstr>WCC: Specification of Memory Hierarchy</vt:lpstr>
      <vt:lpstr>WCC: Memory Hierarchy</vt:lpstr>
      <vt:lpstr>WCC: Memory Hierarchy</vt:lpstr>
      <vt:lpstr>WCC: Back Annotations</vt:lpstr>
      <vt:lpstr>WCC: Back Annotations</vt:lpstr>
      <vt:lpstr>WCC: Back Annotations</vt:lpstr>
      <vt:lpstr>WCC: WCET Optimization</vt:lpstr>
      <vt:lpstr>Development Environments</vt:lpstr>
      <vt:lpstr>Wind River Workbench</vt:lpstr>
      <vt:lpstr>References</vt:lpstr>
      <vt:lpstr>Thanks!!  Questions??</vt:lpstr>
    </vt:vector>
  </TitlesOfParts>
  <Company>University at Buffalo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Tools for Avionics Software</dc:title>
  <dc:creator>guruprasad</dc:creator>
  <cp:lastModifiedBy>guruprasad</cp:lastModifiedBy>
  <cp:revision>327</cp:revision>
  <dcterms:created xsi:type="dcterms:W3CDTF">2010-12-09T02:39:28Z</dcterms:created>
  <dcterms:modified xsi:type="dcterms:W3CDTF">2010-12-10T14:58:13Z</dcterms:modified>
</cp:coreProperties>
</file>