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5" r:id="rId20"/>
    <p:sldId id="276" r:id="rId21"/>
    <p:sldId id="278" r:id="rId22"/>
    <p:sldId id="279" r:id="rId23"/>
    <p:sldId id="274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81" r:id="rId37"/>
    <p:sldId id="295" r:id="rId38"/>
    <p:sldId id="294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21" r:id="rId49"/>
    <p:sldId id="322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20323-3816-5D46-8C6C-3DE4F1EB6027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761BF-CF34-C044-9C08-F26D3FE9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DD94C-E075-BA43-B21A-6BEEBAFE7BE8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6B456-51D9-6444-9D8D-16533D12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EF9A7-C986-8549-9890-437F49F9533B}" type="slidenum">
              <a:rPr lang="en-US"/>
              <a:pPr/>
              <a:t>45</a:t>
            </a:fld>
            <a:endParaRPr lang="en-US"/>
          </a:p>
        </p:txBody>
      </p:sp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01740-D750-A749-9110-D8F30A034D31}" type="slidenum">
              <a:rPr lang="en-US"/>
              <a:pPr/>
              <a:t>46</a:t>
            </a:fld>
            <a:endParaRPr lang="en-US"/>
          </a:p>
        </p:txBody>
      </p:sp>
      <p:sp>
        <p:nvSpPr>
          <p:cNvPr id="81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73152-3D52-4A4C-BB54-7BCE69B8DBB5}" type="slidenum">
              <a:rPr lang="en-US"/>
              <a:pPr/>
              <a:t>40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26E50-9298-C644-AF7F-0262118342C9}" type="slidenum">
              <a:rPr lang="en-US"/>
              <a:pPr/>
              <a:t>44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AE15-E39D-4A4A-BA38-6793E8E2FD34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F0D-DA89-EC44-8953-97CEF6AA6CED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DB59-B82B-E14A-B86B-8B7084143F64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320-A61B-394E-ADD4-E0ECF5716264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EE4F-5316-C44D-AFBE-0338AED7DAFA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648A-7BB6-904C-A87A-EDBE51485645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3FED-1931-3744-ABD7-AD8927B8F725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10FC-3442-894E-A1D8-79CAAE1F90A5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332E-7929-0C46-9395-7E8D4553FE39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8C5F-975F-EA4F-ACA4-259F253825DD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69A-EC9B-8845-9D3B-F679A9462EA8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D6FED-F730-A34B-8FF1-1FAAE4F1B2E3}" type="datetime1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A0C3C-CAE9-8542-9C76-F76F4D62F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20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" y="1659078"/>
            <a:ext cx="8209280" cy="1470025"/>
          </a:xfrm>
          <a:solidFill>
            <a:schemeClr val="bg1"/>
          </a:solidFill>
          <a:ln w="76200" cmpd="sng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Cliff’s Notes for Real-Time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6292"/>
            <a:ext cx="6400800" cy="1752600"/>
          </a:xfrm>
          <a:solidFill>
            <a:srgbClr val="FFFF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Presented by Glenn Elliott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(with most slides by Jim Anderson and some from Steve Goddard)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239250" cy="2735263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Set </a:t>
            </a:r>
            <a:r>
              <a:rPr lang="en-US" sz="2800" dirty="0" err="1">
                <a:sym typeface="Symbol" charset="2"/>
              </a:rPr>
              <a:t></a:t>
            </a:r>
            <a:r>
              <a:rPr lang="en-US" sz="2800" dirty="0">
                <a:solidFill>
                  <a:srgbClr val="000000"/>
                </a:solidFill>
              </a:rPr>
              <a:t> of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periodic tasks </a:t>
            </a:r>
            <a:r>
              <a:rPr lang="en-US" sz="2800" dirty="0">
                <a:solidFill>
                  <a:srgbClr val="020202"/>
                </a:solidFill>
              </a:rPr>
              <a:t>scheduled on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M cores</a:t>
            </a:r>
            <a:r>
              <a:rPr lang="en-US" sz="2800" dirty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/>
              <a:t>Task </a:t>
            </a:r>
            <a:r>
              <a:rPr lang="en-US" sz="2400" dirty="0">
                <a:solidFill>
                  <a:srgbClr val="0000CC"/>
                </a:solidFill>
              </a:rPr>
              <a:t>T</a:t>
            </a:r>
            <a:r>
              <a:rPr lang="en-US" sz="2400" baseline="-25000" dirty="0">
                <a:solidFill>
                  <a:srgbClr val="0000CC"/>
                </a:solidFill>
              </a:rPr>
              <a:t>i</a:t>
            </a:r>
            <a:r>
              <a:rPr lang="en-US" sz="2400" i="1" dirty="0">
                <a:solidFill>
                  <a:srgbClr val="0000CC"/>
                </a:solidFill>
              </a:rPr>
              <a:t> = </a:t>
            </a:r>
            <a:r>
              <a:rPr lang="en-US" sz="2400" dirty="0">
                <a:solidFill>
                  <a:srgbClr val="0000CC"/>
                </a:solidFill>
              </a:rPr>
              <a:t>(</a:t>
            </a:r>
            <a:r>
              <a:rPr lang="en-US" sz="2400" dirty="0" err="1">
                <a:solidFill>
                  <a:srgbClr val="0000CC"/>
                </a:solidFill>
              </a:rPr>
              <a:t>e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dirty="0" err="1">
                <a:solidFill>
                  <a:srgbClr val="0000CC"/>
                </a:solidFill>
              </a:rPr>
              <a:t>,p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dirty="0">
                <a:solidFill>
                  <a:srgbClr val="0000CC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releases a </a:t>
            </a:r>
            <a:r>
              <a:rPr lang="en-US" sz="2400" i="1" dirty="0">
                <a:solidFill>
                  <a:srgbClr val="C00000"/>
                </a:solidFill>
              </a:rPr>
              <a:t>job</a:t>
            </a:r>
            <a:r>
              <a:rPr lang="en-US" sz="2400" dirty="0"/>
              <a:t> with exec. cost </a:t>
            </a:r>
            <a:r>
              <a:rPr lang="en-US" sz="2400" dirty="0" err="1">
                <a:solidFill>
                  <a:srgbClr val="0000CC"/>
                </a:solidFill>
              </a:rPr>
              <a:t>e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i="1" dirty="0"/>
              <a:t> </a:t>
            </a:r>
            <a:r>
              <a:rPr lang="en-US" sz="2400" dirty="0"/>
              <a:t>every </a:t>
            </a:r>
            <a:r>
              <a:rPr lang="en-US" sz="2400" dirty="0">
                <a:solidFill>
                  <a:srgbClr val="0000CC"/>
                </a:solidFill>
              </a:rPr>
              <a:t>p</a:t>
            </a:r>
            <a:r>
              <a:rPr lang="en-US" sz="2400" baseline="-25000" dirty="0">
                <a:solidFill>
                  <a:srgbClr val="0000CC"/>
                </a:solidFill>
              </a:rPr>
              <a:t>i</a:t>
            </a:r>
            <a:r>
              <a:rPr lang="en-US" sz="2400" baseline="-25000" dirty="0"/>
              <a:t> </a:t>
            </a:r>
            <a:r>
              <a:rPr lang="en-US" sz="2400" dirty="0"/>
              <a:t>time units.</a:t>
            </a:r>
          </a:p>
          <a:p>
            <a:pPr lvl="2"/>
            <a:r>
              <a:rPr lang="en-US" sz="2000" dirty="0" err="1"/>
              <a:t>Ti’s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C00000"/>
                </a:solidFill>
              </a:rPr>
              <a:t>utilization</a:t>
            </a:r>
            <a:r>
              <a:rPr lang="en-US" sz="2000" dirty="0"/>
              <a:t> (or </a:t>
            </a:r>
            <a:r>
              <a:rPr lang="en-US" sz="2000" i="1" dirty="0">
                <a:solidFill>
                  <a:srgbClr val="C00000"/>
                </a:solidFill>
              </a:rPr>
              <a:t>weight</a:t>
            </a:r>
            <a:r>
              <a:rPr lang="en-US" sz="2000" dirty="0"/>
              <a:t>) is </a:t>
            </a:r>
            <a:r>
              <a:rPr lang="en-US" sz="2000" dirty="0" err="1">
                <a:solidFill>
                  <a:srgbClr val="0000CC"/>
                </a:solidFill>
              </a:rPr>
              <a:t>u</a:t>
            </a:r>
            <a:r>
              <a:rPr lang="en-US" sz="2000" baseline="-25000" dirty="0" err="1">
                <a:solidFill>
                  <a:srgbClr val="0000CC"/>
                </a:solidFill>
              </a:rPr>
              <a:t>i</a:t>
            </a:r>
            <a:r>
              <a:rPr lang="en-US" sz="2000" dirty="0">
                <a:solidFill>
                  <a:srgbClr val="0000CC"/>
                </a:solidFill>
              </a:rPr>
              <a:t> =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00CC"/>
                </a:solidFill>
              </a:rPr>
              <a:t>e</a:t>
            </a:r>
            <a:r>
              <a:rPr lang="en-US" sz="2000" baseline="-25000" dirty="0" err="1">
                <a:solidFill>
                  <a:srgbClr val="0000CC"/>
                </a:solidFill>
              </a:rPr>
              <a:t>i</a:t>
            </a:r>
            <a:r>
              <a:rPr lang="en-US" sz="2000" dirty="0">
                <a:solidFill>
                  <a:srgbClr val="0000CC"/>
                </a:solidFill>
              </a:rPr>
              <a:t>/p</a:t>
            </a:r>
            <a:r>
              <a:rPr lang="en-US" sz="2000" baseline="-25000" dirty="0">
                <a:solidFill>
                  <a:srgbClr val="0000CC"/>
                </a:solidFill>
              </a:rPr>
              <a:t>i</a:t>
            </a:r>
            <a:r>
              <a:rPr lang="en-US" sz="2000" dirty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>
                <a:solidFill>
                  <a:srgbClr val="C00000"/>
                </a:solidFill>
              </a:rPr>
              <a:t>Total utilization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0000CC"/>
                </a:solidFill>
              </a:rPr>
              <a:t>U(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</a:t>
            </a:r>
            <a:r>
              <a:rPr lang="en-US" sz="2000" dirty="0">
                <a:solidFill>
                  <a:srgbClr val="0000CC"/>
                </a:solidFill>
              </a:rPr>
              <a:t>) =</a:t>
            </a:r>
            <a:r>
              <a:rPr lang="en-US" sz="2000" dirty="0"/>
              <a:t> </a:t>
            </a:r>
            <a:r>
              <a:rPr lang="en-US" sz="2800" dirty="0" err="1">
                <a:solidFill>
                  <a:srgbClr val="0000CC"/>
                </a:solidFill>
                <a:sym typeface="Symbol" charset="2"/>
              </a:rPr>
              <a:t></a:t>
            </a:r>
            <a:r>
              <a:rPr lang="en-US" sz="2000" baseline="-25000" dirty="0" err="1">
                <a:solidFill>
                  <a:srgbClr val="0000CC"/>
                </a:solidFill>
                <a:sym typeface="Symbol" charset="2"/>
              </a:rPr>
              <a:t>Ti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 </a:t>
            </a:r>
            <a:r>
              <a:rPr lang="en-US" sz="2000" dirty="0" err="1">
                <a:solidFill>
                  <a:srgbClr val="0000CC"/>
                </a:solidFill>
                <a:sym typeface="Symbol" charset="2"/>
              </a:rPr>
              <a:t>e</a:t>
            </a:r>
            <a:r>
              <a:rPr lang="en-US" sz="2000" baseline="-25000" dirty="0" err="1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/p</a:t>
            </a:r>
            <a:r>
              <a:rPr lang="en-US" sz="2000" baseline="-25000" dirty="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 dirty="0">
                <a:sym typeface="Symbol" charset="2"/>
              </a:rPr>
              <a:t>.</a:t>
            </a:r>
          </a:p>
          <a:p>
            <a:pPr lvl="1"/>
            <a:r>
              <a:rPr lang="en-US" sz="2400" dirty="0"/>
              <a:t>Each job of T</a:t>
            </a:r>
            <a:r>
              <a:rPr lang="en-US" sz="2400" baseline="-25000" dirty="0"/>
              <a:t>i</a:t>
            </a:r>
            <a:r>
              <a:rPr lang="en-US" sz="2400" dirty="0"/>
              <a:t> has a </a:t>
            </a:r>
            <a:r>
              <a:rPr lang="en-US" sz="2400" i="1" dirty="0">
                <a:solidFill>
                  <a:srgbClr val="C00000"/>
                </a:solidFill>
              </a:rPr>
              <a:t>deadline</a:t>
            </a:r>
            <a:r>
              <a:rPr lang="en-US" sz="2400" dirty="0"/>
              <a:t> at the next job release of T</a:t>
            </a:r>
            <a:r>
              <a:rPr lang="en-US" sz="2400" baseline="-25000" dirty="0"/>
              <a:t>i</a:t>
            </a:r>
            <a:r>
              <a:rPr lang="en-US" sz="2400" dirty="0"/>
              <a:t>.</a:t>
            </a:r>
          </a:p>
        </p:txBody>
      </p:sp>
      <p:sp>
        <p:nvSpPr>
          <p:cNvPr id="1039364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6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7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20528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20529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20530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1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20551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2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3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4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5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6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33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4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5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6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20547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8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9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0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38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9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540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1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0542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20543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20544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20545" name="Oval 75"/>
          <p:cNvSpPr>
            <a:spLocks noChangeArrowheads="1"/>
          </p:cNvSpPr>
          <p:nvPr/>
        </p:nvSpPr>
        <p:spPr bwMode="auto">
          <a:xfrm>
            <a:off x="3144508" y="3073370"/>
            <a:ext cx="1344612" cy="557212"/>
          </a:xfrm>
          <a:prstGeom prst="ellips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6" name="Freeform 77"/>
          <p:cNvSpPr>
            <a:spLocks/>
          </p:cNvSpPr>
          <p:nvPr/>
        </p:nvSpPr>
        <p:spPr bwMode="auto">
          <a:xfrm>
            <a:off x="2725738" y="3630582"/>
            <a:ext cx="750887" cy="665193"/>
          </a:xfrm>
          <a:custGeom>
            <a:avLst/>
            <a:gdLst>
              <a:gd name="T0" fmla="*/ 2147483647 w 473"/>
              <a:gd name="T1" fmla="*/ 0 h 369"/>
              <a:gd name="T2" fmla="*/ 2147483647 w 473"/>
              <a:gd name="T3" fmla="*/ 2147483647 h 369"/>
              <a:gd name="T4" fmla="*/ 0 w 473"/>
              <a:gd name="T5" fmla="*/ 2147483647 h 369"/>
              <a:gd name="T6" fmla="*/ 0 60000 65536"/>
              <a:gd name="T7" fmla="*/ 0 60000 65536"/>
              <a:gd name="T8" fmla="*/ 0 60000 65536"/>
              <a:gd name="T9" fmla="*/ 0 w 473"/>
              <a:gd name="T10" fmla="*/ 0 h 369"/>
              <a:gd name="T11" fmla="*/ 473 w 473"/>
              <a:gd name="T12" fmla="*/ 369 h 3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3" h="369">
                <a:moveTo>
                  <a:pt x="473" y="0"/>
                </a:moveTo>
                <a:cubicBezTo>
                  <a:pt x="360" y="29"/>
                  <a:pt x="248" y="58"/>
                  <a:pt x="169" y="119"/>
                </a:cubicBezTo>
                <a:cubicBezTo>
                  <a:pt x="90" y="180"/>
                  <a:pt x="45" y="274"/>
                  <a:pt x="0" y="369"/>
                </a:cubicBezTo>
              </a:path>
            </a:pathLst>
          </a:custGeom>
          <a:noFill/>
          <a:ln w="28575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239250" cy="2735263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</a:rPr>
              <a:t>Set </a:t>
            </a:r>
            <a:r>
              <a:rPr lang="en-US" sz="2800">
                <a:sym typeface="Symbol" charset="2"/>
              </a:rPr>
              <a:t></a:t>
            </a:r>
            <a:r>
              <a:rPr lang="en-US" sz="2800">
                <a:solidFill>
                  <a:srgbClr val="000000"/>
                </a:solidFill>
              </a:rPr>
              <a:t> of</a:t>
            </a:r>
            <a:r>
              <a:rPr lang="en-US" sz="28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periodic tasks </a:t>
            </a:r>
            <a:r>
              <a:rPr lang="en-US" sz="2800">
                <a:solidFill>
                  <a:srgbClr val="020202"/>
                </a:solidFill>
              </a:rPr>
              <a:t>scheduled on</a:t>
            </a:r>
            <a:r>
              <a:rPr lang="en-US" sz="28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M cores</a:t>
            </a:r>
            <a:r>
              <a:rPr lang="en-US" sz="280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/>
              <a:t>Task </a:t>
            </a:r>
            <a:r>
              <a:rPr lang="en-US" sz="2400">
                <a:solidFill>
                  <a:srgbClr val="0000CC"/>
                </a:solidFill>
              </a:rPr>
              <a:t>T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i="1">
                <a:solidFill>
                  <a:srgbClr val="0000CC"/>
                </a:solidFill>
              </a:rPr>
              <a:t> = </a:t>
            </a:r>
            <a:r>
              <a:rPr lang="en-US" sz="2400">
                <a:solidFill>
                  <a:srgbClr val="0000CC"/>
                </a:solidFill>
              </a:rPr>
              <a:t>(e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>
                <a:solidFill>
                  <a:srgbClr val="0000CC"/>
                </a:solidFill>
              </a:rPr>
              <a:t>,p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>
                <a:solidFill>
                  <a:srgbClr val="0000CC"/>
                </a:solidFill>
              </a:rPr>
              <a:t>)</a:t>
            </a:r>
            <a:r>
              <a:rPr lang="en-US" sz="2400" i="1"/>
              <a:t> </a:t>
            </a:r>
            <a:r>
              <a:rPr lang="en-US" sz="2400"/>
              <a:t>releases a </a:t>
            </a:r>
            <a:r>
              <a:rPr lang="en-US" sz="2400" i="1">
                <a:solidFill>
                  <a:srgbClr val="C00000"/>
                </a:solidFill>
              </a:rPr>
              <a:t>job</a:t>
            </a:r>
            <a:r>
              <a:rPr lang="en-US" sz="2400"/>
              <a:t> with exec. cost </a:t>
            </a:r>
            <a:r>
              <a:rPr lang="en-US" sz="2400">
                <a:solidFill>
                  <a:srgbClr val="0000CC"/>
                </a:solidFill>
              </a:rPr>
              <a:t>e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i="1"/>
              <a:t> </a:t>
            </a:r>
            <a:r>
              <a:rPr lang="en-US" sz="2400"/>
              <a:t>every </a:t>
            </a:r>
            <a:r>
              <a:rPr lang="en-US" sz="2400">
                <a:solidFill>
                  <a:srgbClr val="0000CC"/>
                </a:solidFill>
              </a:rPr>
              <a:t>p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baseline="-25000"/>
              <a:t> </a:t>
            </a:r>
            <a:r>
              <a:rPr lang="en-US" sz="2400"/>
              <a:t>time units.</a:t>
            </a:r>
          </a:p>
          <a:p>
            <a:pPr lvl="2"/>
            <a:r>
              <a:rPr lang="en-US" sz="2000"/>
              <a:t>Ti’s </a:t>
            </a:r>
            <a:r>
              <a:rPr lang="en-US" sz="2000" i="1">
                <a:solidFill>
                  <a:srgbClr val="C00000"/>
                </a:solidFill>
              </a:rPr>
              <a:t>utilization</a:t>
            </a:r>
            <a:r>
              <a:rPr lang="en-US" sz="2000"/>
              <a:t> (or </a:t>
            </a:r>
            <a:r>
              <a:rPr lang="en-US" sz="2000" i="1">
                <a:solidFill>
                  <a:srgbClr val="C00000"/>
                </a:solidFill>
              </a:rPr>
              <a:t>weight</a:t>
            </a:r>
            <a:r>
              <a:rPr lang="en-US" sz="2000"/>
              <a:t>) is </a:t>
            </a:r>
            <a:r>
              <a:rPr lang="en-US" sz="2000">
                <a:solidFill>
                  <a:srgbClr val="0000CC"/>
                </a:solidFill>
              </a:rPr>
              <a:t>u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>
                <a:solidFill>
                  <a:srgbClr val="0000CC"/>
                </a:solidFill>
              </a:rPr>
              <a:t> =</a:t>
            </a:r>
            <a:r>
              <a:rPr lang="en-US" sz="2000"/>
              <a:t> </a:t>
            </a:r>
            <a:r>
              <a:rPr lang="en-US" sz="2000">
                <a:solidFill>
                  <a:srgbClr val="0000CC"/>
                </a:solidFill>
              </a:rPr>
              <a:t>e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>
                <a:solidFill>
                  <a:srgbClr val="0000CC"/>
                </a:solidFill>
              </a:rPr>
              <a:t>/p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>
                <a:solidFill>
                  <a:srgbClr val="C00000"/>
                </a:solidFill>
              </a:rPr>
              <a:t>Total utilization</a:t>
            </a:r>
            <a:r>
              <a:rPr lang="en-US" sz="2000">
                <a:solidFill>
                  <a:srgbClr val="C00000"/>
                </a:solidFill>
              </a:rPr>
              <a:t> </a:t>
            </a:r>
            <a:r>
              <a:rPr lang="en-US" sz="2000"/>
              <a:t>is </a:t>
            </a:r>
            <a:r>
              <a:rPr lang="en-US" sz="2000">
                <a:solidFill>
                  <a:srgbClr val="0000CC"/>
                </a:solidFill>
              </a:rPr>
              <a:t>U(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</a:t>
            </a:r>
            <a:r>
              <a:rPr lang="en-US" sz="2000">
                <a:solidFill>
                  <a:srgbClr val="0000CC"/>
                </a:solidFill>
              </a:rPr>
              <a:t>) =</a:t>
            </a:r>
            <a:r>
              <a:rPr lang="en-US" sz="2000"/>
              <a:t> </a:t>
            </a:r>
            <a:r>
              <a:rPr lang="en-US" sz="2800">
                <a:solidFill>
                  <a:srgbClr val="0000CC"/>
                </a:solidFill>
                <a:sym typeface="Symbol" charset="2"/>
              </a:rPr>
              <a:t>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Ti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 e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/p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>
                <a:sym typeface="Symbol" charset="2"/>
              </a:rPr>
              <a:t>.</a:t>
            </a:r>
          </a:p>
          <a:p>
            <a:pPr lvl="1"/>
            <a:r>
              <a:rPr lang="en-US" sz="2400"/>
              <a:t>Each job of T</a:t>
            </a:r>
            <a:r>
              <a:rPr lang="en-US" sz="2400" baseline="-25000"/>
              <a:t>i</a:t>
            </a:r>
            <a:r>
              <a:rPr lang="en-US" sz="2400"/>
              <a:t> has a </a:t>
            </a:r>
            <a:r>
              <a:rPr lang="en-US" sz="2400" i="1">
                <a:solidFill>
                  <a:srgbClr val="C00000"/>
                </a:solidFill>
              </a:rPr>
              <a:t>deadline</a:t>
            </a:r>
            <a:r>
              <a:rPr lang="en-US" sz="2400"/>
              <a:t> at the next job release of T</a:t>
            </a:r>
            <a:r>
              <a:rPr lang="en-US" sz="2400" baseline="-25000"/>
              <a:t>i</a:t>
            </a:r>
            <a:r>
              <a:rPr lang="en-US" sz="2400"/>
              <a:t>.</a:t>
            </a:r>
          </a:p>
        </p:txBody>
      </p:sp>
      <p:sp>
        <p:nvSpPr>
          <p:cNvPr id="1039364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0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1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21552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21553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21554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5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21574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5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6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7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8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9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57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8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9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0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21570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1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2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3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62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63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1564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65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1566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21567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21569" name="TextBox 77"/>
          <p:cNvSpPr txBox="1">
            <a:spLocks noChangeArrowheads="1"/>
          </p:cNvSpPr>
          <p:nvPr/>
        </p:nvSpPr>
        <p:spPr bwMode="auto">
          <a:xfrm>
            <a:off x="290513" y="3276600"/>
            <a:ext cx="8686800" cy="460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/>
              <a:t>This is an example of a </a:t>
            </a:r>
            <a:r>
              <a:rPr lang="en-US" sz="2400">
                <a:solidFill>
                  <a:srgbClr val="C00000"/>
                </a:solidFill>
              </a:rPr>
              <a:t>earliest-deadline-first (EDF) </a:t>
            </a:r>
            <a:r>
              <a:rPr lang="en-US" sz="2400"/>
              <a:t>schedule.</a:t>
            </a: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Other Kinds of Tasks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09600" y="1565275"/>
            <a:ext cx="8166100" cy="4859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>
                <a:solidFill>
                  <a:srgbClr val="CF0E30"/>
                </a:solidFill>
              </a:rPr>
              <a:t>Sporadic:</a:t>
            </a:r>
            <a:r>
              <a:rPr lang="en-US" dirty="0">
                <a:solidFill>
                  <a:srgbClr val="CF0E30"/>
                </a:solidFill>
              </a:rPr>
              <a:t> 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is a </a:t>
            </a:r>
            <a:r>
              <a:rPr lang="en-US" u="sng" dirty="0"/>
              <a:t>minimum</a:t>
            </a:r>
            <a:r>
              <a:rPr lang="en-US" dirty="0"/>
              <a:t> separation between job releases of T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For periodic or sporadic, relative deadlines </a:t>
            </a:r>
            <a:r>
              <a:rPr lang="en-US" dirty="0" err="1">
                <a:solidFill>
                  <a:srgbClr val="CF0E30"/>
                </a:solidFill>
              </a:rPr>
              <a:t>d</a:t>
            </a:r>
            <a:r>
              <a:rPr lang="en-US" baseline="-25000" dirty="0" err="1">
                <a:solidFill>
                  <a:srgbClr val="CF0E30"/>
                </a:solidFill>
              </a:rPr>
              <a:t>i</a:t>
            </a:r>
            <a:r>
              <a:rPr lang="en-US" dirty="0"/>
              <a:t> can be</a:t>
            </a:r>
          </a:p>
          <a:p>
            <a:pPr lvl="1" eaLnBrk="1" hangingPunct="1"/>
            <a:r>
              <a:rPr lang="en-US" b="1" dirty="0">
                <a:solidFill>
                  <a:srgbClr val="CF0E30"/>
                </a:solidFill>
              </a:rPr>
              <a:t>implicit:</a:t>
            </a:r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baseline="-25000" dirty="0" err="1"/>
              <a:t>i</a:t>
            </a:r>
            <a:r>
              <a:rPr lang="en-US" dirty="0"/>
              <a:t> = p</a:t>
            </a:r>
            <a:r>
              <a:rPr lang="en-US" baseline="-25000" dirty="0"/>
              <a:t>i</a:t>
            </a:r>
            <a:r>
              <a:rPr lang="en-US" dirty="0"/>
              <a:t> (assumed unless stated otherwise);</a:t>
            </a:r>
          </a:p>
          <a:p>
            <a:pPr lvl="1" eaLnBrk="1" hangingPunct="1"/>
            <a:r>
              <a:rPr lang="en-US" b="1" dirty="0">
                <a:solidFill>
                  <a:srgbClr val="CF0E30"/>
                </a:solidFill>
              </a:rPr>
              <a:t>constrained: </a:t>
            </a:r>
            <a:r>
              <a:rPr lang="en-US" dirty="0" err="1"/>
              <a:t>d</a:t>
            </a:r>
            <a:r>
              <a:rPr lang="en-US" baseline="-25000" dirty="0" err="1"/>
              <a:t>i</a:t>
            </a:r>
            <a:r>
              <a:rPr lang="en-US" dirty="0"/>
              <a:t> ≤ p</a:t>
            </a:r>
            <a:r>
              <a:rPr lang="en-US" baseline="-25000" dirty="0"/>
              <a:t>i</a:t>
            </a:r>
            <a:r>
              <a:rPr lang="en-US" dirty="0"/>
              <a:t>;</a:t>
            </a:r>
          </a:p>
          <a:p>
            <a:pPr lvl="1" eaLnBrk="1" hangingPunct="1"/>
            <a:r>
              <a:rPr lang="en-US" b="1" dirty="0">
                <a:solidFill>
                  <a:srgbClr val="CF0E30"/>
                </a:solidFill>
              </a:rPr>
              <a:t>arbitrary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Also can have </a:t>
            </a:r>
            <a:r>
              <a:rPr lang="en-US" b="1" dirty="0" err="1">
                <a:solidFill>
                  <a:srgbClr val="CF0E30"/>
                </a:solidFill>
              </a:rPr>
              <a:t>aperiodic</a:t>
            </a:r>
            <a:r>
              <a:rPr lang="en-US" dirty="0"/>
              <a:t> (one-shot) jobs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CF0E30"/>
                </a:solidFill>
              </a:rPr>
              <a:t>hard </a:t>
            </a:r>
            <a:r>
              <a:rPr lang="en-US" b="1" dirty="0" err="1" smtClean="0">
                <a:solidFill>
                  <a:srgbClr val="CF0E30"/>
                </a:solidFill>
              </a:rPr>
              <a:t>aperiodic</a:t>
            </a:r>
            <a:r>
              <a:rPr lang="en-US" dirty="0" smtClean="0"/>
              <a:t>: job has a deadline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8"/>
          <p:cNvSpPr>
            <a:spLocks noChangeArrowheads="1"/>
          </p:cNvSpPr>
          <p:nvPr/>
        </p:nvSpPr>
        <p:spPr bwMode="auto">
          <a:xfrm>
            <a:off x="5827713" y="2565400"/>
            <a:ext cx="877887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Periodic  vs. Sporadic</a:t>
            </a:r>
          </a:p>
        </p:txBody>
      </p:sp>
      <p:sp>
        <p:nvSpPr>
          <p:cNvPr id="23556" name="Line 3"/>
          <p:cNvSpPr>
            <a:spLocks noChangeShapeType="1"/>
          </p:cNvSpPr>
          <p:nvPr/>
        </p:nvSpPr>
        <p:spPr bwMode="auto">
          <a:xfrm>
            <a:off x="254000" y="3013075"/>
            <a:ext cx="8428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57150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100965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14478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7"/>
          <p:cNvSpPr>
            <a:spLocks noChangeShapeType="1"/>
          </p:cNvSpPr>
          <p:nvPr/>
        </p:nvSpPr>
        <p:spPr bwMode="auto">
          <a:xfrm>
            <a:off x="188595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8"/>
          <p:cNvSpPr>
            <a:spLocks noChangeShapeType="1"/>
          </p:cNvSpPr>
          <p:nvPr/>
        </p:nvSpPr>
        <p:spPr bwMode="auto">
          <a:xfrm>
            <a:off x="2324100" y="30226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9"/>
          <p:cNvSpPr>
            <a:spLocks noChangeShapeType="1"/>
          </p:cNvSpPr>
          <p:nvPr/>
        </p:nvSpPr>
        <p:spPr bwMode="auto">
          <a:xfrm>
            <a:off x="276225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0"/>
          <p:cNvSpPr>
            <a:spLocks noChangeShapeType="1"/>
          </p:cNvSpPr>
          <p:nvPr/>
        </p:nvSpPr>
        <p:spPr bwMode="auto">
          <a:xfrm>
            <a:off x="32004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Line 11"/>
          <p:cNvSpPr>
            <a:spLocks noChangeShapeType="1"/>
          </p:cNvSpPr>
          <p:nvPr/>
        </p:nvSpPr>
        <p:spPr bwMode="auto">
          <a:xfrm>
            <a:off x="363855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Line 12"/>
          <p:cNvSpPr>
            <a:spLocks noChangeShapeType="1"/>
          </p:cNvSpPr>
          <p:nvPr/>
        </p:nvSpPr>
        <p:spPr bwMode="auto">
          <a:xfrm>
            <a:off x="40767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6" name="Line 13"/>
          <p:cNvSpPr>
            <a:spLocks noChangeShapeType="1"/>
          </p:cNvSpPr>
          <p:nvPr/>
        </p:nvSpPr>
        <p:spPr bwMode="auto">
          <a:xfrm>
            <a:off x="451485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7" name="Line 14"/>
          <p:cNvSpPr>
            <a:spLocks noChangeShapeType="1"/>
          </p:cNvSpPr>
          <p:nvPr/>
        </p:nvSpPr>
        <p:spPr bwMode="auto">
          <a:xfrm>
            <a:off x="495300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8" name="Line 15"/>
          <p:cNvSpPr>
            <a:spLocks noChangeShapeType="1"/>
          </p:cNvSpPr>
          <p:nvPr/>
        </p:nvSpPr>
        <p:spPr bwMode="auto">
          <a:xfrm>
            <a:off x="539115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9" name="Line 16"/>
          <p:cNvSpPr>
            <a:spLocks noChangeShapeType="1"/>
          </p:cNvSpPr>
          <p:nvPr/>
        </p:nvSpPr>
        <p:spPr bwMode="auto">
          <a:xfrm>
            <a:off x="582930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7"/>
          <p:cNvSpPr>
            <a:spLocks noChangeShapeType="1"/>
          </p:cNvSpPr>
          <p:nvPr/>
        </p:nvSpPr>
        <p:spPr bwMode="auto">
          <a:xfrm>
            <a:off x="626745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67056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>
            <a:off x="7143750" y="30273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 flipV="1">
            <a:off x="1457325" y="2565400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 flipV="1">
            <a:off x="2736850" y="3706813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 flipV="1">
            <a:off x="3667125" y="2560638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6" name="Line 23"/>
          <p:cNvSpPr>
            <a:spLocks noChangeShapeType="1"/>
          </p:cNvSpPr>
          <p:nvPr/>
        </p:nvSpPr>
        <p:spPr bwMode="auto">
          <a:xfrm flipV="1">
            <a:off x="4887913" y="3779838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2868613" y="3721100"/>
            <a:ext cx="174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= job release</a:t>
            </a:r>
          </a:p>
        </p:txBody>
      </p:sp>
      <p:sp>
        <p:nvSpPr>
          <p:cNvPr id="23578" name="Text Box 25"/>
          <p:cNvSpPr txBox="1">
            <a:spLocks noChangeArrowheads="1"/>
          </p:cNvSpPr>
          <p:nvPr/>
        </p:nvSpPr>
        <p:spPr bwMode="auto">
          <a:xfrm>
            <a:off x="4995863" y="3725863"/>
            <a:ext cx="1927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= job deadline</a:t>
            </a:r>
          </a:p>
        </p:txBody>
      </p:sp>
      <p:sp>
        <p:nvSpPr>
          <p:cNvPr id="23579" name="Rectangle 26"/>
          <p:cNvSpPr>
            <a:spLocks noChangeArrowheads="1"/>
          </p:cNvSpPr>
          <p:nvPr/>
        </p:nvSpPr>
        <p:spPr bwMode="auto">
          <a:xfrm>
            <a:off x="2322513" y="2565400"/>
            <a:ext cx="877887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580" name="Text Box 27"/>
          <p:cNvSpPr txBox="1">
            <a:spLocks noChangeArrowheads="1"/>
          </p:cNvSpPr>
          <p:nvPr/>
        </p:nvSpPr>
        <p:spPr bwMode="auto">
          <a:xfrm>
            <a:off x="422275" y="3170238"/>
            <a:ext cx="8310563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0     1     2     3    4     5     6     7     8     9    10   11   12   13   14   15   16  17   18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6850" y="1479550"/>
            <a:ext cx="849947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An implicit-deadline </a:t>
            </a:r>
            <a:r>
              <a:rPr lang="en-US" b="1">
                <a:solidFill>
                  <a:srgbClr val="CF0E30"/>
                </a:solidFill>
              </a:rPr>
              <a:t>periodic</a:t>
            </a:r>
            <a:r>
              <a:rPr lang="en-US"/>
              <a:t> task T</a:t>
            </a:r>
            <a:r>
              <a:rPr lang="en-US" baseline="-25000"/>
              <a:t>i</a:t>
            </a:r>
            <a:r>
              <a:rPr lang="en-US"/>
              <a:t> with p</a:t>
            </a:r>
            <a:r>
              <a:rPr lang="en-US" baseline="-25000"/>
              <a:t>i</a:t>
            </a:r>
            <a:r>
              <a:rPr lang="en-US"/>
              <a:t> = 5 and e</a:t>
            </a:r>
            <a:r>
              <a:rPr lang="en-US" baseline="-25000"/>
              <a:t>i</a:t>
            </a:r>
            <a:r>
              <a:rPr lang="en-US"/>
              <a:t> = 2 could execute</a:t>
            </a:r>
          </a:p>
          <a:p>
            <a:pPr eaLnBrk="0" hangingPunct="0"/>
            <a:r>
              <a:rPr lang="en-US"/>
              <a:t>like this:</a:t>
            </a:r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 flipV="1">
            <a:off x="3652838" y="2589213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 flipV="1">
            <a:off x="5862638" y="2584450"/>
            <a:ext cx="0" cy="447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4076700" y="2565400"/>
            <a:ext cx="879475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585" name="Line 36"/>
          <p:cNvSpPr>
            <a:spLocks noChangeShapeType="1"/>
          </p:cNvSpPr>
          <p:nvPr/>
        </p:nvSpPr>
        <p:spPr bwMode="auto">
          <a:xfrm flipV="1">
            <a:off x="5848350" y="2584450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6" name="Line 37"/>
          <p:cNvSpPr>
            <a:spLocks noChangeShapeType="1"/>
          </p:cNvSpPr>
          <p:nvPr/>
        </p:nvSpPr>
        <p:spPr bwMode="auto">
          <a:xfrm flipV="1">
            <a:off x="8058150" y="2579688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7" name="Line 40"/>
          <p:cNvSpPr>
            <a:spLocks noChangeShapeType="1"/>
          </p:cNvSpPr>
          <p:nvPr/>
        </p:nvSpPr>
        <p:spPr bwMode="auto">
          <a:xfrm>
            <a:off x="7610475" y="30226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8" name="Line 41"/>
          <p:cNvSpPr>
            <a:spLocks noChangeShapeType="1"/>
          </p:cNvSpPr>
          <p:nvPr/>
        </p:nvSpPr>
        <p:spPr bwMode="auto">
          <a:xfrm>
            <a:off x="8034338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9" name="Line 42"/>
          <p:cNvSpPr>
            <a:spLocks noChangeShapeType="1"/>
          </p:cNvSpPr>
          <p:nvPr/>
        </p:nvSpPr>
        <p:spPr bwMode="auto">
          <a:xfrm>
            <a:off x="845820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0" name="Rectangle 43"/>
          <p:cNvSpPr>
            <a:spLocks noChangeArrowheads="1"/>
          </p:cNvSpPr>
          <p:nvPr/>
        </p:nvSpPr>
        <p:spPr bwMode="auto">
          <a:xfrm>
            <a:off x="2554288" y="3654425"/>
            <a:ext cx="4314825" cy="663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591" name="Rectangle 44"/>
          <p:cNvSpPr>
            <a:spLocks noChangeArrowheads="1"/>
          </p:cNvSpPr>
          <p:nvPr/>
        </p:nvSpPr>
        <p:spPr bwMode="auto">
          <a:xfrm>
            <a:off x="7151688" y="5318125"/>
            <a:ext cx="895350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592" name="Line 45"/>
          <p:cNvSpPr>
            <a:spLocks noChangeShapeType="1"/>
          </p:cNvSpPr>
          <p:nvPr/>
        </p:nvSpPr>
        <p:spPr bwMode="auto">
          <a:xfrm flipV="1">
            <a:off x="263525" y="5765800"/>
            <a:ext cx="8447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3" name="Line 46"/>
          <p:cNvSpPr>
            <a:spLocks noChangeShapeType="1"/>
          </p:cNvSpPr>
          <p:nvPr/>
        </p:nvSpPr>
        <p:spPr bwMode="auto">
          <a:xfrm>
            <a:off x="58102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4" name="Line 47"/>
          <p:cNvSpPr>
            <a:spLocks noChangeShapeType="1"/>
          </p:cNvSpPr>
          <p:nvPr/>
        </p:nvSpPr>
        <p:spPr bwMode="auto">
          <a:xfrm>
            <a:off x="101917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5" name="Line 48"/>
          <p:cNvSpPr>
            <a:spLocks noChangeShapeType="1"/>
          </p:cNvSpPr>
          <p:nvPr/>
        </p:nvSpPr>
        <p:spPr bwMode="auto">
          <a:xfrm>
            <a:off x="145732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6" name="Line 49"/>
          <p:cNvSpPr>
            <a:spLocks noChangeShapeType="1"/>
          </p:cNvSpPr>
          <p:nvPr/>
        </p:nvSpPr>
        <p:spPr bwMode="auto">
          <a:xfrm>
            <a:off x="189547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7" name="Line 50"/>
          <p:cNvSpPr>
            <a:spLocks noChangeShapeType="1"/>
          </p:cNvSpPr>
          <p:nvPr/>
        </p:nvSpPr>
        <p:spPr bwMode="auto">
          <a:xfrm>
            <a:off x="2333625" y="577532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8" name="Line 51"/>
          <p:cNvSpPr>
            <a:spLocks noChangeShapeType="1"/>
          </p:cNvSpPr>
          <p:nvPr/>
        </p:nvSpPr>
        <p:spPr bwMode="auto">
          <a:xfrm>
            <a:off x="277177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9" name="Line 52"/>
          <p:cNvSpPr>
            <a:spLocks noChangeShapeType="1"/>
          </p:cNvSpPr>
          <p:nvPr/>
        </p:nvSpPr>
        <p:spPr bwMode="auto">
          <a:xfrm>
            <a:off x="3209925" y="57800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0" name="Line 53"/>
          <p:cNvSpPr>
            <a:spLocks noChangeShapeType="1"/>
          </p:cNvSpPr>
          <p:nvPr/>
        </p:nvSpPr>
        <p:spPr bwMode="auto">
          <a:xfrm>
            <a:off x="364807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1" name="Line 54"/>
          <p:cNvSpPr>
            <a:spLocks noChangeShapeType="1"/>
          </p:cNvSpPr>
          <p:nvPr/>
        </p:nvSpPr>
        <p:spPr bwMode="auto">
          <a:xfrm>
            <a:off x="408622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2" name="Line 55"/>
          <p:cNvSpPr>
            <a:spLocks noChangeShapeType="1"/>
          </p:cNvSpPr>
          <p:nvPr/>
        </p:nvSpPr>
        <p:spPr bwMode="auto">
          <a:xfrm>
            <a:off x="452437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3" name="Line 56"/>
          <p:cNvSpPr>
            <a:spLocks noChangeShapeType="1"/>
          </p:cNvSpPr>
          <p:nvPr/>
        </p:nvSpPr>
        <p:spPr bwMode="auto">
          <a:xfrm>
            <a:off x="496252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4" name="Line 57"/>
          <p:cNvSpPr>
            <a:spLocks noChangeShapeType="1"/>
          </p:cNvSpPr>
          <p:nvPr/>
        </p:nvSpPr>
        <p:spPr bwMode="auto">
          <a:xfrm>
            <a:off x="540067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5" name="Line 58"/>
          <p:cNvSpPr>
            <a:spLocks noChangeShapeType="1"/>
          </p:cNvSpPr>
          <p:nvPr/>
        </p:nvSpPr>
        <p:spPr bwMode="auto">
          <a:xfrm>
            <a:off x="583882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6" name="Line 59"/>
          <p:cNvSpPr>
            <a:spLocks noChangeShapeType="1"/>
          </p:cNvSpPr>
          <p:nvPr/>
        </p:nvSpPr>
        <p:spPr bwMode="auto">
          <a:xfrm>
            <a:off x="627697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7" name="Line 60"/>
          <p:cNvSpPr>
            <a:spLocks noChangeShapeType="1"/>
          </p:cNvSpPr>
          <p:nvPr/>
        </p:nvSpPr>
        <p:spPr bwMode="auto">
          <a:xfrm>
            <a:off x="671512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8" name="Line 61"/>
          <p:cNvSpPr>
            <a:spLocks noChangeShapeType="1"/>
          </p:cNvSpPr>
          <p:nvPr/>
        </p:nvSpPr>
        <p:spPr bwMode="auto">
          <a:xfrm>
            <a:off x="7153275" y="57800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9" name="Line 62"/>
          <p:cNvSpPr>
            <a:spLocks noChangeShapeType="1"/>
          </p:cNvSpPr>
          <p:nvPr/>
        </p:nvSpPr>
        <p:spPr bwMode="auto">
          <a:xfrm flipV="1">
            <a:off x="1466850" y="5318125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0" name="Line 63"/>
          <p:cNvSpPr>
            <a:spLocks noChangeShapeType="1"/>
          </p:cNvSpPr>
          <p:nvPr/>
        </p:nvSpPr>
        <p:spPr bwMode="auto">
          <a:xfrm flipV="1">
            <a:off x="3648075" y="5313363"/>
            <a:ext cx="0" cy="447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1" name="Rectangle 64"/>
          <p:cNvSpPr>
            <a:spLocks noChangeArrowheads="1"/>
          </p:cNvSpPr>
          <p:nvPr/>
        </p:nvSpPr>
        <p:spPr bwMode="auto">
          <a:xfrm>
            <a:off x="2336800" y="5318125"/>
            <a:ext cx="877888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612" name="Text Box 65"/>
          <p:cNvSpPr txBox="1">
            <a:spLocks noChangeArrowheads="1"/>
          </p:cNvSpPr>
          <p:nvPr/>
        </p:nvSpPr>
        <p:spPr bwMode="auto">
          <a:xfrm>
            <a:off x="431800" y="5922963"/>
            <a:ext cx="8310563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0     1     2     3    4     5     6     7     8     9    10   11   12   13   14   15   16  17   18</a:t>
            </a:r>
          </a:p>
        </p:txBody>
      </p:sp>
      <p:sp>
        <p:nvSpPr>
          <p:cNvPr id="23613" name="Line 66"/>
          <p:cNvSpPr>
            <a:spLocks noChangeShapeType="1"/>
          </p:cNvSpPr>
          <p:nvPr/>
        </p:nvSpPr>
        <p:spPr bwMode="auto">
          <a:xfrm flipV="1">
            <a:off x="4076700" y="5341938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4" name="Line 67"/>
          <p:cNvSpPr>
            <a:spLocks noChangeShapeType="1"/>
          </p:cNvSpPr>
          <p:nvPr/>
        </p:nvSpPr>
        <p:spPr bwMode="auto">
          <a:xfrm flipV="1">
            <a:off x="6286500" y="5337175"/>
            <a:ext cx="0" cy="447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5" name="Rectangle 68"/>
          <p:cNvSpPr>
            <a:spLocks noChangeArrowheads="1"/>
          </p:cNvSpPr>
          <p:nvPr/>
        </p:nvSpPr>
        <p:spPr bwMode="auto">
          <a:xfrm>
            <a:off x="4522788" y="5318125"/>
            <a:ext cx="877887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3616" name="Line 69"/>
          <p:cNvSpPr>
            <a:spLocks noChangeShapeType="1"/>
          </p:cNvSpPr>
          <p:nvPr/>
        </p:nvSpPr>
        <p:spPr bwMode="auto">
          <a:xfrm flipV="1">
            <a:off x="6272213" y="5337175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7" name="Line 70"/>
          <p:cNvSpPr>
            <a:spLocks noChangeShapeType="1"/>
          </p:cNvSpPr>
          <p:nvPr/>
        </p:nvSpPr>
        <p:spPr bwMode="auto">
          <a:xfrm flipV="1">
            <a:off x="8482013" y="5332413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8" name="Line 71"/>
          <p:cNvSpPr>
            <a:spLocks noChangeShapeType="1"/>
          </p:cNvSpPr>
          <p:nvPr/>
        </p:nvSpPr>
        <p:spPr bwMode="auto">
          <a:xfrm>
            <a:off x="7620000" y="577532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9" name="Line 72"/>
          <p:cNvSpPr>
            <a:spLocks noChangeShapeType="1"/>
          </p:cNvSpPr>
          <p:nvPr/>
        </p:nvSpPr>
        <p:spPr bwMode="auto">
          <a:xfrm>
            <a:off x="8043863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20" name="Line 73"/>
          <p:cNvSpPr>
            <a:spLocks noChangeShapeType="1"/>
          </p:cNvSpPr>
          <p:nvPr/>
        </p:nvSpPr>
        <p:spPr bwMode="auto">
          <a:xfrm>
            <a:off x="846772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21" name="Text Box 74"/>
          <p:cNvSpPr txBox="1">
            <a:spLocks noChangeArrowheads="1"/>
          </p:cNvSpPr>
          <p:nvPr/>
        </p:nvSpPr>
        <p:spPr bwMode="auto">
          <a:xfrm>
            <a:off x="282575" y="4570413"/>
            <a:ext cx="41862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If </a:t>
            </a:r>
            <a:r>
              <a:rPr lang="en-US" b="1">
                <a:solidFill>
                  <a:srgbClr val="CF0E30"/>
                </a:solidFill>
              </a:rPr>
              <a:t>sporadic</a:t>
            </a:r>
            <a:r>
              <a:rPr lang="en-US"/>
              <a:t>, could execute like this:</a:t>
            </a: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9"/>
          <p:cNvSpPr txBox="1">
            <a:spLocks noChangeArrowheads="1"/>
          </p:cNvSpPr>
          <p:nvPr/>
        </p:nvSpPr>
        <p:spPr bwMode="auto">
          <a:xfrm>
            <a:off x="196850" y="1479550"/>
            <a:ext cx="849947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An implicit-deadline </a:t>
            </a:r>
            <a:r>
              <a:rPr lang="en-US" b="1">
                <a:solidFill>
                  <a:srgbClr val="CF0E30"/>
                </a:solidFill>
              </a:rPr>
              <a:t>periodic</a:t>
            </a:r>
            <a:r>
              <a:rPr lang="en-US" b="1"/>
              <a:t> </a:t>
            </a:r>
            <a:r>
              <a:rPr lang="en-US"/>
              <a:t>task</a:t>
            </a:r>
            <a:r>
              <a:rPr lang="en-US" b="1"/>
              <a:t> </a:t>
            </a:r>
            <a:r>
              <a:rPr lang="en-US"/>
              <a:t>T</a:t>
            </a:r>
            <a:r>
              <a:rPr lang="en-US" baseline="-25000"/>
              <a:t>i</a:t>
            </a:r>
            <a:r>
              <a:rPr lang="en-US"/>
              <a:t> with p</a:t>
            </a:r>
            <a:r>
              <a:rPr lang="en-US" baseline="-25000"/>
              <a:t>i</a:t>
            </a:r>
            <a:r>
              <a:rPr lang="en-US"/>
              <a:t> = 5 and e</a:t>
            </a:r>
            <a:r>
              <a:rPr lang="en-US" baseline="-25000"/>
              <a:t>i</a:t>
            </a:r>
            <a:r>
              <a:rPr lang="en-US"/>
              <a:t> = 2 could execute</a:t>
            </a:r>
          </a:p>
          <a:p>
            <a:pPr eaLnBrk="0" hangingPunct="0"/>
            <a:r>
              <a:rPr lang="en-US"/>
              <a:t>like this:</a:t>
            </a:r>
          </a:p>
        </p:txBody>
      </p:sp>
      <p:sp>
        <p:nvSpPr>
          <p:cNvPr id="24579" name="Rectangle 38"/>
          <p:cNvSpPr>
            <a:spLocks noChangeArrowheads="1"/>
          </p:cNvSpPr>
          <p:nvPr/>
        </p:nvSpPr>
        <p:spPr bwMode="auto">
          <a:xfrm>
            <a:off x="5827713" y="2565400"/>
            <a:ext cx="877887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Periodic  vs. Sporadic</a:t>
            </a:r>
          </a:p>
        </p:txBody>
      </p:sp>
      <p:sp>
        <p:nvSpPr>
          <p:cNvPr id="24581" name="Line 3"/>
          <p:cNvSpPr>
            <a:spLocks noChangeShapeType="1"/>
          </p:cNvSpPr>
          <p:nvPr/>
        </p:nvSpPr>
        <p:spPr bwMode="auto">
          <a:xfrm>
            <a:off x="254000" y="3013075"/>
            <a:ext cx="8428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Line 4"/>
          <p:cNvSpPr>
            <a:spLocks noChangeShapeType="1"/>
          </p:cNvSpPr>
          <p:nvPr/>
        </p:nvSpPr>
        <p:spPr bwMode="auto">
          <a:xfrm>
            <a:off x="57150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Line 5"/>
          <p:cNvSpPr>
            <a:spLocks noChangeShapeType="1"/>
          </p:cNvSpPr>
          <p:nvPr/>
        </p:nvSpPr>
        <p:spPr bwMode="auto">
          <a:xfrm>
            <a:off x="100965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14478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Line 7"/>
          <p:cNvSpPr>
            <a:spLocks noChangeShapeType="1"/>
          </p:cNvSpPr>
          <p:nvPr/>
        </p:nvSpPr>
        <p:spPr bwMode="auto">
          <a:xfrm>
            <a:off x="188595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6" name="Line 8"/>
          <p:cNvSpPr>
            <a:spLocks noChangeShapeType="1"/>
          </p:cNvSpPr>
          <p:nvPr/>
        </p:nvSpPr>
        <p:spPr bwMode="auto">
          <a:xfrm>
            <a:off x="2324100" y="30226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>
            <a:off x="276225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Line 10"/>
          <p:cNvSpPr>
            <a:spLocks noChangeShapeType="1"/>
          </p:cNvSpPr>
          <p:nvPr/>
        </p:nvSpPr>
        <p:spPr bwMode="auto">
          <a:xfrm>
            <a:off x="32004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>
            <a:off x="363855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40767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Line 13"/>
          <p:cNvSpPr>
            <a:spLocks noChangeShapeType="1"/>
          </p:cNvSpPr>
          <p:nvPr/>
        </p:nvSpPr>
        <p:spPr bwMode="auto">
          <a:xfrm>
            <a:off x="451485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Line 14"/>
          <p:cNvSpPr>
            <a:spLocks noChangeShapeType="1"/>
          </p:cNvSpPr>
          <p:nvPr/>
        </p:nvSpPr>
        <p:spPr bwMode="auto">
          <a:xfrm>
            <a:off x="495300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Line 15"/>
          <p:cNvSpPr>
            <a:spLocks noChangeShapeType="1"/>
          </p:cNvSpPr>
          <p:nvPr/>
        </p:nvSpPr>
        <p:spPr bwMode="auto">
          <a:xfrm>
            <a:off x="539115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Line 16"/>
          <p:cNvSpPr>
            <a:spLocks noChangeShapeType="1"/>
          </p:cNvSpPr>
          <p:nvPr/>
        </p:nvSpPr>
        <p:spPr bwMode="auto">
          <a:xfrm>
            <a:off x="582930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Line 17"/>
          <p:cNvSpPr>
            <a:spLocks noChangeShapeType="1"/>
          </p:cNvSpPr>
          <p:nvPr/>
        </p:nvSpPr>
        <p:spPr bwMode="auto">
          <a:xfrm>
            <a:off x="6267450" y="300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Line 18"/>
          <p:cNvSpPr>
            <a:spLocks noChangeShapeType="1"/>
          </p:cNvSpPr>
          <p:nvPr/>
        </p:nvSpPr>
        <p:spPr bwMode="auto">
          <a:xfrm>
            <a:off x="6705600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7" name="Line 19"/>
          <p:cNvSpPr>
            <a:spLocks noChangeShapeType="1"/>
          </p:cNvSpPr>
          <p:nvPr/>
        </p:nvSpPr>
        <p:spPr bwMode="auto">
          <a:xfrm>
            <a:off x="7143750" y="30273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8" name="Line 20"/>
          <p:cNvSpPr>
            <a:spLocks noChangeShapeType="1"/>
          </p:cNvSpPr>
          <p:nvPr/>
        </p:nvSpPr>
        <p:spPr bwMode="auto">
          <a:xfrm flipV="1">
            <a:off x="1457325" y="2565400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9" name="Line 21"/>
          <p:cNvSpPr>
            <a:spLocks noChangeShapeType="1"/>
          </p:cNvSpPr>
          <p:nvPr/>
        </p:nvSpPr>
        <p:spPr bwMode="auto">
          <a:xfrm flipV="1">
            <a:off x="2736850" y="3706813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0" name="Line 22"/>
          <p:cNvSpPr>
            <a:spLocks noChangeShapeType="1"/>
          </p:cNvSpPr>
          <p:nvPr/>
        </p:nvSpPr>
        <p:spPr bwMode="auto">
          <a:xfrm flipV="1">
            <a:off x="3667125" y="2560638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Line 23"/>
          <p:cNvSpPr>
            <a:spLocks noChangeShapeType="1"/>
          </p:cNvSpPr>
          <p:nvPr/>
        </p:nvSpPr>
        <p:spPr bwMode="auto">
          <a:xfrm flipV="1">
            <a:off x="4887913" y="3779838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2" name="Text Box 24"/>
          <p:cNvSpPr txBox="1">
            <a:spLocks noChangeArrowheads="1"/>
          </p:cNvSpPr>
          <p:nvPr/>
        </p:nvSpPr>
        <p:spPr bwMode="auto">
          <a:xfrm>
            <a:off x="2868613" y="3721100"/>
            <a:ext cx="174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= job release</a:t>
            </a:r>
          </a:p>
        </p:txBody>
      </p:sp>
      <p:sp>
        <p:nvSpPr>
          <p:cNvPr id="24603" name="Text Box 25"/>
          <p:cNvSpPr txBox="1">
            <a:spLocks noChangeArrowheads="1"/>
          </p:cNvSpPr>
          <p:nvPr/>
        </p:nvSpPr>
        <p:spPr bwMode="auto">
          <a:xfrm>
            <a:off x="4995863" y="3725863"/>
            <a:ext cx="1927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= job deadline</a:t>
            </a:r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2322513" y="2565400"/>
            <a:ext cx="877887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605" name="Text Box 27"/>
          <p:cNvSpPr txBox="1">
            <a:spLocks noChangeArrowheads="1"/>
          </p:cNvSpPr>
          <p:nvPr/>
        </p:nvSpPr>
        <p:spPr bwMode="auto">
          <a:xfrm>
            <a:off x="422275" y="3170238"/>
            <a:ext cx="8310563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0     1     2     3    4     5     6     7     8     9    10   11   12   13   14   15   16  17   18</a:t>
            </a:r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V="1">
            <a:off x="3652838" y="2589213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5862638" y="2584450"/>
            <a:ext cx="0" cy="447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4076700" y="2565400"/>
            <a:ext cx="879475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609" name="Line 36"/>
          <p:cNvSpPr>
            <a:spLocks noChangeShapeType="1"/>
          </p:cNvSpPr>
          <p:nvPr/>
        </p:nvSpPr>
        <p:spPr bwMode="auto">
          <a:xfrm flipV="1">
            <a:off x="5848350" y="2584450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0" name="Line 37"/>
          <p:cNvSpPr>
            <a:spLocks noChangeShapeType="1"/>
          </p:cNvSpPr>
          <p:nvPr/>
        </p:nvSpPr>
        <p:spPr bwMode="auto">
          <a:xfrm flipV="1">
            <a:off x="8058150" y="2579688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1" name="Line 40"/>
          <p:cNvSpPr>
            <a:spLocks noChangeShapeType="1"/>
          </p:cNvSpPr>
          <p:nvPr/>
        </p:nvSpPr>
        <p:spPr bwMode="auto">
          <a:xfrm>
            <a:off x="7610475" y="30226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2" name="Line 41"/>
          <p:cNvSpPr>
            <a:spLocks noChangeShapeType="1"/>
          </p:cNvSpPr>
          <p:nvPr/>
        </p:nvSpPr>
        <p:spPr bwMode="auto">
          <a:xfrm>
            <a:off x="8034338" y="301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3" name="Line 42"/>
          <p:cNvSpPr>
            <a:spLocks noChangeShapeType="1"/>
          </p:cNvSpPr>
          <p:nvPr/>
        </p:nvSpPr>
        <p:spPr bwMode="auto">
          <a:xfrm>
            <a:off x="8458200" y="301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4" name="Rectangle 43"/>
          <p:cNvSpPr>
            <a:spLocks noChangeArrowheads="1"/>
          </p:cNvSpPr>
          <p:nvPr/>
        </p:nvSpPr>
        <p:spPr bwMode="auto">
          <a:xfrm>
            <a:off x="2554288" y="3654425"/>
            <a:ext cx="4314825" cy="663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615" name="Rectangle 44"/>
          <p:cNvSpPr>
            <a:spLocks noChangeArrowheads="1"/>
          </p:cNvSpPr>
          <p:nvPr/>
        </p:nvSpPr>
        <p:spPr bwMode="auto">
          <a:xfrm>
            <a:off x="7151688" y="5318125"/>
            <a:ext cx="895350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616" name="Line 45"/>
          <p:cNvSpPr>
            <a:spLocks noChangeShapeType="1"/>
          </p:cNvSpPr>
          <p:nvPr/>
        </p:nvSpPr>
        <p:spPr bwMode="auto">
          <a:xfrm flipV="1">
            <a:off x="263525" y="5765800"/>
            <a:ext cx="8447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7" name="Line 46"/>
          <p:cNvSpPr>
            <a:spLocks noChangeShapeType="1"/>
          </p:cNvSpPr>
          <p:nvPr/>
        </p:nvSpPr>
        <p:spPr bwMode="auto">
          <a:xfrm>
            <a:off x="58102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8" name="Line 47"/>
          <p:cNvSpPr>
            <a:spLocks noChangeShapeType="1"/>
          </p:cNvSpPr>
          <p:nvPr/>
        </p:nvSpPr>
        <p:spPr bwMode="auto">
          <a:xfrm>
            <a:off x="101917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9" name="Line 48"/>
          <p:cNvSpPr>
            <a:spLocks noChangeShapeType="1"/>
          </p:cNvSpPr>
          <p:nvPr/>
        </p:nvSpPr>
        <p:spPr bwMode="auto">
          <a:xfrm>
            <a:off x="145732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0" name="Line 49"/>
          <p:cNvSpPr>
            <a:spLocks noChangeShapeType="1"/>
          </p:cNvSpPr>
          <p:nvPr/>
        </p:nvSpPr>
        <p:spPr bwMode="auto">
          <a:xfrm>
            <a:off x="189547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1" name="Line 50"/>
          <p:cNvSpPr>
            <a:spLocks noChangeShapeType="1"/>
          </p:cNvSpPr>
          <p:nvPr/>
        </p:nvSpPr>
        <p:spPr bwMode="auto">
          <a:xfrm>
            <a:off x="2333625" y="577532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2" name="Line 51"/>
          <p:cNvSpPr>
            <a:spLocks noChangeShapeType="1"/>
          </p:cNvSpPr>
          <p:nvPr/>
        </p:nvSpPr>
        <p:spPr bwMode="auto">
          <a:xfrm>
            <a:off x="277177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3" name="Line 52"/>
          <p:cNvSpPr>
            <a:spLocks noChangeShapeType="1"/>
          </p:cNvSpPr>
          <p:nvPr/>
        </p:nvSpPr>
        <p:spPr bwMode="auto">
          <a:xfrm>
            <a:off x="3209925" y="57800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4" name="Line 53"/>
          <p:cNvSpPr>
            <a:spLocks noChangeShapeType="1"/>
          </p:cNvSpPr>
          <p:nvPr/>
        </p:nvSpPr>
        <p:spPr bwMode="auto">
          <a:xfrm>
            <a:off x="364807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5" name="Line 54"/>
          <p:cNvSpPr>
            <a:spLocks noChangeShapeType="1"/>
          </p:cNvSpPr>
          <p:nvPr/>
        </p:nvSpPr>
        <p:spPr bwMode="auto">
          <a:xfrm>
            <a:off x="408622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6" name="Line 55"/>
          <p:cNvSpPr>
            <a:spLocks noChangeShapeType="1"/>
          </p:cNvSpPr>
          <p:nvPr/>
        </p:nvSpPr>
        <p:spPr bwMode="auto">
          <a:xfrm>
            <a:off x="452437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7" name="Line 56"/>
          <p:cNvSpPr>
            <a:spLocks noChangeShapeType="1"/>
          </p:cNvSpPr>
          <p:nvPr/>
        </p:nvSpPr>
        <p:spPr bwMode="auto">
          <a:xfrm>
            <a:off x="496252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8" name="Line 57"/>
          <p:cNvSpPr>
            <a:spLocks noChangeShapeType="1"/>
          </p:cNvSpPr>
          <p:nvPr/>
        </p:nvSpPr>
        <p:spPr bwMode="auto">
          <a:xfrm>
            <a:off x="540067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9" name="Line 58"/>
          <p:cNvSpPr>
            <a:spLocks noChangeShapeType="1"/>
          </p:cNvSpPr>
          <p:nvPr/>
        </p:nvSpPr>
        <p:spPr bwMode="auto">
          <a:xfrm>
            <a:off x="583882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0" name="Line 59"/>
          <p:cNvSpPr>
            <a:spLocks noChangeShapeType="1"/>
          </p:cNvSpPr>
          <p:nvPr/>
        </p:nvSpPr>
        <p:spPr bwMode="auto">
          <a:xfrm>
            <a:off x="6276975" y="57610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1" name="Line 60"/>
          <p:cNvSpPr>
            <a:spLocks noChangeShapeType="1"/>
          </p:cNvSpPr>
          <p:nvPr/>
        </p:nvSpPr>
        <p:spPr bwMode="auto">
          <a:xfrm>
            <a:off x="6715125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2" name="Line 61"/>
          <p:cNvSpPr>
            <a:spLocks noChangeShapeType="1"/>
          </p:cNvSpPr>
          <p:nvPr/>
        </p:nvSpPr>
        <p:spPr bwMode="auto">
          <a:xfrm>
            <a:off x="7153275" y="57800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3" name="Line 62"/>
          <p:cNvSpPr>
            <a:spLocks noChangeShapeType="1"/>
          </p:cNvSpPr>
          <p:nvPr/>
        </p:nvSpPr>
        <p:spPr bwMode="auto">
          <a:xfrm flipV="1">
            <a:off x="1466850" y="5318125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4" name="Line 63"/>
          <p:cNvSpPr>
            <a:spLocks noChangeShapeType="1"/>
          </p:cNvSpPr>
          <p:nvPr/>
        </p:nvSpPr>
        <p:spPr bwMode="auto">
          <a:xfrm flipV="1">
            <a:off x="3648075" y="5313363"/>
            <a:ext cx="0" cy="447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5" name="Rectangle 64"/>
          <p:cNvSpPr>
            <a:spLocks noChangeArrowheads="1"/>
          </p:cNvSpPr>
          <p:nvPr/>
        </p:nvSpPr>
        <p:spPr bwMode="auto">
          <a:xfrm>
            <a:off x="2336800" y="5318125"/>
            <a:ext cx="877888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636" name="Text Box 65"/>
          <p:cNvSpPr txBox="1">
            <a:spLocks noChangeArrowheads="1"/>
          </p:cNvSpPr>
          <p:nvPr/>
        </p:nvSpPr>
        <p:spPr bwMode="auto">
          <a:xfrm>
            <a:off x="431800" y="5922963"/>
            <a:ext cx="8310563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0     1     2     3    4     5     6     7     8     9    10   11   12   13   14   15   16  17   18</a:t>
            </a:r>
          </a:p>
        </p:txBody>
      </p:sp>
      <p:sp>
        <p:nvSpPr>
          <p:cNvPr id="24637" name="Line 66"/>
          <p:cNvSpPr>
            <a:spLocks noChangeShapeType="1"/>
          </p:cNvSpPr>
          <p:nvPr/>
        </p:nvSpPr>
        <p:spPr bwMode="auto">
          <a:xfrm flipV="1">
            <a:off x="4076700" y="5341938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8" name="Line 67"/>
          <p:cNvSpPr>
            <a:spLocks noChangeShapeType="1"/>
          </p:cNvSpPr>
          <p:nvPr/>
        </p:nvSpPr>
        <p:spPr bwMode="auto">
          <a:xfrm flipV="1">
            <a:off x="6286500" y="5337175"/>
            <a:ext cx="0" cy="447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9" name="Rectangle 68"/>
          <p:cNvSpPr>
            <a:spLocks noChangeArrowheads="1"/>
          </p:cNvSpPr>
          <p:nvPr/>
        </p:nvSpPr>
        <p:spPr bwMode="auto">
          <a:xfrm>
            <a:off x="4522788" y="5318125"/>
            <a:ext cx="877887" cy="44767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24640" name="Line 69"/>
          <p:cNvSpPr>
            <a:spLocks noChangeShapeType="1"/>
          </p:cNvSpPr>
          <p:nvPr/>
        </p:nvSpPr>
        <p:spPr bwMode="auto">
          <a:xfrm flipV="1">
            <a:off x="6272213" y="5337175"/>
            <a:ext cx="0" cy="447675"/>
          </a:xfrm>
          <a:prstGeom prst="line">
            <a:avLst/>
          </a:prstGeom>
          <a:noFill/>
          <a:ln w="38100">
            <a:solidFill>
              <a:srgbClr val="020202"/>
            </a:solidFill>
            <a:round/>
            <a:headEnd type="none" w="sm" len="sm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1" name="Line 70"/>
          <p:cNvSpPr>
            <a:spLocks noChangeShapeType="1"/>
          </p:cNvSpPr>
          <p:nvPr/>
        </p:nvSpPr>
        <p:spPr bwMode="auto">
          <a:xfrm flipV="1">
            <a:off x="8482013" y="5332413"/>
            <a:ext cx="0" cy="447675"/>
          </a:xfrm>
          <a:prstGeom prst="line">
            <a:avLst/>
          </a:prstGeom>
          <a:noFill/>
          <a:ln w="38100">
            <a:solidFill>
              <a:srgbClr val="CF0E30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2" name="Line 71"/>
          <p:cNvSpPr>
            <a:spLocks noChangeShapeType="1"/>
          </p:cNvSpPr>
          <p:nvPr/>
        </p:nvSpPr>
        <p:spPr bwMode="auto">
          <a:xfrm>
            <a:off x="7620000" y="577532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3" name="Line 72"/>
          <p:cNvSpPr>
            <a:spLocks noChangeShapeType="1"/>
          </p:cNvSpPr>
          <p:nvPr/>
        </p:nvSpPr>
        <p:spPr bwMode="auto">
          <a:xfrm>
            <a:off x="8043863" y="57705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4" name="Line 73"/>
          <p:cNvSpPr>
            <a:spLocks noChangeShapeType="1"/>
          </p:cNvSpPr>
          <p:nvPr/>
        </p:nvSpPr>
        <p:spPr bwMode="auto">
          <a:xfrm>
            <a:off x="8467725" y="57658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5" name="Text Box 74"/>
          <p:cNvSpPr txBox="1">
            <a:spLocks noChangeArrowheads="1"/>
          </p:cNvSpPr>
          <p:nvPr/>
        </p:nvSpPr>
        <p:spPr bwMode="auto">
          <a:xfrm>
            <a:off x="282575" y="4570413"/>
            <a:ext cx="41862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If </a:t>
            </a:r>
            <a:r>
              <a:rPr lang="en-US" b="1">
                <a:solidFill>
                  <a:srgbClr val="CF0E30"/>
                </a:solidFill>
              </a:rPr>
              <a:t>sporadic</a:t>
            </a:r>
            <a:r>
              <a:rPr lang="en-US"/>
              <a:t>, could execute like this:</a:t>
            </a:r>
          </a:p>
        </p:txBody>
      </p:sp>
      <p:cxnSp>
        <p:nvCxnSpPr>
          <p:cNvPr id="24646" name="Straight Arrow Connector 71"/>
          <p:cNvCxnSpPr>
            <a:cxnSpLocks noChangeShapeType="1"/>
          </p:cNvCxnSpPr>
          <p:nvPr/>
        </p:nvCxnSpPr>
        <p:spPr bwMode="auto">
          <a:xfrm rot="10800000" flipV="1">
            <a:off x="1466850" y="2058988"/>
            <a:ext cx="1595438" cy="695325"/>
          </a:xfrm>
          <a:prstGeom prst="straightConnector1">
            <a:avLst/>
          </a:prstGeom>
          <a:noFill/>
          <a:ln w="28575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4647" name="TextBox 69"/>
          <p:cNvSpPr txBox="1">
            <a:spLocks noChangeArrowheads="1"/>
          </p:cNvSpPr>
          <p:nvPr/>
        </p:nvSpPr>
        <p:spPr bwMode="auto">
          <a:xfrm>
            <a:off x="2898775" y="1409700"/>
            <a:ext cx="5483225" cy="70802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20202"/>
                </a:solidFill>
              </a:rPr>
              <a:t>A task system is called </a:t>
            </a:r>
            <a:r>
              <a:rPr lang="en-US">
                <a:solidFill>
                  <a:srgbClr val="C00000"/>
                </a:solidFill>
              </a:rPr>
              <a:t>synchronous</a:t>
            </a:r>
            <a:r>
              <a:rPr lang="en-US">
                <a:solidFill>
                  <a:srgbClr val="020202"/>
                </a:solidFill>
              </a:rPr>
              <a:t> if all tasks</a:t>
            </a:r>
          </a:p>
          <a:p>
            <a:pPr eaLnBrk="0" hangingPunct="0"/>
            <a:r>
              <a:rPr lang="en-US">
                <a:solidFill>
                  <a:srgbClr val="020202"/>
                </a:solidFill>
              </a:rPr>
              <a:t>start at time 0, and </a:t>
            </a:r>
            <a:r>
              <a:rPr lang="en-US">
                <a:solidFill>
                  <a:srgbClr val="C00000"/>
                </a:solidFill>
              </a:rPr>
              <a:t>asynchronous</a:t>
            </a:r>
            <a:r>
              <a:rPr lang="en-US">
                <a:solidFill>
                  <a:srgbClr val="020202"/>
                </a:solidFill>
              </a:rPr>
              <a:t> otherwise.</a:t>
            </a: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 Little More Notation/Terminology…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 err="1">
                <a:solidFill>
                  <a:srgbClr val="C00000"/>
                </a:solidFill>
              </a:rPr>
              <a:t>J</a:t>
            </a:r>
            <a:r>
              <a:rPr lang="en-US" baseline="-25000" dirty="0" err="1">
                <a:solidFill>
                  <a:srgbClr val="C00000"/>
                </a:solidFill>
              </a:rPr>
              <a:t>i,k</a:t>
            </a:r>
            <a:r>
              <a:rPr lang="en-US" dirty="0"/>
              <a:t> is the </a:t>
            </a:r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job of T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 err="1">
                <a:solidFill>
                  <a:srgbClr val="C00000"/>
                </a:solidFill>
              </a:rPr>
              <a:t>r</a:t>
            </a:r>
            <a:r>
              <a:rPr lang="en-US" baseline="-25000" dirty="0" err="1">
                <a:solidFill>
                  <a:srgbClr val="C00000"/>
                </a:solidFill>
              </a:rPr>
              <a:t>i,k</a:t>
            </a:r>
            <a:r>
              <a:rPr lang="en-US" dirty="0"/>
              <a:t> is the release time of </a:t>
            </a:r>
            <a:r>
              <a:rPr lang="en-US" dirty="0" err="1"/>
              <a:t>J</a:t>
            </a:r>
            <a:r>
              <a:rPr lang="en-US" baseline="-25000" dirty="0" err="1"/>
              <a:t>i,k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d</a:t>
            </a:r>
            <a:r>
              <a:rPr lang="en-US" baseline="-25000" dirty="0" err="1">
                <a:solidFill>
                  <a:srgbClr val="C00000"/>
                </a:solidFill>
              </a:rPr>
              <a:t>i,k</a:t>
            </a:r>
            <a:r>
              <a:rPr lang="en-US" dirty="0"/>
              <a:t> is </a:t>
            </a:r>
            <a:r>
              <a:rPr lang="en-US" dirty="0" smtClean="0"/>
              <a:t>its (absolute) </a:t>
            </a:r>
            <a:r>
              <a:rPr lang="en-US" dirty="0"/>
              <a:t>deadline, etc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olidFill>
                  <a:schemeClr val="accent2"/>
                </a:solidFill>
                <a:latin typeface="Lucida Grande"/>
                <a:ea typeface="Lucida Grande"/>
                <a:cs typeface="Lucida Grande"/>
              </a:rPr>
              <a:t>ϕ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the time of the first release; called phase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Completion Time </a:t>
            </a:r>
            <a:r>
              <a:rPr lang="en-US" dirty="0" smtClean="0"/>
              <a:t>= Time a job completes execution.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Response Time </a:t>
            </a:r>
            <a:r>
              <a:rPr lang="en-US" dirty="0" smtClean="0"/>
              <a:t>= Completion Time - </a:t>
            </a:r>
            <a:r>
              <a:rPr lang="en-US" dirty="0" err="1" smtClean="0">
                <a:solidFill>
                  <a:srgbClr val="C00000"/>
                </a:solidFill>
              </a:rPr>
              <a:t>r</a:t>
            </a:r>
            <a:r>
              <a:rPr lang="en-US" baseline="-25000" dirty="0" err="1" smtClean="0">
                <a:solidFill>
                  <a:srgbClr val="C00000"/>
                </a:solidFill>
              </a:rPr>
              <a:t>i,k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Jitter</a:t>
            </a:r>
            <a:r>
              <a:rPr lang="en-US" dirty="0" smtClean="0"/>
              <a:t> = Variance in Response Time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Tardiness </a:t>
            </a:r>
            <a:r>
              <a:rPr lang="en-US" dirty="0" smtClean="0"/>
              <a:t>= max(0, Completion Time - 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i,k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Hyperperiod</a:t>
            </a:r>
            <a:r>
              <a:rPr lang="en-US" dirty="0" smtClean="0"/>
              <a:t> = LCM (least common multiple) of the task periods.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Hard vs. Soft Real-Time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chemeClr val="hlink"/>
                </a:solidFill>
              </a:rPr>
              <a:t>HRT:</a:t>
            </a:r>
            <a:r>
              <a:rPr lang="en-US"/>
              <a:t> No deadline is missed.</a:t>
            </a:r>
          </a:p>
          <a:p>
            <a:pPr eaLnBrk="1" hangingPunct="1"/>
            <a:r>
              <a:rPr lang="en-US" b="1">
                <a:solidFill>
                  <a:schemeClr val="hlink"/>
                </a:solidFill>
              </a:rPr>
              <a:t>SRT:</a:t>
            </a:r>
            <a:r>
              <a:rPr lang="en-US"/>
              <a:t> Deadline tardiness (extent of deadline miss) is bounded.</a:t>
            </a:r>
          </a:p>
          <a:p>
            <a:pPr lvl="1" eaLnBrk="1" hangingPunct="1"/>
            <a:r>
              <a:rPr lang="en-US"/>
              <a:t>Can be defined in different ways.</a:t>
            </a:r>
          </a:p>
          <a:p>
            <a:pPr lvl="1" eaLnBrk="1" hangingPunct="1"/>
            <a:r>
              <a:rPr lang="en-US"/>
              <a:t>This is the definition we will assume.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Dependencies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main kinds of dependencies: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Critical Sections.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Precedence Constraints.</a:t>
            </a:r>
          </a:p>
          <a:p>
            <a:pPr lvl="2"/>
            <a:r>
              <a:rPr lang="en-US" dirty="0"/>
              <a:t>For example, job </a:t>
            </a:r>
            <a:r>
              <a:rPr lang="en-US" dirty="0" err="1"/>
              <a:t>J</a:t>
            </a:r>
            <a:r>
              <a:rPr lang="en-US" baseline="-25000" dirty="0" err="1"/>
              <a:t>i</a:t>
            </a:r>
            <a:r>
              <a:rPr lang="en-US" dirty="0"/>
              <a:t> may be constrained to be released only </a:t>
            </a:r>
            <a:r>
              <a:rPr lang="en-US" i="1" dirty="0"/>
              <a:t>after</a:t>
            </a:r>
            <a:r>
              <a:rPr lang="en-US" dirty="0"/>
              <a:t> job </a:t>
            </a:r>
            <a:r>
              <a:rPr lang="en-US" dirty="0" err="1"/>
              <a:t>J</a:t>
            </a:r>
            <a:r>
              <a:rPr lang="en-US" baseline="-25000" dirty="0" err="1"/>
              <a:t>k</a:t>
            </a:r>
            <a:r>
              <a:rPr lang="en-US" dirty="0"/>
              <a:t> completes.</a:t>
            </a:r>
          </a:p>
          <a:p>
            <a:pPr lvl="2"/>
            <a:endParaRPr lang="en-US" sz="1400" dirty="0"/>
          </a:p>
          <a:p>
            <a:r>
              <a:rPr lang="en-US" dirty="0"/>
              <a:t>Tasks with no dependencies are called </a:t>
            </a:r>
            <a:r>
              <a:rPr lang="en-US" b="1" dirty="0">
                <a:solidFill>
                  <a:srgbClr val="C00000"/>
                </a:solidFill>
              </a:rPr>
              <a:t>independent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Scheduling vs. Schedulability</a:t>
            </a:r>
            <a:endParaRPr lang="en-US" sz="24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09700"/>
            <a:ext cx="9144000" cy="4114800"/>
          </a:xfrm>
        </p:spPr>
        <p:txBody>
          <a:bodyPr/>
          <a:lstStyle/>
          <a:p>
            <a:pPr eaLnBrk="1" hangingPunct="1"/>
            <a:r>
              <a:rPr lang="en-US"/>
              <a:t>W.r.t. scheduling, we actually care about </a:t>
            </a:r>
            <a:r>
              <a:rPr lang="en-US" i="1" u="sng"/>
              <a:t>two</a:t>
            </a:r>
            <a:r>
              <a:rPr lang="en-US"/>
              <a:t> kinds of algorithms:</a:t>
            </a:r>
          </a:p>
          <a:p>
            <a:pPr lvl="1" eaLnBrk="1" hangingPunct="1"/>
            <a:r>
              <a:rPr lang="en-US" b="1">
                <a:solidFill>
                  <a:schemeClr val="hlink"/>
                </a:solidFill>
              </a:rPr>
              <a:t>Scheduling algorithm</a:t>
            </a:r>
            <a:r>
              <a:rPr lang="en-US"/>
              <a:t> (of course).</a:t>
            </a:r>
          </a:p>
          <a:p>
            <a:pPr lvl="2" eaLnBrk="1" hangingPunct="1"/>
            <a:r>
              <a:rPr lang="en-US" b="1"/>
              <a:t>Example:</a:t>
            </a:r>
            <a:r>
              <a:rPr lang="en-US"/>
              <a:t> Earliest-deadline-first (</a:t>
            </a:r>
            <a:r>
              <a:rPr lang="en-US">
                <a:solidFill>
                  <a:schemeClr val="hlink"/>
                </a:solidFill>
              </a:rPr>
              <a:t>EDF</a:t>
            </a:r>
            <a:r>
              <a:rPr lang="en-US"/>
              <a:t>): Jobs with earlier deadlines have higher priority.</a:t>
            </a:r>
          </a:p>
          <a:p>
            <a:pPr lvl="1" eaLnBrk="1" hangingPunct="1"/>
            <a:endParaRPr lang="en-US" sz="400"/>
          </a:p>
          <a:p>
            <a:pPr lvl="1" eaLnBrk="1" hangingPunct="1"/>
            <a:r>
              <a:rPr lang="en-US" b="1">
                <a:solidFill>
                  <a:schemeClr val="hlink"/>
                </a:solidFill>
              </a:rPr>
              <a:t>Schedulability test</a:t>
            </a:r>
            <a:r>
              <a:rPr lang="en-US"/>
              <a:t>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903413" y="5008563"/>
            <a:ext cx="1746250" cy="1203325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/>
              <a:t>Test for</a:t>
            </a:r>
          </a:p>
          <a:p>
            <a:pPr algn="ctr" eaLnBrk="0" hangingPunct="0"/>
            <a:r>
              <a:rPr lang="en-US" sz="3600"/>
              <a:t>EDF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992188" y="5613400"/>
            <a:ext cx="900112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644900" y="5937250"/>
            <a:ext cx="900113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3638550" y="5305425"/>
            <a:ext cx="900113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95300" y="5148263"/>
            <a:ext cx="430213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4400">
                <a:sym typeface="Symbol" charset="2"/>
              </a:rPr>
              <a:t>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46600" y="4857750"/>
            <a:ext cx="8953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>
                <a:sym typeface="Symbol" charset="2"/>
              </a:rPr>
              <a:t>yes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4545013" y="5600700"/>
            <a:ext cx="6921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>
                <a:sym typeface="Symbol" charset="2"/>
              </a:rPr>
              <a:t>no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56225" y="4019550"/>
            <a:ext cx="3582988" cy="1200150"/>
            <a:chOff x="3374" y="2550"/>
            <a:chExt cx="2257" cy="756"/>
          </a:xfrm>
        </p:grpSpPr>
        <p:sp>
          <p:nvSpPr>
            <p:cNvPr id="27664" name="Text Box 12"/>
            <p:cNvSpPr txBox="1">
              <a:spLocks noChangeArrowheads="1"/>
            </p:cNvSpPr>
            <p:nvPr/>
          </p:nvSpPr>
          <p:spPr bwMode="auto">
            <a:xfrm>
              <a:off x="3638" y="2550"/>
              <a:ext cx="1993" cy="756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sym typeface="Symbol" charset="2"/>
                </a:rPr>
                <a:t>no timing requirement</a:t>
              </a:r>
            </a:p>
            <a:p>
              <a:pPr eaLnBrk="0" hangingPunct="0"/>
              <a:r>
                <a:rPr lang="en-US" sz="2400">
                  <a:sym typeface="Symbol" charset="2"/>
                </a:rPr>
                <a:t>will be violated if  is</a:t>
              </a:r>
            </a:p>
            <a:p>
              <a:pPr eaLnBrk="0" hangingPunct="0"/>
              <a:r>
                <a:rPr lang="en-US" sz="2400">
                  <a:sym typeface="Symbol" charset="2"/>
                </a:rPr>
                <a:t>scheduled with EDF</a:t>
              </a:r>
            </a:p>
          </p:txBody>
        </p:sp>
        <p:sp>
          <p:nvSpPr>
            <p:cNvPr id="27665" name="Line 13"/>
            <p:cNvSpPr>
              <a:spLocks noChangeShapeType="1"/>
            </p:cNvSpPr>
            <p:nvPr/>
          </p:nvSpPr>
          <p:spPr bwMode="auto">
            <a:xfrm flipH="1">
              <a:off x="3374" y="2986"/>
              <a:ext cx="266" cy="213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216525" y="5372100"/>
            <a:ext cx="3646488" cy="1200150"/>
            <a:chOff x="3286" y="3402"/>
            <a:chExt cx="2297" cy="756"/>
          </a:xfrm>
        </p:grpSpPr>
        <p:sp>
          <p:nvSpPr>
            <p:cNvPr id="27662" name="Line 15"/>
            <p:cNvSpPr>
              <a:spLocks noChangeShapeType="1"/>
            </p:cNvSpPr>
            <p:nvPr/>
          </p:nvSpPr>
          <p:spPr bwMode="auto">
            <a:xfrm flipH="1">
              <a:off x="3286" y="3775"/>
              <a:ext cx="462" cy="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3" name="Text Box 16"/>
            <p:cNvSpPr txBox="1">
              <a:spLocks noChangeArrowheads="1"/>
            </p:cNvSpPr>
            <p:nvPr/>
          </p:nvSpPr>
          <p:spPr bwMode="auto">
            <a:xfrm>
              <a:off x="3698" y="3402"/>
              <a:ext cx="1885" cy="756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>
                  <a:sym typeface="Symbol" charset="2"/>
                </a:rPr>
                <a:t>a timing requirement</a:t>
              </a:r>
            </a:p>
            <a:p>
              <a:pPr eaLnBrk="0" hangingPunct="0"/>
              <a:r>
                <a:rPr lang="en-US" sz="2400">
                  <a:sym typeface="Symbol" charset="2"/>
                </a:rPr>
                <a:t>will (or may) be </a:t>
              </a:r>
            </a:p>
            <a:p>
              <a:pPr eaLnBrk="0" hangingPunct="0"/>
              <a:r>
                <a:rPr lang="en-US" sz="2400">
                  <a:sym typeface="Symbol" charset="2"/>
                </a:rPr>
                <a:t>violated …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87375" y="2559050"/>
            <a:ext cx="7843838" cy="2444750"/>
            <a:chOff x="370" y="1612"/>
            <a:chExt cx="4941" cy="1540"/>
          </a:xfrm>
          <a:solidFill>
            <a:srgbClr val="FFFF99"/>
          </a:solidFill>
        </p:grpSpPr>
        <p:sp>
          <p:nvSpPr>
            <p:cNvPr id="24590" name="AutoShape 18"/>
            <p:cNvSpPr>
              <a:spLocks noChangeArrowheads="1"/>
            </p:cNvSpPr>
            <p:nvPr/>
          </p:nvSpPr>
          <p:spPr bwMode="auto">
            <a:xfrm>
              <a:off x="1325" y="2098"/>
              <a:ext cx="814" cy="1054"/>
            </a:xfrm>
            <a:prstGeom prst="downArrow">
              <a:avLst>
                <a:gd name="adj1" fmla="val 50000"/>
                <a:gd name="adj2" fmla="val 32371"/>
              </a:avLst>
            </a:prstGeom>
            <a:grpFill/>
            <a:ln w="19050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4591" name="Text Box 17"/>
            <p:cNvSpPr txBox="1">
              <a:spLocks noChangeArrowheads="1"/>
            </p:cNvSpPr>
            <p:nvPr/>
          </p:nvSpPr>
          <p:spPr bwMode="auto">
            <a:xfrm>
              <a:off x="370" y="1612"/>
              <a:ext cx="4941" cy="608"/>
            </a:xfrm>
            <a:prstGeom prst="rect">
              <a:avLst/>
            </a:prstGeom>
            <a:grpFill/>
            <a:ln w="19050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800" b="1" dirty="0">
                  <a:solidFill>
                    <a:schemeClr val="hlink"/>
                  </a:solidFill>
                  <a:latin typeface="Arial" pitchFamily="34" charset="0"/>
                  <a:ea typeface="+mn-ea"/>
                  <a:cs typeface="Arial" pitchFamily="34" charset="0"/>
                </a:rPr>
                <a:t>Utilization loss</a:t>
              </a:r>
              <a:r>
                <a:rPr lang="en-US" sz="2800" dirty="0">
                  <a:latin typeface="Arial" pitchFamily="34" charset="0"/>
                  <a:ea typeface="+mn-ea"/>
                  <a:cs typeface="Arial" pitchFamily="34" charset="0"/>
                </a:rPr>
                <a:t> occurs when test requires</a:t>
              </a:r>
            </a:p>
            <a:p>
              <a:pPr eaLnBrk="0" hangingPunct="0">
                <a:defRPr/>
              </a:pPr>
              <a:r>
                <a:rPr lang="en-US" sz="2800" dirty="0">
                  <a:latin typeface="Arial" pitchFamily="34" charset="0"/>
                  <a:ea typeface="+mn-ea"/>
                  <a:cs typeface="Arial" pitchFamily="34" charset="0"/>
                </a:rPr>
                <a:t>utilizations to be restricted to get a “yes” answer.</a:t>
              </a: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Optimality and Feasibility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7637"/>
            <a:ext cx="8458200" cy="49387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schedule is </a:t>
            </a:r>
            <a:r>
              <a:rPr lang="en-US" b="1" dirty="0">
                <a:solidFill>
                  <a:srgbClr val="CC0000"/>
                </a:solidFill>
              </a:rPr>
              <a:t>feasible</a:t>
            </a:r>
            <a:r>
              <a:rPr lang="en-US" dirty="0"/>
              <a:t> if all timing constraints are met.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task set T is </a:t>
            </a:r>
            <a:r>
              <a:rPr lang="en-US" b="1" dirty="0">
                <a:solidFill>
                  <a:srgbClr val="CC0000"/>
                </a:solidFill>
              </a:rPr>
              <a:t>schedulable</a:t>
            </a:r>
            <a:r>
              <a:rPr lang="en-US" dirty="0"/>
              <a:t> using scheduling algorithm A if A always produces a feasible schedule for T.</a:t>
            </a:r>
          </a:p>
          <a:p>
            <a:r>
              <a:rPr lang="en-US" dirty="0"/>
              <a:t>A scheduling algorithm is </a:t>
            </a:r>
            <a:r>
              <a:rPr lang="en-US" b="1" dirty="0">
                <a:solidFill>
                  <a:srgbClr val="CC0000"/>
                </a:solidFill>
              </a:rPr>
              <a:t>optimal</a:t>
            </a:r>
            <a:r>
              <a:rPr lang="en-US" dirty="0"/>
              <a:t> if it always produces a feasible schedule when one exists (under any scheduling algorithm).</a:t>
            </a:r>
          </a:p>
          <a:p>
            <a:pPr lvl="2"/>
            <a:r>
              <a:rPr lang="en-US" dirty="0"/>
              <a:t>Can similarly define optimality for a class of schedulers, e.g., </a:t>
            </a:r>
            <a:r>
              <a:rPr lang="en-US" dirty="0">
                <a:solidFill>
                  <a:schemeClr val="tx2"/>
                </a:solidFill>
              </a:rPr>
              <a:t>“an optimal static-priority scheduling algorithm.”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Real-Time Basics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Throughout this part of the talk, we assume a </a:t>
            </a:r>
            <a:r>
              <a:rPr lang="en-US" i="1">
                <a:solidFill>
                  <a:srgbClr val="C00000"/>
                </a:solidFill>
              </a:rPr>
              <a:t>uniprocessor</a:t>
            </a:r>
            <a:r>
              <a:rPr lang="en-US"/>
              <a:t> platform.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vs. </a:t>
            </a:r>
            <a:r>
              <a:rPr lang="en-US" dirty="0" err="1"/>
              <a:t>Schedulability</a:t>
            </a:r>
            <a:endParaRPr lang="en-US" dirty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7638"/>
            <a:ext cx="8458200" cy="48545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To most people in the real-time systems community: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>
                <a:solidFill>
                  <a:srgbClr val="CC0000"/>
                </a:solidFill>
              </a:rPr>
              <a:t>feasibility test</a:t>
            </a:r>
            <a:r>
              <a:rPr lang="en-US" dirty="0"/>
              <a:t> indicates whether </a:t>
            </a:r>
            <a:r>
              <a:rPr lang="en-US" u="sng" dirty="0"/>
              <a:t>some</a:t>
            </a:r>
            <a:r>
              <a:rPr lang="en-US" dirty="0"/>
              <a:t> algorithm from a </a:t>
            </a:r>
            <a:r>
              <a:rPr lang="en-US" u="sng" dirty="0"/>
              <a:t>class</a:t>
            </a:r>
            <a:r>
              <a:rPr lang="en-US" dirty="0"/>
              <a:t> of algorithms can correctly schedule a given task set;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 err="1">
                <a:solidFill>
                  <a:srgbClr val="CC0000"/>
                </a:solidFill>
              </a:rPr>
              <a:t>schedulability</a:t>
            </a:r>
            <a:r>
              <a:rPr lang="en-US" b="1" dirty="0">
                <a:solidFill>
                  <a:srgbClr val="CC0000"/>
                </a:solidFill>
              </a:rPr>
              <a:t> test</a:t>
            </a:r>
            <a:r>
              <a:rPr lang="en-US" dirty="0"/>
              <a:t> indicates whether a </a:t>
            </a:r>
            <a:r>
              <a:rPr lang="en-US" u="sng" dirty="0"/>
              <a:t>specific</a:t>
            </a:r>
            <a:r>
              <a:rPr lang="en-US" dirty="0"/>
              <a:t> algorithm (e.g., EDF) can correctly schedule a given task set.</a:t>
            </a:r>
          </a:p>
          <a:p>
            <a:pPr>
              <a:lnSpc>
                <a:spcPct val="90000"/>
              </a:lnSpc>
            </a:pPr>
            <a:r>
              <a:rPr lang="en-US" dirty="0"/>
              <a:t>Such tests can either be </a:t>
            </a:r>
            <a:r>
              <a:rPr lang="en-US" b="1" dirty="0">
                <a:solidFill>
                  <a:srgbClr val="CC0000"/>
                </a:solidFill>
              </a:rPr>
              <a:t>exact</a:t>
            </a:r>
            <a:r>
              <a:rPr lang="en-US" dirty="0"/>
              <a:t> or only </a:t>
            </a:r>
            <a:r>
              <a:rPr lang="en-US" b="1" dirty="0">
                <a:solidFill>
                  <a:srgbClr val="CC0000"/>
                </a:solidFill>
              </a:rPr>
              <a:t>sufficient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Exact vs. Sufficient</a:t>
            </a:r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2600325" y="3063875"/>
            <a:ext cx="2554288" cy="8350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Schedulability Test</a:t>
            </a:r>
          </a:p>
          <a:p>
            <a:pPr algn="l"/>
            <a:r>
              <a:rPr lang="en-US"/>
              <a:t>for algorithm A</a:t>
            </a:r>
          </a:p>
        </p:txBody>
      </p:sp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5154613" y="3741738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161925" y="3279775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Task Set </a:t>
            </a:r>
            <a:r>
              <a:rPr lang="en-US" b="1">
                <a:solidFill>
                  <a:schemeClr val="tx2"/>
                </a:solidFill>
              </a:rPr>
              <a:t>T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6154738" y="2987675"/>
            <a:ext cx="28575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>
                <a:solidFill>
                  <a:schemeClr val="tx2"/>
                </a:solidFill>
              </a:rPr>
              <a:t> is schedulable by A</a:t>
            </a:r>
          </a:p>
        </p:txBody>
      </p:sp>
      <p:sp>
        <p:nvSpPr>
          <p:cNvPr id="377863" name="Line 7"/>
          <p:cNvSpPr>
            <a:spLocks noChangeShapeType="1"/>
          </p:cNvSpPr>
          <p:nvPr/>
        </p:nvSpPr>
        <p:spPr bwMode="auto">
          <a:xfrm>
            <a:off x="1638300" y="3505200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64" name="Line 8"/>
          <p:cNvSpPr>
            <a:spLocks noChangeShapeType="1"/>
          </p:cNvSpPr>
          <p:nvPr/>
        </p:nvSpPr>
        <p:spPr bwMode="auto">
          <a:xfrm>
            <a:off x="5154613" y="323691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6154738" y="3482975"/>
            <a:ext cx="264477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>
                <a:solidFill>
                  <a:schemeClr val="tx2"/>
                </a:solidFill>
              </a:rPr>
              <a:t> is not schedulable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by A</a:t>
            </a:r>
          </a:p>
        </p:txBody>
      </p:sp>
      <p:sp>
        <p:nvSpPr>
          <p:cNvPr id="377866" name="Text Box 10"/>
          <p:cNvSpPr txBox="1">
            <a:spLocks noChangeArrowheads="1"/>
          </p:cNvSpPr>
          <p:nvPr/>
        </p:nvSpPr>
        <p:spPr bwMode="auto">
          <a:xfrm>
            <a:off x="2600325" y="5500688"/>
            <a:ext cx="2554288" cy="8350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Schedulability Test</a:t>
            </a:r>
          </a:p>
          <a:p>
            <a:pPr algn="l"/>
            <a:r>
              <a:rPr lang="en-US"/>
              <a:t>for Algorithm A</a:t>
            </a:r>
          </a:p>
        </p:txBody>
      </p: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5162550" y="571341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68" name="Text Box 12"/>
          <p:cNvSpPr txBox="1">
            <a:spLocks noChangeArrowheads="1"/>
          </p:cNvSpPr>
          <p:nvPr/>
        </p:nvSpPr>
        <p:spPr bwMode="auto">
          <a:xfrm>
            <a:off x="161925" y="5716588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Task Set </a:t>
            </a:r>
            <a:r>
              <a:rPr lang="en-US" b="1">
                <a:solidFill>
                  <a:schemeClr val="tx2"/>
                </a:solidFill>
              </a:rPr>
              <a:t>T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377869" name="Text Box 13"/>
          <p:cNvSpPr txBox="1">
            <a:spLocks noChangeArrowheads="1"/>
          </p:cNvSpPr>
          <p:nvPr/>
        </p:nvSpPr>
        <p:spPr bwMode="auto">
          <a:xfrm>
            <a:off x="6162675" y="5487988"/>
            <a:ext cx="28575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>
                <a:solidFill>
                  <a:schemeClr val="tx2"/>
                </a:solidFill>
              </a:rPr>
              <a:t> is schedulable by A</a:t>
            </a:r>
          </a:p>
        </p:txBody>
      </p:sp>
      <p:sp>
        <p:nvSpPr>
          <p:cNvPr id="377870" name="Line 14"/>
          <p:cNvSpPr>
            <a:spLocks noChangeShapeType="1"/>
          </p:cNvSpPr>
          <p:nvPr/>
        </p:nvSpPr>
        <p:spPr bwMode="auto">
          <a:xfrm>
            <a:off x="1638300" y="594201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72" name="Text Box 16"/>
          <p:cNvSpPr txBox="1">
            <a:spLocks noChangeArrowheads="1"/>
          </p:cNvSpPr>
          <p:nvPr/>
        </p:nvSpPr>
        <p:spPr bwMode="auto">
          <a:xfrm>
            <a:off x="5246688" y="5324475"/>
            <a:ext cx="52228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377873" name="Text Box 17"/>
          <p:cNvSpPr txBox="1">
            <a:spLocks noChangeArrowheads="1"/>
          </p:cNvSpPr>
          <p:nvPr/>
        </p:nvSpPr>
        <p:spPr bwMode="auto">
          <a:xfrm>
            <a:off x="5256213" y="3344863"/>
            <a:ext cx="438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377874" name="Text Box 18"/>
          <p:cNvSpPr txBox="1">
            <a:spLocks noChangeArrowheads="1"/>
          </p:cNvSpPr>
          <p:nvPr/>
        </p:nvSpPr>
        <p:spPr bwMode="auto">
          <a:xfrm>
            <a:off x="5241925" y="2868613"/>
            <a:ext cx="5222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377875" name="Line 19"/>
          <p:cNvSpPr>
            <a:spLocks noChangeShapeType="1"/>
          </p:cNvSpPr>
          <p:nvPr/>
        </p:nvSpPr>
        <p:spPr bwMode="auto">
          <a:xfrm>
            <a:off x="5160963" y="617061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76" name="Text Box 20"/>
          <p:cNvSpPr txBox="1">
            <a:spLocks noChangeArrowheads="1"/>
          </p:cNvSpPr>
          <p:nvPr/>
        </p:nvSpPr>
        <p:spPr bwMode="auto">
          <a:xfrm>
            <a:off x="6161088" y="5945188"/>
            <a:ext cx="1581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don’t know</a:t>
            </a:r>
          </a:p>
        </p:txBody>
      </p:sp>
      <p:sp>
        <p:nvSpPr>
          <p:cNvPr id="377877" name="Text Box 21"/>
          <p:cNvSpPr txBox="1">
            <a:spLocks noChangeArrowheads="1"/>
          </p:cNvSpPr>
          <p:nvPr/>
        </p:nvSpPr>
        <p:spPr bwMode="auto">
          <a:xfrm>
            <a:off x="5237163" y="5845175"/>
            <a:ext cx="438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377878" name="Text Box 22"/>
          <p:cNvSpPr txBox="1">
            <a:spLocks noChangeArrowheads="1"/>
          </p:cNvSpPr>
          <p:nvPr/>
        </p:nvSpPr>
        <p:spPr bwMode="auto">
          <a:xfrm>
            <a:off x="2611438" y="1531938"/>
            <a:ext cx="2428875" cy="8350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Feasiblity</a:t>
            </a:r>
            <a:r>
              <a:rPr lang="en-US" dirty="0"/>
              <a:t> Test for</a:t>
            </a:r>
          </a:p>
          <a:p>
            <a:pPr algn="l"/>
            <a:r>
              <a:rPr lang="en-US" dirty="0"/>
              <a:t>some class C</a:t>
            </a:r>
          </a:p>
        </p:txBody>
      </p:sp>
      <p:sp>
        <p:nvSpPr>
          <p:cNvPr id="377879" name="Line 23"/>
          <p:cNvSpPr>
            <a:spLocks noChangeShapeType="1"/>
          </p:cNvSpPr>
          <p:nvPr/>
        </p:nvSpPr>
        <p:spPr bwMode="auto">
          <a:xfrm>
            <a:off x="5037138" y="168116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80" name="Text Box 24"/>
          <p:cNvSpPr txBox="1">
            <a:spLocks noChangeArrowheads="1"/>
          </p:cNvSpPr>
          <p:nvPr/>
        </p:nvSpPr>
        <p:spPr bwMode="auto">
          <a:xfrm>
            <a:off x="173038" y="1747838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Task Set </a:t>
            </a:r>
            <a:r>
              <a:rPr lang="en-US" b="1" dirty="0">
                <a:solidFill>
                  <a:schemeClr val="tx2"/>
                </a:solidFill>
              </a:rPr>
              <a:t>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77881" name="Text Box 25"/>
          <p:cNvSpPr txBox="1">
            <a:spLocks noChangeArrowheads="1"/>
          </p:cNvSpPr>
          <p:nvPr/>
        </p:nvSpPr>
        <p:spPr bwMode="auto">
          <a:xfrm>
            <a:off x="6037263" y="1227138"/>
            <a:ext cx="2678112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>
                <a:solidFill>
                  <a:schemeClr val="tx2"/>
                </a:solidFill>
              </a:rPr>
              <a:t> is schedulable by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some algorithm in C</a:t>
            </a:r>
          </a:p>
        </p:txBody>
      </p:sp>
      <p:sp>
        <p:nvSpPr>
          <p:cNvPr id="377882" name="Line 26"/>
          <p:cNvSpPr>
            <a:spLocks noChangeShapeType="1"/>
          </p:cNvSpPr>
          <p:nvPr/>
        </p:nvSpPr>
        <p:spPr bwMode="auto">
          <a:xfrm>
            <a:off x="1649413" y="197326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83" name="Line 27"/>
          <p:cNvSpPr>
            <a:spLocks noChangeShapeType="1"/>
          </p:cNvSpPr>
          <p:nvPr/>
        </p:nvSpPr>
        <p:spPr bwMode="auto">
          <a:xfrm>
            <a:off x="5037138" y="2176463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84" name="Text Box 28"/>
          <p:cNvSpPr txBox="1">
            <a:spLocks noChangeArrowheads="1"/>
          </p:cNvSpPr>
          <p:nvPr/>
        </p:nvSpPr>
        <p:spPr bwMode="auto">
          <a:xfrm>
            <a:off x="6037263" y="1979613"/>
            <a:ext cx="302577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>
                <a:solidFill>
                  <a:schemeClr val="tx2"/>
                </a:solidFill>
              </a:rPr>
              <a:t>T</a:t>
            </a:r>
            <a:r>
              <a:rPr lang="en-US" dirty="0">
                <a:solidFill>
                  <a:schemeClr val="tx2"/>
                </a:solidFill>
              </a:rPr>
              <a:t> is not schedulable by</a:t>
            </a:r>
          </a:p>
          <a:p>
            <a:pPr algn="l"/>
            <a:r>
              <a:rPr lang="en-US" dirty="0">
                <a:solidFill>
                  <a:schemeClr val="tx2"/>
                </a:solidFill>
              </a:rPr>
              <a:t>any algorithm in C</a:t>
            </a:r>
          </a:p>
        </p:txBody>
      </p:sp>
      <p:sp>
        <p:nvSpPr>
          <p:cNvPr id="377885" name="Text Box 29"/>
          <p:cNvSpPr txBox="1">
            <a:spLocks noChangeArrowheads="1"/>
          </p:cNvSpPr>
          <p:nvPr/>
        </p:nvSpPr>
        <p:spPr bwMode="auto">
          <a:xfrm>
            <a:off x="2611438" y="4445635"/>
            <a:ext cx="2513012" cy="8350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Feasibility Test for</a:t>
            </a:r>
          </a:p>
          <a:p>
            <a:pPr algn="l"/>
            <a:r>
              <a:rPr lang="en-US"/>
              <a:t>some class C</a:t>
            </a:r>
          </a:p>
        </p:txBody>
      </p:sp>
      <p:sp>
        <p:nvSpPr>
          <p:cNvPr id="377886" name="Line 30"/>
          <p:cNvSpPr>
            <a:spLocks noChangeShapeType="1"/>
          </p:cNvSpPr>
          <p:nvPr/>
        </p:nvSpPr>
        <p:spPr bwMode="auto">
          <a:xfrm>
            <a:off x="5130800" y="4658360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87" name="Text Box 31"/>
          <p:cNvSpPr txBox="1">
            <a:spLocks noChangeArrowheads="1"/>
          </p:cNvSpPr>
          <p:nvPr/>
        </p:nvSpPr>
        <p:spPr bwMode="auto">
          <a:xfrm>
            <a:off x="173038" y="4661535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Task Set </a:t>
            </a:r>
            <a:r>
              <a:rPr lang="en-US" b="1">
                <a:solidFill>
                  <a:schemeClr val="tx2"/>
                </a:solidFill>
              </a:rPr>
              <a:t>T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377888" name="Text Box 32"/>
          <p:cNvSpPr txBox="1">
            <a:spLocks noChangeArrowheads="1"/>
          </p:cNvSpPr>
          <p:nvPr/>
        </p:nvSpPr>
        <p:spPr bwMode="auto">
          <a:xfrm>
            <a:off x="6145213" y="4175760"/>
            <a:ext cx="2678112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>
                <a:solidFill>
                  <a:schemeClr val="tx2"/>
                </a:solidFill>
              </a:rPr>
              <a:t>T</a:t>
            </a:r>
            <a:r>
              <a:rPr lang="en-US">
                <a:solidFill>
                  <a:schemeClr val="tx2"/>
                </a:solidFill>
              </a:rPr>
              <a:t> is schedulable by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some algorithm in C</a:t>
            </a:r>
          </a:p>
        </p:txBody>
      </p:sp>
      <p:sp>
        <p:nvSpPr>
          <p:cNvPr id="377889" name="Line 33"/>
          <p:cNvSpPr>
            <a:spLocks noChangeShapeType="1"/>
          </p:cNvSpPr>
          <p:nvPr/>
        </p:nvSpPr>
        <p:spPr bwMode="auto">
          <a:xfrm>
            <a:off x="1649413" y="4886960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90" name="Text Box 34"/>
          <p:cNvSpPr txBox="1">
            <a:spLocks noChangeArrowheads="1"/>
          </p:cNvSpPr>
          <p:nvPr/>
        </p:nvSpPr>
        <p:spPr bwMode="auto">
          <a:xfrm>
            <a:off x="5129213" y="1298575"/>
            <a:ext cx="52228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377891" name="Text Box 35"/>
          <p:cNvSpPr txBox="1">
            <a:spLocks noChangeArrowheads="1"/>
          </p:cNvSpPr>
          <p:nvPr/>
        </p:nvSpPr>
        <p:spPr bwMode="auto">
          <a:xfrm>
            <a:off x="5138738" y="1812925"/>
            <a:ext cx="438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377892" name="Text Box 36"/>
          <p:cNvSpPr txBox="1">
            <a:spLocks noChangeArrowheads="1"/>
          </p:cNvSpPr>
          <p:nvPr/>
        </p:nvSpPr>
        <p:spPr bwMode="auto">
          <a:xfrm>
            <a:off x="5224463" y="4278948"/>
            <a:ext cx="52228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377893" name="Line 37"/>
          <p:cNvSpPr>
            <a:spLocks noChangeShapeType="1"/>
          </p:cNvSpPr>
          <p:nvPr/>
        </p:nvSpPr>
        <p:spPr bwMode="auto">
          <a:xfrm>
            <a:off x="5143500" y="5115560"/>
            <a:ext cx="977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894" name="Text Box 38"/>
          <p:cNvSpPr txBox="1">
            <a:spLocks noChangeArrowheads="1"/>
          </p:cNvSpPr>
          <p:nvPr/>
        </p:nvSpPr>
        <p:spPr bwMode="auto">
          <a:xfrm>
            <a:off x="6143625" y="4918710"/>
            <a:ext cx="1581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don’t know</a:t>
            </a:r>
          </a:p>
        </p:txBody>
      </p:sp>
      <p:sp>
        <p:nvSpPr>
          <p:cNvPr id="377895" name="Text Box 39"/>
          <p:cNvSpPr txBox="1">
            <a:spLocks noChangeArrowheads="1"/>
          </p:cNvSpPr>
          <p:nvPr/>
        </p:nvSpPr>
        <p:spPr bwMode="auto">
          <a:xfrm>
            <a:off x="5219700" y="4790123"/>
            <a:ext cx="438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377896" name="Text Box 40"/>
          <p:cNvSpPr txBox="1">
            <a:spLocks noChangeArrowheads="1"/>
          </p:cNvSpPr>
          <p:nvPr/>
        </p:nvSpPr>
        <p:spPr bwMode="auto">
          <a:xfrm>
            <a:off x="184150" y="1285875"/>
            <a:ext cx="10302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>
                <a:solidFill>
                  <a:srgbClr val="CC0000"/>
                </a:solidFill>
              </a:rPr>
              <a:t>Exact:</a:t>
            </a:r>
          </a:p>
        </p:txBody>
      </p:sp>
      <p:sp>
        <p:nvSpPr>
          <p:cNvPr id="377897" name="Text Box 41"/>
          <p:cNvSpPr txBox="1">
            <a:spLocks noChangeArrowheads="1"/>
          </p:cNvSpPr>
          <p:nvPr/>
        </p:nvSpPr>
        <p:spPr bwMode="auto">
          <a:xfrm>
            <a:off x="180975" y="4153535"/>
            <a:ext cx="15382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>
                <a:solidFill>
                  <a:srgbClr val="CC0000"/>
                </a:solidFill>
              </a:rPr>
              <a:t>Sufficient: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Three Kinds of Schedulability Tests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444625"/>
            <a:ext cx="8915400" cy="4633913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Polynomial</a:t>
            </a:r>
            <a:r>
              <a:rPr lang="en-US" dirty="0"/>
              <a:t> time.</a:t>
            </a:r>
          </a:p>
          <a:p>
            <a:pPr lvl="1" eaLnBrk="1" hangingPunct="1"/>
            <a:r>
              <a:rPr lang="en-US" dirty="0"/>
              <a:t>Usually, </a:t>
            </a:r>
            <a:r>
              <a:rPr lang="en-US" dirty="0">
                <a:solidFill>
                  <a:srgbClr val="C00000"/>
                </a:solidFill>
              </a:rPr>
              <a:t>utilization-based tests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Useful for </a:t>
            </a:r>
            <a:r>
              <a:rPr lang="en-US" dirty="0" smtClean="0">
                <a:solidFill>
                  <a:srgbClr val="C00000"/>
                </a:solidFill>
              </a:rPr>
              <a:t>admissions </a:t>
            </a:r>
            <a:r>
              <a:rPr lang="en-US" dirty="0" smtClean="0"/>
              <a:t>tests.</a:t>
            </a:r>
          </a:p>
          <a:p>
            <a:pPr eaLnBrk="1" hangingPunct="1"/>
            <a:r>
              <a:rPr lang="en-US" dirty="0">
                <a:solidFill>
                  <a:srgbClr val="C00000"/>
                </a:solidFill>
              </a:rPr>
              <a:t>Pseudo-polynomial</a:t>
            </a:r>
            <a:r>
              <a:rPr lang="en-US" dirty="0"/>
              <a:t> time.</a:t>
            </a:r>
          </a:p>
          <a:p>
            <a:pPr lvl="1" eaLnBrk="1" hangingPunct="1"/>
            <a:r>
              <a:rPr lang="en-US" dirty="0"/>
              <a:t>Usually, tests that involve upper bounding </a:t>
            </a:r>
            <a:r>
              <a:rPr lang="en-US" dirty="0">
                <a:solidFill>
                  <a:srgbClr val="C00000"/>
                </a:solidFill>
              </a:rPr>
              <a:t>processor demand </a:t>
            </a:r>
            <a:r>
              <a:rPr lang="en-US" dirty="0"/>
              <a:t>over some pseudo-polynomial interval.</a:t>
            </a:r>
          </a:p>
          <a:p>
            <a:pPr eaLnBrk="1" hangingPunct="1"/>
            <a:r>
              <a:rPr lang="en-US" dirty="0">
                <a:solidFill>
                  <a:srgbClr val="C00000"/>
                </a:solidFill>
              </a:rPr>
              <a:t>Exponential</a:t>
            </a:r>
            <a:r>
              <a:rPr lang="en-US" dirty="0"/>
              <a:t> (and not pseudo-polynomial) time.</a:t>
            </a:r>
          </a:p>
          <a:p>
            <a:pPr lvl="1" eaLnBrk="1" hangingPunct="1"/>
            <a:r>
              <a:rPr lang="en-US" dirty="0"/>
              <a:t>Usually, tests that involve upper bounding processor demand over some exponentially large interval, like the </a:t>
            </a:r>
            <a:r>
              <a:rPr lang="en-US" dirty="0" err="1">
                <a:solidFill>
                  <a:srgbClr val="C00000"/>
                </a:solidFill>
              </a:rPr>
              <a:t>hyperperiod</a:t>
            </a:r>
            <a:r>
              <a:rPr lang="en-US" dirty="0" smtClean="0"/>
              <a:t>.</a:t>
            </a:r>
          </a:p>
          <a:p>
            <a:pPr lvl="1" eaLnBrk="1" hangingPunct="1"/>
            <a:endParaRPr lang="en-US" dirty="0" smtClean="0"/>
          </a:p>
          <a:p>
            <a:r>
              <a:rPr lang="en-US" dirty="0" smtClean="0"/>
              <a:t>Complexity usually determined by the following characteristics:</a:t>
            </a:r>
          </a:p>
          <a:p>
            <a:pPr lvl="1"/>
            <a:r>
              <a:rPr lang="en-US" dirty="0" smtClean="0"/>
              <a:t>Release Frequency (Periodic vs. Sporadic)</a:t>
            </a:r>
          </a:p>
          <a:p>
            <a:pPr lvl="1"/>
            <a:r>
              <a:rPr lang="en-US" dirty="0" smtClean="0"/>
              <a:t>Types of Deadlines (implicit, constrained, etc.)</a:t>
            </a:r>
          </a:p>
          <a:p>
            <a:pPr lvl="1"/>
            <a:r>
              <a:rPr lang="en-US" dirty="0" smtClean="0"/>
              <a:t>Scheduling Algorithm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Focuses on how to determine the “worst-case.”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Classification of Scheduling Algorithms</a:t>
            </a:r>
            <a:endParaRPr lang="en-US" dirty="0"/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2452194" y="1331595"/>
            <a:ext cx="253146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CC0000"/>
                </a:solidFill>
              </a:rPr>
              <a:t>all </a:t>
            </a:r>
            <a:r>
              <a:rPr lang="en-US" dirty="0">
                <a:solidFill>
                  <a:srgbClr val="CC0000"/>
                </a:solidFill>
              </a:rPr>
              <a:t>scheduling algorithms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41455" y="2585720"/>
            <a:ext cx="2660366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CC0000"/>
                </a:solidFill>
              </a:rPr>
              <a:t>static scheduling</a:t>
            </a:r>
          </a:p>
          <a:p>
            <a:pPr algn="ctr"/>
            <a:r>
              <a:rPr lang="en-US" dirty="0">
                <a:solidFill>
                  <a:srgbClr val="CC0000"/>
                </a:solidFill>
              </a:rPr>
              <a:t>(or offline, or clock driven)</a:t>
            </a:r>
          </a:p>
        </p:txBody>
      </p:sp>
      <p:sp>
        <p:nvSpPr>
          <p:cNvPr id="354309" name="Text Box 5"/>
          <p:cNvSpPr txBox="1">
            <a:spLocks noChangeArrowheads="1"/>
          </p:cNvSpPr>
          <p:nvPr/>
        </p:nvSpPr>
        <p:spPr bwMode="auto">
          <a:xfrm>
            <a:off x="4585688" y="2584133"/>
            <a:ext cx="286505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</a:rPr>
              <a:t>dynamic scheduling</a:t>
            </a:r>
          </a:p>
          <a:p>
            <a:pPr algn="ctr"/>
            <a:r>
              <a:rPr lang="en-US">
                <a:solidFill>
                  <a:srgbClr val="CC0000"/>
                </a:solidFill>
              </a:rPr>
              <a:t>(or online, or priority driven)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584156" y="3967163"/>
            <a:ext cx="144387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CC0000"/>
                </a:solidFill>
              </a:rPr>
              <a:t>static-priority</a:t>
            </a:r>
          </a:p>
          <a:p>
            <a:pPr algn="ctr"/>
            <a:r>
              <a:rPr lang="en-US" dirty="0">
                <a:solidFill>
                  <a:srgbClr val="CC0000"/>
                </a:solidFill>
              </a:rPr>
              <a:t>scheduling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6426177" y="3962401"/>
            <a:ext cx="17396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CC0000"/>
                </a:solidFill>
              </a:rPr>
              <a:t>dynamic-priority</a:t>
            </a:r>
          </a:p>
          <a:p>
            <a:pPr algn="ctr"/>
            <a:r>
              <a:rPr lang="en-US" dirty="0">
                <a:solidFill>
                  <a:srgbClr val="CC0000"/>
                </a:solidFill>
              </a:rPr>
              <a:t>scheduling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 flipH="1">
            <a:off x="1905000" y="1772920"/>
            <a:ext cx="1558925" cy="879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54313" name="Line 9"/>
          <p:cNvSpPr>
            <a:spLocks noChangeShapeType="1"/>
          </p:cNvSpPr>
          <p:nvPr/>
        </p:nvSpPr>
        <p:spPr bwMode="auto">
          <a:xfrm>
            <a:off x="4314825" y="1772920"/>
            <a:ext cx="1443038" cy="836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54314" name="Line 10"/>
          <p:cNvSpPr>
            <a:spLocks noChangeShapeType="1"/>
          </p:cNvSpPr>
          <p:nvPr/>
        </p:nvSpPr>
        <p:spPr bwMode="auto">
          <a:xfrm flipH="1">
            <a:off x="4502150" y="3360420"/>
            <a:ext cx="1212850" cy="6019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54315" name="Line 11"/>
          <p:cNvSpPr>
            <a:spLocks noChangeShapeType="1"/>
          </p:cNvSpPr>
          <p:nvPr/>
        </p:nvSpPr>
        <p:spPr bwMode="auto">
          <a:xfrm>
            <a:off x="6249988" y="3360421"/>
            <a:ext cx="1154112" cy="6019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5808662" y="4613494"/>
            <a:ext cx="1212850" cy="6019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7556500" y="4613495"/>
            <a:ext cx="784860" cy="6019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947814" y="5344160"/>
            <a:ext cx="151285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CC0000"/>
                </a:solidFill>
              </a:rPr>
              <a:t>job-level fixed</a:t>
            </a:r>
          </a:p>
          <a:p>
            <a:pPr algn="ctr"/>
            <a:r>
              <a:rPr lang="en-US" dirty="0">
                <a:solidFill>
                  <a:srgbClr val="CC0000"/>
                </a:solidFill>
              </a:rPr>
              <a:t>scheduling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7248371" y="5344160"/>
            <a:ext cx="183487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CC0000"/>
                </a:solidFill>
              </a:rPr>
              <a:t>job-level dynamic</a:t>
            </a:r>
          </a:p>
          <a:p>
            <a:pPr algn="ctr"/>
            <a:r>
              <a:rPr lang="en-US" dirty="0">
                <a:solidFill>
                  <a:srgbClr val="CC0000"/>
                </a:solidFill>
              </a:rPr>
              <a:t>scheduling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Driven Scheduling</a:t>
            </a:r>
            <a:br>
              <a:rPr lang="en-US" dirty="0" smtClean="0"/>
            </a:br>
            <a:r>
              <a:rPr lang="en-US" dirty="0" smtClean="0"/>
              <a:t>(Cyclic Executives)</a:t>
            </a:r>
            <a:endParaRPr lang="en-US" dirty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01750"/>
            <a:ext cx="9144000" cy="5220970"/>
          </a:xfrm>
        </p:spPr>
        <p:txBody>
          <a:bodyPr>
            <a:normAutofit/>
          </a:bodyPr>
          <a:lstStyle/>
          <a:p>
            <a:r>
              <a:rPr lang="en-US" dirty="0"/>
              <a:t>Our scheduler will schedule periodic tasks using a </a:t>
            </a:r>
            <a:r>
              <a:rPr lang="en-US" b="1" dirty="0">
                <a:solidFill>
                  <a:srgbClr val="C00000"/>
                </a:solidFill>
              </a:rPr>
              <a:t>static </a:t>
            </a:r>
            <a:r>
              <a:rPr lang="en-US" b="1" dirty="0" smtClean="0">
                <a:solidFill>
                  <a:srgbClr val="C00000"/>
                </a:solidFill>
              </a:rPr>
              <a:t>schedule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/>
              <a:t>that is computed </a:t>
            </a:r>
            <a:r>
              <a:rPr lang="en-US" dirty="0">
                <a:solidFill>
                  <a:schemeClr val="tx2"/>
                </a:solidFill>
              </a:rPr>
              <a:t>offline</a:t>
            </a:r>
            <a:r>
              <a:rPr lang="en-US" dirty="0"/>
              <a:t> and stored in a </a:t>
            </a:r>
            <a:r>
              <a:rPr lang="en-US" dirty="0">
                <a:solidFill>
                  <a:schemeClr val="tx2"/>
                </a:solidFill>
              </a:rPr>
              <a:t>table</a:t>
            </a:r>
            <a:r>
              <a:rPr lang="en-US" dirty="0"/>
              <a:t> T.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  </a:t>
            </a:r>
            <a:r>
              <a:rPr lang="en-US" dirty="0" err="1"/>
              <a:t>T(t</a:t>
            </a:r>
            <a:r>
              <a:rPr lang="en-US" baseline="-25000" dirty="0" err="1"/>
              <a:t>k</a:t>
            </a:r>
            <a:r>
              <a:rPr lang="en-US" dirty="0"/>
              <a:t>) =</a:t>
            </a:r>
          </a:p>
          <a:p>
            <a:pPr lvl="1"/>
            <a:endParaRPr lang="en-US" sz="1800" dirty="0" smtClean="0"/>
          </a:p>
          <a:p>
            <a:pPr lvl="1"/>
            <a:r>
              <a:rPr lang="en-US" dirty="0" smtClean="0"/>
              <a:t>Assume the table is given for now.</a:t>
            </a:r>
          </a:p>
          <a:p>
            <a:pPr lvl="1"/>
            <a:r>
              <a:rPr lang="en-US" dirty="0" smtClean="0"/>
              <a:t>Later</a:t>
            </a:r>
            <a:r>
              <a:rPr lang="en-US" dirty="0"/>
              <a:t>, we consider one algorithm for producing the table.</a:t>
            </a:r>
          </a:p>
          <a:p>
            <a:pPr lvl="2"/>
            <a:r>
              <a:rPr lang="en-US" b="1" u="sng" dirty="0">
                <a:solidFill>
                  <a:schemeClr val="tx2"/>
                </a:solidFill>
              </a:rPr>
              <a:t>Note:</a:t>
            </a:r>
            <a:r>
              <a:rPr lang="en-US" dirty="0"/>
              <a:t> This algorithm need not be highly efficient.</a:t>
            </a:r>
          </a:p>
          <a:p>
            <a:pPr lvl="1"/>
            <a:r>
              <a:rPr lang="en-US" dirty="0"/>
              <a:t>We will schedule </a:t>
            </a:r>
            <a:r>
              <a:rPr lang="en-US" dirty="0" err="1"/>
              <a:t>aperiodic</a:t>
            </a:r>
            <a:r>
              <a:rPr lang="en-US" dirty="0"/>
              <a:t> jobs (if any are ready) in intervals not used by periodic tasks.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05013" y="3102611"/>
            <a:ext cx="5856287" cy="879476"/>
            <a:chOff x="4189" y="283"/>
            <a:chExt cx="3689" cy="554"/>
          </a:xfrm>
        </p:grpSpPr>
        <p:sp>
          <p:nvSpPr>
            <p:cNvPr id="373764" name="Text Box 4"/>
            <p:cNvSpPr txBox="1">
              <a:spLocks noChangeArrowheads="1"/>
            </p:cNvSpPr>
            <p:nvPr/>
          </p:nvSpPr>
          <p:spPr bwMode="auto">
            <a:xfrm>
              <a:off x="4351" y="319"/>
              <a:ext cx="3527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461963" algn="l"/>
                </a:tabLst>
              </a:pPr>
              <a:r>
                <a:rPr lang="en-US" dirty="0"/>
                <a:t>T</a:t>
              </a:r>
              <a:r>
                <a:rPr lang="en-US" baseline="-25000" dirty="0"/>
                <a:t>i</a:t>
              </a:r>
              <a:r>
                <a:rPr lang="en-US" dirty="0"/>
                <a:t> 	if T</a:t>
              </a:r>
              <a:r>
                <a:rPr lang="en-US" baseline="-25000" dirty="0"/>
                <a:t>i</a:t>
              </a:r>
              <a:r>
                <a:rPr lang="en-US" dirty="0"/>
                <a:t> is to be scheduled at time </a:t>
              </a:r>
              <a:r>
                <a:rPr lang="en-US" dirty="0" err="1"/>
                <a:t>t</a:t>
              </a:r>
              <a:r>
                <a:rPr lang="en-US" baseline="-25000" dirty="0" err="1"/>
                <a:t>k</a:t>
              </a:r>
              <a:endParaRPr lang="en-US" dirty="0"/>
            </a:p>
            <a:p>
              <a:pPr>
                <a:tabLst>
                  <a:tab pos="461963" algn="l"/>
                </a:tabLst>
              </a:pPr>
              <a:r>
                <a:rPr lang="en-US" dirty="0"/>
                <a:t>I	if no periodic task is scheduled at time </a:t>
              </a:r>
              <a:r>
                <a:rPr lang="en-US" dirty="0" err="1"/>
                <a:t>t</a:t>
              </a:r>
              <a:r>
                <a:rPr lang="en-US" baseline="-25000" dirty="0" err="1"/>
                <a:t>k</a:t>
              </a:r>
              <a:endParaRPr lang="en-US" dirty="0"/>
            </a:p>
          </p:txBody>
        </p:sp>
        <p:sp>
          <p:nvSpPr>
            <p:cNvPr id="373765" name="AutoShape 5"/>
            <p:cNvSpPr>
              <a:spLocks/>
            </p:cNvSpPr>
            <p:nvPr/>
          </p:nvSpPr>
          <p:spPr bwMode="auto">
            <a:xfrm>
              <a:off x="4189" y="283"/>
              <a:ext cx="191" cy="500"/>
            </a:xfrm>
            <a:prstGeom prst="leftBrace">
              <a:avLst>
                <a:gd name="adj1" fmla="val 2181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850900" y="2935923"/>
            <a:ext cx="7156450" cy="10683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02435" name="Text Box 3"/>
          <p:cNvSpPr txBox="1">
            <a:spLocks noChangeArrowheads="1"/>
          </p:cNvSpPr>
          <p:nvPr/>
        </p:nvSpPr>
        <p:spPr bwMode="auto">
          <a:xfrm>
            <a:off x="209550" y="1417638"/>
            <a:ext cx="7869142" cy="10895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Consider a system of four tasks, </a:t>
            </a:r>
            <a:r>
              <a:rPr lang="en-US" dirty="0">
                <a:solidFill>
                  <a:srgbClr val="C00000"/>
                </a:solidFill>
              </a:rPr>
              <a:t>T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smtClean="0">
                <a:solidFill>
                  <a:srgbClr val="C00000"/>
                </a:solidFill>
              </a:rPr>
              <a:t>(1, 4), </a:t>
            </a:r>
            <a:r>
              <a:rPr lang="en-US" dirty="0">
                <a:solidFill>
                  <a:srgbClr val="C00000"/>
                </a:solidFill>
              </a:rPr>
              <a:t>T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smtClean="0">
                <a:solidFill>
                  <a:srgbClr val="C00000"/>
                </a:solidFill>
              </a:rPr>
              <a:t>(1.8, 5,), </a:t>
            </a:r>
            <a:r>
              <a:rPr lang="en-US" dirty="0">
                <a:solidFill>
                  <a:srgbClr val="C00000"/>
                </a:solidFill>
              </a:rPr>
              <a:t>T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smtClean="0">
                <a:solidFill>
                  <a:srgbClr val="C00000"/>
                </a:solidFill>
              </a:rPr>
              <a:t>(1, 20), 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baseline="-25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</a:rPr>
              <a:t>(2, 20)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Consider </a:t>
            </a:r>
            <a:r>
              <a:rPr lang="en-US" dirty="0"/>
              <a:t>the following static schedule:</a:t>
            </a:r>
            <a:endParaRPr lang="en-US" baseline="-25000" dirty="0">
              <a:solidFill>
                <a:srgbClr val="010000"/>
              </a:solidFill>
            </a:endParaRPr>
          </a:p>
        </p:txBody>
      </p:sp>
      <p:sp>
        <p:nvSpPr>
          <p:cNvPr id="402436" name="Line 4"/>
          <p:cNvSpPr>
            <a:spLocks noChangeShapeType="1"/>
          </p:cNvSpPr>
          <p:nvPr/>
        </p:nvSpPr>
        <p:spPr bwMode="auto">
          <a:xfrm>
            <a:off x="307975" y="3898901"/>
            <a:ext cx="844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37" name="Line 5"/>
          <p:cNvSpPr>
            <a:spLocks noChangeShapeType="1"/>
          </p:cNvSpPr>
          <p:nvPr/>
        </p:nvSpPr>
        <p:spPr bwMode="auto">
          <a:xfrm>
            <a:off x="554038" y="3898901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38" name="Line 6"/>
          <p:cNvSpPr>
            <a:spLocks noChangeShapeType="1"/>
          </p:cNvSpPr>
          <p:nvPr/>
        </p:nvSpPr>
        <p:spPr bwMode="auto">
          <a:xfrm>
            <a:off x="8588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39" name="Line 7"/>
          <p:cNvSpPr>
            <a:spLocks noChangeShapeType="1"/>
          </p:cNvSpPr>
          <p:nvPr/>
        </p:nvSpPr>
        <p:spPr bwMode="auto">
          <a:xfrm>
            <a:off x="11636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0" name="Line 8"/>
          <p:cNvSpPr>
            <a:spLocks noChangeShapeType="1"/>
          </p:cNvSpPr>
          <p:nvPr/>
        </p:nvSpPr>
        <p:spPr bwMode="auto">
          <a:xfrm>
            <a:off x="1468438" y="3898901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1" name="Line 9"/>
          <p:cNvSpPr>
            <a:spLocks noChangeShapeType="1"/>
          </p:cNvSpPr>
          <p:nvPr/>
        </p:nvSpPr>
        <p:spPr bwMode="auto">
          <a:xfrm>
            <a:off x="17732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2" name="Line 10"/>
          <p:cNvSpPr>
            <a:spLocks noChangeShapeType="1"/>
          </p:cNvSpPr>
          <p:nvPr/>
        </p:nvSpPr>
        <p:spPr bwMode="auto">
          <a:xfrm>
            <a:off x="20780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3" name="Line 11"/>
          <p:cNvSpPr>
            <a:spLocks noChangeShapeType="1"/>
          </p:cNvSpPr>
          <p:nvPr/>
        </p:nvSpPr>
        <p:spPr bwMode="auto">
          <a:xfrm>
            <a:off x="2382838" y="3898901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4" name="Line 12"/>
          <p:cNvSpPr>
            <a:spLocks noChangeShapeType="1"/>
          </p:cNvSpPr>
          <p:nvPr/>
        </p:nvSpPr>
        <p:spPr bwMode="auto">
          <a:xfrm>
            <a:off x="26876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5" name="Line 13"/>
          <p:cNvSpPr>
            <a:spLocks noChangeShapeType="1"/>
          </p:cNvSpPr>
          <p:nvPr/>
        </p:nvSpPr>
        <p:spPr bwMode="auto">
          <a:xfrm>
            <a:off x="29924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6" name="Line 14"/>
          <p:cNvSpPr>
            <a:spLocks noChangeShapeType="1"/>
          </p:cNvSpPr>
          <p:nvPr/>
        </p:nvSpPr>
        <p:spPr bwMode="auto">
          <a:xfrm>
            <a:off x="3297238" y="3898901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7" name="Line 15"/>
          <p:cNvSpPr>
            <a:spLocks noChangeShapeType="1"/>
          </p:cNvSpPr>
          <p:nvPr/>
        </p:nvSpPr>
        <p:spPr bwMode="auto">
          <a:xfrm>
            <a:off x="36020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8" name="Line 16"/>
          <p:cNvSpPr>
            <a:spLocks noChangeShapeType="1"/>
          </p:cNvSpPr>
          <p:nvPr/>
        </p:nvSpPr>
        <p:spPr bwMode="auto">
          <a:xfrm>
            <a:off x="39068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49" name="Line 17"/>
          <p:cNvSpPr>
            <a:spLocks noChangeShapeType="1"/>
          </p:cNvSpPr>
          <p:nvPr/>
        </p:nvSpPr>
        <p:spPr bwMode="auto">
          <a:xfrm>
            <a:off x="4211638" y="3898901"/>
            <a:ext cx="1587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0" name="Line 18"/>
          <p:cNvSpPr>
            <a:spLocks noChangeShapeType="1"/>
          </p:cNvSpPr>
          <p:nvPr/>
        </p:nvSpPr>
        <p:spPr bwMode="auto">
          <a:xfrm>
            <a:off x="45164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1" name="Line 19"/>
          <p:cNvSpPr>
            <a:spLocks noChangeShapeType="1"/>
          </p:cNvSpPr>
          <p:nvPr/>
        </p:nvSpPr>
        <p:spPr bwMode="auto">
          <a:xfrm>
            <a:off x="48212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2" name="Line 20"/>
          <p:cNvSpPr>
            <a:spLocks noChangeShapeType="1"/>
          </p:cNvSpPr>
          <p:nvPr/>
        </p:nvSpPr>
        <p:spPr bwMode="auto">
          <a:xfrm>
            <a:off x="5126038" y="3898901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3" name="Line 21"/>
          <p:cNvSpPr>
            <a:spLocks noChangeShapeType="1"/>
          </p:cNvSpPr>
          <p:nvPr/>
        </p:nvSpPr>
        <p:spPr bwMode="auto">
          <a:xfrm>
            <a:off x="54308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4" name="Line 22"/>
          <p:cNvSpPr>
            <a:spLocks noChangeShapeType="1"/>
          </p:cNvSpPr>
          <p:nvPr/>
        </p:nvSpPr>
        <p:spPr bwMode="auto">
          <a:xfrm>
            <a:off x="57356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5" name="Line 23"/>
          <p:cNvSpPr>
            <a:spLocks noChangeShapeType="1"/>
          </p:cNvSpPr>
          <p:nvPr/>
        </p:nvSpPr>
        <p:spPr bwMode="auto">
          <a:xfrm>
            <a:off x="6040438" y="3898901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6" name="Line 24"/>
          <p:cNvSpPr>
            <a:spLocks noChangeShapeType="1"/>
          </p:cNvSpPr>
          <p:nvPr/>
        </p:nvSpPr>
        <p:spPr bwMode="auto">
          <a:xfrm>
            <a:off x="6345238" y="3903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7" name="Line 25"/>
          <p:cNvSpPr>
            <a:spLocks noChangeShapeType="1"/>
          </p:cNvSpPr>
          <p:nvPr/>
        </p:nvSpPr>
        <p:spPr bwMode="auto">
          <a:xfrm>
            <a:off x="6650038" y="38941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58" name="Text Box 26"/>
          <p:cNvSpPr txBox="1">
            <a:spLocks noChangeArrowheads="1"/>
          </p:cNvSpPr>
          <p:nvPr/>
        </p:nvSpPr>
        <p:spPr bwMode="auto">
          <a:xfrm>
            <a:off x="433388" y="4013201"/>
            <a:ext cx="6470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0                 4                 8                 12               16               20</a:t>
            </a:r>
          </a:p>
        </p:txBody>
      </p:sp>
      <p:sp>
        <p:nvSpPr>
          <p:cNvPr id="402459" name="Line 27"/>
          <p:cNvSpPr>
            <a:spLocks noChangeShapeType="1"/>
          </p:cNvSpPr>
          <p:nvPr/>
        </p:nvSpPr>
        <p:spPr bwMode="auto">
          <a:xfrm flipV="1">
            <a:off x="1773238" y="3413126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60" name="Line 28"/>
          <p:cNvSpPr>
            <a:spLocks noChangeShapeType="1"/>
          </p:cNvSpPr>
          <p:nvPr/>
        </p:nvSpPr>
        <p:spPr bwMode="auto">
          <a:xfrm flipV="1">
            <a:off x="6650038" y="3416301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61" name="Rectangle 29"/>
          <p:cNvSpPr>
            <a:spLocks noChangeArrowheads="1"/>
          </p:cNvSpPr>
          <p:nvPr/>
        </p:nvSpPr>
        <p:spPr bwMode="auto">
          <a:xfrm>
            <a:off x="568325" y="3594101"/>
            <a:ext cx="295275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T</a:t>
            </a:r>
            <a:r>
              <a:rPr lang="en-US" sz="2000" baseline="-25000" dirty="0"/>
              <a:t>1</a:t>
            </a:r>
            <a:endParaRPr lang="en-US" sz="2000" dirty="0"/>
          </a:p>
        </p:txBody>
      </p:sp>
      <p:sp>
        <p:nvSpPr>
          <p:cNvPr id="402462" name="Rectangle 30"/>
          <p:cNvSpPr>
            <a:spLocks noChangeArrowheads="1"/>
          </p:cNvSpPr>
          <p:nvPr/>
        </p:nvSpPr>
        <p:spPr bwMode="auto">
          <a:xfrm>
            <a:off x="1778000" y="3594101"/>
            <a:ext cx="303213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T</a:t>
            </a:r>
            <a:r>
              <a:rPr lang="en-US" sz="2000" baseline="-25000" dirty="0"/>
              <a:t>1</a:t>
            </a:r>
            <a:endParaRPr lang="en-US" sz="2000" dirty="0"/>
          </a:p>
        </p:txBody>
      </p:sp>
      <p:sp>
        <p:nvSpPr>
          <p:cNvPr id="402463" name="Rectangle 31"/>
          <p:cNvSpPr>
            <a:spLocks noChangeArrowheads="1"/>
          </p:cNvSpPr>
          <p:nvPr/>
        </p:nvSpPr>
        <p:spPr bwMode="auto">
          <a:xfrm>
            <a:off x="3486150" y="3594101"/>
            <a:ext cx="303213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T</a:t>
            </a:r>
            <a:r>
              <a:rPr lang="en-US" sz="2000" baseline="-25000" dirty="0"/>
              <a:t>1</a:t>
            </a:r>
            <a:endParaRPr lang="en-US" sz="2000" dirty="0"/>
          </a:p>
        </p:txBody>
      </p:sp>
      <p:sp>
        <p:nvSpPr>
          <p:cNvPr id="402464" name="Rectangle 32"/>
          <p:cNvSpPr>
            <a:spLocks noChangeArrowheads="1"/>
          </p:cNvSpPr>
          <p:nvPr/>
        </p:nvSpPr>
        <p:spPr bwMode="auto">
          <a:xfrm>
            <a:off x="4724400" y="3594101"/>
            <a:ext cx="303213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T</a:t>
            </a:r>
            <a:r>
              <a:rPr lang="en-US" sz="2000" baseline="-25000" dirty="0"/>
              <a:t>1</a:t>
            </a:r>
            <a:endParaRPr lang="en-US" sz="2000" dirty="0"/>
          </a:p>
        </p:txBody>
      </p:sp>
      <p:sp>
        <p:nvSpPr>
          <p:cNvPr id="402465" name="Rectangle 33"/>
          <p:cNvSpPr>
            <a:spLocks noChangeArrowheads="1"/>
          </p:cNvSpPr>
          <p:nvPr/>
        </p:nvSpPr>
        <p:spPr bwMode="auto">
          <a:xfrm>
            <a:off x="5440363" y="3594101"/>
            <a:ext cx="298450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402466" name="Rectangle 34"/>
          <p:cNvSpPr>
            <a:spLocks noChangeArrowheads="1"/>
          </p:cNvSpPr>
          <p:nvPr/>
        </p:nvSpPr>
        <p:spPr bwMode="auto">
          <a:xfrm>
            <a:off x="863600" y="3594101"/>
            <a:ext cx="304800" cy="303212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402467" name="Rectangle 35"/>
          <p:cNvSpPr>
            <a:spLocks noChangeArrowheads="1"/>
          </p:cNvSpPr>
          <p:nvPr/>
        </p:nvSpPr>
        <p:spPr bwMode="auto">
          <a:xfrm>
            <a:off x="1163638" y="3594101"/>
            <a:ext cx="504825" cy="303212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402468" name="Rectangle 36"/>
          <p:cNvSpPr>
            <a:spLocks noChangeArrowheads="1"/>
          </p:cNvSpPr>
          <p:nvPr/>
        </p:nvSpPr>
        <p:spPr bwMode="auto">
          <a:xfrm>
            <a:off x="2982913" y="3594101"/>
            <a:ext cx="504825" cy="303212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402469" name="Rectangle 37"/>
          <p:cNvSpPr>
            <a:spLocks noChangeArrowheads="1"/>
          </p:cNvSpPr>
          <p:nvPr/>
        </p:nvSpPr>
        <p:spPr bwMode="auto">
          <a:xfrm>
            <a:off x="4221163" y="3594101"/>
            <a:ext cx="504825" cy="303212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402470" name="Rectangle 38"/>
          <p:cNvSpPr>
            <a:spLocks noChangeArrowheads="1"/>
          </p:cNvSpPr>
          <p:nvPr/>
        </p:nvSpPr>
        <p:spPr bwMode="auto">
          <a:xfrm>
            <a:off x="6038850" y="3594101"/>
            <a:ext cx="504825" cy="303212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402471" name="Rectangle 39"/>
          <p:cNvSpPr>
            <a:spLocks noChangeArrowheads="1"/>
          </p:cNvSpPr>
          <p:nvPr/>
        </p:nvSpPr>
        <p:spPr bwMode="auto">
          <a:xfrm>
            <a:off x="2387600" y="3595688"/>
            <a:ext cx="595313" cy="30162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4</a:t>
            </a:r>
            <a:endParaRPr lang="en-US" sz="2000"/>
          </a:p>
        </p:txBody>
      </p:sp>
      <p:sp>
        <p:nvSpPr>
          <p:cNvPr id="402472" name="Text Box 40"/>
          <p:cNvSpPr txBox="1">
            <a:spLocks noChangeArrowheads="1"/>
          </p:cNvSpPr>
          <p:nvPr/>
        </p:nvSpPr>
        <p:spPr bwMode="auto">
          <a:xfrm>
            <a:off x="6838950" y="3449638"/>
            <a:ext cx="18526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schedule repeats</a:t>
            </a:r>
          </a:p>
        </p:txBody>
      </p:sp>
      <p:sp>
        <p:nvSpPr>
          <p:cNvPr id="402474" name="Line 42"/>
          <p:cNvSpPr>
            <a:spLocks noChangeShapeType="1"/>
          </p:cNvSpPr>
          <p:nvPr/>
        </p:nvSpPr>
        <p:spPr bwMode="auto">
          <a:xfrm flipV="1">
            <a:off x="2992438" y="3403601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76" name="Line 44"/>
          <p:cNvSpPr>
            <a:spLocks noChangeShapeType="1"/>
          </p:cNvSpPr>
          <p:nvPr/>
        </p:nvSpPr>
        <p:spPr bwMode="auto">
          <a:xfrm flipV="1">
            <a:off x="4211638" y="3408363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78" name="Line 46"/>
          <p:cNvSpPr>
            <a:spLocks noChangeShapeType="1"/>
          </p:cNvSpPr>
          <p:nvPr/>
        </p:nvSpPr>
        <p:spPr bwMode="auto">
          <a:xfrm flipV="1">
            <a:off x="5434013" y="3413126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81" name="Line 49"/>
          <p:cNvSpPr>
            <a:spLocks noChangeShapeType="1"/>
          </p:cNvSpPr>
          <p:nvPr/>
        </p:nvSpPr>
        <p:spPr bwMode="auto">
          <a:xfrm flipV="1">
            <a:off x="568325" y="3408363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482" name="Text Box 50"/>
          <p:cNvSpPr txBox="1">
            <a:spLocks noChangeArrowheads="1"/>
          </p:cNvSpPr>
          <p:nvPr/>
        </p:nvSpPr>
        <p:spPr bwMode="auto">
          <a:xfrm>
            <a:off x="263525" y="4779963"/>
            <a:ext cx="823742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The first few table entries would be: </a:t>
            </a:r>
            <a:r>
              <a:rPr lang="en-US" dirty="0">
                <a:solidFill>
                  <a:schemeClr val="tx2"/>
                </a:solidFill>
              </a:rPr>
              <a:t>(0, 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), (1, T</a:t>
            </a:r>
            <a:r>
              <a:rPr lang="en-US" baseline="-25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), (2, T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), (3.8, I)</a:t>
            </a:r>
            <a:r>
              <a:rPr lang="en-US" dirty="0" smtClean="0">
                <a:solidFill>
                  <a:schemeClr val="tx2"/>
                </a:solidFill>
              </a:rPr>
              <a:t>, (</a:t>
            </a:r>
            <a:r>
              <a:rPr lang="en-US" dirty="0">
                <a:solidFill>
                  <a:schemeClr val="tx2"/>
                </a:solidFill>
              </a:rPr>
              <a:t>4, 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), </a:t>
            </a:r>
            <a:r>
              <a:rPr lang="en-US" dirty="0" smtClean="0">
                <a:solidFill>
                  <a:schemeClr val="tx2"/>
                </a:solidFill>
              </a:rPr>
              <a:t>…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“Frame size” is 2 in this example.  Scheduling decisions are made at frame boundaries.</a:t>
            </a: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8588"/>
            <a:ext cx="9142413" cy="914400"/>
          </a:xfrm>
        </p:spPr>
        <p:txBody>
          <a:bodyPr>
            <a:noAutofit/>
          </a:bodyPr>
          <a:lstStyle/>
          <a:p>
            <a:r>
              <a:rPr lang="en-US" sz="3800" dirty="0"/>
              <a:t>Improving Response Times of </a:t>
            </a:r>
            <a:r>
              <a:rPr lang="en-US" sz="3800" dirty="0" err="1"/>
              <a:t>Aperiodic</a:t>
            </a:r>
            <a:r>
              <a:rPr lang="en-US" sz="3800" dirty="0"/>
              <a:t> Jobs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62088"/>
            <a:ext cx="8458200" cy="4876800"/>
          </a:xfrm>
        </p:spPr>
        <p:txBody>
          <a:bodyPr/>
          <a:lstStyle/>
          <a:p>
            <a:r>
              <a:rPr lang="en-US" sz="2800"/>
              <a:t>Intuitively, it makes sense to give hard real-time jobs higher priority than aperiodic jobs.</a:t>
            </a:r>
          </a:p>
          <a:p>
            <a:r>
              <a:rPr lang="en-US" sz="2800" u="sng"/>
              <a:t>However</a:t>
            </a:r>
            <a:r>
              <a:rPr lang="en-US" sz="2800"/>
              <a:t>, this may lengthen the response time of an aperiodic job.</a:t>
            </a:r>
          </a:p>
          <a:p>
            <a:endParaRPr lang="en-US"/>
          </a:p>
          <a:p>
            <a:endParaRPr lang="en-US"/>
          </a:p>
          <a:p>
            <a:endParaRPr lang="en-US" sz="2800"/>
          </a:p>
          <a:p>
            <a:endParaRPr lang="en-US" sz="2000"/>
          </a:p>
          <a:p>
            <a:r>
              <a:rPr lang="en-US" sz="2800"/>
              <a:t>Note that </a:t>
            </a:r>
            <a:r>
              <a:rPr lang="en-US" sz="2800" b="1">
                <a:solidFill>
                  <a:srgbClr val="CC0000"/>
                </a:solidFill>
              </a:rPr>
              <a:t>there is no point in completing a hard real-time job early, as long as it finishes by its deadline.</a:t>
            </a:r>
            <a:endParaRPr lang="en-US" sz="2800">
              <a:solidFill>
                <a:srgbClr val="CC0000"/>
              </a:solidFill>
            </a:endParaRPr>
          </a:p>
        </p:txBody>
      </p:sp>
      <p:sp>
        <p:nvSpPr>
          <p:cNvPr id="382980" name="Line 4"/>
          <p:cNvSpPr>
            <a:spLocks noChangeShapeType="1"/>
          </p:cNvSpPr>
          <p:nvPr/>
        </p:nvSpPr>
        <p:spPr bwMode="auto">
          <a:xfrm flipV="1">
            <a:off x="769938" y="4259263"/>
            <a:ext cx="3392487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982" name="Line 6"/>
          <p:cNvSpPr>
            <a:spLocks noChangeShapeType="1"/>
          </p:cNvSpPr>
          <p:nvPr/>
        </p:nvSpPr>
        <p:spPr bwMode="auto">
          <a:xfrm flipV="1">
            <a:off x="3822700" y="3606800"/>
            <a:ext cx="0" cy="649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983" name="Rectangle 7"/>
          <p:cNvSpPr>
            <a:spLocks noChangeArrowheads="1"/>
          </p:cNvSpPr>
          <p:nvPr/>
        </p:nvSpPr>
        <p:spPr bwMode="auto">
          <a:xfrm>
            <a:off x="1227138" y="3884613"/>
            <a:ext cx="1198562" cy="374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hard</a:t>
            </a:r>
          </a:p>
        </p:txBody>
      </p:sp>
      <p:sp>
        <p:nvSpPr>
          <p:cNvPr id="382986" name="Rectangle 10"/>
          <p:cNvSpPr>
            <a:spLocks noChangeArrowheads="1"/>
          </p:cNvSpPr>
          <p:nvPr/>
        </p:nvSpPr>
        <p:spPr bwMode="auto">
          <a:xfrm>
            <a:off x="2422525" y="3883025"/>
            <a:ext cx="1257300" cy="37306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aperiodic</a:t>
            </a:r>
          </a:p>
        </p:txBody>
      </p:sp>
      <p:sp>
        <p:nvSpPr>
          <p:cNvPr id="382987" name="Line 11"/>
          <p:cNvSpPr>
            <a:spLocks noChangeShapeType="1"/>
          </p:cNvSpPr>
          <p:nvPr/>
        </p:nvSpPr>
        <p:spPr bwMode="auto">
          <a:xfrm>
            <a:off x="4546600" y="4270375"/>
            <a:ext cx="3392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989" name="Line 13"/>
          <p:cNvSpPr>
            <a:spLocks noChangeShapeType="1"/>
          </p:cNvSpPr>
          <p:nvPr/>
        </p:nvSpPr>
        <p:spPr bwMode="auto">
          <a:xfrm flipV="1">
            <a:off x="7561263" y="3617913"/>
            <a:ext cx="0" cy="649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990" name="Rectangle 14"/>
          <p:cNvSpPr>
            <a:spLocks noChangeArrowheads="1"/>
          </p:cNvSpPr>
          <p:nvPr/>
        </p:nvSpPr>
        <p:spPr bwMode="auto">
          <a:xfrm>
            <a:off x="6223000" y="3892550"/>
            <a:ext cx="1198563" cy="374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hard</a:t>
            </a:r>
          </a:p>
        </p:txBody>
      </p:sp>
      <p:sp>
        <p:nvSpPr>
          <p:cNvPr id="382991" name="Rectangle 15"/>
          <p:cNvSpPr>
            <a:spLocks noChangeArrowheads="1"/>
          </p:cNvSpPr>
          <p:nvPr/>
        </p:nvSpPr>
        <p:spPr bwMode="auto">
          <a:xfrm>
            <a:off x="4960938" y="3892550"/>
            <a:ext cx="1257300" cy="37465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aperiodic</a:t>
            </a:r>
          </a:p>
        </p:txBody>
      </p:sp>
      <p:sp>
        <p:nvSpPr>
          <p:cNvPr id="382992" name="Text Box 16"/>
          <p:cNvSpPr txBox="1">
            <a:spLocks noChangeArrowheads="1"/>
          </p:cNvSpPr>
          <p:nvPr/>
        </p:nvSpPr>
        <p:spPr bwMode="auto">
          <a:xfrm>
            <a:off x="4411663" y="4475163"/>
            <a:ext cx="373221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hard deadline is still met</a:t>
            </a:r>
          </a:p>
          <a:p>
            <a:pPr algn="ctr"/>
            <a:r>
              <a:rPr lang="en-US" sz="2000">
                <a:solidFill>
                  <a:schemeClr val="tx2"/>
                </a:solidFill>
              </a:rPr>
              <a:t>but aperiodic job completes sooner</a:t>
            </a:r>
          </a:p>
        </p:txBody>
      </p:sp>
      <p:sp>
        <p:nvSpPr>
          <p:cNvPr id="382981" name="Line 5"/>
          <p:cNvSpPr>
            <a:spLocks noChangeShapeType="1"/>
          </p:cNvSpPr>
          <p:nvPr/>
        </p:nvSpPr>
        <p:spPr bwMode="auto">
          <a:xfrm flipV="1">
            <a:off x="1227138" y="3611563"/>
            <a:ext cx="0" cy="6492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988" name="Line 12"/>
          <p:cNvSpPr>
            <a:spLocks noChangeShapeType="1"/>
          </p:cNvSpPr>
          <p:nvPr/>
        </p:nvSpPr>
        <p:spPr bwMode="auto">
          <a:xfrm flipV="1">
            <a:off x="4965700" y="3622675"/>
            <a:ext cx="0" cy="6492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Slack Stealing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the total amount of time allocated to all the slices scheduled in frame </a:t>
            </a:r>
            <a:r>
              <a:rPr lang="en-US" dirty="0" err="1"/>
              <a:t>k</a:t>
            </a:r>
            <a:r>
              <a:rPr lang="en-US" dirty="0"/>
              <a:t> be 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.</a:t>
            </a:r>
          </a:p>
          <a:p>
            <a:endParaRPr lang="en-US" sz="1600" dirty="0"/>
          </a:p>
          <a:p>
            <a:r>
              <a:rPr lang="en-US" b="1" dirty="0">
                <a:solidFill>
                  <a:srgbClr val="CC0000"/>
                </a:solidFill>
              </a:rPr>
              <a:t>Definition:</a:t>
            </a:r>
            <a:r>
              <a:rPr lang="en-US" dirty="0"/>
              <a:t> The </a:t>
            </a:r>
            <a:r>
              <a:rPr lang="en-US" b="1" dirty="0">
                <a:solidFill>
                  <a:schemeClr val="tx2"/>
                </a:solidFill>
              </a:rPr>
              <a:t>slack</a:t>
            </a:r>
            <a:r>
              <a:rPr lang="en-US" dirty="0"/>
              <a:t> available at the beginning of frame </a:t>
            </a:r>
            <a:r>
              <a:rPr lang="en-US" dirty="0" err="1"/>
              <a:t>k</a:t>
            </a:r>
            <a:r>
              <a:rPr lang="en-US" dirty="0"/>
              <a:t> is </a:t>
            </a:r>
            <a:r>
              <a:rPr lang="en-US" dirty="0" err="1"/>
              <a:t>f</a:t>
            </a:r>
            <a:r>
              <a:rPr lang="en-US" dirty="0"/>
              <a:t> </a:t>
            </a:r>
            <a:r>
              <a:rPr lang="en-US" dirty="0" err="1">
                <a:sym typeface="Symbol" charset="2"/>
              </a:rPr>
              <a:t>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.</a:t>
            </a:r>
          </a:p>
          <a:p>
            <a:endParaRPr lang="en-US" sz="1600" dirty="0"/>
          </a:p>
          <a:p>
            <a:r>
              <a:rPr lang="en-US" b="1" dirty="0">
                <a:solidFill>
                  <a:srgbClr val="CC0000"/>
                </a:solidFill>
              </a:rPr>
              <a:t>Change to scheduler: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If the </a:t>
            </a:r>
            <a:r>
              <a:rPr lang="en-US" dirty="0" err="1">
                <a:solidFill>
                  <a:schemeClr val="tx2"/>
                </a:solidFill>
              </a:rPr>
              <a:t>aperiodic</a:t>
            </a:r>
            <a:r>
              <a:rPr lang="en-US" dirty="0">
                <a:solidFill>
                  <a:schemeClr val="tx2"/>
                </a:solidFill>
              </a:rPr>
              <a:t> job queue is nonempty, let </a:t>
            </a:r>
            <a:r>
              <a:rPr lang="en-US" dirty="0" err="1">
                <a:solidFill>
                  <a:schemeClr val="tx2"/>
                </a:solidFill>
              </a:rPr>
              <a:t>aperiodic</a:t>
            </a:r>
            <a:r>
              <a:rPr lang="en-US" dirty="0">
                <a:solidFill>
                  <a:schemeClr val="tx2"/>
                </a:solidFill>
              </a:rPr>
              <a:t> jobs execute in each frame whenever there is nonzero slack.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85027" name="Line 3"/>
          <p:cNvSpPr>
            <a:spLocks noChangeShapeType="1"/>
          </p:cNvSpPr>
          <p:nvPr/>
        </p:nvSpPr>
        <p:spPr bwMode="auto">
          <a:xfrm>
            <a:off x="1274763" y="1743075"/>
            <a:ext cx="7562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28" name="Line 4"/>
          <p:cNvSpPr>
            <a:spLocks noChangeShapeType="1"/>
          </p:cNvSpPr>
          <p:nvPr/>
        </p:nvSpPr>
        <p:spPr bwMode="auto">
          <a:xfrm>
            <a:off x="1520825" y="174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1825625" y="174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>
            <a:off x="2130425" y="173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>
            <a:off x="2435225" y="174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>
            <a:off x="2740025" y="1744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>
            <a:off x="3044825" y="173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3349625" y="174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3654425" y="17446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>
            <a:off x="3959225" y="173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>
            <a:off x="4264025" y="17399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>
            <a:off x="4568825" y="17414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>
            <a:off x="4873625" y="174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>
            <a:off x="5483225" y="174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5788025" y="173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6092825" y="174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4" name="Line 20"/>
          <p:cNvSpPr>
            <a:spLocks noChangeShapeType="1"/>
          </p:cNvSpPr>
          <p:nvPr/>
        </p:nvSpPr>
        <p:spPr bwMode="auto">
          <a:xfrm>
            <a:off x="6397625" y="174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5" name="Line 21"/>
          <p:cNvSpPr>
            <a:spLocks noChangeShapeType="1"/>
          </p:cNvSpPr>
          <p:nvPr/>
        </p:nvSpPr>
        <p:spPr bwMode="auto">
          <a:xfrm>
            <a:off x="6702425" y="173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6" name="Line 22"/>
          <p:cNvSpPr>
            <a:spLocks noChangeShapeType="1"/>
          </p:cNvSpPr>
          <p:nvPr/>
        </p:nvSpPr>
        <p:spPr bwMode="auto">
          <a:xfrm>
            <a:off x="7007225" y="17430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7" name="Line 23"/>
          <p:cNvSpPr>
            <a:spLocks noChangeShapeType="1"/>
          </p:cNvSpPr>
          <p:nvPr/>
        </p:nvSpPr>
        <p:spPr bwMode="auto">
          <a:xfrm>
            <a:off x="7312025" y="17478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8" name="Line 24"/>
          <p:cNvSpPr>
            <a:spLocks noChangeShapeType="1"/>
          </p:cNvSpPr>
          <p:nvPr/>
        </p:nvSpPr>
        <p:spPr bwMode="auto">
          <a:xfrm>
            <a:off x="7616825" y="17383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49" name="Text Box 25"/>
          <p:cNvSpPr txBox="1">
            <a:spLocks noChangeArrowheads="1"/>
          </p:cNvSpPr>
          <p:nvPr/>
        </p:nvSpPr>
        <p:spPr bwMode="auto">
          <a:xfrm>
            <a:off x="1400175" y="1857375"/>
            <a:ext cx="6470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0                 4                 8                 12               16               20</a:t>
            </a:r>
          </a:p>
        </p:txBody>
      </p:sp>
      <p:sp>
        <p:nvSpPr>
          <p:cNvPr id="385051" name="Line 27"/>
          <p:cNvSpPr>
            <a:spLocks noChangeShapeType="1"/>
          </p:cNvSpPr>
          <p:nvPr/>
        </p:nvSpPr>
        <p:spPr bwMode="auto">
          <a:xfrm flipV="1">
            <a:off x="2740025" y="125412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55" name="Line 31"/>
          <p:cNvSpPr>
            <a:spLocks noChangeShapeType="1"/>
          </p:cNvSpPr>
          <p:nvPr/>
        </p:nvSpPr>
        <p:spPr bwMode="auto">
          <a:xfrm flipV="1">
            <a:off x="7616825" y="124777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56" name="Rectangle 32"/>
          <p:cNvSpPr>
            <a:spLocks noChangeArrowheads="1"/>
          </p:cNvSpPr>
          <p:nvPr/>
        </p:nvSpPr>
        <p:spPr bwMode="auto">
          <a:xfrm>
            <a:off x="1520825" y="1435100"/>
            <a:ext cx="303213" cy="3032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057" name="Rectangle 33"/>
          <p:cNvSpPr>
            <a:spLocks noChangeArrowheads="1"/>
          </p:cNvSpPr>
          <p:nvPr/>
        </p:nvSpPr>
        <p:spPr bwMode="auto">
          <a:xfrm>
            <a:off x="2744788" y="1443038"/>
            <a:ext cx="303212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058" name="Rectangle 34"/>
          <p:cNvSpPr>
            <a:spLocks noChangeArrowheads="1"/>
          </p:cNvSpPr>
          <p:nvPr/>
        </p:nvSpPr>
        <p:spPr bwMode="auto">
          <a:xfrm>
            <a:off x="3960813" y="1441450"/>
            <a:ext cx="303212" cy="3032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059" name="Rectangle 35"/>
          <p:cNvSpPr>
            <a:spLocks noChangeArrowheads="1"/>
          </p:cNvSpPr>
          <p:nvPr/>
        </p:nvSpPr>
        <p:spPr bwMode="auto">
          <a:xfrm>
            <a:off x="5792788" y="1425575"/>
            <a:ext cx="303212" cy="3159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060" name="Rectangle 36"/>
          <p:cNvSpPr>
            <a:spLocks noChangeArrowheads="1"/>
          </p:cNvSpPr>
          <p:nvPr/>
        </p:nvSpPr>
        <p:spPr bwMode="auto">
          <a:xfrm>
            <a:off x="6402388" y="1439863"/>
            <a:ext cx="303212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061" name="Rectangle 37"/>
          <p:cNvSpPr>
            <a:spLocks noChangeArrowheads="1"/>
          </p:cNvSpPr>
          <p:nvPr/>
        </p:nvSpPr>
        <p:spPr bwMode="auto">
          <a:xfrm>
            <a:off x="1827213" y="1435100"/>
            <a:ext cx="609600" cy="303213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85066" name="Text Box 42"/>
          <p:cNvSpPr txBox="1">
            <a:spLocks noChangeArrowheads="1"/>
          </p:cNvSpPr>
          <p:nvPr/>
        </p:nvSpPr>
        <p:spPr bwMode="auto">
          <a:xfrm>
            <a:off x="7805738" y="1065213"/>
            <a:ext cx="107156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schedule</a:t>
            </a:r>
          </a:p>
          <a:p>
            <a:r>
              <a:rPr lang="en-US" sz="2000">
                <a:solidFill>
                  <a:schemeClr val="tx2"/>
                </a:solidFill>
              </a:rPr>
              <a:t>repeats</a:t>
            </a:r>
          </a:p>
        </p:txBody>
      </p:sp>
      <p:sp>
        <p:nvSpPr>
          <p:cNvPr id="385067" name="Rectangle 43"/>
          <p:cNvSpPr>
            <a:spLocks noChangeArrowheads="1"/>
          </p:cNvSpPr>
          <p:nvPr/>
        </p:nvSpPr>
        <p:spPr bwMode="auto">
          <a:xfrm>
            <a:off x="5187950" y="1425575"/>
            <a:ext cx="603250" cy="3175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85069" name="Rectangle 45"/>
          <p:cNvSpPr>
            <a:spLocks noChangeArrowheads="1"/>
          </p:cNvSpPr>
          <p:nvPr/>
        </p:nvSpPr>
        <p:spPr bwMode="auto">
          <a:xfrm>
            <a:off x="3051175" y="1441450"/>
            <a:ext cx="606425" cy="30321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385070" name="Rectangle 46"/>
          <p:cNvSpPr>
            <a:spLocks noChangeArrowheads="1"/>
          </p:cNvSpPr>
          <p:nvPr/>
        </p:nvSpPr>
        <p:spPr bwMode="auto">
          <a:xfrm>
            <a:off x="4264025" y="1439863"/>
            <a:ext cx="303213" cy="3032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4</a:t>
            </a:r>
            <a:endParaRPr lang="en-US" sz="2000"/>
          </a:p>
        </p:txBody>
      </p:sp>
      <p:sp>
        <p:nvSpPr>
          <p:cNvPr id="385073" name="Rectangle 49"/>
          <p:cNvSpPr>
            <a:spLocks noChangeArrowheads="1"/>
          </p:cNvSpPr>
          <p:nvPr/>
        </p:nvSpPr>
        <p:spPr bwMode="auto">
          <a:xfrm>
            <a:off x="6699250" y="1438275"/>
            <a:ext cx="614363" cy="30321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385074" name="Line 50"/>
          <p:cNvSpPr>
            <a:spLocks noChangeShapeType="1"/>
          </p:cNvSpPr>
          <p:nvPr/>
        </p:nvSpPr>
        <p:spPr bwMode="auto">
          <a:xfrm>
            <a:off x="1270000" y="3038475"/>
            <a:ext cx="7566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75" name="Line 51"/>
          <p:cNvSpPr>
            <a:spLocks noChangeShapeType="1"/>
          </p:cNvSpPr>
          <p:nvPr/>
        </p:nvSpPr>
        <p:spPr bwMode="auto">
          <a:xfrm>
            <a:off x="1516063" y="30384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76" name="Line 52"/>
          <p:cNvSpPr>
            <a:spLocks noChangeShapeType="1"/>
          </p:cNvSpPr>
          <p:nvPr/>
        </p:nvSpPr>
        <p:spPr bwMode="auto">
          <a:xfrm>
            <a:off x="1820863" y="30368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77" name="Line 53"/>
          <p:cNvSpPr>
            <a:spLocks noChangeShapeType="1"/>
          </p:cNvSpPr>
          <p:nvPr/>
        </p:nvSpPr>
        <p:spPr bwMode="auto">
          <a:xfrm>
            <a:off x="2125663" y="30337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78" name="Line 54"/>
          <p:cNvSpPr>
            <a:spLocks noChangeShapeType="1"/>
          </p:cNvSpPr>
          <p:nvPr/>
        </p:nvSpPr>
        <p:spPr bwMode="auto">
          <a:xfrm>
            <a:off x="2430463" y="30353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79" name="Line 55"/>
          <p:cNvSpPr>
            <a:spLocks noChangeShapeType="1"/>
          </p:cNvSpPr>
          <p:nvPr/>
        </p:nvSpPr>
        <p:spPr bwMode="auto">
          <a:xfrm>
            <a:off x="2735263" y="30400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0" name="Line 56"/>
          <p:cNvSpPr>
            <a:spLocks noChangeShapeType="1"/>
          </p:cNvSpPr>
          <p:nvPr/>
        </p:nvSpPr>
        <p:spPr bwMode="auto">
          <a:xfrm>
            <a:off x="3040063" y="30337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1" name="Line 57"/>
          <p:cNvSpPr>
            <a:spLocks noChangeShapeType="1"/>
          </p:cNvSpPr>
          <p:nvPr/>
        </p:nvSpPr>
        <p:spPr bwMode="auto">
          <a:xfrm>
            <a:off x="3344863" y="30384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3" name="Line 59"/>
          <p:cNvSpPr>
            <a:spLocks noChangeShapeType="1"/>
          </p:cNvSpPr>
          <p:nvPr/>
        </p:nvSpPr>
        <p:spPr bwMode="auto">
          <a:xfrm>
            <a:off x="3954463" y="30337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4" name="Line 60"/>
          <p:cNvSpPr>
            <a:spLocks noChangeShapeType="1"/>
          </p:cNvSpPr>
          <p:nvPr/>
        </p:nvSpPr>
        <p:spPr bwMode="auto">
          <a:xfrm>
            <a:off x="4259263" y="30384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5" name="Line 61"/>
          <p:cNvSpPr>
            <a:spLocks noChangeShapeType="1"/>
          </p:cNvSpPr>
          <p:nvPr/>
        </p:nvSpPr>
        <p:spPr bwMode="auto">
          <a:xfrm>
            <a:off x="4564063" y="30432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6" name="Line 62"/>
          <p:cNvSpPr>
            <a:spLocks noChangeShapeType="1"/>
          </p:cNvSpPr>
          <p:nvPr/>
        </p:nvSpPr>
        <p:spPr bwMode="auto">
          <a:xfrm>
            <a:off x="4868863" y="30480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7" name="Line 63"/>
          <p:cNvSpPr>
            <a:spLocks noChangeShapeType="1"/>
          </p:cNvSpPr>
          <p:nvPr/>
        </p:nvSpPr>
        <p:spPr bwMode="auto">
          <a:xfrm>
            <a:off x="5173663" y="3038475"/>
            <a:ext cx="1587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8" name="Line 64"/>
          <p:cNvSpPr>
            <a:spLocks noChangeShapeType="1"/>
          </p:cNvSpPr>
          <p:nvPr/>
        </p:nvSpPr>
        <p:spPr bwMode="auto">
          <a:xfrm>
            <a:off x="5478463" y="30432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89" name="Line 65"/>
          <p:cNvSpPr>
            <a:spLocks noChangeShapeType="1"/>
          </p:cNvSpPr>
          <p:nvPr/>
        </p:nvSpPr>
        <p:spPr bwMode="auto">
          <a:xfrm>
            <a:off x="5783263" y="30384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0" name="Line 66"/>
          <p:cNvSpPr>
            <a:spLocks noChangeShapeType="1"/>
          </p:cNvSpPr>
          <p:nvPr/>
        </p:nvSpPr>
        <p:spPr bwMode="auto">
          <a:xfrm>
            <a:off x="6088063" y="30353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1" name="Line 67"/>
          <p:cNvSpPr>
            <a:spLocks noChangeShapeType="1"/>
          </p:cNvSpPr>
          <p:nvPr/>
        </p:nvSpPr>
        <p:spPr bwMode="auto">
          <a:xfrm>
            <a:off x="6392863" y="30432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2" name="Line 68"/>
          <p:cNvSpPr>
            <a:spLocks noChangeShapeType="1"/>
          </p:cNvSpPr>
          <p:nvPr/>
        </p:nvSpPr>
        <p:spPr bwMode="auto">
          <a:xfrm>
            <a:off x="6697663" y="30353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3" name="Line 69"/>
          <p:cNvSpPr>
            <a:spLocks noChangeShapeType="1"/>
          </p:cNvSpPr>
          <p:nvPr/>
        </p:nvSpPr>
        <p:spPr bwMode="auto">
          <a:xfrm>
            <a:off x="7002463" y="30353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4" name="Line 70"/>
          <p:cNvSpPr>
            <a:spLocks noChangeShapeType="1"/>
          </p:cNvSpPr>
          <p:nvPr/>
        </p:nvSpPr>
        <p:spPr bwMode="auto">
          <a:xfrm>
            <a:off x="7307263" y="30368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5" name="Line 71"/>
          <p:cNvSpPr>
            <a:spLocks noChangeShapeType="1"/>
          </p:cNvSpPr>
          <p:nvPr/>
        </p:nvSpPr>
        <p:spPr bwMode="auto">
          <a:xfrm>
            <a:off x="7612063" y="30337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6" name="Text Box 72"/>
          <p:cNvSpPr txBox="1">
            <a:spLocks noChangeArrowheads="1"/>
          </p:cNvSpPr>
          <p:nvPr/>
        </p:nvSpPr>
        <p:spPr bwMode="auto">
          <a:xfrm>
            <a:off x="1395413" y="3152775"/>
            <a:ext cx="6470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0                 4                 8                 12               16               20</a:t>
            </a:r>
          </a:p>
        </p:txBody>
      </p:sp>
      <p:sp>
        <p:nvSpPr>
          <p:cNvPr id="385097" name="Line 73"/>
          <p:cNvSpPr>
            <a:spLocks noChangeShapeType="1"/>
          </p:cNvSpPr>
          <p:nvPr/>
        </p:nvSpPr>
        <p:spPr bwMode="auto">
          <a:xfrm flipV="1">
            <a:off x="1514475" y="254793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9" name="Line 75"/>
          <p:cNvSpPr>
            <a:spLocks noChangeShapeType="1"/>
          </p:cNvSpPr>
          <p:nvPr/>
        </p:nvSpPr>
        <p:spPr bwMode="auto">
          <a:xfrm flipV="1">
            <a:off x="3954463" y="254317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00" name="Line 76"/>
          <p:cNvSpPr>
            <a:spLocks noChangeShapeType="1"/>
          </p:cNvSpPr>
          <p:nvPr/>
        </p:nvSpPr>
        <p:spPr bwMode="auto">
          <a:xfrm flipV="1">
            <a:off x="5173663" y="254793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01" name="Line 77"/>
          <p:cNvSpPr>
            <a:spLocks noChangeShapeType="1"/>
          </p:cNvSpPr>
          <p:nvPr/>
        </p:nvSpPr>
        <p:spPr bwMode="auto">
          <a:xfrm flipV="1">
            <a:off x="6392863" y="2552700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02" name="Line 78"/>
          <p:cNvSpPr>
            <a:spLocks noChangeShapeType="1"/>
          </p:cNvSpPr>
          <p:nvPr/>
        </p:nvSpPr>
        <p:spPr bwMode="auto">
          <a:xfrm flipV="1">
            <a:off x="7612063" y="254317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04" name="Rectangle 80"/>
          <p:cNvSpPr>
            <a:spLocks noChangeArrowheads="1"/>
          </p:cNvSpPr>
          <p:nvPr/>
        </p:nvSpPr>
        <p:spPr bwMode="auto">
          <a:xfrm>
            <a:off x="2740025" y="2732088"/>
            <a:ext cx="476250" cy="303212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A</a:t>
            </a:r>
            <a:r>
              <a:rPr lang="en-US" sz="2000" baseline="-25000">
                <a:solidFill>
                  <a:srgbClr val="FFFFFF"/>
                </a:solidFill>
              </a:rPr>
              <a:t>1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105" name="Rectangle 81"/>
          <p:cNvSpPr>
            <a:spLocks noChangeArrowheads="1"/>
          </p:cNvSpPr>
          <p:nvPr/>
        </p:nvSpPr>
        <p:spPr bwMode="auto">
          <a:xfrm>
            <a:off x="4408488" y="2735263"/>
            <a:ext cx="158750" cy="303212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385112" name="Rectangle 88"/>
          <p:cNvSpPr>
            <a:spLocks noChangeArrowheads="1"/>
          </p:cNvSpPr>
          <p:nvPr/>
        </p:nvSpPr>
        <p:spPr bwMode="auto">
          <a:xfrm>
            <a:off x="4722813" y="2733675"/>
            <a:ext cx="604837" cy="3048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A</a:t>
            </a:r>
            <a:r>
              <a:rPr lang="en-US" sz="2000" baseline="-25000">
                <a:solidFill>
                  <a:srgbClr val="FFFFFF"/>
                </a:solidFill>
              </a:rPr>
              <a:t>3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114" name="Line 90"/>
          <p:cNvSpPr>
            <a:spLocks noChangeShapeType="1"/>
          </p:cNvSpPr>
          <p:nvPr/>
        </p:nvSpPr>
        <p:spPr bwMode="auto">
          <a:xfrm>
            <a:off x="1265238" y="4333875"/>
            <a:ext cx="757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15" name="Line 91"/>
          <p:cNvSpPr>
            <a:spLocks noChangeShapeType="1"/>
          </p:cNvSpPr>
          <p:nvPr/>
        </p:nvSpPr>
        <p:spPr bwMode="auto">
          <a:xfrm>
            <a:off x="1511300" y="43338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16" name="Line 92"/>
          <p:cNvSpPr>
            <a:spLocks noChangeShapeType="1"/>
          </p:cNvSpPr>
          <p:nvPr/>
        </p:nvSpPr>
        <p:spPr bwMode="auto">
          <a:xfrm>
            <a:off x="1816100" y="43354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17" name="Line 93"/>
          <p:cNvSpPr>
            <a:spLocks noChangeShapeType="1"/>
          </p:cNvSpPr>
          <p:nvPr/>
        </p:nvSpPr>
        <p:spPr bwMode="auto">
          <a:xfrm>
            <a:off x="2120900" y="43291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18" name="Line 94"/>
          <p:cNvSpPr>
            <a:spLocks noChangeShapeType="1"/>
          </p:cNvSpPr>
          <p:nvPr/>
        </p:nvSpPr>
        <p:spPr bwMode="auto">
          <a:xfrm>
            <a:off x="2425700" y="43307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19" name="Line 95"/>
          <p:cNvSpPr>
            <a:spLocks noChangeShapeType="1"/>
          </p:cNvSpPr>
          <p:nvPr/>
        </p:nvSpPr>
        <p:spPr bwMode="auto">
          <a:xfrm>
            <a:off x="2730500" y="43354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0" name="Line 96"/>
          <p:cNvSpPr>
            <a:spLocks noChangeShapeType="1"/>
          </p:cNvSpPr>
          <p:nvPr/>
        </p:nvSpPr>
        <p:spPr bwMode="auto">
          <a:xfrm>
            <a:off x="3035300" y="43291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1" name="Line 97"/>
          <p:cNvSpPr>
            <a:spLocks noChangeShapeType="1"/>
          </p:cNvSpPr>
          <p:nvPr/>
        </p:nvSpPr>
        <p:spPr bwMode="auto">
          <a:xfrm>
            <a:off x="3340100" y="43338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2" name="Line 98"/>
          <p:cNvSpPr>
            <a:spLocks noChangeShapeType="1"/>
          </p:cNvSpPr>
          <p:nvPr/>
        </p:nvSpPr>
        <p:spPr bwMode="auto">
          <a:xfrm>
            <a:off x="3644900" y="43354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3" name="Line 99"/>
          <p:cNvSpPr>
            <a:spLocks noChangeShapeType="1"/>
          </p:cNvSpPr>
          <p:nvPr/>
        </p:nvSpPr>
        <p:spPr bwMode="auto">
          <a:xfrm>
            <a:off x="3949700" y="43291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4" name="Line 100"/>
          <p:cNvSpPr>
            <a:spLocks noChangeShapeType="1"/>
          </p:cNvSpPr>
          <p:nvPr/>
        </p:nvSpPr>
        <p:spPr bwMode="auto">
          <a:xfrm>
            <a:off x="4254500" y="43338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5" name="Line 101"/>
          <p:cNvSpPr>
            <a:spLocks noChangeShapeType="1"/>
          </p:cNvSpPr>
          <p:nvPr/>
        </p:nvSpPr>
        <p:spPr bwMode="auto">
          <a:xfrm>
            <a:off x="4559300" y="43354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6" name="Line 102"/>
          <p:cNvSpPr>
            <a:spLocks noChangeShapeType="1"/>
          </p:cNvSpPr>
          <p:nvPr/>
        </p:nvSpPr>
        <p:spPr bwMode="auto">
          <a:xfrm>
            <a:off x="4864100" y="43338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7" name="Line 103"/>
          <p:cNvSpPr>
            <a:spLocks noChangeShapeType="1"/>
          </p:cNvSpPr>
          <p:nvPr/>
        </p:nvSpPr>
        <p:spPr bwMode="auto">
          <a:xfrm>
            <a:off x="5168900" y="4333875"/>
            <a:ext cx="1588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8" name="Line 104"/>
          <p:cNvSpPr>
            <a:spLocks noChangeShapeType="1"/>
          </p:cNvSpPr>
          <p:nvPr/>
        </p:nvSpPr>
        <p:spPr bwMode="auto">
          <a:xfrm>
            <a:off x="5473700" y="43354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29" name="Line 105"/>
          <p:cNvSpPr>
            <a:spLocks noChangeShapeType="1"/>
          </p:cNvSpPr>
          <p:nvPr/>
        </p:nvSpPr>
        <p:spPr bwMode="auto">
          <a:xfrm>
            <a:off x="5778500" y="43291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0" name="Line 106"/>
          <p:cNvSpPr>
            <a:spLocks noChangeShapeType="1"/>
          </p:cNvSpPr>
          <p:nvPr/>
        </p:nvSpPr>
        <p:spPr bwMode="auto">
          <a:xfrm>
            <a:off x="6083300" y="43307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1" name="Line 107"/>
          <p:cNvSpPr>
            <a:spLocks noChangeShapeType="1"/>
          </p:cNvSpPr>
          <p:nvPr/>
        </p:nvSpPr>
        <p:spPr bwMode="auto">
          <a:xfrm>
            <a:off x="6388100" y="43322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2" name="Line 108"/>
          <p:cNvSpPr>
            <a:spLocks noChangeShapeType="1"/>
          </p:cNvSpPr>
          <p:nvPr/>
        </p:nvSpPr>
        <p:spPr bwMode="auto">
          <a:xfrm>
            <a:off x="6692900" y="432593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3" name="Line 109"/>
          <p:cNvSpPr>
            <a:spLocks noChangeShapeType="1"/>
          </p:cNvSpPr>
          <p:nvPr/>
        </p:nvSpPr>
        <p:spPr bwMode="auto">
          <a:xfrm>
            <a:off x="6997700" y="43307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4" name="Line 110"/>
          <p:cNvSpPr>
            <a:spLocks noChangeShapeType="1"/>
          </p:cNvSpPr>
          <p:nvPr/>
        </p:nvSpPr>
        <p:spPr bwMode="auto">
          <a:xfrm>
            <a:off x="7302500" y="43322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5" name="Line 111"/>
          <p:cNvSpPr>
            <a:spLocks noChangeShapeType="1"/>
          </p:cNvSpPr>
          <p:nvPr/>
        </p:nvSpPr>
        <p:spPr bwMode="auto">
          <a:xfrm>
            <a:off x="7607300" y="432911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6" name="Text Box 112"/>
          <p:cNvSpPr txBox="1">
            <a:spLocks noChangeArrowheads="1"/>
          </p:cNvSpPr>
          <p:nvPr/>
        </p:nvSpPr>
        <p:spPr bwMode="auto">
          <a:xfrm>
            <a:off x="1390650" y="4448175"/>
            <a:ext cx="6470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0                 4                 8                 12               16               20</a:t>
            </a:r>
          </a:p>
        </p:txBody>
      </p:sp>
      <p:sp>
        <p:nvSpPr>
          <p:cNvPr id="385142" name="Line 118"/>
          <p:cNvSpPr>
            <a:spLocks noChangeShapeType="1"/>
          </p:cNvSpPr>
          <p:nvPr/>
        </p:nvSpPr>
        <p:spPr bwMode="auto">
          <a:xfrm flipV="1">
            <a:off x="7607300" y="383857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43" name="Rectangle 119"/>
          <p:cNvSpPr>
            <a:spLocks noChangeArrowheads="1"/>
          </p:cNvSpPr>
          <p:nvPr/>
        </p:nvSpPr>
        <p:spPr bwMode="auto">
          <a:xfrm>
            <a:off x="1511300" y="4030663"/>
            <a:ext cx="303213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144" name="Rectangle 120"/>
          <p:cNvSpPr>
            <a:spLocks noChangeArrowheads="1"/>
          </p:cNvSpPr>
          <p:nvPr/>
        </p:nvSpPr>
        <p:spPr bwMode="auto">
          <a:xfrm>
            <a:off x="2735263" y="4033838"/>
            <a:ext cx="303212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145" name="Rectangle 121"/>
          <p:cNvSpPr>
            <a:spLocks noChangeArrowheads="1"/>
          </p:cNvSpPr>
          <p:nvPr/>
        </p:nvSpPr>
        <p:spPr bwMode="auto">
          <a:xfrm>
            <a:off x="3944938" y="4033838"/>
            <a:ext cx="307975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146" name="Rectangle 122"/>
          <p:cNvSpPr>
            <a:spLocks noChangeArrowheads="1"/>
          </p:cNvSpPr>
          <p:nvPr/>
        </p:nvSpPr>
        <p:spPr bwMode="auto">
          <a:xfrm>
            <a:off x="5783263" y="4033838"/>
            <a:ext cx="303212" cy="2984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147" name="Rectangle 123"/>
          <p:cNvSpPr>
            <a:spLocks noChangeArrowheads="1"/>
          </p:cNvSpPr>
          <p:nvPr/>
        </p:nvSpPr>
        <p:spPr bwMode="auto">
          <a:xfrm>
            <a:off x="6392863" y="4032250"/>
            <a:ext cx="303212" cy="3032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148" name="Rectangle 124"/>
          <p:cNvSpPr>
            <a:spLocks noChangeArrowheads="1"/>
          </p:cNvSpPr>
          <p:nvPr/>
        </p:nvSpPr>
        <p:spPr bwMode="auto">
          <a:xfrm>
            <a:off x="1817688" y="4029075"/>
            <a:ext cx="606425" cy="303213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85150" name="Rectangle 126"/>
          <p:cNvSpPr>
            <a:spLocks noChangeArrowheads="1"/>
          </p:cNvSpPr>
          <p:nvPr/>
        </p:nvSpPr>
        <p:spPr bwMode="auto">
          <a:xfrm>
            <a:off x="5178425" y="4033838"/>
            <a:ext cx="600075" cy="29845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85151" name="Rectangle 127"/>
          <p:cNvSpPr>
            <a:spLocks noChangeArrowheads="1"/>
          </p:cNvSpPr>
          <p:nvPr/>
        </p:nvSpPr>
        <p:spPr bwMode="auto">
          <a:xfrm>
            <a:off x="3041650" y="4032250"/>
            <a:ext cx="606425" cy="30321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385152" name="Rectangle 128"/>
          <p:cNvSpPr>
            <a:spLocks noChangeArrowheads="1"/>
          </p:cNvSpPr>
          <p:nvPr/>
        </p:nvSpPr>
        <p:spPr bwMode="auto">
          <a:xfrm>
            <a:off x="4254500" y="4033838"/>
            <a:ext cx="306388" cy="30321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4</a:t>
            </a:r>
            <a:endParaRPr lang="en-US" sz="2000"/>
          </a:p>
        </p:txBody>
      </p:sp>
      <p:sp>
        <p:nvSpPr>
          <p:cNvPr id="385153" name="Rectangle 129"/>
          <p:cNvSpPr>
            <a:spLocks noChangeArrowheads="1"/>
          </p:cNvSpPr>
          <p:nvPr/>
        </p:nvSpPr>
        <p:spPr bwMode="auto">
          <a:xfrm>
            <a:off x="6689725" y="4033838"/>
            <a:ext cx="614363" cy="29845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385194" name="Text Box 170"/>
          <p:cNvSpPr txBox="1">
            <a:spLocks noChangeArrowheads="1"/>
          </p:cNvSpPr>
          <p:nvPr/>
        </p:nvSpPr>
        <p:spPr bwMode="auto">
          <a:xfrm>
            <a:off x="2713038" y="2408238"/>
            <a:ext cx="501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1.5</a:t>
            </a:r>
          </a:p>
        </p:txBody>
      </p:sp>
      <p:sp>
        <p:nvSpPr>
          <p:cNvPr id="385195" name="Text Box 171"/>
          <p:cNvSpPr txBox="1">
            <a:spLocks noChangeArrowheads="1"/>
          </p:cNvSpPr>
          <p:nvPr/>
        </p:nvSpPr>
        <p:spPr bwMode="auto">
          <a:xfrm>
            <a:off x="4737100" y="2374900"/>
            <a:ext cx="501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2.0</a:t>
            </a:r>
          </a:p>
        </p:txBody>
      </p:sp>
      <p:sp>
        <p:nvSpPr>
          <p:cNvPr id="385196" name="Text Box 172"/>
          <p:cNvSpPr txBox="1">
            <a:spLocks noChangeArrowheads="1"/>
          </p:cNvSpPr>
          <p:nvPr/>
        </p:nvSpPr>
        <p:spPr bwMode="auto">
          <a:xfrm>
            <a:off x="4246563" y="2398713"/>
            <a:ext cx="501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0.5</a:t>
            </a:r>
          </a:p>
        </p:txBody>
      </p:sp>
      <p:sp>
        <p:nvSpPr>
          <p:cNvPr id="385197" name="Text Box 173"/>
          <p:cNvSpPr txBox="1">
            <a:spLocks noChangeArrowheads="1"/>
          </p:cNvSpPr>
          <p:nvPr/>
        </p:nvSpPr>
        <p:spPr bwMode="auto">
          <a:xfrm>
            <a:off x="4013200" y="2667000"/>
            <a:ext cx="4508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  <a:r>
              <a:rPr lang="en-US" sz="2000" baseline="-25000"/>
              <a:t>2</a:t>
            </a:r>
          </a:p>
        </p:txBody>
      </p:sp>
      <p:sp>
        <p:nvSpPr>
          <p:cNvPr id="385198" name="Text Box 174"/>
          <p:cNvSpPr txBox="1">
            <a:spLocks noChangeArrowheads="1"/>
          </p:cNvSpPr>
          <p:nvPr/>
        </p:nvSpPr>
        <p:spPr bwMode="auto">
          <a:xfrm>
            <a:off x="109538" y="1138238"/>
            <a:ext cx="1233487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some hard</a:t>
            </a:r>
          </a:p>
          <a:p>
            <a:r>
              <a:rPr lang="en-US" sz="2000">
                <a:solidFill>
                  <a:schemeClr val="tx2"/>
                </a:solidFill>
              </a:rPr>
              <a:t>real-time</a:t>
            </a:r>
          </a:p>
          <a:p>
            <a:r>
              <a:rPr lang="en-US" sz="2000">
                <a:solidFill>
                  <a:schemeClr val="tx2"/>
                </a:solidFill>
              </a:rPr>
              <a:t>jobs</a:t>
            </a:r>
          </a:p>
        </p:txBody>
      </p:sp>
      <p:sp>
        <p:nvSpPr>
          <p:cNvPr id="385199" name="Text Box 175"/>
          <p:cNvSpPr txBox="1">
            <a:spLocks noChangeArrowheads="1"/>
          </p:cNvSpPr>
          <p:nvPr/>
        </p:nvSpPr>
        <p:spPr bwMode="auto">
          <a:xfrm>
            <a:off x="104775" y="2505075"/>
            <a:ext cx="1127125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some </a:t>
            </a:r>
          </a:p>
          <a:p>
            <a:r>
              <a:rPr lang="en-US" sz="2000">
                <a:solidFill>
                  <a:schemeClr val="tx2"/>
                </a:solidFill>
              </a:rPr>
              <a:t>aperiodic</a:t>
            </a:r>
          </a:p>
          <a:p>
            <a:r>
              <a:rPr lang="en-US" sz="2000">
                <a:solidFill>
                  <a:schemeClr val="tx2"/>
                </a:solidFill>
              </a:rPr>
              <a:t>jobs</a:t>
            </a:r>
          </a:p>
        </p:txBody>
      </p:sp>
      <p:sp>
        <p:nvSpPr>
          <p:cNvPr id="385200" name="Text Box 176"/>
          <p:cNvSpPr txBox="1">
            <a:spLocks noChangeArrowheads="1"/>
          </p:cNvSpPr>
          <p:nvPr/>
        </p:nvSpPr>
        <p:spPr bwMode="auto">
          <a:xfrm>
            <a:off x="114300" y="3771900"/>
            <a:ext cx="97155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without</a:t>
            </a:r>
          </a:p>
          <a:p>
            <a:r>
              <a:rPr lang="en-US" sz="2000">
                <a:solidFill>
                  <a:schemeClr val="tx2"/>
                </a:solidFill>
              </a:rPr>
              <a:t>slack</a:t>
            </a:r>
          </a:p>
          <a:p>
            <a:r>
              <a:rPr lang="en-US" sz="2000">
                <a:solidFill>
                  <a:schemeClr val="tx2"/>
                </a:solidFill>
              </a:rPr>
              <a:t>stealing</a:t>
            </a:r>
          </a:p>
        </p:txBody>
      </p:sp>
      <p:sp>
        <p:nvSpPr>
          <p:cNvPr id="385201" name="Text Box 177"/>
          <p:cNvSpPr txBox="1">
            <a:spLocks noChangeArrowheads="1"/>
          </p:cNvSpPr>
          <p:nvPr/>
        </p:nvSpPr>
        <p:spPr bwMode="auto">
          <a:xfrm>
            <a:off x="109538" y="5067300"/>
            <a:ext cx="97155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with</a:t>
            </a:r>
          </a:p>
          <a:p>
            <a:r>
              <a:rPr lang="en-US" sz="2000">
                <a:solidFill>
                  <a:schemeClr val="tx2"/>
                </a:solidFill>
              </a:rPr>
              <a:t>slack</a:t>
            </a:r>
          </a:p>
          <a:p>
            <a:r>
              <a:rPr lang="en-US" sz="2000">
                <a:solidFill>
                  <a:schemeClr val="tx2"/>
                </a:solidFill>
              </a:rPr>
              <a:t>stealing</a:t>
            </a:r>
          </a:p>
        </p:txBody>
      </p:sp>
      <p:sp>
        <p:nvSpPr>
          <p:cNvPr id="385202" name="Rectangle 178"/>
          <p:cNvSpPr>
            <a:spLocks noChangeArrowheads="1"/>
          </p:cNvSpPr>
          <p:nvPr/>
        </p:nvSpPr>
        <p:spPr bwMode="auto">
          <a:xfrm>
            <a:off x="4559300" y="4033838"/>
            <a:ext cx="155575" cy="300037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03" name="Rectangle 179"/>
          <p:cNvSpPr>
            <a:spLocks noChangeArrowheads="1"/>
          </p:cNvSpPr>
          <p:nvPr/>
        </p:nvSpPr>
        <p:spPr bwMode="auto">
          <a:xfrm>
            <a:off x="3648075" y="4033838"/>
            <a:ext cx="288925" cy="301625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04" name="Rectangle 180"/>
          <p:cNvSpPr>
            <a:spLocks noChangeArrowheads="1"/>
          </p:cNvSpPr>
          <p:nvPr/>
        </p:nvSpPr>
        <p:spPr bwMode="auto">
          <a:xfrm>
            <a:off x="4708525" y="4033838"/>
            <a:ext cx="158750" cy="298450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385206" name="Rectangle 182"/>
          <p:cNvSpPr>
            <a:spLocks noChangeArrowheads="1"/>
          </p:cNvSpPr>
          <p:nvPr/>
        </p:nvSpPr>
        <p:spPr bwMode="auto">
          <a:xfrm>
            <a:off x="4867275" y="4033838"/>
            <a:ext cx="292100" cy="300037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07" name="Rectangle 183"/>
          <p:cNvSpPr>
            <a:spLocks noChangeArrowheads="1"/>
          </p:cNvSpPr>
          <p:nvPr/>
        </p:nvSpPr>
        <p:spPr bwMode="auto">
          <a:xfrm>
            <a:off x="6086475" y="4033838"/>
            <a:ext cx="292100" cy="29845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52" name="Line 228"/>
          <p:cNvSpPr>
            <a:spLocks noChangeShapeType="1"/>
          </p:cNvSpPr>
          <p:nvPr/>
        </p:nvSpPr>
        <p:spPr bwMode="auto">
          <a:xfrm>
            <a:off x="1273175" y="5630863"/>
            <a:ext cx="7570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3" name="Line 229"/>
          <p:cNvSpPr>
            <a:spLocks noChangeShapeType="1"/>
          </p:cNvSpPr>
          <p:nvPr/>
        </p:nvSpPr>
        <p:spPr bwMode="auto">
          <a:xfrm>
            <a:off x="1519238" y="56308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4" name="Line 230"/>
          <p:cNvSpPr>
            <a:spLocks noChangeShapeType="1"/>
          </p:cNvSpPr>
          <p:nvPr/>
        </p:nvSpPr>
        <p:spPr bwMode="auto">
          <a:xfrm>
            <a:off x="1824038" y="563245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5" name="Line 231"/>
          <p:cNvSpPr>
            <a:spLocks noChangeShapeType="1"/>
          </p:cNvSpPr>
          <p:nvPr/>
        </p:nvSpPr>
        <p:spPr bwMode="auto">
          <a:xfrm>
            <a:off x="21288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6" name="Line 232"/>
          <p:cNvSpPr>
            <a:spLocks noChangeShapeType="1"/>
          </p:cNvSpPr>
          <p:nvPr/>
        </p:nvSpPr>
        <p:spPr bwMode="auto">
          <a:xfrm>
            <a:off x="2433638" y="56308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7" name="Line 233"/>
          <p:cNvSpPr>
            <a:spLocks noChangeShapeType="1"/>
          </p:cNvSpPr>
          <p:nvPr/>
        </p:nvSpPr>
        <p:spPr bwMode="auto">
          <a:xfrm>
            <a:off x="2738438" y="563245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8" name="Line 234"/>
          <p:cNvSpPr>
            <a:spLocks noChangeShapeType="1"/>
          </p:cNvSpPr>
          <p:nvPr/>
        </p:nvSpPr>
        <p:spPr bwMode="auto">
          <a:xfrm>
            <a:off x="30432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59" name="Line 235"/>
          <p:cNvSpPr>
            <a:spLocks noChangeShapeType="1"/>
          </p:cNvSpPr>
          <p:nvPr/>
        </p:nvSpPr>
        <p:spPr bwMode="auto">
          <a:xfrm>
            <a:off x="3348038" y="56276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0" name="Line 236"/>
          <p:cNvSpPr>
            <a:spLocks noChangeShapeType="1"/>
          </p:cNvSpPr>
          <p:nvPr/>
        </p:nvSpPr>
        <p:spPr bwMode="auto">
          <a:xfrm>
            <a:off x="36528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1" name="Line 237"/>
          <p:cNvSpPr>
            <a:spLocks noChangeShapeType="1"/>
          </p:cNvSpPr>
          <p:nvPr/>
        </p:nvSpPr>
        <p:spPr bwMode="auto">
          <a:xfrm>
            <a:off x="39576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2" name="Line 238"/>
          <p:cNvSpPr>
            <a:spLocks noChangeShapeType="1"/>
          </p:cNvSpPr>
          <p:nvPr/>
        </p:nvSpPr>
        <p:spPr bwMode="auto">
          <a:xfrm>
            <a:off x="4262438" y="56308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3" name="Line 239"/>
          <p:cNvSpPr>
            <a:spLocks noChangeShapeType="1"/>
          </p:cNvSpPr>
          <p:nvPr/>
        </p:nvSpPr>
        <p:spPr bwMode="auto">
          <a:xfrm>
            <a:off x="4570413" y="562927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4" name="Line 240"/>
          <p:cNvSpPr>
            <a:spLocks noChangeShapeType="1"/>
          </p:cNvSpPr>
          <p:nvPr/>
        </p:nvSpPr>
        <p:spPr bwMode="auto">
          <a:xfrm>
            <a:off x="4872038" y="56276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5" name="Line 241"/>
          <p:cNvSpPr>
            <a:spLocks noChangeShapeType="1"/>
          </p:cNvSpPr>
          <p:nvPr/>
        </p:nvSpPr>
        <p:spPr bwMode="auto">
          <a:xfrm>
            <a:off x="5176838" y="5627688"/>
            <a:ext cx="1587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6" name="Line 242"/>
          <p:cNvSpPr>
            <a:spLocks noChangeShapeType="1"/>
          </p:cNvSpPr>
          <p:nvPr/>
        </p:nvSpPr>
        <p:spPr bwMode="auto">
          <a:xfrm>
            <a:off x="5481638" y="563245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7" name="Line 243"/>
          <p:cNvSpPr>
            <a:spLocks noChangeShapeType="1"/>
          </p:cNvSpPr>
          <p:nvPr/>
        </p:nvSpPr>
        <p:spPr bwMode="auto">
          <a:xfrm>
            <a:off x="57864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8" name="Line 244"/>
          <p:cNvSpPr>
            <a:spLocks noChangeShapeType="1"/>
          </p:cNvSpPr>
          <p:nvPr/>
        </p:nvSpPr>
        <p:spPr bwMode="auto">
          <a:xfrm>
            <a:off x="6091238" y="56308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69" name="Line 245"/>
          <p:cNvSpPr>
            <a:spLocks noChangeShapeType="1"/>
          </p:cNvSpPr>
          <p:nvPr/>
        </p:nvSpPr>
        <p:spPr bwMode="auto">
          <a:xfrm>
            <a:off x="6396038" y="563562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0" name="Line 246"/>
          <p:cNvSpPr>
            <a:spLocks noChangeShapeType="1"/>
          </p:cNvSpPr>
          <p:nvPr/>
        </p:nvSpPr>
        <p:spPr bwMode="auto">
          <a:xfrm>
            <a:off x="67008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1" name="Line 247"/>
          <p:cNvSpPr>
            <a:spLocks noChangeShapeType="1"/>
          </p:cNvSpPr>
          <p:nvPr/>
        </p:nvSpPr>
        <p:spPr bwMode="auto">
          <a:xfrm>
            <a:off x="7005638" y="5630863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2" name="Line 248"/>
          <p:cNvSpPr>
            <a:spLocks noChangeShapeType="1"/>
          </p:cNvSpPr>
          <p:nvPr/>
        </p:nvSpPr>
        <p:spPr bwMode="auto">
          <a:xfrm>
            <a:off x="7310438" y="5635625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3" name="Line 249"/>
          <p:cNvSpPr>
            <a:spLocks noChangeShapeType="1"/>
          </p:cNvSpPr>
          <p:nvPr/>
        </p:nvSpPr>
        <p:spPr bwMode="auto">
          <a:xfrm>
            <a:off x="7615238" y="5626100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4" name="Text Box 250"/>
          <p:cNvSpPr txBox="1">
            <a:spLocks noChangeArrowheads="1"/>
          </p:cNvSpPr>
          <p:nvPr/>
        </p:nvSpPr>
        <p:spPr bwMode="auto">
          <a:xfrm>
            <a:off x="1398588" y="5745163"/>
            <a:ext cx="6470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0                 4                 8                 12               16               20</a:t>
            </a:r>
          </a:p>
        </p:txBody>
      </p:sp>
      <p:sp>
        <p:nvSpPr>
          <p:cNvPr id="385280" name="Line 256"/>
          <p:cNvSpPr>
            <a:spLocks noChangeShapeType="1"/>
          </p:cNvSpPr>
          <p:nvPr/>
        </p:nvSpPr>
        <p:spPr bwMode="auto">
          <a:xfrm flipV="1">
            <a:off x="7615238" y="5135563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81" name="Rectangle 257"/>
          <p:cNvSpPr>
            <a:spLocks noChangeArrowheads="1"/>
          </p:cNvSpPr>
          <p:nvPr/>
        </p:nvSpPr>
        <p:spPr bwMode="auto">
          <a:xfrm>
            <a:off x="1519238" y="5327650"/>
            <a:ext cx="303212" cy="3032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282" name="Rectangle 258"/>
          <p:cNvSpPr>
            <a:spLocks noChangeArrowheads="1"/>
          </p:cNvSpPr>
          <p:nvPr/>
        </p:nvSpPr>
        <p:spPr bwMode="auto">
          <a:xfrm>
            <a:off x="3028950" y="5329238"/>
            <a:ext cx="319088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283" name="Rectangle 259"/>
          <p:cNvSpPr>
            <a:spLocks noChangeArrowheads="1"/>
          </p:cNvSpPr>
          <p:nvPr/>
        </p:nvSpPr>
        <p:spPr bwMode="auto">
          <a:xfrm>
            <a:off x="4110038" y="5327650"/>
            <a:ext cx="303212" cy="3032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284" name="Rectangle 260"/>
          <p:cNvSpPr>
            <a:spLocks noChangeArrowheads="1"/>
          </p:cNvSpPr>
          <p:nvPr/>
        </p:nvSpPr>
        <p:spPr bwMode="auto">
          <a:xfrm>
            <a:off x="6091238" y="5329238"/>
            <a:ext cx="303212" cy="3016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285" name="Rectangle 261"/>
          <p:cNvSpPr>
            <a:spLocks noChangeArrowheads="1"/>
          </p:cNvSpPr>
          <p:nvPr/>
        </p:nvSpPr>
        <p:spPr bwMode="auto">
          <a:xfrm>
            <a:off x="6407150" y="5326063"/>
            <a:ext cx="303213" cy="30321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85286" name="Rectangle 262"/>
          <p:cNvSpPr>
            <a:spLocks noChangeArrowheads="1"/>
          </p:cNvSpPr>
          <p:nvPr/>
        </p:nvSpPr>
        <p:spPr bwMode="auto">
          <a:xfrm>
            <a:off x="1827213" y="5326063"/>
            <a:ext cx="604837" cy="303212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85287" name="Rectangle 263"/>
          <p:cNvSpPr>
            <a:spLocks noChangeArrowheads="1"/>
          </p:cNvSpPr>
          <p:nvPr/>
        </p:nvSpPr>
        <p:spPr bwMode="auto">
          <a:xfrm>
            <a:off x="5480050" y="5329238"/>
            <a:ext cx="611188" cy="296862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85288" name="Rectangle 264"/>
          <p:cNvSpPr>
            <a:spLocks noChangeArrowheads="1"/>
          </p:cNvSpPr>
          <p:nvPr/>
        </p:nvSpPr>
        <p:spPr bwMode="auto">
          <a:xfrm>
            <a:off x="3348038" y="5327650"/>
            <a:ext cx="596900" cy="303213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385289" name="Rectangle 265"/>
          <p:cNvSpPr>
            <a:spLocks noChangeArrowheads="1"/>
          </p:cNvSpPr>
          <p:nvPr/>
        </p:nvSpPr>
        <p:spPr bwMode="auto">
          <a:xfrm>
            <a:off x="4572000" y="5327650"/>
            <a:ext cx="322263" cy="301625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4</a:t>
            </a:r>
            <a:endParaRPr lang="en-US" sz="2000"/>
          </a:p>
        </p:txBody>
      </p:sp>
      <p:sp>
        <p:nvSpPr>
          <p:cNvPr id="385290" name="Rectangle 266"/>
          <p:cNvSpPr>
            <a:spLocks noChangeArrowheads="1"/>
          </p:cNvSpPr>
          <p:nvPr/>
        </p:nvSpPr>
        <p:spPr bwMode="auto">
          <a:xfrm>
            <a:off x="6704013" y="5326063"/>
            <a:ext cx="606425" cy="303212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T</a:t>
            </a:r>
            <a:r>
              <a:rPr lang="en-US" sz="2000" baseline="-25000"/>
              <a:t>3</a:t>
            </a:r>
            <a:endParaRPr lang="en-US" sz="2000"/>
          </a:p>
        </p:txBody>
      </p:sp>
      <p:sp>
        <p:nvSpPr>
          <p:cNvPr id="385291" name="Rectangle 267"/>
          <p:cNvSpPr>
            <a:spLocks noChangeArrowheads="1"/>
          </p:cNvSpPr>
          <p:nvPr/>
        </p:nvSpPr>
        <p:spPr bwMode="auto">
          <a:xfrm>
            <a:off x="3968750" y="5327650"/>
            <a:ext cx="138113" cy="303213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92" name="Rectangle 268"/>
          <p:cNvSpPr>
            <a:spLocks noChangeArrowheads="1"/>
          </p:cNvSpPr>
          <p:nvPr/>
        </p:nvSpPr>
        <p:spPr bwMode="auto">
          <a:xfrm>
            <a:off x="2743200" y="5329238"/>
            <a:ext cx="301625" cy="300037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93" name="Rectangle 269"/>
          <p:cNvSpPr>
            <a:spLocks noChangeArrowheads="1"/>
          </p:cNvSpPr>
          <p:nvPr/>
        </p:nvSpPr>
        <p:spPr bwMode="auto">
          <a:xfrm>
            <a:off x="4413250" y="5327650"/>
            <a:ext cx="158750" cy="303213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 </a:t>
            </a:r>
          </a:p>
        </p:txBody>
      </p:sp>
      <p:sp>
        <p:nvSpPr>
          <p:cNvPr id="385294" name="Rectangle 270"/>
          <p:cNvSpPr>
            <a:spLocks noChangeArrowheads="1"/>
          </p:cNvSpPr>
          <p:nvPr/>
        </p:nvSpPr>
        <p:spPr bwMode="auto">
          <a:xfrm>
            <a:off x="4875213" y="5329238"/>
            <a:ext cx="292100" cy="2968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295" name="Rectangle 271"/>
          <p:cNvSpPr>
            <a:spLocks noChangeArrowheads="1"/>
          </p:cNvSpPr>
          <p:nvPr/>
        </p:nvSpPr>
        <p:spPr bwMode="auto">
          <a:xfrm>
            <a:off x="5189538" y="5330825"/>
            <a:ext cx="288925" cy="29527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385137" name="Line 113"/>
          <p:cNvSpPr>
            <a:spLocks noChangeShapeType="1"/>
          </p:cNvSpPr>
          <p:nvPr/>
        </p:nvSpPr>
        <p:spPr bwMode="auto">
          <a:xfrm flipV="1">
            <a:off x="1512888" y="384333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50" name="Line 26"/>
          <p:cNvSpPr>
            <a:spLocks noChangeShapeType="1"/>
          </p:cNvSpPr>
          <p:nvPr/>
        </p:nvSpPr>
        <p:spPr bwMode="auto">
          <a:xfrm flipV="1">
            <a:off x="1520825" y="125253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52" name="Line 28"/>
          <p:cNvSpPr>
            <a:spLocks noChangeShapeType="1"/>
          </p:cNvSpPr>
          <p:nvPr/>
        </p:nvSpPr>
        <p:spPr bwMode="auto">
          <a:xfrm flipV="1">
            <a:off x="3959225" y="124777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96" name="Line 272"/>
          <p:cNvSpPr>
            <a:spLocks noChangeShapeType="1"/>
          </p:cNvSpPr>
          <p:nvPr/>
        </p:nvSpPr>
        <p:spPr bwMode="auto">
          <a:xfrm>
            <a:off x="5173663" y="17414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53" name="Line 29"/>
          <p:cNvSpPr>
            <a:spLocks noChangeShapeType="1"/>
          </p:cNvSpPr>
          <p:nvPr/>
        </p:nvSpPr>
        <p:spPr bwMode="auto">
          <a:xfrm flipV="1">
            <a:off x="5178425" y="125253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54" name="Line 30"/>
          <p:cNvSpPr>
            <a:spLocks noChangeShapeType="1"/>
          </p:cNvSpPr>
          <p:nvPr/>
        </p:nvSpPr>
        <p:spPr bwMode="auto">
          <a:xfrm flipV="1">
            <a:off x="6397625" y="1257300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098" name="Line 74"/>
          <p:cNvSpPr>
            <a:spLocks noChangeShapeType="1"/>
          </p:cNvSpPr>
          <p:nvPr/>
        </p:nvSpPr>
        <p:spPr bwMode="auto">
          <a:xfrm flipV="1">
            <a:off x="2735263" y="2552700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97" name="Line 273"/>
          <p:cNvSpPr>
            <a:spLocks noChangeShapeType="1"/>
          </p:cNvSpPr>
          <p:nvPr/>
        </p:nvSpPr>
        <p:spPr bwMode="auto">
          <a:xfrm>
            <a:off x="3648075" y="3036888"/>
            <a:ext cx="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8" name="Line 114"/>
          <p:cNvSpPr>
            <a:spLocks noChangeShapeType="1"/>
          </p:cNvSpPr>
          <p:nvPr/>
        </p:nvSpPr>
        <p:spPr bwMode="auto">
          <a:xfrm flipV="1">
            <a:off x="2730500" y="3848100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39" name="Line 115"/>
          <p:cNvSpPr>
            <a:spLocks noChangeShapeType="1"/>
          </p:cNvSpPr>
          <p:nvPr/>
        </p:nvSpPr>
        <p:spPr bwMode="auto">
          <a:xfrm flipV="1">
            <a:off x="3949700" y="383857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40" name="Line 116"/>
          <p:cNvSpPr>
            <a:spLocks noChangeShapeType="1"/>
          </p:cNvSpPr>
          <p:nvPr/>
        </p:nvSpPr>
        <p:spPr bwMode="auto">
          <a:xfrm flipV="1">
            <a:off x="5168900" y="384333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141" name="Line 117"/>
          <p:cNvSpPr>
            <a:spLocks noChangeShapeType="1"/>
          </p:cNvSpPr>
          <p:nvPr/>
        </p:nvSpPr>
        <p:spPr bwMode="auto">
          <a:xfrm flipV="1">
            <a:off x="6388100" y="3848100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5" name="Line 251"/>
          <p:cNvSpPr>
            <a:spLocks noChangeShapeType="1"/>
          </p:cNvSpPr>
          <p:nvPr/>
        </p:nvSpPr>
        <p:spPr bwMode="auto">
          <a:xfrm flipV="1">
            <a:off x="1517650" y="514032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6" name="Line 252"/>
          <p:cNvSpPr>
            <a:spLocks noChangeShapeType="1"/>
          </p:cNvSpPr>
          <p:nvPr/>
        </p:nvSpPr>
        <p:spPr bwMode="auto">
          <a:xfrm flipV="1">
            <a:off x="2738438" y="514508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7" name="Line 253"/>
          <p:cNvSpPr>
            <a:spLocks noChangeShapeType="1"/>
          </p:cNvSpPr>
          <p:nvPr/>
        </p:nvSpPr>
        <p:spPr bwMode="auto">
          <a:xfrm flipV="1">
            <a:off x="3957638" y="5135563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8" name="Line 254"/>
          <p:cNvSpPr>
            <a:spLocks noChangeShapeType="1"/>
          </p:cNvSpPr>
          <p:nvPr/>
        </p:nvSpPr>
        <p:spPr bwMode="auto">
          <a:xfrm flipV="1">
            <a:off x="5176838" y="5140325"/>
            <a:ext cx="0" cy="4905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279" name="Line 255"/>
          <p:cNvSpPr>
            <a:spLocks noChangeShapeType="1"/>
          </p:cNvSpPr>
          <p:nvPr/>
        </p:nvSpPr>
        <p:spPr bwMode="auto">
          <a:xfrm flipV="1">
            <a:off x="6396038" y="5145088"/>
            <a:ext cx="0" cy="4905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Slide Number Placeholder 1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Cyclic Executives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1417638"/>
            <a:ext cx="9034463" cy="4564062"/>
          </a:xfrm>
        </p:spPr>
        <p:txBody>
          <a:bodyPr>
            <a:normAutofit fontScale="92500"/>
          </a:bodyPr>
          <a:lstStyle/>
          <a:p>
            <a:r>
              <a:rPr lang="en-US" b="1" u="sng" dirty="0">
                <a:solidFill>
                  <a:srgbClr val="CC0000"/>
                </a:solidFill>
              </a:rPr>
              <a:t>Main Advantage: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are </a:t>
            </a:r>
            <a:r>
              <a:rPr lang="en-US" i="1" dirty="0"/>
              <a:t>very</a:t>
            </a:r>
            <a:r>
              <a:rPr lang="en-US" dirty="0"/>
              <a:t> simple </a:t>
            </a:r>
            <a:r>
              <a:rPr lang="en-US" dirty="0" err="1">
                <a:sym typeface="Symbol" charset="2"/>
              </a:rPr>
              <a:t></a:t>
            </a:r>
            <a:r>
              <a:rPr lang="en-US" dirty="0"/>
              <a:t> you just need a table.</a:t>
            </a:r>
          </a:p>
          <a:p>
            <a:pPr lvl="1"/>
            <a:r>
              <a:rPr lang="en-US" dirty="0"/>
              <a:t>For example, additional mechanisms for concurrency control and synchronization are not needed.  In fact, there’s really no notion of a “process” here </a:t>
            </a:r>
            <a:r>
              <a:rPr lang="en-US" dirty="0" err="1">
                <a:sym typeface="Symbol" charset="2"/>
              </a:rPr>
              <a:t></a:t>
            </a:r>
            <a:r>
              <a:rPr lang="en-US" dirty="0"/>
              <a:t> just procedure calls.</a:t>
            </a:r>
          </a:p>
          <a:p>
            <a:pPr lvl="1"/>
            <a:r>
              <a:rPr lang="en-US" dirty="0"/>
              <a:t>Can validate, test, and certify with very high confidence.</a:t>
            </a:r>
          </a:p>
          <a:p>
            <a:pPr lvl="1"/>
            <a:r>
              <a:rPr lang="en-US" dirty="0"/>
              <a:t>Scheduling anomalies will not occur.</a:t>
            </a:r>
          </a:p>
          <a:p>
            <a:pPr lvl="1"/>
            <a:r>
              <a:rPr lang="en-US" dirty="0"/>
              <a:t>For these reasons, cyclic executives are the predominant approach in many safety-critical applications (like airplanes).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625" y="1352550"/>
            <a:ext cx="8715375" cy="230505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 system with a dual notion of correctness:</a:t>
            </a:r>
          </a:p>
          <a:p>
            <a:pPr lvl="1"/>
            <a:r>
              <a:rPr lang="en-US" sz="2400" i="1">
                <a:solidFill>
                  <a:srgbClr val="C00000"/>
                </a:solidFill>
              </a:rPr>
              <a:t>Logical</a:t>
            </a:r>
            <a:r>
              <a:rPr lang="en-US" sz="2400">
                <a:solidFill>
                  <a:srgbClr val="C00000"/>
                </a:solidFill>
              </a:rPr>
              <a:t> correctness </a:t>
            </a:r>
            <a:r>
              <a:rPr lang="en-US" sz="2400"/>
              <a:t>(“it does the right thing”);</a:t>
            </a:r>
          </a:p>
          <a:p>
            <a:pPr lvl="1"/>
            <a:r>
              <a:rPr lang="en-US" sz="2400" i="1">
                <a:solidFill>
                  <a:srgbClr val="C00000"/>
                </a:solidFill>
              </a:rPr>
              <a:t>Temporal</a:t>
            </a:r>
            <a:r>
              <a:rPr lang="en-US" sz="2400">
                <a:solidFill>
                  <a:srgbClr val="C00000"/>
                </a:solidFill>
              </a:rPr>
              <a:t> correctness </a:t>
            </a:r>
            <a:r>
              <a:rPr lang="en-US" sz="2400"/>
              <a:t>(“it does it on time”).</a:t>
            </a:r>
          </a:p>
          <a:p>
            <a:r>
              <a:rPr lang="en-US"/>
              <a:t>A system wherein </a:t>
            </a:r>
            <a:r>
              <a:rPr lang="en-US" i="1">
                <a:solidFill>
                  <a:srgbClr val="C00000"/>
                </a:solidFill>
              </a:rPr>
              <a:t>predictability</a:t>
            </a:r>
            <a:r>
              <a:rPr lang="en-US"/>
              <a:t> is as important as </a:t>
            </a:r>
            <a:r>
              <a:rPr lang="en-US" i="1">
                <a:solidFill>
                  <a:srgbClr val="C00000"/>
                </a:solidFill>
              </a:rPr>
              <a:t>performance</a:t>
            </a:r>
            <a:r>
              <a:rPr lang="en-US" i="1"/>
              <a:t>.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755900" y="5257800"/>
            <a:ext cx="368300" cy="0"/>
          </a:xfrm>
          <a:prstGeom prst="line">
            <a:avLst/>
          </a:prstGeom>
          <a:noFill/>
          <a:ln w="25400">
            <a:noFill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546600" y="5257800"/>
            <a:ext cx="368300" cy="0"/>
          </a:xfrm>
          <a:prstGeom prst="line">
            <a:avLst/>
          </a:prstGeom>
          <a:noFill/>
          <a:ln w="25400">
            <a:noFill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What is a Real-Time System?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(Continued)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" y="1417638"/>
            <a:ext cx="8921750" cy="46682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CC0000"/>
                </a:solidFill>
              </a:rPr>
              <a:t>Disadvantages of cyclic executives:</a:t>
            </a:r>
          </a:p>
          <a:p>
            <a:pPr lvl="1">
              <a:lnSpc>
                <a:spcPct val="120000"/>
              </a:lnSpc>
            </a:pPr>
            <a:r>
              <a:rPr lang="en-US" sz="2400" b="1" u="sng" dirty="0">
                <a:solidFill>
                  <a:schemeClr val="tx2"/>
                </a:solidFill>
              </a:rPr>
              <a:t>Very brittle:</a:t>
            </a:r>
            <a:r>
              <a:rPr lang="en-US" sz="2400" dirty="0"/>
              <a:t> Any change, no matter how trivial, requires that a new table be computed!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Release times of all jobs must be fixed, i.e., “real-world” sporadic tasks are difficult to support.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Temporal parameters essentially must be multiples of</a:t>
            </a:r>
            <a:r>
              <a:rPr lang="en-US" sz="2400" dirty="0" smtClean="0"/>
              <a:t> frame size.</a:t>
            </a:r>
          </a:p>
          <a:p>
            <a:pPr lvl="1">
              <a:lnSpc>
                <a:spcPct val="120000"/>
              </a:lnSpc>
            </a:pPr>
            <a:r>
              <a:rPr lang="en-US" sz="2400" dirty="0" err="1" smtClean="0">
                <a:solidFill>
                  <a:srgbClr val="CC0000"/>
                </a:solidFill>
              </a:rPr>
              <a:t>Hyperperiod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could be huge!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All combinations of periodic tasks that may execute together must be </a:t>
            </a:r>
            <a:r>
              <a:rPr lang="en-US" sz="2400" i="1" dirty="0"/>
              <a:t>a priori</a:t>
            </a:r>
            <a:r>
              <a:rPr lang="en-US" sz="2400" dirty="0"/>
              <a:t> analyzed.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From a software engineering standpoint, “slicing” one procedure into several could be error-prone.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Static-Priority Scheduling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168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Under </a:t>
            </a:r>
            <a:r>
              <a:rPr lang="en-US" sz="2800" dirty="0">
                <a:solidFill>
                  <a:schemeClr val="hlink"/>
                </a:solidFill>
              </a:rPr>
              <a:t>static-priority</a:t>
            </a:r>
            <a:r>
              <a:rPr lang="en-US" sz="2800" dirty="0">
                <a:solidFill>
                  <a:schemeClr val="tx1"/>
                </a:solidFill>
              </a:rPr>
              <a:t> scheduling, different jobs of a task are assigned the same priority.</a:t>
            </a:r>
          </a:p>
          <a:p>
            <a:r>
              <a:rPr lang="en-US" sz="2800" dirty="0"/>
              <a:t>We will assume that tasks are indexed in decreasing priority order, i.e., </a:t>
            </a:r>
            <a:r>
              <a:rPr lang="en-US" sz="2800" dirty="0">
                <a:solidFill>
                  <a:schemeClr val="hlink"/>
                </a:solidFill>
              </a:rPr>
              <a:t>T</a:t>
            </a:r>
            <a:r>
              <a:rPr lang="en-US" sz="2800" baseline="-25000" dirty="0">
                <a:solidFill>
                  <a:schemeClr val="hlink"/>
                </a:solidFill>
              </a:rPr>
              <a:t>i</a:t>
            </a:r>
            <a:r>
              <a:rPr lang="en-US" sz="2800" dirty="0">
                <a:solidFill>
                  <a:schemeClr val="hlink"/>
                </a:solidFill>
              </a:rPr>
              <a:t> has higher priority than </a:t>
            </a:r>
            <a:r>
              <a:rPr lang="en-US" sz="2800" dirty="0" err="1">
                <a:solidFill>
                  <a:schemeClr val="hlink"/>
                </a:solidFill>
              </a:rPr>
              <a:t>T</a:t>
            </a:r>
            <a:r>
              <a:rPr lang="en-US" sz="2800" baseline="-25000" dirty="0" err="1">
                <a:solidFill>
                  <a:schemeClr val="hlink"/>
                </a:solidFill>
              </a:rPr>
              <a:t>k</a:t>
            </a:r>
            <a:r>
              <a:rPr lang="en-US" sz="2800" dirty="0">
                <a:solidFill>
                  <a:schemeClr val="hlink"/>
                </a:solidFill>
              </a:rPr>
              <a:t> if </a:t>
            </a:r>
            <a:r>
              <a:rPr lang="en-US" sz="2800" dirty="0" err="1">
                <a:solidFill>
                  <a:schemeClr val="hlink"/>
                </a:solidFill>
              </a:rPr>
              <a:t>i</a:t>
            </a:r>
            <a:r>
              <a:rPr lang="en-US" sz="2800" dirty="0">
                <a:solidFill>
                  <a:schemeClr val="hlink"/>
                </a:solidFill>
              </a:rPr>
              <a:t> &lt; </a:t>
            </a:r>
            <a:r>
              <a:rPr lang="en-US" sz="2800" dirty="0" err="1">
                <a:solidFill>
                  <a:schemeClr val="hlink"/>
                </a:solidFill>
              </a:rPr>
              <a:t>k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66" name="Rectangle 66"/>
          <p:cNvSpPr>
            <a:spLocks noChangeArrowheads="1"/>
          </p:cNvSpPr>
          <p:nvPr/>
        </p:nvSpPr>
        <p:spPr bwMode="auto">
          <a:xfrm>
            <a:off x="1739900" y="410972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7" name="Rectangle 67"/>
          <p:cNvSpPr>
            <a:spLocks noChangeArrowheads="1"/>
          </p:cNvSpPr>
          <p:nvPr/>
        </p:nvSpPr>
        <p:spPr bwMode="auto">
          <a:xfrm>
            <a:off x="3505200" y="410972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8" name="Rectangle 68"/>
          <p:cNvSpPr>
            <a:spLocks noChangeArrowheads="1"/>
          </p:cNvSpPr>
          <p:nvPr/>
        </p:nvSpPr>
        <p:spPr bwMode="auto">
          <a:xfrm>
            <a:off x="5537200" y="410972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2" name="Rectangle 62"/>
          <p:cNvSpPr>
            <a:spLocks noChangeArrowheads="1"/>
          </p:cNvSpPr>
          <p:nvPr/>
        </p:nvSpPr>
        <p:spPr bwMode="auto">
          <a:xfrm>
            <a:off x="1473200" y="333502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3" name="Rectangle 63"/>
          <p:cNvSpPr>
            <a:spLocks noChangeArrowheads="1"/>
          </p:cNvSpPr>
          <p:nvPr/>
        </p:nvSpPr>
        <p:spPr bwMode="auto">
          <a:xfrm>
            <a:off x="2997200" y="333502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4" name="Rectangle 64"/>
          <p:cNvSpPr>
            <a:spLocks noChangeArrowheads="1"/>
          </p:cNvSpPr>
          <p:nvPr/>
        </p:nvSpPr>
        <p:spPr bwMode="auto">
          <a:xfrm>
            <a:off x="4521200" y="333502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5" name="Rectangle 65"/>
          <p:cNvSpPr>
            <a:spLocks noChangeArrowheads="1"/>
          </p:cNvSpPr>
          <p:nvPr/>
        </p:nvSpPr>
        <p:spPr bwMode="auto">
          <a:xfrm>
            <a:off x="6045200" y="333502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5120"/>
            <a:ext cx="91424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Rate-Monotonic Scheduling</a:t>
            </a:r>
            <a:r>
              <a:rPr lang="en-US" u="sng" dirty="0"/>
              <a:t/>
            </a:r>
            <a:br>
              <a:rPr lang="en-US" u="sng" dirty="0"/>
            </a:br>
            <a:r>
              <a:rPr lang="en-US" sz="2000" dirty="0"/>
              <a:t>(Liu and </a:t>
            </a:r>
            <a:r>
              <a:rPr lang="en-US" sz="2000" dirty="0" err="1"/>
              <a:t>Layland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435203" name="Text Box 3"/>
          <p:cNvSpPr txBox="1">
            <a:spLocks noChangeArrowheads="1"/>
          </p:cNvSpPr>
          <p:nvPr/>
        </p:nvSpPr>
        <p:spPr bwMode="auto">
          <a:xfrm>
            <a:off x="250825" y="1547495"/>
            <a:ext cx="6642844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solidFill>
                  <a:srgbClr val="CC0000"/>
                </a:solidFill>
              </a:rPr>
              <a:t>Priority Definition:</a:t>
            </a:r>
            <a:r>
              <a:rPr lang="en-US" dirty="0"/>
              <a:t> Tasks with smaller </a:t>
            </a:r>
            <a:r>
              <a:rPr lang="en-US" u="sng" dirty="0"/>
              <a:t>periods</a:t>
            </a:r>
            <a:r>
              <a:rPr lang="en-US" dirty="0"/>
              <a:t> have higher priority.</a:t>
            </a:r>
          </a:p>
          <a:p>
            <a:endParaRPr lang="en-US" dirty="0"/>
          </a:p>
          <a:p>
            <a:r>
              <a:rPr lang="en-US" b="1" u="sng" dirty="0">
                <a:solidFill>
                  <a:srgbClr val="CC0000"/>
                </a:solidFill>
              </a:rPr>
              <a:t>Example Schedule:</a:t>
            </a:r>
            <a:r>
              <a:rPr lang="en-US" dirty="0"/>
              <a:t>  Three tasks,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(0.5, 3),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(1, 4),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(2, 6)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35204" name="Line 4"/>
          <p:cNvSpPr>
            <a:spLocks noChangeShapeType="1"/>
          </p:cNvSpPr>
          <p:nvPr/>
        </p:nvSpPr>
        <p:spPr bwMode="auto">
          <a:xfrm>
            <a:off x="1257300" y="516382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5" name="Line 5"/>
          <p:cNvSpPr>
            <a:spLocks noChangeShapeType="1"/>
          </p:cNvSpPr>
          <p:nvPr/>
        </p:nvSpPr>
        <p:spPr bwMode="auto">
          <a:xfrm>
            <a:off x="1473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6" name="Line 6"/>
          <p:cNvSpPr>
            <a:spLocks noChangeShapeType="1"/>
          </p:cNvSpPr>
          <p:nvPr/>
        </p:nvSpPr>
        <p:spPr bwMode="auto">
          <a:xfrm>
            <a:off x="1981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7" name="Line 7"/>
          <p:cNvSpPr>
            <a:spLocks noChangeShapeType="1"/>
          </p:cNvSpPr>
          <p:nvPr/>
        </p:nvSpPr>
        <p:spPr bwMode="auto">
          <a:xfrm>
            <a:off x="2489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8" name="Line 8"/>
          <p:cNvSpPr>
            <a:spLocks noChangeShapeType="1"/>
          </p:cNvSpPr>
          <p:nvPr/>
        </p:nvSpPr>
        <p:spPr bwMode="auto">
          <a:xfrm>
            <a:off x="2997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9" name="Line 9"/>
          <p:cNvSpPr>
            <a:spLocks noChangeShapeType="1"/>
          </p:cNvSpPr>
          <p:nvPr/>
        </p:nvSpPr>
        <p:spPr bwMode="auto">
          <a:xfrm>
            <a:off x="3505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0" name="Line 10"/>
          <p:cNvSpPr>
            <a:spLocks noChangeShapeType="1"/>
          </p:cNvSpPr>
          <p:nvPr/>
        </p:nvSpPr>
        <p:spPr bwMode="auto">
          <a:xfrm>
            <a:off x="4013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1" name="Line 11"/>
          <p:cNvSpPr>
            <a:spLocks noChangeShapeType="1"/>
          </p:cNvSpPr>
          <p:nvPr/>
        </p:nvSpPr>
        <p:spPr bwMode="auto">
          <a:xfrm>
            <a:off x="4521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2" name="Line 12"/>
          <p:cNvSpPr>
            <a:spLocks noChangeShapeType="1"/>
          </p:cNvSpPr>
          <p:nvPr/>
        </p:nvSpPr>
        <p:spPr bwMode="auto">
          <a:xfrm>
            <a:off x="5029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3" name="Line 13"/>
          <p:cNvSpPr>
            <a:spLocks noChangeShapeType="1"/>
          </p:cNvSpPr>
          <p:nvPr/>
        </p:nvSpPr>
        <p:spPr bwMode="auto">
          <a:xfrm>
            <a:off x="5537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4" name="Line 14"/>
          <p:cNvSpPr>
            <a:spLocks noChangeShapeType="1"/>
          </p:cNvSpPr>
          <p:nvPr/>
        </p:nvSpPr>
        <p:spPr bwMode="auto">
          <a:xfrm>
            <a:off x="6045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5" name="Line 15"/>
          <p:cNvSpPr>
            <a:spLocks noChangeShapeType="1"/>
          </p:cNvSpPr>
          <p:nvPr/>
        </p:nvSpPr>
        <p:spPr bwMode="auto">
          <a:xfrm>
            <a:off x="6553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6" name="Line 16"/>
          <p:cNvSpPr>
            <a:spLocks noChangeShapeType="1"/>
          </p:cNvSpPr>
          <p:nvPr/>
        </p:nvSpPr>
        <p:spPr bwMode="auto">
          <a:xfrm>
            <a:off x="7061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7" name="Line 17"/>
          <p:cNvSpPr>
            <a:spLocks noChangeShapeType="1"/>
          </p:cNvSpPr>
          <p:nvPr/>
        </p:nvSpPr>
        <p:spPr bwMode="auto">
          <a:xfrm>
            <a:off x="7569200" y="51638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9" name="Text Box 19"/>
          <p:cNvSpPr txBox="1">
            <a:spLocks noChangeArrowheads="1"/>
          </p:cNvSpPr>
          <p:nvPr/>
        </p:nvSpPr>
        <p:spPr bwMode="auto">
          <a:xfrm>
            <a:off x="568325" y="4925695"/>
            <a:ext cx="4714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435220" name="Line 20"/>
          <p:cNvSpPr>
            <a:spLocks noChangeShapeType="1"/>
          </p:cNvSpPr>
          <p:nvPr/>
        </p:nvSpPr>
        <p:spPr bwMode="auto">
          <a:xfrm>
            <a:off x="1257300" y="437642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1" name="Line 21"/>
          <p:cNvSpPr>
            <a:spLocks noChangeShapeType="1"/>
          </p:cNvSpPr>
          <p:nvPr/>
        </p:nvSpPr>
        <p:spPr bwMode="auto">
          <a:xfrm>
            <a:off x="1473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2" name="Line 22"/>
          <p:cNvSpPr>
            <a:spLocks noChangeShapeType="1"/>
          </p:cNvSpPr>
          <p:nvPr/>
        </p:nvSpPr>
        <p:spPr bwMode="auto">
          <a:xfrm>
            <a:off x="1981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3" name="Line 23"/>
          <p:cNvSpPr>
            <a:spLocks noChangeShapeType="1"/>
          </p:cNvSpPr>
          <p:nvPr/>
        </p:nvSpPr>
        <p:spPr bwMode="auto">
          <a:xfrm>
            <a:off x="2489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4" name="Line 24"/>
          <p:cNvSpPr>
            <a:spLocks noChangeShapeType="1"/>
          </p:cNvSpPr>
          <p:nvPr/>
        </p:nvSpPr>
        <p:spPr bwMode="auto">
          <a:xfrm>
            <a:off x="2997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5" name="Line 25"/>
          <p:cNvSpPr>
            <a:spLocks noChangeShapeType="1"/>
          </p:cNvSpPr>
          <p:nvPr/>
        </p:nvSpPr>
        <p:spPr bwMode="auto">
          <a:xfrm>
            <a:off x="3505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6" name="Line 26"/>
          <p:cNvSpPr>
            <a:spLocks noChangeShapeType="1"/>
          </p:cNvSpPr>
          <p:nvPr/>
        </p:nvSpPr>
        <p:spPr bwMode="auto">
          <a:xfrm>
            <a:off x="4013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7" name="Line 27"/>
          <p:cNvSpPr>
            <a:spLocks noChangeShapeType="1"/>
          </p:cNvSpPr>
          <p:nvPr/>
        </p:nvSpPr>
        <p:spPr bwMode="auto">
          <a:xfrm>
            <a:off x="4521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8" name="Line 28"/>
          <p:cNvSpPr>
            <a:spLocks noChangeShapeType="1"/>
          </p:cNvSpPr>
          <p:nvPr/>
        </p:nvSpPr>
        <p:spPr bwMode="auto">
          <a:xfrm>
            <a:off x="5029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9" name="Line 29"/>
          <p:cNvSpPr>
            <a:spLocks noChangeShapeType="1"/>
          </p:cNvSpPr>
          <p:nvPr/>
        </p:nvSpPr>
        <p:spPr bwMode="auto">
          <a:xfrm>
            <a:off x="5537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0" name="Line 30"/>
          <p:cNvSpPr>
            <a:spLocks noChangeShapeType="1"/>
          </p:cNvSpPr>
          <p:nvPr/>
        </p:nvSpPr>
        <p:spPr bwMode="auto">
          <a:xfrm>
            <a:off x="6045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1" name="Line 31"/>
          <p:cNvSpPr>
            <a:spLocks noChangeShapeType="1"/>
          </p:cNvSpPr>
          <p:nvPr/>
        </p:nvSpPr>
        <p:spPr bwMode="auto">
          <a:xfrm>
            <a:off x="6553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2" name="Line 32"/>
          <p:cNvSpPr>
            <a:spLocks noChangeShapeType="1"/>
          </p:cNvSpPr>
          <p:nvPr/>
        </p:nvSpPr>
        <p:spPr bwMode="auto">
          <a:xfrm>
            <a:off x="7061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3" name="Line 33"/>
          <p:cNvSpPr>
            <a:spLocks noChangeShapeType="1"/>
          </p:cNvSpPr>
          <p:nvPr/>
        </p:nvSpPr>
        <p:spPr bwMode="auto">
          <a:xfrm>
            <a:off x="7569200" y="43764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4" name="Text Box 34"/>
          <p:cNvSpPr txBox="1">
            <a:spLocks noChangeArrowheads="1"/>
          </p:cNvSpPr>
          <p:nvPr/>
        </p:nvSpPr>
        <p:spPr bwMode="auto">
          <a:xfrm>
            <a:off x="568325" y="4138295"/>
            <a:ext cx="4714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35235" name="Line 35"/>
          <p:cNvSpPr>
            <a:spLocks noChangeShapeType="1"/>
          </p:cNvSpPr>
          <p:nvPr/>
        </p:nvSpPr>
        <p:spPr bwMode="auto">
          <a:xfrm>
            <a:off x="1257300" y="358902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6" name="Line 36"/>
          <p:cNvSpPr>
            <a:spLocks noChangeShapeType="1"/>
          </p:cNvSpPr>
          <p:nvPr/>
        </p:nvSpPr>
        <p:spPr bwMode="auto">
          <a:xfrm>
            <a:off x="1473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7" name="Line 37"/>
          <p:cNvSpPr>
            <a:spLocks noChangeShapeType="1"/>
          </p:cNvSpPr>
          <p:nvPr/>
        </p:nvSpPr>
        <p:spPr bwMode="auto">
          <a:xfrm>
            <a:off x="1981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8" name="Line 38"/>
          <p:cNvSpPr>
            <a:spLocks noChangeShapeType="1"/>
          </p:cNvSpPr>
          <p:nvPr/>
        </p:nvSpPr>
        <p:spPr bwMode="auto">
          <a:xfrm>
            <a:off x="2489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9" name="Line 39"/>
          <p:cNvSpPr>
            <a:spLocks noChangeShapeType="1"/>
          </p:cNvSpPr>
          <p:nvPr/>
        </p:nvSpPr>
        <p:spPr bwMode="auto">
          <a:xfrm>
            <a:off x="2997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0" name="Line 40"/>
          <p:cNvSpPr>
            <a:spLocks noChangeShapeType="1"/>
          </p:cNvSpPr>
          <p:nvPr/>
        </p:nvSpPr>
        <p:spPr bwMode="auto">
          <a:xfrm>
            <a:off x="3505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1" name="Line 41"/>
          <p:cNvSpPr>
            <a:spLocks noChangeShapeType="1"/>
          </p:cNvSpPr>
          <p:nvPr/>
        </p:nvSpPr>
        <p:spPr bwMode="auto">
          <a:xfrm>
            <a:off x="4013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2" name="Line 42"/>
          <p:cNvSpPr>
            <a:spLocks noChangeShapeType="1"/>
          </p:cNvSpPr>
          <p:nvPr/>
        </p:nvSpPr>
        <p:spPr bwMode="auto">
          <a:xfrm>
            <a:off x="4521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3" name="Line 43"/>
          <p:cNvSpPr>
            <a:spLocks noChangeShapeType="1"/>
          </p:cNvSpPr>
          <p:nvPr/>
        </p:nvSpPr>
        <p:spPr bwMode="auto">
          <a:xfrm>
            <a:off x="5029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4" name="Line 44"/>
          <p:cNvSpPr>
            <a:spLocks noChangeShapeType="1"/>
          </p:cNvSpPr>
          <p:nvPr/>
        </p:nvSpPr>
        <p:spPr bwMode="auto">
          <a:xfrm>
            <a:off x="5537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5" name="Line 45"/>
          <p:cNvSpPr>
            <a:spLocks noChangeShapeType="1"/>
          </p:cNvSpPr>
          <p:nvPr/>
        </p:nvSpPr>
        <p:spPr bwMode="auto">
          <a:xfrm>
            <a:off x="6045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6" name="Line 46"/>
          <p:cNvSpPr>
            <a:spLocks noChangeShapeType="1"/>
          </p:cNvSpPr>
          <p:nvPr/>
        </p:nvSpPr>
        <p:spPr bwMode="auto">
          <a:xfrm>
            <a:off x="6553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7" name="Line 47"/>
          <p:cNvSpPr>
            <a:spLocks noChangeShapeType="1"/>
          </p:cNvSpPr>
          <p:nvPr/>
        </p:nvSpPr>
        <p:spPr bwMode="auto">
          <a:xfrm>
            <a:off x="7061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8" name="Line 48"/>
          <p:cNvSpPr>
            <a:spLocks noChangeShapeType="1"/>
          </p:cNvSpPr>
          <p:nvPr/>
        </p:nvSpPr>
        <p:spPr bwMode="auto">
          <a:xfrm>
            <a:off x="7569200" y="358902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9" name="Text Box 49"/>
          <p:cNvSpPr txBox="1">
            <a:spLocks noChangeArrowheads="1"/>
          </p:cNvSpPr>
          <p:nvPr/>
        </p:nvSpPr>
        <p:spPr bwMode="auto">
          <a:xfrm>
            <a:off x="568325" y="3350895"/>
            <a:ext cx="4714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35250" name="Line 50"/>
          <p:cNvSpPr>
            <a:spLocks noChangeShapeType="1"/>
          </p:cNvSpPr>
          <p:nvPr/>
        </p:nvSpPr>
        <p:spPr bwMode="auto">
          <a:xfrm flipV="1">
            <a:off x="1473200" y="48844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1" name="Line 51"/>
          <p:cNvSpPr>
            <a:spLocks noChangeShapeType="1"/>
          </p:cNvSpPr>
          <p:nvPr/>
        </p:nvSpPr>
        <p:spPr bwMode="auto">
          <a:xfrm flipV="1">
            <a:off x="1473200" y="40970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2" name="Line 52"/>
          <p:cNvSpPr>
            <a:spLocks noChangeShapeType="1"/>
          </p:cNvSpPr>
          <p:nvPr/>
        </p:nvSpPr>
        <p:spPr bwMode="auto">
          <a:xfrm flipV="1">
            <a:off x="1473200" y="33096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3" name="Line 53"/>
          <p:cNvSpPr>
            <a:spLocks noChangeShapeType="1"/>
          </p:cNvSpPr>
          <p:nvPr/>
        </p:nvSpPr>
        <p:spPr bwMode="auto">
          <a:xfrm flipV="1">
            <a:off x="4521200" y="48844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4" name="Line 54"/>
          <p:cNvSpPr>
            <a:spLocks noChangeShapeType="1"/>
          </p:cNvSpPr>
          <p:nvPr/>
        </p:nvSpPr>
        <p:spPr bwMode="auto">
          <a:xfrm flipV="1">
            <a:off x="7569200" y="48844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5" name="Line 55"/>
          <p:cNvSpPr>
            <a:spLocks noChangeShapeType="1"/>
          </p:cNvSpPr>
          <p:nvPr/>
        </p:nvSpPr>
        <p:spPr bwMode="auto">
          <a:xfrm flipV="1">
            <a:off x="3505200" y="40970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6" name="Line 56"/>
          <p:cNvSpPr>
            <a:spLocks noChangeShapeType="1"/>
          </p:cNvSpPr>
          <p:nvPr/>
        </p:nvSpPr>
        <p:spPr bwMode="auto">
          <a:xfrm flipV="1">
            <a:off x="5537200" y="40970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7" name="Line 57"/>
          <p:cNvSpPr>
            <a:spLocks noChangeShapeType="1"/>
          </p:cNvSpPr>
          <p:nvPr/>
        </p:nvSpPr>
        <p:spPr bwMode="auto">
          <a:xfrm flipV="1">
            <a:off x="7569200" y="40970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8" name="Line 58"/>
          <p:cNvSpPr>
            <a:spLocks noChangeShapeType="1"/>
          </p:cNvSpPr>
          <p:nvPr/>
        </p:nvSpPr>
        <p:spPr bwMode="auto">
          <a:xfrm flipV="1">
            <a:off x="2997200" y="33096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9" name="Line 59"/>
          <p:cNvSpPr>
            <a:spLocks noChangeShapeType="1"/>
          </p:cNvSpPr>
          <p:nvPr/>
        </p:nvSpPr>
        <p:spPr bwMode="auto">
          <a:xfrm flipV="1">
            <a:off x="4521200" y="33096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0" name="Line 60"/>
          <p:cNvSpPr>
            <a:spLocks noChangeShapeType="1"/>
          </p:cNvSpPr>
          <p:nvPr/>
        </p:nvSpPr>
        <p:spPr bwMode="auto">
          <a:xfrm flipV="1">
            <a:off x="6045200" y="33096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1" name="Line 61"/>
          <p:cNvSpPr>
            <a:spLocks noChangeShapeType="1"/>
          </p:cNvSpPr>
          <p:nvPr/>
        </p:nvSpPr>
        <p:spPr bwMode="auto">
          <a:xfrm flipV="1">
            <a:off x="7569200" y="330962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9" name="Rectangle 69"/>
          <p:cNvSpPr>
            <a:spLocks noChangeArrowheads="1"/>
          </p:cNvSpPr>
          <p:nvPr/>
        </p:nvSpPr>
        <p:spPr bwMode="auto">
          <a:xfrm>
            <a:off x="2247900" y="4897120"/>
            <a:ext cx="749300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70" name="Rectangle 70"/>
          <p:cNvSpPr>
            <a:spLocks noChangeArrowheads="1"/>
          </p:cNvSpPr>
          <p:nvPr/>
        </p:nvSpPr>
        <p:spPr bwMode="auto">
          <a:xfrm>
            <a:off x="3241675" y="4909820"/>
            <a:ext cx="266700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71" name="Rectangle 71"/>
          <p:cNvSpPr>
            <a:spLocks noChangeArrowheads="1"/>
          </p:cNvSpPr>
          <p:nvPr/>
        </p:nvSpPr>
        <p:spPr bwMode="auto">
          <a:xfrm>
            <a:off x="4787900" y="4897120"/>
            <a:ext cx="749300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72" name="Rectangle 72"/>
          <p:cNvSpPr>
            <a:spLocks noChangeArrowheads="1"/>
          </p:cNvSpPr>
          <p:nvPr/>
        </p:nvSpPr>
        <p:spPr bwMode="auto">
          <a:xfrm>
            <a:off x="6286500" y="4909820"/>
            <a:ext cx="266700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ChangeArrowheads="1"/>
          </p:cNvSpPr>
          <p:nvPr/>
        </p:nvSpPr>
        <p:spPr bwMode="auto">
          <a:xfrm>
            <a:off x="1828800" y="42418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27" name="Rectangle 3"/>
          <p:cNvSpPr>
            <a:spLocks noChangeArrowheads="1"/>
          </p:cNvSpPr>
          <p:nvPr/>
        </p:nvSpPr>
        <p:spPr bwMode="auto">
          <a:xfrm>
            <a:off x="3860800" y="42418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28" name="Rectangle 4"/>
          <p:cNvSpPr>
            <a:spLocks noChangeArrowheads="1"/>
          </p:cNvSpPr>
          <p:nvPr/>
        </p:nvSpPr>
        <p:spPr bwMode="auto">
          <a:xfrm>
            <a:off x="5892800" y="42418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29" name="Rectangle 5"/>
          <p:cNvSpPr>
            <a:spLocks noChangeArrowheads="1"/>
          </p:cNvSpPr>
          <p:nvPr/>
        </p:nvSpPr>
        <p:spPr bwMode="auto">
          <a:xfrm>
            <a:off x="2336800" y="504190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0" name="Rectangle 6"/>
          <p:cNvSpPr>
            <a:spLocks noChangeArrowheads="1"/>
          </p:cNvSpPr>
          <p:nvPr/>
        </p:nvSpPr>
        <p:spPr bwMode="auto">
          <a:xfrm>
            <a:off x="3352800" y="504190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1" name="Rectangle 7"/>
          <p:cNvSpPr>
            <a:spLocks noChangeArrowheads="1"/>
          </p:cNvSpPr>
          <p:nvPr/>
        </p:nvSpPr>
        <p:spPr bwMode="auto">
          <a:xfrm>
            <a:off x="4876800" y="504190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2" name="Rectangle 8"/>
          <p:cNvSpPr>
            <a:spLocks noChangeArrowheads="1"/>
          </p:cNvSpPr>
          <p:nvPr/>
        </p:nvSpPr>
        <p:spPr bwMode="auto">
          <a:xfrm>
            <a:off x="6400800" y="5041900"/>
            <a:ext cx="266700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3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25400"/>
            <a:ext cx="91424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Deadline-Monotonic Scheduling</a:t>
            </a:r>
            <a:r>
              <a:rPr lang="en-US" u="sng" dirty="0"/>
              <a:t/>
            </a:r>
            <a:br>
              <a:rPr lang="en-US" u="sng" dirty="0"/>
            </a:br>
            <a:r>
              <a:rPr lang="en-US" sz="2000" dirty="0"/>
              <a:t>(Leung and Whitehead)</a:t>
            </a:r>
            <a:endParaRPr lang="en-US" dirty="0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636588" y="1412240"/>
            <a:ext cx="5974713" cy="203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solidFill>
                  <a:srgbClr val="CC0000"/>
                </a:solidFill>
              </a:rPr>
              <a:t>Priority Definition:</a:t>
            </a:r>
            <a:r>
              <a:rPr lang="en-US" dirty="0"/>
              <a:t> Tasks with smaller </a:t>
            </a:r>
            <a:r>
              <a:rPr lang="en-US" u="sng" dirty="0"/>
              <a:t>relative deadlines</a:t>
            </a:r>
            <a:r>
              <a:rPr lang="en-US" dirty="0"/>
              <a:t> have </a:t>
            </a:r>
          </a:p>
          <a:p>
            <a:r>
              <a:rPr lang="en-US" dirty="0"/>
              <a:t>higher priority.</a:t>
            </a:r>
          </a:p>
          <a:p>
            <a:endParaRPr lang="en-US" sz="1800" dirty="0"/>
          </a:p>
          <a:p>
            <a:r>
              <a:rPr lang="en-US" dirty="0"/>
              <a:t>Same as RM if each task’s relative deadline equals its period.</a:t>
            </a:r>
          </a:p>
          <a:p>
            <a:endParaRPr lang="en-US" sz="1800" dirty="0"/>
          </a:p>
          <a:p>
            <a:r>
              <a:rPr lang="en-US" b="1" u="sng" dirty="0">
                <a:solidFill>
                  <a:srgbClr val="CC0000"/>
                </a:solidFill>
              </a:rPr>
              <a:t>Example Schedule:</a:t>
            </a:r>
            <a:r>
              <a:rPr lang="en-US" dirty="0"/>
              <a:t>  Let’s change the RM example by giving</a:t>
            </a:r>
          </a:p>
          <a:p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 a tighter deadline: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(0.5, 3),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(1, 4, 2),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(2, 6)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36235" name="Line 11"/>
          <p:cNvSpPr>
            <a:spLocks noChangeShapeType="1"/>
          </p:cNvSpPr>
          <p:nvPr/>
        </p:nvSpPr>
        <p:spPr bwMode="auto">
          <a:xfrm>
            <a:off x="1612900" y="60833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6" name="Line 12"/>
          <p:cNvSpPr>
            <a:spLocks noChangeShapeType="1"/>
          </p:cNvSpPr>
          <p:nvPr/>
        </p:nvSpPr>
        <p:spPr bwMode="auto">
          <a:xfrm>
            <a:off x="1828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7" name="Line 13"/>
          <p:cNvSpPr>
            <a:spLocks noChangeShapeType="1"/>
          </p:cNvSpPr>
          <p:nvPr/>
        </p:nvSpPr>
        <p:spPr bwMode="auto">
          <a:xfrm>
            <a:off x="2336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8" name="Line 14"/>
          <p:cNvSpPr>
            <a:spLocks noChangeShapeType="1"/>
          </p:cNvSpPr>
          <p:nvPr/>
        </p:nvSpPr>
        <p:spPr bwMode="auto">
          <a:xfrm>
            <a:off x="2844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39" name="Line 15"/>
          <p:cNvSpPr>
            <a:spLocks noChangeShapeType="1"/>
          </p:cNvSpPr>
          <p:nvPr/>
        </p:nvSpPr>
        <p:spPr bwMode="auto">
          <a:xfrm>
            <a:off x="3352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0" name="Line 16"/>
          <p:cNvSpPr>
            <a:spLocks noChangeShapeType="1"/>
          </p:cNvSpPr>
          <p:nvPr/>
        </p:nvSpPr>
        <p:spPr bwMode="auto">
          <a:xfrm>
            <a:off x="3860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1" name="Line 17"/>
          <p:cNvSpPr>
            <a:spLocks noChangeShapeType="1"/>
          </p:cNvSpPr>
          <p:nvPr/>
        </p:nvSpPr>
        <p:spPr bwMode="auto">
          <a:xfrm>
            <a:off x="4368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2" name="Line 18"/>
          <p:cNvSpPr>
            <a:spLocks noChangeShapeType="1"/>
          </p:cNvSpPr>
          <p:nvPr/>
        </p:nvSpPr>
        <p:spPr bwMode="auto">
          <a:xfrm>
            <a:off x="4876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3" name="Line 19"/>
          <p:cNvSpPr>
            <a:spLocks noChangeShapeType="1"/>
          </p:cNvSpPr>
          <p:nvPr/>
        </p:nvSpPr>
        <p:spPr bwMode="auto">
          <a:xfrm>
            <a:off x="5384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4" name="Line 20"/>
          <p:cNvSpPr>
            <a:spLocks noChangeShapeType="1"/>
          </p:cNvSpPr>
          <p:nvPr/>
        </p:nvSpPr>
        <p:spPr bwMode="auto">
          <a:xfrm>
            <a:off x="5892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5" name="Line 21"/>
          <p:cNvSpPr>
            <a:spLocks noChangeShapeType="1"/>
          </p:cNvSpPr>
          <p:nvPr/>
        </p:nvSpPr>
        <p:spPr bwMode="auto">
          <a:xfrm>
            <a:off x="6400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6" name="Line 22"/>
          <p:cNvSpPr>
            <a:spLocks noChangeShapeType="1"/>
          </p:cNvSpPr>
          <p:nvPr/>
        </p:nvSpPr>
        <p:spPr bwMode="auto">
          <a:xfrm>
            <a:off x="6908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7" name="Line 23"/>
          <p:cNvSpPr>
            <a:spLocks noChangeShapeType="1"/>
          </p:cNvSpPr>
          <p:nvPr/>
        </p:nvSpPr>
        <p:spPr bwMode="auto">
          <a:xfrm>
            <a:off x="7416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8" name="Line 24"/>
          <p:cNvSpPr>
            <a:spLocks noChangeShapeType="1"/>
          </p:cNvSpPr>
          <p:nvPr/>
        </p:nvSpPr>
        <p:spPr bwMode="auto">
          <a:xfrm>
            <a:off x="7924800" y="60833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49" name="Text Box 25"/>
          <p:cNvSpPr txBox="1">
            <a:spLocks noChangeArrowheads="1"/>
          </p:cNvSpPr>
          <p:nvPr/>
        </p:nvSpPr>
        <p:spPr bwMode="auto">
          <a:xfrm>
            <a:off x="479425" y="5838825"/>
            <a:ext cx="11572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>
                <a:sym typeface="Symbol" charset="2"/>
              </a:rPr>
              <a:t></a:t>
            </a:r>
            <a:r>
              <a:rPr lang="en-US" baseline="-25000">
                <a:sym typeface="Symbol" charset="2"/>
              </a:rPr>
              <a:t>3</a:t>
            </a:r>
            <a:r>
              <a:rPr lang="en-US">
                <a:sym typeface="Symbol" charset="2"/>
              </a:rPr>
              <a:t> = </a:t>
            </a:r>
            <a:r>
              <a:rPr lang="en-US"/>
              <a:t>T</a:t>
            </a:r>
            <a:r>
              <a:rPr lang="en-US" baseline="-25000"/>
              <a:t>3</a:t>
            </a:r>
          </a:p>
        </p:txBody>
      </p:sp>
      <p:sp>
        <p:nvSpPr>
          <p:cNvPr id="436250" name="Line 26"/>
          <p:cNvSpPr>
            <a:spLocks noChangeShapeType="1"/>
          </p:cNvSpPr>
          <p:nvPr/>
        </p:nvSpPr>
        <p:spPr bwMode="auto">
          <a:xfrm>
            <a:off x="1612900" y="52959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1" name="Line 27"/>
          <p:cNvSpPr>
            <a:spLocks noChangeShapeType="1"/>
          </p:cNvSpPr>
          <p:nvPr/>
        </p:nvSpPr>
        <p:spPr bwMode="auto">
          <a:xfrm>
            <a:off x="1828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2" name="Line 28"/>
          <p:cNvSpPr>
            <a:spLocks noChangeShapeType="1"/>
          </p:cNvSpPr>
          <p:nvPr/>
        </p:nvSpPr>
        <p:spPr bwMode="auto">
          <a:xfrm>
            <a:off x="2336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3" name="Line 29"/>
          <p:cNvSpPr>
            <a:spLocks noChangeShapeType="1"/>
          </p:cNvSpPr>
          <p:nvPr/>
        </p:nvSpPr>
        <p:spPr bwMode="auto">
          <a:xfrm>
            <a:off x="2844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4" name="Line 30"/>
          <p:cNvSpPr>
            <a:spLocks noChangeShapeType="1"/>
          </p:cNvSpPr>
          <p:nvPr/>
        </p:nvSpPr>
        <p:spPr bwMode="auto">
          <a:xfrm>
            <a:off x="3352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5" name="Line 31"/>
          <p:cNvSpPr>
            <a:spLocks noChangeShapeType="1"/>
          </p:cNvSpPr>
          <p:nvPr/>
        </p:nvSpPr>
        <p:spPr bwMode="auto">
          <a:xfrm>
            <a:off x="3860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6" name="Line 32"/>
          <p:cNvSpPr>
            <a:spLocks noChangeShapeType="1"/>
          </p:cNvSpPr>
          <p:nvPr/>
        </p:nvSpPr>
        <p:spPr bwMode="auto">
          <a:xfrm>
            <a:off x="4368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7" name="Line 33"/>
          <p:cNvSpPr>
            <a:spLocks noChangeShapeType="1"/>
          </p:cNvSpPr>
          <p:nvPr/>
        </p:nvSpPr>
        <p:spPr bwMode="auto">
          <a:xfrm>
            <a:off x="4876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8" name="Line 34"/>
          <p:cNvSpPr>
            <a:spLocks noChangeShapeType="1"/>
          </p:cNvSpPr>
          <p:nvPr/>
        </p:nvSpPr>
        <p:spPr bwMode="auto">
          <a:xfrm>
            <a:off x="5384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59" name="Line 35"/>
          <p:cNvSpPr>
            <a:spLocks noChangeShapeType="1"/>
          </p:cNvSpPr>
          <p:nvPr/>
        </p:nvSpPr>
        <p:spPr bwMode="auto">
          <a:xfrm>
            <a:off x="5892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0" name="Line 36"/>
          <p:cNvSpPr>
            <a:spLocks noChangeShapeType="1"/>
          </p:cNvSpPr>
          <p:nvPr/>
        </p:nvSpPr>
        <p:spPr bwMode="auto">
          <a:xfrm>
            <a:off x="6400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1" name="Line 37"/>
          <p:cNvSpPr>
            <a:spLocks noChangeShapeType="1"/>
          </p:cNvSpPr>
          <p:nvPr/>
        </p:nvSpPr>
        <p:spPr bwMode="auto">
          <a:xfrm>
            <a:off x="6908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2" name="Line 38"/>
          <p:cNvSpPr>
            <a:spLocks noChangeShapeType="1"/>
          </p:cNvSpPr>
          <p:nvPr/>
        </p:nvSpPr>
        <p:spPr bwMode="auto">
          <a:xfrm>
            <a:off x="7416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3" name="Line 39"/>
          <p:cNvSpPr>
            <a:spLocks noChangeShapeType="1"/>
          </p:cNvSpPr>
          <p:nvPr/>
        </p:nvSpPr>
        <p:spPr bwMode="auto">
          <a:xfrm>
            <a:off x="7924800" y="52959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4" name="Text Box 40"/>
          <p:cNvSpPr txBox="1">
            <a:spLocks noChangeArrowheads="1"/>
          </p:cNvSpPr>
          <p:nvPr/>
        </p:nvSpPr>
        <p:spPr bwMode="auto">
          <a:xfrm>
            <a:off x="479425" y="5051425"/>
            <a:ext cx="11572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>
                <a:sym typeface="Symbol" charset="2"/>
              </a:rPr>
              <a:t></a:t>
            </a:r>
            <a:r>
              <a:rPr lang="en-US" baseline="-25000">
                <a:sym typeface="Symbol" charset="2"/>
              </a:rPr>
              <a:t>2</a:t>
            </a:r>
            <a:r>
              <a:rPr lang="en-US">
                <a:sym typeface="Symbol" charset="2"/>
              </a:rPr>
              <a:t> = </a:t>
            </a:r>
            <a:r>
              <a:rPr lang="en-US"/>
              <a:t>T</a:t>
            </a:r>
            <a:r>
              <a:rPr lang="en-US" baseline="-25000"/>
              <a:t>1</a:t>
            </a:r>
          </a:p>
        </p:txBody>
      </p:sp>
      <p:sp>
        <p:nvSpPr>
          <p:cNvPr id="436265" name="Line 41"/>
          <p:cNvSpPr>
            <a:spLocks noChangeShapeType="1"/>
          </p:cNvSpPr>
          <p:nvPr/>
        </p:nvSpPr>
        <p:spPr bwMode="auto">
          <a:xfrm>
            <a:off x="1612900" y="45085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6" name="Line 42"/>
          <p:cNvSpPr>
            <a:spLocks noChangeShapeType="1"/>
          </p:cNvSpPr>
          <p:nvPr/>
        </p:nvSpPr>
        <p:spPr bwMode="auto">
          <a:xfrm>
            <a:off x="1828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7" name="Line 43"/>
          <p:cNvSpPr>
            <a:spLocks noChangeShapeType="1"/>
          </p:cNvSpPr>
          <p:nvPr/>
        </p:nvSpPr>
        <p:spPr bwMode="auto">
          <a:xfrm>
            <a:off x="2336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8" name="Line 44"/>
          <p:cNvSpPr>
            <a:spLocks noChangeShapeType="1"/>
          </p:cNvSpPr>
          <p:nvPr/>
        </p:nvSpPr>
        <p:spPr bwMode="auto">
          <a:xfrm>
            <a:off x="2844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69" name="Line 45"/>
          <p:cNvSpPr>
            <a:spLocks noChangeShapeType="1"/>
          </p:cNvSpPr>
          <p:nvPr/>
        </p:nvSpPr>
        <p:spPr bwMode="auto">
          <a:xfrm>
            <a:off x="3352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0" name="Line 46"/>
          <p:cNvSpPr>
            <a:spLocks noChangeShapeType="1"/>
          </p:cNvSpPr>
          <p:nvPr/>
        </p:nvSpPr>
        <p:spPr bwMode="auto">
          <a:xfrm>
            <a:off x="3860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1" name="Line 47"/>
          <p:cNvSpPr>
            <a:spLocks noChangeShapeType="1"/>
          </p:cNvSpPr>
          <p:nvPr/>
        </p:nvSpPr>
        <p:spPr bwMode="auto">
          <a:xfrm>
            <a:off x="4368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2" name="Line 48"/>
          <p:cNvSpPr>
            <a:spLocks noChangeShapeType="1"/>
          </p:cNvSpPr>
          <p:nvPr/>
        </p:nvSpPr>
        <p:spPr bwMode="auto">
          <a:xfrm>
            <a:off x="4876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3" name="Line 49"/>
          <p:cNvSpPr>
            <a:spLocks noChangeShapeType="1"/>
          </p:cNvSpPr>
          <p:nvPr/>
        </p:nvSpPr>
        <p:spPr bwMode="auto">
          <a:xfrm>
            <a:off x="5384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4" name="Line 50"/>
          <p:cNvSpPr>
            <a:spLocks noChangeShapeType="1"/>
          </p:cNvSpPr>
          <p:nvPr/>
        </p:nvSpPr>
        <p:spPr bwMode="auto">
          <a:xfrm>
            <a:off x="5892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5" name="Line 51"/>
          <p:cNvSpPr>
            <a:spLocks noChangeShapeType="1"/>
          </p:cNvSpPr>
          <p:nvPr/>
        </p:nvSpPr>
        <p:spPr bwMode="auto">
          <a:xfrm>
            <a:off x="6400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6" name="Line 52"/>
          <p:cNvSpPr>
            <a:spLocks noChangeShapeType="1"/>
          </p:cNvSpPr>
          <p:nvPr/>
        </p:nvSpPr>
        <p:spPr bwMode="auto">
          <a:xfrm>
            <a:off x="6908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7" name="Line 53"/>
          <p:cNvSpPr>
            <a:spLocks noChangeShapeType="1"/>
          </p:cNvSpPr>
          <p:nvPr/>
        </p:nvSpPr>
        <p:spPr bwMode="auto">
          <a:xfrm>
            <a:off x="7416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8" name="Line 54"/>
          <p:cNvSpPr>
            <a:spLocks noChangeShapeType="1"/>
          </p:cNvSpPr>
          <p:nvPr/>
        </p:nvSpPr>
        <p:spPr bwMode="auto">
          <a:xfrm>
            <a:off x="7924800" y="4508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79" name="Text Box 55"/>
          <p:cNvSpPr txBox="1">
            <a:spLocks noChangeArrowheads="1"/>
          </p:cNvSpPr>
          <p:nvPr/>
        </p:nvSpPr>
        <p:spPr bwMode="auto">
          <a:xfrm>
            <a:off x="479425" y="4264025"/>
            <a:ext cx="11572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  <a:r>
              <a:rPr lang="en-US">
                <a:sym typeface="Symbol" charset="2"/>
              </a:rPr>
              <a:t></a:t>
            </a:r>
            <a:r>
              <a:rPr lang="en-US" baseline="-25000">
                <a:sym typeface="Symbol" charset="2"/>
              </a:rPr>
              <a:t>1</a:t>
            </a:r>
            <a:r>
              <a:rPr lang="en-US">
                <a:sym typeface="Symbol" charset="2"/>
              </a:rPr>
              <a:t> = </a:t>
            </a: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36280" name="Line 56"/>
          <p:cNvSpPr>
            <a:spLocks noChangeShapeType="1"/>
          </p:cNvSpPr>
          <p:nvPr/>
        </p:nvSpPr>
        <p:spPr bwMode="auto">
          <a:xfrm flipV="1">
            <a:off x="1828800" y="58039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1" name="Line 57"/>
          <p:cNvSpPr>
            <a:spLocks noChangeShapeType="1"/>
          </p:cNvSpPr>
          <p:nvPr/>
        </p:nvSpPr>
        <p:spPr bwMode="auto">
          <a:xfrm flipV="1">
            <a:off x="1828800" y="4229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2" name="Line 58"/>
          <p:cNvSpPr>
            <a:spLocks noChangeShapeType="1"/>
          </p:cNvSpPr>
          <p:nvPr/>
        </p:nvSpPr>
        <p:spPr bwMode="auto">
          <a:xfrm flipV="1">
            <a:off x="1828800" y="50165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3" name="Line 59"/>
          <p:cNvSpPr>
            <a:spLocks noChangeShapeType="1"/>
          </p:cNvSpPr>
          <p:nvPr/>
        </p:nvSpPr>
        <p:spPr bwMode="auto">
          <a:xfrm flipV="1">
            <a:off x="4876800" y="58039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4" name="Line 60"/>
          <p:cNvSpPr>
            <a:spLocks noChangeShapeType="1"/>
          </p:cNvSpPr>
          <p:nvPr/>
        </p:nvSpPr>
        <p:spPr bwMode="auto">
          <a:xfrm flipV="1">
            <a:off x="7924800" y="58039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5" name="Line 61"/>
          <p:cNvSpPr>
            <a:spLocks noChangeShapeType="1"/>
          </p:cNvSpPr>
          <p:nvPr/>
        </p:nvSpPr>
        <p:spPr bwMode="auto">
          <a:xfrm flipV="1">
            <a:off x="3860800" y="4229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6" name="Line 62"/>
          <p:cNvSpPr>
            <a:spLocks noChangeShapeType="1"/>
          </p:cNvSpPr>
          <p:nvPr/>
        </p:nvSpPr>
        <p:spPr bwMode="auto">
          <a:xfrm flipV="1">
            <a:off x="5892800" y="4229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7" name="Line 63"/>
          <p:cNvSpPr>
            <a:spLocks noChangeShapeType="1"/>
          </p:cNvSpPr>
          <p:nvPr/>
        </p:nvSpPr>
        <p:spPr bwMode="auto">
          <a:xfrm flipV="1">
            <a:off x="7924800" y="4229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8" name="Line 64"/>
          <p:cNvSpPr>
            <a:spLocks noChangeShapeType="1"/>
          </p:cNvSpPr>
          <p:nvPr/>
        </p:nvSpPr>
        <p:spPr bwMode="auto">
          <a:xfrm flipV="1">
            <a:off x="3352800" y="50165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89" name="Line 65"/>
          <p:cNvSpPr>
            <a:spLocks noChangeShapeType="1"/>
          </p:cNvSpPr>
          <p:nvPr/>
        </p:nvSpPr>
        <p:spPr bwMode="auto">
          <a:xfrm flipV="1">
            <a:off x="4876800" y="50165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0" name="Line 66"/>
          <p:cNvSpPr>
            <a:spLocks noChangeShapeType="1"/>
          </p:cNvSpPr>
          <p:nvPr/>
        </p:nvSpPr>
        <p:spPr bwMode="auto">
          <a:xfrm flipV="1">
            <a:off x="6400800" y="50165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1" name="Line 67"/>
          <p:cNvSpPr>
            <a:spLocks noChangeShapeType="1"/>
          </p:cNvSpPr>
          <p:nvPr/>
        </p:nvSpPr>
        <p:spPr bwMode="auto">
          <a:xfrm flipV="1">
            <a:off x="7924800" y="50165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2" name="Rectangle 68"/>
          <p:cNvSpPr>
            <a:spLocks noChangeArrowheads="1"/>
          </p:cNvSpPr>
          <p:nvPr/>
        </p:nvSpPr>
        <p:spPr bwMode="auto">
          <a:xfrm>
            <a:off x="2603500" y="5816600"/>
            <a:ext cx="749300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3" name="Rectangle 69"/>
          <p:cNvSpPr>
            <a:spLocks noChangeArrowheads="1"/>
          </p:cNvSpPr>
          <p:nvPr/>
        </p:nvSpPr>
        <p:spPr bwMode="auto">
          <a:xfrm>
            <a:off x="3597275" y="5829300"/>
            <a:ext cx="266700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4" name="Rectangle 70"/>
          <p:cNvSpPr>
            <a:spLocks noChangeArrowheads="1"/>
          </p:cNvSpPr>
          <p:nvPr/>
        </p:nvSpPr>
        <p:spPr bwMode="auto">
          <a:xfrm>
            <a:off x="5143500" y="5816600"/>
            <a:ext cx="749300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5" name="Rectangle 71"/>
          <p:cNvSpPr>
            <a:spLocks noChangeArrowheads="1"/>
          </p:cNvSpPr>
          <p:nvPr/>
        </p:nvSpPr>
        <p:spPr bwMode="auto">
          <a:xfrm>
            <a:off x="6642100" y="5829300"/>
            <a:ext cx="266700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7" name="Line 73"/>
          <p:cNvSpPr>
            <a:spLocks noChangeShapeType="1"/>
          </p:cNvSpPr>
          <p:nvPr/>
        </p:nvSpPr>
        <p:spPr bwMode="auto">
          <a:xfrm rot="10681504" flipV="1">
            <a:off x="2844800" y="4229100"/>
            <a:ext cx="1588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8" name="Line 74"/>
          <p:cNvSpPr>
            <a:spLocks noChangeShapeType="1"/>
          </p:cNvSpPr>
          <p:nvPr/>
        </p:nvSpPr>
        <p:spPr bwMode="auto">
          <a:xfrm rot="10681504" flipV="1">
            <a:off x="4876800" y="4229100"/>
            <a:ext cx="1588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299" name="Line 75"/>
          <p:cNvSpPr>
            <a:spLocks noChangeShapeType="1"/>
          </p:cNvSpPr>
          <p:nvPr/>
        </p:nvSpPr>
        <p:spPr bwMode="auto">
          <a:xfrm rot="10681504" flipV="1">
            <a:off x="6908800" y="4241800"/>
            <a:ext cx="1588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760"/>
            <a:ext cx="9142413" cy="914400"/>
          </a:xfrm>
        </p:spPr>
        <p:txBody>
          <a:bodyPr>
            <a:normAutofit/>
          </a:bodyPr>
          <a:lstStyle/>
          <a:p>
            <a:r>
              <a:rPr lang="en-US" dirty="0"/>
              <a:t>Optimality (or not) of RM and </a:t>
            </a:r>
            <a:r>
              <a:rPr lang="en-US" dirty="0" smtClean="0"/>
              <a:t>DM</a:t>
            </a:r>
            <a:endParaRPr lang="en-US" dirty="0"/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1825625" y="1590675"/>
            <a:ext cx="5434013" cy="4699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/>
              <a:t>Theorem:</a:t>
            </a:r>
            <a:r>
              <a:rPr lang="en-US"/>
              <a:t> Neither RM nor DM is optimal.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695325" y="2593975"/>
            <a:ext cx="5217582" cy="301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 dirty="0"/>
              <a:t>Proof:</a:t>
            </a:r>
            <a:endParaRPr lang="en-US" dirty="0"/>
          </a:p>
          <a:p>
            <a:endParaRPr lang="en-US" sz="1600" dirty="0"/>
          </a:p>
          <a:p>
            <a:r>
              <a:rPr lang="en-US" dirty="0"/>
              <a:t>Consider T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 smtClean="0"/>
              <a:t>(1, 2) </a:t>
            </a:r>
            <a:r>
              <a:rPr lang="en-US" dirty="0"/>
              <a:t>and T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 smtClean="0"/>
              <a:t>(2.5, 5).</a:t>
            </a:r>
            <a:endParaRPr lang="en-US" dirty="0"/>
          </a:p>
          <a:p>
            <a:endParaRPr lang="en-US" sz="1600" dirty="0"/>
          </a:p>
          <a:p>
            <a:r>
              <a:rPr lang="en-US" dirty="0"/>
              <a:t>Total utilization is one, so the system is feasible.</a:t>
            </a:r>
          </a:p>
          <a:p>
            <a:endParaRPr lang="en-US" sz="1600" dirty="0"/>
          </a:p>
          <a:p>
            <a:r>
              <a:rPr lang="en-US" dirty="0"/>
              <a:t>However, under RM or DM, a deadline will be missed,</a:t>
            </a:r>
          </a:p>
          <a:p>
            <a:r>
              <a:rPr lang="en-US" dirty="0"/>
              <a:t>regardless of how we choose to (statically) prioritize </a:t>
            </a:r>
          </a:p>
          <a:p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 and T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endParaRPr lang="en-US" sz="1600" dirty="0"/>
          </a:p>
          <a:p>
            <a:r>
              <a:rPr lang="en-US" dirty="0"/>
              <a:t>The details are left as an exercise.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5442585" y="5248275"/>
            <a:ext cx="2787015" cy="92333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This proof actually</a:t>
            </a:r>
          </a:p>
          <a:p>
            <a:r>
              <a:rPr lang="en-US" dirty="0">
                <a:solidFill>
                  <a:srgbClr val="CC0000"/>
                </a:solidFill>
              </a:rPr>
              <a:t>shows that </a:t>
            </a:r>
            <a:r>
              <a:rPr lang="en-US" i="1" dirty="0">
                <a:solidFill>
                  <a:srgbClr val="CC0000"/>
                </a:solidFill>
              </a:rPr>
              <a:t>no</a:t>
            </a:r>
            <a:r>
              <a:rPr lang="en-US" dirty="0">
                <a:solidFill>
                  <a:srgbClr val="CC0000"/>
                </a:solidFill>
              </a:rPr>
              <a:t> static-priority</a:t>
            </a:r>
          </a:p>
          <a:p>
            <a:r>
              <a:rPr lang="en-US" dirty="0">
                <a:solidFill>
                  <a:srgbClr val="CC0000"/>
                </a:solidFill>
              </a:rPr>
              <a:t>algorithm is optimal.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348105" y="2204323"/>
            <a:ext cx="6461098" cy="36933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 dirty="0" smtClean="0"/>
              <a:t>Exception:</a:t>
            </a:r>
            <a:r>
              <a:rPr lang="en-US" dirty="0" smtClean="0"/>
              <a:t> RM is optimal if task set is harmonic (“simply periodic”).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" y="553720"/>
            <a:ext cx="9142413" cy="914400"/>
          </a:xfrm>
        </p:spPr>
        <p:txBody>
          <a:bodyPr>
            <a:normAutofit/>
          </a:bodyPr>
          <a:lstStyle/>
          <a:p>
            <a:r>
              <a:rPr lang="en-US" sz="4000" dirty="0"/>
              <a:t>Utilization-based RM </a:t>
            </a:r>
            <a:r>
              <a:rPr lang="en-US" sz="4000" dirty="0" err="1"/>
              <a:t>Schedulability</a:t>
            </a:r>
            <a:r>
              <a:rPr lang="en-US" sz="4000" dirty="0"/>
              <a:t> </a:t>
            </a:r>
            <a:r>
              <a:rPr lang="en-US" sz="4000" dirty="0" smtClean="0"/>
              <a:t>Test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287972" y="2004695"/>
            <a:ext cx="8545929" cy="243143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300" b="1" u="sng" dirty="0"/>
              <a:t>Theorem 6-11:</a:t>
            </a:r>
            <a:r>
              <a:rPr lang="en-US" sz="2300" dirty="0"/>
              <a:t> [Liu and </a:t>
            </a:r>
            <a:r>
              <a:rPr lang="en-US" sz="2300" dirty="0" err="1"/>
              <a:t>Layland</a:t>
            </a:r>
            <a:r>
              <a:rPr lang="en-US" sz="2300" dirty="0"/>
              <a:t>] A system of </a:t>
            </a:r>
            <a:r>
              <a:rPr lang="en-US" sz="2300" dirty="0" err="1"/>
              <a:t>n</a:t>
            </a:r>
            <a:r>
              <a:rPr lang="en-US" sz="2300" dirty="0"/>
              <a:t> independent,</a:t>
            </a:r>
          </a:p>
          <a:p>
            <a:r>
              <a:rPr lang="en-US" sz="2300" dirty="0" err="1"/>
              <a:t>preemptable</a:t>
            </a:r>
            <a:r>
              <a:rPr lang="en-US" sz="2300" dirty="0"/>
              <a:t> sporadic tasks with relative deadlines equal to their</a:t>
            </a:r>
          </a:p>
          <a:p>
            <a:r>
              <a:rPr lang="en-US" sz="2300" dirty="0"/>
              <a:t>respective periods can be feasibly scheduled on a processor according</a:t>
            </a:r>
          </a:p>
          <a:p>
            <a:r>
              <a:rPr lang="en-US" sz="2300" dirty="0"/>
              <a:t>to the RM algorithm if its total utilization U is at most</a:t>
            </a:r>
          </a:p>
          <a:p>
            <a:endParaRPr lang="en-US" sz="2300" dirty="0"/>
          </a:p>
          <a:p>
            <a:r>
              <a:rPr lang="en-US" sz="2300" dirty="0"/>
              <a:t>			</a:t>
            </a:r>
            <a:r>
              <a:rPr lang="en-US" sz="2300" dirty="0" err="1"/>
              <a:t>U</a:t>
            </a:r>
            <a:r>
              <a:rPr lang="en-US" sz="2300" baseline="-25000" dirty="0" err="1"/>
              <a:t>RM</a:t>
            </a:r>
            <a:r>
              <a:rPr lang="en-US" sz="2300" dirty="0" err="1"/>
              <a:t>(n</a:t>
            </a:r>
            <a:r>
              <a:rPr lang="en-US" sz="2300" dirty="0"/>
              <a:t>) = n(2</a:t>
            </a:r>
            <a:r>
              <a:rPr lang="en-US" sz="2300" baseline="30000" dirty="0"/>
              <a:t>1/n</a:t>
            </a:r>
            <a:r>
              <a:rPr lang="en-US" sz="2300" dirty="0"/>
              <a:t> </a:t>
            </a:r>
            <a:r>
              <a:rPr lang="en-US" sz="2300" dirty="0" err="1">
                <a:sym typeface="Symbol" charset="2"/>
              </a:rPr>
              <a:t></a:t>
            </a:r>
            <a:r>
              <a:rPr lang="en-US" sz="2300" dirty="0"/>
              <a:t> 1)</a:t>
            </a:r>
          </a:p>
          <a:p>
            <a:endParaRPr lang="en-US" sz="1400" dirty="0"/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428625" y="5057775"/>
            <a:ext cx="5028991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Note that this is only a </a:t>
            </a:r>
            <a:r>
              <a:rPr lang="en-US" b="1" u="sng" dirty="0">
                <a:solidFill>
                  <a:srgbClr val="CC0000"/>
                </a:solidFill>
              </a:rPr>
              <a:t>sufficient</a:t>
            </a:r>
            <a:r>
              <a:rPr lang="en-US" dirty="0"/>
              <a:t> </a:t>
            </a:r>
            <a:r>
              <a:rPr lang="en-US" dirty="0" err="1"/>
              <a:t>schedulability</a:t>
            </a:r>
            <a:r>
              <a:rPr lang="en-US" dirty="0"/>
              <a:t> test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sz="2200" u="sng" dirty="0" smtClean="0">
                <a:solidFill>
                  <a:srgbClr val="C00000"/>
                </a:solidFill>
              </a:rPr>
              <a:t>Note:</a:t>
            </a:r>
            <a:r>
              <a:rPr lang="en-US" sz="2200" dirty="0" smtClean="0">
                <a:solidFill>
                  <a:srgbClr val="C00000"/>
                </a:solidFill>
              </a:rPr>
              <a:t>   Utilization Loss = 1 - </a:t>
            </a:r>
            <a:r>
              <a:rPr lang="en-US" sz="2200" dirty="0" err="1" smtClean="0">
                <a:solidFill>
                  <a:srgbClr val="C00000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00000"/>
                </a:solidFill>
              </a:rPr>
              <a:t>RM</a:t>
            </a:r>
            <a:r>
              <a:rPr lang="en-US" sz="2200" dirty="0" err="1" smtClean="0">
                <a:solidFill>
                  <a:srgbClr val="C00000"/>
                </a:solidFill>
              </a:rPr>
              <a:t>(n</a:t>
            </a:r>
            <a:r>
              <a:rPr lang="en-US" sz="2200" dirty="0" smtClean="0">
                <a:solidFill>
                  <a:srgbClr val="C00000"/>
                </a:solidFill>
              </a:rPr>
              <a:t>) 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93040"/>
            <a:ext cx="862647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/>
              <a:t>Peudo</a:t>
            </a:r>
            <a:r>
              <a:rPr lang="en-US" dirty="0"/>
              <a:t>-Polynomial-Time Test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Uniprocessor</a:t>
            </a:r>
            <a:r>
              <a:rPr lang="en-US" sz="2400" dirty="0"/>
              <a:t>, Static-Priority)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61938" y="1631950"/>
            <a:ext cx="84074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 u="sng">
                <a:solidFill>
                  <a:srgbClr val="CC0000"/>
                </a:solidFill>
              </a:rPr>
              <a:t>Definition:</a:t>
            </a:r>
            <a:r>
              <a:rPr lang="en-US"/>
              <a:t> The time-demand function of the task T</a:t>
            </a:r>
            <a:r>
              <a:rPr lang="en-US" baseline="-25000"/>
              <a:t>i</a:t>
            </a:r>
            <a:r>
              <a:rPr lang="en-US"/>
              <a:t>, denoted w</a:t>
            </a:r>
            <a:r>
              <a:rPr lang="en-US" baseline="-25000"/>
              <a:t>i</a:t>
            </a:r>
            <a:r>
              <a:rPr lang="en-US"/>
              <a:t>(t),</a:t>
            </a:r>
          </a:p>
          <a:p>
            <a:pPr eaLnBrk="0" hangingPunct="0"/>
            <a:r>
              <a:rPr lang="en-US"/>
              <a:t>is defined as follows.</a:t>
            </a: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614362" y="4416425"/>
            <a:ext cx="7696518" cy="120032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 u="sng" dirty="0"/>
              <a:t>Theorem: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 system </a:t>
            </a:r>
            <a:r>
              <a:rPr lang="en-US" b="1" dirty="0" err="1">
                <a:solidFill>
                  <a:srgbClr val="000000"/>
                </a:solidFill>
                <a:sym typeface="Symbol" charset="2"/>
              </a:rPr>
              <a:t></a:t>
            </a:r>
            <a:r>
              <a:rPr lang="en-US" dirty="0">
                <a:solidFill>
                  <a:srgbClr val="000000"/>
                </a:solidFill>
              </a:rPr>
              <a:t> of sporadic, independent, </a:t>
            </a:r>
            <a:r>
              <a:rPr lang="en-US" dirty="0" err="1">
                <a:solidFill>
                  <a:srgbClr val="000000"/>
                </a:solidFill>
              </a:rPr>
              <a:t>preemptable</a:t>
            </a:r>
            <a:r>
              <a:rPr lang="en-US" dirty="0">
                <a:solidFill>
                  <a:srgbClr val="000000"/>
                </a:solidFill>
              </a:rPr>
              <a:t> tasks is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schedulable on one processor by algorithm A if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		     (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i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:: (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t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: 0 &lt; 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t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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d</a:t>
            </a:r>
            <a:r>
              <a:rPr lang="en-US" baseline="-25000" dirty="0" err="1">
                <a:solidFill>
                  <a:srgbClr val="000000"/>
                </a:solidFill>
                <a:sym typeface="Symbol" charset="2"/>
              </a:rPr>
              <a:t>i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:: 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w</a:t>
            </a:r>
            <a:r>
              <a:rPr lang="en-US" baseline="-25000" dirty="0" err="1">
                <a:solidFill>
                  <a:srgbClr val="000000"/>
                </a:solidFill>
                <a:sym typeface="Symbol" charset="2"/>
              </a:rPr>
              <a:t>i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(t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) 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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Symbol" charset="2"/>
              </a:rPr>
              <a:t>t</a:t>
            </a:r>
            <a:r>
              <a:rPr lang="en-US" dirty="0">
                <a:solidFill>
                  <a:srgbClr val="000000"/>
                </a:solidFill>
                <a:sym typeface="Symbol" charset="2"/>
              </a:rPr>
              <a:t>))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holds.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599440" y="2619375"/>
          <a:ext cx="5927725" cy="874713"/>
        </p:xfrm>
        <a:graphic>
          <a:graphicData uri="http://schemas.openxmlformats.org/presentationml/2006/ole">
            <p:oleObj spid="_x0000_s47106" name="Equation" r:id="rId3" imgW="2997200" imgH="444500" progId="Equation.3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02602" y="2454275"/>
            <a:ext cx="6124576" cy="10795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698298" y="2454273"/>
            <a:ext cx="2259012" cy="92333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 u="sng" dirty="0"/>
              <a:t>Note:</a:t>
            </a:r>
            <a:r>
              <a:rPr lang="en-US" dirty="0"/>
              <a:t> We assume</a:t>
            </a:r>
          </a:p>
          <a:p>
            <a:pPr eaLnBrk="0" hangingPunct="0"/>
            <a:r>
              <a:rPr lang="en-US" dirty="0"/>
              <a:t>tasks are indexed</a:t>
            </a:r>
          </a:p>
          <a:p>
            <a:pPr eaLnBrk="0" hangingPunct="0"/>
            <a:r>
              <a:rPr lang="en-US" dirty="0"/>
              <a:t>by priority.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49238" y="3908425"/>
            <a:ext cx="65405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For any fixed-priority </a:t>
            </a:r>
            <a:r>
              <a:rPr lang="en-US" b="1">
                <a:solidFill>
                  <a:srgbClr val="CC0000"/>
                </a:solidFill>
              </a:rPr>
              <a:t>algorithm A</a:t>
            </a:r>
            <a:r>
              <a:rPr lang="en-US"/>
              <a:t> with d</a:t>
            </a:r>
            <a:r>
              <a:rPr lang="en-US" baseline="-25000"/>
              <a:t>i</a:t>
            </a:r>
            <a:r>
              <a:rPr lang="en-US"/>
              <a:t> </a:t>
            </a:r>
            <a:r>
              <a:rPr lang="en-US">
                <a:sym typeface="Symbol" charset="2"/>
              </a:rPr>
              <a:t></a:t>
            </a:r>
            <a:r>
              <a:rPr lang="en-US"/>
              <a:t> p</a:t>
            </a:r>
            <a:r>
              <a:rPr lang="en-US" baseline="-25000"/>
              <a:t>i</a:t>
            </a:r>
            <a:r>
              <a:rPr lang="en-US"/>
              <a:t> for all i … 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Job Level-Fixed</a:t>
            </a:r>
            <a:br>
              <a:rPr lang="en-US" dirty="0" smtClean="0"/>
            </a:br>
            <a:r>
              <a:rPr lang="en-US" dirty="0" smtClean="0"/>
              <a:t>Dynamic-</a:t>
            </a:r>
            <a:r>
              <a:rPr lang="en-US" dirty="0"/>
              <a:t>Priority Scheduling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168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Under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hlink"/>
                </a:solidFill>
              </a:rPr>
              <a:t>job level fixed dynamic-</a:t>
            </a:r>
            <a:r>
              <a:rPr lang="en-US" sz="2800" dirty="0">
                <a:solidFill>
                  <a:schemeClr val="hlink"/>
                </a:solidFill>
              </a:rPr>
              <a:t>priority</a:t>
            </a:r>
            <a:r>
              <a:rPr lang="en-US" sz="2800" dirty="0">
                <a:solidFill>
                  <a:schemeClr val="tx1"/>
                </a:solidFill>
              </a:rPr>
              <a:t> scheduling,</a:t>
            </a:r>
            <a:r>
              <a:rPr lang="en-US" sz="2800" dirty="0" smtClean="0">
                <a:solidFill>
                  <a:schemeClr val="tx1"/>
                </a:solidFill>
              </a:rPr>
              <a:t> the priority of a job is determined at release time.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/>
              <a:t>Example Algorithms: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First In First Out (FIFO): Jobs ordered by release time.</a:t>
            </a:r>
          </a:p>
          <a:p>
            <a:pPr lvl="2"/>
            <a:r>
              <a:rPr lang="en-US" sz="2000" dirty="0" smtClean="0"/>
              <a:t>Advantage: No preemptions.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Earliest Deadline First (EDF): Jobs ordered by deadline.</a:t>
            </a:r>
          </a:p>
          <a:p>
            <a:pPr lvl="2"/>
            <a:r>
              <a:rPr lang="en-US" sz="2000" dirty="0" smtClean="0"/>
              <a:t>Advantage: Optimal on </a:t>
            </a:r>
            <a:r>
              <a:rPr lang="en-US" sz="2000" dirty="0" err="1" smtClean="0"/>
              <a:t>uniprocessors</a:t>
            </a:r>
            <a:r>
              <a:rPr lang="en-US" sz="2000" dirty="0" smtClean="0"/>
              <a:t>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1463"/>
            <a:ext cx="9142413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A Famous Polynomial-Time Test</a:t>
            </a:r>
            <a:br>
              <a:rPr lang="en-US"/>
            </a:br>
            <a:r>
              <a:rPr lang="en-US" sz="2400"/>
              <a:t>(For Uniprocessor EDF)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42595" y="1925638"/>
            <a:ext cx="82581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(Recall that all task systems are assumed to be implicit-deadline</a:t>
            </a:r>
          </a:p>
          <a:p>
            <a:pPr eaLnBrk="0" hangingPunct="0"/>
            <a:r>
              <a:rPr lang="en-US" sz="2400" dirty="0">
                <a:solidFill>
                  <a:srgbClr val="C00000"/>
                </a:solidFill>
              </a:rPr>
              <a:t>periodic or sporadic</a:t>
            </a:r>
            <a:r>
              <a:rPr lang="en-US" sz="2400" dirty="0">
                <a:solidFill>
                  <a:srgbClr val="000000"/>
                </a:solidFill>
              </a:rPr>
              <a:t> unless stated otherwise.)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1023621" y="3246438"/>
            <a:ext cx="7372350" cy="830997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CC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 u="sng" dirty="0"/>
              <a:t>Theorem: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[Liu and </a:t>
            </a:r>
            <a:r>
              <a:rPr lang="en-US" sz="2400" dirty="0" err="1">
                <a:solidFill>
                  <a:srgbClr val="000000"/>
                </a:solidFill>
              </a:rPr>
              <a:t>Layland</a:t>
            </a:r>
            <a:r>
              <a:rPr lang="en-US" sz="2400" dirty="0">
                <a:solidFill>
                  <a:srgbClr val="000000"/>
                </a:solidFill>
              </a:rPr>
              <a:t>] A system </a:t>
            </a:r>
            <a:r>
              <a:rPr lang="en-US" sz="2400" b="1" dirty="0" err="1">
                <a:solidFill>
                  <a:srgbClr val="000000"/>
                </a:solidFill>
                <a:sym typeface="Symbol" charset="2"/>
              </a:rPr>
              <a:t></a:t>
            </a:r>
            <a:r>
              <a:rPr lang="en-US" sz="2400" dirty="0">
                <a:solidFill>
                  <a:srgbClr val="000000"/>
                </a:solidFill>
              </a:rPr>
              <a:t> of </a:t>
            </a:r>
            <a:r>
              <a:rPr lang="en-US" sz="2400" dirty="0" err="1">
                <a:solidFill>
                  <a:srgbClr val="000000"/>
                </a:solidFill>
              </a:rPr>
              <a:t>preemptable</a:t>
            </a:r>
            <a:r>
              <a:rPr lang="en-US" sz="2400" dirty="0">
                <a:solidFill>
                  <a:srgbClr val="000000"/>
                </a:solidFill>
              </a:rPr>
              <a:t>,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sporadic tasks is HRT-schedulable by EDF U(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</a:t>
            </a:r>
            <a:r>
              <a:rPr lang="en-US" sz="2400" dirty="0">
                <a:solidFill>
                  <a:srgbClr val="000000"/>
                </a:solidFill>
              </a:rPr>
              <a:t>) ≤ 1.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7846" y="5102225"/>
            <a:ext cx="8352154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 u="sng" dirty="0">
                <a:solidFill>
                  <a:srgbClr val="CC0000"/>
                </a:solidFill>
              </a:rPr>
              <a:t>Proof:</a:t>
            </a:r>
            <a:r>
              <a:rPr lang="en-US" sz="2400" dirty="0"/>
              <a:t> The “only if” part is obvious: If U(</a:t>
            </a:r>
            <a:r>
              <a:rPr lang="en-US" sz="2400" dirty="0">
                <a:sym typeface="Symbol" charset="2"/>
              </a:rPr>
              <a:t></a:t>
            </a:r>
            <a:r>
              <a:rPr lang="en-US" sz="2400" dirty="0"/>
              <a:t>) &gt; 1, then some task</a:t>
            </a:r>
          </a:p>
          <a:p>
            <a:pPr eaLnBrk="0" hangingPunct="0"/>
            <a:r>
              <a:rPr lang="en-US" sz="2400" dirty="0"/>
              <a:t>clearly can miss a deadline.  So, we concentrate on the “if” part.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EDF: Deadlines </a:t>
            </a:r>
            <a:r>
              <a:rPr lang="en-US" dirty="0"/>
              <a:t>&lt; </a:t>
            </a:r>
            <a:r>
              <a:rPr lang="en-US" dirty="0" smtClean="0"/>
              <a:t>Periods</a:t>
            </a:r>
            <a:endParaRPr lang="en-US" dirty="0"/>
          </a:p>
        </p:txBody>
      </p:sp>
      <p:sp>
        <p:nvSpPr>
          <p:cNvPr id="449539" name="Text Box 3"/>
          <p:cNvSpPr txBox="1">
            <a:spLocks noChangeArrowheads="1"/>
          </p:cNvSpPr>
          <p:nvPr/>
        </p:nvSpPr>
        <p:spPr bwMode="auto">
          <a:xfrm>
            <a:off x="412750" y="1417638"/>
            <a:ext cx="8254333" cy="120032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u="sng" dirty="0"/>
              <a:t>Theorem 6-2:</a:t>
            </a:r>
            <a:r>
              <a:rPr lang="en-US" sz="2400" dirty="0"/>
              <a:t> A system </a:t>
            </a:r>
            <a:r>
              <a:rPr lang="en-US" sz="2400" b="1" dirty="0"/>
              <a:t>T</a:t>
            </a:r>
            <a:r>
              <a:rPr lang="en-US" sz="2400" dirty="0"/>
              <a:t> of independent, </a:t>
            </a:r>
            <a:r>
              <a:rPr lang="en-US" sz="2400" dirty="0" err="1"/>
              <a:t>preemptable</a:t>
            </a:r>
            <a:r>
              <a:rPr lang="en-US" sz="2400" dirty="0"/>
              <a:t>, sporadic</a:t>
            </a:r>
          </a:p>
          <a:p>
            <a:r>
              <a:rPr lang="en-US" sz="2400" dirty="0"/>
              <a:t>tasks can be feasibly scheduled on one processor if its density is</a:t>
            </a:r>
          </a:p>
          <a:p>
            <a:r>
              <a:rPr lang="en-US" sz="2400" dirty="0"/>
              <a:t>at most one.</a:t>
            </a:r>
          </a:p>
        </p:txBody>
      </p:sp>
      <p:sp>
        <p:nvSpPr>
          <p:cNvPr id="449540" name="Text Box 4"/>
          <p:cNvSpPr txBox="1">
            <a:spLocks noChangeArrowheads="1"/>
          </p:cNvSpPr>
          <p:nvPr/>
        </p:nvSpPr>
        <p:spPr bwMode="auto">
          <a:xfrm>
            <a:off x="1525270" y="2908300"/>
            <a:ext cx="6294174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 dirty="0" smtClean="0">
                <a:solidFill>
                  <a:srgbClr val="CC0000"/>
                </a:solidFill>
              </a:rPr>
              <a:t>Note</a:t>
            </a:r>
            <a:r>
              <a:rPr lang="en-US" b="1" u="sng" dirty="0">
                <a:solidFill>
                  <a:srgbClr val="CC0000"/>
                </a:solidFill>
              </a:rPr>
              <a:t>:</a:t>
            </a:r>
            <a:r>
              <a:rPr lang="en-US" dirty="0"/>
              <a:t> This theorem only gives </a:t>
            </a:r>
            <a:r>
              <a:rPr lang="en-US" b="1" u="sng" dirty="0">
                <a:solidFill>
                  <a:schemeClr val="tx2"/>
                </a:solidFill>
              </a:rPr>
              <a:t>sufficient</a:t>
            </a:r>
            <a:r>
              <a:rPr lang="en-US" dirty="0"/>
              <a:t> condition.</a:t>
            </a:r>
          </a:p>
          <a:p>
            <a:endParaRPr lang="en-US" sz="1800" dirty="0"/>
          </a:p>
          <a:p>
            <a:r>
              <a:rPr lang="en-US" dirty="0"/>
              <a:t>We refer to the following as the </a:t>
            </a:r>
            <a:r>
              <a:rPr lang="en-US" b="1" u="sng" dirty="0" err="1">
                <a:solidFill>
                  <a:srgbClr val="CC0000"/>
                </a:solidFill>
              </a:rPr>
              <a:t>schedulability</a:t>
            </a:r>
            <a:r>
              <a:rPr lang="en-US" b="1" u="sng" dirty="0">
                <a:solidFill>
                  <a:srgbClr val="CC0000"/>
                </a:solidFill>
              </a:rPr>
              <a:t> condition for EDF</a:t>
            </a:r>
            <a:r>
              <a:rPr lang="en-US" dirty="0"/>
              <a:t>:</a:t>
            </a:r>
          </a:p>
        </p:txBody>
      </p:sp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3362325" y="4378325"/>
          <a:ext cx="2597150" cy="1006475"/>
        </p:xfrm>
        <a:graphic>
          <a:graphicData uri="http://schemas.openxmlformats.org/presentationml/2006/ole">
            <p:oleObj spid="_x0000_s63490" name="Equation" r:id="rId3" imgW="1143000" imgH="444240" progId="Equation.3">
              <p:embed/>
            </p:oleObj>
          </a:graphicData>
        </a:graphic>
      </p:graphicFrame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3306763" y="4375785"/>
            <a:ext cx="2713037" cy="10683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352550"/>
            <a:ext cx="8715375" cy="230505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A system with a dual notion of correctness:</a:t>
            </a:r>
          </a:p>
          <a:p>
            <a:pPr lvl="1"/>
            <a:r>
              <a:rPr lang="en-US" sz="2400" i="1">
                <a:solidFill>
                  <a:srgbClr val="C00000"/>
                </a:solidFill>
              </a:rPr>
              <a:t>Logical</a:t>
            </a:r>
            <a:r>
              <a:rPr lang="en-US" sz="2400">
                <a:solidFill>
                  <a:srgbClr val="C00000"/>
                </a:solidFill>
              </a:rPr>
              <a:t> correctness </a:t>
            </a:r>
            <a:r>
              <a:rPr lang="en-US" sz="2400"/>
              <a:t>(“it does the right thing”);</a:t>
            </a:r>
          </a:p>
          <a:p>
            <a:pPr lvl="1"/>
            <a:r>
              <a:rPr lang="en-US" sz="2400" i="1">
                <a:solidFill>
                  <a:srgbClr val="C00000"/>
                </a:solidFill>
              </a:rPr>
              <a:t>Temporal</a:t>
            </a:r>
            <a:r>
              <a:rPr lang="en-US" sz="2400">
                <a:solidFill>
                  <a:srgbClr val="C00000"/>
                </a:solidFill>
              </a:rPr>
              <a:t> correctness </a:t>
            </a:r>
            <a:r>
              <a:rPr lang="en-US" sz="2400"/>
              <a:t>(“it does it on time”).</a:t>
            </a:r>
          </a:p>
          <a:p>
            <a:r>
              <a:rPr lang="en-US"/>
              <a:t>A system wherein </a:t>
            </a:r>
            <a:r>
              <a:rPr lang="en-US" i="1">
                <a:solidFill>
                  <a:srgbClr val="C00000"/>
                </a:solidFill>
              </a:rPr>
              <a:t>predictability</a:t>
            </a:r>
            <a:r>
              <a:rPr lang="en-US"/>
              <a:t> is as important as </a:t>
            </a:r>
            <a:r>
              <a:rPr lang="en-US" i="1">
                <a:solidFill>
                  <a:srgbClr val="C00000"/>
                </a:solidFill>
              </a:rPr>
              <a:t>performance</a:t>
            </a:r>
            <a:r>
              <a:rPr lang="en-US" i="1"/>
              <a:t>.</a:t>
            </a:r>
          </a:p>
          <a:p>
            <a:r>
              <a:rPr lang="en-US" b="1">
                <a:solidFill>
                  <a:srgbClr val="C00000"/>
                </a:solidFill>
              </a:rPr>
              <a:t>A Simple Example: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A robot arm picking up objects from a conveyor belt.</a:t>
            </a:r>
          </a:p>
        </p:txBody>
      </p:sp>
      <p:sp>
        <p:nvSpPr>
          <p:cNvPr id="14339" name="Rectangle 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What is a Real-Time System?</a:t>
            </a:r>
          </a:p>
        </p:txBody>
      </p:sp>
      <p:sp>
        <p:nvSpPr>
          <p:cNvPr id="14340" name="Line 6"/>
          <p:cNvSpPr>
            <a:spLocks noChangeShapeType="1"/>
          </p:cNvSpPr>
          <p:nvPr/>
        </p:nvSpPr>
        <p:spPr bwMode="auto">
          <a:xfrm>
            <a:off x="3341688" y="53578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03688" y="5357813"/>
            <a:ext cx="1143000" cy="457200"/>
            <a:chOff x="2496" y="3168"/>
            <a:chExt cx="720" cy="288"/>
          </a:xfrm>
        </p:grpSpPr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2496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736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2976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3216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5627688" y="53578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Line 13"/>
          <p:cNvSpPr>
            <a:spLocks noChangeShapeType="1"/>
          </p:cNvSpPr>
          <p:nvPr/>
        </p:nvSpPr>
        <p:spPr bwMode="auto">
          <a:xfrm>
            <a:off x="3341688" y="58150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Line 14"/>
          <p:cNvSpPr>
            <a:spLocks noChangeShapeType="1"/>
          </p:cNvSpPr>
          <p:nvPr/>
        </p:nvSpPr>
        <p:spPr bwMode="auto">
          <a:xfrm>
            <a:off x="3341688" y="53578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5" name="Line 15"/>
          <p:cNvSpPr>
            <a:spLocks noChangeShapeType="1"/>
          </p:cNvSpPr>
          <p:nvPr/>
        </p:nvSpPr>
        <p:spPr bwMode="auto">
          <a:xfrm>
            <a:off x="3341688" y="58150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3722688" y="53578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>
            <a:off x="5246688" y="53578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18"/>
          <p:cNvSpPr>
            <a:spLocks noChangeShapeType="1"/>
          </p:cNvSpPr>
          <p:nvPr/>
        </p:nvSpPr>
        <p:spPr bwMode="auto">
          <a:xfrm>
            <a:off x="4865688" y="53578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>
            <a:off x="4484688" y="53578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20"/>
          <p:cNvSpPr>
            <a:spLocks noChangeShapeType="1"/>
          </p:cNvSpPr>
          <p:nvPr/>
        </p:nvSpPr>
        <p:spPr bwMode="auto">
          <a:xfrm>
            <a:off x="4103688" y="53578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Oval 21"/>
          <p:cNvSpPr>
            <a:spLocks noChangeArrowheads="1"/>
          </p:cNvSpPr>
          <p:nvPr/>
        </p:nvSpPr>
        <p:spPr bwMode="auto">
          <a:xfrm>
            <a:off x="4560888" y="5510213"/>
            <a:ext cx="152400" cy="1524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6" name="Oval 22"/>
          <p:cNvSpPr>
            <a:spLocks noChangeArrowheads="1"/>
          </p:cNvSpPr>
          <p:nvPr/>
        </p:nvSpPr>
        <p:spPr bwMode="auto">
          <a:xfrm>
            <a:off x="4941888" y="5510213"/>
            <a:ext cx="152400" cy="1524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Oval 23"/>
          <p:cNvSpPr>
            <a:spLocks noChangeArrowheads="1"/>
          </p:cNvSpPr>
          <p:nvPr/>
        </p:nvSpPr>
        <p:spPr bwMode="auto">
          <a:xfrm>
            <a:off x="5322888" y="5510213"/>
            <a:ext cx="152400" cy="1524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027488" y="5510213"/>
            <a:ext cx="685800" cy="838200"/>
            <a:chOff x="2448" y="3120"/>
            <a:chExt cx="432" cy="528"/>
          </a:xfrm>
        </p:grpSpPr>
        <p:sp>
          <p:nvSpPr>
            <p:cNvPr id="14355" name="AutoShape 25"/>
            <p:cNvSpPr>
              <a:spLocks noChangeArrowheads="1"/>
            </p:cNvSpPr>
            <p:nvPr/>
          </p:nvSpPr>
          <p:spPr bwMode="auto">
            <a:xfrm rot="-5400000">
              <a:off x="2400" y="3168"/>
              <a:ext cx="528" cy="4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26"/>
            <p:cNvSpPr>
              <a:spLocks noChangeArrowheads="1"/>
            </p:cNvSpPr>
            <p:nvPr/>
          </p:nvSpPr>
          <p:spPr bwMode="auto">
            <a:xfrm>
              <a:off x="2592" y="3120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6821E-7 L -0.04167 -3.46821E-7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6821E-7 L -0.04167 -3.46821E-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46821E-7 L -0.04583 -3.46821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6821E-7 L -0.04167 -3.46821E-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6821E-7 L -0.04167 -3.46821E-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6821E-7 L -0.04167 -3.46821E-7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6821E-7 L -0.04167 -3.46821E-7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73988E-6 L -0.04167 -4.73988E-6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73988E-6 L -0.04166 -4.73988E-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04167 -3.33333E-6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7" grpId="0" animBg="1"/>
      <p:bldP spid="47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34793"/>
            <a:ext cx="9142413" cy="114935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Mixing Real-Time and Non-Real-Time in</a:t>
            </a:r>
            <a:br>
              <a:rPr lang="en-US" sz="4000" dirty="0"/>
            </a:br>
            <a:r>
              <a:rPr lang="en-US" sz="4000" dirty="0"/>
              <a:t>Priority-Driven Systems</a:t>
            </a:r>
            <a:r>
              <a:rPr lang="en-US" sz="4800" dirty="0" smtClean="0"/>
              <a:t> </a:t>
            </a:r>
            <a:endParaRPr lang="en-US" sz="2000" dirty="0"/>
          </a:p>
        </p:txBody>
      </p:sp>
      <p:sp>
        <p:nvSpPr>
          <p:cNvPr id="7127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853591"/>
            <a:ext cx="8605838" cy="4607534"/>
          </a:xfrm>
        </p:spPr>
        <p:txBody>
          <a:bodyPr/>
          <a:lstStyle/>
          <a:p>
            <a:r>
              <a:rPr lang="en-US" dirty="0"/>
              <a:t>We discussed mixing hard and non-real-time (</a:t>
            </a:r>
            <a:r>
              <a:rPr lang="en-US" dirty="0" err="1"/>
              <a:t>aperiodic</a:t>
            </a:r>
            <a:r>
              <a:rPr lang="en-US" dirty="0"/>
              <a:t>) jobs in cyclic schedules</a:t>
            </a:r>
          </a:p>
          <a:p>
            <a:r>
              <a:rPr lang="en-US" dirty="0"/>
              <a:t>We now address the same issue in priority-driven systems.</a:t>
            </a:r>
            <a:endParaRPr lang="en-US" dirty="0" smtClean="0"/>
          </a:p>
          <a:p>
            <a:r>
              <a:rPr lang="en-US" dirty="0" smtClean="0"/>
              <a:t>Due to time, we </a:t>
            </a:r>
            <a:r>
              <a:rPr lang="en-US" dirty="0"/>
              <a:t>first consider two straightforward scheduling algorithms for sporadic and </a:t>
            </a:r>
            <a:r>
              <a:rPr lang="en-US" dirty="0" err="1"/>
              <a:t>aperiodic</a:t>
            </a:r>
            <a:r>
              <a:rPr lang="en-US" dirty="0"/>
              <a:t> jobs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Sporadic tasks are scheduled using any priority-driven scheduling algorithm.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Aperiodic</a:t>
            </a:r>
            <a:r>
              <a:rPr lang="en-US" sz="2800" dirty="0" smtClean="0">
                <a:solidFill>
                  <a:schemeClr val="tx1"/>
                </a:solidFill>
              </a:rPr>
              <a:t> jobs are scheduled in the background:</a:t>
            </a:r>
            <a:endParaRPr lang="en-US" sz="2800" u="sng" dirty="0" smtClean="0">
              <a:solidFill>
                <a:srgbClr val="CC0000"/>
              </a:solidFill>
            </a:endParaRPr>
          </a:p>
          <a:p>
            <a:pPr lvl="1"/>
            <a:r>
              <a:rPr lang="en-US" sz="2400" dirty="0" err="1" smtClean="0">
                <a:solidFill>
                  <a:schemeClr val="hlink"/>
                </a:solidFill>
              </a:rPr>
              <a:t>Aperiodic</a:t>
            </a:r>
            <a:r>
              <a:rPr lang="en-US" sz="2400" dirty="0" smtClean="0">
                <a:solidFill>
                  <a:schemeClr val="hlink"/>
                </a:solidFill>
              </a:rPr>
              <a:t> jobs are executed only when there is no sporadic job ready to execute.</a:t>
            </a:r>
          </a:p>
          <a:p>
            <a:pPr lvl="1"/>
            <a:r>
              <a:rPr lang="en-US" sz="2400" dirty="0" smtClean="0">
                <a:solidFill>
                  <a:schemeClr val="hlink"/>
                </a:solidFill>
              </a:rPr>
              <a:t>Simple to implement and always produces correct schedules.</a:t>
            </a:r>
            <a:endParaRPr lang="en-US" sz="2400" dirty="0" smtClean="0"/>
          </a:p>
          <a:p>
            <a:pPr lvl="2"/>
            <a:r>
              <a:rPr lang="en-US" sz="2000" dirty="0" smtClean="0"/>
              <a:t>The lowest-priority task executes jobs from the </a:t>
            </a:r>
            <a:r>
              <a:rPr lang="en-US" sz="2000" dirty="0" err="1" smtClean="0"/>
              <a:t>aperiodic</a:t>
            </a:r>
            <a:r>
              <a:rPr lang="en-US" sz="2000" dirty="0" smtClean="0"/>
              <a:t> job queue.</a:t>
            </a:r>
            <a:endParaRPr lang="en-US" dirty="0" smtClean="0"/>
          </a:p>
          <a:p>
            <a:pPr lvl="1"/>
            <a:r>
              <a:rPr lang="en-US" sz="2400" dirty="0" smtClean="0">
                <a:solidFill>
                  <a:schemeClr val="hlink"/>
                </a:solidFill>
              </a:rPr>
              <a:t>We can improve response times without jeopardizing deadlines by using a </a:t>
            </a:r>
            <a:r>
              <a:rPr lang="en-US" sz="2400" dirty="0" smtClean="0">
                <a:solidFill>
                  <a:srgbClr val="CC0000"/>
                </a:solidFill>
              </a:rPr>
              <a:t>slack stealing algorithm</a:t>
            </a:r>
            <a:r>
              <a:rPr lang="en-US" sz="2400" dirty="0" smtClean="0">
                <a:solidFill>
                  <a:schemeClr val="hlink"/>
                </a:solidFill>
              </a:rPr>
              <a:t> to delay the execution of sporadic jobs as long as possible.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Servers (aka Containers)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a server?</a:t>
            </a:r>
          </a:p>
          <a:p>
            <a:pPr lvl="1"/>
            <a:r>
              <a:rPr lang="en-US" dirty="0" smtClean="0"/>
              <a:t>Most Basic Definition:</a:t>
            </a:r>
          </a:p>
          <a:p>
            <a:pPr lvl="2"/>
            <a:r>
              <a:rPr lang="en-US" dirty="0" smtClean="0"/>
              <a:t>A reservation of processing time.</a:t>
            </a:r>
          </a:p>
          <a:p>
            <a:pPr lvl="1"/>
            <a:r>
              <a:rPr lang="en-US" dirty="0" smtClean="0"/>
              <a:t>Other properties:</a:t>
            </a:r>
          </a:p>
          <a:p>
            <a:pPr lvl="2"/>
            <a:r>
              <a:rPr lang="en-US" dirty="0" smtClean="0"/>
              <a:t>May provide temporal isolation to groups of tasks/jobs.</a:t>
            </a:r>
          </a:p>
          <a:p>
            <a:r>
              <a:rPr lang="en-US" dirty="0" smtClean="0"/>
              <a:t>There are many different algorithms for implementing servers.</a:t>
            </a:r>
          </a:p>
          <a:p>
            <a:r>
              <a:rPr lang="en-US" dirty="0" smtClean="0"/>
              <a:t>Simplest Server Algorithm:</a:t>
            </a:r>
          </a:p>
          <a:p>
            <a:pPr lvl="1"/>
            <a:r>
              <a:rPr lang="en-US" dirty="0" smtClean="0"/>
              <a:t>Simple Periodic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Periodic </a:t>
            </a:r>
            <a:r>
              <a:rPr lang="en-US" dirty="0" smtClean="0"/>
              <a:t>Server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98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4000" y="1417637"/>
            <a:ext cx="8607425" cy="460692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Sporadic tasks are scheduled using any priority-driven scheduling algorithm.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Aperiodic</a:t>
            </a:r>
            <a:r>
              <a:rPr lang="en-US" sz="2400" dirty="0">
                <a:solidFill>
                  <a:schemeClr val="tx1"/>
                </a:solidFill>
              </a:rPr>
              <a:t> jobs are executed by a special periodic server:</a:t>
            </a:r>
            <a:endParaRPr lang="en-US" sz="2400" u="sng" dirty="0">
              <a:solidFill>
                <a:srgbClr val="CC0000"/>
              </a:solidFill>
            </a:endParaRPr>
          </a:p>
          <a:p>
            <a:pPr lvl="1"/>
            <a:r>
              <a:rPr lang="en-US" sz="2000" dirty="0">
                <a:solidFill>
                  <a:schemeClr val="hlink"/>
                </a:solidFill>
              </a:rPr>
              <a:t>The periodic server is a periodic task </a:t>
            </a:r>
            <a:r>
              <a:rPr lang="en-US" sz="2000" dirty="0" err="1">
                <a:solidFill>
                  <a:schemeClr val="hlink"/>
                </a:solidFill>
              </a:rPr>
              <a:t>T</a:t>
            </a:r>
            <a:r>
              <a:rPr lang="en-US" sz="2000" baseline="-25000" dirty="0" err="1">
                <a:solidFill>
                  <a:schemeClr val="hlink"/>
                </a:solidFill>
              </a:rPr>
              <a:t>p</a:t>
            </a:r>
            <a:r>
              <a:rPr lang="en-US" sz="2000" dirty="0" smtClean="0">
                <a:solidFill>
                  <a:schemeClr val="hlink"/>
                </a:solidFill>
              </a:rPr>
              <a:t>=(</a:t>
            </a:r>
            <a:r>
              <a:rPr lang="en-US" sz="2000" dirty="0" err="1" smtClean="0">
                <a:solidFill>
                  <a:schemeClr val="hlink"/>
                </a:solidFill>
              </a:rPr>
              <a:t>e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s</a:t>
            </a:r>
            <a:r>
              <a:rPr lang="en-US" sz="2000" dirty="0">
                <a:solidFill>
                  <a:schemeClr val="hlink"/>
                </a:solidFill>
              </a:rPr>
              <a:t>, </a:t>
            </a:r>
            <a:r>
              <a:rPr lang="en-US" sz="2000" dirty="0" err="1" smtClean="0">
                <a:solidFill>
                  <a:schemeClr val="hlink"/>
                </a:solidFill>
              </a:rPr>
              <a:t>p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s</a:t>
            </a:r>
            <a:r>
              <a:rPr lang="en-US" sz="2000" dirty="0">
                <a:solidFill>
                  <a:schemeClr val="hlink"/>
                </a:solidFill>
              </a:rPr>
              <a:t>).  </a:t>
            </a:r>
          </a:p>
          <a:p>
            <a:pPr lvl="2"/>
            <a:r>
              <a:rPr lang="en-US" sz="2000" dirty="0" err="1"/>
              <a:t>e</a:t>
            </a:r>
            <a:r>
              <a:rPr lang="en-US" sz="2000" baseline="-25000" dirty="0" err="1"/>
              <a:t>s</a:t>
            </a:r>
            <a:r>
              <a:rPr lang="en-US" sz="2000" dirty="0"/>
              <a:t> is called the </a:t>
            </a:r>
            <a:r>
              <a:rPr lang="en-US" sz="2000" dirty="0">
                <a:solidFill>
                  <a:srgbClr val="CC0000"/>
                </a:solidFill>
              </a:rPr>
              <a:t>execution budget</a:t>
            </a:r>
            <a:r>
              <a:rPr lang="en-US" sz="2000" dirty="0"/>
              <a:t> of the server.</a:t>
            </a:r>
          </a:p>
          <a:p>
            <a:pPr lvl="2"/>
            <a:r>
              <a:rPr lang="en-US" sz="2000" dirty="0"/>
              <a:t>The ratio </a:t>
            </a:r>
            <a:r>
              <a:rPr lang="en-US" sz="2000" dirty="0">
                <a:solidFill>
                  <a:srgbClr val="CC0000"/>
                </a:solidFill>
              </a:rPr>
              <a:t>u</a:t>
            </a:r>
            <a:r>
              <a:rPr lang="en-US" sz="2000" baseline="-25000" dirty="0">
                <a:solidFill>
                  <a:srgbClr val="CC0000"/>
                </a:solidFill>
              </a:rPr>
              <a:t>s</a:t>
            </a:r>
            <a:r>
              <a:rPr lang="en-US" sz="2000" dirty="0">
                <a:solidFill>
                  <a:srgbClr val="CC0000"/>
                </a:solidFill>
              </a:rPr>
              <a:t> = </a:t>
            </a:r>
            <a:r>
              <a:rPr lang="en-US" sz="2000" dirty="0" err="1">
                <a:solidFill>
                  <a:srgbClr val="CC0000"/>
                </a:solidFill>
              </a:rPr>
              <a:t>e</a:t>
            </a:r>
            <a:r>
              <a:rPr lang="en-US" sz="2000" baseline="-25000" dirty="0" err="1">
                <a:solidFill>
                  <a:srgbClr val="CC0000"/>
                </a:solidFill>
              </a:rPr>
              <a:t>s</a:t>
            </a:r>
            <a:r>
              <a:rPr lang="en-US" sz="2000" dirty="0" err="1">
                <a:solidFill>
                  <a:srgbClr val="CC0000"/>
                </a:solidFill>
              </a:rPr>
              <a:t>/p</a:t>
            </a:r>
            <a:r>
              <a:rPr lang="en-US" sz="2000" baseline="-25000" dirty="0" err="1">
                <a:solidFill>
                  <a:srgbClr val="CC0000"/>
                </a:solidFill>
              </a:rPr>
              <a:t>s</a:t>
            </a:r>
            <a:r>
              <a:rPr lang="en-US" sz="2000" dirty="0"/>
              <a:t> is the </a:t>
            </a:r>
            <a:r>
              <a:rPr lang="en-US" sz="2000" dirty="0">
                <a:solidFill>
                  <a:srgbClr val="CC0000"/>
                </a:solidFill>
              </a:rPr>
              <a:t>size</a:t>
            </a:r>
            <a:r>
              <a:rPr lang="en-US" sz="2000" dirty="0"/>
              <a:t> of the server.</a:t>
            </a:r>
            <a:endParaRPr lang="en-US" sz="2000" dirty="0">
              <a:solidFill>
                <a:schemeClr val="hlink"/>
              </a:solidFill>
            </a:endParaRPr>
          </a:p>
          <a:p>
            <a:pPr lvl="1"/>
            <a:r>
              <a:rPr lang="en-US" sz="2000" dirty="0">
                <a:solidFill>
                  <a:schemeClr val="hlink"/>
                </a:solidFill>
              </a:rPr>
              <a:t>Suspends as soon as the </a:t>
            </a:r>
            <a:r>
              <a:rPr lang="en-US" sz="2000" dirty="0" err="1">
                <a:solidFill>
                  <a:schemeClr val="hlink"/>
                </a:solidFill>
              </a:rPr>
              <a:t>aperiodic</a:t>
            </a:r>
            <a:r>
              <a:rPr lang="en-US" sz="2000" dirty="0">
                <a:solidFill>
                  <a:schemeClr val="hlink"/>
                </a:solidFill>
              </a:rPr>
              <a:t> queue is empty or </a:t>
            </a:r>
            <a:r>
              <a:rPr lang="en-US" sz="2000" dirty="0" err="1">
                <a:solidFill>
                  <a:schemeClr val="hlink"/>
                </a:solidFill>
              </a:rPr>
              <a:t>T</a:t>
            </a:r>
            <a:r>
              <a:rPr lang="en-US" sz="2000" baseline="-25000" dirty="0" err="1">
                <a:solidFill>
                  <a:schemeClr val="hlink"/>
                </a:solidFill>
              </a:rPr>
              <a:t>p</a:t>
            </a:r>
            <a:r>
              <a:rPr lang="en-US" sz="2000" dirty="0">
                <a:solidFill>
                  <a:schemeClr val="hlink"/>
                </a:solidFill>
              </a:rPr>
              <a:t> has executed for </a:t>
            </a:r>
            <a:r>
              <a:rPr lang="en-US" sz="2000" dirty="0" err="1">
                <a:solidFill>
                  <a:schemeClr val="hlink"/>
                </a:solidFill>
              </a:rPr>
              <a:t>e</a:t>
            </a:r>
            <a:r>
              <a:rPr lang="en-US" sz="2000" baseline="-25000" dirty="0" err="1">
                <a:solidFill>
                  <a:schemeClr val="hlink"/>
                </a:solidFill>
              </a:rPr>
              <a:t>s</a:t>
            </a:r>
            <a:r>
              <a:rPr lang="en-US" sz="2000" dirty="0">
                <a:solidFill>
                  <a:schemeClr val="hlink"/>
                </a:solidFill>
              </a:rPr>
              <a:t> time units (whichever comes first).</a:t>
            </a:r>
          </a:p>
          <a:p>
            <a:pPr lvl="2"/>
            <a:r>
              <a:rPr lang="en-US" sz="2000" dirty="0"/>
              <a:t>This is called </a:t>
            </a:r>
            <a:r>
              <a:rPr lang="en-US" sz="2000" dirty="0">
                <a:solidFill>
                  <a:srgbClr val="CC0000"/>
                </a:solidFill>
              </a:rPr>
              <a:t>exhausting its execution budget</a:t>
            </a:r>
            <a:r>
              <a:rPr lang="en-US" sz="2000" dirty="0"/>
              <a:t>.</a:t>
            </a:r>
            <a:endParaRPr lang="en-US" sz="2000" dirty="0">
              <a:solidFill>
                <a:schemeClr val="hlink"/>
              </a:solidFill>
            </a:endParaRPr>
          </a:p>
          <a:p>
            <a:pPr lvl="1"/>
            <a:r>
              <a:rPr lang="en-US" sz="2000" dirty="0">
                <a:solidFill>
                  <a:schemeClr val="hlink"/>
                </a:solidFill>
              </a:rPr>
              <a:t>Once suspended, it cannot execute again until the start of the next period.</a:t>
            </a:r>
          </a:p>
          <a:p>
            <a:pPr lvl="2"/>
            <a:r>
              <a:rPr lang="en-US" sz="2000" dirty="0"/>
              <a:t>That is, the execution budget is </a:t>
            </a:r>
            <a:r>
              <a:rPr lang="en-US" sz="2000" dirty="0">
                <a:solidFill>
                  <a:srgbClr val="CC0000"/>
                </a:solidFill>
              </a:rPr>
              <a:t>replenished</a:t>
            </a:r>
            <a:r>
              <a:rPr lang="en-US" sz="2000" dirty="0"/>
              <a:t> (reset to </a:t>
            </a:r>
            <a:r>
              <a:rPr lang="en-US" sz="2000" dirty="0" err="1"/>
              <a:t>e</a:t>
            </a:r>
            <a:r>
              <a:rPr lang="en-US" sz="2000" baseline="-25000" dirty="0" err="1"/>
              <a:t>s</a:t>
            </a:r>
            <a:r>
              <a:rPr lang="en-US" sz="2000" dirty="0"/>
              <a:t> time units) at the start of each period.</a:t>
            </a:r>
          </a:p>
          <a:p>
            <a:pPr lvl="2"/>
            <a:r>
              <a:rPr lang="en-US" sz="2000" dirty="0"/>
              <a:t>Thus, the start of each period is called the </a:t>
            </a:r>
            <a:r>
              <a:rPr lang="en-US" sz="2000" dirty="0">
                <a:solidFill>
                  <a:srgbClr val="CC0000"/>
                </a:solidFill>
              </a:rPr>
              <a:t>replenishment time</a:t>
            </a:r>
            <a:r>
              <a:rPr lang="en-US" sz="2000" dirty="0"/>
              <a:t> for the simple periodic server.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800"/>
            <a:ext cx="9142413" cy="914400"/>
          </a:xfrm>
        </p:spPr>
        <p:txBody>
          <a:bodyPr/>
          <a:lstStyle/>
          <a:p>
            <a:r>
              <a:rPr lang="en-US" dirty="0"/>
              <a:t>Periodic Server with RM Scheduling</a:t>
            </a:r>
          </a:p>
        </p:txBody>
      </p:sp>
      <p:sp>
        <p:nvSpPr>
          <p:cNvPr id="435203" name="Text Box 3"/>
          <p:cNvSpPr txBox="1">
            <a:spLocks noChangeArrowheads="1"/>
          </p:cNvSpPr>
          <p:nvPr/>
        </p:nvSpPr>
        <p:spPr bwMode="auto">
          <a:xfrm>
            <a:off x="250825" y="1273175"/>
            <a:ext cx="880745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solidFill>
                  <a:srgbClr val="CC0000"/>
                </a:solidFill>
              </a:rPr>
              <a:t>Example Schedule:</a:t>
            </a:r>
            <a:r>
              <a:rPr lang="en-US" dirty="0"/>
              <a:t>  Two tasks,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(1, 3),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(4, 10),  </a:t>
            </a:r>
            <a:r>
              <a:rPr lang="en-US" dirty="0"/>
              <a:t>and a periodic server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</a:t>
            </a:r>
            <a:r>
              <a:rPr lang="en-US" baseline="-25000" dirty="0" err="1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(0.5, 2.5)</a:t>
            </a:r>
            <a:r>
              <a:rPr lang="en-US" dirty="0" smtClean="0"/>
              <a:t>.  </a:t>
            </a:r>
            <a:r>
              <a:rPr lang="en-US" dirty="0"/>
              <a:t>Assume an </a:t>
            </a:r>
            <a:r>
              <a:rPr lang="en-US" dirty="0" err="1"/>
              <a:t>aperiodic</a:t>
            </a:r>
            <a:r>
              <a:rPr lang="en-US" dirty="0"/>
              <a:t> job </a:t>
            </a:r>
            <a:r>
              <a:rPr lang="en-US" dirty="0" err="1">
                <a:solidFill>
                  <a:schemeClr val="hlink"/>
                </a:solidFill>
              </a:rPr>
              <a:t>J</a:t>
            </a:r>
            <a:r>
              <a:rPr lang="en-US" baseline="-25000" dirty="0" err="1">
                <a:solidFill>
                  <a:schemeClr val="hlink"/>
                </a:solidFill>
              </a:rPr>
              <a:t>a</a:t>
            </a:r>
            <a:r>
              <a:rPr lang="en-US" dirty="0"/>
              <a:t> arrives at </a:t>
            </a:r>
          </a:p>
          <a:p>
            <a:pPr algn="l"/>
            <a:r>
              <a:rPr lang="en-US" dirty="0">
                <a:solidFill>
                  <a:schemeClr val="hlink"/>
                </a:solidFill>
              </a:rPr>
              <a:t>t = 0.1</a:t>
            </a:r>
            <a:r>
              <a:rPr lang="en-US" dirty="0"/>
              <a:t> with and execution time of </a:t>
            </a:r>
            <a:r>
              <a:rPr lang="en-US" dirty="0">
                <a:solidFill>
                  <a:schemeClr val="hlink"/>
                </a:solidFill>
              </a:rPr>
              <a:t>e</a:t>
            </a:r>
            <a:r>
              <a:rPr lang="en-US" baseline="-25000" dirty="0">
                <a:solidFill>
                  <a:schemeClr val="hlink"/>
                </a:solidFill>
              </a:rPr>
              <a:t>a</a:t>
            </a:r>
            <a:r>
              <a:rPr lang="en-US" dirty="0">
                <a:solidFill>
                  <a:schemeClr val="hlink"/>
                </a:solidFill>
              </a:rPr>
              <a:t> = 0.8</a:t>
            </a:r>
            <a:r>
              <a:rPr lang="en-US" dirty="0"/>
              <a:t>.</a:t>
            </a:r>
          </a:p>
        </p:txBody>
      </p:sp>
      <p:sp>
        <p:nvSpPr>
          <p:cNvPr id="435266" name="Rectangle 66"/>
          <p:cNvSpPr>
            <a:spLocks noChangeArrowheads="1"/>
          </p:cNvSpPr>
          <p:nvPr/>
        </p:nvSpPr>
        <p:spPr bwMode="auto">
          <a:xfrm>
            <a:off x="1674813" y="4216400"/>
            <a:ext cx="48895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4" name="Line 4"/>
          <p:cNvSpPr>
            <a:spLocks noChangeShapeType="1"/>
          </p:cNvSpPr>
          <p:nvPr/>
        </p:nvSpPr>
        <p:spPr bwMode="auto">
          <a:xfrm>
            <a:off x="1443038" y="52705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5" name="Line 5"/>
          <p:cNvSpPr>
            <a:spLocks noChangeShapeType="1"/>
          </p:cNvSpPr>
          <p:nvPr/>
        </p:nvSpPr>
        <p:spPr bwMode="auto">
          <a:xfrm>
            <a:off x="165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6" name="Line 6"/>
          <p:cNvSpPr>
            <a:spLocks noChangeShapeType="1"/>
          </p:cNvSpPr>
          <p:nvPr/>
        </p:nvSpPr>
        <p:spPr bwMode="auto">
          <a:xfrm>
            <a:off x="216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7" name="Line 7"/>
          <p:cNvSpPr>
            <a:spLocks noChangeShapeType="1"/>
          </p:cNvSpPr>
          <p:nvPr/>
        </p:nvSpPr>
        <p:spPr bwMode="auto">
          <a:xfrm>
            <a:off x="267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8" name="Line 8"/>
          <p:cNvSpPr>
            <a:spLocks noChangeShapeType="1"/>
          </p:cNvSpPr>
          <p:nvPr/>
        </p:nvSpPr>
        <p:spPr bwMode="auto">
          <a:xfrm>
            <a:off x="3182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09" name="Line 9"/>
          <p:cNvSpPr>
            <a:spLocks noChangeShapeType="1"/>
          </p:cNvSpPr>
          <p:nvPr/>
        </p:nvSpPr>
        <p:spPr bwMode="auto">
          <a:xfrm>
            <a:off x="3690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0" name="Line 10"/>
          <p:cNvSpPr>
            <a:spLocks noChangeShapeType="1"/>
          </p:cNvSpPr>
          <p:nvPr/>
        </p:nvSpPr>
        <p:spPr bwMode="auto">
          <a:xfrm>
            <a:off x="419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1" name="Line 11"/>
          <p:cNvSpPr>
            <a:spLocks noChangeShapeType="1"/>
          </p:cNvSpPr>
          <p:nvPr/>
        </p:nvSpPr>
        <p:spPr bwMode="auto">
          <a:xfrm>
            <a:off x="470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2" name="Line 12"/>
          <p:cNvSpPr>
            <a:spLocks noChangeShapeType="1"/>
          </p:cNvSpPr>
          <p:nvPr/>
        </p:nvSpPr>
        <p:spPr bwMode="auto">
          <a:xfrm>
            <a:off x="521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3" name="Line 13"/>
          <p:cNvSpPr>
            <a:spLocks noChangeShapeType="1"/>
          </p:cNvSpPr>
          <p:nvPr/>
        </p:nvSpPr>
        <p:spPr bwMode="auto">
          <a:xfrm>
            <a:off x="5722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4" name="Line 14"/>
          <p:cNvSpPr>
            <a:spLocks noChangeShapeType="1"/>
          </p:cNvSpPr>
          <p:nvPr/>
        </p:nvSpPr>
        <p:spPr bwMode="auto">
          <a:xfrm>
            <a:off x="6230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5" name="Line 15"/>
          <p:cNvSpPr>
            <a:spLocks noChangeShapeType="1"/>
          </p:cNvSpPr>
          <p:nvPr/>
        </p:nvSpPr>
        <p:spPr bwMode="auto">
          <a:xfrm>
            <a:off x="673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6" name="Line 16"/>
          <p:cNvSpPr>
            <a:spLocks noChangeShapeType="1"/>
          </p:cNvSpPr>
          <p:nvPr/>
        </p:nvSpPr>
        <p:spPr bwMode="auto">
          <a:xfrm>
            <a:off x="724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7" name="Line 17"/>
          <p:cNvSpPr>
            <a:spLocks noChangeShapeType="1"/>
          </p:cNvSpPr>
          <p:nvPr/>
        </p:nvSpPr>
        <p:spPr bwMode="auto">
          <a:xfrm>
            <a:off x="775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19" name="Text Box 19"/>
          <p:cNvSpPr txBox="1">
            <a:spLocks noChangeArrowheads="1"/>
          </p:cNvSpPr>
          <p:nvPr/>
        </p:nvSpPr>
        <p:spPr bwMode="auto">
          <a:xfrm>
            <a:off x="754063" y="50323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35220" name="Line 20"/>
          <p:cNvSpPr>
            <a:spLocks noChangeShapeType="1"/>
          </p:cNvSpPr>
          <p:nvPr/>
        </p:nvSpPr>
        <p:spPr bwMode="auto">
          <a:xfrm>
            <a:off x="1443038" y="44831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1" name="Line 21"/>
          <p:cNvSpPr>
            <a:spLocks noChangeShapeType="1"/>
          </p:cNvSpPr>
          <p:nvPr/>
        </p:nvSpPr>
        <p:spPr bwMode="auto">
          <a:xfrm>
            <a:off x="165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2" name="Line 22"/>
          <p:cNvSpPr>
            <a:spLocks noChangeShapeType="1"/>
          </p:cNvSpPr>
          <p:nvPr/>
        </p:nvSpPr>
        <p:spPr bwMode="auto">
          <a:xfrm>
            <a:off x="216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3" name="Line 23"/>
          <p:cNvSpPr>
            <a:spLocks noChangeShapeType="1"/>
          </p:cNvSpPr>
          <p:nvPr/>
        </p:nvSpPr>
        <p:spPr bwMode="auto">
          <a:xfrm>
            <a:off x="267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4" name="Line 24"/>
          <p:cNvSpPr>
            <a:spLocks noChangeShapeType="1"/>
          </p:cNvSpPr>
          <p:nvPr/>
        </p:nvSpPr>
        <p:spPr bwMode="auto">
          <a:xfrm>
            <a:off x="3182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5" name="Line 25"/>
          <p:cNvSpPr>
            <a:spLocks noChangeShapeType="1"/>
          </p:cNvSpPr>
          <p:nvPr/>
        </p:nvSpPr>
        <p:spPr bwMode="auto">
          <a:xfrm>
            <a:off x="3690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6" name="Line 26"/>
          <p:cNvSpPr>
            <a:spLocks noChangeShapeType="1"/>
          </p:cNvSpPr>
          <p:nvPr/>
        </p:nvSpPr>
        <p:spPr bwMode="auto">
          <a:xfrm>
            <a:off x="419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7" name="Line 27"/>
          <p:cNvSpPr>
            <a:spLocks noChangeShapeType="1"/>
          </p:cNvSpPr>
          <p:nvPr/>
        </p:nvSpPr>
        <p:spPr bwMode="auto">
          <a:xfrm>
            <a:off x="470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8" name="Line 28"/>
          <p:cNvSpPr>
            <a:spLocks noChangeShapeType="1"/>
          </p:cNvSpPr>
          <p:nvPr/>
        </p:nvSpPr>
        <p:spPr bwMode="auto">
          <a:xfrm>
            <a:off x="521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29" name="Line 29"/>
          <p:cNvSpPr>
            <a:spLocks noChangeShapeType="1"/>
          </p:cNvSpPr>
          <p:nvPr/>
        </p:nvSpPr>
        <p:spPr bwMode="auto">
          <a:xfrm>
            <a:off x="5722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0" name="Line 30"/>
          <p:cNvSpPr>
            <a:spLocks noChangeShapeType="1"/>
          </p:cNvSpPr>
          <p:nvPr/>
        </p:nvSpPr>
        <p:spPr bwMode="auto">
          <a:xfrm>
            <a:off x="6230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1" name="Line 31"/>
          <p:cNvSpPr>
            <a:spLocks noChangeShapeType="1"/>
          </p:cNvSpPr>
          <p:nvPr/>
        </p:nvSpPr>
        <p:spPr bwMode="auto">
          <a:xfrm>
            <a:off x="673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2" name="Line 32"/>
          <p:cNvSpPr>
            <a:spLocks noChangeShapeType="1"/>
          </p:cNvSpPr>
          <p:nvPr/>
        </p:nvSpPr>
        <p:spPr bwMode="auto">
          <a:xfrm>
            <a:off x="724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3" name="Line 33"/>
          <p:cNvSpPr>
            <a:spLocks noChangeShapeType="1"/>
          </p:cNvSpPr>
          <p:nvPr/>
        </p:nvSpPr>
        <p:spPr bwMode="auto">
          <a:xfrm>
            <a:off x="775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4" name="Text Box 34"/>
          <p:cNvSpPr txBox="1">
            <a:spLocks noChangeArrowheads="1"/>
          </p:cNvSpPr>
          <p:nvPr/>
        </p:nvSpPr>
        <p:spPr bwMode="auto">
          <a:xfrm>
            <a:off x="754063" y="42449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35235" name="Line 35"/>
          <p:cNvSpPr>
            <a:spLocks noChangeShapeType="1"/>
          </p:cNvSpPr>
          <p:nvPr/>
        </p:nvSpPr>
        <p:spPr bwMode="auto">
          <a:xfrm>
            <a:off x="1443038" y="36957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6" name="Line 36"/>
          <p:cNvSpPr>
            <a:spLocks noChangeShapeType="1"/>
          </p:cNvSpPr>
          <p:nvPr/>
        </p:nvSpPr>
        <p:spPr bwMode="auto">
          <a:xfrm>
            <a:off x="165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7" name="Line 37"/>
          <p:cNvSpPr>
            <a:spLocks noChangeShapeType="1"/>
          </p:cNvSpPr>
          <p:nvPr/>
        </p:nvSpPr>
        <p:spPr bwMode="auto">
          <a:xfrm>
            <a:off x="216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8" name="Line 38"/>
          <p:cNvSpPr>
            <a:spLocks noChangeShapeType="1"/>
          </p:cNvSpPr>
          <p:nvPr/>
        </p:nvSpPr>
        <p:spPr bwMode="auto">
          <a:xfrm>
            <a:off x="267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39" name="Line 39"/>
          <p:cNvSpPr>
            <a:spLocks noChangeShapeType="1"/>
          </p:cNvSpPr>
          <p:nvPr/>
        </p:nvSpPr>
        <p:spPr bwMode="auto">
          <a:xfrm>
            <a:off x="3182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0" name="Line 40"/>
          <p:cNvSpPr>
            <a:spLocks noChangeShapeType="1"/>
          </p:cNvSpPr>
          <p:nvPr/>
        </p:nvSpPr>
        <p:spPr bwMode="auto">
          <a:xfrm>
            <a:off x="3690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1" name="Line 41"/>
          <p:cNvSpPr>
            <a:spLocks noChangeShapeType="1"/>
          </p:cNvSpPr>
          <p:nvPr/>
        </p:nvSpPr>
        <p:spPr bwMode="auto">
          <a:xfrm>
            <a:off x="419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2" name="Line 42"/>
          <p:cNvSpPr>
            <a:spLocks noChangeShapeType="1"/>
          </p:cNvSpPr>
          <p:nvPr/>
        </p:nvSpPr>
        <p:spPr bwMode="auto">
          <a:xfrm>
            <a:off x="470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3" name="Line 43"/>
          <p:cNvSpPr>
            <a:spLocks noChangeShapeType="1"/>
          </p:cNvSpPr>
          <p:nvPr/>
        </p:nvSpPr>
        <p:spPr bwMode="auto">
          <a:xfrm>
            <a:off x="521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4" name="Line 44"/>
          <p:cNvSpPr>
            <a:spLocks noChangeShapeType="1"/>
          </p:cNvSpPr>
          <p:nvPr/>
        </p:nvSpPr>
        <p:spPr bwMode="auto">
          <a:xfrm>
            <a:off x="5722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5" name="Line 45"/>
          <p:cNvSpPr>
            <a:spLocks noChangeShapeType="1"/>
          </p:cNvSpPr>
          <p:nvPr/>
        </p:nvSpPr>
        <p:spPr bwMode="auto">
          <a:xfrm>
            <a:off x="6230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6" name="Line 46"/>
          <p:cNvSpPr>
            <a:spLocks noChangeShapeType="1"/>
          </p:cNvSpPr>
          <p:nvPr/>
        </p:nvSpPr>
        <p:spPr bwMode="auto">
          <a:xfrm>
            <a:off x="673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7" name="Line 47"/>
          <p:cNvSpPr>
            <a:spLocks noChangeShapeType="1"/>
          </p:cNvSpPr>
          <p:nvPr/>
        </p:nvSpPr>
        <p:spPr bwMode="auto">
          <a:xfrm>
            <a:off x="724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8" name="Line 48"/>
          <p:cNvSpPr>
            <a:spLocks noChangeShapeType="1"/>
          </p:cNvSpPr>
          <p:nvPr/>
        </p:nvSpPr>
        <p:spPr bwMode="auto">
          <a:xfrm>
            <a:off x="775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49" name="Text Box 49"/>
          <p:cNvSpPr txBox="1">
            <a:spLocks noChangeArrowheads="1"/>
          </p:cNvSpPr>
          <p:nvPr/>
        </p:nvSpPr>
        <p:spPr bwMode="auto">
          <a:xfrm>
            <a:off x="754063" y="34575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p</a:t>
            </a:r>
            <a:endParaRPr lang="en-US"/>
          </a:p>
        </p:txBody>
      </p:sp>
      <p:sp>
        <p:nvSpPr>
          <p:cNvPr id="435250" name="Line 50"/>
          <p:cNvSpPr>
            <a:spLocks noChangeShapeType="1"/>
          </p:cNvSpPr>
          <p:nvPr/>
        </p:nvSpPr>
        <p:spPr bwMode="auto">
          <a:xfrm flipV="1">
            <a:off x="1658938" y="4991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1" name="Line 51"/>
          <p:cNvSpPr>
            <a:spLocks noChangeShapeType="1"/>
          </p:cNvSpPr>
          <p:nvPr/>
        </p:nvSpPr>
        <p:spPr bwMode="auto">
          <a:xfrm flipV="1">
            <a:off x="1658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2" name="Line 52"/>
          <p:cNvSpPr>
            <a:spLocks noChangeShapeType="1"/>
          </p:cNvSpPr>
          <p:nvPr/>
        </p:nvSpPr>
        <p:spPr bwMode="auto">
          <a:xfrm flipV="1">
            <a:off x="16589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58" name="Line 58"/>
          <p:cNvSpPr>
            <a:spLocks noChangeShapeType="1"/>
          </p:cNvSpPr>
          <p:nvPr/>
        </p:nvSpPr>
        <p:spPr bwMode="auto">
          <a:xfrm flipH="1" flipV="1">
            <a:off x="2967038" y="3438525"/>
            <a:ext cx="0" cy="257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69" name="Rectangle 69"/>
          <p:cNvSpPr>
            <a:spLocks noChangeArrowheads="1"/>
          </p:cNvSpPr>
          <p:nvPr/>
        </p:nvSpPr>
        <p:spPr bwMode="auto">
          <a:xfrm>
            <a:off x="2166938" y="5003800"/>
            <a:ext cx="758825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295" name="Text Box 95"/>
          <p:cNvSpPr txBox="1">
            <a:spLocks noChangeArrowheads="1"/>
          </p:cNvSpPr>
          <p:nvPr/>
        </p:nvSpPr>
        <p:spPr bwMode="auto">
          <a:xfrm>
            <a:off x="1506538" y="5424488"/>
            <a:ext cx="647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</a:rPr>
              <a:t>0      1      2      3      4      5      6      7      8      9     10    11    12</a:t>
            </a:r>
          </a:p>
        </p:txBody>
      </p:sp>
      <p:sp>
        <p:nvSpPr>
          <p:cNvPr id="435304" name="Text Box 104"/>
          <p:cNvSpPr txBox="1">
            <a:spLocks noChangeArrowheads="1"/>
          </p:cNvSpPr>
          <p:nvPr/>
        </p:nvSpPr>
        <p:spPr bwMode="auto">
          <a:xfrm>
            <a:off x="2181225" y="2422525"/>
            <a:ext cx="59356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CC0000"/>
                </a:solidFill>
              </a:rPr>
              <a:t>The periodic server cannot execute the job that arrives at</a:t>
            </a:r>
          </a:p>
          <a:p>
            <a:pPr algn="l"/>
            <a:r>
              <a:rPr lang="en-US" sz="2000">
                <a:solidFill>
                  <a:srgbClr val="CC0000"/>
                </a:solidFill>
              </a:rPr>
              <a:t>time 0.1 since it was suspended at time 0 because the </a:t>
            </a:r>
          </a:p>
          <a:p>
            <a:pPr algn="l"/>
            <a:r>
              <a:rPr lang="en-US" sz="2000">
                <a:solidFill>
                  <a:srgbClr val="CC0000"/>
                </a:solidFill>
              </a:rPr>
              <a:t>aperiodic job queue was empty.</a:t>
            </a:r>
            <a:endParaRPr lang="en-US" sz="2800"/>
          </a:p>
        </p:txBody>
      </p:sp>
      <p:sp>
        <p:nvSpPr>
          <p:cNvPr id="435309" name="Text Box 109"/>
          <p:cNvSpPr txBox="1">
            <a:spLocks noChangeArrowheads="1"/>
          </p:cNvSpPr>
          <p:nvPr/>
        </p:nvSpPr>
        <p:spPr bwMode="auto">
          <a:xfrm>
            <a:off x="1479550" y="3749675"/>
            <a:ext cx="469900" cy="366713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</a:rPr>
              <a:t>0.1</a:t>
            </a:r>
            <a:endParaRPr lang="en-US"/>
          </a:p>
        </p:txBody>
      </p:sp>
      <p:sp>
        <p:nvSpPr>
          <p:cNvPr id="435310" name="Line 110"/>
          <p:cNvSpPr>
            <a:spLocks noChangeShapeType="1"/>
          </p:cNvSpPr>
          <p:nvPr/>
        </p:nvSpPr>
        <p:spPr bwMode="auto">
          <a:xfrm>
            <a:off x="1730375" y="3436938"/>
            <a:ext cx="31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311" name="Line 111"/>
          <p:cNvSpPr>
            <a:spLocks noChangeShapeType="1"/>
          </p:cNvSpPr>
          <p:nvPr/>
        </p:nvSpPr>
        <p:spPr bwMode="auto">
          <a:xfrm>
            <a:off x="3182938" y="4233863"/>
            <a:ext cx="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312" name="Line 112"/>
          <p:cNvSpPr>
            <a:spLocks noChangeShapeType="1"/>
          </p:cNvSpPr>
          <p:nvPr/>
        </p:nvSpPr>
        <p:spPr bwMode="auto">
          <a:xfrm>
            <a:off x="6740525" y="5024438"/>
            <a:ext cx="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24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Periodic Server with RM Scheduling</a:t>
            </a:r>
            <a:r>
              <a:rPr lang="en-US" u="sng" dirty="0"/>
              <a:t/>
            </a:r>
            <a:br>
              <a:rPr lang="en-US" u="sng" dirty="0"/>
            </a:br>
            <a:r>
              <a:rPr lang="en-US" sz="2400" dirty="0"/>
              <a:t>(example continued)</a:t>
            </a:r>
            <a:endParaRPr lang="en-US" dirty="0"/>
          </a:p>
        </p:txBody>
      </p:sp>
      <p:sp>
        <p:nvSpPr>
          <p:cNvPr id="816132" name="Text Box 4"/>
          <p:cNvSpPr txBox="1">
            <a:spLocks noChangeArrowheads="1"/>
          </p:cNvSpPr>
          <p:nvPr/>
        </p:nvSpPr>
        <p:spPr bwMode="auto">
          <a:xfrm>
            <a:off x="250825" y="1273175"/>
            <a:ext cx="880745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solidFill>
                  <a:srgbClr val="CC0000"/>
                </a:solidFill>
              </a:rPr>
              <a:t>Example Schedule:</a:t>
            </a:r>
            <a:r>
              <a:rPr lang="en-US" dirty="0"/>
              <a:t>  Two tasks,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(1, 3),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(4, 10),  </a:t>
            </a:r>
            <a:r>
              <a:rPr lang="en-US" dirty="0"/>
              <a:t>and a periodic server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</a:t>
            </a:r>
            <a:r>
              <a:rPr lang="en-US" baseline="-25000" dirty="0" err="1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(0.5, 2.5)</a:t>
            </a:r>
            <a:r>
              <a:rPr lang="en-US" dirty="0" smtClean="0"/>
              <a:t>.  </a:t>
            </a:r>
            <a:r>
              <a:rPr lang="en-US" dirty="0"/>
              <a:t>Assume an </a:t>
            </a:r>
            <a:r>
              <a:rPr lang="en-US" dirty="0" err="1"/>
              <a:t>aperiodic</a:t>
            </a:r>
            <a:r>
              <a:rPr lang="en-US" dirty="0"/>
              <a:t> job </a:t>
            </a:r>
            <a:r>
              <a:rPr lang="en-US" dirty="0" err="1">
                <a:solidFill>
                  <a:schemeClr val="hlink"/>
                </a:solidFill>
              </a:rPr>
              <a:t>J</a:t>
            </a:r>
            <a:r>
              <a:rPr lang="en-US" baseline="-25000" dirty="0" err="1">
                <a:solidFill>
                  <a:schemeClr val="hlink"/>
                </a:solidFill>
              </a:rPr>
              <a:t>a</a:t>
            </a:r>
            <a:r>
              <a:rPr lang="en-US" dirty="0"/>
              <a:t> arrives at </a:t>
            </a:r>
          </a:p>
          <a:p>
            <a:pPr algn="l"/>
            <a:r>
              <a:rPr lang="en-US" dirty="0">
                <a:solidFill>
                  <a:schemeClr val="hlink"/>
                </a:solidFill>
              </a:rPr>
              <a:t>t = 0.1</a:t>
            </a:r>
            <a:r>
              <a:rPr lang="en-US" dirty="0"/>
              <a:t> with and execution time of </a:t>
            </a:r>
            <a:r>
              <a:rPr lang="en-US" dirty="0">
                <a:solidFill>
                  <a:schemeClr val="hlink"/>
                </a:solidFill>
              </a:rPr>
              <a:t>e</a:t>
            </a:r>
            <a:r>
              <a:rPr lang="en-US" baseline="-25000" dirty="0">
                <a:solidFill>
                  <a:schemeClr val="hlink"/>
                </a:solidFill>
              </a:rPr>
              <a:t>a</a:t>
            </a:r>
            <a:r>
              <a:rPr lang="en-US" dirty="0">
                <a:solidFill>
                  <a:schemeClr val="hlink"/>
                </a:solidFill>
              </a:rPr>
              <a:t> = 0.8</a:t>
            </a:r>
            <a:r>
              <a:rPr lang="en-US" dirty="0"/>
              <a:t>.</a:t>
            </a:r>
          </a:p>
        </p:txBody>
      </p:sp>
      <p:sp>
        <p:nvSpPr>
          <p:cNvPr id="816135" name="Rectangle 7"/>
          <p:cNvSpPr>
            <a:spLocks noChangeArrowheads="1"/>
          </p:cNvSpPr>
          <p:nvPr/>
        </p:nvSpPr>
        <p:spPr bwMode="auto">
          <a:xfrm>
            <a:off x="2970213" y="3444875"/>
            <a:ext cx="209550" cy="25082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38" name="Rectangle 10"/>
          <p:cNvSpPr>
            <a:spLocks noChangeArrowheads="1"/>
          </p:cNvSpPr>
          <p:nvPr/>
        </p:nvSpPr>
        <p:spPr bwMode="auto">
          <a:xfrm>
            <a:off x="1674813" y="4216400"/>
            <a:ext cx="48895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39" name="Rectangle 11"/>
          <p:cNvSpPr>
            <a:spLocks noChangeArrowheads="1"/>
          </p:cNvSpPr>
          <p:nvPr/>
        </p:nvSpPr>
        <p:spPr bwMode="auto">
          <a:xfrm>
            <a:off x="3182938" y="42164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3" name="Line 15"/>
          <p:cNvSpPr>
            <a:spLocks noChangeShapeType="1"/>
          </p:cNvSpPr>
          <p:nvPr/>
        </p:nvSpPr>
        <p:spPr bwMode="auto">
          <a:xfrm>
            <a:off x="1443038" y="52705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4" name="Line 16"/>
          <p:cNvSpPr>
            <a:spLocks noChangeShapeType="1"/>
          </p:cNvSpPr>
          <p:nvPr/>
        </p:nvSpPr>
        <p:spPr bwMode="auto">
          <a:xfrm>
            <a:off x="165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5" name="Line 17"/>
          <p:cNvSpPr>
            <a:spLocks noChangeShapeType="1"/>
          </p:cNvSpPr>
          <p:nvPr/>
        </p:nvSpPr>
        <p:spPr bwMode="auto">
          <a:xfrm>
            <a:off x="216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6" name="Line 18"/>
          <p:cNvSpPr>
            <a:spLocks noChangeShapeType="1"/>
          </p:cNvSpPr>
          <p:nvPr/>
        </p:nvSpPr>
        <p:spPr bwMode="auto">
          <a:xfrm>
            <a:off x="267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7" name="Line 19"/>
          <p:cNvSpPr>
            <a:spLocks noChangeShapeType="1"/>
          </p:cNvSpPr>
          <p:nvPr/>
        </p:nvSpPr>
        <p:spPr bwMode="auto">
          <a:xfrm>
            <a:off x="3182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8" name="Line 20"/>
          <p:cNvSpPr>
            <a:spLocks noChangeShapeType="1"/>
          </p:cNvSpPr>
          <p:nvPr/>
        </p:nvSpPr>
        <p:spPr bwMode="auto">
          <a:xfrm>
            <a:off x="3690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49" name="Line 21"/>
          <p:cNvSpPr>
            <a:spLocks noChangeShapeType="1"/>
          </p:cNvSpPr>
          <p:nvPr/>
        </p:nvSpPr>
        <p:spPr bwMode="auto">
          <a:xfrm>
            <a:off x="419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0" name="Line 22"/>
          <p:cNvSpPr>
            <a:spLocks noChangeShapeType="1"/>
          </p:cNvSpPr>
          <p:nvPr/>
        </p:nvSpPr>
        <p:spPr bwMode="auto">
          <a:xfrm>
            <a:off x="470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1" name="Line 23"/>
          <p:cNvSpPr>
            <a:spLocks noChangeShapeType="1"/>
          </p:cNvSpPr>
          <p:nvPr/>
        </p:nvSpPr>
        <p:spPr bwMode="auto">
          <a:xfrm>
            <a:off x="521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2" name="Line 24"/>
          <p:cNvSpPr>
            <a:spLocks noChangeShapeType="1"/>
          </p:cNvSpPr>
          <p:nvPr/>
        </p:nvSpPr>
        <p:spPr bwMode="auto">
          <a:xfrm>
            <a:off x="5722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3" name="Line 25"/>
          <p:cNvSpPr>
            <a:spLocks noChangeShapeType="1"/>
          </p:cNvSpPr>
          <p:nvPr/>
        </p:nvSpPr>
        <p:spPr bwMode="auto">
          <a:xfrm>
            <a:off x="6230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4" name="Line 26"/>
          <p:cNvSpPr>
            <a:spLocks noChangeShapeType="1"/>
          </p:cNvSpPr>
          <p:nvPr/>
        </p:nvSpPr>
        <p:spPr bwMode="auto">
          <a:xfrm>
            <a:off x="673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5" name="Line 27"/>
          <p:cNvSpPr>
            <a:spLocks noChangeShapeType="1"/>
          </p:cNvSpPr>
          <p:nvPr/>
        </p:nvSpPr>
        <p:spPr bwMode="auto">
          <a:xfrm>
            <a:off x="724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6" name="Line 28"/>
          <p:cNvSpPr>
            <a:spLocks noChangeShapeType="1"/>
          </p:cNvSpPr>
          <p:nvPr/>
        </p:nvSpPr>
        <p:spPr bwMode="auto">
          <a:xfrm>
            <a:off x="775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7" name="Text Box 29"/>
          <p:cNvSpPr txBox="1">
            <a:spLocks noChangeArrowheads="1"/>
          </p:cNvSpPr>
          <p:nvPr/>
        </p:nvSpPr>
        <p:spPr bwMode="auto">
          <a:xfrm>
            <a:off x="754063" y="50323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816158" name="Line 30"/>
          <p:cNvSpPr>
            <a:spLocks noChangeShapeType="1"/>
          </p:cNvSpPr>
          <p:nvPr/>
        </p:nvSpPr>
        <p:spPr bwMode="auto">
          <a:xfrm>
            <a:off x="1443038" y="44831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59" name="Line 31"/>
          <p:cNvSpPr>
            <a:spLocks noChangeShapeType="1"/>
          </p:cNvSpPr>
          <p:nvPr/>
        </p:nvSpPr>
        <p:spPr bwMode="auto">
          <a:xfrm>
            <a:off x="165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0" name="Line 32"/>
          <p:cNvSpPr>
            <a:spLocks noChangeShapeType="1"/>
          </p:cNvSpPr>
          <p:nvPr/>
        </p:nvSpPr>
        <p:spPr bwMode="auto">
          <a:xfrm>
            <a:off x="216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1" name="Line 33"/>
          <p:cNvSpPr>
            <a:spLocks noChangeShapeType="1"/>
          </p:cNvSpPr>
          <p:nvPr/>
        </p:nvSpPr>
        <p:spPr bwMode="auto">
          <a:xfrm>
            <a:off x="267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2" name="Line 34"/>
          <p:cNvSpPr>
            <a:spLocks noChangeShapeType="1"/>
          </p:cNvSpPr>
          <p:nvPr/>
        </p:nvSpPr>
        <p:spPr bwMode="auto">
          <a:xfrm>
            <a:off x="3182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3" name="Line 35"/>
          <p:cNvSpPr>
            <a:spLocks noChangeShapeType="1"/>
          </p:cNvSpPr>
          <p:nvPr/>
        </p:nvSpPr>
        <p:spPr bwMode="auto">
          <a:xfrm>
            <a:off x="3690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4" name="Line 36"/>
          <p:cNvSpPr>
            <a:spLocks noChangeShapeType="1"/>
          </p:cNvSpPr>
          <p:nvPr/>
        </p:nvSpPr>
        <p:spPr bwMode="auto">
          <a:xfrm>
            <a:off x="419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5" name="Line 37"/>
          <p:cNvSpPr>
            <a:spLocks noChangeShapeType="1"/>
          </p:cNvSpPr>
          <p:nvPr/>
        </p:nvSpPr>
        <p:spPr bwMode="auto">
          <a:xfrm>
            <a:off x="470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6" name="Line 38"/>
          <p:cNvSpPr>
            <a:spLocks noChangeShapeType="1"/>
          </p:cNvSpPr>
          <p:nvPr/>
        </p:nvSpPr>
        <p:spPr bwMode="auto">
          <a:xfrm>
            <a:off x="521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7" name="Line 39"/>
          <p:cNvSpPr>
            <a:spLocks noChangeShapeType="1"/>
          </p:cNvSpPr>
          <p:nvPr/>
        </p:nvSpPr>
        <p:spPr bwMode="auto">
          <a:xfrm>
            <a:off x="5722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8" name="Line 40"/>
          <p:cNvSpPr>
            <a:spLocks noChangeShapeType="1"/>
          </p:cNvSpPr>
          <p:nvPr/>
        </p:nvSpPr>
        <p:spPr bwMode="auto">
          <a:xfrm>
            <a:off x="6230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69" name="Line 41"/>
          <p:cNvSpPr>
            <a:spLocks noChangeShapeType="1"/>
          </p:cNvSpPr>
          <p:nvPr/>
        </p:nvSpPr>
        <p:spPr bwMode="auto">
          <a:xfrm>
            <a:off x="673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0" name="Line 42"/>
          <p:cNvSpPr>
            <a:spLocks noChangeShapeType="1"/>
          </p:cNvSpPr>
          <p:nvPr/>
        </p:nvSpPr>
        <p:spPr bwMode="auto">
          <a:xfrm>
            <a:off x="724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1" name="Line 43"/>
          <p:cNvSpPr>
            <a:spLocks noChangeShapeType="1"/>
          </p:cNvSpPr>
          <p:nvPr/>
        </p:nvSpPr>
        <p:spPr bwMode="auto">
          <a:xfrm>
            <a:off x="775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2" name="Text Box 44"/>
          <p:cNvSpPr txBox="1">
            <a:spLocks noChangeArrowheads="1"/>
          </p:cNvSpPr>
          <p:nvPr/>
        </p:nvSpPr>
        <p:spPr bwMode="auto">
          <a:xfrm>
            <a:off x="754063" y="42449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16173" name="Line 45"/>
          <p:cNvSpPr>
            <a:spLocks noChangeShapeType="1"/>
          </p:cNvSpPr>
          <p:nvPr/>
        </p:nvSpPr>
        <p:spPr bwMode="auto">
          <a:xfrm>
            <a:off x="1443038" y="36957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4" name="Line 46"/>
          <p:cNvSpPr>
            <a:spLocks noChangeShapeType="1"/>
          </p:cNvSpPr>
          <p:nvPr/>
        </p:nvSpPr>
        <p:spPr bwMode="auto">
          <a:xfrm>
            <a:off x="165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5" name="Line 47"/>
          <p:cNvSpPr>
            <a:spLocks noChangeShapeType="1"/>
          </p:cNvSpPr>
          <p:nvPr/>
        </p:nvSpPr>
        <p:spPr bwMode="auto">
          <a:xfrm>
            <a:off x="216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6" name="Line 48"/>
          <p:cNvSpPr>
            <a:spLocks noChangeShapeType="1"/>
          </p:cNvSpPr>
          <p:nvPr/>
        </p:nvSpPr>
        <p:spPr bwMode="auto">
          <a:xfrm>
            <a:off x="267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7" name="Line 49"/>
          <p:cNvSpPr>
            <a:spLocks noChangeShapeType="1"/>
          </p:cNvSpPr>
          <p:nvPr/>
        </p:nvSpPr>
        <p:spPr bwMode="auto">
          <a:xfrm>
            <a:off x="3182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8" name="Line 50"/>
          <p:cNvSpPr>
            <a:spLocks noChangeShapeType="1"/>
          </p:cNvSpPr>
          <p:nvPr/>
        </p:nvSpPr>
        <p:spPr bwMode="auto">
          <a:xfrm>
            <a:off x="3690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79" name="Line 51"/>
          <p:cNvSpPr>
            <a:spLocks noChangeShapeType="1"/>
          </p:cNvSpPr>
          <p:nvPr/>
        </p:nvSpPr>
        <p:spPr bwMode="auto">
          <a:xfrm>
            <a:off x="419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0" name="Line 52"/>
          <p:cNvSpPr>
            <a:spLocks noChangeShapeType="1"/>
          </p:cNvSpPr>
          <p:nvPr/>
        </p:nvSpPr>
        <p:spPr bwMode="auto">
          <a:xfrm>
            <a:off x="470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1" name="Line 53"/>
          <p:cNvSpPr>
            <a:spLocks noChangeShapeType="1"/>
          </p:cNvSpPr>
          <p:nvPr/>
        </p:nvSpPr>
        <p:spPr bwMode="auto">
          <a:xfrm>
            <a:off x="521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2" name="Line 54"/>
          <p:cNvSpPr>
            <a:spLocks noChangeShapeType="1"/>
          </p:cNvSpPr>
          <p:nvPr/>
        </p:nvSpPr>
        <p:spPr bwMode="auto">
          <a:xfrm>
            <a:off x="5722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3" name="Line 55"/>
          <p:cNvSpPr>
            <a:spLocks noChangeShapeType="1"/>
          </p:cNvSpPr>
          <p:nvPr/>
        </p:nvSpPr>
        <p:spPr bwMode="auto">
          <a:xfrm>
            <a:off x="6230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4" name="Line 56"/>
          <p:cNvSpPr>
            <a:spLocks noChangeShapeType="1"/>
          </p:cNvSpPr>
          <p:nvPr/>
        </p:nvSpPr>
        <p:spPr bwMode="auto">
          <a:xfrm>
            <a:off x="673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5" name="Line 57"/>
          <p:cNvSpPr>
            <a:spLocks noChangeShapeType="1"/>
          </p:cNvSpPr>
          <p:nvPr/>
        </p:nvSpPr>
        <p:spPr bwMode="auto">
          <a:xfrm>
            <a:off x="724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6" name="Line 58"/>
          <p:cNvSpPr>
            <a:spLocks noChangeShapeType="1"/>
          </p:cNvSpPr>
          <p:nvPr/>
        </p:nvSpPr>
        <p:spPr bwMode="auto">
          <a:xfrm>
            <a:off x="775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7" name="Text Box 59"/>
          <p:cNvSpPr txBox="1">
            <a:spLocks noChangeArrowheads="1"/>
          </p:cNvSpPr>
          <p:nvPr/>
        </p:nvSpPr>
        <p:spPr bwMode="auto">
          <a:xfrm>
            <a:off x="754063" y="34575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p</a:t>
            </a:r>
            <a:endParaRPr lang="en-US"/>
          </a:p>
        </p:txBody>
      </p:sp>
      <p:sp>
        <p:nvSpPr>
          <p:cNvPr id="816188" name="Line 60"/>
          <p:cNvSpPr>
            <a:spLocks noChangeShapeType="1"/>
          </p:cNvSpPr>
          <p:nvPr/>
        </p:nvSpPr>
        <p:spPr bwMode="auto">
          <a:xfrm flipV="1">
            <a:off x="1658938" y="4991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89" name="Line 61"/>
          <p:cNvSpPr>
            <a:spLocks noChangeShapeType="1"/>
          </p:cNvSpPr>
          <p:nvPr/>
        </p:nvSpPr>
        <p:spPr bwMode="auto">
          <a:xfrm flipV="1">
            <a:off x="1658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90" name="Line 62"/>
          <p:cNvSpPr>
            <a:spLocks noChangeShapeType="1"/>
          </p:cNvSpPr>
          <p:nvPr/>
        </p:nvSpPr>
        <p:spPr bwMode="auto">
          <a:xfrm flipV="1">
            <a:off x="16589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92" name="Line 64"/>
          <p:cNvSpPr>
            <a:spLocks noChangeShapeType="1"/>
          </p:cNvSpPr>
          <p:nvPr/>
        </p:nvSpPr>
        <p:spPr bwMode="auto">
          <a:xfrm flipV="1">
            <a:off x="3182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95" name="Line 67"/>
          <p:cNvSpPr>
            <a:spLocks noChangeShapeType="1"/>
          </p:cNvSpPr>
          <p:nvPr/>
        </p:nvSpPr>
        <p:spPr bwMode="auto">
          <a:xfrm flipH="1" flipV="1">
            <a:off x="2967038" y="3438525"/>
            <a:ext cx="0" cy="257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96" name="Line 68"/>
          <p:cNvSpPr>
            <a:spLocks noChangeShapeType="1"/>
          </p:cNvSpPr>
          <p:nvPr/>
        </p:nvSpPr>
        <p:spPr bwMode="auto">
          <a:xfrm flipV="1">
            <a:off x="41989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199" name="Rectangle 71"/>
          <p:cNvSpPr>
            <a:spLocks noChangeArrowheads="1"/>
          </p:cNvSpPr>
          <p:nvPr/>
        </p:nvSpPr>
        <p:spPr bwMode="auto">
          <a:xfrm>
            <a:off x="2166938" y="5003800"/>
            <a:ext cx="758825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00" name="Rectangle 72"/>
          <p:cNvSpPr>
            <a:spLocks noChangeArrowheads="1"/>
          </p:cNvSpPr>
          <p:nvPr/>
        </p:nvSpPr>
        <p:spPr bwMode="auto">
          <a:xfrm>
            <a:off x="3694113" y="5016500"/>
            <a:ext cx="504825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01" name="Text Box 73"/>
          <p:cNvSpPr txBox="1">
            <a:spLocks noChangeArrowheads="1"/>
          </p:cNvSpPr>
          <p:nvPr/>
        </p:nvSpPr>
        <p:spPr bwMode="auto">
          <a:xfrm>
            <a:off x="1506538" y="5424488"/>
            <a:ext cx="647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</a:rPr>
              <a:t>0      1      2      3      4      5      6      7      8      9     10    11    12</a:t>
            </a:r>
          </a:p>
        </p:txBody>
      </p:sp>
      <p:sp>
        <p:nvSpPr>
          <p:cNvPr id="816209" name="Text Box 81"/>
          <p:cNvSpPr txBox="1">
            <a:spLocks noChangeArrowheads="1"/>
          </p:cNvSpPr>
          <p:nvPr/>
        </p:nvSpPr>
        <p:spPr bwMode="auto">
          <a:xfrm>
            <a:off x="1479550" y="3749675"/>
            <a:ext cx="469900" cy="366713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</a:rPr>
              <a:t>0.1</a:t>
            </a:r>
            <a:endParaRPr lang="en-US"/>
          </a:p>
        </p:txBody>
      </p:sp>
      <p:sp>
        <p:nvSpPr>
          <p:cNvPr id="816210" name="Line 82"/>
          <p:cNvSpPr>
            <a:spLocks noChangeShapeType="1"/>
          </p:cNvSpPr>
          <p:nvPr/>
        </p:nvSpPr>
        <p:spPr bwMode="auto">
          <a:xfrm>
            <a:off x="1730375" y="3436938"/>
            <a:ext cx="31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1" name="Line 83"/>
          <p:cNvSpPr>
            <a:spLocks noChangeShapeType="1"/>
          </p:cNvSpPr>
          <p:nvPr/>
        </p:nvSpPr>
        <p:spPr bwMode="auto">
          <a:xfrm>
            <a:off x="4706938" y="4233863"/>
            <a:ext cx="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2" name="Line 84"/>
          <p:cNvSpPr>
            <a:spLocks noChangeShapeType="1"/>
          </p:cNvSpPr>
          <p:nvPr/>
        </p:nvSpPr>
        <p:spPr bwMode="auto">
          <a:xfrm>
            <a:off x="6740525" y="5024438"/>
            <a:ext cx="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3" name="Text Box 85"/>
          <p:cNvSpPr txBox="1">
            <a:spLocks noChangeArrowheads="1"/>
          </p:cNvSpPr>
          <p:nvPr/>
        </p:nvSpPr>
        <p:spPr bwMode="auto">
          <a:xfrm>
            <a:off x="625475" y="2619375"/>
            <a:ext cx="7893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CC0000"/>
                </a:solidFill>
              </a:rPr>
              <a:t>The periodic server executes job </a:t>
            </a:r>
            <a:r>
              <a:rPr lang="en-US">
                <a:solidFill>
                  <a:schemeClr val="hlink"/>
                </a:solidFill>
              </a:rPr>
              <a:t>J</a:t>
            </a:r>
            <a:r>
              <a:rPr lang="en-US" baseline="-25000">
                <a:solidFill>
                  <a:schemeClr val="hlink"/>
                </a:solidFill>
              </a:rPr>
              <a:t>a</a:t>
            </a:r>
            <a:r>
              <a:rPr lang="en-US">
                <a:solidFill>
                  <a:srgbClr val="CC0000"/>
                </a:solidFill>
              </a:rPr>
              <a:t> until it exhausts its budget.</a:t>
            </a:r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259" name="Rectangle 83"/>
          <p:cNvSpPr>
            <a:spLocks noChangeArrowheads="1"/>
          </p:cNvSpPr>
          <p:nvPr/>
        </p:nvSpPr>
        <p:spPr bwMode="auto">
          <a:xfrm>
            <a:off x="2970213" y="3444875"/>
            <a:ext cx="209550" cy="25082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78" name="Rectangle 2"/>
          <p:cNvSpPr>
            <a:spLocks noChangeArrowheads="1"/>
          </p:cNvSpPr>
          <p:nvPr/>
        </p:nvSpPr>
        <p:spPr bwMode="auto">
          <a:xfrm>
            <a:off x="6745288" y="5003800"/>
            <a:ext cx="1003300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88900"/>
            <a:ext cx="91424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Periodic Server with RM Scheduling</a:t>
            </a:r>
            <a:r>
              <a:rPr lang="en-US" u="sng" dirty="0"/>
              <a:t/>
            </a:r>
            <a:br>
              <a:rPr lang="en-US" u="sng" dirty="0"/>
            </a:br>
            <a:r>
              <a:rPr lang="en-US" sz="2400" dirty="0"/>
              <a:t>(example concluded)</a:t>
            </a:r>
            <a:endParaRPr lang="en-US" sz="2400" u="sng" dirty="0"/>
          </a:p>
        </p:txBody>
      </p:sp>
      <p:sp>
        <p:nvSpPr>
          <p:cNvPr id="818180" name="Text Box 4"/>
          <p:cNvSpPr txBox="1">
            <a:spLocks noChangeArrowheads="1"/>
          </p:cNvSpPr>
          <p:nvPr/>
        </p:nvSpPr>
        <p:spPr bwMode="auto">
          <a:xfrm>
            <a:off x="250825" y="1273175"/>
            <a:ext cx="880745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solidFill>
                  <a:srgbClr val="CC0000"/>
                </a:solidFill>
              </a:rPr>
              <a:t>Example Schedule:</a:t>
            </a:r>
            <a:r>
              <a:rPr lang="en-US" dirty="0"/>
              <a:t>  Two tasks,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(1, 3),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(4, 10),  </a:t>
            </a:r>
            <a:r>
              <a:rPr lang="en-US" dirty="0"/>
              <a:t>and a periodic server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</a:t>
            </a:r>
            <a:r>
              <a:rPr lang="en-US" baseline="-25000" dirty="0" err="1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 = </a:t>
            </a:r>
            <a:r>
              <a:rPr lang="en-US" dirty="0" smtClean="0">
                <a:solidFill>
                  <a:schemeClr val="tx2"/>
                </a:solidFill>
              </a:rPr>
              <a:t>(0.5, 2.5)</a:t>
            </a:r>
            <a:r>
              <a:rPr lang="en-US" dirty="0" smtClean="0"/>
              <a:t>.  </a:t>
            </a:r>
            <a:r>
              <a:rPr lang="en-US" dirty="0"/>
              <a:t>Assume an </a:t>
            </a:r>
            <a:r>
              <a:rPr lang="en-US" dirty="0" err="1"/>
              <a:t>aperiodic</a:t>
            </a:r>
            <a:r>
              <a:rPr lang="en-US" dirty="0"/>
              <a:t> job </a:t>
            </a:r>
            <a:r>
              <a:rPr lang="en-US" dirty="0" err="1">
                <a:solidFill>
                  <a:schemeClr val="hlink"/>
                </a:solidFill>
              </a:rPr>
              <a:t>J</a:t>
            </a:r>
            <a:r>
              <a:rPr lang="en-US" baseline="-25000" dirty="0" err="1">
                <a:solidFill>
                  <a:schemeClr val="hlink"/>
                </a:solidFill>
              </a:rPr>
              <a:t>a</a:t>
            </a:r>
            <a:r>
              <a:rPr lang="en-US" dirty="0"/>
              <a:t> arrives at </a:t>
            </a:r>
          </a:p>
          <a:p>
            <a:pPr algn="l"/>
            <a:r>
              <a:rPr lang="en-US" dirty="0">
                <a:solidFill>
                  <a:schemeClr val="hlink"/>
                </a:solidFill>
              </a:rPr>
              <a:t>t = 0.1</a:t>
            </a:r>
            <a:r>
              <a:rPr lang="en-US" dirty="0"/>
              <a:t> with and execution time of </a:t>
            </a:r>
            <a:r>
              <a:rPr lang="en-US" dirty="0">
                <a:solidFill>
                  <a:schemeClr val="hlink"/>
                </a:solidFill>
              </a:rPr>
              <a:t>e</a:t>
            </a:r>
            <a:r>
              <a:rPr lang="en-US" baseline="-25000" dirty="0">
                <a:solidFill>
                  <a:schemeClr val="hlink"/>
                </a:solidFill>
              </a:rPr>
              <a:t>a</a:t>
            </a:r>
            <a:r>
              <a:rPr lang="en-US" dirty="0">
                <a:solidFill>
                  <a:schemeClr val="hlink"/>
                </a:solidFill>
              </a:rPr>
              <a:t> = 0.8</a:t>
            </a:r>
            <a:r>
              <a:rPr lang="en-US" dirty="0"/>
              <a:t>.</a:t>
            </a:r>
          </a:p>
        </p:txBody>
      </p:sp>
      <p:sp>
        <p:nvSpPr>
          <p:cNvPr id="818184" name="Rectangle 8"/>
          <p:cNvSpPr>
            <a:spLocks noChangeArrowheads="1"/>
          </p:cNvSpPr>
          <p:nvPr/>
        </p:nvSpPr>
        <p:spPr bwMode="auto">
          <a:xfrm>
            <a:off x="6234113" y="42164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85" name="Rectangle 9"/>
          <p:cNvSpPr>
            <a:spLocks noChangeArrowheads="1"/>
          </p:cNvSpPr>
          <p:nvPr/>
        </p:nvSpPr>
        <p:spPr bwMode="auto">
          <a:xfrm>
            <a:off x="5208588" y="5016500"/>
            <a:ext cx="428625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86" name="Rectangle 10"/>
          <p:cNvSpPr>
            <a:spLocks noChangeArrowheads="1"/>
          </p:cNvSpPr>
          <p:nvPr/>
        </p:nvSpPr>
        <p:spPr bwMode="auto">
          <a:xfrm>
            <a:off x="1674813" y="4216400"/>
            <a:ext cx="48895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87" name="Rectangle 11"/>
          <p:cNvSpPr>
            <a:spLocks noChangeArrowheads="1"/>
          </p:cNvSpPr>
          <p:nvPr/>
        </p:nvSpPr>
        <p:spPr bwMode="auto">
          <a:xfrm>
            <a:off x="3182938" y="42164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88" name="Rectangle 12"/>
          <p:cNvSpPr>
            <a:spLocks noChangeArrowheads="1"/>
          </p:cNvSpPr>
          <p:nvPr/>
        </p:nvSpPr>
        <p:spPr bwMode="auto">
          <a:xfrm>
            <a:off x="4706938" y="4216400"/>
            <a:ext cx="508000" cy="2667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0" name="Rectangle 14"/>
          <p:cNvSpPr>
            <a:spLocks noChangeArrowheads="1"/>
          </p:cNvSpPr>
          <p:nvPr/>
        </p:nvSpPr>
        <p:spPr bwMode="auto">
          <a:xfrm>
            <a:off x="4202113" y="3441700"/>
            <a:ext cx="142875" cy="254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1" name="Line 15"/>
          <p:cNvSpPr>
            <a:spLocks noChangeShapeType="1"/>
          </p:cNvSpPr>
          <p:nvPr/>
        </p:nvSpPr>
        <p:spPr bwMode="auto">
          <a:xfrm>
            <a:off x="1443038" y="52705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2" name="Line 16"/>
          <p:cNvSpPr>
            <a:spLocks noChangeShapeType="1"/>
          </p:cNvSpPr>
          <p:nvPr/>
        </p:nvSpPr>
        <p:spPr bwMode="auto">
          <a:xfrm>
            <a:off x="165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3" name="Line 17"/>
          <p:cNvSpPr>
            <a:spLocks noChangeShapeType="1"/>
          </p:cNvSpPr>
          <p:nvPr/>
        </p:nvSpPr>
        <p:spPr bwMode="auto">
          <a:xfrm>
            <a:off x="216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4" name="Line 18"/>
          <p:cNvSpPr>
            <a:spLocks noChangeShapeType="1"/>
          </p:cNvSpPr>
          <p:nvPr/>
        </p:nvSpPr>
        <p:spPr bwMode="auto">
          <a:xfrm>
            <a:off x="267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5" name="Line 19"/>
          <p:cNvSpPr>
            <a:spLocks noChangeShapeType="1"/>
          </p:cNvSpPr>
          <p:nvPr/>
        </p:nvSpPr>
        <p:spPr bwMode="auto">
          <a:xfrm>
            <a:off x="3182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6" name="Line 20"/>
          <p:cNvSpPr>
            <a:spLocks noChangeShapeType="1"/>
          </p:cNvSpPr>
          <p:nvPr/>
        </p:nvSpPr>
        <p:spPr bwMode="auto">
          <a:xfrm>
            <a:off x="3690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7" name="Line 21"/>
          <p:cNvSpPr>
            <a:spLocks noChangeShapeType="1"/>
          </p:cNvSpPr>
          <p:nvPr/>
        </p:nvSpPr>
        <p:spPr bwMode="auto">
          <a:xfrm>
            <a:off x="419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8" name="Line 22"/>
          <p:cNvSpPr>
            <a:spLocks noChangeShapeType="1"/>
          </p:cNvSpPr>
          <p:nvPr/>
        </p:nvSpPr>
        <p:spPr bwMode="auto">
          <a:xfrm>
            <a:off x="470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9" name="Line 23"/>
          <p:cNvSpPr>
            <a:spLocks noChangeShapeType="1"/>
          </p:cNvSpPr>
          <p:nvPr/>
        </p:nvSpPr>
        <p:spPr bwMode="auto">
          <a:xfrm>
            <a:off x="521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0" name="Line 24"/>
          <p:cNvSpPr>
            <a:spLocks noChangeShapeType="1"/>
          </p:cNvSpPr>
          <p:nvPr/>
        </p:nvSpPr>
        <p:spPr bwMode="auto">
          <a:xfrm>
            <a:off x="5722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1" name="Line 25"/>
          <p:cNvSpPr>
            <a:spLocks noChangeShapeType="1"/>
          </p:cNvSpPr>
          <p:nvPr/>
        </p:nvSpPr>
        <p:spPr bwMode="auto">
          <a:xfrm>
            <a:off x="6230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2" name="Line 26"/>
          <p:cNvSpPr>
            <a:spLocks noChangeShapeType="1"/>
          </p:cNvSpPr>
          <p:nvPr/>
        </p:nvSpPr>
        <p:spPr bwMode="auto">
          <a:xfrm>
            <a:off x="6738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3" name="Line 27"/>
          <p:cNvSpPr>
            <a:spLocks noChangeShapeType="1"/>
          </p:cNvSpPr>
          <p:nvPr/>
        </p:nvSpPr>
        <p:spPr bwMode="auto">
          <a:xfrm>
            <a:off x="7246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4" name="Line 28"/>
          <p:cNvSpPr>
            <a:spLocks noChangeShapeType="1"/>
          </p:cNvSpPr>
          <p:nvPr/>
        </p:nvSpPr>
        <p:spPr bwMode="auto">
          <a:xfrm>
            <a:off x="7754938" y="52705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5" name="Text Box 29"/>
          <p:cNvSpPr txBox="1">
            <a:spLocks noChangeArrowheads="1"/>
          </p:cNvSpPr>
          <p:nvPr/>
        </p:nvSpPr>
        <p:spPr bwMode="auto">
          <a:xfrm>
            <a:off x="754063" y="50323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818206" name="Line 30"/>
          <p:cNvSpPr>
            <a:spLocks noChangeShapeType="1"/>
          </p:cNvSpPr>
          <p:nvPr/>
        </p:nvSpPr>
        <p:spPr bwMode="auto">
          <a:xfrm>
            <a:off x="1443038" y="44831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7" name="Line 31"/>
          <p:cNvSpPr>
            <a:spLocks noChangeShapeType="1"/>
          </p:cNvSpPr>
          <p:nvPr/>
        </p:nvSpPr>
        <p:spPr bwMode="auto">
          <a:xfrm>
            <a:off x="165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8" name="Line 32"/>
          <p:cNvSpPr>
            <a:spLocks noChangeShapeType="1"/>
          </p:cNvSpPr>
          <p:nvPr/>
        </p:nvSpPr>
        <p:spPr bwMode="auto">
          <a:xfrm>
            <a:off x="216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09" name="Line 33"/>
          <p:cNvSpPr>
            <a:spLocks noChangeShapeType="1"/>
          </p:cNvSpPr>
          <p:nvPr/>
        </p:nvSpPr>
        <p:spPr bwMode="auto">
          <a:xfrm>
            <a:off x="267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0" name="Line 34"/>
          <p:cNvSpPr>
            <a:spLocks noChangeShapeType="1"/>
          </p:cNvSpPr>
          <p:nvPr/>
        </p:nvSpPr>
        <p:spPr bwMode="auto">
          <a:xfrm>
            <a:off x="3182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1" name="Line 35"/>
          <p:cNvSpPr>
            <a:spLocks noChangeShapeType="1"/>
          </p:cNvSpPr>
          <p:nvPr/>
        </p:nvSpPr>
        <p:spPr bwMode="auto">
          <a:xfrm>
            <a:off x="3690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2" name="Line 36"/>
          <p:cNvSpPr>
            <a:spLocks noChangeShapeType="1"/>
          </p:cNvSpPr>
          <p:nvPr/>
        </p:nvSpPr>
        <p:spPr bwMode="auto">
          <a:xfrm>
            <a:off x="419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3" name="Line 37"/>
          <p:cNvSpPr>
            <a:spLocks noChangeShapeType="1"/>
          </p:cNvSpPr>
          <p:nvPr/>
        </p:nvSpPr>
        <p:spPr bwMode="auto">
          <a:xfrm>
            <a:off x="470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4" name="Line 38"/>
          <p:cNvSpPr>
            <a:spLocks noChangeShapeType="1"/>
          </p:cNvSpPr>
          <p:nvPr/>
        </p:nvSpPr>
        <p:spPr bwMode="auto">
          <a:xfrm>
            <a:off x="521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5" name="Line 39"/>
          <p:cNvSpPr>
            <a:spLocks noChangeShapeType="1"/>
          </p:cNvSpPr>
          <p:nvPr/>
        </p:nvSpPr>
        <p:spPr bwMode="auto">
          <a:xfrm>
            <a:off x="5722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6" name="Line 40"/>
          <p:cNvSpPr>
            <a:spLocks noChangeShapeType="1"/>
          </p:cNvSpPr>
          <p:nvPr/>
        </p:nvSpPr>
        <p:spPr bwMode="auto">
          <a:xfrm>
            <a:off x="6230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7" name="Line 41"/>
          <p:cNvSpPr>
            <a:spLocks noChangeShapeType="1"/>
          </p:cNvSpPr>
          <p:nvPr/>
        </p:nvSpPr>
        <p:spPr bwMode="auto">
          <a:xfrm>
            <a:off x="6738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8" name="Line 42"/>
          <p:cNvSpPr>
            <a:spLocks noChangeShapeType="1"/>
          </p:cNvSpPr>
          <p:nvPr/>
        </p:nvSpPr>
        <p:spPr bwMode="auto">
          <a:xfrm>
            <a:off x="7246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19" name="Line 43"/>
          <p:cNvSpPr>
            <a:spLocks noChangeShapeType="1"/>
          </p:cNvSpPr>
          <p:nvPr/>
        </p:nvSpPr>
        <p:spPr bwMode="auto">
          <a:xfrm>
            <a:off x="7754938" y="44831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0" name="Text Box 44"/>
          <p:cNvSpPr txBox="1">
            <a:spLocks noChangeArrowheads="1"/>
          </p:cNvSpPr>
          <p:nvPr/>
        </p:nvSpPr>
        <p:spPr bwMode="auto">
          <a:xfrm>
            <a:off x="754063" y="42449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18221" name="Line 45"/>
          <p:cNvSpPr>
            <a:spLocks noChangeShapeType="1"/>
          </p:cNvSpPr>
          <p:nvPr/>
        </p:nvSpPr>
        <p:spPr bwMode="auto">
          <a:xfrm>
            <a:off x="1443038" y="3695700"/>
            <a:ext cx="659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2" name="Line 46"/>
          <p:cNvSpPr>
            <a:spLocks noChangeShapeType="1"/>
          </p:cNvSpPr>
          <p:nvPr/>
        </p:nvSpPr>
        <p:spPr bwMode="auto">
          <a:xfrm>
            <a:off x="165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3" name="Line 47"/>
          <p:cNvSpPr>
            <a:spLocks noChangeShapeType="1"/>
          </p:cNvSpPr>
          <p:nvPr/>
        </p:nvSpPr>
        <p:spPr bwMode="auto">
          <a:xfrm>
            <a:off x="216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4" name="Line 48"/>
          <p:cNvSpPr>
            <a:spLocks noChangeShapeType="1"/>
          </p:cNvSpPr>
          <p:nvPr/>
        </p:nvSpPr>
        <p:spPr bwMode="auto">
          <a:xfrm>
            <a:off x="267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5" name="Line 49"/>
          <p:cNvSpPr>
            <a:spLocks noChangeShapeType="1"/>
          </p:cNvSpPr>
          <p:nvPr/>
        </p:nvSpPr>
        <p:spPr bwMode="auto">
          <a:xfrm>
            <a:off x="3182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6" name="Line 50"/>
          <p:cNvSpPr>
            <a:spLocks noChangeShapeType="1"/>
          </p:cNvSpPr>
          <p:nvPr/>
        </p:nvSpPr>
        <p:spPr bwMode="auto">
          <a:xfrm>
            <a:off x="3690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7" name="Line 51"/>
          <p:cNvSpPr>
            <a:spLocks noChangeShapeType="1"/>
          </p:cNvSpPr>
          <p:nvPr/>
        </p:nvSpPr>
        <p:spPr bwMode="auto">
          <a:xfrm>
            <a:off x="419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8" name="Line 52"/>
          <p:cNvSpPr>
            <a:spLocks noChangeShapeType="1"/>
          </p:cNvSpPr>
          <p:nvPr/>
        </p:nvSpPr>
        <p:spPr bwMode="auto">
          <a:xfrm>
            <a:off x="470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29" name="Line 53"/>
          <p:cNvSpPr>
            <a:spLocks noChangeShapeType="1"/>
          </p:cNvSpPr>
          <p:nvPr/>
        </p:nvSpPr>
        <p:spPr bwMode="auto">
          <a:xfrm>
            <a:off x="521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0" name="Line 54"/>
          <p:cNvSpPr>
            <a:spLocks noChangeShapeType="1"/>
          </p:cNvSpPr>
          <p:nvPr/>
        </p:nvSpPr>
        <p:spPr bwMode="auto">
          <a:xfrm>
            <a:off x="5722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1" name="Line 55"/>
          <p:cNvSpPr>
            <a:spLocks noChangeShapeType="1"/>
          </p:cNvSpPr>
          <p:nvPr/>
        </p:nvSpPr>
        <p:spPr bwMode="auto">
          <a:xfrm>
            <a:off x="6230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2" name="Line 56"/>
          <p:cNvSpPr>
            <a:spLocks noChangeShapeType="1"/>
          </p:cNvSpPr>
          <p:nvPr/>
        </p:nvSpPr>
        <p:spPr bwMode="auto">
          <a:xfrm>
            <a:off x="6738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3" name="Line 57"/>
          <p:cNvSpPr>
            <a:spLocks noChangeShapeType="1"/>
          </p:cNvSpPr>
          <p:nvPr/>
        </p:nvSpPr>
        <p:spPr bwMode="auto">
          <a:xfrm>
            <a:off x="7246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4" name="Line 58"/>
          <p:cNvSpPr>
            <a:spLocks noChangeShapeType="1"/>
          </p:cNvSpPr>
          <p:nvPr/>
        </p:nvSpPr>
        <p:spPr bwMode="auto">
          <a:xfrm>
            <a:off x="7754938" y="3695700"/>
            <a:ext cx="0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5" name="Text Box 59"/>
          <p:cNvSpPr txBox="1">
            <a:spLocks noChangeArrowheads="1"/>
          </p:cNvSpPr>
          <p:nvPr/>
        </p:nvSpPr>
        <p:spPr bwMode="auto">
          <a:xfrm>
            <a:off x="754063" y="3457575"/>
            <a:ext cx="471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</a:t>
            </a:r>
            <a:r>
              <a:rPr lang="en-US" baseline="-25000"/>
              <a:t>p</a:t>
            </a:r>
            <a:endParaRPr lang="en-US"/>
          </a:p>
        </p:txBody>
      </p:sp>
      <p:sp>
        <p:nvSpPr>
          <p:cNvPr id="818236" name="Line 60"/>
          <p:cNvSpPr>
            <a:spLocks noChangeShapeType="1"/>
          </p:cNvSpPr>
          <p:nvPr/>
        </p:nvSpPr>
        <p:spPr bwMode="auto">
          <a:xfrm flipV="1">
            <a:off x="1658938" y="4991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7" name="Line 61"/>
          <p:cNvSpPr>
            <a:spLocks noChangeShapeType="1"/>
          </p:cNvSpPr>
          <p:nvPr/>
        </p:nvSpPr>
        <p:spPr bwMode="auto">
          <a:xfrm flipV="1">
            <a:off x="1658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8" name="Line 62"/>
          <p:cNvSpPr>
            <a:spLocks noChangeShapeType="1"/>
          </p:cNvSpPr>
          <p:nvPr/>
        </p:nvSpPr>
        <p:spPr bwMode="auto">
          <a:xfrm flipV="1">
            <a:off x="16589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39" name="Line 63"/>
          <p:cNvSpPr>
            <a:spLocks noChangeShapeType="1"/>
          </p:cNvSpPr>
          <p:nvPr/>
        </p:nvSpPr>
        <p:spPr bwMode="auto">
          <a:xfrm flipV="1">
            <a:off x="6738938" y="49911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0" name="Line 64"/>
          <p:cNvSpPr>
            <a:spLocks noChangeShapeType="1"/>
          </p:cNvSpPr>
          <p:nvPr/>
        </p:nvSpPr>
        <p:spPr bwMode="auto">
          <a:xfrm flipV="1">
            <a:off x="3182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1" name="Line 65"/>
          <p:cNvSpPr>
            <a:spLocks noChangeShapeType="1"/>
          </p:cNvSpPr>
          <p:nvPr/>
        </p:nvSpPr>
        <p:spPr bwMode="auto">
          <a:xfrm flipV="1">
            <a:off x="62436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2" name="Line 66"/>
          <p:cNvSpPr>
            <a:spLocks noChangeShapeType="1"/>
          </p:cNvSpPr>
          <p:nvPr/>
        </p:nvSpPr>
        <p:spPr bwMode="auto">
          <a:xfrm flipV="1">
            <a:off x="7754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3" name="Line 67"/>
          <p:cNvSpPr>
            <a:spLocks noChangeShapeType="1"/>
          </p:cNvSpPr>
          <p:nvPr/>
        </p:nvSpPr>
        <p:spPr bwMode="auto">
          <a:xfrm flipH="1" flipV="1">
            <a:off x="2967038" y="3438525"/>
            <a:ext cx="0" cy="257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4" name="Line 68"/>
          <p:cNvSpPr>
            <a:spLocks noChangeShapeType="1"/>
          </p:cNvSpPr>
          <p:nvPr/>
        </p:nvSpPr>
        <p:spPr bwMode="auto">
          <a:xfrm flipV="1">
            <a:off x="41989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5" name="Line 69"/>
          <p:cNvSpPr>
            <a:spLocks noChangeShapeType="1"/>
          </p:cNvSpPr>
          <p:nvPr/>
        </p:nvSpPr>
        <p:spPr bwMode="auto">
          <a:xfrm flipV="1">
            <a:off x="67389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6" name="Line 70"/>
          <p:cNvSpPr>
            <a:spLocks noChangeShapeType="1"/>
          </p:cNvSpPr>
          <p:nvPr/>
        </p:nvSpPr>
        <p:spPr bwMode="auto">
          <a:xfrm flipV="1">
            <a:off x="802163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7" name="Rectangle 71"/>
          <p:cNvSpPr>
            <a:spLocks noChangeArrowheads="1"/>
          </p:cNvSpPr>
          <p:nvPr/>
        </p:nvSpPr>
        <p:spPr bwMode="auto">
          <a:xfrm>
            <a:off x="2166938" y="5003800"/>
            <a:ext cx="758825" cy="266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8" name="Rectangle 72"/>
          <p:cNvSpPr>
            <a:spLocks noChangeArrowheads="1"/>
          </p:cNvSpPr>
          <p:nvPr/>
        </p:nvSpPr>
        <p:spPr bwMode="auto">
          <a:xfrm>
            <a:off x="3694113" y="5016500"/>
            <a:ext cx="504825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49" name="Text Box 73"/>
          <p:cNvSpPr txBox="1">
            <a:spLocks noChangeArrowheads="1"/>
          </p:cNvSpPr>
          <p:nvPr/>
        </p:nvSpPr>
        <p:spPr bwMode="auto">
          <a:xfrm>
            <a:off x="1506538" y="5424488"/>
            <a:ext cx="647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</a:rPr>
              <a:t>0      1      2      3      4      5      6      7      8      9     10    11    12</a:t>
            </a:r>
          </a:p>
        </p:txBody>
      </p:sp>
      <p:sp>
        <p:nvSpPr>
          <p:cNvPr id="818250" name="Line 74"/>
          <p:cNvSpPr>
            <a:spLocks noChangeShapeType="1"/>
          </p:cNvSpPr>
          <p:nvPr/>
        </p:nvSpPr>
        <p:spPr bwMode="auto">
          <a:xfrm flipV="1">
            <a:off x="5500688" y="34163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51" name="Line 75"/>
          <p:cNvSpPr>
            <a:spLocks noChangeShapeType="1"/>
          </p:cNvSpPr>
          <p:nvPr/>
        </p:nvSpPr>
        <p:spPr bwMode="auto">
          <a:xfrm flipV="1">
            <a:off x="4706938" y="4203700"/>
            <a:ext cx="0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52" name="Rectangle 76"/>
          <p:cNvSpPr>
            <a:spLocks noChangeArrowheads="1"/>
          </p:cNvSpPr>
          <p:nvPr/>
        </p:nvSpPr>
        <p:spPr bwMode="auto">
          <a:xfrm>
            <a:off x="4370388" y="5016500"/>
            <a:ext cx="330200" cy="254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253" name="Text Box 77"/>
          <p:cNvSpPr txBox="1">
            <a:spLocks noChangeArrowheads="1"/>
          </p:cNvSpPr>
          <p:nvPr/>
        </p:nvSpPr>
        <p:spPr bwMode="auto">
          <a:xfrm>
            <a:off x="1558925" y="2670175"/>
            <a:ext cx="596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CC0000"/>
                </a:solidFill>
              </a:rPr>
              <a:t>The response time of the aperiodic job J</a:t>
            </a:r>
            <a:r>
              <a:rPr lang="en-US" baseline="-25000">
                <a:solidFill>
                  <a:srgbClr val="CC0000"/>
                </a:solidFill>
              </a:rPr>
              <a:t>a</a:t>
            </a:r>
            <a:r>
              <a:rPr lang="en-US">
                <a:solidFill>
                  <a:srgbClr val="CC0000"/>
                </a:solidFill>
              </a:rPr>
              <a:t> is 5.2.</a:t>
            </a:r>
            <a:endParaRPr lang="en-US"/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089400" y="3695700"/>
            <a:ext cx="469900" cy="420688"/>
            <a:chOff x="2651" y="2712"/>
            <a:chExt cx="296" cy="265"/>
          </a:xfrm>
        </p:grpSpPr>
        <p:sp>
          <p:nvSpPr>
            <p:cNvPr id="818255" name="Text Box 79"/>
            <p:cNvSpPr txBox="1">
              <a:spLocks noChangeArrowheads="1"/>
            </p:cNvSpPr>
            <p:nvPr/>
          </p:nvSpPr>
          <p:spPr bwMode="auto">
            <a:xfrm>
              <a:off x="2651" y="2746"/>
              <a:ext cx="296" cy="231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rgbClr val="CC0000"/>
                  </a:solidFill>
                </a:rPr>
                <a:t>5.3</a:t>
              </a:r>
              <a:endParaRPr lang="en-US"/>
            </a:p>
          </p:txBody>
        </p:sp>
        <p:sp>
          <p:nvSpPr>
            <p:cNvPr id="818256" name="Line 80"/>
            <p:cNvSpPr>
              <a:spLocks noChangeShapeType="1"/>
            </p:cNvSpPr>
            <p:nvPr/>
          </p:nvSpPr>
          <p:spPr bwMode="auto">
            <a:xfrm>
              <a:off x="2811" y="2712"/>
              <a:ext cx="0" cy="11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8257" name="Text Box 81"/>
          <p:cNvSpPr txBox="1">
            <a:spLocks noChangeArrowheads="1"/>
          </p:cNvSpPr>
          <p:nvPr/>
        </p:nvSpPr>
        <p:spPr bwMode="auto">
          <a:xfrm>
            <a:off x="1479550" y="3749675"/>
            <a:ext cx="469900" cy="366713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</a:rPr>
              <a:t>0.1</a:t>
            </a:r>
            <a:endParaRPr lang="en-US"/>
          </a:p>
        </p:txBody>
      </p:sp>
      <p:sp>
        <p:nvSpPr>
          <p:cNvPr id="818258" name="Line 82"/>
          <p:cNvSpPr>
            <a:spLocks noChangeShapeType="1"/>
          </p:cNvSpPr>
          <p:nvPr/>
        </p:nvSpPr>
        <p:spPr bwMode="auto">
          <a:xfrm>
            <a:off x="1730375" y="3436938"/>
            <a:ext cx="31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the Periodic Server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7638"/>
            <a:ext cx="8370888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The problem with the periodic server is that it exhausts its execution budget whenever the </a:t>
            </a:r>
            <a:r>
              <a:rPr lang="en-US" sz="2800" dirty="0" err="1"/>
              <a:t>aperiodic</a:t>
            </a:r>
            <a:r>
              <a:rPr lang="en-US" sz="2800" dirty="0"/>
              <a:t> job queue is empty.</a:t>
            </a:r>
            <a:endParaRPr lang="en-US" dirty="0"/>
          </a:p>
          <a:p>
            <a:pPr lvl="1"/>
            <a:r>
              <a:rPr lang="en-US" sz="2400" dirty="0">
                <a:solidFill>
                  <a:schemeClr val="hlink"/>
                </a:solidFill>
              </a:rPr>
              <a:t>If an </a:t>
            </a:r>
            <a:r>
              <a:rPr lang="en-US" sz="2400" dirty="0" err="1">
                <a:solidFill>
                  <a:schemeClr val="hlink"/>
                </a:solidFill>
              </a:rPr>
              <a:t>aperiodic</a:t>
            </a:r>
            <a:r>
              <a:rPr lang="en-US" sz="2400" dirty="0">
                <a:solidFill>
                  <a:schemeClr val="hlink"/>
                </a:solidFill>
              </a:rPr>
              <a:t> job arrives </a:t>
            </a:r>
            <a:r>
              <a:rPr lang="en-US" sz="2400" dirty="0" err="1">
                <a:solidFill>
                  <a:srgbClr val="CC0000"/>
                </a:solidFill>
                <a:sym typeface="Symbol" charset="2"/>
              </a:rPr>
              <a:t></a:t>
            </a:r>
            <a:r>
              <a:rPr lang="en-US" sz="2400" dirty="0">
                <a:solidFill>
                  <a:schemeClr val="hlink"/>
                </a:solidFill>
              </a:rPr>
              <a:t> time units after the start of the period, then it must wait until the start of the next period    (</a:t>
            </a:r>
            <a:r>
              <a:rPr lang="en-US" sz="2400" dirty="0" err="1">
                <a:solidFill>
                  <a:srgbClr val="CC0000"/>
                </a:solidFill>
              </a:rPr>
              <a:t>p</a:t>
            </a:r>
            <a:r>
              <a:rPr lang="en-US" sz="2400" baseline="-25000" dirty="0" err="1">
                <a:solidFill>
                  <a:srgbClr val="CC0000"/>
                </a:solidFill>
              </a:rPr>
              <a:t>s</a:t>
            </a:r>
            <a:r>
              <a:rPr lang="en-US" sz="2400" dirty="0">
                <a:solidFill>
                  <a:srgbClr val="CC0000"/>
                </a:solidFill>
              </a:rPr>
              <a:t> – </a:t>
            </a:r>
            <a:r>
              <a:rPr lang="en-US" sz="2400" dirty="0" err="1">
                <a:solidFill>
                  <a:srgbClr val="CC0000"/>
                </a:solidFill>
                <a:sym typeface="Symbol" charset="2"/>
              </a:rPr>
              <a:t></a:t>
            </a:r>
            <a:r>
              <a:rPr lang="en-US" sz="2400" dirty="0">
                <a:solidFill>
                  <a:schemeClr val="hlink"/>
                </a:solidFill>
              </a:rPr>
              <a:t> time units) before it can begin execution.</a:t>
            </a:r>
          </a:p>
          <a:p>
            <a:pPr lvl="1"/>
            <a:endParaRPr lang="en-US" sz="1400" dirty="0">
              <a:solidFill>
                <a:schemeClr val="hlink"/>
              </a:solidFill>
            </a:endParaRPr>
          </a:p>
          <a:p>
            <a:r>
              <a:rPr lang="en-US" sz="2800" dirty="0"/>
              <a:t>We would like to </a:t>
            </a:r>
            <a:r>
              <a:rPr lang="en-US" sz="2800" b="1" dirty="0">
                <a:solidFill>
                  <a:srgbClr val="CC0000"/>
                </a:solidFill>
              </a:rPr>
              <a:t>preserve</a:t>
            </a:r>
            <a:r>
              <a:rPr lang="en-US" sz="2800" dirty="0"/>
              <a:t> the </a:t>
            </a:r>
            <a:r>
              <a:rPr lang="en-US" sz="2800" dirty="0">
                <a:solidFill>
                  <a:schemeClr val="tx1"/>
                </a:solidFill>
              </a:rPr>
              <a:t>execution budget</a:t>
            </a:r>
            <a:r>
              <a:rPr lang="en-US" sz="2800" dirty="0"/>
              <a:t> of the polling server and use it later in the period to shorten the response time of </a:t>
            </a:r>
            <a:r>
              <a:rPr lang="en-US" sz="2800" dirty="0" err="1"/>
              <a:t>aperiodic</a:t>
            </a:r>
            <a:r>
              <a:rPr lang="en-US" sz="2800" dirty="0"/>
              <a:t> jobs:</a:t>
            </a:r>
          </a:p>
          <a:p>
            <a:pPr lvl="1"/>
            <a:r>
              <a:rPr lang="en-US" dirty="0">
                <a:solidFill>
                  <a:srgbClr val="CC0000"/>
                </a:solidFill>
              </a:rPr>
              <a:t>Bandwidth-preserving Servers</a:t>
            </a:r>
            <a:r>
              <a:rPr lang="en-US" dirty="0"/>
              <a:t> do just this</a:t>
            </a:r>
            <a:r>
              <a:rPr lang="en-US" dirty="0" smtClean="0"/>
              <a:t>!</a:t>
            </a:r>
          </a:p>
          <a:p>
            <a:pPr lvl="1">
              <a:buNone/>
            </a:pPr>
            <a:r>
              <a:rPr lang="en-US" dirty="0" smtClean="0"/>
              <a:t>	…but we’re not going to talk about these today.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113"/>
          <p:cNvSpPr>
            <a:spLocks noChangeArrowheads="1"/>
          </p:cNvSpPr>
          <p:nvPr/>
        </p:nvSpPr>
        <p:spPr bwMode="auto">
          <a:xfrm flipH="1" flipV="1">
            <a:off x="4937125" y="1847850"/>
            <a:ext cx="3506788" cy="34448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99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RT Synchronization 101</a:t>
            </a:r>
            <a:br>
              <a:rPr lang="en-US"/>
            </a:br>
            <a:r>
              <a:rPr lang="en-US" sz="2400"/>
              <a:t>Priority Inversions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69863" y="1403350"/>
            <a:ext cx="6197536" cy="1844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900" dirty="0" smtClean="0"/>
              <a:t>So far we’ve assumed all jobs are independent.</a:t>
            </a:r>
          </a:p>
          <a:p>
            <a:r>
              <a:rPr lang="en-US" sz="1900" dirty="0" smtClean="0"/>
              <a:t>A </a:t>
            </a:r>
            <a:r>
              <a:rPr lang="en-US" sz="1900" i="1" dirty="0">
                <a:solidFill>
                  <a:schemeClr val="hlink"/>
                </a:solidFill>
              </a:rPr>
              <a:t>priority inversion</a:t>
            </a:r>
            <a:r>
              <a:rPr lang="en-US" sz="1900" dirty="0"/>
              <a:t> occurs when a high-priority job is blocked</a:t>
            </a:r>
          </a:p>
          <a:p>
            <a:r>
              <a:rPr lang="en-US" sz="1900" dirty="0"/>
              <a:t>by a low-priority one.</a:t>
            </a:r>
          </a:p>
          <a:p>
            <a:endParaRPr lang="en-US" sz="1900" dirty="0"/>
          </a:p>
          <a:p>
            <a:r>
              <a:rPr lang="en-US" sz="1900" dirty="0"/>
              <a:t>This is bad because HP jobs usually have more stringent</a:t>
            </a:r>
          </a:p>
          <a:p>
            <a:r>
              <a:rPr lang="en-US" sz="1900" dirty="0"/>
              <a:t>timing constraints.</a:t>
            </a:r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1671638" y="5205413"/>
            <a:ext cx="228600" cy="3429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1223963" y="3386138"/>
            <a:ext cx="457200" cy="3429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9" name="Rectangle 10"/>
          <p:cNvSpPr>
            <a:spLocks noChangeArrowheads="1"/>
          </p:cNvSpPr>
          <p:nvPr/>
        </p:nvSpPr>
        <p:spPr bwMode="auto">
          <a:xfrm>
            <a:off x="3843338" y="3386138"/>
            <a:ext cx="234950" cy="339725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Rectangle 11"/>
          <p:cNvSpPr>
            <a:spLocks noChangeArrowheads="1"/>
          </p:cNvSpPr>
          <p:nvPr/>
        </p:nvSpPr>
        <p:spPr bwMode="auto">
          <a:xfrm>
            <a:off x="3386138" y="3386138"/>
            <a:ext cx="493712" cy="344487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Rectangle 12"/>
          <p:cNvSpPr>
            <a:spLocks noChangeArrowheads="1"/>
          </p:cNvSpPr>
          <p:nvPr/>
        </p:nvSpPr>
        <p:spPr bwMode="auto">
          <a:xfrm>
            <a:off x="1900238" y="4291013"/>
            <a:ext cx="1270000" cy="3556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2" name="Rectangle 13"/>
          <p:cNvSpPr>
            <a:spLocks noChangeArrowheads="1"/>
          </p:cNvSpPr>
          <p:nvPr/>
        </p:nvSpPr>
        <p:spPr bwMode="auto">
          <a:xfrm>
            <a:off x="538163" y="5213350"/>
            <a:ext cx="457200" cy="3429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3" name="Line 14"/>
          <p:cNvSpPr>
            <a:spLocks noChangeShapeType="1"/>
          </p:cNvSpPr>
          <p:nvPr/>
        </p:nvSpPr>
        <p:spPr bwMode="auto">
          <a:xfrm>
            <a:off x="541338" y="3389313"/>
            <a:ext cx="0" cy="215900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Rectangle 15"/>
          <p:cNvSpPr>
            <a:spLocks noChangeArrowheads="1"/>
          </p:cNvSpPr>
          <p:nvPr/>
        </p:nvSpPr>
        <p:spPr bwMode="auto">
          <a:xfrm>
            <a:off x="2527300" y="5768975"/>
            <a:ext cx="64452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33805" name="Line 16"/>
          <p:cNvSpPr>
            <a:spLocks noChangeShapeType="1"/>
          </p:cNvSpPr>
          <p:nvPr/>
        </p:nvSpPr>
        <p:spPr bwMode="auto">
          <a:xfrm flipH="1">
            <a:off x="534988" y="4646613"/>
            <a:ext cx="3695700" cy="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6" name="Rectangle 17"/>
          <p:cNvSpPr>
            <a:spLocks noChangeArrowheads="1"/>
          </p:cNvSpPr>
          <p:nvPr/>
        </p:nvSpPr>
        <p:spPr bwMode="auto">
          <a:xfrm>
            <a:off x="990600" y="5213350"/>
            <a:ext cx="241300" cy="347663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Rectangle 18"/>
          <p:cNvSpPr>
            <a:spLocks noChangeArrowheads="1"/>
          </p:cNvSpPr>
          <p:nvPr/>
        </p:nvSpPr>
        <p:spPr bwMode="auto">
          <a:xfrm>
            <a:off x="3157538" y="5205413"/>
            <a:ext cx="241300" cy="3556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8" name="Rectangle 22"/>
          <p:cNvSpPr>
            <a:spLocks noChangeArrowheads="1"/>
          </p:cNvSpPr>
          <p:nvPr/>
        </p:nvSpPr>
        <p:spPr bwMode="auto">
          <a:xfrm>
            <a:off x="1588" y="5275263"/>
            <a:ext cx="5349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33809" name="Rectangle 23"/>
          <p:cNvSpPr>
            <a:spLocks noChangeArrowheads="1"/>
          </p:cNvSpPr>
          <p:nvPr/>
        </p:nvSpPr>
        <p:spPr bwMode="auto">
          <a:xfrm>
            <a:off x="1588" y="4424363"/>
            <a:ext cx="5349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Med</a:t>
            </a:r>
          </a:p>
        </p:txBody>
      </p:sp>
      <p:sp>
        <p:nvSpPr>
          <p:cNvPr id="33810" name="Rectangle 24"/>
          <p:cNvSpPr>
            <a:spLocks noChangeArrowheads="1"/>
          </p:cNvSpPr>
          <p:nvPr/>
        </p:nvSpPr>
        <p:spPr bwMode="auto">
          <a:xfrm>
            <a:off x="14288" y="3497263"/>
            <a:ext cx="5746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33811" name="Rectangle 31"/>
          <p:cNvSpPr>
            <a:spLocks noChangeArrowheads="1"/>
          </p:cNvSpPr>
          <p:nvPr/>
        </p:nvSpPr>
        <p:spPr bwMode="auto">
          <a:xfrm>
            <a:off x="1663700" y="3384550"/>
            <a:ext cx="1727200" cy="338138"/>
          </a:xfrm>
          <a:prstGeom prst="rect">
            <a:avLst/>
          </a:prstGeom>
          <a:solidFill>
            <a:srgbClr val="91919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32"/>
          <p:cNvSpPr>
            <a:spLocks noChangeShapeType="1"/>
          </p:cNvSpPr>
          <p:nvPr/>
        </p:nvSpPr>
        <p:spPr bwMode="auto">
          <a:xfrm flipH="1">
            <a:off x="534988" y="3732213"/>
            <a:ext cx="3695700" cy="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23875" y="5497513"/>
            <a:ext cx="3671888" cy="115887"/>
            <a:chOff x="330" y="3103"/>
            <a:chExt cx="2313" cy="73"/>
          </a:xfrm>
        </p:grpSpPr>
        <p:sp>
          <p:nvSpPr>
            <p:cNvPr id="33842" name="Freeform 34"/>
            <p:cNvSpPr>
              <a:spLocks/>
            </p:cNvSpPr>
            <p:nvPr/>
          </p:nvSpPr>
          <p:spPr bwMode="auto">
            <a:xfrm>
              <a:off x="2554" y="3103"/>
              <a:ext cx="89" cy="73"/>
            </a:xfrm>
            <a:custGeom>
              <a:avLst/>
              <a:gdLst>
                <a:gd name="T0" fmla="*/ 88 w 89"/>
                <a:gd name="T1" fmla="*/ 36 h 73"/>
                <a:gd name="T2" fmla="*/ 0 w 89"/>
                <a:gd name="T3" fmla="*/ 72 h 73"/>
                <a:gd name="T4" fmla="*/ 0 w 89"/>
                <a:gd name="T5" fmla="*/ 0 h 73"/>
                <a:gd name="T6" fmla="*/ 88 w 89"/>
                <a:gd name="T7" fmla="*/ 36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73"/>
                <a:gd name="T14" fmla="*/ 89 w 89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73">
                  <a:moveTo>
                    <a:pt x="88" y="36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88" y="36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3" name="Line 35"/>
            <p:cNvSpPr>
              <a:spLocks noChangeShapeType="1"/>
            </p:cNvSpPr>
            <p:nvPr/>
          </p:nvSpPr>
          <p:spPr bwMode="auto">
            <a:xfrm flipH="1">
              <a:off x="330" y="3143"/>
              <a:ext cx="2296" cy="0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144838" y="5840413"/>
            <a:ext cx="585787" cy="115887"/>
            <a:chOff x="1981" y="3319"/>
            <a:chExt cx="369" cy="73"/>
          </a:xfrm>
        </p:grpSpPr>
        <p:sp>
          <p:nvSpPr>
            <p:cNvPr id="33840" name="Freeform 37"/>
            <p:cNvSpPr>
              <a:spLocks/>
            </p:cNvSpPr>
            <p:nvPr/>
          </p:nvSpPr>
          <p:spPr bwMode="auto">
            <a:xfrm>
              <a:off x="2261" y="3319"/>
              <a:ext cx="89" cy="73"/>
            </a:xfrm>
            <a:custGeom>
              <a:avLst/>
              <a:gdLst>
                <a:gd name="T0" fmla="*/ 88 w 89"/>
                <a:gd name="T1" fmla="*/ 36 h 73"/>
                <a:gd name="T2" fmla="*/ 0 w 89"/>
                <a:gd name="T3" fmla="*/ 72 h 73"/>
                <a:gd name="T4" fmla="*/ 0 w 89"/>
                <a:gd name="T5" fmla="*/ 0 h 73"/>
                <a:gd name="T6" fmla="*/ 88 w 89"/>
                <a:gd name="T7" fmla="*/ 36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73"/>
                <a:gd name="T14" fmla="*/ 89 w 89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73">
                  <a:moveTo>
                    <a:pt x="88" y="36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88" y="36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1" name="Line 38"/>
            <p:cNvSpPr>
              <a:spLocks noChangeShapeType="1"/>
            </p:cNvSpPr>
            <p:nvPr/>
          </p:nvSpPr>
          <p:spPr bwMode="auto">
            <a:xfrm flipH="1">
              <a:off x="1981" y="3359"/>
              <a:ext cx="352" cy="0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335338" y="5218113"/>
            <a:ext cx="115887" cy="331787"/>
            <a:chOff x="2101" y="2927"/>
            <a:chExt cx="73" cy="209"/>
          </a:xfrm>
        </p:grpSpPr>
        <p:sp>
          <p:nvSpPr>
            <p:cNvPr id="33838" name="Freeform 40"/>
            <p:cNvSpPr>
              <a:spLocks/>
            </p:cNvSpPr>
            <p:nvPr/>
          </p:nvSpPr>
          <p:spPr bwMode="auto">
            <a:xfrm>
              <a:off x="2101" y="3047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9" name="Line 41"/>
            <p:cNvSpPr>
              <a:spLocks noChangeShapeType="1"/>
            </p:cNvSpPr>
            <p:nvPr/>
          </p:nvSpPr>
          <p:spPr bwMode="auto">
            <a:xfrm>
              <a:off x="2141" y="2927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106738" y="4303713"/>
            <a:ext cx="115887" cy="331787"/>
            <a:chOff x="1957" y="2351"/>
            <a:chExt cx="73" cy="209"/>
          </a:xfrm>
        </p:grpSpPr>
        <p:sp>
          <p:nvSpPr>
            <p:cNvPr id="33836" name="Freeform 43"/>
            <p:cNvSpPr>
              <a:spLocks/>
            </p:cNvSpPr>
            <p:nvPr/>
          </p:nvSpPr>
          <p:spPr bwMode="auto">
            <a:xfrm>
              <a:off x="1957" y="2471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7" name="Line 44"/>
            <p:cNvSpPr>
              <a:spLocks noChangeShapeType="1"/>
            </p:cNvSpPr>
            <p:nvPr/>
          </p:nvSpPr>
          <p:spPr bwMode="auto">
            <a:xfrm>
              <a:off x="1997" y="2351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4014788" y="3402013"/>
            <a:ext cx="115887" cy="331787"/>
            <a:chOff x="2541" y="1783"/>
            <a:chExt cx="73" cy="209"/>
          </a:xfrm>
        </p:grpSpPr>
        <p:sp>
          <p:nvSpPr>
            <p:cNvPr id="33834" name="Freeform 46"/>
            <p:cNvSpPr>
              <a:spLocks/>
            </p:cNvSpPr>
            <p:nvPr/>
          </p:nvSpPr>
          <p:spPr bwMode="auto">
            <a:xfrm>
              <a:off x="2541" y="1903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5" name="Line 47"/>
            <p:cNvSpPr>
              <a:spLocks noChangeShapeType="1"/>
            </p:cNvSpPr>
            <p:nvPr/>
          </p:nvSpPr>
          <p:spPr bwMode="auto">
            <a:xfrm>
              <a:off x="2581" y="1783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1163638" y="3389313"/>
            <a:ext cx="115887" cy="330200"/>
            <a:chOff x="733" y="1775"/>
            <a:chExt cx="73" cy="208"/>
          </a:xfrm>
        </p:grpSpPr>
        <p:sp>
          <p:nvSpPr>
            <p:cNvPr id="33832" name="Freeform 49"/>
            <p:cNvSpPr>
              <a:spLocks/>
            </p:cNvSpPr>
            <p:nvPr/>
          </p:nvSpPr>
          <p:spPr bwMode="auto">
            <a:xfrm>
              <a:off x="733" y="1775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3" name="Line 50"/>
            <p:cNvSpPr>
              <a:spLocks noChangeShapeType="1"/>
            </p:cNvSpPr>
            <p:nvPr/>
          </p:nvSpPr>
          <p:spPr bwMode="auto">
            <a:xfrm>
              <a:off x="773" y="1807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849438" y="4300538"/>
            <a:ext cx="115887" cy="330200"/>
            <a:chOff x="1165" y="2343"/>
            <a:chExt cx="73" cy="208"/>
          </a:xfrm>
        </p:grpSpPr>
        <p:sp>
          <p:nvSpPr>
            <p:cNvPr id="33830" name="Freeform 52"/>
            <p:cNvSpPr>
              <a:spLocks/>
            </p:cNvSpPr>
            <p:nvPr/>
          </p:nvSpPr>
          <p:spPr bwMode="auto">
            <a:xfrm>
              <a:off x="1165" y="2343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1" name="Line 53"/>
            <p:cNvSpPr>
              <a:spLocks noChangeShapeType="1"/>
            </p:cNvSpPr>
            <p:nvPr/>
          </p:nvSpPr>
          <p:spPr bwMode="auto">
            <a:xfrm>
              <a:off x="1205" y="2375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477838" y="5218113"/>
            <a:ext cx="115887" cy="330200"/>
            <a:chOff x="301" y="2927"/>
            <a:chExt cx="73" cy="208"/>
          </a:xfrm>
        </p:grpSpPr>
        <p:sp>
          <p:nvSpPr>
            <p:cNvPr id="33828" name="Freeform 55"/>
            <p:cNvSpPr>
              <a:spLocks/>
            </p:cNvSpPr>
            <p:nvPr/>
          </p:nvSpPr>
          <p:spPr bwMode="auto">
            <a:xfrm>
              <a:off x="301" y="2927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9" name="Line 56"/>
            <p:cNvSpPr>
              <a:spLocks noChangeShapeType="1"/>
            </p:cNvSpPr>
            <p:nvPr/>
          </p:nvSpPr>
          <p:spPr bwMode="auto">
            <a:xfrm>
              <a:off x="341" y="2959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821" name="Rectangle 57"/>
          <p:cNvSpPr>
            <a:spLocks noChangeArrowheads="1"/>
          </p:cNvSpPr>
          <p:nvPr/>
        </p:nvSpPr>
        <p:spPr bwMode="auto">
          <a:xfrm>
            <a:off x="581025" y="6297613"/>
            <a:ext cx="393700" cy="2413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2" name="Rectangle 58"/>
          <p:cNvSpPr>
            <a:spLocks noChangeArrowheads="1"/>
          </p:cNvSpPr>
          <p:nvPr/>
        </p:nvSpPr>
        <p:spPr bwMode="auto">
          <a:xfrm>
            <a:off x="3032125" y="6297613"/>
            <a:ext cx="393700" cy="241300"/>
          </a:xfrm>
          <a:prstGeom prst="rect">
            <a:avLst/>
          </a:prstGeom>
          <a:solidFill>
            <a:srgbClr val="91919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3" name="Rectangle 59"/>
          <p:cNvSpPr>
            <a:spLocks noChangeArrowheads="1"/>
          </p:cNvSpPr>
          <p:nvPr/>
        </p:nvSpPr>
        <p:spPr bwMode="auto">
          <a:xfrm>
            <a:off x="938213" y="6305550"/>
            <a:ext cx="1471612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Critical Section</a:t>
            </a:r>
          </a:p>
        </p:txBody>
      </p:sp>
      <p:sp>
        <p:nvSpPr>
          <p:cNvPr id="33824" name="Rectangle 60"/>
          <p:cNvSpPr>
            <a:spLocks noChangeArrowheads="1"/>
          </p:cNvSpPr>
          <p:nvPr/>
        </p:nvSpPr>
        <p:spPr bwMode="auto">
          <a:xfrm>
            <a:off x="3392488" y="6305550"/>
            <a:ext cx="16891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Priority  Inversion</a:t>
            </a:r>
          </a:p>
        </p:txBody>
      </p:sp>
      <p:sp>
        <p:nvSpPr>
          <p:cNvPr id="33825" name="Rectangle 111"/>
          <p:cNvSpPr>
            <a:spLocks noChangeArrowheads="1"/>
          </p:cNvSpPr>
          <p:nvPr/>
        </p:nvSpPr>
        <p:spPr bwMode="auto">
          <a:xfrm>
            <a:off x="5562600" y="6310313"/>
            <a:ext cx="393700" cy="2413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6" name="Rectangle 112"/>
          <p:cNvSpPr>
            <a:spLocks noChangeArrowheads="1"/>
          </p:cNvSpPr>
          <p:nvPr/>
        </p:nvSpPr>
        <p:spPr bwMode="auto">
          <a:xfrm>
            <a:off x="5926138" y="6305550"/>
            <a:ext cx="26416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Computation Outside of CS’s</a:t>
            </a:r>
          </a:p>
        </p:txBody>
      </p:sp>
      <p:sp>
        <p:nvSpPr>
          <p:cNvPr id="33827" name="Text Box 114"/>
          <p:cNvSpPr txBox="1">
            <a:spLocks noChangeArrowheads="1"/>
          </p:cNvSpPr>
          <p:nvPr/>
        </p:nvSpPr>
        <p:spPr bwMode="auto">
          <a:xfrm>
            <a:off x="5510213" y="3875088"/>
            <a:ext cx="198278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Uniprocessor</a:t>
            </a:r>
          </a:p>
          <a:p>
            <a:pPr algn="ctr"/>
            <a:r>
              <a:rPr lang="en-US" sz="2400"/>
              <a:t>Example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93"/>
          <p:cNvSpPr>
            <a:spLocks noChangeArrowheads="1"/>
          </p:cNvSpPr>
          <p:nvPr/>
        </p:nvSpPr>
        <p:spPr bwMode="auto">
          <a:xfrm rot="-1550736">
            <a:off x="5219700" y="1868488"/>
            <a:ext cx="1074738" cy="1479550"/>
          </a:xfrm>
          <a:prstGeom prst="downArrow">
            <a:avLst>
              <a:gd name="adj1" fmla="val 50000"/>
              <a:gd name="adj2" fmla="val 34417"/>
            </a:avLst>
          </a:prstGeom>
          <a:solidFill>
            <a:srgbClr val="FFFF99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7437438" y="4283075"/>
            <a:ext cx="1257300" cy="3429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RT Synchronization 101</a:t>
            </a:r>
            <a:br>
              <a:rPr lang="en-US"/>
            </a:br>
            <a:r>
              <a:rPr lang="en-US" sz="2400"/>
              <a:t>Priority Inheritance</a:t>
            </a:r>
          </a:p>
        </p:txBody>
      </p:sp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1671638" y="5205413"/>
            <a:ext cx="228600" cy="3429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2" name="Rectangle 9"/>
          <p:cNvSpPr>
            <a:spLocks noChangeArrowheads="1"/>
          </p:cNvSpPr>
          <p:nvPr/>
        </p:nvSpPr>
        <p:spPr bwMode="auto">
          <a:xfrm>
            <a:off x="1223963" y="3386138"/>
            <a:ext cx="457200" cy="3429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3" name="Rectangle 10"/>
          <p:cNvSpPr>
            <a:spLocks noChangeArrowheads="1"/>
          </p:cNvSpPr>
          <p:nvPr/>
        </p:nvSpPr>
        <p:spPr bwMode="auto">
          <a:xfrm>
            <a:off x="3843338" y="3386138"/>
            <a:ext cx="234950" cy="339725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4" name="Rectangle 11"/>
          <p:cNvSpPr>
            <a:spLocks noChangeArrowheads="1"/>
          </p:cNvSpPr>
          <p:nvPr/>
        </p:nvSpPr>
        <p:spPr bwMode="auto">
          <a:xfrm>
            <a:off x="3386138" y="3386138"/>
            <a:ext cx="493712" cy="344487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5" name="Rectangle 12"/>
          <p:cNvSpPr>
            <a:spLocks noChangeArrowheads="1"/>
          </p:cNvSpPr>
          <p:nvPr/>
        </p:nvSpPr>
        <p:spPr bwMode="auto">
          <a:xfrm>
            <a:off x="1900238" y="4291013"/>
            <a:ext cx="1270000" cy="3556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6" name="Rectangle 13"/>
          <p:cNvSpPr>
            <a:spLocks noChangeArrowheads="1"/>
          </p:cNvSpPr>
          <p:nvPr/>
        </p:nvSpPr>
        <p:spPr bwMode="auto">
          <a:xfrm>
            <a:off x="538163" y="5213350"/>
            <a:ext cx="457200" cy="3429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7" name="Line 14"/>
          <p:cNvSpPr>
            <a:spLocks noChangeShapeType="1"/>
          </p:cNvSpPr>
          <p:nvPr/>
        </p:nvSpPr>
        <p:spPr bwMode="auto">
          <a:xfrm>
            <a:off x="541338" y="3389313"/>
            <a:ext cx="0" cy="215900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8" name="Rectangle 15"/>
          <p:cNvSpPr>
            <a:spLocks noChangeArrowheads="1"/>
          </p:cNvSpPr>
          <p:nvPr/>
        </p:nvSpPr>
        <p:spPr bwMode="auto">
          <a:xfrm>
            <a:off x="2527300" y="5768975"/>
            <a:ext cx="64452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34829" name="Line 16"/>
          <p:cNvSpPr>
            <a:spLocks noChangeShapeType="1"/>
          </p:cNvSpPr>
          <p:nvPr/>
        </p:nvSpPr>
        <p:spPr bwMode="auto">
          <a:xfrm flipH="1">
            <a:off x="534988" y="4646613"/>
            <a:ext cx="3695700" cy="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0" name="Rectangle 17"/>
          <p:cNvSpPr>
            <a:spLocks noChangeArrowheads="1"/>
          </p:cNvSpPr>
          <p:nvPr/>
        </p:nvSpPr>
        <p:spPr bwMode="auto">
          <a:xfrm>
            <a:off x="990600" y="5213350"/>
            <a:ext cx="241300" cy="347663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1" name="Rectangle 18"/>
          <p:cNvSpPr>
            <a:spLocks noChangeArrowheads="1"/>
          </p:cNvSpPr>
          <p:nvPr/>
        </p:nvSpPr>
        <p:spPr bwMode="auto">
          <a:xfrm>
            <a:off x="3157538" y="5205413"/>
            <a:ext cx="241300" cy="3556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2" name="Rectangle 19"/>
          <p:cNvSpPr>
            <a:spLocks noChangeArrowheads="1"/>
          </p:cNvSpPr>
          <p:nvPr/>
        </p:nvSpPr>
        <p:spPr bwMode="auto">
          <a:xfrm>
            <a:off x="1588" y="5275263"/>
            <a:ext cx="5349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34833" name="Rectangle 20"/>
          <p:cNvSpPr>
            <a:spLocks noChangeArrowheads="1"/>
          </p:cNvSpPr>
          <p:nvPr/>
        </p:nvSpPr>
        <p:spPr bwMode="auto">
          <a:xfrm>
            <a:off x="1588" y="4424363"/>
            <a:ext cx="5349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Med</a:t>
            </a:r>
          </a:p>
        </p:txBody>
      </p:sp>
      <p:sp>
        <p:nvSpPr>
          <p:cNvPr id="34834" name="Rectangle 21"/>
          <p:cNvSpPr>
            <a:spLocks noChangeArrowheads="1"/>
          </p:cNvSpPr>
          <p:nvPr/>
        </p:nvSpPr>
        <p:spPr bwMode="auto">
          <a:xfrm>
            <a:off x="14288" y="3497263"/>
            <a:ext cx="5746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34835" name="Rectangle 22"/>
          <p:cNvSpPr>
            <a:spLocks noChangeArrowheads="1"/>
          </p:cNvSpPr>
          <p:nvPr/>
        </p:nvSpPr>
        <p:spPr bwMode="auto">
          <a:xfrm>
            <a:off x="1663700" y="3384550"/>
            <a:ext cx="1727200" cy="338138"/>
          </a:xfrm>
          <a:prstGeom prst="rect">
            <a:avLst/>
          </a:prstGeom>
          <a:solidFill>
            <a:srgbClr val="91919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6" name="Line 23"/>
          <p:cNvSpPr>
            <a:spLocks noChangeShapeType="1"/>
          </p:cNvSpPr>
          <p:nvPr/>
        </p:nvSpPr>
        <p:spPr bwMode="auto">
          <a:xfrm flipH="1">
            <a:off x="534988" y="3732213"/>
            <a:ext cx="3695700" cy="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23875" y="5497513"/>
            <a:ext cx="3671888" cy="115887"/>
            <a:chOff x="330" y="3103"/>
            <a:chExt cx="2313" cy="73"/>
          </a:xfrm>
        </p:grpSpPr>
        <p:sp>
          <p:nvSpPr>
            <p:cNvPr id="34904" name="Freeform 25"/>
            <p:cNvSpPr>
              <a:spLocks/>
            </p:cNvSpPr>
            <p:nvPr/>
          </p:nvSpPr>
          <p:spPr bwMode="auto">
            <a:xfrm>
              <a:off x="2554" y="3103"/>
              <a:ext cx="89" cy="73"/>
            </a:xfrm>
            <a:custGeom>
              <a:avLst/>
              <a:gdLst>
                <a:gd name="T0" fmla="*/ 88 w 89"/>
                <a:gd name="T1" fmla="*/ 36 h 73"/>
                <a:gd name="T2" fmla="*/ 0 w 89"/>
                <a:gd name="T3" fmla="*/ 72 h 73"/>
                <a:gd name="T4" fmla="*/ 0 w 89"/>
                <a:gd name="T5" fmla="*/ 0 h 73"/>
                <a:gd name="T6" fmla="*/ 88 w 89"/>
                <a:gd name="T7" fmla="*/ 36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73"/>
                <a:gd name="T14" fmla="*/ 89 w 89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73">
                  <a:moveTo>
                    <a:pt x="88" y="36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88" y="36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05" name="Line 26"/>
            <p:cNvSpPr>
              <a:spLocks noChangeShapeType="1"/>
            </p:cNvSpPr>
            <p:nvPr/>
          </p:nvSpPr>
          <p:spPr bwMode="auto">
            <a:xfrm flipH="1">
              <a:off x="330" y="3143"/>
              <a:ext cx="2296" cy="0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144838" y="5840413"/>
            <a:ext cx="585787" cy="115887"/>
            <a:chOff x="1981" y="3319"/>
            <a:chExt cx="369" cy="73"/>
          </a:xfrm>
        </p:grpSpPr>
        <p:sp>
          <p:nvSpPr>
            <p:cNvPr id="34902" name="Freeform 28"/>
            <p:cNvSpPr>
              <a:spLocks/>
            </p:cNvSpPr>
            <p:nvPr/>
          </p:nvSpPr>
          <p:spPr bwMode="auto">
            <a:xfrm>
              <a:off x="2261" y="3319"/>
              <a:ext cx="89" cy="73"/>
            </a:xfrm>
            <a:custGeom>
              <a:avLst/>
              <a:gdLst>
                <a:gd name="T0" fmla="*/ 88 w 89"/>
                <a:gd name="T1" fmla="*/ 36 h 73"/>
                <a:gd name="T2" fmla="*/ 0 w 89"/>
                <a:gd name="T3" fmla="*/ 72 h 73"/>
                <a:gd name="T4" fmla="*/ 0 w 89"/>
                <a:gd name="T5" fmla="*/ 0 h 73"/>
                <a:gd name="T6" fmla="*/ 88 w 89"/>
                <a:gd name="T7" fmla="*/ 36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73"/>
                <a:gd name="T14" fmla="*/ 89 w 89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73">
                  <a:moveTo>
                    <a:pt x="88" y="36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88" y="36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03" name="Line 29"/>
            <p:cNvSpPr>
              <a:spLocks noChangeShapeType="1"/>
            </p:cNvSpPr>
            <p:nvPr/>
          </p:nvSpPr>
          <p:spPr bwMode="auto">
            <a:xfrm flipH="1">
              <a:off x="1981" y="3359"/>
              <a:ext cx="352" cy="0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335338" y="5218113"/>
            <a:ext cx="115887" cy="331787"/>
            <a:chOff x="2101" y="2927"/>
            <a:chExt cx="73" cy="209"/>
          </a:xfrm>
        </p:grpSpPr>
        <p:sp>
          <p:nvSpPr>
            <p:cNvPr id="34900" name="Freeform 31"/>
            <p:cNvSpPr>
              <a:spLocks/>
            </p:cNvSpPr>
            <p:nvPr/>
          </p:nvSpPr>
          <p:spPr bwMode="auto">
            <a:xfrm>
              <a:off x="2101" y="3047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01" name="Line 32"/>
            <p:cNvSpPr>
              <a:spLocks noChangeShapeType="1"/>
            </p:cNvSpPr>
            <p:nvPr/>
          </p:nvSpPr>
          <p:spPr bwMode="auto">
            <a:xfrm>
              <a:off x="2141" y="2927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106738" y="4303713"/>
            <a:ext cx="115887" cy="331787"/>
            <a:chOff x="1957" y="2351"/>
            <a:chExt cx="73" cy="209"/>
          </a:xfrm>
        </p:grpSpPr>
        <p:sp>
          <p:nvSpPr>
            <p:cNvPr id="34898" name="Freeform 34"/>
            <p:cNvSpPr>
              <a:spLocks/>
            </p:cNvSpPr>
            <p:nvPr/>
          </p:nvSpPr>
          <p:spPr bwMode="auto">
            <a:xfrm>
              <a:off x="1957" y="2471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99" name="Line 35"/>
            <p:cNvSpPr>
              <a:spLocks noChangeShapeType="1"/>
            </p:cNvSpPr>
            <p:nvPr/>
          </p:nvSpPr>
          <p:spPr bwMode="auto">
            <a:xfrm>
              <a:off x="1997" y="2351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014788" y="3402013"/>
            <a:ext cx="115887" cy="331787"/>
            <a:chOff x="2541" y="1783"/>
            <a:chExt cx="73" cy="209"/>
          </a:xfrm>
        </p:grpSpPr>
        <p:sp>
          <p:nvSpPr>
            <p:cNvPr id="34896" name="Freeform 37"/>
            <p:cNvSpPr>
              <a:spLocks/>
            </p:cNvSpPr>
            <p:nvPr/>
          </p:nvSpPr>
          <p:spPr bwMode="auto">
            <a:xfrm>
              <a:off x="2541" y="1903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97" name="Line 38"/>
            <p:cNvSpPr>
              <a:spLocks noChangeShapeType="1"/>
            </p:cNvSpPr>
            <p:nvPr/>
          </p:nvSpPr>
          <p:spPr bwMode="auto">
            <a:xfrm>
              <a:off x="2581" y="1783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1163638" y="3389313"/>
            <a:ext cx="115887" cy="330200"/>
            <a:chOff x="733" y="1775"/>
            <a:chExt cx="73" cy="208"/>
          </a:xfrm>
        </p:grpSpPr>
        <p:sp>
          <p:nvSpPr>
            <p:cNvPr id="34894" name="Freeform 40"/>
            <p:cNvSpPr>
              <a:spLocks/>
            </p:cNvSpPr>
            <p:nvPr/>
          </p:nvSpPr>
          <p:spPr bwMode="auto">
            <a:xfrm>
              <a:off x="733" y="1775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95" name="Line 41"/>
            <p:cNvSpPr>
              <a:spLocks noChangeShapeType="1"/>
            </p:cNvSpPr>
            <p:nvPr/>
          </p:nvSpPr>
          <p:spPr bwMode="auto">
            <a:xfrm>
              <a:off x="773" y="1807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1849438" y="4300538"/>
            <a:ext cx="115887" cy="330200"/>
            <a:chOff x="1165" y="2343"/>
            <a:chExt cx="73" cy="208"/>
          </a:xfrm>
        </p:grpSpPr>
        <p:sp>
          <p:nvSpPr>
            <p:cNvPr id="34892" name="Freeform 43"/>
            <p:cNvSpPr>
              <a:spLocks/>
            </p:cNvSpPr>
            <p:nvPr/>
          </p:nvSpPr>
          <p:spPr bwMode="auto">
            <a:xfrm>
              <a:off x="1165" y="2343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93" name="Line 44"/>
            <p:cNvSpPr>
              <a:spLocks noChangeShapeType="1"/>
            </p:cNvSpPr>
            <p:nvPr/>
          </p:nvSpPr>
          <p:spPr bwMode="auto">
            <a:xfrm>
              <a:off x="1205" y="2375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45"/>
          <p:cNvGrpSpPr>
            <a:grpSpLocks/>
          </p:cNvGrpSpPr>
          <p:nvPr/>
        </p:nvGrpSpPr>
        <p:grpSpPr bwMode="auto">
          <a:xfrm>
            <a:off x="477838" y="5218113"/>
            <a:ext cx="115887" cy="330200"/>
            <a:chOff x="301" y="2927"/>
            <a:chExt cx="73" cy="208"/>
          </a:xfrm>
        </p:grpSpPr>
        <p:sp>
          <p:nvSpPr>
            <p:cNvPr id="34890" name="Freeform 46"/>
            <p:cNvSpPr>
              <a:spLocks/>
            </p:cNvSpPr>
            <p:nvPr/>
          </p:nvSpPr>
          <p:spPr bwMode="auto">
            <a:xfrm>
              <a:off x="301" y="2927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91" name="Line 47"/>
            <p:cNvSpPr>
              <a:spLocks noChangeShapeType="1"/>
            </p:cNvSpPr>
            <p:nvPr/>
          </p:nvSpPr>
          <p:spPr bwMode="auto">
            <a:xfrm>
              <a:off x="341" y="2959"/>
              <a:ext cx="0" cy="176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845" name="Rectangle 48"/>
          <p:cNvSpPr>
            <a:spLocks noChangeArrowheads="1"/>
          </p:cNvSpPr>
          <p:nvPr/>
        </p:nvSpPr>
        <p:spPr bwMode="auto">
          <a:xfrm>
            <a:off x="581025" y="6297613"/>
            <a:ext cx="393700" cy="2413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Rectangle 49"/>
          <p:cNvSpPr>
            <a:spLocks noChangeArrowheads="1"/>
          </p:cNvSpPr>
          <p:nvPr/>
        </p:nvSpPr>
        <p:spPr bwMode="auto">
          <a:xfrm>
            <a:off x="3032125" y="6297613"/>
            <a:ext cx="393700" cy="241300"/>
          </a:xfrm>
          <a:prstGeom prst="rect">
            <a:avLst/>
          </a:prstGeom>
          <a:solidFill>
            <a:srgbClr val="91919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7" name="Rectangle 50"/>
          <p:cNvSpPr>
            <a:spLocks noChangeArrowheads="1"/>
          </p:cNvSpPr>
          <p:nvPr/>
        </p:nvSpPr>
        <p:spPr bwMode="auto">
          <a:xfrm>
            <a:off x="938213" y="6305550"/>
            <a:ext cx="1471612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Critical Section</a:t>
            </a:r>
          </a:p>
        </p:txBody>
      </p:sp>
      <p:sp>
        <p:nvSpPr>
          <p:cNvPr id="34848" name="Rectangle 51"/>
          <p:cNvSpPr>
            <a:spLocks noChangeArrowheads="1"/>
          </p:cNvSpPr>
          <p:nvPr/>
        </p:nvSpPr>
        <p:spPr bwMode="auto">
          <a:xfrm>
            <a:off x="3392488" y="6305550"/>
            <a:ext cx="16891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Priority  Inversion</a:t>
            </a:r>
          </a:p>
        </p:txBody>
      </p:sp>
      <p:sp>
        <p:nvSpPr>
          <p:cNvPr id="34849" name="Rectangle 52"/>
          <p:cNvSpPr>
            <a:spLocks noChangeArrowheads="1"/>
          </p:cNvSpPr>
          <p:nvPr/>
        </p:nvSpPr>
        <p:spPr bwMode="auto">
          <a:xfrm>
            <a:off x="6281738" y="5202238"/>
            <a:ext cx="458787" cy="3397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0" name="Rectangle 53"/>
          <p:cNvSpPr>
            <a:spLocks noChangeArrowheads="1"/>
          </p:cNvSpPr>
          <p:nvPr/>
        </p:nvSpPr>
        <p:spPr bwMode="auto">
          <a:xfrm>
            <a:off x="6269038" y="3376613"/>
            <a:ext cx="461962" cy="330200"/>
          </a:xfrm>
          <a:prstGeom prst="rect">
            <a:avLst/>
          </a:prstGeom>
          <a:solidFill>
            <a:srgbClr val="91919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1" name="Rectangle 54"/>
          <p:cNvSpPr>
            <a:spLocks noChangeArrowheads="1"/>
          </p:cNvSpPr>
          <p:nvPr/>
        </p:nvSpPr>
        <p:spPr bwMode="auto">
          <a:xfrm>
            <a:off x="5824538" y="3376613"/>
            <a:ext cx="444500" cy="3302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Rectangle 55"/>
          <p:cNvSpPr>
            <a:spLocks noChangeArrowheads="1"/>
          </p:cNvSpPr>
          <p:nvPr/>
        </p:nvSpPr>
        <p:spPr bwMode="auto">
          <a:xfrm>
            <a:off x="5138738" y="5205413"/>
            <a:ext cx="444500" cy="3302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3" name="Line 56"/>
          <p:cNvSpPr>
            <a:spLocks noChangeShapeType="1"/>
          </p:cNvSpPr>
          <p:nvPr/>
        </p:nvSpPr>
        <p:spPr bwMode="auto">
          <a:xfrm>
            <a:off x="5138738" y="3376613"/>
            <a:ext cx="0" cy="215900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4" name="Rectangle 57"/>
          <p:cNvSpPr>
            <a:spLocks noChangeArrowheads="1"/>
          </p:cNvSpPr>
          <p:nvPr/>
        </p:nvSpPr>
        <p:spPr bwMode="auto">
          <a:xfrm>
            <a:off x="7112000" y="5730875"/>
            <a:ext cx="64452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34855" name="Line 58"/>
          <p:cNvSpPr>
            <a:spLocks noChangeShapeType="1"/>
          </p:cNvSpPr>
          <p:nvPr/>
        </p:nvSpPr>
        <p:spPr bwMode="auto">
          <a:xfrm flipH="1">
            <a:off x="5132388" y="4633913"/>
            <a:ext cx="3695700" cy="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Rectangle 59"/>
          <p:cNvSpPr>
            <a:spLocks noChangeArrowheads="1"/>
          </p:cNvSpPr>
          <p:nvPr/>
        </p:nvSpPr>
        <p:spPr bwMode="auto">
          <a:xfrm>
            <a:off x="5578475" y="5202238"/>
            <a:ext cx="246063" cy="341312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7" name="Rectangle 60"/>
          <p:cNvSpPr>
            <a:spLocks noChangeArrowheads="1"/>
          </p:cNvSpPr>
          <p:nvPr/>
        </p:nvSpPr>
        <p:spPr bwMode="auto">
          <a:xfrm>
            <a:off x="7186613" y="3376613"/>
            <a:ext cx="228600" cy="3429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8" name="Rectangle 61"/>
          <p:cNvSpPr>
            <a:spLocks noChangeArrowheads="1"/>
          </p:cNvSpPr>
          <p:nvPr/>
        </p:nvSpPr>
        <p:spPr bwMode="auto">
          <a:xfrm>
            <a:off x="6729413" y="3376613"/>
            <a:ext cx="457200" cy="3429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9" name="Rectangle 62"/>
          <p:cNvSpPr>
            <a:spLocks noChangeArrowheads="1"/>
          </p:cNvSpPr>
          <p:nvPr/>
        </p:nvSpPr>
        <p:spPr bwMode="auto">
          <a:xfrm>
            <a:off x="4597400" y="5311775"/>
            <a:ext cx="53498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Low</a:t>
            </a:r>
          </a:p>
        </p:txBody>
      </p:sp>
      <p:sp>
        <p:nvSpPr>
          <p:cNvPr id="34860" name="Rectangle 63"/>
          <p:cNvSpPr>
            <a:spLocks noChangeArrowheads="1"/>
          </p:cNvSpPr>
          <p:nvPr/>
        </p:nvSpPr>
        <p:spPr bwMode="auto">
          <a:xfrm>
            <a:off x="4597400" y="4473575"/>
            <a:ext cx="53498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Med</a:t>
            </a:r>
          </a:p>
        </p:txBody>
      </p:sp>
      <p:sp>
        <p:nvSpPr>
          <p:cNvPr id="34861" name="Rectangle 64"/>
          <p:cNvSpPr>
            <a:spLocks noChangeArrowheads="1"/>
          </p:cNvSpPr>
          <p:nvPr/>
        </p:nvSpPr>
        <p:spPr bwMode="auto">
          <a:xfrm>
            <a:off x="4597400" y="3559175"/>
            <a:ext cx="5746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34862" name="Line 65"/>
          <p:cNvSpPr>
            <a:spLocks noChangeShapeType="1"/>
          </p:cNvSpPr>
          <p:nvPr/>
        </p:nvSpPr>
        <p:spPr bwMode="auto">
          <a:xfrm flipH="1">
            <a:off x="5132388" y="3719513"/>
            <a:ext cx="3695700" cy="0"/>
          </a:xfrm>
          <a:prstGeom prst="line">
            <a:avLst/>
          </a:prstGeom>
          <a:noFill/>
          <a:ln w="25400">
            <a:solidFill>
              <a:srgbClr val="000055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7359650" y="3390900"/>
            <a:ext cx="115888" cy="319088"/>
            <a:chOff x="4642" y="1776"/>
            <a:chExt cx="73" cy="201"/>
          </a:xfrm>
        </p:grpSpPr>
        <p:sp>
          <p:nvSpPr>
            <p:cNvPr id="34888" name="Freeform 67"/>
            <p:cNvSpPr>
              <a:spLocks/>
            </p:cNvSpPr>
            <p:nvPr/>
          </p:nvSpPr>
          <p:spPr bwMode="auto">
            <a:xfrm>
              <a:off x="4642" y="1888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9" name="Line 68"/>
            <p:cNvSpPr>
              <a:spLocks noChangeShapeType="1"/>
            </p:cNvSpPr>
            <p:nvPr/>
          </p:nvSpPr>
          <p:spPr bwMode="auto">
            <a:xfrm>
              <a:off x="4682" y="1776"/>
              <a:ext cx="0" cy="168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>
            <a:off x="6664325" y="5205413"/>
            <a:ext cx="115888" cy="319087"/>
            <a:chOff x="4216" y="2928"/>
            <a:chExt cx="73" cy="201"/>
          </a:xfrm>
        </p:grpSpPr>
        <p:sp>
          <p:nvSpPr>
            <p:cNvPr id="34886" name="Freeform 70"/>
            <p:cNvSpPr>
              <a:spLocks/>
            </p:cNvSpPr>
            <p:nvPr/>
          </p:nvSpPr>
          <p:spPr bwMode="auto">
            <a:xfrm>
              <a:off x="4216" y="3040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7" name="Line 71"/>
            <p:cNvSpPr>
              <a:spLocks noChangeShapeType="1"/>
            </p:cNvSpPr>
            <p:nvPr/>
          </p:nvSpPr>
          <p:spPr bwMode="auto">
            <a:xfrm>
              <a:off x="4256" y="2928"/>
              <a:ext cx="0" cy="168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5761038" y="3389313"/>
            <a:ext cx="115887" cy="317500"/>
            <a:chOff x="3629" y="1775"/>
            <a:chExt cx="73" cy="200"/>
          </a:xfrm>
        </p:grpSpPr>
        <p:sp>
          <p:nvSpPr>
            <p:cNvPr id="34884" name="Freeform 73"/>
            <p:cNvSpPr>
              <a:spLocks/>
            </p:cNvSpPr>
            <p:nvPr/>
          </p:nvSpPr>
          <p:spPr bwMode="auto">
            <a:xfrm>
              <a:off x="3629" y="1775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5" name="Line 74"/>
            <p:cNvSpPr>
              <a:spLocks noChangeShapeType="1"/>
            </p:cNvSpPr>
            <p:nvPr/>
          </p:nvSpPr>
          <p:spPr bwMode="auto">
            <a:xfrm>
              <a:off x="3669" y="1807"/>
              <a:ext cx="0" cy="168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75"/>
          <p:cNvGrpSpPr>
            <a:grpSpLocks/>
          </p:cNvGrpSpPr>
          <p:nvPr/>
        </p:nvGrpSpPr>
        <p:grpSpPr bwMode="auto">
          <a:xfrm>
            <a:off x="5075238" y="5205413"/>
            <a:ext cx="115887" cy="317500"/>
            <a:chOff x="3197" y="2919"/>
            <a:chExt cx="73" cy="200"/>
          </a:xfrm>
        </p:grpSpPr>
        <p:sp>
          <p:nvSpPr>
            <p:cNvPr id="34882" name="Freeform 76"/>
            <p:cNvSpPr>
              <a:spLocks/>
            </p:cNvSpPr>
            <p:nvPr/>
          </p:nvSpPr>
          <p:spPr bwMode="auto">
            <a:xfrm>
              <a:off x="3197" y="2919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3" name="Line 77"/>
            <p:cNvSpPr>
              <a:spLocks noChangeShapeType="1"/>
            </p:cNvSpPr>
            <p:nvPr/>
          </p:nvSpPr>
          <p:spPr bwMode="auto">
            <a:xfrm>
              <a:off x="3237" y="2951"/>
              <a:ext cx="0" cy="168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78"/>
          <p:cNvGrpSpPr>
            <a:grpSpLocks/>
          </p:cNvGrpSpPr>
          <p:nvPr/>
        </p:nvGrpSpPr>
        <p:grpSpPr bwMode="auto">
          <a:xfrm>
            <a:off x="7716838" y="5815013"/>
            <a:ext cx="534987" cy="115887"/>
            <a:chOff x="4861" y="3303"/>
            <a:chExt cx="337" cy="73"/>
          </a:xfrm>
        </p:grpSpPr>
        <p:sp>
          <p:nvSpPr>
            <p:cNvPr id="34880" name="Freeform 79"/>
            <p:cNvSpPr>
              <a:spLocks/>
            </p:cNvSpPr>
            <p:nvPr/>
          </p:nvSpPr>
          <p:spPr bwMode="auto">
            <a:xfrm>
              <a:off x="5109" y="3303"/>
              <a:ext cx="89" cy="73"/>
            </a:xfrm>
            <a:custGeom>
              <a:avLst/>
              <a:gdLst>
                <a:gd name="T0" fmla="*/ 88 w 89"/>
                <a:gd name="T1" fmla="*/ 36 h 73"/>
                <a:gd name="T2" fmla="*/ 0 w 89"/>
                <a:gd name="T3" fmla="*/ 72 h 73"/>
                <a:gd name="T4" fmla="*/ 0 w 89"/>
                <a:gd name="T5" fmla="*/ 0 h 73"/>
                <a:gd name="T6" fmla="*/ 88 w 89"/>
                <a:gd name="T7" fmla="*/ 36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73"/>
                <a:gd name="T14" fmla="*/ 89 w 89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73">
                  <a:moveTo>
                    <a:pt x="88" y="36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88" y="3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1" name="Line 80"/>
            <p:cNvSpPr>
              <a:spLocks noChangeShapeType="1"/>
            </p:cNvSpPr>
            <p:nvPr/>
          </p:nvSpPr>
          <p:spPr bwMode="auto">
            <a:xfrm flipH="1">
              <a:off x="4861" y="3343"/>
              <a:ext cx="32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81"/>
          <p:cNvGrpSpPr>
            <a:grpSpLocks/>
          </p:cNvGrpSpPr>
          <p:nvPr/>
        </p:nvGrpSpPr>
        <p:grpSpPr bwMode="auto">
          <a:xfrm>
            <a:off x="5122863" y="5484813"/>
            <a:ext cx="3633787" cy="115887"/>
            <a:chOff x="3221" y="3095"/>
            <a:chExt cx="2289" cy="73"/>
          </a:xfrm>
        </p:grpSpPr>
        <p:sp>
          <p:nvSpPr>
            <p:cNvPr id="34878" name="Freeform 82"/>
            <p:cNvSpPr>
              <a:spLocks/>
            </p:cNvSpPr>
            <p:nvPr/>
          </p:nvSpPr>
          <p:spPr bwMode="auto">
            <a:xfrm>
              <a:off x="5421" y="3095"/>
              <a:ext cx="89" cy="73"/>
            </a:xfrm>
            <a:custGeom>
              <a:avLst/>
              <a:gdLst>
                <a:gd name="T0" fmla="*/ 88 w 89"/>
                <a:gd name="T1" fmla="*/ 36 h 73"/>
                <a:gd name="T2" fmla="*/ 0 w 89"/>
                <a:gd name="T3" fmla="*/ 72 h 73"/>
                <a:gd name="T4" fmla="*/ 0 w 89"/>
                <a:gd name="T5" fmla="*/ 0 h 73"/>
                <a:gd name="T6" fmla="*/ 88 w 89"/>
                <a:gd name="T7" fmla="*/ 36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73"/>
                <a:gd name="T14" fmla="*/ 89 w 89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73">
                  <a:moveTo>
                    <a:pt x="88" y="36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88" y="36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9" name="Line 83"/>
            <p:cNvSpPr>
              <a:spLocks noChangeShapeType="1"/>
            </p:cNvSpPr>
            <p:nvPr/>
          </p:nvSpPr>
          <p:spPr bwMode="auto">
            <a:xfrm flipH="1">
              <a:off x="3221" y="3135"/>
              <a:ext cx="2272" cy="0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84"/>
          <p:cNvGrpSpPr>
            <a:grpSpLocks/>
          </p:cNvGrpSpPr>
          <p:nvPr/>
        </p:nvGrpSpPr>
        <p:grpSpPr bwMode="auto">
          <a:xfrm>
            <a:off x="6446838" y="4306888"/>
            <a:ext cx="115887" cy="317500"/>
            <a:chOff x="4061" y="2335"/>
            <a:chExt cx="73" cy="200"/>
          </a:xfrm>
        </p:grpSpPr>
        <p:sp>
          <p:nvSpPr>
            <p:cNvPr id="34876" name="Freeform 85"/>
            <p:cNvSpPr>
              <a:spLocks/>
            </p:cNvSpPr>
            <p:nvPr/>
          </p:nvSpPr>
          <p:spPr bwMode="auto">
            <a:xfrm>
              <a:off x="4061" y="2335"/>
              <a:ext cx="73" cy="89"/>
            </a:xfrm>
            <a:custGeom>
              <a:avLst/>
              <a:gdLst>
                <a:gd name="T0" fmla="*/ 36 w 73"/>
                <a:gd name="T1" fmla="*/ 0 h 89"/>
                <a:gd name="T2" fmla="*/ 72 w 73"/>
                <a:gd name="T3" fmla="*/ 88 h 89"/>
                <a:gd name="T4" fmla="*/ 0 w 73"/>
                <a:gd name="T5" fmla="*/ 88 h 89"/>
                <a:gd name="T6" fmla="*/ 36 w 7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0"/>
                  </a:moveTo>
                  <a:lnTo>
                    <a:pt x="72" y="88"/>
                  </a:lnTo>
                  <a:lnTo>
                    <a:pt x="0" y="88"/>
                  </a:lnTo>
                  <a:lnTo>
                    <a:pt x="36" y="0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7" name="Line 86"/>
            <p:cNvSpPr>
              <a:spLocks noChangeShapeType="1"/>
            </p:cNvSpPr>
            <p:nvPr/>
          </p:nvSpPr>
          <p:spPr bwMode="auto">
            <a:xfrm>
              <a:off x="4101" y="2367"/>
              <a:ext cx="0" cy="168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87"/>
          <p:cNvGrpSpPr>
            <a:grpSpLocks/>
          </p:cNvGrpSpPr>
          <p:nvPr/>
        </p:nvGrpSpPr>
        <p:grpSpPr bwMode="auto">
          <a:xfrm>
            <a:off x="8634413" y="4294188"/>
            <a:ext cx="115887" cy="319087"/>
            <a:chOff x="5445" y="2345"/>
            <a:chExt cx="73" cy="201"/>
          </a:xfrm>
        </p:grpSpPr>
        <p:sp>
          <p:nvSpPr>
            <p:cNvPr id="34874" name="Freeform 88"/>
            <p:cNvSpPr>
              <a:spLocks/>
            </p:cNvSpPr>
            <p:nvPr/>
          </p:nvSpPr>
          <p:spPr bwMode="auto">
            <a:xfrm>
              <a:off x="5445" y="2457"/>
              <a:ext cx="73" cy="89"/>
            </a:xfrm>
            <a:custGeom>
              <a:avLst/>
              <a:gdLst>
                <a:gd name="T0" fmla="*/ 36 w 73"/>
                <a:gd name="T1" fmla="*/ 88 h 89"/>
                <a:gd name="T2" fmla="*/ 0 w 73"/>
                <a:gd name="T3" fmla="*/ 0 h 89"/>
                <a:gd name="T4" fmla="*/ 72 w 73"/>
                <a:gd name="T5" fmla="*/ 0 h 89"/>
                <a:gd name="T6" fmla="*/ 36 w 73"/>
                <a:gd name="T7" fmla="*/ 88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89"/>
                <a:gd name="T14" fmla="*/ 73 w 73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89">
                  <a:moveTo>
                    <a:pt x="36" y="88"/>
                  </a:moveTo>
                  <a:lnTo>
                    <a:pt x="0" y="0"/>
                  </a:lnTo>
                  <a:lnTo>
                    <a:pt x="72" y="0"/>
                  </a:lnTo>
                  <a:lnTo>
                    <a:pt x="36" y="88"/>
                  </a:lnTo>
                </a:path>
              </a:pathLst>
            </a:custGeom>
            <a:solidFill>
              <a:srgbClr val="000077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5" name="Line 89"/>
            <p:cNvSpPr>
              <a:spLocks noChangeShapeType="1"/>
            </p:cNvSpPr>
            <p:nvPr/>
          </p:nvSpPr>
          <p:spPr bwMode="auto">
            <a:xfrm>
              <a:off x="5485" y="2345"/>
              <a:ext cx="0" cy="168"/>
            </a:xfrm>
            <a:prstGeom prst="line">
              <a:avLst/>
            </a:prstGeom>
            <a:noFill/>
            <a:ln w="25400">
              <a:solidFill>
                <a:srgbClr val="00007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871" name="Rectangle 90"/>
          <p:cNvSpPr>
            <a:spLocks noChangeArrowheads="1"/>
          </p:cNvSpPr>
          <p:nvPr/>
        </p:nvSpPr>
        <p:spPr bwMode="auto">
          <a:xfrm>
            <a:off x="5562600" y="6310313"/>
            <a:ext cx="393700" cy="241300"/>
          </a:xfrm>
          <a:prstGeom prst="rect">
            <a:avLst/>
          </a:prstGeom>
          <a:solidFill>
            <a:srgbClr val="009900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2" name="Rectangle 91"/>
          <p:cNvSpPr>
            <a:spLocks noChangeArrowheads="1"/>
          </p:cNvSpPr>
          <p:nvPr/>
        </p:nvSpPr>
        <p:spPr bwMode="auto">
          <a:xfrm>
            <a:off x="5926138" y="6305550"/>
            <a:ext cx="26416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Computation Outside of CS’s</a:t>
            </a:r>
          </a:p>
        </p:txBody>
      </p:sp>
      <p:sp>
        <p:nvSpPr>
          <p:cNvPr id="34873" name="Rectangle 92"/>
          <p:cNvSpPr>
            <a:spLocks noChangeArrowheads="1"/>
          </p:cNvSpPr>
          <p:nvPr/>
        </p:nvSpPr>
        <p:spPr bwMode="auto">
          <a:xfrm>
            <a:off x="169863" y="1403350"/>
            <a:ext cx="8477250" cy="142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/>
              <a:t>A Common Solution:</a:t>
            </a:r>
            <a:r>
              <a:rPr lang="en-US" sz="2400"/>
              <a:t> Use </a:t>
            </a:r>
            <a:r>
              <a:rPr lang="en-US" sz="2400" b="1" i="1">
                <a:solidFill>
                  <a:schemeClr val="hlink"/>
                </a:solidFill>
              </a:rPr>
              <a:t>priority inheritance</a:t>
            </a:r>
            <a:r>
              <a:rPr lang="en-US" sz="2400"/>
              <a:t> (blocking job</a:t>
            </a:r>
          </a:p>
          <a:p>
            <a:r>
              <a:rPr lang="en-US" sz="2400"/>
              <a:t>executes at blocked job’s priority).</a:t>
            </a:r>
          </a:p>
          <a:p>
            <a:endParaRPr lang="en-US" sz="1600"/>
          </a:p>
          <a:p>
            <a:r>
              <a:rPr lang="en-US" sz="2400"/>
              <a:t>Doesn’t prevent inversions, but limits their duration.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1038340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0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1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2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3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4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6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7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8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9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0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1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2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3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4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5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6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7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8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5399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5400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5401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02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03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04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05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5406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07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5408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5409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5410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11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15429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0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1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2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3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4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13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14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15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16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17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15425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6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7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8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19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420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5421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422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5423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7625" y="1381125"/>
            <a:ext cx="9239250" cy="208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rgbClr val="000066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Set </a:t>
            </a:r>
            <a:r>
              <a:rPr lang="en-US" sz="2800" kern="0" dirty="0">
                <a:latin typeface="+mn-lt"/>
                <a:ea typeface="+mn-ea"/>
                <a:cs typeface="+mn-cs"/>
                <a:sym typeface="Symbol" pitchFamily="18" charset="2"/>
              </a:rPr>
              <a:t></a:t>
            </a:r>
            <a:r>
              <a:rPr lang="en-US" sz="28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kern="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of periodic tasks </a:t>
            </a:r>
            <a:r>
              <a:rPr lang="en-US" sz="2800" kern="0" dirty="0">
                <a:solidFill>
                  <a:srgbClr val="020202"/>
                </a:solidFill>
                <a:latin typeface="+mn-lt"/>
                <a:ea typeface="+mn-ea"/>
                <a:cs typeface="+mn-cs"/>
              </a:rPr>
              <a:t>scheduled on</a:t>
            </a:r>
            <a:r>
              <a:rPr lang="en-US" sz="2800" kern="0" dirty="0">
                <a:solidFill>
                  <a:schemeClr val="hlink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kern="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 cores</a:t>
            </a:r>
            <a:r>
              <a:rPr lang="en-US" sz="2800" kern="0" dirty="0">
                <a:solidFill>
                  <a:srgbClr val="020202"/>
                </a:solidFill>
                <a:latin typeface="+mn-lt"/>
                <a:ea typeface="+mn-ea"/>
                <a:cs typeface="+mn-cs"/>
              </a:rPr>
              <a:t>:</a:t>
            </a:r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Multiprocessor Real-Time Scheduling</a:t>
            </a:r>
            <a:endParaRPr lang="en-US" sz="240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957263" y="2549525"/>
            <a:ext cx="2590800" cy="20574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786063" y="27019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786063" y="40735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786063" y="31591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786063" y="3616325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252663" y="29305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2252663" y="33877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2252663" y="38449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2252663" y="4302125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490663" y="41497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338263" y="41497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643063" y="41497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795463" y="41497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2100263" y="41497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1947863" y="41497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1185863" y="41497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1185863" y="44545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1643063" y="36925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1490663" y="36925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1338263" y="36925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2100263" y="36925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1947863" y="36925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1795463" y="36925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H="1">
            <a:off x="1185863" y="36925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1185863" y="39973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1338263" y="32353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1490663" y="32353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1947863" y="32353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1643063" y="32353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1795463" y="32353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2100263" y="32353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 flipH="1">
            <a:off x="1185863" y="32353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9" name="Line 35"/>
          <p:cNvSpPr>
            <a:spLocks noChangeShapeType="1"/>
          </p:cNvSpPr>
          <p:nvPr/>
        </p:nvSpPr>
        <p:spPr bwMode="auto">
          <a:xfrm flipH="1">
            <a:off x="1185863" y="35401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1338263" y="27781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1490663" y="2778125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2" name="Rectangle 38"/>
          <p:cNvSpPr>
            <a:spLocks noChangeArrowheads="1"/>
          </p:cNvSpPr>
          <p:nvPr/>
        </p:nvSpPr>
        <p:spPr bwMode="auto">
          <a:xfrm>
            <a:off x="1643063" y="2778125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1795463" y="2778125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1947863" y="2778125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5" name="Rectangle 41"/>
          <p:cNvSpPr>
            <a:spLocks noChangeArrowheads="1"/>
          </p:cNvSpPr>
          <p:nvPr/>
        </p:nvSpPr>
        <p:spPr bwMode="auto">
          <a:xfrm>
            <a:off x="2100263" y="2778125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6" name="Line 42"/>
          <p:cNvSpPr>
            <a:spLocks noChangeShapeType="1"/>
          </p:cNvSpPr>
          <p:nvPr/>
        </p:nvSpPr>
        <p:spPr bwMode="auto">
          <a:xfrm flipH="1">
            <a:off x="1185863" y="27781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7" name="Line 43"/>
          <p:cNvSpPr>
            <a:spLocks noChangeShapeType="1"/>
          </p:cNvSpPr>
          <p:nvPr/>
        </p:nvSpPr>
        <p:spPr bwMode="auto">
          <a:xfrm flipH="1">
            <a:off x="1185863" y="3082925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2417763" y="1293813"/>
            <a:ext cx="4445000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Two Basic Approaches:</a:t>
            </a: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549275" y="4652963"/>
            <a:ext cx="3884613" cy="1830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2400">
                <a:solidFill>
                  <a:schemeClr val="hlink"/>
                </a:solidFill>
              </a:rPr>
              <a:t>Steps:</a:t>
            </a:r>
          </a:p>
          <a:p>
            <a:pPr marL="457200" indent="-457200">
              <a:buFontTx/>
              <a:buAutoNum type="arabicPeriod"/>
            </a:pPr>
            <a:r>
              <a:rPr lang="en-US" sz="1800"/>
              <a:t>Assign tasks to processors (</a:t>
            </a:r>
            <a:r>
              <a:rPr lang="en-US" sz="1800">
                <a:solidFill>
                  <a:schemeClr val="hlink"/>
                </a:solidFill>
              </a:rPr>
              <a:t>bin packing</a:t>
            </a:r>
            <a:r>
              <a:rPr lang="en-US" sz="1800"/>
              <a:t>).</a:t>
            </a:r>
          </a:p>
          <a:p>
            <a:pPr marL="457200" indent="-457200">
              <a:buFontTx/>
              <a:buAutoNum type="arabicPeriod"/>
            </a:pPr>
            <a:r>
              <a:rPr lang="en-US" sz="1800"/>
              <a:t>Schedule tasks on each processor using </a:t>
            </a:r>
            <a:r>
              <a:rPr lang="en-US" sz="1800" i="1">
                <a:solidFill>
                  <a:schemeClr val="hlink"/>
                </a:solidFill>
              </a:rPr>
              <a:t>uniprocessor</a:t>
            </a:r>
            <a:r>
              <a:rPr lang="en-US" sz="1800"/>
              <a:t> algorithms.</a:t>
            </a:r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5875338" y="2535238"/>
            <a:ext cx="2590800" cy="20574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7704138" y="26876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7704138" y="40592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7704138" y="31448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7704138" y="36020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5" name="Line 51"/>
          <p:cNvSpPr>
            <a:spLocks noChangeShapeType="1"/>
          </p:cNvSpPr>
          <p:nvPr/>
        </p:nvSpPr>
        <p:spPr bwMode="auto">
          <a:xfrm>
            <a:off x="7170738" y="3562350"/>
            <a:ext cx="177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6256338" y="3409950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6408738" y="3409950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6865938" y="3409950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6561138" y="3409950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6713538" y="3409950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7018338" y="3409950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2" name="Line 58"/>
          <p:cNvSpPr>
            <a:spLocks noChangeShapeType="1"/>
          </p:cNvSpPr>
          <p:nvPr/>
        </p:nvSpPr>
        <p:spPr bwMode="auto">
          <a:xfrm flipH="1">
            <a:off x="6103938" y="34099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3" name="Line 59"/>
          <p:cNvSpPr>
            <a:spLocks noChangeShapeType="1"/>
          </p:cNvSpPr>
          <p:nvPr/>
        </p:nvSpPr>
        <p:spPr bwMode="auto">
          <a:xfrm flipH="1">
            <a:off x="6103938" y="37147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4" name="Line 60"/>
          <p:cNvSpPr>
            <a:spLocks noChangeShapeType="1"/>
          </p:cNvSpPr>
          <p:nvPr/>
        </p:nvSpPr>
        <p:spPr bwMode="auto">
          <a:xfrm>
            <a:off x="7359650" y="4251325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5" name="Line 61"/>
          <p:cNvSpPr>
            <a:spLocks noChangeShapeType="1"/>
          </p:cNvSpPr>
          <p:nvPr/>
        </p:nvSpPr>
        <p:spPr bwMode="auto">
          <a:xfrm>
            <a:off x="7348538" y="3795713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7348538" y="3340100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7348538" y="2895600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8" name="Line 64"/>
          <p:cNvSpPr>
            <a:spLocks noChangeShapeType="1"/>
          </p:cNvSpPr>
          <p:nvPr/>
        </p:nvSpPr>
        <p:spPr bwMode="auto">
          <a:xfrm>
            <a:off x="7348538" y="2895600"/>
            <a:ext cx="0" cy="135572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929" name="Text Box 65"/>
          <p:cNvSpPr txBox="1">
            <a:spLocks noChangeArrowheads="1"/>
          </p:cNvSpPr>
          <p:nvPr/>
        </p:nvSpPr>
        <p:spPr bwMode="auto">
          <a:xfrm>
            <a:off x="1452563" y="1946275"/>
            <a:ext cx="17097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Partitioning</a:t>
            </a:r>
          </a:p>
        </p:txBody>
      </p:sp>
      <p:sp>
        <p:nvSpPr>
          <p:cNvPr id="36930" name="Text Box 66"/>
          <p:cNvSpPr txBox="1">
            <a:spLocks noChangeArrowheads="1"/>
          </p:cNvSpPr>
          <p:nvPr/>
        </p:nvSpPr>
        <p:spPr bwMode="auto">
          <a:xfrm>
            <a:off x="5995988" y="1949450"/>
            <a:ext cx="2657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Global Scheduling</a:t>
            </a:r>
          </a:p>
        </p:txBody>
      </p:sp>
      <p:sp>
        <p:nvSpPr>
          <p:cNvPr id="36931" name="Text Box 67"/>
          <p:cNvSpPr txBox="1">
            <a:spLocks noChangeArrowheads="1"/>
          </p:cNvSpPr>
          <p:nvPr/>
        </p:nvSpPr>
        <p:spPr bwMode="auto">
          <a:xfrm>
            <a:off x="5580063" y="4659313"/>
            <a:ext cx="3454400" cy="1281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2400">
                <a:solidFill>
                  <a:schemeClr val="hlink"/>
                </a:solidFill>
              </a:rPr>
              <a:t>Important Differences:</a:t>
            </a:r>
          </a:p>
          <a:p>
            <a:pPr marL="457200" indent="-457200">
              <a:buFontTx/>
              <a:buChar char="•"/>
            </a:pPr>
            <a:r>
              <a:rPr lang="en-US" sz="1800"/>
              <a:t>One task queue.</a:t>
            </a:r>
          </a:p>
          <a:p>
            <a:pPr marL="457200" indent="-457200">
              <a:buFontTx/>
              <a:buChar char="•"/>
            </a:pPr>
            <a:r>
              <a:rPr lang="en-US" sz="1800"/>
              <a:t>Tasks may </a:t>
            </a:r>
            <a:r>
              <a:rPr lang="en-US" sz="1800" i="1">
                <a:solidFill>
                  <a:schemeClr val="hlink"/>
                </a:solidFill>
              </a:rPr>
              <a:t>migrate</a:t>
            </a:r>
            <a:r>
              <a:rPr lang="en-US" sz="1800"/>
              <a:t> among the processors.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Multiprocessor Real-Time Scheduling</a:t>
            </a:r>
            <a:endParaRPr lang="en-US" sz="2400"/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2833800" y="1417638"/>
            <a:ext cx="2857273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smtClean="0"/>
              <a:t>Third Approach:</a:t>
            </a:r>
            <a:endParaRPr lang="en-US" sz="3200" dirty="0"/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2936557" y="2608898"/>
            <a:ext cx="2590800" cy="20574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4784725" y="26876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4784725" y="40592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4784725" y="31448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4784725" y="3602038"/>
            <a:ext cx="4572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5" name="Line 51"/>
          <p:cNvSpPr>
            <a:spLocks noChangeShapeType="1"/>
          </p:cNvSpPr>
          <p:nvPr/>
        </p:nvSpPr>
        <p:spPr bwMode="auto">
          <a:xfrm>
            <a:off x="4262437" y="3144838"/>
            <a:ext cx="177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3348037" y="2992438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3500437" y="2992438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3957637" y="2992438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3652837" y="2992438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3805237" y="2992438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4110037" y="2992438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2" name="Line 58"/>
          <p:cNvSpPr>
            <a:spLocks noChangeShapeType="1"/>
          </p:cNvSpPr>
          <p:nvPr/>
        </p:nvSpPr>
        <p:spPr bwMode="auto">
          <a:xfrm flipH="1">
            <a:off x="3195637" y="29924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3" name="Line 59"/>
          <p:cNvSpPr>
            <a:spLocks noChangeShapeType="1"/>
          </p:cNvSpPr>
          <p:nvPr/>
        </p:nvSpPr>
        <p:spPr bwMode="auto">
          <a:xfrm flipH="1">
            <a:off x="3195637" y="32972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4" name="Line 60"/>
          <p:cNvSpPr>
            <a:spLocks noChangeShapeType="1"/>
          </p:cNvSpPr>
          <p:nvPr/>
        </p:nvSpPr>
        <p:spPr bwMode="auto">
          <a:xfrm>
            <a:off x="4440237" y="4251325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5" name="Line 61"/>
          <p:cNvSpPr>
            <a:spLocks noChangeShapeType="1"/>
          </p:cNvSpPr>
          <p:nvPr/>
        </p:nvSpPr>
        <p:spPr bwMode="auto">
          <a:xfrm>
            <a:off x="4429125" y="3795713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4429125" y="3340100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4429125" y="2895600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28" name="Line 64"/>
          <p:cNvSpPr>
            <a:spLocks noChangeShapeType="1"/>
          </p:cNvSpPr>
          <p:nvPr/>
        </p:nvSpPr>
        <p:spPr bwMode="auto">
          <a:xfrm>
            <a:off x="4429125" y="2895601"/>
            <a:ext cx="11112" cy="4445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930" name="Text Box 66"/>
          <p:cNvSpPr txBox="1">
            <a:spLocks noChangeArrowheads="1"/>
          </p:cNvSpPr>
          <p:nvPr/>
        </p:nvSpPr>
        <p:spPr bwMode="auto">
          <a:xfrm>
            <a:off x="2936557" y="1949450"/>
            <a:ext cx="28030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Clustered Scheduling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6931" name="Text Box 67"/>
          <p:cNvSpPr txBox="1">
            <a:spLocks noChangeArrowheads="1"/>
          </p:cNvSpPr>
          <p:nvPr/>
        </p:nvSpPr>
        <p:spPr bwMode="auto">
          <a:xfrm>
            <a:off x="2422842" y="4666298"/>
            <a:ext cx="367919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2400" dirty="0">
                <a:solidFill>
                  <a:schemeClr val="hlink"/>
                </a:solidFill>
              </a:rPr>
              <a:t>Important Differences:</a:t>
            </a:r>
            <a:endParaRPr lang="en-US" sz="2400" dirty="0" smtClean="0">
              <a:solidFill>
                <a:schemeClr val="hlink"/>
              </a:solidFill>
            </a:endParaRPr>
          </a:p>
          <a:p>
            <a:pPr marL="457200" indent="-457200">
              <a:buFontTx/>
              <a:buChar char="•"/>
            </a:pPr>
            <a:r>
              <a:rPr lang="en-US" sz="1800" dirty="0" smtClean="0"/>
              <a:t>Bin packing issues, but to a lesser extent.</a:t>
            </a:r>
          </a:p>
          <a:p>
            <a:pPr marL="457200" indent="-457200">
              <a:buFontTx/>
              <a:buChar char="•"/>
            </a:pPr>
            <a:r>
              <a:rPr lang="en-US" sz="1800" dirty="0"/>
              <a:t>Tasks may </a:t>
            </a:r>
            <a:r>
              <a:rPr lang="en-US" sz="1800" i="1" dirty="0">
                <a:solidFill>
                  <a:schemeClr val="hlink"/>
                </a:solidFill>
              </a:rPr>
              <a:t>migrate</a:t>
            </a:r>
            <a:r>
              <a:rPr lang="en-US" sz="1800" dirty="0"/>
              <a:t> among the </a:t>
            </a:r>
            <a:r>
              <a:rPr lang="en-US" sz="1800" dirty="0" smtClean="0"/>
              <a:t>processors </a:t>
            </a:r>
            <a:r>
              <a:rPr lang="en-US" sz="1800" i="1" dirty="0" smtClean="0">
                <a:solidFill>
                  <a:srgbClr val="0000FF"/>
                </a:solidFill>
              </a:rPr>
              <a:t>within </a:t>
            </a:r>
            <a:r>
              <a:rPr lang="en-US" sz="1800" dirty="0" smtClean="0"/>
              <a:t>cluster pool.</a:t>
            </a:r>
            <a:endParaRPr lang="en-US" sz="1800" dirty="0"/>
          </a:p>
        </p:txBody>
      </p:sp>
      <p:sp>
        <p:nvSpPr>
          <p:cNvPr id="76" name="Rectangle 20"/>
          <p:cNvSpPr>
            <a:spLocks noChangeArrowheads="1"/>
          </p:cNvSpPr>
          <p:nvPr/>
        </p:nvSpPr>
        <p:spPr bwMode="auto">
          <a:xfrm>
            <a:off x="3652837" y="3843337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21"/>
          <p:cNvSpPr>
            <a:spLocks noChangeArrowheads="1"/>
          </p:cNvSpPr>
          <p:nvPr/>
        </p:nvSpPr>
        <p:spPr bwMode="auto">
          <a:xfrm>
            <a:off x="3500437" y="3843337"/>
            <a:ext cx="152400" cy="304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22"/>
          <p:cNvSpPr>
            <a:spLocks noChangeArrowheads="1"/>
          </p:cNvSpPr>
          <p:nvPr/>
        </p:nvSpPr>
        <p:spPr bwMode="auto">
          <a:xfrm>
            <a:off x="3348037" y="3843337"/>
            <a:ext cx="152400" cy="3048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23"/>
          <p:cNvSpPr>
            <a:spLocks noChangeArrowheads="1"/>
          </p:cNvSpPr>
          <p:nvPr/>
        </p:nvSpPr>
        <p:spPr bwMode="auto">
          <a:xfrm>
            <a:off x="4110037" y="3843337"/>
            <a:ext cx="152400" cy="304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3957637" y="3843337"/>
            <a:ext cx="152400" cy="3048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25"/>
          <p:cNvSpPr>
            <a:spLocks noChangeArrowheads="1"/>
          </p:cNvSpPr>
          <p:nvPr/>
        </p:nvSpPr>
        <p:spPr bwMode="auto">
          <a:xfrm>
            <a:off x="3805237" y="3843337"/>
            <a:ext cx="152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26"/>
          <p:cNvSpPr>
            <a:spLocks noChangeShapeType="1"/>
          </p:cNvSpPr>
          <p:nvPr/>
        </p:nvSpPr>
        <p:spPr bwMode="auto">
          <a:xfrm flipH="1">
            <a:off x="3195637" y="3843337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Line 27"/>
          <p:cNvSpPr>
            <a:spLocks noChangeShapeType="1"/>
          </p:cNvSpPr>
          <p:nvPr/>
        </p:nvSpPr>
        <p:spPr bwMode="auto">
          <a:xfrm flipH="1">
            <a:off x="3195637" y="4148137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Line 51"/>
          <p:cNvSpPr>
            <a:spLocks noChangeShapeType="1"/>
          </p:cNvSpPr>
          <p:nvPr/>
        </p:nvSpPr>
        <p:spPr bwMode="auto">
          <a:xfrm>
            <a:off x="4262437" y="3998913"/>
            <a:ext cx="177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64"/>
          <p:cNvSpPr>
            <a:spLocks noChangeShapeType="1"/>
          </p:cNvSpPr>
          <p:nvPr/>
        </p:nvSpPr>
        <p:spPr bwMode="auto">
          <a:xfrm>
            <a:off x="4440237" y="3806825"/>
            <a:ext cx="11112" cy="4445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Multiprocessor Scheduling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“old” algorithms can still be used with each multiprocessor scheme?</a:t>
            </a:r>
          </a:p>
          <a:p>
            <a:pPr lvl="1"/>
            <a:r>
              <a:rPr lang="en-US" dirty="0" smtClean="0"/>
              <a:t>Static Priority: Manually assigned, RM, DM</a:t>
            </a:r>
          </a:p>
          <a:p>
            <a:pPr lvl="1"/>
            <a:r>
              <a:rPr lang="en-US" dirty="0" smtClean="0"/>
              <a:t>Dynamic Job Level-Fixed Priority: EDF, FIFO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what’s different?</a:t>
            </a:r>
          </a:p>
          <a:p>
            <a:pPr lvl="1"/>
            <a:r>
              <a:rPr lang="en-US" dirty="0" smtClean="0"/>
              <a:t>Optimality results change</a:t>
            </a:r>
          </a:p>
          <a:p>
            <a:pPr lvl="1"/>
            <a:r>
              <a:rPr lang="en-US" dirty="0" smtClean="0"/>
              <a:t>Higher degree of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 of G-EDF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HRT</a:t>
            </a:r>
          </a:p>
          <a:p>
            <a:pPr lvl="1"/>
            <a:r>
              <a:rPr lang="en-US" dirty="0" smtClean="0"/>
              <a:t>There are several different methods </a:t>
            </a:r>
            <a:r>
              <a:rPr lang="en-US" dirty="0" smtClean="0"/>
              <a:t>(7+) </a:t>
            </a:r>
            <a:r>
              <a:rPr lang="en-US" dirty="0" smtClean="0"/>
              <a:t>for testing hard G-EDF </a:t>
            </a:r>
            <a:r>
              <a:rPr lang="en-US" dirty="0" err="1" smtClean="0"/>
              <a:t>schedulability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Rule of thumb: Utilization Loss of roughly 50%!!!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SRT (Devi &amp; Anderson)</a:t>
            </a:r>
          </a:p>
          <a:p>
            <a:pPr lvl="1"/>
            <a:r>
              <a:rPr lang="en-US" dirty="0" smtClean="0"/>
              <a:t>Tardiness is bounded if: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Total </a:t>
            </a:r>
            <a:r>
              <a:rPr lang="en-US" dirty="0" smtClean="0"/>
              <a:t>Utilization ≤ </a:t>
            </a:r>
            <a:r>
              <a:rPr lang="en-US" dirty="0" smtClean="0"/>
              <a:t>m  </a:t>
            </a:r>
            <a:r>
              <a:rPr lang="en-US" sz="2200" dirty="0" smtClean="0"/>
              <a:t>(where m is the number of processors)</a:t>
            </a:r>
            <a:endParaRPr lang="en-US" sz="2200" dirty="0" smtClean="0"/>
          </a:p>
          <a:p>
            <a:pPr marL="1371600" lvl="2" indent="-514350">
              <a:buFont typeface="+mj-lt"/>
              <a:buAutoNum type="arabicPeriod"/>
            </a:pP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≤ 1</a:t>
            </a:r>
          </a:p>
          <a:p>
            <a:pPr lvl="1"/>
            <a:r>
              <a:rPr lang="en-US" dirty="0" smtClean="0"/>
              <a:t>No utilization loss!</a:t>
            </a:r>
          </a:p>
          <a:p>
            <a:pPr marL="571500" indent="-51435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Enough about scheduling.</a:t>
            </a:r>
          </a:p>
          <a:p>
            <a:r>
              <a:rPr lang="en-US" dirty="0" smtClean="0"/>
              <a:t>Let’s talk about implementation concerns.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9142413" cy="914400"/>
          </a:xfrm>
        </p:spPr>
        <p:txBody>
          <a:bodyPr>
            <a:normAutofit/>
          </a:bodyPr>
          <a:lstStyle/>
          <a:p>
            <a:r>
              <a:rPr lang="en-US" dirty="0"/>
              <a:t>Timing </a:t>
            </a:r>
            <a:r>
              <a:rPr lang="en-US" dirty="0" smtClean="0"/>
              <a:t>Analysis</a:t>
            </a:r>
            <a:endParaRPr lang="en-US" sz="2000" dirty="0"/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" y="1119188"/>
            <a:ext cx="8961438" cy="554513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Until now, we have assumed that job execution costs, the </a:t>
            </a:r>
            <a:r>
              <a:rPr lang="en-US">
                <a:solidFill>
                  <a:schemeClr val="hlink"/>
                </a:solidFill>
              </a:rPr>
              <a:t>e</a:t>
            </a:r>
            <a:r>
              <a:rPr lang="en-US" baseline="-25000">
                <a:solidFill>
                  <a:schemeClr val="hlink"/>
                </a:solidFill>
              </a:rPr>
              <a:t>i</a:t>
            </a:r>
            <a:r>
              <a:rPr lang="en-US">
                <a:solidFill>
                  <a:schemeClr val="hlink"/>
                </a:solidFill>
              </a:rPr>
              <a:t> terms</a:t>
            </a:r>
            <a:r>
              <a:rPr lang="en-US"/>
              <a:t> in our model, are provided to us.</a:t>
            </a:r>
          </a:p>
          <a:p>
            <a:pPr>
              <a:lnSpc>
                <a:spcPct val="90000"/>
              </a:lnSpc>
            </a:pPr>
            <a:r>
              <a:rPr lang="en-US"/>
              <a:t>In reality, these terms have to be determined.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This is called </a:t>
            </a:r>
            <a:r>
              <a:rPr lang="en-US" b="1" u="sng">
                <a:solidFill>
                  <a:srgbClr val="CC0000"/>
                </a:solidFill>
              </a:rPr>
              <a:t>timing analysis</a:t>
            </a:r>
            <a:r>
              <a:rPr lang="en-US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/>
              <a:t>If we were using a processor with no caches and pipelining, we could just count cycles </a:t>
            </a:r>
            <a:r>
              <a:rPr lang="en-US" i="1"/>
              <a:t>provided</a:t>
            </a:r>
            <a:r>
              <a:rPr lang="en-US"/>
              <a:t> we could find the worst-case path through the code.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Such processors </a:t>
            </a:r>
            <a:r>
              <a:rPr lang="en-US" i="1">
                <a:solidFill>
                  <a:schemeClr val="tx2"/>
                </a:solidFill>
              </a:rPr>
              <a:t>do</a:t>
            </a:r>
            <a:r>
              <a:rPr lang="en-US">
                <a:solidFill>
                  <a:schemeClr val="tx2"/>
                </a:solidFill>
              </a:rPr>
              <a:t> get used in embedded applications (</a:t>
            </a:r>
            <a:r>
              <a:rPr lang="en-US" b="1">
                <a:solidFill>
                  <a:srgbClr val="CC0000"/>
                </a:solidFill>
              </a:rPr>
              <a:t>why?</a:t>
            </a:r>
            <a:r>
              <a:rPr lang="en-US">
                <a:solidFill>
                  <a:schemeClr val="tx2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US"/>
              <a:t>However, with modern processors, simply counting cycles is too conservative.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Estimated e</a:t>
            </a:r>
            <a:r>
              <a:rPr lang="en-US" baseline="-25000">
                <a:solidFill>
                  <a:schemeClr val="hlink"/>
                </a:solidFill>
              </a:rPr>
              <a:t>i</a:t>
            </a:r>
            <a:r>
              <a:rPr lang="en-US">
                <a:solidFill>
                  <a:schemeClr val="hlink"/>
                </a:solidFill>
              </a:rPr>
              <a:t>’s would be much bigger than actual e</a:t>
            </a:r>
            <a:r>
              <a:rPr lang="en-US" baseline="-25000">
                <a:solidFill>
                  <a:schemeClr val="hlink"/>
                </a:solidFill>
              </a:rPr>
              <a:t>i</a:t>
            </a:r>
            <a:r>
              <a:rPr lang="en-US">
                <a:solidFill>
                  <a:schemeClr val="hlink"/>
                </a:solidFill>
              </a:rPr>
              <a:t>’s.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that Affect Timing Analysis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7638"/>
            <a:ext cx="9142413" cy="51863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goal of current research in timing analysis is to produce </a:t>
            </a:r>
            <a:r>
              <a:rPr lang="en-US" b="1" u="sng" dirty="0">
                <a:solidFill>
                  <a:srgbClr val="CC0000"/>
                </a:solidFill>
              </a:rPr>
              <a:t>tools</a:t>
            </a:r>
            <a:r>
              <a:rPr lang="en-US" dirty="0"/>
              <a:t> that can determine execution costs.</a:t>
            </a:r>
          </a:p>
          <a:p>
            <a:pPr lvl="1"/>
            <a:r>
              <a:rPr lang="en-US" dirty="0"/>
              <a:t>Such tools are a little like compilers, except that they produce numbers rather than machine code.</a:t>
            </a:r>
          </a:p>
          <a:p>
            <a:pPr lvl="1"/>
            <a:r>
              <a:rPr lang="en-US" dirty="0"/>
              <a:t>The following factors affect the design of such tools:</a:t>
            </a:r>
          </a:p>
          <a:p>
            <a:pPr lvl="2"/>
            <a:r>
              <a:rPr lang="en-US" b="1" u="sng" dirty="0">
                <a:solidFill>
                  <a:schemeClr val="tx2"/>
                </a:solidFill>
              </a:rPr>
              <a:t>Source code</a:t>
            </a:r>
            <a:r>
              <a:rPr lang="en-US" dirty="0"/>
              <a:t>.  </a:t>
            </a:r>
            <a:r>
              <a:rPr lang="en-US" sz="2000" dirty="0"/>
              <a:t>(Obviously.)</a:t>
            </a:r>
            <a:endParaRPr lang="en-US" dirty="0"/>
          </a:p>
          <a:p>
            <a:pPr lvl="2"/>
            <a:r>
              <a:rPr lang="en-US" b="1" u="sng" dirty="0">
                <a:solidFill>
                  <a:schemeClr val="tx2"/>
                </a:solidFill>
              </a:rPr>
              <a:t>Compiler</a:t>
            </a:r>
            <a:r>
              <a:rPr lang="en-US" dirty="0"/>
              <a:t>.  </a:t>
            </a:r>
            <a:r>
              <a:rPr lang="en-US" sz="2000" dirty="0"/>
              <a:t>If a program is expressed in high-level code, then more of its structure is exposed.  However, the compiler may perform many optimizations in mapping source code to machine code.</a:t>
            </a:r>
          </a:p>
          <a:p>
            <a:pPr lvl="2"/>
            <a:r>
              <a:rPr lang="en-US" b="1" u="sng" dirty="0">
                <a:solidFill>
                  <a:schemeClr val="tx2"/>
                </a:solidFill>
              </a:rPr>
              <a:t>Machine architecture</a:t>
            </a:r>
            <a:r>
              <a:rPr lang="en-US" dirty="0"/>
              <a:t>.  </a:t>
            </a:r>
            <a:r>
              <a:rPr lang="en-US" sz="2000" dirty="0"/>
              <a:t>A timing analysis tool must take into account the way caching is done, whether instructions are pipelined, etc.</a:t>
            </a:r>
          </a:p>
          <a:p>
            <a:pPr lvl="2"/>
            <a:r>
              <a:rPr lang="en-US" b="1" u="sng" dirty="0">
                <a:solidFill>
                  <a:schemeClr val="tx2"/>
                </a:solidFill>
              </a:rPr>
              <a:t>Operating system</a:t>
            </a:r>
            <a:r>
              <a:rPr lang="en-US" dirty="0"/>
              <a:t>.  </a:t>
            </a:r>
            <a:r>
              <a:rPr lang="en-US" sz="2000" dirty="0"/>
              <a:t>Memory management and scheduling (particularly, the frequency of preemptions) affect program execution times</a:t>
            </a:r>
            <a:r>
              <a:rPr lang="en-US" sz="2000" dirty="0" smtClean="0"/>
              <a:t>.</a:t>
            </a:r>
          </a:p>
          <a:p>
            <a:r>
              <a:rPr lang="en-US" dirty="0" smtClean="0"/>
              <a:t>Note: No practical tools exist for multiprocessors.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Simple Examples</a:t>
            </a:r>
          </a:p>
        </p:txBody>
      </p:sp>
      <p:sp>
        <p:nvSpPr>
          <p:cNvPr id="434179" name="Text Box 3"/>
          <p:cNvSpPr txBox="1">
            <a:spLocks noChangeArrowheads="1"/>
          </p:cNvSpPr>
          <p:nvPr/>
        </p:nvSpPr>
        <p:spPr bwMode="auto">
          <a:xfrm>
            <a:off x="398463" y="1214120"/>
            <a:ext cx="64690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u="sng">
                <a:solidFill>
                  <a:srgbClr val="CC0000"/>
                </a:solidFill>
              </a:rPr>
              <a:t>Example 1:</a:t>
            </a:r>
            <a:r>
              <a:rPr lang="en-US"/>
              <a:t> Consider the following code sequence.</a:t>
            </a:r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3687763" y="1785620"/>
            <a:ext cx="1658937" cy="10191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L1: a := b * c;</a:t>
            </a:r>
          </a:p>
          <a:p>
            <a:r>
              <a:rPr lang="en-US" sz="2000"/>
              <a:t>L2: b := d + e;</a:t>
            </a:r>
          </a:p>
          <a:p>
            <a:r>
              <a:rPr lang="en-US" sz="2000"/>
              <a:t>L3: d := a </a:t>
            </a:r>
            <a:r>
              <a:rPr lang="en-US" sz="2000">
                <a:sym typeface="Symbol" charset="2"/>
              </a:rPr>
              <a:t></a:t>
            </a:r>
            <a:r>
              <a:rPr lang="en-US" sz="2000"/>
              <a:t> f;</a:t>
            </a:r>
          </a:p>
        </p:txBody>
      </p:sp>
      <p:sp>
        <p:nvSpPr>
          <p:cNvPr id="434181" name="Text Box 5"/>
          <p:cNvSpPr txBox="1">
            <a:spLocks noChangeArrowheads="1"/>
          </p:cNvSpPr>
          <p:nvPr/>
        </p:nvSpPr>
        <p:spPr bwMode="auto">
          <a:xfrm>
            <a:off x="392113" y="2960370"/>
            <a:ext cx="8377237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Total execution time is given by </a:t>
            </a:r>
            <a:r>
              <a:rPr lang="en-US" dirty="0" err="1">
                <a:solidFill>
                  <a:schemeClr val="tx2"/>
                </a:solidFill>
                <a:sym typeface="Symbol" charset="2"/>
              </a:rPr>
              <a:t></a:t>
            </a:r>
            <a:r>
              <a:rPr lang="en-US" baseline="-25000" dirty="0" err="1">
                <a:solidFill>
                  <a:schemeClr val="tx2"/>
                </a:solidFill>
                <a:sym typeface="Symbol" charset="2"/>
              </a:rPr>
              <a:t>i</a:t>
            </a:r>
            <a:r>
              <a:rPr lang="en-US" baseline="-25000" dirty="0">
                <a:solidFill>
                  <a:schemeClr val="tx2"/>
                </a:solidFill>
                <a:sym typeface="Symbol" charset="2"/>
              </a:rPr>
              <a:t>=1,..,3</a:t>
            </a:r>
            <a:r>
              <a:rPr lang="en-US" dirty="0">
                <a:solidFill>
                  <a:schemeClr val="tx2"/>
                </a:solidFill>
                <a:sym typeface="Symbol" charset="2"/>
              </a:rPr>
              <a:t> </a:t>
            </a:r>
            <a:r>
              <a:rPr lang="en-US" dirty="0" err="1">
                <a:solidFill>
                  <a:schemeClr val="tx2"/>
                </a:solidFill>
                <a:sym typeface="Symbol" charset="2"/>
              </a:rPr>
              <a:t>T</a:t>
            </a:r>
            <a:r>
              <a:rPr lang="en-US" baseline="-25000" dirty="0" err="1">
                <a:solidFill>
                  <a:schemeClr val="tx2"/>
                </a:solidFill>
                <a:sym typeface="Symbol" charset="2"/>
              </a:rPr>
              <a:t>exec</a:t>
            </a:r>
            <a:r>
              <a:rPr lang="en-US" dirty="0" err="1">
                <a:solidFill>
                  <a:schemeClr val="tx2"/>
                </a:solidFill>
                <a:sym typeface="Symbol" charset="2"/>
              </a:rPr>
              <a:t>(Li</a:t>
            </a:r>
            <a:r>
              <a:rPr lang="en-US" dirty="0">
                <a:solidFill>
                  <a:schemeClr val="tx2"/>
                </a:solidFill>
                <a:sym typeface="Symbol" charset="2"/>
              </a:rPr>
              <a:t>)</a:t>
            </a:r>
            <a:r>
              <a:rPr lang="en-US" dirty="0">
                <a:sym typeface="Symbol" charset="2"/>
              </a:rPr>
              <a:t>, where </a:t>
            </a:r>
            <a:r>
              <a:rPr lang="en-US" dirty="0" err="1">
                <a:sym typeface="Symbol" charset="2"/>
              </a:rPr>
              <a:t>T</a:t>
            </a:r>
            <a:r>
              <a:rPr lang="en-US" baseline="-25000" dirty="0" err="1">
                <a:sym typeface="Symbol" charset="2"/>
              </a:rPr>
              <a:t>exec</a:t>
            </a:r>
            <a:r>
              <a:rPr lang="en-US" dirty="0" err="1">
                <a:sym typeface="Symbol" charset="2"/>
              </a:rPr>
              <a:t>(Li</a:t>
            </a:r>
            <a:r>
              <a:rPr lang="en-US" dirty="0">
                <a:sym typeface="Symbol" charset="2"/>
              </a:rPr>
              <a:t>) is</a:t>
            </a:r>
          </a:p>
          <a:p>
            <a:r>
              <a:rPr lang="en-US" dirty="0">
                <a:sym typeface="Symbol" charset="2"/>
              </a:rPr>
              <a:t>the time to execute Li (excluding execution that overlaps previous</a:t>
            </a:r>
          </a:p>
          <a:p>
            <a:r>
              <a:rPr lang="en-US" dirty="0">
                <a:sym typeface="Symbol" charset="2"/>
              </a:rPr>
              <a:t>instructions).  To determine T</a:t>
            </a:r>
            <a:r>
              <a:rPr lang="en-US" baseline="-25000" dirty="0">
                <a:sym typeface="Symbol" charset="2"/>
              </a:rPr>
              <a:t>exec</a:t>
            </a:r>
            <a:r>
              <a:rPr lang="en-US" dirty="0">
                <a:sym typeface="Symbol" charset="2"/>
              </a:rPr>
              <a:t>(L1), for example, we</a:t>
            </a:r>
          </a:p>
          <a:p>
            <a:r>
              <a:rPr lang="en-US" dirty="0">
                <a:sym typeface="Symbol" charset="2"/>
              </a:rPr>
              <a:t>would need to look at the machine code generated for L1: </a:t>
            </a:r>
          </a:p>
        </p:txBody>
      </p:sp>
      <p:sp>
        <p:nvSpPr>
          <p:cNvPr id="434182" name="Text Box 6"/>
          <p:cNvSpPr txBox="1">
            <a:spLocks noChangeArrowheads="1"/>
          </p:cNvSpPr>
          <p:nvPr/>
        </p:nvSpPr>
        <p:spPr bwMode="auto">
          <a:xfrm>
            <a:off x="3148013" y="4662170"/>
            <a:ext cx="2832100" cy="19335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L1.1: Get the address of c</a:t>
            </a:r>
          </a:p>
          <a:p>
            <a:r>
              <a:rPr lang="en-US" sz="2000"/>
              <a:t>L1.2: Load c</a:t>
            </a:r>
          </a:p>
          <a:p>
            <a:r>
              <a:rPr lang="en-US" sz="2000"/>
              <a:t>L1.3: Get the address of b</a:t>
            </a:r>
          </a:p>
          <a:p>
            <a:r>
              <a:rPr lang="en-US" sz="2000"/>
              <a:t>L1.4: Load b</a:t>
            </a:r>
          </a:p>
          <a:p>
            <a:r>
              <a:rPr lang="en-US" sz="2000"/>
              <a:t>L1.5: Multiply</a:t>
            </a:r>
          </a:p>
          <a:p>
            <a:r>
              <a:rPr lang="en-US" sz="2000"/>
              <a:t>L1.6: Store into 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</a:t>
            </a:r>
            <a:r>
              <a:rPr lang="en-US" baseline="-25000" dirty="0"/>
              <a:t>exec</a:t>
            </a:r>
            <a:r>
              <a:rPr lang="en-US" dirty="0"/>
              <a:t>(L1)</a:t>
            </a:r>
          </a:p>
        </p:txBody>
      </p:sp>
      <p:sp>
        <p:nvSpPr>
          <p:cNvPr id="435203" name="Text Box 3"/>
          <p:cNvSpPr txBox="1">
            <a:spLocks noChangeArrowheads="1"/>
          </p:cNvSpPr>
          <p:nvPr/>
        </p:nvSpPr>
        <p:spPr bwMode="auto">
          <a:xfrm>
            <a:off x="730250" y="1392238"/>
            <a:ext cx="7896225" cy="4473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If</a:t>
            </a:r>
            <a:r>
              <a:rPr lang="en-US"/>
              <a:t>  the machine has no caches, does not use pipelining, has only</a:t>
            </a:r>
          </a:p>
          <a:p>
            <a:r>
              <a:rPr lang="en-US"/>
              <a:t>one I/0 port to memory, and there are no interrupts, then</a:t>
            </a:r>
          </a:p>
          <a:p>
            <a:endParaRPr lang="en-US"/>
          </a:p>
          <a:p>
            <a:r>
              <a:rPr lang="en-US"/>
              <a:t>		</a:t>
            </a:r>
            <a:r>
              <a:rPr lang="en-US">
                <a:solidFill>
                  <a:schemeClr val="tx2"/>
                </a:solidFill>
              </a:rPr>
              <a:t>T</a:t>
            </a:r>
            <a:r>
              <a:rPr lang="en-US" baseline="-25000">
                <a:solidFill>
                  <a:schemeClr val="tx2"/>
                </a:solidFill>
              </a:rPr>
              <a:t>exec</a:t>
            </a:r>
            <a:r>
              <a:rPr lang="en-US">
                <a:solidFill>
                  <a:schemeClr val="tx2"/>
                </a:solidFill>
              </a:rPr>
              <a:t>(L1) = 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</a:t>
            </a:r>
            <a:r>
              <a:rPr lang="en-US" baseline="-25000">
                <a:solidFill>
                  <a:schemeClr val="tx2"/>
                </a:solidFill>
                <a:sym typeface="Symbol" charset="2"/>
              </a:rPr>
              <a:t>i=1,…,6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 T</a:t>
            </a:r>
            <a:r>
              <a:rPr lang="en-US" baseline="-25000">
                <a:solidFill>
                  <a:schemeClr val="tx2"/>
                </a:solidFill>
                <a:sym typeface="Symbol" charset="2"/>
              </a:rPr>
              <a:t>exec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(L1.i)</a:t>
            </a:r>
            <a:r>
              <a:rPr lang="en-US">
                <a:sym typeface="Symbol" charset="2"/>
              </a:rPr>
              <a:t>.</a:t>
            </a:r>
            <a:endParaRPr lang="en-US">
              <a:solidFill>
                <a:schemeClr val="tx2"/>
              </a:solidFill>
              <a:sym typeface="Symbol" charset="2"/>
            </a:endParaRPr>
          </a:p>
          <a:p>
            <a:endParaRPr lang="en-US">
              <a:sym typeface="Symbol" charset="2"/>
            </a:endParaRPr>
          </a:p>
          <a:p>
            <a:r>
              <a:rPr lang="en-US">
                <a:sym typeface="Symbol" charset="2"/>
              </a:rPr>
              <a:t>But even then, the bound may be rather loose.</a:t>
            </a:r>
          </a:p>
          <a:p>
            <a:endParaRPr lang="en-US">
              <a:sym typeface="Symbol" charset="2"/>
            </a:endParaRPr>
          </a:p>
          <a:p>
            <a:pPr lvl="1">
              <a:buFontTx/>
              <a:buChar char="•"/>
            </a:pPr>
            <a:r>
              <a:rPr lang="en-US"/>
              <a:t> </a:t>
            </a:r>
            <a:r>
              <a:rPr lang="en-US">
                <a:solidFill>
                  <a:srgbClr val="CC0000"/>
                </a:solidFill>
              </a:rPr>
              <a:t>The values of b and c may already be in registers and thus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   don’t need to be loaded again.</a:t>
            </a:r>
          </a:p>
          <a:p>
            <a:pPr lvl="1"/>
            <a:endParaRPr lang="en-US">
              <a:solidFill>
                <a:srgbClr val="CC0000"/>
              </a:solidFill>
            </a:endParaRP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>
                <a:solidFill>
                  <a:srgbClr val="CC0000"/>
                </a:solidFill>
              </a:rPr>
              <a:t> The time to execute some instructions, like multiply, may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   depend on actual data values.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(and Recursion)</a:t>
            </a:r>
          </a:p>
        </p:txBody>
      </p:sp>
      <p:sp>
        <p:nvSpPr>
          <p:cNvPr id="436227" name="Text Box 3"/>
          <p:cNvSpPr txBox="1">
            <a:spLocks noChangeArrowheads="1"/>
          </p:cNvSpPr>
          <p:nvPr/>
        </p:nvSpPr>
        <p:spPr bwMode="auto">
          <a:xfrm>
            <a:off x="328613" y="1290638"/>
            <a:ext cx="58578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What do we do with a loop like the following?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3648075" y="2005013"/>
            <a:ext cx="1895475" cy="16287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tabLst>
                <a:tab pos="909638" algn="l"/>
              </a:tabLst>
            </a:pPr>
            <a:r>
              <a:rPr lang="en-US" sz="2000"/>
              <a:t>L4: </a:t>
            </a:r>
            <a:r>
              <a:rPr lang="en-US" sz="2000" b="1"/>
              <a:t>while</a:t>
            </a:r>
            <a:r>
              <a:rPr lang="en-US" sz="2000"/>
              <a:t> (P) </a:t>
            </a:r>
            <a:r>
              <a:rPr lang="en-US" sz="2000" b="1"/>
              <a:t>do</a:t>
            </a:r>
            <a:endParaRPr lang="en-US" sz="2000"/>
          </a:p>
          <a:p>
            <a:pPr>
              <a:tabLst>
                <a:tab pos="909638" algn="l"/>
              </a:tabLst>
            </a:pPr>
            <a:r>
              <a:rPr lang="en-US" sz="2000"/>
              <a:t>L5:	Q1;</a:t>
            </a:r>
          </a:p>
          <a:p>
            <a:pPr>
              <a:tabLst>
                <a:tab pos="909638" algn="l"/>
              </a:tabLst>
            </a:pPr>
            <a:r>
              <a:rPr lang="en-US" sz="2000"/>
              <a:t>L6:	Q2;</a:t>
            </a:r>
          </a:p>
          <a:p>
            <a:pPr>
              <a:tabLst>
                <a:tab pos="909638" algn="l"/>
              </a:tabLst>
            </a:pPr>
            <a:r>
              <a:rPr lang="en-US" sz="2000"/>
              <a:t>L7:	Q3</a:t>
            </a:r>
          </a:p>
          <a:p>
            <a:pPr>
              <a:tabLst>
                <a:tab pos="909638" algn="l"/>
              </a:tabLst>
            </a:pPr>
            <a:r>
              <a:rPr lang="en-US" sz="2000"/>
              <a:t>L8: </a:t>
            </a:r>
            <a:r>
              <a:rPr lang="en-US" sz="2000" b="1"/>
              <a:t>od</a:t>
            </a:r>
            <a:endParaRPr lang="en-US" sz="2000"/>
          </a:p>
        </p:txBody>
      </p:sp>
      <p:sp>
        <p:nvSpPr>
          <p:cNvPr id="436229" name="Text Box 5"/>
          <p:cNvSpPr txBox="1">
            <a:spLocks noChangeArrowheads="1"/>
          </p:cNvSpPr>
          <p:nvPr/>
        </p:nvSpPr>
        <p:spPr bwMode="auto">
          <a:xfrm>
            <a:off x="300038" y="3976688"/>
            <a:ext cx="8709025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Clearly, we are going to run into </a:t>
            </a:r>
            <a:r>
              <a:rPr lang="en-US" dirty="0">
                <a:solidFill>
                  <a:srgbClr val="CC0000"/>
                </a:solidFill>
              </a:rPr>
              <a:t>halting-problem</a:t>
            </a:r>
            <a:r>
              <a:rPr lang="en-US" dirty="0"/>
              <a:t>-type issues here.</a:t>
            </a:r>
          </a:p>
          <a:p>
            <a:r>
              <a:rPr lang="en-US" dirty="0"/>
              <a:t>For this reason, most real-time languages forbid loops that aren’t</a:t>
            </a:r>
          </a:p>
          <a:p>
            <a:r>
              <a:rPr lang="en-US" dirty="0"/>
              <a:t>clearly bounded and also recursion.  Loops like the following are OK:</a:t>
            </a:r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3302000" y="5468938"/>
            <a:ext cx="2624138" cy="4095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for</a:t>
            </a:r>
            <a:r>
              <a:rPr lang="en-US" sz="2000"/>
              <a:t> i := 1 </a:t>
            </a:r>
            <a:r>
              <a:rPr lang="en-US" sz="2000" b="1"/>
              <a:t>to</a:t>
            </a:r>
            <a:r>
              <a:rPr lang="en-US" sz="2000"/>
              <a:t> 10 </a:t>
            </a:r>
            <a:r>
              <a:rPr lang="en-US" sz="2000" b="1"/>
              <a:t>do</a:t>
            </a:r>
            <a:r>
              <a:rPr lang="en-US" sz="2000"/>
              <a:t> Q </a:t>
            </a:r>
            <a:r>
              <a:rPr lang="en-US" sz="2000" b="1"/>
              <a:t>od</a:t>
            </a:r>
            <a:endParaRPr lang="en-US" sz="20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239250" cy="208915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Set </a:t>
            </a:r>
            <a:r>
              <a:rPr lang="en-US" sz="2800" dirty="0" err="1">
                <a:sym typeface="Symbol" charset="2"/>
              </a:rPr>
              <a:t></a:t>
            </a:r>
            <a:r>
              <a:rPr lang="en-US" sz="2800" dirty="0">
                <a:solidFill>
                  <a:srgbClr val="000000"/>
                </a:solidFill>
              </a:rPr>
              <a:t> of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periodic tasks </a:t>
            </a:r>
            <a:r>
              <a:rPr lang="en-US" sz="2800" dirty="0">
                <a:solidFill>
                  <a:srgbClr val="020202"/>
                </a:solidFill>
              </a:rPr>
              <a:t>scheduled on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M cores</a:t>
            </a:r>
            <a:r>
              <a:rPr lang="en-US" sz="2800" dirty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/>
              <a:t>Task </a:t>
            </a:r>
            <a:r>
              <a:rPr lang="en-US" sz="2400" dirty="0">
                <a:solidFill>
                  <a:srgbClr val="0000CC"/>
                </a:solidFill>
              </a:rPr>
              <a:t>T</a:t>
            </a:r>
            <a:r>
              <a:rPr lang="en-US" sz="2400" baseline="-25000" dirty="0">
                <a:solidFill>
                  <a:srgbClr val="0000CC"/>
                </a:solidFill>
              </a:rPr>
              <a:t>i</a:t>
            </a:r>
            <a:r>
              <a:rPr lang="en-US" sz="2400" i="1" dirty="0">
                <a:solidFill>
                  <a:srgbClr val="0000CC"/>
                </a:solidFill>
              </a:rPr>
              <a:t> = </a:t>
            </a:r>
            <a:r>
              <a:rPr lang="en-US" sz="2400" dirty="0">
                <a:solidFill>
                  <a:srgbClr val="0000CC"/>
                </a:solidFill>
              </a:rPr>
              <a:t>(</a:t>
            </a:r>
            <a:r>
              <a:rPr lang="en-US" sz="2400" dirty="0" err="1">
                <a:solidFill>
                  <a:srgbClr val="0000CC"/>
                </a:solidFill>
              </a:rPr>
              <a:t>e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dirty="0" err="1">
                <a:solidFill>
                  <a:srgbClr val="0000CC"/>
                </a:solidFill>
              </a:rPr>
              <a:t>,p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dirty="0">
                <a:solidFill>
                  <a:srgbClr val="0000CC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releases a </a:t>
            </a:r>
            <a:r>
              <a:rPr lang="en-US" sz="2400" i="1" dirty="0">
                <a:solidFill>
                  <a:srgbClr val="C00000"/>
                </a:solidFill>
              </a:rPr>
              <a:t>job</a:t>
            </a:r>
            <a:r>
              <a:rPr lang="en-US" sz="2400" dirty="0"/>
              <a:t> with exec. cost </a:t>
            </a:r>
            <a:r>
              <a:rPr lang="en-US" sz="2400" dirty="0" err="1">
                <a:solidFill>
                  <a:srgbClr val="0000CC"/>
                </a:solidFill>
              </a:rPr>
              <a:t>e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i="1" dirty="0"/>
              <a:t> </a:t>
            </a:r>
            <a:r>
              <a:rPr lang="en-US" sz="2400" dirty="0"/>
              <a:t>every </a:t>
            </a:r>
            <a:r>
              <a:rPr lang="en-US" sz="2400" dirty="0">
                <a:solidFill>
                  <a:srgbClr val="0000CC"/>
                </a:solidFill>
              </a:rPr>
              <a:t>p</a:t>
            </a:r>
            <a:r>
              <a:rPr lang="en-US" sz="2400" baseline="-25000" dirty="0">
                <a:solidFill>
                  <a:srgbClr val="0000CC"/>
                </a:solidFill>
              </a:rPr>
              <a:t>i</a:t>
            </a:r>
            <a:r>
              <a:rPr lang="en-US" sz="2400" baseline="-25000" dirty="0"/>
              <a:t> </a:t>
            </a:r>
            <a:r>
              <a:rPr lang="en-US" sz="2400" dirty="0"/>
              <a:t>time units.</a:t>
            </a:r>
          </a:p>
          <a:p>
            <a:pPr lvl="2"/>
            <a:r>
              <a:rPr lang="en-US" sz="2000" dirty="0" err="1"/>
              <a:t>Ti’s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C00000"/>
                </a:solidFill>
              </a:rPr>
              <a:t>utilization</a:t>
            </a:r>
            <a:r>
              <a:rPr lang="en-US" sz="2000" dirty="0"/>
              <a:t> (or </a:t>
            </a:r>
            <a:r>
              <a:rPr lang="en-US" sz="2000" i="1" dirty="0">
                <a:solidFill>
                  <a:srgbClr val="C00000"/>
                </a:solidFill>
              </a:rPr>
              <a:t>weight</a:t>
            </a:r>
            <a:r>
              <a:rPr lang="en-US" sz="2000" dirty="0"/>
              <a:t>) is </a:t>
            </a:r>
            <a:r>
              <a:rPr lang="en-US" sz="2000" dirty="0" err="1">
                <a:solidFill>
                  <a:srgbClr val="0000CC"/>
                </a:solidFill>
              </a:rPr>
              <a:t>u</a:t>
            </a:r>
            <a:r>
              <a:rPr lang="en-US" sz="2000" baseline="-25000" dirty="0" err="1">
                <a:solidFill>
                  <a:srgbClr val="0000CC"/>
                </a:solidFill>
              </a:rPr>
              <a:t>i</a:t>
            </a:r>
            <a:r>
              <a:rPr lang="en-US" sz="2000" dirty="0">
                <a:solidFill>
                  <a:srgbClr val="0000CC"/>
                </a:solidFill>
              </a:rPr>
              <a:t> =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00CC"/>
                </a:solidFill>
              </a:rPr>
              <a:t>e</a:t>
            </a:r>
            <a:r>
              <a:rPr lang="en-US" sz="2000" baseline="-25000" dirty="0" err="1">
                <a:solidFill>
                  <a:srgbClr val="0000CC"/>
                </a:solidFill>
              </a:rPr>
              <a:t>i</a:t>
            </a:r>
            <a:r>
              <a:rPr lang="en-US" sz="2000" dirty="0">
                <a:solidFill>
                  <a:srgbClr val="0000CC"/>
                </a:solidFill>
              </a:rPr>
              <a:t>/p</a:t>
            </a:r>
            <a:r>
              <a:rPr lang="en-US" sz="2000" baseline="-25000" dirty="0">
                <a:solidFill>
                  <a:srgbClr val="0000CC"/>
                </a:solidFill>
              </a:rPr>
              <a:t>i</a:t>
            </a:r>
            <a:r>
              <a:rPr lang="en-US" sz="2000" dirty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>
                <a:solidFill>
                  <a:srgbClr val="C00000"/>
                </a:solidFill>
              </a:rPr>
              <a:t>Total utilization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0000CC"/>
                </a:solidFill>
              </a:rPr>
              <a:t>U(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</a:t>
            </a:r>
            <a:r>
              <a:rPr lang="en-US" sz="2000" dirty="0">
                <a:solidFill>
                  <a:srgbClr val="0000CC"/>
                </a:solidFill>
              </a:rPr>
              <a:t>) =</a:t>
            </a:r>
            <a:r>
              <a:rPr lang="en-US" sz="2000" dirty="0"/>
              <a:t> </a:t>
            </a:r>
            <a:r>
              <a:rPr lang="en-US" sz="2800" dirty="0" err="1">
                <a:solidFill>
                  <a:srgbClr val="0000CC"/>
                </a:solidFill>
                <a:sym typeface="Symbol" charset="2"/>
              </a:rPr>
              <a:t></a:t>
            </a:r>
            <a:r>
              <a:rPr lang="en-US" sz="2000" baseline="-25000" dirty="0" err="1">
                <a:solidFill>
                  <a:srgbClr val="0000CC"/>
                </a:solidFill>
                <a:sym typeface="Symbol" charset="2"/>
              </a:rPr>
              <a:t>Ti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 </a:t>
            </a:r>
            <a:r>
              <a:rPr lang="en-US" sz="2000" dirty="0" err="1">
                <a:solidFill>
                  <a:srgbClr val="0000CC"/>
                </a:solidFill>
                <a:sym typeface="Symbol" charset="2"/>
              </a:rPr>
              <a:t>e</a:t>
            </a:r>
            <a:r>
              <a:rPr lang="en-US" sz="2000" baseline="-25000" dirty="0" err="1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/p</a:t>
            </a:r>
            <a:r>
              <a:rPr lang="en-US" sz="2000" baseline="-25000" dirty="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 dirty="0">
                <a:sym typeface="Symbol" charset="2"/>
              </a:rPr>
              <a:t>.</a:t>
            </a:r>
          </a:p>
        </p:txBody>
      </p:sp>
      <p:sp>
        <p:nvSpPr>
          <p:cNvPr id="959492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30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31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6432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6433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6434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35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16453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4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5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6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7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8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437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38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39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40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16449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0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1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2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442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43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444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45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6446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6447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Statements</a:t>
            </a:r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341313" y="1206500"/>
            <a:ext cx="49196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Consider the following code sequence: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602038" y="1917700"/>
            <a:ext cx="2230437" cy="28479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L9: 	</a:t>
            </a:r>
            <a:r>
              <a:rPr lang="en-US" sz="2000" b="1"/>
              <a:t>if</a:t>
            </a:r>
            <a:r>
              <a:rPr lang="en-US" sz="2000"/>
              <a:t> B1 </a:t>
            </a:r>
            <a:r>
              <a:rPr lang="en-US" sz="2000" b="1"/>
              <a:t>then</a:t>
            </a:r>
            <a:endParaRPr lang="en-US" sz="2000"/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	S1</a:t>
            </a:r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</a:t>
            </a:r>
            <a:r>
              <a:rPr lang="en-US" sz="2000" b="1"/>
              <a:t>else</a:t>
            </a:r>
            <a:r>
              <a:rPr lang="en-US" sz="2000"/>
              <a:t> </a:t>
            </a:r>
            <a:r>
              <a:rPr lang="en-US" sz="2000" b="1"/>
              <a:t>if</a:t>
            </a:r>
            <a:r>
              <a:rPr lang="en-US" sz="2000"/>
              <a:t> B2 </a:t>
            </a:r>
            <a:r>
              <a:rPr lang="en-US" sz="2000" b="1"/>
              <a:t>then</a:t>
            </a:r>
            <a:endParaRPr lang="en-US" sz="2000"/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	S2</a:t>
            </a:r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</a:t>
            </a:r>
            <a:r>
              <a:rPr lang="en-US" sz="2000" b="1"/>
              <a:t>else</a:t>
            </a:r>
            <a:r>
              <a:rPr lang="en-US" sz="2000"/>
              <a:t> </a:t>
            </a:r>
            <a:r>
              <a:rPr lang="en-US" sz="2000" b="1"/>
              <a:t>if</a:t>
            </a:r>
            <a:r>
              <a:rPr lang="en-US" sz="2000"/>
              <a:t> B3 </a:t>
            </a:r>
            <a:r>
              <a:rPr lang="en-US" sz="2000" b="1"/>
              <a:t>then</a:t>
            </a:r>
            <a:endParaRPr lang="en-US" sz="2000"/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	S3</a:t>
            </a:r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</a:t>
            </a:r>
            <a:r>
              <a:rPr lang="en-US" sz="2000" b="1"/>
              <a:t>else</a:t>
            </a:r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	S4</a:t>
            </a:r>
          </a:p>
          <a:p>
            <a:pPr>
              <a:tabLst>
                <a:tab pos="519113" algn="l"/>
                <a:tab pos="909638" algn="l"/>
              </a:tabLst>
            </a:pPr>
            <a:r>
              <a:rPr lang="en-US" sz="2000"/>
              <a:t>	</a:t>
            </a:r>
            <a:r>
              <a:rPr lang="en-US" sz="2000" b="1"/>
              <a:t>fi</a:t>
            </a:r>
            <a:endParaRPr lang="en-US" sz="2000"/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528638" y="5318125"/>
            <a:ext cx="794702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 execution time depends on which of the conditions B1, B2,</a:t>
            </a:r>
          </a:p>
          <a:p>
            <a:r>
              <a:rPr lang="en-US"/>
              <a:t>and B3 are true.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Statement (Continued)</a:t>
            </a:r>
          </a:p>
        </p:txBody>
      </p:sp>
      <p:sp>
        <p:nvSpPr>
          <p:cNvPr id="438275" name="Text Box 3"/>
          <p:cNvSpPr txBox="1">
            <a:spLocks noChangeArrowheads="1"/>
          </p:cNvSpPr>
          <p:nvPr/>
        </p:nvSpPr>
        <p:spPr bwMode="auto">
          <a:xfrm>
            <a:off x="473075" y="1190625"/>
            <a:ext cx="8335963" cy="5026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If B1 is true, then the execution time is</a:t>
            </a:r>
          </a:p>
          <a:p>
            <a:endParaRPr lang="en-US" sz="1800"/>
          </a:p>
          <a:p>
            <a:r>
              <a:rPr lang="en-US"/>
              <a:t>	</a:t>
            </a:r>
            <a:r>
              <a:rPr lang="en-US">
                <a:solidFill>
                  <a:schemeClr val="tx2"/>
                </a:solidFill>
              </a:rPr>
              <a:t>T(B1) + T(S1) + T(JMP)</a:t>
            </a:r>
          </a:p>
          <a:p>
            <a:endParaRPr lang="en-US" sz="1800"/>
          </a:p>
          <a:p>
            <a:r>
              <a:rPr lang="en-US"/>
              <a:t>If B1 is false and B2 is true, then the execution time is</a:t>
            </a:r>
          </a:p>
          <a:p>
            <a:endParaRPr lang="en-US" sz="1800"/>
          </a:p>
          <a:p>
            <a:r>
              <a:rPr lang="en-US"/>
              <a:t>	</a:t>
            </a:r>
            <a:r>
              <a:rPr lang="en-US">
                <a:solidFill>
                  <a:schemeClr val="tx2"/>
                </a:solidFill>
              </a:rPr>
              <a:t>T(B1) + T(B2) + T(S2) + T(JMP)</a:t>
            </a:r>
          </a:p>
          <a:p>
            <a:endParaRPr lang="en-US" sz="1800"/>
          </a:p>
          <a:p>
            <a:r>
              <a:rPr lang="en-US"/>
              <a:t>We might be interested in computing both </a:t>
            </a:r>
            <a:r>
              <a:rPr lang="en-US">
                <a:solidFill>
                  <a:srgbClr val="CC0000"/>
                </a:solidFill>
              </a:rPr>
              <a:t>lower and upper bounds</a:t>
            </a:r>
            <a:endParaRPr lang="en-US"/>
          </a:p>
          <a:p>
            <a:r>
              <a:rPr lang="en-US"/>
              <a:t>on execution cost.  For this conditional statement,</a:t>
            </a:r>
          </a:p>
          <a:p>
            <a:endParaRPr lang="en-US" sz="1800"/>
          </a:p>
          <a:p>
            <a:r>
              <a:rPr lang="en-US"/>
              <a:t>	</a:t>
            </a:r>
            <a:r>
              <a:rPr lang="en-US">
                <a:solidFill>
                  <a:schemeClr val="tx2"/>
                </a:solidFill>
              </a:rPr>
              <a:t>T</a:t>
            </a:r>
            <a:r>
              <a:rPr lang="en-US" baseline="-25000">
                <a:solidFill>
                  <a:schemeClr val="tx2"/>
                </a:solidFill>
              </a:rPr>
              <a:t>lower</a:t>
            </a:r>
            <a:r>
              <a:rPr lang="en-US">
                <a:solidFill>
                  <a:schemeClr val="tx2"/>
                </a:solidFill>
              </a:rPr>
              <a:t>(L9) = min </a:t>
            </a:r>
            <a:r>
              <a:rPr lang="en-US" baseline="-25000">
                <a:solidFill>
                  <a:schemeClr val="tx2"/>
                </a:solidFill>
              </a:rPr>
              <a:t>i </a:t>
            </a:r>
            <a:r>
              <a:rPr lang="en-US" baseline="-25000">
                <a:solidFill>
                  <a:schemeClr val="tx2"/>
                </a:solidFill>
                <a:sym typeface="Symbol" charset="2"/>
              </a:rPr>
              <a:t> {1, 2, 3, 4}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 t</a:t>
            </a:r>
            <a:r>
              <a:rPr lang="en-US" baseline="-25000">
                <a:solidFill>
                  <a:schemeClr val="tx2"/>
                </a:solidFill>
                <a:sym typeface="Symbol" charset="2"/>
              </a:rPr>
              <a:t>lower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(i)</a:t>
            </a:r>
          </a:p>
          <a:p>
            <a:r>
              <a:rPr lang="en-US">
                <a:solidFill>
                  <a:schemeClr val="tx2"/>
                </a:solidFill>
                <a:sym typeface="Symbol" charset="2"/>
              </a:rPr>
              <a:t>	</a:t>
            </a:r>
            <a:r>
              <a:rPr lang="en-US">
                <a:solidFill>
                  <a:schemeClr val="tx2"/>
                </a:solidFill>
              </a:rPr>
              <a:t>T</a:t>
            </a:r>
            <a:r>
              <a:rPr lang="en-US" baseline="-25000">
                <a:solidFill>
                  <a:schemeClr val="tx2"/>
                </a:solidFill>
              </a:rPr>
              <a:t>upper</a:t>
            </a:r>
            <a:r>
              <a:rPr lang="en-US">
                <a:solidFill>
                  <a:schemeClr val="tx2"/>
                </a:solidFill>
              </a:rPr>
              <a:t>(L9) = max</a:t>
            </a:r>
            <a:r>
              <a:rPr lang="en-US" baseline="-25000">
                <a:solidFill>
                  <a:schemeClr val="tx2"/>
                </a:solidFill>
              </a:rPr>
              <a:t>i </a:t>
            </a:r>
            <a:r>
              <a:rPr lang="en-US" baseline="-25000">
                <a:solidFill>
                  <a:schemeClr val="tx2"/>
                </a:solidFill>
                <a:sym typeface="Symbol" charset="2"/>
              </a:rPr>
              <a:t> {1, 2, 3, 4}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 t</a:t>
            </a:r>
            <a:r>
              <a:rPr lang="en-US" baseline="-25000">
                <a:solidFill>
                  <a:schemeClr val="tx2"/>
                </a:solidFill>
                <a:sym typeface="Symbol" charset="2"/>
              </a:rPr>
              <a:t>upper</a:t>
            </a:r>
            <a:r>
              <a:rPr lang="en-US">
                <a:solidFill>
                  <a:schemeClr val="tx2"/>
                </a:solidFill>
                <a:sym typeface="Symbol" charset="2"/>
              </a:rPr>
              <a:t>(i)</a:t>
            </a:r>
          </a:p>
          <a:p>
            <a:endParaRPr lang="en-US" sz="1800">
              <a:sym typeface="Symbol" charset="2"/>
            </a:endParaRPr>
          </a:p>
          <a:p>
            <a:r>
              <a:rPr lang="en-US">
                <a:sym typeface="Symbol" charset="2"/>
              </a:rPr>
              <a:t>where t</a:t>
            </a:r>
            <a:r>
              <a:rPr lang="en-US" baseline="-25000">
                <a:sym typeface="Symbol" charset="2"/>
              </a:rPr>
              <a:t>lower</a:t>
            </a:r>
            <a:r>
              <a:rPr lang="en-US">
                <a:sym typeface="Symbol" charset="2"/>
              </a:rPr>
              <a:t>(i) (t</a:t>
            </a:r>
            <a:r>
              <a:rPr lang="en-US" baseline="-25000">
                <a:sym typeface="Symbol" charset="2"/>
              </a:rPr>
              <a:t>upper</a:t>
            </a:r>
            <a:r>
              <a:rPr lang="en-US">
                <a:sym typeface="Symbol" charset="2"/>
              </a:rPr>
              <a:t>(i)) is a lower (upper) bound for case i.</a:t>
            </a:r>
            <a:endParaRPr lang="en-US"/>
          </a:p>
        </p:txBody>
      </p:sp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5937250" y="4795838"/>
            <a:ext cx="2924175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</a:rPr>
              <a:t>“Correct” choice of i may</a:t>
            </a:r>
          </a:p>
          <a:p>
            <a:r>
              <a:rPr lang="en-US" sz="2000">
                <a:solidFill>
                  <a:srgbClr val="CC0000"/>
                </a:solidFill>
              </a:rPr>
              <a:t>depend on program inputs!</a:t>
            </a:r>
          </a:p>
        </p:txBody>
      </p:sp>
      <p:sp>
        <p:nvSpPr>
          <p:cNvPr id="438277" name="AutoShape 5"/>
          <p:cNvSpPr>
            <a:spLocks/>
          </p:cNvSpPr>
          <p:nvPr/>
        </p:nvSpPr>
        <p:spPr bwMode="auto">
          <a:xfrm>
            <a:off x="5689600" y="4833938"/>
            <a:ext cx="276225" cy="695325"/>
          </a:xfrm>
          <a:prstGeom prst="rightBrace">
            <a:avLst>
              <a:gd name="adj1" fmla="val 20977"/>
              <a:gd name="adj2" fmla="val 50000"/>
            </a:avLst>
          </a:pr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Park and Shaw’s Timing Analysis Tool</a:t>
            </a:r>
          </a:p>
        </p:txBody>
      </p:sp>
      <p:sp>
        <p:nvSpPr>
          <p:cNvPr id="439299" name="Text Box 3"/>
          <p:cNvSpPr txBox="1">
            <a:spLocks noChangeArrowheads="1"/>
          </p:cNvSpPr>
          <p:nvPr/>
        </p:nvSpPr>
        <p:spPr bwMode="auto">
          <a:xfrm>
            <a:off x="3783013" y="2281238"/>
            <a:ext cx="1506537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Preprocessor</a:t>
            </a:r>
          </a:p>
        </p:txBody>
      </p:sp>
      <p:sp>
        <p:nvSpPr>
          <p:cNvPr id="439300" name="Text Box 4"/>
          <p:cNvSpPr txBox="1">
            <a:spLocks noChangeArrowheads="1"/>
          </p:cNvSpPr>
          <p:nvPr/>
        </p:nvSpPr>
        <p:spPr bwMode="auto">
          <a:xfrm>
            <a:off x="4135438" y="3167063"/>
            <a:ext cx="830262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Parser</a:t>
            </a:r>
          </a:p>
        </p:txBody>
      </p:sp>
      <p:sp>
        <p:nvSpPr>
          <p:cNvPr id="439301" name="Text Box 5"/>
          <p:cNvSpPr txBox="1">
            <a:spLocks noChangeArrowheads="1"/>
          </p:cNvSpPr>
          <p:nvPr/>
        </p:nvSpPr>
        <p:spPr bwMode="auto">
          <a:xfrm>
            <a:off x="3662363" y="4051300"/>
            <a:ext cx="1766887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Timing schema</a:t>
            </a:r>
          </a:p>
        </p:txBody>
      </p:sp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3619500" y="4946650"/>
            <a:ext cx="1824038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Code prediction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3348038" y="5840413"/>
            <a:ext cx="2386012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Architecture analyzer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1470025" y="3552825"/>
            <a:ext cx="182245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Procedure timer</a:t>
            </a:r>
          </a:p>
        </p:txBody>
      </p:sp>
      <p:sp>
        <p:nvSpPr>
          <p:cNvPr id="439305" name="Text Box 9"/>
          <p:cNvSpPr txBox="1">
            <a:spLocks noChangeArrowheads="1"/>
          </p:cNvSpPr>
          <p:nvPr/>
        </p:nvSpPr>
        <p:spPr bwMode="auto">
          <a:xfrm>
            <a:off x="5791200" y="3552825"/>
            <a:ext cx="153035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Loop bounds</a:t>
            </a:r>
          </a:p>
        </p:txBody>
      </p:sp>
      <p:sp>
        <p:nvSpPr>
          <p:cNvPr id="439306" name="Line 10"/>
          <p:cNvSpPr>
            <a:spLocks noChangeShapeType="1"/>
          </p:cNvSpPr>
          <p:nvPr/>
        </p:nvSpPr>
        <p:spPr bwMode="auto">
          <a:xfrm flipV="1">
            <a:off x="5303838" y="3811588"/>
            <a:ext cx="476250" cy="2317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07" name="Line 11"/>
          <p:cNvSpPr>
            <a:spLocks noChangeShapeType="1"/>
          </p:cNvSpPr>
          <p:nvPr/>
        </p:nvSpPr>
        <p:spPr bwMode="auto">
          <a:xfrm flipV="1">
            <a:off x="3292475" y="3392488"/>
            <a:ext cx="866775" cy="333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08" name="Line 12"/>
          <p:cNvSpPr>
            <a:spLocks noChangeShapeType="1"/>
          </p:cNvSpPr>
          <p:nvPr/>
        </p:nvSpPr>
        <p:spPr bwMode="auto">
          <a:xfrm rot="-5400000">
            <a:off x="4298156" y="2921794"/>
            <a:ext cx="4905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09" name="Line 13"/>
          <p:cNvSpPr>
            <a:spLocks noChangeShapeType="1"/>
          </p:cNvSpPr>
          <p:nvPr/>
        </p:nvSpPr>
        <p:spPr bwMode="auto">
          <a:xfrm rot="-5400000">
            <a:off x="4298156" y="3821907"/>
            <a:ext cx="490537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10" name="Line 14"/>
          <p:cNvSpPr>
            <a:spLocks noChangeShapeType="1"/>
          </p:cNvSpPr>
          <p:nvPr/>
        </p:nvSpPr>
        <p:spPr bwMode="auto">
          <a:xfrm rot="-5400000">
            <a:off x="4298156" y="4706144"/>
            <a:ext cx="4905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11" name="Line 15"/>
          <p:cNvSpPr>
            <a:spLocks noChangeShapeType="1"/>
          </p:cNvSpPr>
          <p:nvPr/>
        </p:nvSpPr>
        <p:spPr bwMode="auto">
          <a:xfrm rot="-5400000">
            <a:off x="4298156" y="5601494"/>
            <a:ext cx="4905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12" name="Text Box 16"/>
          <p:cNvSpPr txBox="1">
            <a:spLocks noChangeArrowheads="1"/>
          </p:cNvSpPr>
          <p:nvPr/>
        </p:nvSpPr>
        <p:spPr bwMode="auto">
          <a:xfrm>
            <a:off x="842963" y="1003300"/>
            <a:ext cx="74072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This is one of the first timing analysis tools to be proposed.</a:t>
            </a:r>
          </a:p>
        </p:txBody>
      </p:sp>
      <p:sp>
        <p:nvSpPr>
          <p:cNvPr id="439313" name="Text Box 17"/>
          <p:cNvSpPr txBox="1">
            <a:spLocks noChangeArrowheads="1"/>
          </p:cNvSpPr>
          <p:nvPr/>
        </p:nvSpPr>
        <p:spPr bwMode="auto">
          <a:xfrm>
            <a:off x="5197475" y="1508125"/>
            <a:ext cx="3365500" cy="6540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</a:rPr>
              <a:t>Produces assembly code marked</a:t>
            </a:r>
          </a:p>
          <a:p>
            <a:r>
              <a:rPr lang="en-US" sz="1800" b="1">
                <a:solidFill>
                  <a:srgbClr val="CC0000"/>
                </a:solidFill>
              </a:rPr>
              <a:t>off into blocks to be analyzed</a:t>
            </a:r>
          </a:p>
        </p:txBody>
      </p:sp>
      <p:sp>
        <p:nvSpPr>
          <p:cNvPr id="439314" name="Freeform 18"/>
          <p:cNvSpPr>
            <a:spLocks/>
          </p:cNvSpPr>
          <p:nvPr/>
        </p:nvSpPr>
        <p:spPr bwMode="auto">
          <a:xfrm>
            <a:off x="4565650" y="1795463"/>
            <a:ext cx="628650" cy="484187"/>
          </a:xfrm>
          <a:custGeom>
            <a:avLst/>
            <a:gdLst/>
            <a:ahLst/>
            <a:cxnLst>
              <a:cxn ang="0">
                <a:pos x="396" y="5"/>
              </a:cxn>
              <a:cxn ang="0">
                <a:pos x="205" y="24"/>
              </a:cxn>
              <a:cxn ang="0">
                <a:pos x="33" y="151"/>
              </a:cxn>
              <a:cxn ang="0">
                <a:pos x="6" y="305"/>
              </a:cxn>
            </a:cxnLst>
            <a:rect l="0" t="0" r="r" b="b"/>
            <a:pathLst>
              <a:path w="396" h="305">
                <a:moveTo>
                  <a:pt x="396" y="5"/>
                </a:moveTo>
                <a:cubicBezTo>
                  <a:pt x="330" y="2"/>
                  <a:pt x="265" y="0"/>
                  <a:pt x="205" y="24"/>
                </a:cubicBezTo>
                <a:cubicBezTo>
                  <a:pt x="145" y="48"/>
                  <a:pt x="66" y="104"/>
                  <a:pt x="33" y="151"/>
                </a:cubicBezTo>
                <a:cubicBezTo>
                  <a:pt x="0" y="198"/>
                  <a:pt x="3" y="251"/>
                  <a:pt x="6" y="305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15" name="Text Box 19"/>
          <p:cNvSpPr txBox="1">
            <a:spLocks noChangeArrowheads="1"/>
          </p:cNvSpPr>
          <p:nvPr/>
        </p:nvSpPr>
        <p:spPr bwMode="auto">
          <a:xfrm>
            <a:off x="269875" y="2298700"/>
            <a:ext cx="3295650" cy="6540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</a:rPr>
              <a:t>Maintains a table of procedures</a:t>
            </a:r>
          </a:p>
          <a:p>
            <a:r>
              <a:rPr lang="en-US" sz="1800" b="1">
                <a:solidFill>
                  <a:srgbClr val="CC0000"/>
                </a:solidFill>
              </a:rPr>
              <a:t>and their execution times</a:t>
            </a:r>
          </a:p>
        </p:txBody>
      </p:sp>
      <p:sp>
        <p:nvSpPr>
          <p:cNvPr id="439316" name="Line 20"/>
          <p:cNvSpPr>
            <a:spLocks noChangeShapeType="1"/>
          </p:cNvSpPr>
          <p:nvPr/>
        </p:nvSpPr>
        <p:spPr bwMode="auto">
          <a:xfrm>
            <a:off x="1843088" y="2965450"/>
            <a:ext cx="477837" cy="5921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17" name="Text Box 21"/>
          <p:cNvSpPr txBox="1">
            <a:spLocks noChangeArrowheads="1"/>
          </p:cNvSpPr>
          <p:nvPr/>
        </p:nvSpPr>
        <p:spPr bwMode="auto">
          <a:xfrm>
            <a:off x="6370638" y="2414588"/>
            <a:ext cx="2476500" cy="6540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</a:rPr>
              <a:t>Determines how many</a:t>
            </a:r>
          </a:p>
          <a:p>
            <a:r>
              <a:rPr lang="en-US" sz="1800" b="1">
                <a:solidFill>
                  <a:srgbClr val="CC0000"/>
                </a:solidFill>
              </a:rPr>
              <a:t>times each loop iterates</a:t>
            </a:r>
          </a:p>
        </p:txBody>
      </p:sp>
      <p:sp>
        <p:nvSpPr>
          <p:cNvPr id="439318" name="Line 22"/>
          <p:cNvSpPr>
            <a:spLocks noChangeShapeType="1"/>
          </p:cNvSpPr>
          <p:nvPr/>
        </p:nvSpPr>
        <p:spPr bwMode="auto">
          <a:xfrm flipH="1">
            <a:off x="6565900" y="3067050"/>
            <a:ext cx="1008063" cy="4619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19" name="Text Box 23"/>
          <p:cNvSpPr txBox="1">
            <a:spLocks noChangeArrowheads="1"/>
          </p:cNvSpPr>
          <p:nvPr/>
        </p:nvSpPr>
        <p:spPr bwMode="auto">
          <a:xfrm>
            <a:off x="149225" y="4194175"/>
            <a:ext cx="3016250" cy="928688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</a:rPr>
              <a:t>Computes upper and lower</a:t>
            </a:r>
          </a:p>
          <a:p>
            <a:r>
              <a:rPr lang="en-US" sz="1800" b="1">
                <a:solidFill>
                  <a:srgbClr val="CC0000"/>
                </a:solidFill>
              </a:rPr>
              <a:t>bounds on execution times at</a:t>
            </a:r>
          </a:p>
          <a:p>
            <a:r>
              <a:rPr lang="en-US" sz="1800" b="1">
                <a:solidFill>
                  <a:srgbClr val="CC0000"/>
                </a:solidFill>
              </a:rPr>
              <a:t>the source code level.</a:t>
            </a:r>
          </a:p>
        </p:txBody>
      </p:sp>
      <p:sp>
        <p:nvSpPr>
          <p:cNvPr id="439320" name="Line 24"/>
          <p:cNvSpPr>
            <a:spLocks noChangeShapeType="1"/>
          </p:cNvSpPr>
          <p:nvPr/>
        </p:nvSpPr>
        <p:spPr bwMode="auto">
          <a:xfrm flipV="1">
            <a:off x="3165475" y="4194175"/>
            <a:ext cx="496888" cy="482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21" name="Text Box 25"/>
          <p:cNvSpPr txBox="1">
            <a:spLocks noChangeArrowheads="1"/>
          </p:cNvSpPr>
          <p:nvPr/>
        </p:nvSpPr>
        <p:spPr bwMode="auto">
          <a:xfrm>
            <a:off x="6124575" y="4679950"/>
            <a:ext cx="2914650" cy="928688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</a:rPr>
              <a:t>Determines execution costs</a:t>
            </a:r>
          </a:p>
          <a:p>
            <a:r>
              <a:rPr lang="en-US" sz="1800" b="1">
                <a:solidFill>
                  <a:srgbClr val="CC0000"/>
                </a:solidFill>
              </a:rPr>
              <a:t>for source code statements</a:t>
            </a:r>
          </a:p>
          <a:p>
            <a:r>
              <a:rPr lang="en-US" sz="1800" b="1">
                <a:solidFill>
                  <a:srgbClr val="CC0000"/>
                </a:solidFill>
              </a:rPr>
              <a:t>by looking at assembly code</a:t>
            </a:r>
          </a:p>
        </p:txBody>
      </p:sp>
      <p:sp>
        <p:nvSpPr>
          <p:cNvPr id="439322" name="Line 26"/>
          <p:cNvSpPr>
            <a:spLocks noChangeShapeType="1"/>
          </p:cNvSpPr>
          <p:nvPr/>
        </p:nvSpPr>
        <p:spPr bwMode="auto">
          <a:xfrm flipH="1">
            <a:off x="5443538" y="5151438"/>
            <a:ext cx="6810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23" name="Text Box 27"/>
          <p:cNvSpPr txBox="1">
            <a:spLocks noChangeArrowheads="1"/>
          </p:cNvSpPr>
          <p:nvPr/>
        </p:nvSpPr>
        <p:spPr bwMode="auto">
          <a:xfrm>
            <a:off x="177800" y="5608638"/>
            <a:ext cx="2730500" cy="65405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</a:rPr>
              <a:t>Details of the architecture</a:t>
            </a:r>
          </a:p>
          <a:p>
            <a:r>
              <a:rPr lang="en-US" sz="1800" b="1">
                <a:solidFill>
                  <a:srgbClr val="CC0000"/>
                </a:solidFill>
              </a:rPr>
              <a:t>are embedded here</a:t>
            </a:r>
          </a:p>
        </p:txBody>
      </p:sp>
      <p:sp>
        <p:nvSpPr>
          <p:cNvPr id="439324" name="Line 28"/>
          <p:cNvSpPr>
            <a:spLocks noChangeShapeType="1"/>
          </p:cNvSpPr>
          <p:nvPr/>
        </p:nvSpPr>
        <p:spPr bwMode="auto">
          <a:xfrm>
            <a:off x="2908300" y="5846763"/>
            <a:ext cx="439738" cy="200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25" name="Line 29"/>
          <p:cNvSpPr>
            <a:spLocks noChangeShapeType="1"/>
          </p:cNvSpPr>
          <p:nvPr/>
        </p:nvSpPr>
        <p:spPr bwMode="auto">
          <a:xfrm>
            <a:off x="3287713" y="3806825"/>
            <a:ext cx="504825" cy="2460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326" name="Line 30"/>
          <p:cNvSpPr>
            <a:spLocks noChangeShapeType="1"/>
          </p:cNvSpPr>
          <p:nvPr/>
        </p:nvSpPr>
        <p:spPr bwMode="auto">
          <a:xfrm>
            <a:off x="4979988" y="3384550"/>
            <a:ext cx="809625" cy="3365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Coding Guidelines</a:t>
            </a:r>
            <a:br>
              <a:rPr lang="en-US" dirty="0" smtClean="0"/>
            </a:br>
            <a:r>
              <a:rPr lang="en-US" dirty="0" smtClean="0"/>
              <a:t>for 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Forbid or limit dynamic memory allocation (ether manual or managed)</a:t>
            </a:r>
          </a:p>
          <a:p>
            <a:pPr lvl="1"/>
            <a:r>
              <a:rPr lang="en-US" dirty="0" smtClean="0"/>
              <a:t>Statically defined buffers</a:t>
            </a:r>
          </a:p>
          <a:p>
            <a:pPr lvl="1"/>
            <a:r>
              <a:rPr lang="en-US" dirty="0" smtClean="0"/>
              <a:t>High danger of buffer overflows</a:t>
            </a:r>
          </a:p>
          <a:p>
            <a:pPr lvl="1"/>
            <a:r>
              <a:rPr lang="en-US" dirty="0" smtClean="0"/>
              <a:t>Major concerns for garbage collection</a:t>
            </a:r>
          </a:p>
          <a:p>
            <a:r>
              <a:rPr lang="en-US" dirty="0" smtClean="0"/>
              <a:t>May forbid use of virtual memory</a:t>
            </a:r>
          </a:p>
          <a:p>
            <a:r>
              <a:rPr lang="en-US" dirty="0" smtClean="0"/>
              <a:t>Need well defined loop bounds</a:t>
            </a:r>
          </a:p>
          <a:p>
            <a:pPr lvl="1"/>
            <a:r>
              <a:rPr lang="en-US" dirty="0" err="1" smtClean="0"/>
              <a:t>for(int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10; </a:t>
            </a:r>
            <a:r>
              <a:rPr lang="en-US" dirty="0" err="1" smtClean="0"/>
              <a:t>i</a:t>
            </a:r>
            <a:r>
              <a:rPr lang="en-US" dirty="0" smtClean="0"/>
              <a:t>++)     </a:t>
            </a:r>
            <a:r>
              <a:rPr lang="en-US" dirty="0" smtClean="0">
                <a:solidFill>
                  <a:schemeClr val="tx2"/>
                </a:solidFill>
              </a:rPr>
              <a:t>GOOD</a:t>
            </a:r>
          </a:p>
          <a:p>
            <a:pPr lvl="1"/>
            <a:r>
              <a:rPr lang="en-US" dirty="0" err="1" smtClean="0"/>
              <a:t>for(int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x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    </a:t>
            </a:r>
            <a:r>
              <a:rPr lang="en-US" dirty="0" smtClean="0">
                <a:solidFill>
                  <a:srgbClr val="C00000"/>
                </a:solidFill>
              </a:rPr>
              <a:t>BAD </a:t>
            </a:r>
            <a:r>
              <a:rPr lang="en-US" sz="2000" dirty="0" smtClean="0"/>
              <a:t>(what is the value of </a:t>
            </a:r>
            <a:r>
              <a:rPr lang="en-US" sz="2000" dirty="0" err="1" smtClean="0"/>
              <a:t>x</a:t>
            </a:r>
            <a:r>
              <a:rPr lang="en-US" sz="2000" dirty="0" smtClean="0"/>
              <a:t>?)</a:t>
            </a:r>
            <a:endParaRPr lang="en-US" dirty="0" smtClean="0"/>
          </a:p>
          <a:p>
            <a:r>
              <a:rPr lang="en-US" dirty="0" smtClean="0"/>
              <a:t>Need well defined recursion depths</a:t>
            </a:r>
          </a:p>
          <a:p>
            <a:r>
              <a:rPr lang="en-US" dirty="0" smtClean="0"/>
              <a:t>Beware of dynamic dispatch (virtual functions)</a:t>
            </a:r>
          </a:p>
          <a:p>
            <a:r>
              <a:rPr lang="en-US" dirty="0" smtClean="0"/>
              <a:t>No wonder </a:t>
            </a:r>
            <a:r>
              <a:rPr lang="en-US" dirty="0" err="1" smtClean="0"/>
              <a:t>Ada</a:t>
            </a:r>
            <a:r>
              <a:rPr lang="en-US" dirty="0" smtClean="0"/>
              <a:t> is/was popular with the military!</a:t>
            </a:r>
          </a:p>
          <a:p>
            <a:pPr lvl="1"/>
            <a:r>
              <a:rPr lang="en-US" dirty="0" smtClean="0"/>
              <a:t>Lots of static type checks at compile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our </a:t>
            </a:r>
            <a:r>
              <a:rPr lang="en-US" dirty="0" err="1" smtClean="0"/>
              <a:t>schedulability</a:t>
            </a:r>
            <a:r>
              <a:rPr lang="en-US" dirty="0" smtClean="0"/>
              <a:t> results assumed no overhead costs.</a:t>
            </a:r>
          </a:p>
          <a:p>
            <a:r>
              <a:rPr lang="en-US" dirty="0" smtClean="0"/>
              <a:t>Some sources of overheads:</a:t>
            </a:r>
          </a:p>
          <a:p>
            <a:pPr lvl="1"/>
            <a:r>
              <a:rPr lang="en-US" dirty="0" smtClean="0"/>
              <a:t>Interrupts: I/O, inter-processor, timers, etc.</a:t>
            </a:r>
          </a:p>
          <a:p>
            <a:pPr lvl="1"/>
            <a:r>
              <a:rPr lang="en-US" dirty="0" smtClean="0"/>
              <a:t>Context Switch: Switching scheduled user process.</a:t>
            </a:r>
          </a:p>
          <a:p>
            <a:pPr lvl="1"/>
            <a:r>
              <a:rPr lang="en-US" dirty="0" smtClean="0"/>
              <a:t>Scheduling Decisions: What to run next?</a:t>
            </a:r>
          </a:p>
          <a:p>
            <a:pPr lvl="1"/>
            <a:r>
              <a:rPr lang="en-US" dirty="0" smtClean="0"/>
              <a:t>Preemption/Migration: Recovery of cache affinity</a:t>
            </a:r>
          </a:p>
          <a:p>
            <a:r>
              <a:rPr lang="en-US" dirty="0" smtClean="0"/>
              <a:t>Empirical work shows that overheads are important!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Overhead Examples</a:t>
            </a:r>
            <a:endParaRPr lang="en-US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-450717" y="1605759"/>
            <a:ext cx="9225280" cy="4485322"/>
            <a:chOff x="44450" y="2597944"/>
            <a:chExt cx="5189539" cy="2526507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366839" y="2597944"/>
              <a:ext cx="3867150" cy="2526507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4400">
                <a:solidFill>
                  <a:schemeClr val="accent2"/>
                </a:solidFill>
                <a:latin typeface="Times New Roman" pitchFamily="18" charset="0"/>
                <a:ea typeface="+mn-ea"/>
                <a:cs typeface="Arial" pitchFamily="34" charset="0"/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608138" y="4668838"/>
              <a:ext cx="3348037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71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2129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24415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7557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9843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6701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8987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1273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33559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5845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38131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40417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2703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44989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7275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4956175" y="4592638"/>
              <a:ext cx="0" cy="1524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 flipV="1">
              <a:off x="3825875" y="2941638"/>
              <a:ext cx="0" cy="381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1539875" y="3322638"/>
              <a:ext cx="34163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180975" y="2960688"/>
              <a:ext cx="1301750" cy="208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/>
                <a:t>T</a:t>
              </a:r>
              <a:r>
                <a:rPr lang="en-US" b="1" baseline="-25000"/>
                <a:t>1</a:t>
              </a:r>
              <a:r>
                <a:rPr lang="en-US" b="1"/>
                <a:t> = (2,5)</a:t>
              </a:r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 flipV="1">
              <a:off x="2682875" y="2941638"/>
              <a:ext cx="0" cy="381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3" name="Group 53"/>
            <p:cNvGrpSpPr>
              <a:grpSpLocks/>
            </p:cNvGrpSpPr>
            <p:nvPr/>
          </p:nvGrpSpPr>
          <p:grpSpPr bwMode="auto">
            <a:xfrm>
              <a:off x="1539875" y="3068638"/>
              <a:ext cx="1789113" cy="254000"/>
              <a:chOff x="872" y="2640"/>
              <a:chExt cx="1127" cy="160"/>
            </a:xfrm>
          </p:grpSpPr>
          <p:sp>
            <p:nvSpPr>
              <p:cNvPr id="56" name="Rectangle 56"/>
              <p:cNvSpPr>
                <a:spLocks noChangeArrowheads="1"/>
              </p:cNvSpPr>
              <p:nvPr/>
            </p:nvSpPr>
            <p:spPr bwMode="auto">
              <a:xfrm>
                <a:off x="872" y="2640"/>
                <a:ext cx="288" cy="160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9900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57"/>
              <p:cNvSpPr>
                <a:spLocks noChangeArrowheads="1"/>
              </p:cNvSpPr>
              <p:nvPr/>
            </p:nvSpPr>
            <p:spPr bwMode="auto">
              <a:xfrm>
                <a:off x="1710" y="2640"/>
                <a:ext cx="289" cy="160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9900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1527175" y="4195763"/>
              <a:ext cx="3429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61"/>
            <p:cNvSpPr>
              <a:spLocks noChangeShapeType="1"/>
            </p:cNvSpPr>
            <p:nvPr/>
          </p:nvSpPr>
          <p:spPr bwMode="auto">
            <a:xfrm flipV="1">
              <a:off x="1527175" y="3814763"/>
              <a:ext cx="0" cy="381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 flipV="1">
              <a:off x="4956175" y="3814763"/>
              <a:ext cx="0" cy="38100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Text Box 64"/>
            <p:cNvSpPr txBox="1">
              <a:spLocks noChangeArrowheads="1"/>
            </p:cNvSpPr>
            <p:nvPr/>
          </p:nvSpPr>
          <p:spPr bwMode="auto">
            <a:xfrm>
              <a:off x="44450" y="3811588"/>
              <a:ext cx="1441450" cy="208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/>
                <a:t>T</a:t>
              </a:r>
              <a:r>
                <a:rPr lang="en-US" b="1" baseline="-25000"/>
                <a:t>2</a:t>
              </a:r>
              <a:r>
                <a:rPr lang="en-US" b="1"/>
                <a:t> = (9,15)</a:t>
              </a:r>
            </a:p>
          </p:txBody>
        </p:sp>
        <p:grpSp>
          <p:nvGrpSpPr>
            <p:cNvPr id="65" name="Group 65"/>
            <p:cNvGrpSpPr>
              <a:grpSpLocks/>
            </p:cNvGrpSpPr>
            <p:nvPr/>
          </p:nvGrpSpPr>
          <p:grpSpPr bwMode="auto">
            <a:xfrm>
              <a:off x="2098675" y="3967163"/>
              <a:ext cx="2400300" cy="228600"/>
              <a:chOff x="1224" y="3206"/>
              <a:chExt cx="1512" cy="144"/>
            </a:xfrm>
          </p:grpSpPr>
          <p:sp>
            <p:nvSpPr>
              <p:cNvPr id="66" name="Rectangle 66"/>
              <p:cNvSpPr>
                <a:spLocks noChangeArrowheads="1"/>
              </p:cNvSpPr>
              <p:nvPr/>
            </p:nvSpPr>
            <p:spPr bwMode="auto">
              <a:xfrm>
                <a:off x="1224" y="3206"/>
                <a:ext cx="368" cy="144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9900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67"/>
              <p:cNvSpPr>
                <a:spLocks noChangeArrowheads="1"/>
              </p:cNvSpPr>
              <p:nvPr/>
            </p:nvSpPr>
            <p:spPr bwMode="auto">
              <a:xfrm>
                <a:off x="2095" y="3206"/>
                <a:ext cx="641" cy="144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990099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" name="Text Box 71"/>
            <p:cNvSpPr txBox="1">
              <a:spLocks noChangeArrowheads="1"/>
            </p:cNvSpPr>
            <p:nvPr/>
          </p:nvSpPr>
          <p:spPr bwMode="auto">
            <a:xfrm>
              <a:off x="1608138" y="2617788"/>
              <a:ext cx="325437" cy="2080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endParaRPr lang="en-US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47" name="TextBox 146"/>
          <p:cNvSpPr txBox="1"/>
          <p:nvPr/>
        </p:nvSpPr>
        <p:spPr>
          <a:xfrm>
            <a:off x="3556063" y="3713376"/>
            <a:ext cx="10159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Interrupt</a:t>
            </a:r>
            <a:endParaRPr lang="en-US" sz="1500" b="1" dirty="0"/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3020405" y="4036540"/>
            <a:ext cx="180609" cy="405835"/>
          </a:xfrm>
          <a:prstGeom prst="rect">
            <a:avLst/>
          </a:prstGeom>
          <a:solidFill>
            <a:srgbClr val="FFFF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1" name="Rectangle 56"/>
          <p:cNvSpPr>
            <a:spLocks noChangeArrowheads="1"/>
          </p:cNvSpPr>
          <p:nvPr/>
        </p:nvSpPr>
        <p:spPr bwMode="auto">
          <a:xfrm>
            <a:off x="4239529" y="4036541"/>
            <a:ext cx="180610" cy="405835"/>
          </a:xfrm>
          <a:prstGeom prst="rect">
            <a:avLst/>
          </a:prstGeom>
          <a:solidFill>
            <a:schemeClr val="tx1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2" name="Rectangle 56"/>
          <p:cNvSpPr>
            <a:spLocks noChangeArrowheads="1"/>
          </p:cNvSpPr>
          <p:nvPr/>
        </p:nvSpPr>
        <p:spPr bwMode="auto">
          <a:xfrm>
            <a:off x="5568815" y="4036540"/>
            <a:ext cx="180610" cy="405835"/>
          </a:xfrm>
          <a:prstGeom prst="rect">
            <a:avLst/>
          </a:prstGeom>
          <a:solidFill>
            <a:srgbClr val="0000FF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2449388" y="4442375"/>
            <a:ext cx="11066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Scheduling</a:t>
            </a:r>
            <a:endParaRPr lang="en-US" sz="1500" b="1" dirty="0"/>
          </a:p>
        </p:txBody>
      </p:sp>
      <p:sp>
        <p:nvSpPr>
          <p:cNvPr id="154" name="TextBox 153"/>
          <p:cNvSpPr txBox="1"/>
          <p:nvPr/>
        </p:nvSpPr>
        <p:spPr>
          <a:xfrm>
            <a:off x="5436077" y="4442376"/>
            <a:ext cx="15032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Preemption</a:t>
            </a:r>
            <a:endParaRPr lang="en-US" sz="1500" b="1" dirty="0"/>
          </a:p>
        </p:txBody>
      </p:sp>
      <p:sp>
        <p:nvSpPr>
          <p:cNvPr id="155" name="Rectangle 56"/>
          <p:cNvSpPr>
            <a:spLocks noChangeArrowheads="1"/>
          </p:cNvSpPr>
          <p:nvPr/>
        </p:nvSpPr>
        <p:spPr bwMode="auto">
          <a:xfrm>
            <a:off x="5388206" y="4036540"/>
            <a:ext cx="180609" cy="405835"/>
          </a:xfrm>
          <a:prstGeom prst="rect">
            <a:avLst/>
          </a:prstGeom>
          <a:solidFill>
            <a:srgbClr val="FFFF00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6" name="Rectangle 56"/>
          <p:cNvSpPr>
            <a:spLocks noChangeArrowheads="1"/>
          </p:cNvSpPr>
          <p:nvPr/>
        </p:nvSpPr>
        <p:spPr bwMode="auto">
          <a:xfrm>
            <a:off x="4420139" y="4036541"/>
            <a:ext cx="151861" cy="405835"/>
          </a:xfrm>
          <a:prstGeom prst="rect">
            <a:avLst/>
          </a:prstGeom>
          <a:solidFill>
            <a:schemeClr val="accent3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7" name="Slide Number Placeholder 1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52639" y="4442376"/>
            <a:ext cx="137537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smtClean="0"/>
              <a:t>Context Switch</a:t>
            </a:r>
            <a:endParaRPr lang="en-US" sz="15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882739" y="3713375"/>
            <a:ext cx="11066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Scheduling</a:t>
            </a:r>
            <a:endParaRPr lang="en-US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239250" cy="208915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Set </a:t>
            </a:r>
            <a:r>
              <a:rPr lang="en-US" sz="2800" dirty="0">
                <a:sym typeface="Symbol" charset="2"/>
              </a:rPr>
              <a:t></a:t>
            </a:r>
            <a:r>
              <a:rPr lang="en-US" sz="2800" dirty="0">
                <a:solidFill>
                  <a:srgbClr val="000000"/>
                </a:solidFill>
              </a:rPr>
              <a:t> of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periodic tasks </a:t>
            </a:r>
            <a:r>
              <a:rPr lang="en-US" sz="2800" dirty="0">
                <a:solidFill>
                  <a:srgbClr val="020202"/>
                </a:solidFill>
              </a:rPr>
              <a:t>scheduled on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M cores</a:t>
            </a:r>
            <a:r>
              <a:rPr lang="en-US" sz="2800" dirty="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 dirty="0"/>
              <a:t>Task </a:t>
            </a:r>
            <a:r>
              <a:rPr lang="en-US" sz="2400" dirty="0">
                <a:solidFill>
                  <a:srgbClr val="0000CC"/>
                </a:solidFill>
              </a:rPr>
              <a:t>T</a:t>
            </a:r>
            <a:r>
              <a:rPr lang="en-US" sz="2400" baseline="-25000" dirty="0">
                <a:solidFill>
                  <a:srgbClr val="0000CC"/>
                </a:solidFill>
              </a:rPr>
              <a:t>i</a:t>
            </a:r>
            <a:r>
              <a:rPr lang="en-US" sz="2400" i="1" dirty="0">
                <a:solidFill>
                  <a:srgbClr val="0000CC"/>
                </a:solidFill>
              </a:rPr>
              <a:t> = </a:t>
            </a:r>
            <a:r>
              <a:rPr lang="en-US" sz="2400" dirty="0">
                <a:solidFill>
                  <a:srgbClr val="0000CC"/>
                </a:solidFill>
              </a:rPr>
              <a:t>(</a:t>
            </a:r>
            <a:r>
              <a:rPr lang="en-US" sz="2400" dirty="0" err="1">
                <a:solidFill>
                  <a:srgbClr val="0000CC"/>
                </a:solidFill>
              </a:rPr>
              <a:t>e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dirty="0" err="1">
                <a:solidFill>
                  <a:srgbClr val="0000CC"/>
                </a:solidFill>
              </a:rPr>
              <a:t>,p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dirty="0">
                <a:solidFill>
                  <a:srgbClr val="0000CC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releases a </a:t>
            </a:r>
            <a:r>
              <a:rPr lang="en-US" sz="2400" i="1" dirty="0">
                <a:solidFill>
                  <a:srgbClr val="C00000"/>
                </a:solidFill>
              </a:rPr>
              <a:t>job</a:t>
            </a:r>
            <a:r>
              <a:rPr lang="en-US" sz="2400" dirty="0"/>
              <a:t> with exec. cost </a:t>
            </a:r>
            <a:r>
              <a:rPr lang="en-US" sz="2400" dirty="0" err="1">
                <a:solidFill>
                  <a:srgbClr val="0000CC"/>
                </a:solidFill>
              </a:rPr>
              <a:t>e</a:t>
            </a:r>
            <a:r>
              <a:rPr lang="en-US" sz="2400" baseline="-25000" dirty="0" err="1">
                <a:solidFill>
                  <a:srgbClr val="0000CC"/>
                </a:solidFill>
              </a:rPr>
              <a:t>i</a:t>
            </a:r>
            <a:r>
              <a:rPr lang="en-US" sz="2400" i="1" dirty="0"/>
              <a:t> </a:t>
            </a:r>
            <a:r>
              <a:rPr lang="en-US" sz="2400" dirty="0"/>
              <a:t>every </a:t>
            </a:r>
            <a:r>
              <a:rPr lang="en-US" sz="2400" dirty="0">
                <a:solidFill>
                  <a:srgbClr val="0000CC"/>
                </a:solidFill>
              </a:rPr>
              <a:t>p</a:t>
            </a:r>
            <a:r>
              <a:rPr lang="en-US" sz="2400" baseline="-25000" dirty="0">
                <a:solidFill>
                  <a:srgbClr val="0000CC"/>
                </a:solidFill>
              </a:rPr>
              <a:t>i</a:t>
            </a:r>
            <a:r>
              <a:rPr lang="en-US" sz="2400" baseline="-25000" dirty="0"/>
              <a:t> </a:t>
            </a:r>
            <a:r>
              <a:rPr lang="en-US" sz="2400" dirty="0"/>
              <a:t>time units.</a:t>
            </a:r>
          </a:p>
          <a:p>
            <a:pPr lvl="2"/>
            <a:r>
              <a:rPr lang="en-US" sz="2000" dirty="0" err="1"/>
              <a:t>Ti’s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C00000"/>
                </a:solidFill>
              </a:rPr>
              <a:t>utilization</a:t>
            </a:r>
            <a:r>
              <a:rPr lang="en-US" sz="2000" dirty="0"/>
              <a:t> (or </a:t>
            </a:r>
            <a:r>
              <a:rPr lang="en-US" sz="2000" i="1" dirty="0">
                <a:solidFill>
                  <a:srgbClr val="C00000"/>
                </a:solidFill>
              </a:rPr>
              <a:t>weight</a:t>
            </a:r>
            <a:r>
              <a:rPr lang="en-US" sz="2000" dirty="0"/>
              <a:t>) is </a:t>
            </a:r>
            <a:r>
              <a:rPr lang="en-US" sz="2000" dirty="0" err="1">
                <a:solidFill>
                  <a:srgbClr val="0000CC"/>
                </a:solidFill>
              </a:rPr>
              <a:t>u</a:t>
            </a:r>
            <a:r>
              <a:rPr lang="en-US" sz="2000" baseline="-25000" dirty="0" err="1">
                <a:solidFill>
                  <a:srgbClr val="0000CC"/>
                </a:solidFill>
              </a:rPr>
              <a:t>i</a:t>
            </a:r>
            <a:r>
              <a:rPr lang="en-US" sz="2000" dirty="0">
                <a:solidFill>
                  <a:srgbClr val="0000CC"/>
                </a:solidFill>
              </a:rPr>
              <a:t> =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00CC"/>
                </a:solidFill>
              </a:rPr>
              <a:t>e</a:t>
            </a:r>
            <a:r>
              <a:rPr lang="en-US" sz="2000" baseline="-25000" dirty="0" err="1">
                <a:solidFill>
                  <a:srgbClr val="0000CC"/>
                </a:solidFill>
              </a:rPr>
              <a:t>i</a:t>
            </a:r>
            <a:r>
              <a:rPr lang="en-US" sz="2000" dirty="0">
                <a:solidFill>
                  <a:srgbClr val="0000CC"/>
                </a:solidFill>
              </a:rPr>
              <a:t>/p</a:t>
            </a:r>
            <a:r>
              <a:rPr lang="en-US" sz="2000" baseline="-25000" dirty="0">
                <a:solidFill>
                  <a:srgbClr val="0000CC"/>
                </a:solidFill>
              </a:rPr>
              <a:t>i</a:t>
            </a:r>
            <a:r>
              <a:rPr lang="en-US" sz="2000" dirty="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 dirty="0">
                <a:solidFill>
                  <a:srgbClr val="C00000"/>
                </a:solidFill>
              </a:rPr>
              <a:t>Total utilization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0000CC"/>
                </a:solidFill>
              </a:rPr>
              <a:t>U(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</a:t>
            </a:r>
            <a:r>
              <a:rPr lang="en-US" sz="2000" dirty="0">
                <a:solidFill>
                  <a:srgbClr val="0000CC"/>
                </a:solidFill>
              </a:rPr>
              <a:t>) =</a:t>
            </a:r>
            <a:r>
              <a:rPr lang="en-US" sz="2000" dirty="0"/>
              <a:t> </a:t>
            </a:r>
            <a:r>
              <a:rPr lang="en-US" sz="2800" dirty="0">
                <a:solidFill>
                  <a:srgbClr val="0000CC"/>
                </a:solidFill>
                <a:sym typeface="Symbol" charset="2"/>
              </a:rPr>
              <a:t></a:t>
            </a:r>
            <a:r>
              <a:rPr lang="en-US" sz="2000" baseline="-25000" dirty="0">
                <a:solidFill>
                  <a:srgbClr val="0000CC"/>
                </a:solidFill>
                <a:sym typeface="Symbol" charset="2"/>
              </a:rPr>
              <a:t>Ti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 </a:t>
            </a:r>
            <a:r>
              <a:rPr lang="en-US" sz="2000" dirty="0" err="1">
                <a:solidFill>
                  <a:srgbClr val="0000CC"/>
                </a:solidFill>
                <a:sym typeface="Symbol" charset="2"/>
              </a:rPr>
              <a:t>e</a:t>
            </a:r>
            <a:r>
              <a:rPr lang="en-US" sz="2000" baseline="-25000" dirty="0" err="1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 dirty="0">
                <a:solidFill>
                  <a:srgbClr val="0000CC"/>
                </a:solidFill>
                <a:sym typeface="Symbol" charset="2"/>
              </a:rPr>
              <a:t>/p</a:t>
            </a:r>
            <a:r>
              <a:rPr lang="en-US" sz="2000" baseline="-25000" dirty="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 dirty="0">
                <a:sym typeface="Symbol" charset="2"/>
              </a:rPr>
              <a:t>.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4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5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7456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7457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7458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9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17486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7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8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9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0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1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61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62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63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64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17482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3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4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5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66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67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8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69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7470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7471" name="Oval 75"/>
          <p:cNvSpPr>
            <a:spLocks noChangeArrowheads="1"/>
          </p:cNvSpPr>
          <p:nvPr/>
        </p:nvSpPr>
        <p:spPr bwMode="auto">
          <a:xfrm>
            <a:off x="1269430" y="1775403"/>
            <a:ext cx="1677988" cy="665163"/>
          </a:xfrm>
          <a:prstGeom prst="ellips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72" name="Oval 76"/>
          <p:cNvSpPr>
            <a:spLocks noChangeArrowheads="1"/>
          </p:cNvSpPr>
          <p:nvPr/>
        </p:nvSpPr>
        <p:spPr bwMode="auto">
          <a:xfrm>
            <a:off x="3790950" y="1866900"/>
            <a:ext cx="746125" cy="534988"/>
          </a:xfrm>
          <a:prstGeom prst="ellips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73" name="Freeform 77"/>
          <p:cNvSpPr>
            <a:spLocks/>
          </p:cNvSpPr>
          <p:nvPr/>
        </p:nvSpPr>
        <p:spPr bwMode="auto">
          <a:xfrm>
            <a:off x="482600" y="2451100"/>
            <a:ext cx="1585913" cy="1958975"/>
          </a:xfrm>
          <a:custGeom>
            <a:avLst/>
            <a:gdLst>
              <a:gd name="T0" fmla="*/ 2147483647 w 999"/>
              <a:gd name="T1" fmla="*/ 0 h 1234"/>
              <a:gd name="T2" fmla="*/ 2147483647 w 999"/>
              <a:gd name="T3" fmla="*/ 2147483647 h 1234"/>
              <a:gd name="T4" fmla="*/ 2147483647 w 999"/>
              <a:gd name="T5" fmla="*/ 2147483647 h 1234"/>
              <a:gd name="T6" fmla="*/ 0 w 999"/>
              <a:gd name="T7" fmla="*/ 2147483647 h 1234"/>
              <a:gd name="T8" fmla="*/ 0 60000 65536"/>
              <a:gd name="T9" fmla="*/ 0 60000 65536"/>
              <a:gd name="T10" fmla="*/ 0 60000 65536"/>
              <a:gd name="T11" fmla="*/ 0 60000 65536"/>
              <a:gd name="T12" fmla="*/ 0 w 999"/>
              <a:gd name="T13" fmla="*/ 0 h 1234"/>
              <a:gd name="T14" fmla="*/ 999 w 999"/>
              <a:gd name="T15" fmla="*/ 1234 h 12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9" h="1234">
                <a:moveTo>
                  <a:pt x="999" y="0"/>
                </a:moveTo>
                <a:cubicBezTo>
                  <a:pt x="918" y="30"/>
                  <a:pt x="837" y="61"/>
                  <a:pt x="717" y="180"/>
                </a:cubicBezTo>
                <a:cubicBezTo>
                  <a:pt x="597" y="299"/>
                  <a:pt x="397" y="536"/>
                  <a:pt x="277" y="712"/>
                </a:cubicBezTo>
                <a:cubicBezTo>
                  <a:pt x="157" y="888"/>
                  <a:pt x="78" y="1061"/>
                  <a:pt x="0" y="1234"/>
                </a:cubicBezTo>
              </a:path>
            </a:pathLst>
          </a:custGeom>
          <a:noFill/>
          <a:ln w="28575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74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7475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17476" name="Freeform 102"/>
          <p:cNvSpPr>
            <a:spLocks/>
          </p:cNvSpPr>
          <p:nvPr/>
        </p:nvSpPr>
        <p:spPr bwMode="auto">
          <a:xfrm>
            <a:off x="1957388" y="2262188"/>
            <a:ext cx="1893887" cy="1985962"/>
          </a:xfrm>
          <a:custGeom>
            <a:avLst/>
            <a:gdLst>
              <a:gd name="T0" fmla="*/ 2398898 w 2382982"/>
              <a:gd name="T1" fmla="*/ 0 h 1995054"/>
              <a:gd name="T2" fmla="*/ 1450499 w 2382982"/>
              <a:gd name="T3" fmla="*/ 798466 h 1995054"/>
              <a:gd name="T4" fmla="*/ 511393 w 2382982"/>
              <a:gd name="T5" fmla="*/ 1138045 h 1995054"/>
              <a:gd name="T6" fmla="*/ 0 w 2382982"/>
              <a:gd name="T7" fmla="*/ 1982397 h 1995054"/>
              <a:gd name="T8" fmla="*/ 0 60000 65536"/>
              <a:gd name="T9" fmla="*/ 0 60000 65536"/>
              <a:gd name="T10" fmla="*/ 0 60000 65536"/>
              <a:gd name="T11" fmla="*/ 0 60000 65536"/>
              <a:gd name="T12" fmla="*/ 0 w 2382982"/>
              <a:gd name="T13" fmla="*/ 0 h 1995054"/>
              <a:gd name="T14" fmla="*/ 2382982 w 2382982"/>
              <a:gd name="T15" fmla="*/ 1995054 h 19950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82982" h="1995054">
                <a:moveTo>
                  <a:pt x="2382982" y="0"/>
                </a:moveTo>
                <a:cubicBezTo>
                  <a:pt x="2068176" y="306339"/>
                  <a:pt x="1753370" y="612678"/>
                  <a:pt x="1440873" y="803563"/>
                </a:cubicBezTo>
                <a:cubicBezTo>
                  <a:pt x="1128376" y="994448"/>
                  <a:pt x="748146" y="946727"/>
                  <a:pt x="508000" y="1145309"/>
                </a:cubicBezTo>
                <a:cubicBezTo>
                  <a:pt x="267855" y="1343891"/>
                  <a:pt x="133927" y="1669472"/>
                  <a:pt x="0" y="1995054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77" name="Freeform 105"/>
          <p:cNvSpPr>
            <a:spLocks/>
          </p:cNvSpPr>
          <p:nvPr/>
        </p:nvSpPr>
        <p:spPr bwMode="auto">
          <a:xfrm>
            <a:off x="2965450" y="2401888"/>
            <a:ext cx="1101725" cy="1884362"/>
          </a:xfrm>
          <a:custGeom>
            <a:avLst/>
            <a:gdLst>
              <a:gd name="T0" fmla="*/ 1486795 w 1496291"/>
              <a:gd name="T1" fmla="*/ 0 h 1939637"/>
              <a:gd name="T2" fmla="*/ 1009550 w 1496291"/>
              <a:gd name="T3" fmla="*/ 638354 h 1939637"/>
              <a:gd name="T4" fmla="*/ 449708 w 1496291"/>
              <a:gd name="T5" fmla="*/ 1091673 h 1939637"/>
              <a:gd name="T6" fmla="*/ 0 w 1496291"/>
              <a:gd name="T7" fmla="*/ 1942805 h 1939637"/>
              <a:gd name="T8" fmla="*/ 0 60000 65536"/>
              <a:gd name="T9" fmla="*/ 0 60000 65536"/>
              <a:gd name="T10" fmla="*/ 0 60000 65536"/>
              <a:gd name="T11" fmla="*/ 0 60000 65536"/>
              <a:gd name="T12" fmla="*/ 0 w 1496291"/>
              <a:gd name="T13" fmla="*/ 0 h 1939637"/>
              <a:gd name="T14" fmla="*/ 1496291 w 1496291"/>
              <a:gd name="T15" fmla="*/ 1939637 h 19396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6291" h="1939637">
                <a:moveTo>
                  <a:pt x="1496291" y="0"/>
                </a:moveTo>
                <a:cubicBezTo>
                  <a:pt x="1343121" y="227830"/>
                  <a:pt x="1189952" y="455661"/>
                  <a:pt x="1016000" y="637309"/>
                </a:cubicBezTo>
                <a:cubicBezTo>
                  <a:pt x="842049" y="818958"/>
                  <a:pt x="621915" y="872836"/>
                  <a:pt x="452582" y="1089891"/>
                </a:cubicBezTo>
                <a:cubicBezTo>
                  <a:pt x="283249" y="1306946"/>
                  <a:pt x="141624" y="1623291"/>
                  <a:pt x="0" y="1939637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78" name="Freeform 106"/>
          <p:cNvSpPr>
            <a:spLocks/>
          </p:cNvSpPr>
          <p:nvPr/>
        </p:nvSpPr>
        <p:spPr bwMode="auto">
          <a:xfrm>
            <a:off x="4067175" y="2382838"/>
            <a:ext cx="671513" cy="2005012"/>
          </a:xfrm>
          <a:custGeom>
            <a:avLst/>
            <a:gdLst>
              <a:gd name="T0" fmla="*/ 39002 w 158558"/>
              <a:gd name="T1" fmla="*/ 0 h 1995055"/>
              <a:gd name="T2" fmla="*/ 20277 w 158558"/>
              <a:gd name="T3" fmla="*/ 981387 h 1995055"/>
              <a:gd name="T4" fmla="*/ 160682 w 158558"/>
              <a:gd name="T5" fmla="*/ 1999812 h 1995055"/>
              <a:gd name="T6" fmla="*/ 0 60000 65536"/>
              <a:gd name="T7" fmla="*/ 0 60000 65536"/>
              <a:gd name="T8" fmla="*/ 0 60000 65536"/>
              <a:gd name="T9" fmla="*/ 0 w 158558"/>
              <a:gd name="T10" fmla="*/ 0 h 1995055"/>
              <a:gd name="T11" fmla="*/ 158558 w 158558"/>
              <a:gd name="T12" fmla="*/ 1995055 h 19950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558" h="1995055">
                <a:moveTo>
                  <a:pt x="38485" y="0"/>
                </a:moveTo>
                <a:cubicBezTo>
                  <a:pt x="19242" y="323273"/>
                  <a:pt x="0" y="646546"/>
                  <a:pt x="20012" y="979055"/>
                </a:cubicBezTo>
                <a:cubicBezTo>
                  <a:pt x="40024" y="1311564"/>
                  <a:pt x="99291" y="1653309"/>
                  <a:pt x="158558" y="1995055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79" name="Freeform 107"/>
          <p:cNvSpPr>
            <a:spLocks/>
          </p:cNvSpPr>
          <p:nvPr/>
        </p:nvSpPr>
        <p:spPr bwMode="auto">
          <a:xfrm>
            <a:off x="4295775" y="2382838"/>
            <a:ext cx="960438" cy="1939925"/>
          </a:xfrm>
          <a:custGeom>
            <a:avLst/>
            <a:gdLst>
              <a:gd name="T0" fmla="*/ 0 w 526473"/>
              <a:gd name="T1" fmla="*/ 0 h 1930400"/>
              <a:gd name="T2" fmla="*/ 364584 w 526473"/>
              <a:gd name="T3" fmla="*/ 1256146 h 1930400"/>
              <a:gd name="T4" fmla="*/ 532855 w 526473"/>
              <a:gd name="T5" fmla="*/ 1930400 h 1930400"/>
              <a:gd name="T6" fmla="*/ 0 60000 65536"/>
              <a:gd name="T7" fmla="*/ 0 60000 65536"/>
              <a:gd name="T8" fmla="*/ 0 60000 65536"/>
              <a:gd name="T9" fmla="*/ 0 w 526473"/>
              <a:gd name="T10" fmla="*/ 0 h 1930400"/>
              <a:gd name="T11" fmla="*/ 526473 w 526473"/>
              <a:gd name="T12" fmla="*/ 1930400 h 1930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6473" h="1930400">
                <a:moveTo>
                  <a:pt x="0" y="0"/>
                </a:moveTo>
                <a:cubicBezTo>
                  <a:pt x="136236" y="467206"/>
                  <a:pt x="272473" y="934413"/>
                  <a:pt x="360218" y="1256146"/>
                </a:cubicBezTo>
                <a:cubicBezTo>
                  <a:pt x="447964" y="1577879"/>
                  <a:pt x="487218" y="1754139"/>
                  <a:pt x="526473" y="1930400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80" name="Freeform 108"/>
          <p:cNvSpPr>
            <a:spLocks/>
          </p:cNvSpPr>
          <p:nvPr/>
        </p:nvSpPr>
        <p:spPr bwMode="auto">
          <a:xfrm>
            <a:off x="4524375" y="2262188"/>
            <a:ext cx="1774825" cy="2060575"/>
          </a:xfrm>
          <a:custGeom>
            <a:avLst/>
            <a:gdLst>
              <a:gd name="T0" fmla="*/ 0 w 1468582"/>
              <a:gd name="T1" fmla="*/ 0 h 1939636"/>
              <a:gd name="T2" fmla="*/ 1162517 w 1468582"/>
              <a:gd name="T3" fmla="*/ 1378474 h 1939636"/>
              <a:gd name="T4" fmla="*/ 1466987 w 1468582"/>
              <a:gd name="T5" fmla="*/ 1942815 h 1939636"/>
              <a:gd name="T6" fmla="*/ 0 60000 65536"/>
              <a:gd name="T7" fmla="*/ 0 60000 65536"/>
              <a:gd name="T8" fmla="*/ 0 60000 65536"/>
              <a:gd name="T9" fmla="*/ 0 w 1468582"/>
              <a:gd name="T10" fmla="*/ 0 h 1939636"/>
              <a:gd name="T11" fmla="*/ 1468582 w 1468582"/>
              <a:gd name="T12" fmla="*/ 1939636 h 1939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68582" h="1939636">
                <a:moveTo>
                  <a:pt x="0" y="0"/>
                </a:moveTo>
                <a:cubicBezTo>
                  <a:pt x="459509" y="526472"/>
                  <a:pt x="919018" y="1052945"/>
                  <a:pt x="1163782" y="1376218"/>
                </a:cubicBezTo>
                <a:cubicBezTo>
                  <a:pt x="1408546" y="1699491"/>
                  <a:pt x="1438564" y="1819563"/>
                  <a:pt x="1468582" y="1939636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81" name="Freeform 109"/>
          <p:cNvSpPr>
            <a:spLocks/>
          </p:cNvSpPr>
          <p:nvPr/>
        </p:nvSpPr>
        <p:spPr bwMode="auto">
          <a:xfrm>
            <a:off x="4524376" y="2262188"/>
            <a:ext cx="3475038" cy="2079625"/>
          </a:xfrm>
          <a:custGeom>
            <a:avLst/>
            <a:gdLst>
              <a:gd name="T0" fmla="*/ 0 w 2974109"/>
              <a:gd name="T1" fmla="*/ 0 h 2078182"/>
              <a:gd name="T2" fmla="*/ 787611 w 2974109"/>
              <a:gd name="T3" fmla="*/ 511893 h 2078182"/>
              <a:gd name="T4" fmla="*/ 1881003 w 2974109"/>
              <a:gd name="T5" fmla="*/ 977251 h 2078182"/>
              <a:gd name="T6" fmla="*/ 2983654 w 2974109"/>
              <a:gd name="T7" fmla="*/ 2094110 h 2078182"/>
              <a:gd name="T8" fmla="*/ 0 60000 65536"/>
              <a:gd name="T9" fmla="*/ 0 60000 65536"/>
              <a:gd name="T10" fmla="*/ 0 60000 65536"/>
              <a:gd name="T11" fmla="*/ 0 60000 65536"/>
              <a:gd name="T12" fmla="*/ 0 w 2974109"/>
              <a:gd name="T13" fmla="*/ 0 h 2078182"/>
              <a:gd name="T14" fmla="*/ 2974109 w 2974109"/>
              <a:gd name="T15" fmla="*/ 2078182 h 20781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74109" h="2078182">
                <a:moveTo>
                  <a:pt x="0" y="0"/>
                </a:moveTo>
                <a:cubicBezTo>
                  <a:pt x="236297" y="173182"/>
                  <a:pt x="472594" y="346364"/>
                  <a:pt x="785091" y="508000"/>
                </a:cubicBezTo>
                <a:cubicBezTo>
                  <a:pt x="1097588" y="669636"/>
                  <a:pt x="1510146" y="708121"/>
                  <a:pt x="1874982" y="969818"/>
                </a:cubicBezTo>
                <a:cubicBezTo>
                  <a:pt x="2239818" y="1231515"/>
                  <a:pt x="2606963" y="1654848"/>
                  <a:pt x="2974109" y="2078182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Slide Number Placeholder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239250" cy="2089150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</a:rPr>
              <a:t>Set </a:t>
            </a:r>
            <a:r>
              <a:rPr lang="en-US" sz="2800">
                <a:sym typeface="Symbol" charset="2"/>
              </a:rPr>
              <a:t></a:t>
            </a:r>
            <a:r>
              <a:rPr lang="en-US" sz="2800">
                <a:solidFill>
                  <a:srgbClr val="000000"/>
                </a:solidFill>
              </a:rPr>
              <a:t> of</a:t>
            </a:r>
            <a:r>
              <a:rPr lang="en-US" sz="28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periodic tasks </a:t>
            </a:r>
            <a:r>
              <a:rPr lang="en-US" sz="2800">
                <a:solidFill>
                  <a:srgbClr val="020202"/>
                </a:solidFill>
              </a:rPr>
              <a:t>scheduled on</a:t>
            </a:r>
            <a:r>
              <a:rPr lang="en-US" sz="28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M cores</a:t>
            </a:r>
            <a:r>
              <a:rPr lang="en-US" sz="280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/>
              <a:t>Task </a:t>
            </a:r>
            <a:r>
              <a:rPr lang="en-US" sz="2400">
                <a:solidFill>
                  <a:srgbClr val="0000CC"/>
                </a:solidFill>
              </a:rPr>
              <a:t>T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i="1">
                <a:solidFill>
                  <a:srgbClr val="0000CC"/>
                </a:solidFill>
              </a:rPr>
              <a:t> = </a:t>
            </a:r>
            <a:r>
              <a:rPr lang="en-US" sz="2400">
                <a:solidFill>
                  <a:srgbClr val="0000CC"/>
                </a:solidFill>
              </a:rPr>
              <a:t>(e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>
                <a:solidFill>
                  <a:srgbClr val="0000CC"/>
                </a:solidFill>
              </a:rPr>
              <a:t>,p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>
                <a:solidFill>
                  <a:srgbClr val="0000CC"/>
                </a:solidFill>
              </a:rPr>
              <a:t>)</a:t>
            </a:r>
            <a:r>
              <a:rPr lang="en-US" sz="2400" i="1"/>
              <a:t> </a:t>
            </a:r>
            <a:r>
              <a:rPr lang="en-US" sz="2400"/>
              <a:t>releases a </a:t>
            </a:r>
            <a:r>
              <a:rPr lang="en-US" sz="2400" i="1">
                <a:solidFill>
                  <a:srgbClr val="C00000"/>
                </a:solidFill>
              </a:rPr>
              <a:t>job</a:t>
            </a:r>
            <a:r>
              <a:rPr lang="en-US" sz="2400"/>
              <a:t> with exec. cost </a:t>
            </a:r>
            <a:r>
              <a:rPr lang="en-US" sz="2400">
                <a:solidFill>
                  <a:srgbClr val="0000CC"/>
                </a:solidFill>
              </a:rPr>
              <a:t>e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i="1"/>
              <a:t> </a:t>
            </a:r>
            <a:r>
              <a:rPr lang="en-US" sz="2400"/>
              <a:t>every </a:t>
            </a:r>
            <a:r>
              <a:rPr lang="en-US" sz="2400">
                <a:solidFill>
                  <a:srgbClr val="0000CC"/>
                </a:solidFill>
              </a:rPr>
              <a:t>p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baseline="-25000"/>
              <a:t> </a:t>
            </a:r>
            <a:r>
              <a:rPr lang="en-US" sz="2400"/>
              <a:t>time units.</a:t>
            </a:r>
          </a:p>
          <a:p>
            <a:pPr lvl="2"/>
            <a:r>
              <a:rPr lang="en-US" sz="2000"/>
              <a:t>Ti’s </a:t>
            </a:r>
            <a:r>
              <a:rPr lang="en-US" sz="2000" i="1">
                <a:solidFill>
                  <a:srgbClr val="C00000"/>
                </a:solidFill>
              </a:rPr>
              <a:t>utilization</a:t>
            </a:r>
            <a:r>
              <a:rPr lang="en-US" sz="2000"/>
              <a:t> (or </a:t>
            </a:r>
            <a:r>
              <a:rPr lang="en-US" sz="2000" i="1">
                <a:solidFill>
                  <a:srgbClr val="C00000"/>
                </a:solidFill>
              </a:rPr>
              <a:t>weight</a:t>
            </a:r>
            <a:r>
              <a:rPr lang="en-US" sz="2000"/>
              <a:t>) is </a:t>
            </a:r>
            <a:r>
              <a:rPr lang="en-US" sz="2000">
                <a:solidFill>
                  <a:srgbClr val="0000CC"/>
                </a:solidFill>
              </a:rPr>
              <a:t>u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>
                <a:solidFill>
                  <a:srgbClr val="0000CC"/>
                </a:solidFill>
              </a:rPr>
              <a:t> =</a:t>
            </a:r>
            <a:r>
              <a:rPr lang="en-US" sz="2000"/>
              <a:t> </a:t>
            </a:r>
            <a:r>
              <a:rPr lang="en-US" sz="2000">
                <a:solidFill>
                  <a:srgbClr val="0000CC"/>
                </a:solidFill>
              </a:rPr>
              <a:t>e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>
                <a:solidFill>
                  <a:srgbClr val="0000CC"/>
                </a:solidFill>
              </a:rPr>
              <a:t>/p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>
                <a:solidFill>
                  <a:srgbClr val="C00000"/>
                </a:solidFill>
              </a:rPr>
              <a:t>Total utilization</a:t>
            </a:r>
            <a:r>
              <a:rPr lang="en-US" sz="2000">
                <a:solidFill>
                  <a:srgbClr val="C00000"/>
                </a:solidFill>
              </a:rPr>
              <a:t> </a:t>
            </a:r>
            <a:r>
              <a:rPr lang="en-US" sz="2000"/>
              <a:t>is </a:t>
            </a:r>
            <a:r>
              <a:rPr lang="en-US" sz="2000">
                <a:solidFill>
                  <a:srgbClr val="0000CC"/>
                </a:solidFill>
              </a:rPr>
              <a:t>U(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</a:t>
            </a:r>
            <a:r>
              <a:rPr lang="en-US" sz="2000">
                <a:solidFill>
                  <a:srgbClr val="0000CC"/>
                </a:solidFill>
              </a:rPr>
              <a:t>) =</a:t>
            </a:r>
            <a:r>
              <a:rPr lang="en-US" sz="2000"/>
              <a:t> </a:t>
            </a:r>
            <a:r>
              <a:rPr lang="en-US" sz="2800">
                <a:solidFill>
                  <a:srgbClr val="0000CC"/>
                </a:solidFill>
                <a:sym typeface="Symbol" charset="2"/>
              </a:rPr>
              <a:t>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Ti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 e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/p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>
                <a:sym typeface="Symbol" charset="2"/>
              </a:rPr>
              <a:t>.</a:t>
            </a:r>
          </a:p>
        </p:txBody>
      </p:sp>
      <p:sp>
        <p:nvSpPr>
          <p:cNvPr id="1040388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8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9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8480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8481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8482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83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18504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5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6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7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8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9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85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86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87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88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18500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1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2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3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90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91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492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93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8494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8495" name="Oval 76"/>
          <p:cNvSpPr>
            <a:spLocks noChangeArrowheads="1"/>
          </p:cNvSpPr>
          <p:nvPr/>
        </p:nvSpPr>
        <p:spPr bwMode="auto">
          <a:xfrm>
            <a:off x="4067175" y="2614613"/>
            <a:ext cx="733425" cy="534987"/>
          </a:xfrm>
          <a:prstGeom prst="ellips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96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8497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18498" name="Text Box 77"/>
          <p:cNvSpPr txBox="1">
            <a:spLocks noChangeArrowheads="1"/>
          </p:cNvSpPr>
          <p:nvPr/>
        </p:nvSpPr>
        <p:spPr bwMode="auto">
          <a:xfrm>
            <a:off x="801688" y="4708525"/>
            <a:ext cx="6238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2/5</a:t>
            </a:r>
          </a:p>
        </p:txBody>
      </p:sp>
      <p:sp>
        <p:nvSpPr>
          <p:cNvPr id="18499" name="Freeform 86"/>
          <p:cNvSpPr>
            <a:spLocks/>
          </p:cNvSpPr>
          <p:nvPr/>
        </p:nvSpPr>
        <p:spPr bwMode="auto">
          <a:xfrm>
            <a:off x="1090613" y="3074988"/>
            <a:ext cx="3084512" cy="1644650"/>
          </a:xfrm>
          <a:custGeom>
            <a:avLst/>
            <a:gdLst>
              <a:gd name="T0" fmla="*/ 3080193 w 3084945"/>
              <a:gd name="T1" fmla="*/ 0 h 1644073"/>
              <a:gd name="T2" fmla="*/ 1503207 w 3084945"/>
              <a:gd name="T3" fmla="*/ 565597 h 1644073"/>
              <a:gd name="T4" fmla="*/ 424222 w 3084945"/>
              <a:gd name="T5" fmla="*/ 890119 h 1644073"/>
              <a:gd name="T6" fmla="*/ 0 w 3084945"/>
              <a:gd name="T7" fmla="*/ 1650431 h 1644073"/>
              <a:gd name="T8" fmla="*/ 0 60000 65536"/>
              <a:gd name="T9" fmla="*/ 0 60000 65536"/>
              <a:gd name="T10" fmla="*/ 0 60000 65536"/>
              <a:gd name="T11" fmla="*/ 0 60000 65536"/>
              <a:gd name="T12" fmla="*/ 0 w 3084945"/>
              <a:gd name="T13" fmla="*/ 0 h 1644073"/>
              <a:gd name="T14" fmla="*/ 3084945 w 3084945"/>
              <a:gd name="T15" fmla="*/ 1644073 h 16440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84945" h="1644073">
                <a:moveTo>
                  <a:pt x="3084945" y="0"/>
                </a:moveTo>
                <a:lnTo>
                  <a:pt x="1505527" y="563418"/>
                </a:lnTo>
                <a:cubicBezTo>
                  <a:pt x="1062182" y="711200"/>
                  <a:pt x="675794" y="706582"/>
                  <a:pt x="424873" y="886691"/>
                </a:cubicBezTo>
                <a:cubicBezTo>
                  <a:pt x="173952" y="1066800"/>
                  <a:pt x="86976" y="1355436"/>
                  <a:pt x="0" y="1644073"/>
                </a:cubicBez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Periodic Task Systems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" y="1381125"/>
            <a:ext cx="9239250" cy="2735263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</a:rPr>
              <a:t>Set </a:t>
            </a:r>
            <a:r>
              <a:rPr lang="en-US" sz="2800">
                <a:sym typeface="Symbol" charset="2"/>
              </a:rPr>
              <a:t></a:t>
            </a:r>
            <a:r>
              <a:rPr lang="en-US" sz="2800">
                <a:solidFill>
                  <a:srgbClr val="000000"/>
                </a:solidFill>
              </a:rPr>
              <a:t> of</a:t>
            </a:r>
            <a:r>
              <a:rPr lang="en-US" sz="28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periodic tasks </a:t>
            </a:r>
            <a:r>
              <a:rPr lang="en-US" sz="2800">
                <a:solidFill>
                  <a:srgbClr val="020202"/>
                </a:solidFill>
              </a:rPr>
              <a:t>scheduled on</a:t>
            </a:r>
            <a:r>
              <a:rPr lang="en-US" sz="28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M cores</a:t>
            </a:r>
            <a:r>
              <a:rPr lang="en-US" sz="2800">
                <a:solidFill>
                  <a:srgbClr val="020202"/>
                </a:solidFill>
              </a:rPr>
              <a:t>:</a:t>
            </a:r>
          </a:p>
          <a:p>
            <a:pPr lvl="1"/>
            <a:r>
              <a:rPr lang="en-US" sz="2400"/>
              <a:t>Task </a:t>
            </a:r>
            <a:r>
              <a:rPr lang="en-US" sz="2400">
                <a:solidFill>
                  <a:srgbClr val="0000CC"/>
                </a:solidFill>
              </a:rPr>
              <a:t>T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i="1">
                <a:solidFill>
                  <a:srgbClr val="0000CC"/>
                </a:solidFill>
              </a:rPr>
              <a:t> = </a:t>
            </a:r>
            <a:r>
              <a:rPr lang="en-US" sz="2400">
                <a:solidFill>
                  <a:srgbClr val="0000CC"/>
                </a:solidFill>
              </a:rPr>
              <a:t>(e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>
                <a:solidFill>
                  <a:srgbClr val="0000CC"/>
                </a:solidFill>
              </a:rPr>
              <a:t>,p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>
                <a:solidFill>
                  <a:srgbClr val="0000CC"/>
                </a:solidFill>
              </a:rPr>
              <a:t>)</a:t>
            </a:r>
            <a:r>
              <a:rPr lang="en-US" sz="2400" i="1"/>
              <a:t> </a:t>
            </a:r>
            <a:r>
              <a:rPr lang="en-US" sz="2400"/>
              <a:t>releases a </a:t>
            </a:r>
            <a:r>
              <a:rPr lang="en-US" sz="2400" i="1">
                <a:solidFill>
                  <a:srgbClr val="C00000"/>
                </a:solidFill>
              </a:rPr>
              <a:t>job</a:t>
            </a:r>
            <a:r>
              <a:rPr lang="en-US" sz="2400"/>
              <a:t> with exec. cost </a:t>
            </a:r>
            <a:r>
              <a:rPr lang="en-US" sz="2400">
                <a:solidFill>
                  <a:srgbClr val="0000CC"/>
                </a:solidFill>
              </a:rPr>
              <a:t>e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i="1"/>
              <a:t> </a:t>
            </a:r>
            <a:r>
              <a:rPr lang="en-US" sz="2400"/>
              <a:t>every </a:t>
            </a:r>
            <a:r>
              <a:rPr lang="en-US" sz="2400">
                <a:solidFill>
                  <a:srgbClr val="0000CC"/>
                </a:solidFill>
              </a:rPr>
              <a:t>p</a:t>
            </a:r>
            <a:r>
              <a:rPr lang="en-US" sz="2400" baseline="-25000">
                <a:solidFill>
                  <a:srgbClr val="0000CC"/>
                </a:solidFill>
              </a:rPr>
              <a:t>i</a:t>
            </a:r>
            <a:r>
              <a:rPr lang="en-US" sz="2400" baseline="-25000"/>
              <a:t> </a:t>
            </a:r>
            <a:r>
              <a:rPr lang="en-US" sz="2400"/>
              <a:t>time units.</a:t>
            </a:r>
          </a:p>
          <a:p>
            <a:pPr lvl="2"/>
            <a:r>
              <a:rPr lang="en-US" sz="2000"/>
              <a:t>Ti’s </a:t>
            </a:r>
            <a:r>
              <a:rPr lang="en-US" sz="2000" i="1">
                <a:solidFill>
                  <a:srgbClr val="C00000"/>
                </a:solidFill>
              </a:rPr>
              <a:t>utilization</a:t>
            </a:r>
            <a:r>
              <a:rPr lang="en-US" sz="2000"/>
              <a:t> (or </a:t>
            </a:r>
            <a:r>
              <a:rPr lang="en-US" sz="2000" i="1">
                <a:solidFill>
                  <a:srgbClr val="C00000"/>
                </a:solidFill>
              </a:rPr>
              <a:t>weight</a:t>
            </a:r>
            <a:r>
              <a:rPr lang="en-US" sz="2000"/>
              <a:t>) is </a:t>
            </a:r>
            <a:r>
              <a:rPr lang="en-US" sz="2000">
                <a:solidFill>
                  <a:srgbClr val="0000CC"/>
                </a:solidFill>
              </a:rPr>
              <a:t>u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>
                <a:solidFill>
                  <a:srgbClr val="0000CC"/>
                </a:solidFill>
              </a:rPr>
              <a:t> =</a:t>
            </a:r>
            <a:r>
              <a:rPr lang="en-US" sz="2000"/>
              <a:t> </a:t>
            </a:r>
            <a:r>
              <a:rPr lang="en-US" sz="2000">
                <a:solidFill>
                  <a:srgbClr val="0000CC"/>
                </a:solidFill>
              </a:rPr>
              <a:t>e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>
                <a:solidFill>
                  <a:srgbClr val="0000CC"/>
                </a:solidFill>
              </a:rPr>
              <a:t>/p</a:t>
            </a:r>
            <a:r>
              <a:rPr lang="en-US" sz="2000" baseline="-25000">
                <a:solidFill>
                  <a:srgbClr val="0000CC"/>
                </a:solidFill>
              </a:rPr>
              <a:t>i</a:t>
            </a:r>
            <a:r>
              <a:rPr lang="en-US" sz="2000"/>
              <a:t>.</a:t>
            </a:r>
          </a:p>
          <a:p>
            <a:pPr lvl="2">
              <a:lnSpc>
                <a:spcPct val="70000"/>
              </a:lnSpc>
            </a:pPr>
            <a:r>
              <a:rPr lang="en-US" sz="2000" i="1">
                <a:solidFill>
                  <a:srgbClr val="C00000"/>
                </a:solidFill>
              </a:rPr>
              <a:t>Total utilization</a:t>
            </a:r>
            <a:r>
              <a:rPr lang="en-US" sz="2000">
                <a:solidFill>
                  <a:srgbClr val="C00000"/>
                </a:solidFill>
              </a:rPr>
              <a:t> </a:t>
            </a:r>
            <a:r>
              <a:rPr lang="en-US" sz="2000"/>
              <a:t>is </a:t>
            </a:r>
            <a:r>
              <a:rPr lang="en-US" sz="2000">
                <a:solidFill>
                  <a:srgbClr val="0000CC"/>
                </a:solidFill>
              </a:rPr>
              <a:t>U(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</a:t>
            </a:r>
            <a:r>
              <a:rPr lang="en-US" sz="2000">
                <a:solidFill>
                  <a:srgbClr val="0000CC"/>
                </a:solidFill>
              </a:rPr>
              <a:t>) =</a:t>
            </a:r>
            <a:r>
              <a:rPr lang="en-US" sz="2000"/>
              <a:t> </a:t>
            </a:r>
            <a:r>
              <a:rPr lang="en-US" sz="2800">
                <a:solidFill>
                  <a:srgbClr val="0000CC"/>
                </a:solidFill>
                <a:sym typeface="Symbol" charset="2"/>
              </a:rPr>
              <a:t>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Ti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 e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>
                <a:solidFill>
                  <a:srgbClr val="0000CC"/>
                </a:solidFill>
                <a:sym typeface="Symbol" charset="2"/>
              </a:rPr>
              <a:t>/p</a:t>
            </a:r>
            <a:r>
              <a:rPr lang="en-US" sz="2000" baseline="-25000">
                <a:solidFill>
                  <a:srgbClr val="0000CC"/>
                </a:solidFill>
                <a:sym typeface="Symbol" charset="2"/>
              </a:rPr>
              <a:t>i</a:t>
            </a:r>
            <a:r>
              <a:rPr lang="en-US" sz="2000">
                <a:sym typeface="Symbol" charset="2"/>
              </a:rPr>
              <a:t>.</a:t>
            </a:r>
          </a:p>
          <a:p>
            <a:pPr lvl="1"/>
            <a:r>
              <a:rPr lang="en-US" sz="2400"/>
              <a:t>Each job of T</a:t>
            </a:r>
            <a:r>
              <a:rPr lang="en-US" sz="2400" baseline="-25000"/>
              <a:t>i</a:t>
            </a:r>
            <a:r>
              <a:rPr lang="en-US" sz="2400"/>
              <a:t> has a </a:t>
            </a:r>
            <a:r>
              <a:rPr lang="en-US" sz="2400" i="1">
                <a:solidFill>
                  <a:srgbClr val="C00000"/>
                </a:solidFill>
              </a:rPr>
              <a:t>deadline</a:t>
            </a:r>
            <a:r>
              <a:rPr lang="en-US" sz="2400"/>
              <a:t> at the next job release of T</a:t>
            </a:r>
            <a:r>
              <a:rPr lang="en-US" sz="2400" baseline="-25000"/>
              <a:t>i</a:t>
            </a:r>
            <a:r>
              <a:rPr lang="en-US" sz="2400"/>
              <a:t>.</a:t>
            </a:r>
          </a:p>
        </p:txBody>
      </p:sp>
      <p:sp>
        <p:nvSpPr>
          <p:cNvPr id="1039364" name="Rectangle 4"/>
          <p:cNvSpPr>
            <a:spLocks noChangeArrowheads="1"/>
          </p:cNvSpPr>
          <p:nvPr/>
        </p:nvSpPr>
        <p:spPr bwMode="auto">
          <a:xfrm>
            <a:off x="1400175" y="4116388"/>
            <a:ext cx="7239000" cy="242728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4400">
              <a:solidFill>
                <a:schemeClr val="accent2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552575" y="60864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1565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392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0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1552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2238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466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1781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09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695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2924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152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381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3609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3838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4067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4295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4524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4752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4981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5210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5438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5667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5895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6124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6353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6581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6810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7038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7267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74961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77247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79533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V="1">
            <a:off x="3851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 flipV="1">
            <a:off x="6137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3592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10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5878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20</a:t>
            </a:r>
            <a:endParaRPr lang="en-US" sz="2400" i="1"/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8132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30</a:t>
            </a:r>
            <a:endParaRPr lang="en-US" sz="2400" i="1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81819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8410575" y="6010275"/>
            <a:ext cx="0" cy="152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 flipV="1">
            <a:off x="8423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>
            <a:off x="1565275" y="4740275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2" name="Line 47"/>
          <p:cNvSpPr>
            <a:spLocks noChangeShapeType="1"/>
          </p:cNvSpPr>
          <p:nvPr/>
        </p:nvSpPr>
        <p:spPr bwMode="auto">
          <a:xfrm flipV="1">
            <a:off x="2708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3" name="Text Box 48"/>
          <p:cNvSpPr txBox="1">
            <a:spLocks noChangeArrowheads="1"/>
          </p:cNvSpPr>
          <p:nvPr/>
        </p:nvSpPr>
        <p:spPr bwMode="auto">
          <a:xfrm>
            <a:off x="2535238" y="6084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5</a:t>
            </a:r>
          </a:p>
        </p:txBody>
      </p:sp>
      <p:sp>
        <p:nvSpPr>
          <p:cNvPr id="19504" name="Text Box 49"/>
          <p:cNvSpPr txBox="1">
            <a:spLocks noChangeArrowheads="1"/>
          </p:cNvSpPr>
          <p:nvPr/>
        </p:nvSpPr>
        <p:spPr bwMode="auto">
          <a:xfrm>
            <a:off x="473551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15</a:t>
            </a:r>
          </a:p>
        </p:txBody>
      </p:sp>
      <p:sp>
        <p:nvSpPr>
          <p:cNvPr id="19505" name="Text Box 50"/>
          <p:cNvSpPr txBox="1">
            <a:spLocks noChangeArrowheads="1"/>
          </p:cNvSpPr>
          <p:nvPr/>
        </p:nvSpPr>
        <p:spPr bwMode="auto">
          <a:xfrm>
            <a:off x="6989763" y="60848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25</a:t>
            </a:r>
          </a:p>
        </p:txBody>
      </p:sp>
      <p:sp>
        <p:nvSpPr>
          <p:cNvPr id="19506" name="Line 51"/>
          <p:cNvSpPr>
            <a:spLocks noChangeShapeType="1"/>
          </p:cNvSpPr>
          <p:nvPr/>
        </p:nvSpPr>
        <p:spPr bwMode="auto">
          <a:xfrm flipV="1">
            <a:off x="7280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7" name="Line 52"/>
          <p:cNvSpPr>
            <a:spLocks noChangeShapeType="1"/>
          </p:cNvSpPr>
          <p:nvPr/>
        </p:nvSpPr>
        <p:spPr bwMode="auto">
          <a:xfrm flipV="1">
            <a:off x="4994275" y="4359275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5275" y="4486275"/>
            <a:ext cx="6858000" cy="254000"/>
            <a:chOff x="872" y="2640"/>
            <a:chExt cx="4320" cy="160"/>
          </a:xfrm>
        </p:grpSpPr>
        <p:sp>
          <p:nvSpPr>
            <p:cNvPr id="19525" name="Rectangle 54"/>
            <p:cNvSpPr>
              <a:spLocks noChangeArrowheads="1"/>
            </p:cNvSpPr>
            <p:nvPr/>
          </p:nvSpPr>
          <p:spPr bwMode="auto">
            <a:xfrm>
              <a:off x="375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6" name="Rectangle 55"/>
            <p:cNvSpPr>
              <a:spLocks noChangeArrowheads="1"/>
            </p:cNvSpPr>
            <p:nvPr/>
          </p:nvSpPr>
          <p:spPr bwMode="auto">
            <a:xfrm>
              <a:off x="274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7" name="Rectangle 56"/>
            <p:cNvSpPr>
              <a:spLocks noChangeArrowheads="1"/>
            </p:cNvSpPr>
            <p:nvPr/>
          </p:nvSpPr>
          <p:spPr bwMode="auto">
            <a:xfrm>
              <a:off x="87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8" name="Rectangle 57"/>
            <p:cNvSpPr>
              <a:spLocks noChangeArrowheads="1"/>
            </p:cNvSpPr>
            <p:nvPr/>
          </p:nvSpPr>
          <p:spPr bwMode="auto">
            <a:xfrm>
              <a:off x="159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9" name="Rectangle 58"/>
            <p:cNvSpPr>
              <a:spLocks noChangeArrowheads="1"/>
            </p:cNvSpPr>
            <p:nvPr/>
          </p:nvSpPr>
          <p:spPr bwMode="auto">
            <a:xfrm>
              <a:off x="3032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0" name="Rectangle 59"/>
            <p:cNvSpPr>
              <a:spLocks noChangeArrowheads="1"/>
            </p:cNvSpPr>
            <p:nvPr/>
          </p:nvSpPr>
          <p:spPr bwMode="auto">
            <a:xfrm>
              <a:off x="4904" y="2640"/>
              <a:ext cx="288" cy="16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09" name="Line 60"/>
          <p:cNvSpPr>
            <a:spLocks noChangeShapeType="1"/>
          </p:cNvSpPr>
          <p:nvPr/>
        </p:nvSpPr>
        <p:spPr bwMode="auto">
          <a:xfrm>
            <a:off x="1552575" y="5613400"/>
            <a:ext cx="68580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0" name="Line 61"/>
          <p:cNvSpPr>
            <a:spLocks noChangeShapeType="1"/>
          </p:cNvSpPr>
          <p:nvPr/>
        </p:nvSpPr>
        <p:spPr bwMode="auto">
          <a:xfrm flipV="1">
            <a:off x="1552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1" name="Line 62"/>
          <p:cNvSpPr>
            <a:spLocks noChangeShapeType="1"/>
          </p:cNvSpPr>
          <p:nvPr/>
        </p:nvSpPr>
        <p:spPr bwMode="auto">
          <a:xfrm flipV="1">
            <a:off x="4981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2" name="Line 63"/>
          <p:cNvSpPr>
            <a:spLocks noChangeShapeType="1"/>
          </p:cNvSpPr>
          <p:nvPr/>
        </p:nvSpPr>
        <p:spPr bwMode="auto">
          <a:xfrm flipV="1">
            <a:off x="8410575" y="5232400"/>
            <a:ext cx="0" cy="381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009775" y="5384800"/>
            <a:ext cx="5943600" cy="228600"/>
            <a:chOff x="1152" y="3206"/>
            <a:chExt cx="3744" cy="144"/>
          </a:xfrm>
        </p:grpSpPr>
        <p:sp>
          <p:nvSpPr>
            <p:cNvPr id="19521" name="Rectangle 66"/>
            <p:cNvSpPr>
              <a:spLocks noChangeArrowheads="1"/>
            </p:cNvSpPr>
            <p:nvPr/>
          </p:nvSpPr>
          <p:spPr bwMode="auto">
            <a:xfrm>
              <a:off x="1152" y="3206"/>
              <a:ext cx="432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Rectangle 67"/>
            <p:cNvSpPr>
              <a:spLocks noChangeArrowheads="1"/>
            </p:cNvSpPr>
            <p:nvPr/>
          </p:nvSpPr>
          <p:spPr bwMode="auto">
            <a:xfrm>
              <a:off x="187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Rectangle 68"/>
            <p:cNvSpPr>
              <a:spLocks noChangeArrowheads="1"/>
            </p:cNvSpPr>
            <p:nvPr/>
          </p:nvSpPr>
          <p:spPr bwMode="auto">
            <a:xfrm>
              <a:off x="3312" y="3206"/>
              <a:ext cx="432" cy="144"/>
            </a:xfrm>
            <a:prstGeom prst="rect">
              <a:avLst/>
            </a:prstGeom>
            <a:solidFill>
              <a:srgbClr val="CC0000">
                <a:alpha val="98822"/>
              </a:srgbClr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4" name="Rectangle 69"/>
            <p:cNvSpPr>
              <a:spLocks noChangeArrowheads="1"/>
            </p:cNvSpPr>
            <p:nvPr/>
          </p:nvSpPr>
          <p:spPr bwMode="auto">
            <a:xfrm>
              <a:off x="4032" y="3206"/>
              <a:ext cx="864" cy="14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9900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14" name="Line 70"/>
          <p:cNvSpPr>
            <a:spLocks noChangeShapeType="1"/>
          </p:cNvSpPr>
          <p:nvPr/>
        </p:nvSpPr>
        <p:spPr bwMode="auto">
          <a:xfrm>
            <a:off x="1560513" y="4360863"/>
            <a:ext cx="44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5" name="Text Box 71"/>
          <p:cNvSpPr txBox="1">
            <a:spLocks noChangeArrowheads="1"/>
          </p:cNvSpPr>
          <p:nvPr/>
        </p:nvSpPr>
        <p:spPr bwMode="auto">
          <a:xfrm>
            <a:off x="1633538" y="4035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9516" name="Line 72"/>
          <p:cNvSpPr>
            <a:spLocks noChangeShapeType="1"/>
          </p:cNvSpPr>
          <p:nvPr/>
        </p:nvSpPr>
        <p:spPr bwMode="auto">
          <a:xfrm>
            <a:off x="2684463" y="4354513"/>
            <a:ext cx="1152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17" name="Text Box 73"/>
          <p:cNvSpPr txBox="1">
            <a:spLocks noChangeArrowheads="1"/>
          </p:cNvSpPr>
          <p:nvPr/>
        </p:nvSpPr>
        <p:spPr bwMode="auto">
          <a:xfrm>
            <a:off x="3132138" y="403066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9518" name="Text Box 74"/>
          <p:cNvSpPr txBox="1">
            <a:spLocks noChangeArrowheads="1"/>
          </p:cNvSpPr>
          <p:nvPr/>
        </p:nvSpPr>
        <p:spPr bwMode="auto">
          <a:xfrm>
            <a:off x="3575050" y="4830763"/>
            <a:ext cx="25209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One Processor Here</a:t>
            </a:r>
          </a:p>
        </p:txBody>
      </p:sp>
      <p:sp>
        <p:nvSpPr>
          <p:cNvPr id="19519" name="Text Box 46"/>
          <p:cNvSpPr txBox="1">
            <a:spLocks noChangeArrowheads="1"/>
          </p:cNvSpPr>
          <p:nvPr/>
        </p:nvSpPr>
        <p:spPr bwMode="auto">
          <a:xfrm>
            <a:off x="206375" y="4378325"/>
            <a:ext cx="1301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1</a:t>
            </a:r>
            <a:r>
              <a:rPr lang="en-US" b="1"/>
              <a:t> = (2,5)</a:t>
            </a:r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9850" y="5229225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T</a:t>
            </a:r>
            <a:r>
              <a:rPr lang="en-US" b="1" baseline="-25000"/>
              <a:t>2</a:t>
            </a:r>
            <a:r>
              <a:rPr lang="en-US" b="1"/>
              <a:t> = (9,15)</a:t>
            </a:r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0C3C-CAE9-8542-9C76-F76F4D62F4A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4555</Words>
  <Application>Microsoft Office PowerPoint</Application>
  <PresentationFormat>On-screen Show (4:3)</PresentationFormat>
  <Paragraphs>825</Paragraphs>
  <Slides>65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68" baseType="lpstr">
      <vt:lpstr>Office Theme</vt:lpstr>
      <vt:lpstr>Equation</vt:lpstr>
      <vt:lpstr>Microsoft Equation 3.0</vt:lpstr>
      <vt:lpstr>Cliff’s Notes for Real-Time Systems</vt:lpstr>
      <vt:lpstr>Real-Time Basics</vt:lpstr>
      <vt:lpstr>What is a Real-Time System?</vt:lpstr>
      <vt:lpstr>What is a Real-Time System?</vt:lpstr>
      <vt:lpstr>Periodic Task Systems</vt:lpstr>
      <vt:lpstr>Periodic Task Systems</vt:lpstr>
      <vt:lpstr>Periodic Task Systems</vt:lpstr>
      <vt:lpstr>Periodic Task Systems</vt:lpstr>
      <vt:lpstr>Periodic Task Systems</vt:lpstr>
      <vt:lpstr>Periodic Task Systems</vt:lpstr>
      <vt:lpstr>Periodic Task Systems</vt:lpstr>
      <vt:lpstr>Other Kinds of Tasks</vt:lpstr>
      <vt:lpstr>Periodic  vs. Sporadic</vt:lpstr>
      <vt:lpstr>Periodic  vs. Sporadic</vt:lpstr>
      <vt:lpstr>A Little More Notation/Terminology…</vt:lpstr>
      <vt:lpstr>Hard vs. Soft Real-Time</vt:lpstr>
      <vt:lpstr>Task Dependencies</vt:lpstr>
      <vt:lpstr>Scheduling vs. Schedulability</vt:lpstr>
      <vt:lpstr>Optimality and Feasibility</vt:lpstr>
      <vt:lpstr>Feasibility vs. Schedulability</vt:lpstr>
      <vt:lpstr>Exact vs. Sufficient</vt:lpstr>
      <vt:lpstr>Three Kinds of Schedulability Tests</vt:lpstr>
      <vt:lpstr>Classification of Scheduling Algorithms</vt:lpstr>
      <vt:lpstr>Clock Driven Scheduling (Cyclic Executives)</vt:lpstr>
      <vt:lpstr>Example</vt:lpstr>
      <vt:lpstr>Improving Response Times of Aperiodic Jobs</vt:lpstr>
      <vt:lpstr>Slack Stealing</vt:lpstr>
      <vt:lpstr>Example</vt:lpstr>
      <vt:lpstr>Pros and Cons of Cyclic Executives</vt:lpstr>
      <vt:lpstr>Pros and Cons (Continued)</vt:lpstr>
      <vt:lpstr>Static-Priority Scheduling</vt:lpstr>
      <vt:lpstr>Rate-Monotonic Scheduling (Liu and Layland)</vt:lpstr>
      <vt:lpstr>Deadline-Monotonic Scheduling (Leung and Whitehead)</vt:lpstr>
      <vt:lpstr>Optimality (or not) of RM and DM</vt:lpstr>
      <vt:lpstr>Utilization-based RM Schedulability Test</vt:lpstr>
      <vt:lpstr>Peudo-Polynomial-Time Test (Uniprocessor, Static-Priority)</vt:lpstr>
      <vt:lpstr>Job Level-Fixed Dynamic-Priority Scheduling</vt:lpstr>
      <vt:lpstr>A Famous Polynomial-Time Test (For Uniprocessor EDF)</vt:lpstr>
      <vt:lpstr>EDF: Deadlines &lt; Periods</vt:lpstr>
      <vt:lpstr>Mixing Real-Time and Non-Real-Time in Priority-Driven Systems </vt:lpstr>
      <vt:lpstr>Background Scheduling</vt:lpstr>
      <vt:lpstr>Servers (aka Containers)</vt:lpstr>
      <vt:lpstr>Simple Periodic Server</vt:lpstr>
      <vt:lpstr>Periodic Server with RM Scheduling</vt:lpstr>
      <vt:lpstr>Periodic Server with RM Scheduling (example continued)</vt:lpstr>
      <vt:lpstr>Periodic Server with RM Scheduling (example concluded)</vt:lpstr>
      <vt:lpstr>Improving the Periodic Server</vt:lpstr>
      <vt:lpstr>RT Synchronization 101 Priority Inversions</vt:lpstr>
      <vt:lpstr>RT Synchronization 101 Priority Inheritance</vt:lpstr>
      <vt:lpstr>Multiprocessor Real-Time Scheduling</vt:lpstr>
      <vt:lpstr>Multiprocessor Real-Time Scheduling</vt:lpstr>
      <vt:lpstr>Multiprocessor Scheduling Algorithms</vt:lpstr>
      <vt:lpstr>Properties of G-EDF</vt:lpstr>
      <vt:lpstr>Moving on….</vt:lpstr>
      <vt:lpstr>Timing Analysis</vt:lpstr>
      <vt:lpstr>Factors that Affect Timing Analysis</vt:lpstr>
      <vt:lpstr>Some Simple Examples</vt:lpstr>
      <vt:lpstr>Computing Texec(L1)</vt:lpstr>
      <vt:lpstr>Loops (and Recursion)</vt:lpstr>
      <vt:lpstr>Conditional Statements</vt:lpstr>
      <vt:lpstr>Conditional Statement (Continued)</vt:lpstr>
      <vt:lpstr>Park and Shaw’s Timing Analysis Tool</vt:lpstr>
      <vt:lpstr>Some Coding Guidelines for Determinism</vt:lpstr>
      <vt:lpstr>Overheads</vt:lpstr>
      <vt:lpstr>Overhead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Bulltop Stormalong</dc:creator>
  <cp:lastModifiedBy>gelliott</cp:lastModifiedBy>
  <cp:revision>45</cp:revision>
  <dcterms:created xsi:type="dcterms:W3CDTF">2010-09-03T09:23:34Z</dcterms:created>
  <dcterms:modified xsi:type="dcterms:W3CDTF">2010-09-03T17:55:49Z</dcterms:modified>
</cp:coreProperties>
</file>