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4" r:id="rId2"/>
    <p:sldId id="385" r:id="rId3"/>
    <p:sldId id="387" r:id="rId4"/>
    <p:sldId id="386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7" r:id="rId13"/>
    <p:sldId id="378" r:id="rId14"/>
    <p:sldId id="379" r:id="rId15"/>
    <p:sldId id="380" r:id="rId16"/>
    <p:sldId id="381" r:id="rId17"/>
    <p:sldId id="382" r:id="rId18"/>
    <p:sldId id="383" r:id="rId19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CBEECB8-BEF7-4A71-B244-B763A145EF1F}">
          <p14:sldIdLst>
            <p14:sldId id="384"/>
            <p14:sldId id="385"/>
            <p14:sldId id="387"/>
            <p14:sldId id="386"/>
            <p14:sldId id="369"/>
            <p14:sldId id="370"/>
            <p14:sldId id="371"/>
            <p14:sldId id="372"/>
            <p14:sldId id="373"/>
            <p14:sldId id="374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CCFF"/>
    <a:srgbClr val="B77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7379" autoAdjust="0"/>
  </p:normalViewPr>
  <p:slideViewPr>
    <p:cSldViewPr>
      <p:cViewPr varScale="1">
        <p:scale>
          <a:sx n="57" d="100"/>
          <a:sy n="57" d="100"/>
        </p:scale>
        <p:origin x="17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98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7137" cy="512222"/>
          </a:xfrm>
          <a:prstGeom prst="rect">
            <a:avLst/>
          </a:prstGeom>
        </p:spPr>
        <p:txBody>
          <a:bodyPr vert="horz" lIns="94753" tIns="47377" rIns="94753" bIns="473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509" y="3"/>
            <a:ext cx="3077137" cy="512222"/>
          </a:xfrm>
          <a:prstGeom prst="rect">
            <a:avLst/>
          </a:prstGeom>
        </p:spPr>
        <p:txBody>
          <a:bodyPr vert="horz" lIns="94753" tIns="47377" rIns="94753" bIns="47377" rtlCol="0"/>
          <a:lstStyle>
            <a:lvl1pPr algn="r">
              <a:defRPr sz="1200"/>
            </a:lvl1pPr>
          </a:lstStyle>
          <a:p>
            <a:fld id="{26C26F68-C32A-4C3B-A5A5-F8FA0379F641}" type="datetimeFigureOut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0758"/>
            <a:ext cx="3077137" cy="512222"/>
          </a:xfrm>
          <a:prstGeom prst="rect">
            <a:avLst/>
          </a:prstGeom>
        </p:spPr>
        <p:txBody>
          <a:bodyPr vert="horz" lIns="94753" tIns="47377" rIns="94753" bIns="473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509" y="9720758"/>
            <a:ext cx="3077137" cy="512222"/>
          </a:xfrm>
          <a:prstGeom prst="rect">
            <a:avLst/>
          </a:prstGeom>
        </p:spPr>
        <p:txBody>
          <a:bodyPr vert="horz" lIns="94753" tIns="47377" rIns="94753" bIns="47377" rtlCol="0" anchor="b"/>
          <a:lstStyle>
            <a:lvl1pPr algn="r">
              <a:defRPr sz="1200"/>
            </a:lvl1pPr>
          </a:lstStyle>
          <a:p>
            <a:fld id="{5254F41E-F260-4B60-A9AD-E9F85BF5DF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69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3" tIns="47377" rIns="94753" bIns="473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3" tIns="47377" rIns="94753" bIns="47377" rtlCol="0"/>
          <a:lstStyle>
            <a:lvl1pPr algn="r">
              <a:defRPr sz="1200"/>
            </a:lvl1pPr>
          </a:lstStyle>
          <a:p>
            <a:fld id="{508DF32D-10E0-48AB-AD33-C72740E9BFF0}" type="datetimeFigureOut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3" tIns="47377" rIns="94753" bIns="4737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53" tIns="47377" rIns="94753" bIns="473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8" y="9721107"/>
            <a:ext cx="3076363" cy="511730"/>
          </a:xfrm>
          <a:prstGeom prst="rect">
            <a:avLst/>
          </a:prstGeom>
        </p:spPr>
        <p:txBody>
          <a:bodyPr vert="horz" lIns="94753" tIns="47377" rIns="94753" bIns="47377" rtlCol="0" anchor="b"/>
          <a:lstStyle>
            <a:lvl1pPr algn="r">
              <a:defRPr sz="1200"/>
            </a:lvl1pPr>
          </a:lstStyle>
          <a:p>
            <a:fld id="{D31F2201-EC1C-49CE-A1D9-35D95EE29B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슬라이드 이미지 개체 틀 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89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</a:t>
            </a:r>
            <a:r>
              <a:rPr lang="en-CA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odometry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process of determining the position and orientation of a robot by analyzing the associated camera images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77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36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57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31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Gather all data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Vehicle speed, the number of times</a:t>
            </a:r>
            <a:r>
              <a:rPr lang="en-US" baseline="0" dirty="0" smtClean="0"/>
              <a:t> that break has been pressed, location information, how much fuel was being used, </a:t>
            </a:r>
            <a:r>
              <a:rPr lang="en-US" baseline="0" dirty="0" err="1" smtClean="0"/>
              <a:t>wheather</a:t>
            </a:r>
            <a:r>
              <a:rPr lang="en-US" baseline="0" dirty="0" smtClean="0"/>
              <a:t>, open window, air conditioning, everything.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how drivers interact with external factors </a:t>
            </a: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410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Via</a:t>
            </a:r>
            <a:r>
              <a:rPr lang="en-US" baseline="0" dirty="0" smtClean="0"/>
              <a:t> LTE, vehicle sent visual scene to remote driver.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656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Department of Transportation announcing early this year that it plans to start taking steps to enable V2V communication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airbag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159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6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38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</a:t>
            </a:r>
            <a:r>
              <a:rPr lang="en-CA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odometry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process of determining the position and orientation of a robot by analyzing the associated camera images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20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en-CA" altLang="ko-KR" sz="2600" dirty="0" smtClean="0"/>
              <a:t>The Vision Sensor Unit with the compact High Dynamic Range CMOS (HDRC) camera, </a:t>
            </a:r>
            <a:r>
              <a:rPr lang="en-CA" altLang="ko-KR" sz="2600" dirty="0" err="1" smtClean="0"/>
              <a:t>Mobileye</a:t>
            </a:r>
            <a:r>
              <a:rPr lang="en-CA" altLang="ko-KR" sz="2600" dirty="0" smtClean="0"/>
              <a:t> EyeQ2 chip, proprietary algorithms and audio alert that attaches to the inside of the vehicle’s windshield.</a:t>
            </a:r>
            <a:endParaRPr lang="en-US" altLang="ko-KR" sz="2600" dirty="0" smtClean="0"/>
          </a:p>
          <a:p>
            <a:pPr lvl="1" algn="just"/>
            <a:r>
              <a:rPr lang="en-CA" altLang="ko-KR" sz="2600" dirty="0" smtClean="0"/>
              <a:t>The user-friendly, high visibility </a:t>
            </a:r>
            <a:r>
              <a:rPr lang="en-CA" altLang="ko-KR" sz="2600" dirty="0" err="1" smtClean="0"/>
              <a:t>EyeWatch</a:t>
            </a:r>
            <a:r>
              <a:rPr lang="en-CA" altLang="ko-KR" sz="2600" dirty="0" smtClean="0"/>
              <a:t> display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27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ARM® Cortex® A57/ A53 64/32-bit CPU architecture that delivers high performance and power</a:t>
            </a:r>
          </a:p>
          <a:p>
            <a:r>
              <a:rPr lang="en-CA" dirty="0" smtClean="0"/>
              <a:t>efficiency.</a:t>
            </a:r>
          </a:p>
          <a:p>
            <a:r>
              <a:rPr lang="en-CA" dirty="0" smtClean="0"/>
              <a:t>Maxwell GPU architecture that utilizes 256 cores to deliver class-leading performance and</a:t>
            </a:r>
          </a:p>
          <a:p>
            <a:r>
              <a:rPr lang="en-CA" dirty="0" smtClean="0"/>
              <a:t>power efficiency for the next generation of visual computing applications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22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00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 platform(12 camera</a:t>
            </a:r>
            <a:r>
              <a:rPr lang="en-US" baseline="0" dirty="0" smtClean="0"/>
              <a:t> inputs)</a:t>
            </a:r>
          </a:p>
          <a:p>
            <a:endParaRPr lang="en-US" baseline="0" dirty="0" smtClean="0"/>
          </a:p>
          <a:p>
            <a:r>
              <a:rPr lang="en-CA" dirty="0" smtClean="0"/>
              <a:t> The NVIDIA DRIVE PX Auto-Pilot Platform is a</a:t>
            </a:r>
          </a:p>
          <a:p>
            <a:r>
              <a:rPr lang="en-CA" dirty="0" smtClean="0"/>
              <a:t>complete auto-pilot computing development platform that comes with software modules for advanced</a:t>
            </a:r>
          </a:p>
          <a:p>
            <a:r>
              <a:rPr lang="en-CA" dirty="0" smtClean="0"/>
              <a:t>features such as surround vision, Auto-Valet parking, contextual driver assistance and more, at fraction</a:t>
            </a:r>
          </a:p>
          <a:p>
            <a:r>
              <a:rPr lang="en-CA" dirty="0" smtClean="0"/>
              <a:t>of the cost to car makers.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58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48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lighting conditions such as rain, night time, and bright reflections</a:t>
            </a:r>
          </a:p>
          <a:p>
            <a:endParaRPr lang="en-CA" dirty="0" smtClean="0"/>
          </a:p>
          <a:p>
            <a:r>
              <a:rPr lang="en-CA" dirty="0" smtClean="0"/>
              <a:t>as humans we would be more wary and drive more carefully when we see a distracted pedestrian who is crossing the road while talking on the phone, as compared to when we see a pedestrian who is aware of an approaching car and crosses the road more carefully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70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3A628EB1-E15B-4CAD-B859-12446F497DCA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바닥글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25E-D831-426D-9A98-CC91BC12D373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8099-B8B3-4F35-8963-702C392A62D9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sz="2200"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78EACDB-26D7-4C09-AFA5-249B65ED7E46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바닥글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A7E1F5AD-E5C2-48AC-8D91-F95AF7379405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6903-2DD7-400A-8A09-CA681CEB75BA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C69-F37A-433F-8AD0-4764C694E883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9A5-A2F3-4129-BF12-5A639F858540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26D2-97BF-46BB-A69E-BB16D0B5EAD2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4928-2B0E-46CC-9EE6-557C0ADB381C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EF8-5270-478F-A6CF-0B52CDF5B55D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FEBA-286F-417D-B6E7-744A35795757}" type="datetime1">
              <a:rPr lang="ko-KR" altLang="en-US" smtClean="0"/>
              <a:pPr/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ko-KR" altLang="en-US" dirty="0" smtClean="0"/>
              <a:t>바닥글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FF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ford.com/content/fordmedia/fna/us/en/news/2015/01/06/mobility-experiment-dynamic-social-shuttle-new-york-and-london.html" TargetMode="External"/><Relationship Id="rId13" Type="http://schemas.openxmlformats.org/officeDocument/2006/relationships/hyperlink" Target="https://media.ford.com/content/fordmedia/fna/us/en/news/2015/01/06/mobility-experiment-data-driven-healthcare-the-gambia.html" TargetMode="External"/><Relationship Id="rId3" Type="http://schemas.openxmlformats.org/officeDocument/2006/relationships/hyperlink" Target="https://media.ford.com/content/fordmedia/fna/us/en/news/2015/01/06/mobility-experiment-big-data-drive-dearborn.html" TargetMode="External"/><Relationship Id="rId7" Type="http://schemas.openxmlformats.org/officeDocument/2006/relationships/hyperlink" Target="https://media.ford.com/content/fordmedia/fna/us/en/news/2015/01/06/mobility-experiment-city-driving-on-demand-london.html" TargetMode="External"/><Relationship Id="rId12" Type="http://schemas.openxmlformats.org/officeDocument/2006/relationships/hyperlink" Target="https://media.ford.com/content/fordmedia/fna/us/en/news/2015/01/06/mobility-experiment-rapid-recharge-share-atlanta.html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media.ford.com/content/fordmedia/fna/us/en/news/2015/01/06/mobility-experiment-painless-parking-lond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ford.com/content/fordmedia/fna/us/en/news/2015/01/06/mobility-experiment-remote-repositioning-atlanta.html" TargetMode="External"/><Relationship Id="rId11" Type="http://schemas.openxmlformats.org/officeDocument/2006/relationships/hyperlink" Target="https://media.ford.com/content/fordmedia/fna/us/en/news/2015/01/06/mobility-experiment-share-car-bangalore-india.html" TargetMode="External"/><Relationship Id="rId5" Type="http://schemas.openxmlformats.org/officeDocument/2006/relationships/hyperlink" Target="https://media.ford.com/content/fordmedia/fna/us/en/news/2015/01/06/mobility-experiment-data-driven-insurance-london.html" TargetMode="External"/><Relationship Id="rId15" Type="http://schemas.openxmlformats.org/officeDocument/2006/relationships/hyperlink" Target="https://media.ford.com/content/fordmedia/fna/us/en/news/2015/01/06/mobility-experiment-info-cycle-palo-alto-california.html" TargetMode="External"/><Relationship Id="rId10" Type="http://schemas.openxmlformats.org/officeDocument/2006/relationships/hyperlink" Target="https://media.ford.com/content/fordmedia/fna/us/en/news/2015/01/06/mobility-experiment-ford-charsharing-germany.html" TargetMode="External"/><Relationship Id="rId4" Type="http://schemas.openxmlformats.org/officeDocument/2006/relationships/hyperlink" Target="https://media.ford.com/content/fordmedia/fna/us/en/news/2015/01/06/mobility-experiment-fleet-insights-united-states.html" TargetMode="External"/><Relationship Id="rId9" Type="http://schemas.openxmlformats.org/officeDocument/2006/relationships/hyperlink" Target="https://media.ford.com/content/fordmedia/fna/us/en/news/2015/01/06/mobility-experiment-car-swap-dearborn.html" TargetMode="External"/><Relationship Id="rId14" Type="http://schemas.openxmlformats.org/officeDocument/2006/relationships/hyperlink" Target="https://media.ford.com/content/fordmedia/fna/us/en/news/2015/01/06/mobility-experiment-parking-spotter-atlanta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Autonomous Driving</a:t>
            </a:r>
            <a:endParaRPr lang="ko-KR" altLang="en-US" dirty="0"/>
          </a:p>
        </p:txBody>
      </p:sp>
      <p:sp>
        <p:nvSpPr>
          <p:cNvPr id="26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7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Localization, path planning, obstacle avoidance</a:t>
            </a:r>
            <a:endParaRPr lang="en-US" altLang="ko-KR" sz="2800" dirty="0" smtClean="0"/>
          </a:p>
          <a:p>
            <a:r>
              <a:rPr lang="en-US" altLang="ko-KR" sz="2800" dirty="0" smtClean="0"/>
              <a:t>Heavy use of </a:t>
            </a:r>
            <a:r>
              <a:rPr lang="en-US" altLang="ko-KR" sz="2800" dirty="0" err="1" smtClean="0"/>
              <a:t>Velodyne</a:t>
            </a:r>
            <a:r>
              <a:rPr lang="en-US" altLang="ko-KR" sz="2800" dirty="0" smtClean="0"/>
              <a:t> and detailed(recorded) map</a:t>
            </a:r>
            <a:endParaRPr lang="en-US" altLang="ko-KR" sz="2800" dirty="0" smtClean="0"/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TOO EXPENSIVE</a:t>
            </a:r>
            <a:endParaRPr lang="en-US" altLang="ko-KR" sz="2800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sz="2600" dirty="0"/>
              <a:t>Let’s do it with cheap camera!</a:t>
            </a:r>
          </a:p>
          <a:p>
            <a:pPr lvl="1"/>
            <a:endParaRPr lang="en-US" altLang="ko-KR" sz="2600" dirty="0"/>
          </a:p>
          <a:p>
            <a:endParaRPr lang="en-US" altLang="ko-KR" sz="2800" dirty="0"/>
          </a:p>
          <a:p>
            <a:endParaRPr lang="en-US" altLang="ko-KR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17032"/>
            <a:ext cx="8542468" cy="22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NVIDIA Solution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7105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NVIDIA DRIVE PX – surround view solution, self-parking</a:t>
            </a:r>
          </a:p>
          <a:p>
            <a:pPr lvl="1"/>
            <a:r>
              <a:rPr lang="en-CA" dirty="0" smtClean="0"/>
              <a:t>Structure </a:t>
            </a:r>
            <a:r>
              <a:rPr lang="en-CA" dirty="0"/>
              <a:t>From Motion (</a:t>
            </a:r>
            <a:r>
              <a:rPr lang="en-CA" dirty="0" smtClean="0"/>
              <a:t>SFM) algorithm to create 3D world</a:t>
            </a:r>
          </a:p>
          <a:p>
            <a:pPr lvl="1"/>
            <a:r>
              <a:rPr lang="en-US" dirty="0" smtClean="0"/>
              <a:t>Parking spot detector algorithm</a:t>
            </a:r>
            <a:endParaRPr lang="en-CA" dirty="0"/>
          </a:p>
          <a:p>
            <a:pPr lvl="1"/>
            <a:r>
              <a:rPr lang="en-CA" dirty="0" smtClean="0"/>
              <a:t>a </a:t>
            </a:r>
            <a:r>
              <a:rPr lang="en-CA" dirty="0"/>
              <a:t>path-planning algorithm to control the steering, brakes, </a:t>
            </a:r>
            <a:r>
              <a:rPr lang="en-CA" dirty="0" smtClean="0"/>
              <a:t>and accelerator </a:t>
            </a:r>
            <a:r>
              <a:rPr lang="en-CA" dirty="0"/>
              <a:t>of the car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3212976"/>
            <a:ext cx="73437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NVIDIA Solution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558393"/>
          </a:xfrm>
        </p:spPr>
        <p:txBody>
          <a:bodyPr>
            <a:normAutofit/>
          </a:bodyPr>
          <a:lstStyle/>
          <a:p>
            <a:r>
              <a:rPr lang="en-US" dirty="0" smtClean="0"/>
              <a:t>NVIDIA DRIVE PX – Difficulty and Limitations of current ADAS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15693"/>
            <a:ext cx="4968552" cy="1905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149080"/>
            <a:ext cx="3687490" cy="2407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93096"/>
            <a:ext cx="466380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NVIDIA Solution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990441"/>
          </a:xfrm>
        </p:spPr>
        <p:txBody>
          <a:bodyPr>
            <a:normAutofit/>
          </a:bodyPr>
          <a:lstStyle/>
          <a:p>
            <a:r>
              <a:rPr lang="en-US" dirty="0" smtClean="0"/>
              <a:t>NVIDIA DRIVE PX – Contextual ADAS</a:t>
            </a:r>
          </a:p>
          <a:p>
            <a:pPr lvl="1"/>
            <a:r>
              <a:rPr lang="en-CA" dirty="0" smtClean="0"/>
              <a:t>Deep learning and neural networks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15" y="2492896"/>
            <a:ext cx="8153553" cy="32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NVIDIA Solution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990441"/>
          </a:xfrm>
        </p:spPr>
        <p:txBody>
          <a:bodyPr>
            <a:normAutofit/>
          </a:bodyPr>
          <a:lstStyle/>
          <a:p>
            <a:r>
              <a:rPr lang="en-US" dirty="0" smtClean="0"/>
              <a:t>NVIDIA DRIVE PX – Contextual ADAS</a:t>
            </a:r>
          </a:p>
          <a:p>
            <a:pPr lvl="1"/>
            <a:r>
              <a:rPr lang="en-CA" dirty="0" smtClean="0"/>
              <a:t>Deep learning and neural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2187168"/>
            <a:ext cx="74961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Ford’s Smart Mobility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82929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25 global mobility experiments launched this year to </a:t>
            </a:r>
            <a:r>
              <a:rPr lang="en-CA" dirty="0" smtClean="0"/>
              <a:t>test new ideas</a:t>
            </a:r>
          </a:p>
          <a:p>
            <a:pPr lvl="1" fontAlgn="base"/>
            <a:r>
              <a:rPr lang="en-CA" b="0" dirty="0">
                <a:hlinkClick r:id="rId3"/>
              </a:rPr>
              <a:t>Big Data Drive: Dearborn, </a:t>
            </a:r>
            <a:r>
              <a:rPr lang="en-CA" b="0" dirty="0" smtClean="0">
                <a:hlinkClick r:id="rId3"/>
              </a:rPr>
              <a:t>Michigan</a:t>
            </a:r>
            <a:endParaRPr lang="en-CA" b="0" dirty="0" smtClean="0"/>
          </a:p>
          <a:p>
            <a:pPr lvl="1" fontAlgn="base"/>
            <a:r>
              <a:rPr lang="en-CA" b="0" dirty="0" smtClean="0">
                <a:hlinkClick r:id="rId4"/>
              </a:rPr>
              <a:t>Fleet </a:t>
            </a:r>
            <a:r>
              <a:rPr lang="en-CA" b="0" dirty="0">
                <a:hlinkClick r:id="rId4"/>
              </a:rPr>
              <a:t>Insights: United States</a:t>
            </a:r>
            <a:endParaRPr lang="en-CA" b="0" dirty="0"/>
          </a:p>
          <a:p>
            <a:pPr lvl="1" fontAlgn="base"/>
            <a:r>
              <a:rPr lang="en-CA" b="0" dirty="0">
                <a:hlinkClick r:id="rId5"/>
              </a:rPr>
              <a:t>Data Driven Insurance: London</a:t>
            </a:r>
            <a:endParaRPr lang="en-CA" b="0" dirty="0"/>
          </a:p>
          <a:p>
            <a:pPr lvl="1" fontAlgn="base"/>
            <a:r>
              <a:rPr lang="en-CA" b="0" dirty="0">
                <a:hlinkClick r:id="rId6"/>
              </a:rPr>
              <a:t>Remote Repositioning: Atlanta</a:t>
            </a:r>
            <a:endParaRPr lang="en-CA" b="0" dirty="0"/>
          </a:p>
          <a:p>
            <a:pPr lvl="1" fontAlgn="base"/>
            <a:r>
              <a:rPr lang="en-CA" b="0" dirty="0">
                <a:hlinkClick r:id="rId7"/>
              </a:rPr>
              <a:t>City Driving On-Demand: London</a:t>
            </a:r>
            <a:endParaRPr lang="en-CA" b="0" dirty="0"/>
          </a:p>
          <a:p>
            <a:pPr lvl="1" fontAlgn="base"/>
            <a:r>
              <a:rPr lang="en-CA" b="0" dirty="0">
                <a:hlinkClick r:id="rId8"/>
              </a:rPr>
              <a:t>Dynamic Social Shuttle: New York, London</a:t>
            </a:r>
            <a:endParaRPr lang="en-CA" b="0" dirty="0"/>
          </a:p>
          <a:p>
            <a:pPr lvl="1" fontAlgn="base"/>
            <a:r>
              <a:rPr lang="en-CA" b="0" dirty="0">
                <a:hlinkClick r:id="rId9"/>
              </a:rPr>
              <a:t>Car Swap: Dearborn, Michigan</a:t>
            </a:r>
            <a:endParaRPr lang="en-CA" b="0" dirty="0"/>
          </a:p>
          <a:p>
            <a:pPr lvl="1" fontAlgn="base"/>
            <a:r>
              <a:rPr lang="en-CA" b="0" dirty="0" smtClean="0">
                <a:hlinkClick r:id="rId10"/>
              </a:rPr>
              <a:t>Ford </a:t>
            </a:r>
            <a:r>
              <a:rPr lang="en-CA" b="0" dirty="0" err="1">
                <a:hlinkClick r:id="rId10"/>
              </a:rPr>
              <a:t>Carsharing</a:t>
            </a:r>
            <a:r>
              <a:rPr lang="en-CA" b="0" dirty="0">
                <a:hlinkClick r:id="rId10"/>
              </a:rPr>
              <a:t>: Germany</a:t>
            </a:r>
            <a:endParaRPr lang="en-CA" b="0" dirty="0"/>
          </a:p>
          <a:p>
            <a:pPr lvl="1" fontAlgn="base"/>
            <a:r>
              <a:rPr lang="en-CA" b="0" dirty="0">
                <a:hlinkClick r:id="rId11"/>
              </a:rPr>
              <a:t>Share-Car: Bangalore, India</a:t>
            </a:r>
            <a:endParaRPr lang="en-CA" b="0" dirty="0"/>
          </a:p>
          <a:p>
            <a:pPr lvl="1" fontAlgn="base"/>
            <a:r>
              <a:rPr lang="en-CA" b="0" dirty="0">
                <a:hlinkClick r:id="rId12"/>
              </a:rPr>
              <a:t>Rapid Recharge &amp; Share: Dearborn, Michigan</a:t>
            </a:r>
            <a:endParaRPr lang="en-CA" b="0" dirty="0"/>
          </a:p>
          <a:p>
            <a:pPr lvl="1" fontAlgn="base"/>
            <a:r>
              <a:rPr lang="en-CA" b="0" dirty="0">
                <a:hlinkClick r:id="rId13"/>
              </a:rPr>
              <a:t>Data Driven Healthcare: The Gambia, West Africa</a:t>
            </a:r>
            <a:endParaRPr lang="en-CA" b="0" dirty="0"/>
          </a:p>
          <a:p>
            <a:pPr lvl="1" fontAlgn="base"/>
            <a:r>
              <a:rPr lang="en-CA" b="0" dirty="0">
                <a:hlinkClick r:id="rId14"/>
              </a:rPr>
              <a:t>Parking Spotter: Atlanta</a:t>
            </a:r>
            <a:endParaRPr lang="en-CA" b="0" dirty="0"/>
          </a:p>
          <a:p>
            <a:pPr lvl="1" fontAlgn="base"/>
            <a:r>
              <a:rPr lang="en-CA" b="0" dirty="0">
                <a:hlinkClick r:id="rId15"/>
              </a:rPr>
              <a:t>Info Cycle: Palo Alto, California</a:t>
            </a:r>
            <a:endParaRPr lang="en-CA" b="0" dirty="0"/>
          </a:p>
          <a:p>
            <a:pPr lvl="1" fontAlgn="base"/>
            <a:r>
              <a:rPr lang="en-CA" b="0" dirty="0">
                <a:hlinkClick r:id="rId16"/>
              </a:rPr>
              <a:t>Painless Parking: </a:t>
            </a:r>
            <a:r>
              <a:rPr lang="en-CA" b="0" dirty="0" smtClean="0">
                <a:hlinkClick r:id="rId16"/>
              </a:rPr>
              <a:t>London</a:t>
            </a: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93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Ford’s Smart Mobility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82929"/>
          </a:xfrm>
        </p:spPr>
        <p:txBody>
          <a:bodyPr>
            <a:normAutofit/>
          </a:bodyPr>
          <a:lstStyle/>
          <a:p>
            <a:r>
              <a:rPr lang="en-US" dirty="0" smtClean="0"/>
              <a:t>Big Data Drive</a:t>
            </a: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78625"/>
            <a:ext cx="6668678" cy="50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Ford’s Smart Mobility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82929"/>
          </a:xfrm>
        </p:spPr>
        <p:txBody>
          <a:bodyPr>
            <a:normAutofit/>
          </a:bodyPr>
          <a:lstStyle/>
          <a:p>
            <a:r>
              <a:rPr lang="en-US" dirty="0" smtClean="0"/>
              <a:t>Remote Repositioning</a:t>
            </a: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45079"/>
            <a:ext cx="5940660" cy="48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Connected Vehicles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82929"/>
          </a:xfrm>
        </p:spPr>
        <p:txBody>
          <a:bodyPr>
            <a:normAutofit/>
          </a:bodyPr>
          <a:lstStyle/>
          <a:p>
            <a:r>
              <a:rPr lang="en-CA" b="0" dirty="0"/>
              <a:t>Vehicle-to-vehicle (V2V) communications comprises a wireless network where automobiles send messages to each other with information about what they’re doing</a:t>
            </a:r>
            <a:endParaRPr lang="en-CA" dirty="0"/>
          </a:p>
          <a:p>
            <a:pPr lvl="1"/>
            <a:r>
              <a:rPr lang="en-CA" dirty="0"/>
              <a:t> speed, location, direction of travel, braking, and loss of stability</a:t>
            </a:r>
          </a:p>
        </p:txBody>
      </p:sp>
      <p:pic>
        <p:nvPicPr>
          <p:cNvPr id="2050" name="Picture 2" descr="connected c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8960"/>
            <a:ext cx="5663530" cy="32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TSA will move forward with vehicle-to-vehicle communications technology for light vehic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96857"/>
            <a:ext cx="1803293" cy="11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Connected Vehicles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82929"/>
          </a:xfrm>
        </p:spPr>
        <p:txBody>
          <a:bodyPr>
            <a:normAutofit/>
          </a:bodyPr>
          <a:lstStyle/>
          <a:p>
            <a:r>
              <a:rPr lang="en-CA" dirty="0" smtClean="0"/>
              <a:t>Definition</a:t>
            </a:r>
          </a:p>
          <a:p>
            <a:pPr lvl="1"/>
            <a:r>
              <a:rPr lang="en-CA" dirty="0"/>
              <a:t>Connected vehicles interact with each other (v2v), the </a:t>
            </a:r>
            <a:r>
              <a:rPr lang="en-CA" dirty="0" smtClean="0"/>
              <a:t>roadside (v2i</a:t>
            </a:r>
            <a:r>
              <a:rPr lang="en-CA" dirty="0"/>
              <a:t>), and beyond (v2x) via wireless </a:t>
            </a:r>
            <a:r>
              <a:rPr lang="en-CA" dirty="0" smtClean="0"/>
              <a:t>communications</a:t>
            </a:r>
          </a:p>
          <a:p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3G/4G </a:t>
            </a:r>
          </a:p>
          <a:p>
            <a:pPr lvl="1"/>
            <a:r>
              <a:rPr lang="en-US" dirty="0" smtClean="0"/>
              <a:t>5.9Hz Dedicated Short Range Communication(DSRC)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Most Effective when vehicles, roadside infrastructure(such as roads and highways), and back-end (telecommunications and Internet backbones) work together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of Computer Vision</a:t>
            </a:r>
            <a:endParaRPr lang="ko-KR" altLang="en-US" dirty="0"/>
          </a:p>
        </p:txBody>
      </p:sp>
      <p:sp>
        <p:nvSpPr>
          <p:cNvPr id="26" name="내용 개체 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Stereo, optical flow, visual </a:t>
            </a:r>
            <a:r>
              <a:rPr lang="en-US" altLang="ko-KR" sz="2800" dirty="0" err="1" smtClean="0"/>
              <a:t>odometry</a:t>
            </a:r>
            <a:r>
              <a:rPr lang="en-US" altLang="ko-KR" sz="2800" dirty="0" smtClean="0"/>
              <a:t>, structure-from-motion, 3D reconstruction</a:t>
            </a:r>
          </a:p>
          <a:p>
            <a:endParaRPr lang="en-US" altLang="ko-KR" sz="2800" dirty="0"/>
          </a:p>
          <a:p>
            <a:endParaRPr lang="en-US" altLang="ko-KR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4" y="2287183"/>
            <a:ext cx="4162291" cy="1891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638" y="1988840"/>
            <a:ext cx="3540660" cy="2053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4235041"/>
            <a:ext cx="5407201" cy="25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of Computer Vision</a:t>
            </a:r>
            <a:endParaRPr lang="ko-KR" altLang="en-US" dirty="0"/>
          </a:p>
        </p:txBody>
      </p:sp>
      <p:sp>
        <p:nvSpPr>
          <p:cNvPr id="26" name="내용 개체 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7220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3D scene understanding</a:t>
            </a:r>
          </a:p>
          <a:p>
            <a:pPr lvl="1"/>
            <a:r>
              <a:rPr lang="en-US" altLang="ko-KR" sz="2400" dirty="0" smtClean="0"/>
              <a:t>Geometric properties, e.g., street orientation</a:t>
            </a:r>
          </a:p>
          <a:p>
            <a:pPr lvl="1"/>
            <a:r>
              <a:rPr lang="en-US" altLang="ko-KR" sz="2400" dirty="0" smtClean="0"/>
              <a:t>Topological properties, e.g., number of intersecting streets</a:t>
            </a:r>
          </a:p>
          <a:p>
            <a:pPr lvl="1"/>
            <a:r>
              <a:rPr lang="en-US" altLang="ko-KR" sz="2400" dirty="0" smtClean="0"/>
              <a:t>Semantic activities, e.g., traffic situations at an intersection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194167"/>
            <a:ext cx="54864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of Computer Vision</a:t>
            </a:r>
            <a:endParaRPr lang="ko-KR" altLang="en-US" dirty="0"/>
          </a:p>
        </p:txBody>
      </p:sp>
      <p:sp>
        <p:nvSpPr>
          <p:cNvPr id="26" name="내용 개체 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Object detection, recognition, and tracking</a:t>
            </a:r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04" y="1988840"/>
            <a:ext cx="727239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Mobileye</a:t>
            </a:r>
            <a:r>
              <a:rPr lang="en-US" altLang="ko-KR" dirty="0" smtClean="0"/>
              <a:t> ADAS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90" y="1071546"/>
            <a:ext cx="4089182" cy="5279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32072"/>
            <a:ext cx="3886200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87" y="1412776"/>
            <a:ext cx="23336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Mobileye</a:t>
            </a:r>
            <a:r>
              <a:rPr lang="en-US" altLang="ko-KR" dirty="0"/>
              <a:t> ADAS</a:t>
            </a:r>
            <a:endParaRPr lang="ko-KR" altLang="en-US" dirty="0"/>
          </a:p>
        </p:txBody>
      </p:sp>
      <p:sp>
        <p:nvSpPr>
          <p:cNvPr id="26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11741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Pedestrian Collision Warning</a:t>
            </a:r>
          </a:p>
          <a:p>
            <a:r>
              <a:rPr lang="en-US" altLang="ko-KR" sz="2800" dirty="0" smtClean="0"/>
              <a:t>Lane Departure</a:t>
            </a:r>
          </a:p>
          <a:p>
            <a:r>
              <a:rPr lang="en-US" altLang="ko-KR" sz="2800" dirty="0" smtClean="0"/>
              <a:t>Forward Collision Warning</a:t>
            </a:r>
          </a:p>
          <a:p>
            <a:r>
              <a:rPr lang="en-US" altLang="ko-KR" sz="2600" dirty="0" smtClean="0"/>
              <a:t>Headway Monitoring</a:t>
            </a:r>
          </a:p>
          <a:p>
            <a:r>
              <a:rPr lang="en-US" altLang="ko-KR" sz="2600" dirty="0" err="1" smtClean="0"/>
              <a:t>Mobileye</a:t>
            </a:r>
            <a:r>
              <a:rPr lang="en-US" altLang="ko-KR" sz="2600" dirty="0" smtClean="0"/>
              <a:t> Intelligent high-Beam</a:t>
            </a:r>
          </a:p>
          <a:p>
            <a:r>
              <a:rPr lang="en-US" altLang="ko-KR" sz="2600" dirty="0" smtClean="0"/>
              <a:t>Speed Limit Indication</a:t>
            </a:r>
          </a:p>
          <a:p>
            <a:pPr lvl="1"/>
            <a:endParaRPr lang="en-US" altLang="ko-KR" sz="2600" dirty="0" smtClean="0"/>
          </a:p>
          <a:p>
            <a:pPr lvl="1"/>
            <a:endParaRPr lang="en-US" altLang="ko-KR" sz="2600" dirty="0"/>
          </a:p>
          <a:p>
            <a:endParaRPr lang="en-US" altLang="ko-KR" sz="2800" dirty="0"/>
          </a:p>
          <a:p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806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NVIDIA Solution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86386"/>
          </a:xfrm>
        </p:spPr>
        <p:txBody>
          <a:bodyPr/>
          <a:lstStyle/>
          <a:p>
            <a:r>
              <a:rPr lang="en-US" dirty="0" smtClean="0"/>
              <a:t>NVIDIA </a:t>
            </a:r>
            <a:r>
              <a:rPr lang="en-US" dirty="0" err="1" smtClean="0"/>
              <a:t>Tegra</a:t>
            </a:r>
            <a:r>
              <a:rPr lang="en-US" dirty="0" smtClean="0"/>
              <a:t> X1 Mobile Processor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063" y="1685783"/>
            <a:ext cx="510587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NVIDIA Solution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86386"/>
          </a:xfrm>
        </p:spPr>
        <p:txBody>
          <a:bodyPr/>
          <a:lstStyle/>
          <a:p>
            <a:r>
              <a:rPr lang="en-US" dirty="0" smtClean="0"/>
              <a:t>NVIDIA DRIVE CX Cockpit Computer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1755"/>
              </p:ext>
            </p:extLst>
          </p:nvPr>
        </p:nvGraphicFramePr>
        <p:xfrm>
          <a:off x="971600" y="2408260"/>
          <a:ext cx="161483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4" imgW="6734160" imgH="5705640" progId="Paint.Picture">
                  <p:embed/>
                </p:oleObj>
              </mc:Choice>
              <mc:Fallback>
                <p:oleObj name="Bitmap Image" r:id="rId4" imgW="6734160" imgH="5705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2408260"/>
                        <a:ext cx="1614830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1977678"/>
            <a:ext cx="5040560" cy="2019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7702" y="4247372"/>
            <a:ext cx="5030762" cy="2205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483864"/>
            <a:ext cx="3081869" cy="17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NVIDIA Solution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646625"/>
          </a:xfrm>
        </p:spPr>
        <p:txBody>
          <a:bodyPr>
            <a:normAutofit/>
          </a:bodyPr>
          <a:lstStyle/>
          <a:p>
            <a:r>
              <a:rPr lang="en-US" dirty="0" smtClean="0"/>
              <a:t>NVIDIA DRIVE PX</a:t>
            </a:r>
          </a:p>
          <a:p>
            <a:pPr lvl="1"/>
            <a:r>
              <a:rPr lang="en-CA" dirty="0" smtClean="0"/>
              <a:t>complete </a:t>
            </a:r>
            <a:r>
              <a:rPr lang="en-CA" dirty="0"/>
              <a:t>auto-pilot computing development platform that comes with software modules for </a:t>
            </a:r>
            <a:r>
              <a:rPr lang="en-CA" dirty="0" smtClean="0"/>
              <a:t>advanced features </a:t>
            </a:r>
            <a:r>
              <a:rPr lang="en-CA" dirty="0"/>
              <a:t>such as surround vision, Auto-Valet parking, contextual driver assistance and more, at </a:t>
            </a:r>
            <a:r>
              <a:rPr lang="en-CA" dirty="0" smtClean="0"/>
              <a:t>fraction of </a:t>
            </a:r>
            <a:r>
              <a:rPr lang="en-CA" dirty="0"/>
              <a:t>the cost to car makers.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1008"/>
            <a:ext cx="4376558" cy="2469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287" y="3648644"/>
            <a:ext cx="3536513" cy="21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56827</TotalTime>
  <Words>690</Words>
  <Application>Microsoft Office PowerPoint</Application>
  <PresentationFormat>On-screen Show (4:3)</PresentationFormat>
  <Paragraphs>116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Calibri</vt:lpstr>
      <vt:lpstr>Office 테마</vt:lpstr>
      <vt:lpstr>Bitmap Image</vt:lpstr>
      <vt:lpstr>Autonomous Driving</vt:lpstr>
      <vt:lpstr>Problem of Computer Vision</vt:lpstr>
      <vt:lpstr>Problem of Computer Vision</vt:lpstr>
      <vt:lpstr>Problem of Computer Vision</vt:lpstr>
      <vt:lpstr>Mobileye ADAS</vt:lpstr>
      <vt:lpstr>Mobileye ADAS</vt:lpstr>
      <vt:lpstr>NVIDIA Solution</vt:lpstr>
      <vt:lpstr>NVIDIA Solution</vt:lpstr>
      <vt:lpstr>NVIDIA Solution</vt:lpstr>
      <vt:lpstr>NVIDIA Solution</vt:lpstr>
      <vt:lpstr>NVIDIA Solution</vt:lpstr>
      <vt:lpstr>NVIDIA Solution</vt:lpstr>
      <vt:lpstr>NVIDIA Solution</vt:lpstr>
      <vt:lpstr>Ford’s Smart Mobility</vt:lpstr>
      <vt:lpstr>Ford’s Smart Mobility</vt:lpstr>
      <vt:lpstr>Ford’s Smart Mobility</vt:lpstr>
      <vt:lpstr>Connected Vehicles</vt:lpstr>
      <vt:lpstr>Connected Vehicles</vt:lpstr>
    </vt:vector>
  </TitlesOfParts>
  <Company>aces.snu.ac.kr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honggyu</dc:creator>
  <cp:lastModifiedBy>Eunbyung</cp:lastModifiedBy>
  <cp:revision>2434</cp:revision>
  <dcterms:created xsi:type="dcterms:W3CDTF">2009-02-09T14:56:29Z</dcterms:created>
  <dcterms:modified xsi:type="dcterms:W3CDTF">2015-01-14T20:28:49Z</dcterms:modified>
</cp:coreProperties>
</file>