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0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1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2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3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14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5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16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17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18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53"/>
  </p:notesMasterIdLst>
  <p:handoutMasterIdLst>
    <p:handoutMasterId r:id="rId54"/>
  </p:handoutMasterIdLst>
  <p:sldIdLst>
    <p:sldId id="331" r:id="rId5"/>
    <p:sldId id="303" r:id="rId6"/>
    <p:sldId id="304" r:id="rId7"/>
    <p:sldId id="305" r:id="rId8"/>
    <p:sldId id="332" r:id="rId9"/>
    <p:sldId id="306" r:id="rId10"/>
    <p:sldId id="333" r:id="rId11"/>
    <p:sldId id="334" r:id="rId12"/>
    <p:sldId id="308" r:id="rId13"/>
    <p:sldId id="310" r:id="rId14"/>
    <p:sldId id="311" r:id="rId15"/>
    <p:sldId id="312" r:id="rId16"/>
    <p:sldId id="335" r:id="rId17"/>
    <p:sldId id="313" r:id="rId18"/>
    <p:sldId id="314" r:id="rId19"/>
    <p:sldId id="315" r:id="rId20"/>
    <p:sldId id="336" r:id="rId21"/>
    <p:sldId id="317" r:id="rId22"/>
    <p:sldId id="326" r:id="rId23"/>
    <p:sldId id="262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337" r:id="rId35"/>
    <p:sldId id="330" r:id="rId36"/>
    <p:sldId id="274" r:id="rId37"/>
    <p:sldId id="338" r:id="rId38"/>
    <p:sldId id="275" r:id="rId39"/>
    <p:sldId id="279" r:id="rId40"/>
    <p:sldId id="280" r:id="rId41"/>
    <p:sldId id="284" r:id="rId42"/>
    <p:sldId id="285" r:id="rId43"/>
    <p:sldId id="327" r:id="rId44"/>
    <p:sldId id="328" r:id="rId45"/>
    <p:sldId id="329" r:id="rId46"/>
    <p:sldId id="286" r:id="rId47"/>
    <p:sldId id="287" r:id="rId48"/>
    <p:sldId id="288" r:id="rId49"/>
    <p:sldId id="289" r:id="rId50"/>
    <p:sldId id="290" r:id="rId51"/>
    <p:sldId id="291" r:id="rId52"/>
  </p:sldIdLst>
  <p:sldSz cx="9144000" cy="6858000" type="screen4x3"/>
  <p:notesSz cx="6797675" cy="98742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3F117-8D9A-4D51-978B-9C05A5A697A8}" type="datetimeFigureOut">
              <a:rPr lang="zh-CN" altLang="en-US" smtClean="0"/>
              <a:t>2015/2/4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C0C1-0C2C-4D91-82F0-F384F0F0D7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582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EDB66-D616-4B0D-8FF4-32E718701BF6}" type="datetimeFigureOut">
              <a:rPr lang="zh-CN" altLang="en-US" smtClean="0"/>
              <a:t>2015/2/4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35E2D-DB9F-4B33-908B-EBBEA5F403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561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1FD7F7-1920-4805-BDF5-F51AE1E0D4E9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Q: How does this transform the image?  A: It gets inverted</a:t>
            </a:r>
          </a:p>
        </p:txBody>
      </p:sp>
    </p:spTree>
    <p:extLst>
      <p:ext uri="{BB962C8B-B14F-4D97-AF65-F5344CB8AC3E}">
        <p14:creationId xmlns:p14="http://schemas.microsoft.com/office/powerpoint/2010/main" val="765927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2727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1035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B8966E-A604-4E27-B5FD-AC3946ECD0A4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ln w="12700" cap="flat">
            <a:solidFill>
              <a:schemeClr val="tx1"/>
            </a:solidFill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67" y="4690597"/>
            <a:ext cx="4986142" cy="4442432"/>
          </a:xfrm>
          <a:noFill/>
          <a:ln/>
        </p:spPr>
        <p:txBody>
          <a:bodyPr lIns="102386" tIns="51193" rIns="102386" bIns="51193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8662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3D54FA-8828-4B52-9F30-6D38E941521F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ln w="12700" cap="flat">
            <a:solidFill>
              <a:schemeClr val="tx1"/>
            </a:solidFill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67" y="4690597"/>
            <a:ext cx="4986142" cy="4442432"/>
          </a:xfrm>
          <a:noFill/>
          <a:ln/>
        </p:spPr>
        <p:txBody>
          <a:bodyPr lIns="102386" tIns="51193" rIns="102386" bIns="51193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4139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3193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19499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smaller window:  more detail, more noise</a:t>
            </a:r>
          </a:p>
          <a:p>
            <a:r>
              <a:rPr lang="en-US" dirty="0" smtClean="0"/>
              <a:t>bigger window:  less noise, less detail</a:t>
            </a:r>
          </a:p>
        </p:txBody>
      </p:sp>
    </p:spTree>
    <p:extLst>
      <p:ext uri="{BB962C8B-B14F-4D97-AF65-F5344CB8AC3E}">
        <p14:creationId xmlns:p14="http://schemas.microsoft.com/office/powerpoint/2010/main" val="670992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B337F-8DB6-44A3-A984-6685F463B0B5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21250" cy="369093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67" y="4693861"/>
            <a:ext cx="4986142" cy="4439168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6071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94011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9734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867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Go to board, sketch out various properties of vanishing points/lines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3A4356-9416-4106-923D-E0355B6D3A03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96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2632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1492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3643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22120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1018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029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A676-2321-4432-AA27-2CAACF5484E9}" type="datetimeFigureOut">
              <a:rPr lang="zh-CN" altLang="en-US" smtClean="0"/>
              <a:t>2015/2/4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367E-5AEB-4C4E-9561-16298A9DD6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A676-2321-4432-AA27-2CAACF5484E9}" type="datetimeFigureOut">
              <a:rPr lang="zh-CN" altLang="en-US" smtClean="0"/>
              <a:t>2015/2/4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367E-5AEB-4C4E-9561-16298A9DD6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38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A676-2321-4432-AA27-2CAACF5484E9}" type="datetimeFigureOut">
              <a:rPr lang="zh-CN" altLang="en-US" smtClean="0"/>
              <a:t>2015/2/4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367E-5AEB-4C4E-9561-16298A9DD6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750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513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2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69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96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91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91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75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5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A676-2321-4432-AA27-2CAACF5484E9}" type="datetimeFigureOut">
              <a:rPr lang="zh-CN" altLang="en-US" smtClean="0"/>
              <a:t>2015/2/4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367E-5AEB-4C4E-9561-16298A9DD6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41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635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16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19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688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79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22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80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52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49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89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A676-2321-4432-AA27-2CAACF5484E9}" type="datetimeFigureOut">
              <a:rPr lang="zh-CN" altLang="en-US" smtClean="0"/>
              <a:t>2015/2/4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367E-5AEB-4C4E-9561-16298A9DD6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708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68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27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760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13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965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769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221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146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945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2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A676-2321-4432-AA27-2CAACF5484E9}" type="datetimeFigureOut">
              <a:rPr lang="zh-CN" altLang="en-US" smtClean="0"/>
              <a:t>2015/2/4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367E-5AEB-4C4E-9561-16298A9DD6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198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96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1533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48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479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2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A676-2321-4432-AA27-2CAACF5484E9}" type="datetimeFigureOut">
              <a:rPr lang="zh-CN" altLang="en-US" smtClean="0"/>
              <a:t>2015/2/4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367E-5AEB-4C4E-9561-16298A9DD6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75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A676-2321-4432-AA27-2CAACF5484E9}" type="datetimeFigureOut">
              <a:rPr lang="zh-CN" altLang="en-US" smtClean="0"/>
              <a:t>2015/2/4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367E-5AEB-4C4E-9561-16298A9DD6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04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A676-2321-4432-AA27-2CAACF5484E9}" type="datetimeFigureOut">
              <a:rPr lang="zh-CN" altLang="en-US" smtClean="0"/>
              <a:t>2015/2/4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367E-5AEB-4C4E-9561-16298A9DD6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74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A676-2321-4432-AA27-2CAACF5484E9}" type="datetimeFigureOut">
              <a:rPr lang="zh-CN" altLang="en-US" smtClean="0"/>
              <a:t>2015/2/4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367E-5AEB-4C4E-9561-16298A9DD6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79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A676-2321-4432-AA27-2CAACF5484E9}" type="datetimeFigureOut">
              <a:rPr lang="zh-CN" altLang="en-US" smtClean="0"/>
              <a:t>2015/2/4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367E-5AEB-4C4E-9561-16298A9DD6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97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0A676-2321-4432-AA27-2CAACF5484E9}" type="datetimeFigureOut">
              <a:rPr lang="zh-CN" altLang="en-US" smtClean="0"/>
              <a:t>2015/2/4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3367E-5AEB-4C4E-9561-16298A9DD6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14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7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fld id="{179AA44E-D3AB-2D4B-A15D-6F962C57C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fld id="{CA8A05FB-31E7-1F4C-BDF2-9B407CCD8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1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7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fld id="{179AA44E-D3AB-2D4B-A15D-6F962C57C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fld id="{CA8A05FB-31E7-1F4C-BDF2-9B407CCD8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3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7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fld id="{179AA44E-D3AB-2D4B-A15D-6F962C57C2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fld id="{CA8A05FB-31E7-1F4C-BDF2-9B407CCD8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7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5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4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18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27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28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9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30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9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notesSlide" Target="../notesSlides/notesSlide10.xml"/><Relationship Id="rId2" Type="http://schemas.openxmlformats.org/officeDocument/2006/relationships/tags" Target="../tags/tag31.xml"/><Relationship Id="rId16" Type="http://schemas.openxmlformats.org/officeDocument/2006/relationships/slideLayout" Target="../slideLayouts/slideLayout13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10" Type="http://schemas.openxmlformats.org/officeDocument/2006/relationships/tags" Target="../tags/tag39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slideLayout" Target="../slideLayouts/slideLayout13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notesSlide" Target="../notesSlides/notesSlide1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3" Type="http://schemas.openxmlformats.org/officeDocument/2006/relationships/tags" Target="../tags/tag59.xml"/><Relationship Id="rId21" Type="http://schemas.openxmlformats.org/officeDocument/2006/relationships/tags" Target="../tags/tag77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notesSlide" Target="../notesSlides/notesSlide12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slideLayout" Target="../slideLayouts/slideLayout13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tags" Target="../tags/tag79.xml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tags" Target="../tags/tag78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92.xml"/><Relationship Id="rId18" Type="http://schemas.openxmlformats.org/officeDocument/2006/relationships/tags" Target="../tags/tag97.xml"/><Relationship Id="rId26" Type="http://schemas.openxmlformats.org/officeDocument/2006/relationships/tags" Target="../tags/tag105.xml"/><Relationship Id="rId3" Type="http://schemas.openxmlformats.org/officeDocument/2006/relationships/tags" Target="../tags/tag82.xml"/><Relationship Id="rId21" Type="http://schemas.openxmlformats.org/officeDocument/2006/relationships/tags" Target="../tags/tag100.xml"/><Relationship Id="rId34" Type="http://schemas.openxmlformats.org/officeDocument/2006/relationships/slideLayout" Target="../slideLayouts/slideLayout13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tags" Target="../tags/tag96.xml"/><Relationship Id="rId25" Type="http://schemas.openxmlformats.org/officeDocument/2006/relationships/tags" Target="../tags/tag104.xml"/><Relationship Id="rId33" Type="http://schemas.openxmlformats.org/officeDocument/2006/relationships/tags" Target="../tags/tag112.xml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20" Type="http://schemas.openxmlformats.org/officeDocument/2006/relationships/tags" Target="../tags/tag99.xml"/><Relationship Id="rId29" Type="http://schemas.openxmlformats.org/officeDocument/2006/relationships/tags" Target="../tags/tag108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24" Type="http://schemas.openxmlformats.org/officeDocument/2006/relationships/tags" Target="../tags/tag103.xml"/><Relationship Id="rId32" Type="http://schemas.openxmlformats.org/officeDocument/2006/relationships/tags" Target="../tags/tag111.xml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23" Type="http://schemas.openxmlformats.org/officeDocument/2006/relationships/tags" Target="../tags/tag102.xml"/><Relationship Id="rId28" Type="http://schemas.openxmlformats.org/officeDocument/2006/relationships/tags" Target="../tags/tag107.xml"/><Relationship Id="rId36" Type="http://schemas.openxmlformats.org/officeDocument/2006/relationships/hyperlink" Target="http://research.microsoft.com/~zhang/Papers/TR99-21.pdf" TargetMode="External"/><Relationship Id="rId10" Type="http://schemas.openxmlformats.org/officeDocument/2006/relationships/tags" Target="../tags/tag89.xml"/><Relationship Id="rId19" Type="http://schemas.openxmlformats.org/officeDocument/2006/relationships/tags" Target="../tags/tag98.xml"/><Relationship Id="rId31" Type="http://schemas.openxmlformats.org/officeDocument/2006/relationships/tags" Target="../tags/tag110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Relationship Id="rId22" Type="http://schemas.openxmlformats.org/officeDocument/2006/relationships/tags" Target="../tags/tag101.xml"/><Relationship Id="rId27" Type="http://schemas.openxmlformats.org/officeDocument/2006/relationships/tags" Target="../tags/tag106.xml"/><Relationship Id="rId30" Type="http://schemas.openxmlformats.org/officeDocument/2006/relationships/tags" Target="../tags/tag109.xml"/><Relationship Id="rId35" Type="http://schemas.openxmlformats.org/officeDocument/2006/relationships/notesSlide" Target="../notesSlides/notesSlide13.xml"/><Relationship Id="rId8" Type="http://schemas.openxmlformats.org/officeDocument/2006/relationships/tags" Target="../tags/tag8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hyperlink" Target="http://www.middlebury.edu/stereo/" TargetMode="External"/><Relationship Id="rId4" Type="http://schemas.openxmlformats.org/officeDocument/2006/relationships/notesSlide" Target="../notesSlides/notesSlide1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tags" Target="../tags/tag127.xml"/><Relationship Id="rId18" Type="http://schemas.openxmlformats.org/officeDocument/2006/relationships/image" Target="../media/image35.jpeg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17" Type="http://schemas.openxmlformats.org/officeDocument/2006/relationships/notesSlide" Target="../notesSlides/notesSlide15.xml"/><Relationship Id="rId2" Type="http://schemas.openxmlformats.org/officeDocument/2006/relationships/tags" Target="../tags/tag116.xml"/><Relationship Id="rId16" Type="http://schemas.openxmlformats.org/officeDocument/2006/relationships/slideLayout" Target="../slideLayouts/slideLayout13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5" Type="http://schemas.openxmlformats.org/officeDocument/2006/relationships/tags" Target="../tags/tag119.xml"/><Relationship Id="rId15" Type="http://schemas.openxmlformats.org/officeDocument/2006/relationships/tags" Target="../tags/tag129.xml"/><Relationship Id="rId10" Type="http://schemas.openxmlformats.org/officeDocument/2006/relationships/tags" Target="../tags/tag124.xml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tags" Target="../tags/tag12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image" Target="../media/image36.png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notesSlide" Target="../notesSlides/notesSlide16.xml"/><Relationship Id="rId2" Type="http://schemas.openxmlformats.org/officeDocument/2006/relationships/tags" Target="../tags/tag131.xml"/><Relationship Id="rId16" Type="http://schemas.openxmlformats.org/officeDocument/2006/relationships/hyperlink" Target="http://www.cs.washington.edu/education/courses/cse590ss/01wi/notes/papers/ScharsteinSzeliskiIJCV98.pdf" TargetMode="Externa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134.xml"/><Relationship Id="rId15" Type="http://schemas.openxmlformats.org/officeDocument/2006/relationships/hyperlink" Target="http://www.cs.cmu.edu/~ph/869/papers/kanade-okutomi.pdf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142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10" Type="http://schemas.openxmlformats.org/officeDocument/2006/relationships/image" Target="../media/image39.png"/><Relationship Id="rId4" Type="http://schemas.openxmlformats.org/officeDocument/2006/relationships/tags" Target="../tags/tag143.xml"/><Relationship Id="rId9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147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41.png"/><Relationship Id="rId2" Type="http://schemas.openxmlformats.org/officeDocument/2006/relationships/tags" Target="../tags/tag146.xml"/><Relationship Id="rId1" Type="http://schemas.openxmlformats.org/officeDocument/2006/relationships/vmlDrawing" Target="../drawings/vmlDrawing3.vml"/><Relationship Id="rId6" Type="http://schemas.openxmlformats.org/officeDocument/2006/relationships/tags" Target="../tags/tag150.xml"/><Relationship Id="rId11" Type="http://schemas.openxmlformats.org/officeDocument/2006/relationships/oleObject" Target="../embeddings/oleObject6.bin"/><Relationship Id="rId5" Type="http://schemas.openxmlformats.org/officeDocument/2006/relationships/tags" Target="../tags/tag149.xml"/><Relationship Id="rId10" Type="http://schemas.openxmlformats.org/officeDocument/2006/relationships/image" Target="../media/image40.png"/><Relationship Id="rId4" Type="http://schemas.openxmlformats.org/officeDocument/2006/relationships/tags" Target="../tags/tag148.xml"/><Relationship Id="rId9" Type="http://schemas.openxmlformats.org/officeDocument/2006/relationships/oleObject" Target="../embeddings/oleObject5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42.png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hyperlink" Target="http://www.cs.cornell.edu/rdz/Papers/BVZ-iccv99.pdf" TargetMode="External"/><Relationship Id="rId2" Type="http://schemas.openxmlformats.org/officeDocument/2006/relationships/tags" Target="../tags/tag151.xml"/><Relationship Id="rId1" Type="http://schemas.openxmlformats.org/officeDocument/2006/relationships/vmlDrawing" Target="../drawings/vmlDrawing4.vml"/><Relationship Id="rId6" Type="http://schemas.openxmlformats.org/officeDocument/2006/relationships/tags" Target="../tags/tag155.xml"/><Relationship Id="rId11" Type="http://schemas.openxmlformats.org/officeDocument/2006/relationships/image" Target="../media/image40.png"/><Relationship Id="rId5" Type="http://schemas.openxmlformats.org/officeDocument/2006/relationships/tags" Target="../tags/tag154.xml"/><Relationship Id="rId10" Type="http://schemas.openxmlformats.org/officeDocument/2006/relationships/oleObject" Target="../embeddings/oleObject7.bin"/><Relationship Id="rId4" Type="http://schemas.openxmlformats.org/officeDocument/2006/relationships/tags" Target="../tags/tag153.xml"/><Relationship Id="rId9" Type="http://schemas.openxmlformats.org/officeDocument/2006/relationships/notesSlide" Target="../notesSlides/notesSlide19.xml"/><Relationship Id="rId14" Type="http://schemas.openxmlformats.org/officeDocument/2006/relationships/hyperlink" Target="http://www.middlebury.edu/stereo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Depth Estimation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800" dirty="0" smtClean="0"/>
              <a:t>Cameras, Pinhole Geometry, and Stereo</a:t>
            </a:r>
            <a:endParaRPr lang="zh-CN" altLang="en-US" sz="2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23703" y="3602038"/>
            <a:ext cx="8237912" cy="1655762"/>
          </a:xfrm>
        </p:spPr>
        <p:txBody>
          <a:bodyPr>
            <a:normAutofit fontScale="85000" lnSpcReduction="20000"/>
          </a:bodyPr>
          <a:lstStyle/>
          <a:p>
            <a:endParaRPr lang="en-US" altLang="zh-CN" dirty="0" smtClean="0"/>
          </a:p>
          <a:p>
            <a:r>
              <a:rPr lang="en-US" altLang="zh-CN" dirty="0" err="1" smtClean="0"/>
              <a:t>Kecheng</a:t>
            </a:r>
            <a:r>
              <a:rPr lang="en-US" altLang="zh-CN" dirty="0" smtClean="0"/>
              <a:t> Yang</a:t>
            </a:r>
          </a:p>
          <a:p>
            <a:r>
              <a:rPr lang="en-US" altLang="zh-CN" dirty="0" smtClean="0"/>
              <a:t>2/4/2015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Most of the slides come from Prof. Alex Berg’s COMP 790-134 Computational Photography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509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8413" y="2208213"/>
            <a:ext cx="3455987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09800"/>
            <a:ext cx="29718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15"/>
          <p:cNvSpPr>
            <a:spLocks noChangeArrowheads="1"/>
          </p:cNvSpPr>
          <p:nvPr/>
        </p:nvSpPr>
        <p:spPr bwMode="auto">
          <a:xfrm>
            <a:off x="6965950" y="6613525"/>
            <a:ext cx="2178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altLang="en-US" sz="1000">
                <a:solidFill>
                  <a:prstClr val="black"/>
                </a:solidFill>
                <a:latin typeface="EngraversGothic BT Regular" charset="0"/>
              </a:rPr>
              <a:t>Figures © Stephen E. Palmer, 2002</a:t>
            </a:r>
          </a:p>
        </p:txBody>
      </p:sp>
      <p:sp>
        <p:nvSpPr>
          <p:cNvPr id="29701" name="Rectangle 16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5344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000" smtClean="0"/>
              <a:t>Dimensionality Reduction Machine (3D to 2D)</a:t>
            </a:r>
          </a:p>
        </p:txBody>
      </p:sp>
      <p:sp>
        <p:nvSpPr>
          <p:cNvPr id="29702" name="Text Box 18"/>
          <p:cNvSpPr txBox="1">
            <a:spLocks noChangeArrowheads="1"/>
          </p:cNvSpPr>
          <p:nvPr/>
        </p:nvSpPr>
        <p:spPr bwMode="auto">
          <a:xfrm>
            <a:off x="1676400" y="1371600"/>
            <a:ext cx="1590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800" i="1">
                <a:solidFill>
                  <a:prstClr val="black"/>
                </a:solidFill>
              </a:rPr>
              <a:t>3D world</a:t>
            </a:r>
          </a:p>
        </p:txBody>
      </p:sp>
      <p:sp>
        <p:nvSpPr>
          <p:cNvPr id="29703" name="Text Box 19"/>
          <p:cNvSpPr txBox="1">
            <a:spLocks noChangeArrowheads="1"/>
          </p:cNvSpPr>
          <p:nvPr/>
        </p:nvSpPr>
        <p:spPr bwMode="auto">
          <a:xfrm>
            <a:off x="6019800" y="1371600"/>
            <a:ext cx="1709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800" i="1">
                <a:solidFill>
                  <a:prstClr val="black"/>
                </a:solidFill>
              </a:rPr>
              <a:t>2D image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267200" y="31242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3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Projection can be tricky…</a:t>
            </a:r>
          </a:p>
        </p:txBody>
      </p:sp>
      <p:pic>
        <p:nvPicPr>
          <p:cNvPr id="30723" name="Picture 20" descr="Julian Beever chalk art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85950"/>
            <a:ext cx="64293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7651750" y="0"/>
            <a:ext cx="1492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400">
                <a:solidFill>
                  <a:prstClr val="black"/>
                </a:solidFill>
                <a:latin typeface="Calibri" pitchFamily="34" charset="0"/>
              </a:rPr>
              <a:t>Slide source: Seitz</a:t>
            </a:r>
          </a:p>
        </p:txBody>
      </p:sp>
    </p:spTree>
    <p:extLst>
      <p:ext uri="{BB962C8B-B14F-4D97-AF65-F5344CB8AC3E}">
        <p14:creationId xmlns:p14="http://schemas.microsoft.com/office/powerpoint/2010/main" val="251732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idewalk art glo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6400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Projection can be tricky…</a:t>
            </a:r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7651750" y="0"/>
            <a:ext cx="1492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400">
                <a:solidFill>
                  <a:prstClr val="black"/>
                </a:solidFill>
                <a:latin typeface="Calibri" pitchFamily="34" charset="0"/>
              </a:rPr>
              <a:t>Slide source: Seitz</a:t>
            </a:r>
          </a:p>
        </p:txBody>
      </p:sp>
    </p:spTree>
    <p:extLst>
      <p:ext uri="{BB962C8B-B14F-4D97-AF65-F5344CB8AC3E}">
        <p14:creationId xmlns:p14="http://schemas.microsoft.com/office/powerpoint/2010/main" val="83719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Single-view Geometry</a:t>
            </a:r>
            <a:endParaRPr lang="en-US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 t="28223"/>
          <a:stretch>
            <a:fillRect/>
          </a:stretch>
        </p:blipFill>
        <p:spPr bwMode="auto">
          <a:xfrm>
            <a:off x="685800" y="1143000"/>
            <a:ext cx="78851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19200" y="1447800"/>
            <a:ext cx="259556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>
                <a:solidFill>
                  <a:prstClr val="black"/>
                </a:solidFill>
              </a:rPr>
              <a:t>How tall is this woman?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53000" y="4724400"/>
            <a:ext cx="228758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>
                <a:solidFill>
                  <a:prstClr val="black"/>
                </a:solidFill>
              </a:rPr>
              <a:t>Which ball is closer?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19200" y="2057400"/>
            <a:ext cx="272415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>
                <a:solidFill>
                  <a:prstClr val="black"/>
                </a:solidFill>
              </a:rPr>
              <a:t>How high is the camera?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19200" y="2667000"/>
            <a:ext cx="25146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>
                <a:solidFill>
                  <a:prstClr val="black"/>
                </a:solidFill>
              </a:rPr>
              <a:t>What is the camera rotation?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19200" y="3429000"/>
            <a:ext cx="28194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>
                <a:solidFill>
                  <a:prstClr val="black"/>
                </a:solidFill>
              </a:rPr>
              <a:t>What is the focal length of the camera?</a:t>
            </a:r>
          </a:p>
        </p:txBody>
      </p:sp>
    </p:spTree>
    <p:extLst>
      <p:ext uri="{BB962C8B-B14F-4D97-AF65-F5344CB8AC3E}">
        <p14:creationId xmlns:p14="http://schemas.microsoft.com/office/powerpoint/2010/main" val="194827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Projective Geometry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3600" smtClean="0"/>
              <a:t>What is lost?</a:t>
            </a:r>
          </a:p>
          <a:p>
            <a:pPr eaLnBrk="1" hangingPunct="1"/>
            <a:r>
              <a:rPr lang="en-US" smtClean="0"/>
              <a:t>Length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 t="28223"/>
          <a:stretch>
            <a:fillRect/>
          </a:stretch>
        </p:blipFill>
        <p:spPr bwMode="auto">
          <a:xfrm>
            <a:off x="3390207" y="2786149"/>
            <a:ext cx="55848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16200000" flipH="1">
            <a:off x="5842895" y="5391237"/>
            <a:ext cx="30480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09607" y="5757949"/>
            <a:ext cx="12192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5" name="TextBox 10"/>
          <p:cNvSpPr txBox="1">
            <a:spLocks noChangeArrowheads="1"/>
          </p:cNvSpPr>
          <p:nvPr/>
        </p:nvSpPr>
        <p:spPr bwMode="auto">
          <a:xfrm>
            <a:off x="6209607" y="5224549"/>
            <a:ext cx="1719263" cy="36988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b="1">
                <a:solidFill>
                  <a:prstClr val="black"/>
                </a:solidFill>
                <a:latin typeface="Calibri" pitchFamily="34" charset="0"/>
              </a:rPr>
              <a:t>Which is closer?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3047308" y="3814849"/>
            <a:ext cx="2057400" cy="317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876901" y="3890255"/>
            <a:ext cx="20574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8" name="TextBox 14"/>
          <p:cNvSpPr txBox="1">
            <a:spLocks noChangeArrowheads="1"/>
          </p:cNvSpPr>
          <p:nvPr/>
        </p:nvSpPr>
        <p:spPr bwMode="auto">
          <a:xfrm>
            <a:off x="4152207" y="3167149"/>
            <a:ext cx="1503363" cy="369888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b="1">
                <a:solidFill>
                  <a:prstClr val="black"/>
                </a:solidFill>
                <a:latin typeface="Calibri" pitchFamily="34" charset="0"/>
              </a:rPr>
              <a:t>Who is taller?</a:t>
            </a:r>
          </a:p>
        </p:txBody>
      </p:sp>
    </p:spTree>
    <p:extLst>
      <p:ext uri="{BB962C8B-B14F-4D97-AF65-F5344CB8AC3E}">
        <p14:creationId xmlns:p14="http://schemas.microsoft.com/office/powerpoint/2010/main" val="409271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Length is not preserved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713" y="1524000"/>
            <a:ext cx="8650287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269163" y="6583363"/>
            <a:ext cx="17986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200">
                <a:solidFill>
                  <a:prstClr val="black"/>
                </a:solidFill>
              </a:rPr>
              <a:t>Figure by David Forsyth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8001000" y="3429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3798" name="Rectangle 9"/>
          <p:cNvSpPr>
            <a:spLocks noChangeArrowheads="1"/>
          </p:cNvSpPr>
          <p:nvPr/>
        </p:nvSpPr>
        <p:spPr bwMode="auto">
          <a:xfrm>
            <a:off x="7035800" y="4343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3799" name="Rectangle 10"/>
          <p:cNvSpPr>
            <a:spLocks noChangeArrowheads="1"/>
          </p:cNvSpPr>
          <p:nvPr/>
        </p:nvSpPr>
        <p:spPr bwMode="auto">
          <a:xfrm>
            <a:off x="7810500" y="4267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7315200" y="5257800"/>
            <a:ext cx="51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>
                <a:solidFill>
                  <a:prstClr val="black"/>
                </a:solidFill>
              </a:rPr>
              <a:t>B’</a:t>
            </a:r>
          </a:p>
        </p:txBody>
      </p:sp>
      <p:sp>
        <p:nvSpPr>
          <p:cNvPr id="33801" name="Text Box 12"/>
          <p:cNvSpPr txBox="1">
            <a:spLocks noChangeArrowheads="1"/>
          </p:cNvSpPr>
          <p:nvPr/>
        </p:nvSpPr>
        <p:spPr bwMode="auto">
          <a:xfrm>
            <a:off x="7467600" y="4495800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>
                <a:solidFill>
                  <a:prstClr val="black"/>
                </a:solidFill>
              </a:rPr>
              <a:t>C’</a:t>
            </a:r>
          </a:p>
        </p:txBody>
      </p:sp>
      <p:sp>
        <p:nvSpPr>
          <p:cNvPr id="33802" name="Text Box 13"/>
          <p:cNvSpPr txBox="1">
            <a:spLocks noChangeArrowheads="1"/>
          </p:cNvSpPr>
          <p:nvPr/>
        </p:nvSpPr>
        <p:spPr bwMode="auto">
          <a:xfrm>
            <a:off x="7772400" y="39624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>
                <a:solidFill>
                  <a:prstClr val="black"/>
                </a:solidFill>
              </a:rPr>
              <a:t>A’</a:t>
            </a:r>
          </a:p>
        </p:txBody>
      </p:sp>
    </p:spTree>
    <p:extLst>
      <p:ext uri="{BB962C8B-B14F-4D97-AF65-F5344CB8AC3E}">
        <p14:creationId xmlns:p14="http://schemas.microsoft.com/office/powerpoint/2010/main" val="26687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Projective Geometry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3600" smtClean="0"/>
              <a:t>What is lost?</a:t>
            </a:r>
          </a:p>
          <a:p>
            <a:pPr eaLnBrk="1" hangingPunct="1"/>
            <a:r>
              <a:rPr lang="en-US" smtClean="0"/>
              <a:t>Length</a:t>
            </a:r>
          </a:p>
          <a:p>
            <a:pPr eaLnBrk="1" hangingPunct="1"/>
            <a:r>
              <a:rPr lang="en-US" smtClean="0"/>
              <a:t>Angles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 t="28223"/>
          <a:stretch>
            <a:fillRect/>
          </a:stretch>
        </p:blipFill>
        <p:spPr bwMode="auto">
          <a:xfrm>
            <a:off x="3298767" y="2769524"/>
            <a:ext cx="55848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/>
          <p:nvPr/>
        </p:nvCxnSpPr>
        <p:spPr>
          <a:xfrm flipH="1">
            <a:off x="3527367" y="4826924"/>
            <a:ext cx="1219200" cy="1447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4714817" y="4842799"/>
            <a:ext cx="3352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3" name="TextBox 26"/>
          <p:cNvSpPr txBox="1">
            <a:spLocks noChangeArrowheads="1"/>
          </p:cNvSpPr>
          <p:nvPr/>
        </p:nvSpPr>
        <p:spPr bwMode="auto">
          <a:xfrm>
            <a:off x="4822767" y="4979324"/>
            <a:ext cx="1622425" cy="36988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b="1">
                <a:solidFill>
                  <a:prstClr val="black"/>
                </a:solidFill>
                <a:latin typeface="Calibri" pitchFamily="34" charset="0"/>
              </a:rPr>
              <a:t>Perpendicular?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984567" y="2447262"/>
            <a:ext cx="2819400" cy="327660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060767" y="2998124"/>
            <a:ext cx="5000106" cy="1972887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6" name="TextBox 40"/>
          <p:cNvSpPr txBox="1">
            <a:spLocks noChangeArrowheads="1"/>
          </p:cNvSpPr>
          <p:nvPr/>
        </p:nvSpPr>
        <p:spPr bwMode="auto">
          <a:xfrm>
            <a:off x="6270567" y="3150524"/>
            <a:ext cx="998538" cy="369888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b="1">
                <a:solidFill>
                  <a:prstClr val="black"/>
                </a:solidFill>
                <a:latin typeface="Calibri" pitchFamily="34" charset="0"/>
              </a:rPr>
              <a:t>Parallel?</a:t>
            </a:r>
          </a:p>
        </p:txBody>
      </p:sp>
    </p:spTree>
    <p:extLst>
      <p:ext uri="{BB962C8B-B14F-4D97-AF65-F5344CB8AC3E}">
        <p14:creationId xmlns:p14="http://schemas.microsoft.com/office/powerpoint/2010/main" val="70470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Vanishing points and lines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sz="1800" dirty="0" smtClean="0"/>
              <a:t>	Parallel lines in the world intersect in the image at a “vanishing point”</a:t>
            </a:r>
          </a:p>
        </p:txBody>
      </p:sp>
      <p:pic>
        <p:nvPicPr>
          <p:cNvPr id="3789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4163" y="2052638"/>
            <a:ext cx="3195637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45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Projective Geometry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3600" smtClean="0"/>
              <a:t>What is preserved?</a:t>
            </a:r>
          </a:p>
          <a:p>
            <a:pPr eaLnBrk="1" hangingPunct="1"/>
            <a:r>
              <a:rPr lang="en-US" smtClean="0"/>
              <a:t>Straight lines are still straight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/>
          <a:srcRect t="28223"/>
          <a:stretch>
            <a:fillRect/>
          </a:stretch>
        </p:blipFill>
        <p:spPr bwMode="auto">
          <a:xfrm>
            <a:off x="3332018" y="2894214"/>
            <a:ext cx="55848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/>
          <p:nvPr/>
        </p:nvCxnSpPr>
        <p:spPr>
          <a:xfrm flipH="1">
            <a:off x="3560618" y="4951614"/>
            <a:ext cx="1219200" cy="1447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4748068" y="4967489"/>
            <a:ext cx="3352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017818" y="2571952"/>
            <a:ext cx="2819400" cy="327660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094018" y="3122814"/>
            <a:ext cx="4941917" cy="1956262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32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-88900" y="523701"/>
            <a:ext cx="9258300" cy="68747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/>
              <a:t>Projection: world </a:t>
            </a:r>
            <a:r>
              <a:rPr lang="en-US" sz="3200" dirty="0" err="1" smtClean="0"/>
              <a:t>coordinates</a:t>
            </a:r>
            <a:r>
              <a:rPr lang="en-US" sz="3200" dirty="0" err="1" smtClean="0">
                <a:sym typeface="Wingdings" pitchFamily="2" charset="2"/>
              </a:rPr>
              <a:t>image</a:t>
            </a:r>
            <a:r>
              <a:rPr lang="en-US" sz="3200" dirty="0" smtClean="0">
                <a:sym typeface="Wingdings" pitchFamily="2" charset="2"/>
              </a:rPr>
              <a:t> coordinates</a:t>
            </a:r>
            <a:endParaRPr lang="en-US" sz="3200" dirty="0" smtClean="0"/>
          </a:p>
        </p:txBody>
      </p:sp>
      <p:grpSp>
        <p:nvGrpSpPr>
          <p:cNvPr id="5" name="Group 3"/>
          <p:cNvGrpSpPr/>
          <p:nvPr/>
        </p:nvGrpSpPr>
        <p:grpSpPr>
          <a:xfrm>
            <a:off x="762000" y="1905000"/>
            <a:ext cx="7186550" cy="3914775"/>
            <a:chOff x="0" y="1038100"/>
            <a:chExt cx="7186550" cy="3914775"/>
          </a:xfrm>
        </p:grpSpPr>
        <p:sp>
          <p:nvSpPr>
            <p:cNvPr id="6" name="Rectangle 5"/>
            <p:cNvSpPr/>
            <p:nvPr/>
          </p:nvSpPr>
          <p:spPr>
            <a:xfrm>
              <a:off x="0" y="1564575"/>
              <a:ext cx="3581400" cy="2514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perspectiveContrastingRightFacing">
                <a:rot lat="0" lon="180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>
                    <a:lumMod val="95000"/>
                  </a:prstClr>
                </a:solidFill>
              </a:endParaRPr>
            </a:p>
          </p:txBody>
        </p:sp>
        <p:grpSp>
          <p:nvGrpSpPr>
            <p:cNvPr id="7" name="Group 23"/>
            <p:cNvGrpSpPr>
              <a:grpSpLocks noChangeAspect="1"/>
            </p:cNvGrpSpPr>
            <p:nvPr/>
          </p:nvGrpSpPr>
          <p:grpSpPr>
            <a:xfrm rot="10800000">
              <a:off x="1447800" y="2362200"/>
              <a:ext cx="318038" cy="1567316"/>
              <a:chOff x="5029200" y="2090284"/>
              <a:chExt cx="457200" cy="2253116"/>
            </a:xfrm>
            <a:scene3d>
              <a:camera prst="isometricOffAxis2Right"/>
              <a:lightRig rig="threePt" dir="t"/>
            </a:scene3d>
          </p:grpSpPr>
          <p:sp>
            <p:nvSpPr>
              <p:cNvPr id="40" name="Rectangle 39"/>
              <p:cNvSpPr/>
              <p:nvPr/>
            </p:nvSpPr>
            <p:spPr>
              <a:xfrm>
                <a:off x="5029200" y="2819400"/>
                <a:ext cx="457200" cy="1524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 rot="21339833">
                <a:off x="5130616" y="2090284"/>
                <a:ext cx="267284" cy="677167"/>
              </a:xfrm>
              <a:custGeom>
                <a:avLst/>
                <a:gdLst>
                  <a:gd name="connsiteX0" fmla="*/ 186047 w 364177"/>
                  <a:gd name="connsiteY0" fmla="*/ 3958 h 744186"/>
                  <a:gd name="connsiteX1" fmla="*/ 7917 w 364177"/>
                  <a:gd name="connsiteY1" fmla="*/ 324592 h 744186"/>
                  <a:gd name="connsiteX2" fmla="*/ 138546 w 364177"/>
                  <a:gd name="connsiteY2" fmla="*/ 740228 h 744186"/>
                  <a:gd name="connsiteX3" fmla="*/ 352302 w 364177"/>
                  <a:gd name="connsiteY3" fmla="*/ 348343 h 744186"/>
                  <a:gd name="connsiteX4" fmla="*/ 186047 w 364177"/>
                  <a:gd name="connsiteY4" fmla="*/ 3958 h 744186"/>
                  <a:gd name="connsiteX0" fmla="*/ 267082 w 445212"/>
                  <a:gd name="connsiteY0" fmla="*/ 1697 h 739664"/>
                  <a:gd name="connsiteX1" fmla="*/ 7916 w 445212"/>
                  <a:gd name="connsiteY1" fmla="*/ 356267 h 739664"/>
                  <a:gd name="connsiteX2" fmla="*/ 219581 w 445212"/>
                  <a:gd name="connsiteY2" fmla="*/ 737967 h 739664"/>
                  <a:gd name="connsiteX3" fmla="*/ 433337 w 445212"/>
                  <a:gd name="connsiteY3" fmla="*/ 346082 h 739664"/>
                  <a:gd name="connsiteX4" fmla="*/ 267082 w 445212"/>
                  <a:gd name="connsiteY4" fmla="*/ 1697 h 739664"/>
                  <a:gd name="connsiteX0" fmla="*/ 267084 w 514677"/>
                  <a:gd name="connsiteY0" fmla="*/ 16504 h 769278"/>
                  <a:gd name="connsiteX1" fmla="*/ 7918 w 514677"/>
                  <a:gd name="connsiteY1" fmla="*/ 371074 h 769278"/>
                  <a:gd name="connsiteX2" fmla="*/ 219583 w 514677"/>
                  <a:gd name="connsiteY2" fmla="*/ 752774 h 769278"/>
                  <a:gd name="connsiteX3" fmla="*/ 502803 w 514677"/>
                  <a:gd name="connsiteY3" fmla="*/ 470100 h 769278"/>
                  <a:gd name="connsiteX4" fmla="*/ 267084 w 514677"/>
                  <a:gd name="connsiteY4" fmla="*/ 16504 h 769278"/>
                  <a:gd name="connsiteX0" fmla="*/ 286213 w 533808"/>
                  <a:gd name="connsiteY0" fmla="*/ 8823 h 753916"/>
                  <a:gd name="connsiteX1" fmla="*/ 7917 w 533808"/>
                  <a:gd name="connsiteY1" fmla="*/ 515356 h 753916"/>
                  <a:gd name="connsiteX2" fmla="*/ 238712 w 533808"/>
                  <a:gd name="connsiteY2" fmla="*/ 745093 h 753916"/>
                  <a:gd name="connsiteX3" fmla="*/ 521932 w 533808"/>
                  <a:gd name="connsiteY3" fmla="*/ 462419 h 753916"/>
                  <a:gd name="connsiteX4" fmla="*/ 286213 w 533808"/>
                  <a:gd name="connsiteY4" fmla="*/ 8823 h 75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808" h="753916">
                    <a:moveTo>
                      <a:pt x="286213" y="8823"/>
                    </a:moveTo>
                    <a:cubicBezTo>
                      <a:pt x="200544" y="17646"/>
                      <a:pt x="15834" y="392644"/>
                      <a:pt x="7917" y="515356"/>
                    </a:cubicBezTo>
                    <a:cubicBezTo>
                      <a:pt x="0" y="638068"/>
                      <a:pt x="153043" y="753916"/>
                      <a:pt x="238712" y="745093"/>
                    </a:cubicBezTo>
                    <a:cubicBezTo>
                      <a:pt x="324381" y="736270"/>
                      <a:pt x="510057" y="585131"/>
                      <a:pt x="521932" y="462419"/>
                    </a:cubicBezTo>
                    <a:cubicBezTo>
                      <a:pt x="533807" y="339707"/>
                      <a:pt x="371882" y="0"/>
                      <a:pt x="286213" y="88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2" name="Straight Connector 41"/>
              <p:cNvCxnSpPr>
                <a:stCxn id="40" idx="0"/>
                <a:endCxn id="41" idx="2"/>
              </p:cNvCxnSpPr>
              <p:nvPr/>
            </p:nvCxnSpPr>
            <p:spPr>
              <a:xfrm rot="5400000" flipH="1" flipV="1">
                <a:off x="5236615" y="2780833"/>
                <a:ext cx="59753" cy="173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/>
            <p:cNvCxnSpPr/>
            <p:nvPr/>
          </p:nvCxnSpPr>
          <p:spPr>
            <a:xfrm rot="10800000" flipV="1">
              <a:off x="1600200" y="2819400"/>
              <a:ext cx="2057400" cy="10586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24"/>
            <p:cNvGrpSpPr/>
            <p:nvPr/>
          </p:nvGrpSpPr>
          <p:grpSpPr>
            <a:xfrm>
              <a:off x="5562600" y="1752600"/>
              <a:ext cx="464125" cy="2336241"/>
              <a:chOff x="7162800" y="1914134"/>
              <a:chExt cx="464125" cy="2336241"/>
            </a:xfrm>
          </p:grpSpPr>
          <p:grpSp>
            <p:nvGrpSpPr>
              <p:cNvPr id="33" name="Group 18"/>
              <p:cNvGrpSpPr/>
              <p:nvPr/>
            </p:nvGrpSpPr>
            <p:grpSpPr>
              <a:xfrm>
                <a:off x="7162800" y="2474025"/>
                <a:ext cx="464125" cy="1776350"/>
                <a:chOff x="6324600" y="2971800"/>
                <a:chExt cx="464125" cy="1776350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6324600" y="4519550"/>
                  <a:ext cx="457200" cy="2286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6324600" y="3124200"/>
                  <a:ext cx="457200" cy="1524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6324600" y="2971800"/>
                  <a:ext cx="457200" cy="2286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10800000" flipV="1">
                  <a:off x="6324600" y="3086100"/>
                  <a:ext cx="0" cy="15621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 flipV="1">
                  <a:off x="6788725" y="3112325"/>
                  <a:ext cx="0" cy="15621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Freeform 33"/>
              <p:cNvSpPr/>
              <p:nvPr/>
            </p:nvSpPr>
            <p:spPr>
              <a:xfrm rot="21339833">
                <a:off x="7250048" y="1914134"/>
                <a:ext cx="267284" cy="677167"/>
              </a:xfrm>
              <a:custGeom>
                <a:avLst/>
                <a:gdLst>
                  <a:gd name="connsiteX0" fmla="*/ 186047 w 364177"/>
                  <a:gd name="connsiteY0" fmla="*/ 3958 h 744186"/>
                  <a:gd name="connsiteX1" fmla="*/ 7917 w 364177"/>
                  <a:gd name="connsiteY1" fmla="*/ 324592 h 744186"/>
                  <a:gd name="connsiteX2" fmla="*/ 138546 w 364177"/>
                  <a:gd name="connsiteY2" fmla="*/ 740228 h 744186"/>
                  <a:gd name="connsiteX3" fmla="*/ 352302 w 364177"/>
                  <a:gd name="connsiteY3" fmla="*/ 348343 h 744186"/>
                  <a:gd name="connsiteX4" fmla="*/ 186047 w 364177"/>
                  <a:gd name="connsiteY4" fmla="*/ 3958 h 744186"/>
                  <a:gd name="connsiteX0" fmla="*/ 267082 w 445212"/>
                  <a:gd name="connsiteY0" fmla="*/ 1697 h 739664"/>
                  <a:gd name="connsiteX1" fmla="*/ 7916 w 445212"/>
                  <a:gd name="connsiteY1" fmla="*/ 356267 h 739664"/>
                  <a:gd name="connsiteX2" fmla="*/ 219581 w 445212"/>
                  <a:gd name="connsiteY2" fmla="*/ 737967 h 739664"/>
                  <a:gd name="connsiteX3" fmla="*/ 433337 w 445212"/>
                  <a:gd name="connsiteY3" fmla="*/ 346082 h 739664"/>
                  <a:gd name="connsiteX4" fmla="*/ 267082 w 445212"/>
                  <a:gd name="connsiteY4" fmla="*/ 1697 h 739664"/>
                  <a:gd name="connsiteX0" fmla="*/ 267084 w 514677"/>
                  <a:gd name="connsiteY0" fmla="*/ 16504 h 769278"/>
                  <a:gd name="connsiteX1" fmla="*/ 7918 w 514677"/>
                  <a:gd name="connsiteY1" fmla="*/ 371074 h 769278"/>
                  <a:gd name="connsiteX2" fmla="*/ 219583 w 514677"/>
                  <a:gd name="connsiteY2" fmla="*/ 752774 h 769278"/>
                  <a:gd name="connsiteX3" fmla="*/ 502803 w 514677"/>
                  <a:gd name="connsiteY3" fmla="*/ 470100 h 769278"/>
                  <a:gd name="connsiteX4" fmla="*/ 267084 w 514677"/>
                  <a:gd name="connsiteY4" fmla="*/ 16504 h 769278"/>
                  <a:gd name="connsiteX0" fmla="*/ 286213 w 533808"/>
                  <a:gd name="connsiteY0" fmla="*/ 8823 h 753916"/>
                  <a:gd name="connsiteX1" fmla="*/ 7917 w 533808"/>
                  <a:gd name="connsiteY1" fmla="*/ 515356 h 753916"/>
                  <a:gd name="connsiteX2" fmla="*/ 238712 w 533808"/>
                  <a:gd name="connsiteY2" fmla="*/ 745093 h 753916"/>
                  <a:gd name="connsiteX3" fmla="*/ 521932 w 533808"/>
                  <a:gd name="connsiteY3" fmla="*/ 462419 h 753916"/>
                  <a:gd name="connsiteX4" fmla="*/ 286213 w 533808"/>
                  <a:gd name="connsiteY4" fmla="*/ 8823 h 75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808" h="753916">
                    <a:moveTo>
                      <a:pt x="286213" y="8823"/>
                    </a:moveTo>
                    <a:cubicBezTo>
                      <a:pt x="200544" y="17646"/>
                      <a:pt x="15834" y="392644"/>
                      <a:pt x="7917" y="515356"/>
                    </a:cubicBezTo>
                    <a:cubicBezTo>
                      <a:pt x="0" y="638068"/>
                      <a:pt x="153043" y="753916"/>
                      <a:pt x="238712" y="745093"/>
                    </a:cubicBezTo>
                    <a:cubicBezTo>
                      <a:pt x="324381" y="736270"/>
                      <a:pt x="510057" y="585131"/>
                      <a:pt x="521932" y="462419"/>
                    </a:cubicBezTo>
                    <a:cubicBezTo>
                      <a:pt x="533807" y="339707"/>
                      <a:pt x="371882" y="0"/>
                      <a:pt x="286213" y="88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205350" y="3276600"/>
              <a:ext cx="11380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</a:rPr>
                <a:t>Camera Center (</a:t>
              </a:r>
              <a:r>
                <a:rPr lang="en-US" dirty="0" err="1">
                  <a:solidFill>
                    <a:prstClr val="black"/>
                  </a:solidFill>
                </a:rPr>
                <a:t>t</a:t>
              </a:r>
              <a:r>
                <a:rPr lang="en-US" baseline="-25000" dirty="0" err="1">
                  <a:solidFill>
                    <a:prstClr val="black"/>
                  </a:solidFill>
                </a:rPr>
                <a:t>x</a:t>
              </a:r>
              <a:r>
                <a:rPr lang="en-US" dirty="0">
                  <a:solidFill>
                    <a:prstClr val="black"/>
                  </a:solidFill>
                </a:rPr>
                <a:t>, </a:t>
              </a:r>
              <a:r>
                <a:rPr lang="en-US" dirty="0" err="1">
                  <a:solidFill>
                    <a:prstClr val="black"/>
                  </a:solidFill>
                </a:rPr>
                <a:t>t</a:t>
              </a:r>
              <a:r>
                <a:rPr lang="en-US" baseline="-25000" dirty="0" err="1">
                  <a:solidFill>
                    <a:prstClr val="black"/>
                  </a:solidFill>
                </a:rPr>
                <a:t>y</a:t>
              </a:r>
              <a:r>
                <a:rPr lang="en-US" dirty="0">
                  <a:solidFill>
                    <a:prstClr val="black"/>
                  </a:solidFill>
                </a:rPr>
                <a:t>, </a:t>
              </a:r>
              <a:r>
                <a:rPr lang="en-US" dirty="0" err="1">
                  <a:solidFill>
                    <a:prstClr val="black"/>
                  </a:solidFill>
                </a:rPr>
                <a:t>t</a:t>
              </a:r>
              <a:r>
                <a:rPr lang="en-US" baseline="-25000" dirty="0" err="1">
                  <a:solidFill>
                    <a:prstClr val="black"/>
                  </a:solidFill>
                </a:rPr>
                <a:t>z</a:t>
              </a:r>
              <a:r>
                <a:rPr lang="en-US" dirty="0">
                  <a:solidFill>
                    <a:prstClr val="black"/>
                  </a:solidFill>
                </a:rPr>
                <a:t>)</a:t>
              </a: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6119750" y="1099950"/>
            <a:ext cx="1066800" cy="1333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0" name="Equation" r:id="rId3" imgW="558720" imgH="698400" progId="Equation.3">
                    <p:embed/>
                  </p:oleObj>
                </mc:Choice>
                <mc:Fallback>
                  <p:oleObj name="Equation" r:id="rId3" imgW="558720" imgH="698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9750" y="1099950"/>
                          <a:ext cx="1066800" cy="1333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5586350" y="1038100"/>
              <a:ext cx="37863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6000" dirty="0">
                  <a:solidFill>
                    <a:srgbClr val="FFC000"/>
                  </a:solidFill>
                </a:rPr>
                <a:t>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30975" y="3164775"/>
              <a:ext cx="37863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6000" dirty="0">
                  <a:solidFill>
                    <a:srgbClr val="252731"/>
                  </a:solidFill>
                </a:rPr>
                <a:t>.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905000" y="2819400"/>
              <a:ext cx="175260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728850" y="2097975"/>
              <a:ext cx="37863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6000" dirty="0">
                  <a:solidFill>
                    <a:prstClr val="black"/>
                  </a:solidFill>
                </a:rPr>
                <a:t>.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3476895" y="2314700"/>
              <a:ext cx="304800" cy="9906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43200" y="247402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i="1" dirty="0">
                  <a:solidFill>
                    <a:prstClr val="black"/>
                  </a:solidFill>
                </a:rPr>
                <a:t>f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5284025" y="2312225"/>
              <a:ext cx="9906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733800" y="2819400"/>
              <a:ext cx="20574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648200" y="2474025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i="1" dirty="0">
                  <a:solidFill>
                    <a:prstClr val="black"/>
                  </a:solidFill>
                </a:rPr>
                <a:t>Z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31825" y="2514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i="1" dirty="0">
                  <a:solidFill>
                    <a:prstClr val="black"/>
                  </a:solidFill>
                </a:rPr>
                <a:t>Y</a:t>
              </a:r>
            </a:p>
          </p:txBody>
        </p:sp>
        <p:graphicFrame>
          <p:nvGraphicFramePr>
            <p:cNvPr id="2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4076210"/>
                </p:ext>
              </p:extLst>
            </p:nvPr>
          </p:nvGraphicFramePr>
          <p:xfrm>
            <a:off x="1398588" y="4079750"/>
            <a:ext cx="1139825" cy="87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1" name="公式" r:id="rId5" imgW="596880" imgH="457200" progId="Equation.3">
                    <p:embed/>
                  </p:oleObj>
                </mc:Choice>
                <mc:Fallback>
                  <p:oleObj name="公式" r:id="rId5" imgW="59688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8588" y="4079750"/>
                          <a:ext cx="1139825" cy="873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5"/>
            <p:cNvSpPr txBox="1"/>
            <p:nvPr/>
          </p:nvSpPr>
          <p:spPr>
            <a:xfrm>
              <a:off x="3471945" y="2108537"/>
              <a:ext cx="37863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6000" dirty="0">
                  <a:solidFill>
                    <a:prstClr val="black"/>
                  </a:solidFill>
                </a:rPr>
                <a:t>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00200" y="16002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</a:rPr>
                <a:t>Optical Center </a:t>
              </a:r>
              <a:r>
                <a:rPr lang="en-US" dirty="0" smtClean="0">
                  <a:solidFill>
                    <a:prstClr val="black"/>
                  </a:solidFill>
                </a:rPr>
                <a:t>(</a:t>
              </a:r>
              <a:r>
                <a:rPr lang="en-US" i="1" dirty="0" smtClean="0">
                  <a:solidFill>
                    <a:prstClr val="black"/>
                  </a:solidFill>
                </a:rPr>
                <a:t>x</a:t>
              </a:r>
              <a:r>
                <a:rPr lang="en-US" i="1" baseline="-25000" dirty="0" smtClean="0">
                  <a:solidFill>
                    <a:prstClr val="black"/>
                  </a:solidFill>
                </a:rPr>
                <a:t>0</a:t>
              </a:r>
              <a:r>
                <a:rPr lang="en-US" dirty="0">
                  <a:solidFill>
                    <a:prstClr val="black"/>
                  </a:solidFill>
                </a:rPr>
                <a:t>, </a:t>
              </a:r>
              <a:r>
                <a:rPr lang="en-US" i="1" dirty="0" smtClean="0">
                  <a:solidFill>
                    <a:prstClr val="black"/>
                  </a:solidFill>
                </a:rPr>
                <a:t>y</a:t>
              </a:r>
              <a:r>
                <a:rPr lang="en-US" i="1" baseline="-25000" dirty="0" smtClean="0">
                  <a:solidFill>
                    <a:prstClr val="black"/>
                  </a:solidFill>
                </a:rPr>
                <a:t>0</a:t>
              </a:r>
              <a:r>
                <a:rPr lang="en-US" dirty="0">
                  <a:solidFill>
                    <a:prstClr val="black"/>
                  </a:solidFill>
                </a:rPr>
                <a:t>)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5400000">
              <a:off x="1790700" y="2628900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0800000">
              <a:off x="5814950" y="1747650"/>
              <a:ext cx="304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1372394" y="4190206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1676400" y="3886200"/>
              <a:ext cx="22860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1371600" y="3352800"/>
              <a:ext cx="106680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828800" y="31242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i="1" dirty="0" smtClean="0">
                  <a:solidFill>
                    <a:prstClr val="black"/>
                  </a:solidFill>
                </a:rPr>
                <a:t>y</a:t>
              </a:r>
              <a:endParaRPr lang="en-US" i="1" dirty="0">
                <a:solidFill>
                  <a:prstClr val="black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12075" y="3762293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i="1" dirty="0" smtClean="0">
                  <a:solidFill>
                    <a:prstClr val="black"/>
                  </a:solidFill>
                </a:rPr>
                <a:t>x</a:t>
              </a:r>
              <a:endParaRPr lang="en-US" i="1" dirty="0">
                <a:solidFill>
                  <a:prstClr val="black"/>
                </a:solidFill>
              </a:endParaRPr>
            </a:p>
          </p:txBody>
        </p:sp>
        <p:cxnSp>
          <p:nvCxnSpPr>
            <p:cNvPr id="17" name="Straight Connector 16"/>
            <p:cNvCxnSpPr>
              <a:stCxn id="34" idx="0"/>
            </p:cNvCxnSpPr>
            <p:nvPr/>
          </p:nvCxnSpPr>
          <p:spPr>
            <a:xfrm flipH="1">
              <a:off x="3657600" y="1760740"/>
              <a:ext cx="2110530" cy="11061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6580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formation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105400"/>
            <a:ext cx="7772400" cy="12954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Let’s design a camera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Idea 1:  put a piece of film in front of an object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Do we get a reasonable image?</a:t>
            </a:r>
          </a:p>
        </p:txBody>
      </p:sp>
      <p:pic>
        <p:nvPicPr>
          <p:cNvPr id="23556" name="Picture 4" descr="image-noth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447800"/>
            <a:ext cx="548481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438400" y="1981200"/>
            <a:ext cx="4724400" cy="1524000"/>
            <a:chOff x="1536" y="1248"/>
            <a:chExt cx="2976" cy="960"/>
          </a:xfrm>
        </p:grpSpPr>
        <p:sp>
          <p:nvSpPr>
            <p:cNvPr id="23568" name="Line 7"/>
            <p:cNvSpPr>
              <a:spLocks noChangeShapeType="1"/>
            </p:cNvSpPr>
            <p:nvPr/>
          </p:nvSpPr>
          <p:spPr bwMode="auto">
            <a:xfrm>
              <a:off x="1536" y="1248"/>
              <a:ext cx="2976" cy="9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69" name="Line 8"/>
            <p:cNvSpPr>
              <a:spLocks noChangeShapeType="1"/>
            </p:cNvSpPr>
            <p:nvPr/>
          </p:nvSpPr>
          <p:spPr bwMode="auto">
            <a:xfrm>
              <a:off x="1536" y="1248"/>
              <a:ext cx="2976" cy="6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70" name="Line 9"/>
            <p:cNvSpPr>
              <a:spLocks noChangeShapeType="1"/>
            </p:cNvSpPr>
            <p:nvPr/>
          </p:nvSpPr>
          <p:spPr bwMode="auto">
            <a:xfrm>
              <a:off x="1536" y="1248"/>
              <a:ext cx="2976" cy="38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42730" name="Line 10"/>
          <p:cNvSpPr>
            <a:spLocks noChangeShapeType="1"/>
          </p:cNvSpPr>
          <p:nvPr/>
        </p:nvSpPr>
        <p:spPr bwMode="auto">
          <a:xfrm>
            <a:off x="2438400" y="1981200"/>
            <a:ext cx="47244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743200" y="2209800"/>
            <a:ext cx="4419600" cy="1295400"/>
            <a:chOff x="1728" y="1392"/>
            <a:chExt cx="2784" cy="816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728" y="1392"/>
              <a:ext cx="2784" cy="528"/>
              <a:chOff x="1728" y="1392"/>
              <a:chExt cx="2784" cy="528"/>
            </a:xfrm>
          </p:grpSpPr>
          <p:sp>
            <p:nvSpPr>
              <p:cNvPr id="23565" name="Line 11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2784" cy="24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66" name="Line 12"/>
              <p:cNvSpPr>
                <a:spLocks noChangeShapeType="1"/>
              </p:cNvSpPr>
              <p:nvPr/>
            </p:nvSpPr>
            <p:spPr bwMode="auto">
              <a:xfrm>
                <a:off x="1728" y="1632"/>
                <a:ext cx="2784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67" name="Line 13"/>
              <p:cNvSpPr>
                <a:spLocks noChangeShapeType="1"/>
              </p:cNvSpPr>
              <p:nvPr/>
            </p:nvSpPr>
            <p:spPr bwMode="auto">
              <a:xfrm>
                <a:off x="1728" y="1632"/>
                <a:ext cx="2784" cy="288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564" name="Line 14"/>
            <p:cNvSpPr>
              <a:spLocks noChangeShapeType="1"/>
            </p:cNvSpPr>
            <p:nvPr/>
          </p:nvSpPr>
          <p:spPr bwMode="auto">
            <a:xfrm>
              <a:off x="1728" y="1632"/>
              <a:ext cx="2784" cy="576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3560" name="Oval 18"/>
          <p:cNvSpPr>
            <a:spLocks noChangeArrowheads="1"/>
          </p:cNvSpPr>
          <p:nvPr/>
        </p:nvSpPr>
        <p:spPr bwMode="auto">
          <a:xfrm>
            <a:off x="2393950" y="19494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3561" name="Oval 19"/>
          <p:cNvSpPr>
            <a:spLocks noChangeArrowheads="1"/>
          </p:cNvSpPr>
          <p:nvPr/>
        </p:nvSpPr>
        <p:spPr bwMode="auto">
          <a:xfrm>
            <a:off x="2711450" y="2557463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3562" name="TextBox 17"/>
          <p:cNvSpPr txBox="1">
            <a:spLocks noChangeArrowheads="1"/>
          </p:cNvSpPr>
          <p:nvPr/>
        </p:nvSpPr>
        <p:spPr bwMode="auto">
          <a:xfrm>
            <a:off x="0" y="6550025"/>
            <a:ext cx="1492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400">
                <a:solidFill>
                  <a:prstClr val="black"/>
                </a:solidFill>
                <a:latin typeface="Calibri" pitchFamily="34" charset="0"/>
              </a:rPr>
              <a:t>Slide source: Seitz</a:t>
            </a:r>
          </a:p>
        </p:txBody>
      </p:sp>
    </p:spTree>
    <p:extLst>
      <p:ext uri="{BB962C8B-B14F-4D97-AF65-F5344CB8AC3E}">
        <p14:creationId xmlns:p14="http://schemas.microsoft.com/office/powerpoint/2010/main" val="582419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depth estimated?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10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000" t="7333" r="13750" b="4667"/>
          <a:stretch>
            <a:fillRect/>
          </a:stretch>
        </p:blipFill>
        <p:spPr bwMode="auto">
          <a:xfrm>
            <a:off x="107374" y="0"/>
            <a:ext cx="88842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3463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5000" t="7333" r="13750" b="4667"/>
          <a:stretch>
            <a:fillRect/>
          </a:stretch>
        </p:blipFill>
        <p:spPr bwMode="auto">
          <a:xfrm>
            <a:off x="107373" y="0"/>
            <a:ext cx="88842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4347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5000" t="7333" r="13750" b="4667"/>
          <a:stretch>
            <a:fillRect/>
          </a:stretch>
        </p:blipFill>
        <p:spPr bwMode="auto">
          <a:xfrm>
            <a:off x="107373" y="0"/>
            <a:ext cx="88842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85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Not that important for humans, especially at longer distances. Perhaps 10% of people are stereo blind.</a:t>
            </a:r>
          </a:p>
          <a:p>
            <a:r>
              <a:rPr lang="en-US" dirty="0" smtClean="0"/>
              <a:t>Many animals don’t have much stereo overlap in their fields of view.</a:t>
            </a:r>
            <a:endParaRPr lang="en-US" dirty="0"/>
          </a:p>
        </p:txBody>
      </p:sp>
      <p:pic>
        <p:nvPicPr>
          <p:cNvPr id="22530" name="Picture 2" descr="\\cifs.cs.brown.edu\dfs\home\hays\My Documents\My Dropbox\comp_photo\stereo lecture\images\Slender-horned_gazelle_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7536" y="3870111"/>
            <a:ext cx="2471738" cy="27473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80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9219" name="Picture 3" descr="KU46138small_st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0" y="533400"/>
            <a:ext cx="4572000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-76200" y="5791200"/>
            <a:ext cx="8991600" cy="1092200"/>
            <a:chOff x="-8" y="-8"/>
            <a:chExt cx="5776" cy="688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0"/>
              <a:ext cx="5760" cy="672"/>
              <a:chOff x="0" y="0"/>
              <a:chExt cx="5760" cy="672"/>
            </a:xfrm>
          </p:grpSpPr>
          <p:sp>
            <p:nvSpPr>
              <p:cNvPr id="9226" name="Rectangle 7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0" y="0"/>
                <a:ext cx="5760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457200"/>
                <a:r>
                  <a:rPr lang="en-US" sz="1400" b="1">
                    <a:solidFill>
                      <a:prstClr val="white"/>
                    </a:solidFill>
                    <a:latin typeface="Arial" charset="0"/>
                  </a:rPr>
                  <a:t>Public Library, Stereoscopic Looking Room, Chicago, by Phillips, 1923</a:t>
                </a:r>
              </a:p>
              <a:p>
                <a:pPr algn="ctr" defTabSz="457200"/>
                <a:endParaRPr lang="en-US" sz="1400" b="1">
                  <a:solidFill>
                    <a:prstClr val="white"/>
                  </a:solidFill>
                  <a:latin typeface="Arial" charset="0"/>
                </a:endParaRPr>
              </a:p>
            </p:txBody>
          </p:sp>
          <p:sp>
            <p:nvSpPr>
              <p:cNvPr id="9227" name="Rectangle 8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0" y="0"/>
                <a:ext cx="5760" cy="672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225" name="Rectangle 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8" y="-8"/>
              <a:ext cx="5776" cy="688"/>
            </a:xfrm>
            <a:prstGeom prst="rect">
              <a:avLst/>
            </a:prstGeom>
            <a:noFill/>
            <a:ln w="26987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9222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35941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endParaRPr lang="en-US" sz="2000" b="1">
              <a:solidFill>
                <a:prstClr val="black"/>
              </a:solidFill>
            </a:endParaRPr>
          </a:p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9223" name="Picture 11" descr="anaglass.GIF (8924 bytes)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52800" y="6477000"/>
            <a:ext cx="24384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644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243" name="Picture 3" descr="x57691small_st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62213" y="342900"/>
            <a:ext cx="4243387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5842000"/>
            <a:ext cx="9169400" cy="1092200"/>
            <a:chOff x="-8" y="-8"/>
            <a:chExt cx="5776" cy="68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0"/>
              <a:ext cx="5760" cy="672"/>
              <a:chOff x="0" y="0"/>
              <a:chExt cx="5760" cy="672"/>
            </a:xfrm>
          </p:grpSpPr>
          <p:sp>
            <p:nvSpPr>
              <p:cNvPr id="10247" name="Rectangle 6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0" y="0"/>
                <a:ext cx="5760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457200"/>
                <a:r>
                  <a:rPr lang="en-US" sz="1400" b="1">
                    <a:solidFill>
                      <a:prstClr val="white"/>
                    </a:solidFill>
                    <a:latin typeface="Arial" charset="0"/>
                  </a:rPr>
                  <a:t>Teesta suspension bridge-Darjeeling, India</a:t>
                </a:r>
              </a:p>
            </p:txBody>
          </p:sp>
          <p:sp>
            <p:nvSpPr>
              <p:cNvPr id="10248" name="Rectangle 7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0" y="0"/>
                <a:ext cx="5760" cy="672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246" name="Rectangle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8" y="-8"/>
              <a:ext cx="5776" cy="688"/>
            </a:xfrm>
            <a:prstGeom prst="rect">
              <a:avLst/>
            </a:prstGeom>
            <a:noFill/>
            <a:ln w="26987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66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11267" name="Picture 3" descr="KU9354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609600"/>
            <a:ext cx="51101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81488" y="839788"/>
            <a:ext cx="4902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20900" y="6156325"/>
            <a:ext cx="490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200" b="1">
                <a:solidFill>
                  <a:prstClr val="white"/>
                </a:solidFill>
                <a:latin typeface="Arial" charset="0"/>
              </a:rPr>
              <a:t>Woman getting eye exam during immigration procedure at Ellis Island, c. 1905 - 1920</a:t>
            </a:r>
            <a:r>
              <a:rPr lang="en-US" sz="1200" b="1">
                <a:solidFill>
                  <a:prstClr val="white"/>
                </a:solidFill>
                <a:latin typeface="Georgia" pitchFamily="18" charset="0"/>
              </a:rPr>
              <a:t> </a:t>
            </a:r>
            <a:r>
              <a:rPr lang="en-US" sz="1200" b="1">
                <a:solidFill>
                  <a:prstClr val="white"/>
                </a:solidFill>
                <a:latin typeface="Arial" charset="0"/>
              </a:rPr>
              <a:t>, UCR Museum of Phography</a:t>
            </a:r>
          </a:p>
        </p:txBody>
      </p:sp>
    </p:spTree>
    <p:extLst>
      <p:ext uri="{BB962C8B-B14F-4D97-AF65-F5344CB8AC3E}">
        <p14:creationId xmlns:p14="http://schemas.microsoft.com/office/powerpoint/2010/main" val="271923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12291" name="Picture 3" descr="X11252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457200"/>
            <a:ext cx="417353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89488" y="857250"/>
            <a:ext cx="4902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29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68500" y="6156325"/>
            <a:ext cx="5270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200" b="1">
                <a:solidFill>
                  <a:prstClr val="white"/>
                </a:solidFill>
                <a:latin typeface="Arial" charset="0"/>
              </a:rPr>
              <a:t>Mark Twain at Pool Table", no date, UCR Museum of Photography</a:t>
            </a:r>
          </a:p>
        </p:txBody>
      </p:sp>
    </p:spTree>
    <p:extLst>
      <p:ext uri="{BB962C8B-B14F-4D97-AF65-F5344CB8AC3E}">
        <p14:creationId xmlns:p14="http://schemas.microsoft.com/office/powerpoint/2010/main" val="409996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89488" y="857250"/>
            <a:ext cx="4902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29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68500" y="6156325"/>
            <a:ext cx="5270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200" b="1" dirty="0">
                <a:solidFill>
                  <a:prstClr val="white"/>
                </a:solidFill>
                <a:latin typeface="Arial" charset="0"/>
              </a:rPr>
              <a:t>San Francisco Post-Earthquake 1906</a:t>
            </a:r>
          </a:p>
          <a:p>
            <a:pPr algn="ctr" defTabSz="457200"/>
            <a:r>
              <a:rPr lang="en-US" sz="1200" b="1" dirty="0">
                <a:solidFill>
                  <a:prstClr val="white"/>
                </a:solidFill>
                <a:latin typeface="Arial" charset="0"/>
              </a:rPr>
              <a:t>http://</a:t>
            </a:r>
            <a:r>
              <a:rPr lang="en-US" sz="1200" b="1" dirty="0" err="1">
                <a:solidFill>
                  <a:prstClr val="white"/>
                </a:solidFill>
                <a:latin typeface="Arial" charset="0"/>
              </a:rPr>
              <a:t>www.sfog.us</a:t>
            </a:r>
            <a:r>
              <a:rPr lang="en-US" sz="1200" b="1" dirty="0">
                <a:solidFill>
                  <a:prstClr val="white"/>
                </a:solidFill>
                <a:latin typeface="Arial" charset="0"/>
              </a:rPr>
              <a:t>/earthquake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7095" y="1890237"/>
            <a:ext cx="4536521" cy="227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4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Pinhole camera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9600"/>
            <a:ext cx="7772400" cy="1905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Idea 2: add a barrier to block off most of the rays</a:t>
            </a:r>
          </a:p>
          <a:p>
            <a:pPr lvl="1" eaLnBrk="1" hangingPunct="1">
              <a:defRPr/>
            </a:pPr>
            <a:r>
              <a:rPr lang="en-US" dirty="0" smtClean="0"/>
              <a:t>This reduces blurring</a:t>
            </a:r>
          </a:p>
          <a:p>
            <a:pPr lvl="1" eaLnBrk="1" hangingPunct="1">
              <a:defRPr/>
            </a:pPr>
            <a:r>
              <a:rPr lang="en-US" dirty="0" smtClean="0"/>
              <a:t>The opening known as the </a:t>
            </a:r>
            <a:r>
              <a:rPr lang="en-US" b="1" dirty="0" smtClean="0"/>
              <a:t>aperture</a:t>
            </a:r>
          </a:p>
        </p:txBody>
      </p:sp>
      <p:pic>
        <p:nvPicPr>
          <p:cNvPr id="24580" name="Picture 18" descr="image-pinho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00"/>
            <a:ext cx="548481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286000" y="2057400"/>
            <a:ext cx="4724400" cy="1524000"/>
            <a:chOff x="1440" y="1296"/>
            <a:chExt cx="2976" cy="960"/>
          </a:xfrm>
        </p:grpSpPr>
        <p:sp>
          <p:nvSpPr>
            <p:cNvPr id="24591" name="Line 21"/>
            <p:cNvSpPr>
              <a:spLocks noChangeShapeType="1"/>
            </p:cNvSpPr>
            <p:nvPr/>
          </p:nvSpPr>
          <p:spPr bwMode="auto">
            <a:xfrm>
              <a:off x="1440" y="1296"/>
              <a:ext cx="2976" cy="9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92" name="Line 22"/>
            <p:cNvSpPr>
              <a:spLocks noChangeShapeType="1"/>
            </p:cNvSpPr>
            <p:nvPr/>
          </p:nvSpPr>
          <p:spPr bwMode="auto">
            <a:xfrm>
              <a:off x="1440" y="1296"/>
              <a:ext cx="1494" cy="33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93" name="Line 23"/>
            <p:cNvSpPr>
              <a:spLocks noChangeShapeType="1"/>
            </p:cNvSpPr>
            <p:nvPr/>
          </p:nvSpPr>
          <p:spPr bwMode="auto">
            <a:xfrm>
              <a:off x="1440" y="1296"/>
              <a:ext cx="1500" cy="19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94" name="Line 24"/>
            <p:cNvSpPr>
              <a:spLocks noChangeShapeType="1"/>
            </p:cNvSpPr>
            <p:nvPr/>
          </p:nvSpPr>
          <p:spPr bwMode="auto">
            <a:xfrm>
              <a:off x="1440" y="1296"/>
              <a:ext cx="1482" cy="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590800" y="2495550"/>
            <a:ext cx="4457700" cy="571500"/>
            <a:chOff x="1632" y="1572"/>
            <a:chExt cx="2808" cy="360"/>
          </a:xfrm>
        </p:grpSpPr>
        <p:sp>
          <p:nvSpPr>
            <p:cNvPr id="24587" name="Line 27"/>
            <p:cNvSpPr>
              <a:spLocks noChangeShapeType="1"/>
            </p:cNvSpPr>
            <p:nvPr/>
          </p:nvSpPr>
          <p:spPr bwMode="auto">
            <a:xfrm flipV="1">
              <a:off x="1632" y="1572"/>
              <a:ext cx="1302" cy="108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88" name="Line 28"/>
            <p:cNvSpPr>
              <a:spLocks noChangeShapeType="1"/>
            </p:cNvSpPr>
            <p:nvPr/>
          </p:nvSpPr>
          <p:spPr bwMode="auto">
            <a:xfrm>
              <a:off x="1632" y="1680"/>
              <a:ext cx="1302" cy="6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89" name="Line 29"/>
            <p:cNvSpPr>
              <a:spLocks noChangeShapeType="1"/>
            </p:cNvSpPr>
            <p:nvPr/>
          </p:nvSpPr>
          <p:spPr bwMode="auto">
            <a:xfrm>
              <a:off x="1632" y="1680"/>
              <a:ext cx="2808" cy="192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90" name="Line 30"/>
            <p:cNvSpPr>
              <a:spLocks noChangeShapeType="1"/>
            </p:cNvSpPr>
            <p:nvPr/>
          </p:nvSpPr>
          <p:spPr bwMode="auto">
            <a:xfrm>
              <a:off x="1632" y="1680"/>
              <a:ext cx="1302" cy="252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4583" name="Oval 31"/>
          <p:cNvSpPr>
            <a:spLocks noChangeArrowheads="1"/>
          </p:cNvSpPr>
          <p:nvPr/>
        </p:nvSpPr>
        <p:spPr bwMode="auto">
          <a:xfrm>
            <a:off x="2241550" y="20256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4584" name="Oval 32"/>
          <p:cNvSpPr>
            <a:spLocks noChangeArrowheads="1"/>
          </p:cNvSpPr>
          <p:nvPr/>
        </p:nvSpPr>
        <p:spPr bwMode="auto">
          <a:xfrm>
            <a:off x="2559050" y="2633663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3779" name="Rectangle 35"/>
          <p:cNvSpPr>
            <a:spLocks noChangeArrowheads="1"/>
          </p:cNvSpPr>
          <p:nvPr/>
        </p:nvSpPr>
        <p:spPr bwMode="auto">
          <a:xfrm>
            <a:off x="685800" y="5943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 defTabSz="457200">
              <a:spcBef>
                <a:spcPct val="20000"/>
              </a:spcBef>
              <a:buFontTx/>
              <a:buChar char="–"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4586" name="TextBox 17"/>
          <p:cNvSpPr txBox="1">
            <a:spLocks noChangeArrowheads="1"/>
          </p:cNvSpPr>
          <p:nvPr/>
        </p:nvSpPr>
        <p:spPr bwMode="auto">
          <a:xfrm>
            <a:off x="0" y="6550025"/>
            <a:ext cx="1492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400">
                <a:solidFill>
                  <a:prstClr val="black"/>
                </a:solidFill>
                <a:latin typeface="Calibri" pitchFamily="34" charset="0"/>
              </a:rPr>
              <a:t>Slide source: Seitz</a:t>
            </a:r>
          </a:p>
        </p:txBody>
      </p:sp>
    </p:spTree>
    <p:extLst>
      <p:ext uri="{BB962C8B-B14F-4D97-AF65-F5344CB8AC3E}">
        <p14:creationId xmlns:p14="http://schemas.microsoft.com/office/powerpoint/2010/main" val="2396311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7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1229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89488" y="857250"/>
            <a:ext cx="4902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29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68500" y="6156325"/>
            <a:ext cx="5270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200" b="1" dirty="0">
                <a:solidFill>
                  <a:prstClr val="white"/>
                </a:solidFill>
                <a:latin typeface="Arial" charset="0"/>
              </a:rPr>
              <a:t>San Francisco Post-Earthquake 1906</a:t>
            </a:r>
          </a:p>
          <a:p>
            <a:pPr algn="ctr" defTabSz="457200"/>
            <a:r>
              <a:rPr lang="en-US" sz="1200" b="1" dirty="0">
                <a:solidFill>
                  <a:prstClr val="white"/>
                </a:solidFill>
                <a:latin typeface="Arial" charset="0"/>
              </a:rPr>
              <a:t>http://</a:t>
            </a:r>
            <a:r>
              <a:rPr lang="en-US" sz="1200" b="1" dirty="0" err="1">
                <a:solidFill>
                  <a:prstClr val="white"/>
                </a:solidFill>
                <a:latin typeface="Arial" charset="0"/>
              </a:rPr>
              <a:t>www.sfog.us</a:t>
            </a:r>
            <a:r>
              <a:rPr lang="en-US" sz="1200" b="1" dirty="0">
                <a:solidFill>
                  <a:prstClr val="white"/>
                </a:solidFill>
                <a:latin typeface="Arial" charset="0"/>
              </a:rPr>
              <a:t>/earthquake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7095" y="1890237"/>
            <a:ext cx="4536521" cy="22747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7094" y="1890237"/>
            <a:ext cx="4536521" cy="227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0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0" y="523701"/>
            <a:ext cx="9144000" cy="68747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/>
              <a:t>Projection: world </a:t>
            </a:r>
            <a:r>
              <a:rPr lang="en-US" sz="3200" dirty="0" err="1" smtClean="0"/>
              <a:t>coordinates</a:t>
            </a:r>
            <a:r>
              <a:rPr lang="en-US" sz="3200" dirty="0" err="1" smtClean="0">
                <a:sym typeface="Wingdings" pitchFamily="2" charset="2"/>
              </a:rPr>
              <a:t>image</a:t>
            </a:r>
            <a:r>
              <a:rPr lang="en-US" sz="3200" dirty="0" smtClean="0">
                <a:sym typeface="Wingdings" pitchFamily="2" charset="2"/>
              </a:rPr>
              <a:t> coordinates</a:t>
            </a:r>
            <a:endParaRPr lang="en-US" sz="3200" dirty="0" smtClean="0"/>
          </a:p>
        </p:txBody>
      </p:sp>
      <p:grpSp>
        <p:nvGrpSpPr>
          <p:cNvPr id="5" name="Group 3"/>
          <p:cNvGrpSpPr/>
          <p:nvPr/>
        </p:nvGrpSpPr>
        <p:grpSpPr>
          <a:xfrm>
            <a:off x="762000" y="1905000"/>
            <a:ext cx="7186550" cy="3914775"/>
            <a:chOff x="0" y="1038100"/>
            <a:chExt cx="7186550" cy="3914775"/>
          </a:xfrm>
        </p:grpSpPr>
        <p:sp>
          <p:nvSpPr>
            <p:cNvPr id="6" name="Rectangle 5"/>
            <p:cNvSpPr/>
            <p:nvPr/>
          </p:nvSpPr>
          <p:spPr>
            <a:xfrm>
              <a:off x="0" y="1564575"/>
              <a:ext cx="3581400" cy="2514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perspectiveContrastingRightFacing">
                <a:rot lat="0" lon="180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>
                    <a:lumMod val="95000"/>
                  </a:prstClr>
                </a:solidFill>
              </a:endParaRPr>
            </a:p>
          </p:txBody>
        </p:sp>
        <p:grpSp>
          <p:nvGrpSpPr>
            <p:cNvPr id="7" name="Group 23"/>
            <p:cNvGrpSpPr>
              <a:grpSpLocks noChangeAspect="1"/>
            </p:cNvGrpSpPr>
            <p:nvPr/>
          </p:nvGrpSpPr>
          <p:grpSpPr>
            <a:xfrm rot="10800000">
              <a:off x="1447800" y="2362200"/>
              <a:ext cx="318038" cy="1567316"/>
              <a:chOff x="5029200" y="2090284"/>
              <a:chExt cx="457200" cy="2253116"/>
            </a:xfrm>
            <a:scene3d>
              <a:camera prst="isometricOffAxis2Right"/>
              <a:lightRig rig="threePt" dir="t"/>
            </a:scene3d>
          </p:grpSpPr>
          <p:sp>
            <p:nvSpPr>
              <p:cNvPr id="40" name="Rectangle 39"/>
              <p:cNvSpPr/>
              <p:nvPr/>
            </p:nvSpPr>
            <p:spPr>
              <a:xfrm>
                <a:off x="5029200" y="2819400"/>
                <a:ext cx="457200" cy="1524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 rot="21339833">
                <a:off x="5130616" y="2090284"/>
                <a:ext cx="267284" cy="677167"/>
              </a:xfrm>
              <a:custGeom>
                <a:avLst/>
                <a:gdLst>
                  <a:gd name="connsiteX0" fmla="*/ 186047 w 364177"/>
                  <a:gd name="connsiteY0" fmla="*/ 3958 h 744186"/>
                  <a:gd name="connsiteX1" fmla="*/ 7917 w 364177"/>
                  <a:gd name="connsiteY1" fmla="*/ 324592 h 744186"/>
                  <a:gd name="connsiteX2" fmla="*/ 138546 w 364177"/>
                  <a:gd name="connsiteY2" fmla="*/ 740228 h 744186"/>
                  <a:gd name="connsiteX3" fmla="*/ 352302 w 364177"/>
                  <a:gd name="connsiteY3" fmla="*/ 348343 h 744186"/>
                  <a:gd name="connsiteX4" fmla="*/ 186047 w 364177"/>
                  <a:gd name="connsiteY4" fmla="*/ 3958 h 744186"/>
                  <a:gd name="connsiteX0" fmla="*/ 267082 w 445212"/>
                  <a:gd name="connsiteY0" fmla="*/ 1697 h 739664"/>
                  <a:gd name="connsiteX1" fmla="*/ 7916 w 445212"/>
                  <a:gd name="connsiteY1" fmla="*/ 356267 h 739664"/>
                  <a:gd name="connsiteX2" fmla="*/ 219581 w 445212"/>
                  <a:gd name="connsiteY2" fmla="*/ 737967 h 739664"/>
                  <a:gd name="connsiteX3" fmla="*/ 433337 w 445212"/>
                  <a:gd name="connsiteY3" fmla="*/ 346082 h 739664"/>
                  <a:gd name="connsiteX4" fmla="*/ 267082 w 445212"/>
                  <a:gd name="connsiteY4" fmla="*/ 1697 h 739664"/>
                  <a:gd name="connsiteX0" fmla="*/ 267084 w 514677"/>
                  <a:gd name="connsiteY0" fmla="*/ 16504 h 769278"/>
                  <a:gd name="connsiteX1" fmla="*/ 7918 w 514677"/>
                  <a:gd name="connsiteY1" fmla="*/ 371074 h 769278"/>
                  <a:gd name="connsiteX2" fmla="*/ 219583 w 514677"/>
                  <a:gd name="connsiteY2" fmla="*/ 752774 h 769278"/>
                  <a:gd name="connsiteX3" fmla="*/ 502803 w 514677"/>
                  <a:gd name="connsiteY3" fmla="*/ 470100 h 769278"/>
                  <a:gd name="connsiteX4" fmla="*/ 267084 w 514677"/>
                  <a:gd name="connsiteY4" fmla="*/ 16504 h 769278"/>
                  <a:gd name="connsiteX0" fmla="*/ 286213 w 533808"/>
                  <a:gd name="connsiteY0" fmla="*/ 8823 h 753916"/>
                  <a:gd name="connsiteX1" fmla="*/ 7917 w 533808"/>
                  <a:gd name="connsiteY1" fmla="*/ 515356 h 753916"/>
                  <a:gd name="connsiteX2" fmla="*/ 238712 w 533808"/>
                  <a:gd name="connsiteY2" fmla="*/ 745093 h 753916"/>
                  <a:gd name="connsiteX3" fmla="*/ 521932 w 533808"/>
                  <a:gd name="connsiteY3" fmla="*/ 462419 h 753916"/>
                  <a:gd name="connsiteX4" fmla="*/ 286213 w 533808"/>
                  <a:gd name="connsiteY4" fmla="*/ 8823 h 75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808" h="753916">
                    <a:moveTo>
                      <a:pt x="286213" y="8823"/>
                    </a:moveTo>
                    <a:cubicBezTo>
                      <a:pt x="200544" y="17646"/>
                      <a:pt x="15834" y="392644"/>
                      <a:pt x="7917" y="515356"/>
                    </a:cubicBezTo>
                    <a:cubicBezTo>
                      <a:pt x="0" y="638068"/>
                      <a:pt x="153043" y="753916"/>
                      <a:pt x="238712" y="745093"/>
                    </a:cubicBezTo>
                    <a:cubicBezTo>
                      <a:pt x="324381" y="736270"/>
                      <a:pt x="510057" y="585131"/>
                      <a:pt x="521932" y="462419"/>
                    </a:cubicBezTo>
                    <a:cubicBezTo>
                      <a:pt x="533807" y="339707"/>
                      <a:pt x="371882" y="0"/>
                      <a:pt x="286213" y="88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2" name="Straight Connector 41"/>
              <p:cNvCxnSpPr>
                <a:stCxn id="40" idx="0"/>
                <a:endCxn id="41" idx="2"/>
              </p:cNvCxnSpPr>
              <p:nvPr/>
            </p:nvCxnSpPr>
            <p:spPr>
              <a:xfrm rot="5400000" flipH="1" flipV="1">
                <a:off x="5236615" y="2780833"/>
                <a:ext cx="59753" cy="173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/>
            <p:cNvCxnSpPr/>
            <p:nvPr/>
          </p:nvCxnSpPr>
          <p:spPr>
            <a:xfrm rot="10800000" flipV="1">
              <a:off x="1600200" y="2819400"/>
              <a:ext cx="2057400" cy="10586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24"/>
            <p:cNvGrpSpPr/>
            <p:nvPr/>
          </p:nvGrpSpPr>
          <p:grpSpPr>
            <a:xfrm>
              <a:off x="5562600" y="1752600"/>
              <a:ext cx="464125" cy="2336241"/>
              <a:chOff x="7162800" y="1914134"/>
              <a:chExt cx="464125" cy="2336241"/>
            </a:xfrm>
          </p:grpSpPr>
          <p:grpSp>
            <p:nvGrpSpPr>
              <p:cNvPr id="33" name="Group 18"/>
              <p:cNvGrpSpPr/>
              <p:nvPr/>
            </p:nvGrpSpPr>
            <p:grpSpPr>
              <a:xfrm>
                <a:off x="7162800" y="2474025"/>
                <a:ext cx="464125" cy="1776350"/>
                <a:chOff x="6324600" y="2971800"/>
                <a:chExt cx="464125" cy="1776350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6324600" y="4519550"/>
                  <a:ext cx="457200" cy="2286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6324600" y="3124200"/>
                  <a:ext cx="457200" cy="1524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6324600" y="2971800"/>
                  <a:ext cx="457200" cy="2286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10800000" flipV="1">
                  <a:off x="6324600" y="3086100"/>
                  <a:ext cx="0" cy="15621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 flipV="1">
                  <a:off x="6788725" y="3112325"/>
                  <a:ext cx="0" cy="15621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Freeform 33"/>
              <p:cNvSpPr/>
              <p:nvPr/>
            </p:nvSpPr>
            <p:spPr>
              <a:xfrm rot="21339833">
                <a:off x="7250048" y="1914134"/>
                <a:ext cx="267284" cy="677167"/>
              </a:xfrm>
              <a:custGeom>
                <a:avLst/>
                <a:gdLst>
                  <a:gd name="connsiteX0" fmla="*/ 186047 w 364177"/>
                  <a:gd name="connsiteY0" fmla="*/ 3958 h 744186"/>
                  <a:gd name="connsiteX1" fmla="*/ 7917 w 364177"/>
                  <a:gd name="connsiteY1" fmla="*/ 324592 h 744186"/>
                  <a:gd name="connsiteX2" fmla="*/ 138546 w 364177"/>
                  <a:gd name="connsiteY2" fmla="*/ 740228 h 744186"/>
                  <a:gd name="connsiteX3" fmla="*/ 352302 w 364177"/>
                  <a:gd name="connsiteY3" fmla="*/ 348343 h 744186"/>
                  <a:gd name="connsiteX4" fmla="*/ 186047 w 364177"/>
                  <a:gd name="connsiteY4" fmla="*/ 3958 h 744186"/>
                  <a:gd name="connsiteX0" fmla="*/ 267082 w 445212"/>
                  <a:gd name="connsiteY0" fmla="*/ 1697 h 739664"/>
                  <a:gd name="connsiteX1" fmla="*/ 7916 w 445212"/>
                  <a:gd name="connsiteY1" fmla="*/ 356267 h 739664"/>
                  <a:gd name="connsiteX2" fmla="*/ 219581 w 445212"/>
                  <a:gd name="connsiteY2" fmla="*/ 737967 h 739664"/>
                  <a:gd name="connsiteX3" fmla="*/ 433337 w 445212"/>
                  <a:gd name="connsiteY3" fmla="*/ 346082 h 739664"/>
                  <a:gd name="connsiteX4" fmla="*/ 267082 w 445212"/>
                  <a:gd name="connsiteY4" fmla="*/ 1697 h 739664"/>
                  <a:gd name="connsiteX0" fmla="*/ 267084 w 514677"/>
                  <a:gd name="connsiteY0" fmla="*/ 16504 h 769278"/>
                  <a:gd name="connsiteX1" fmla="*/ 7918 w 514677"/>
                  <a:gd name="connsiteY1" fmla="*/ 371074 h 769278"/>
                  <a:gd name="connsiteX2" fmla="*/ 219583 w 514677"/>
                  <a:gd name="connsiteY2" fmla="*/ 752774 h 769278"/>
                  <a:gd name="connsiteX3" fmla="*/ 502803 w 514677"/>
                  <a:gd name="connsiteY3" fmla="*/ 470100 h 769278"/>
                  <a:gd name="connsiteX4" fmla="*/ 267084 w 514677"/>
                  <a:gd name="connsiteY4" fmla="*/ 16504 h 769278"/>
                  <a:gd name="connsiteX0" fmla="*/ 286213 w 533808"/>
                  <a:gd name="connsiteY0" fmla="*/ 8823 h 753916"/>
                  <a:gd name="connsiteX1" fmla="*/ 7917 w 533808"/>
                  <a:gd name="connsiteY1" fmla="*/ 515356 h 753916"/>
                  <a:gd name="connsiteX2" fmla="*/ 238712 w 533808"/>
                  <a:gd name="connsiteY2" fmla="*/ 745093 h 753916"/>
                  <a:gd name="connsiteX3" fmla="*/ 521932 w 533808"/>
                  <a:gd name="connsiteY3" fmla="*/ 462419 h 753916"/>
                  <a:gd name="connsiteX4" fmla="*/ 286213 w 533808"/>
                  <a:gd name="connsiteY4" fmla="*/ 8823 h 75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808" h="753916">
                    <a:moveTo>
                      <a:pt x="286213" y="8823"/>
                    </a:moveTo>
                    <a:cubicBezTo>
                      <a:pt x="200544" y="17646"/>
                      <a:pt x="15834" y="392644"/>
                      <a:pt x="7917" y="515356"/>
                    </a:cubicBezTo>
                    <a:cubicBezTo>
                      <a:pt x="0" y="638068"/>
                      <a:pt x="153043" y="753916"/>
                      <a:pt x="238712" y="745093"/>
                    </a:cubicBezTo>
                    <a:cubicBezTo>
                      <a:pt x="324381" y="736270"/>
                      <a:pt x="510057" y="585131"/>
                      <a:pt x="521932" y="462419"/>
                    </a:cubicBezTo>
                    <a:cubicBezTo>
                      <a:pt x="533807" y="339707"/>
                      <a:pt x="371882" y="0"/>
                      <a:pt x="286213" y="88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205350" y="3276600"/>
              <a:ext cx="11380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</a:rPr>
                <a:t>Camera Center (</a:t>
              </a:r>
              <a:r>
                <a:rPr lang="en-US" dirty="0" err="1">
                  <a:solidFill>
                    <a:prstClr val="black"/>
                  </a:solidFill>
                </a:rPr>
                <a:t>t</a:t>
              </a:r>
              <a:r>
                <a:rPr lang="en-US" baseline="-25000" dirty="0" err="1">
                  <a:solidFill>
                    <a:prstClr val="black"/>
                  </a:solidFill>
                </a:rPr>
                <a:t>x</a:t>
              </a:r>
              <a:r>
                <a:rPr lang="en-US" dirty="0">
                  <a:solidFill>
                    <a:prstClr val="black"/>
                  </a:solidFill>
                </a:rPr>
                <a:t>, </a:t>
              </a:r>
              <a:r>
                <a:rPr lang="en-US" dirty="0" err="1">
                  <a:solidFill>
                    <a:prstClr val="black"/>
                  </a:solidFill>
                </a:rPr>
                <a:t>t</a:t>
              </a:r>
              <a:r>
                <a:rPr lang="en-US" baseline="-25000" dirty="0" err="1">
                  <a:solidFill>
                    <a:prstClr val="black"/>
                  </a:solidFill>
                </a:rPr>
                <a:t>y</a:t>
              </a:r>
              <a:r>
                <a:rPr lang="en-US" dirty="0">
                  <a:solidFill>
                    <a:prstClr val="black"/>
                  </a:solidFill>
                </a:rPr>
                <a:t>, </a:t>
              </a:r>
              <a:r>
                <a:rPr lang="en-US" dirty="0" err="1">
                  <a:solidFill>
                    <a:prstClr val="black"/>
                  </a:solidFill>
                </a:rPr>
                <a:t>t</a:t>
              </a:r>
              <a:r>
                <a:rPr lang="en-US" baseline="-25000" dirty="0" err="1">
                  <a:solidFill>
                    <a:prstClr val="black"/>
                  </a:solidFill>
                </a:rPr>
                <a:t>z</a:t>
              </a:r>
              <a:r>
                <a:rPr lang="en-US" dirty="0">
                  <a:solidFill>
                    <a:prstClr val="black"/>
                  </a:solidFill>
                </a:rPr>
                <a:t>)</a:t>
              </a: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6119750" y="1099950"/>
            <a:ext cx="1066800" cy="1333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8" name="Equation" r:id="rId3" imgW="558720" imgH="698400" progId="Equation.3">
                    <p:embed/>
                  </p:oleObj>
                </mc:Choice>
                <mc:Fallback>
                  <p:oleObj name="Equation" r:id="rId3" imgW="558720" imgH="698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9750" y="1099950"/>
                          <a:ext cx="1066800" cy="1333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5586350" y="1038100"/>
              <a:ext cx="37863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6000" dirty="0">
                  <a:solidFill>
                    <a:srgbClr val="FFC000"/>
                  </a:solidFill>
                </a:rPr>
                <a:t>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30975" y="3164775"/>
              <a:ext cx="37863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6000" dirty="0">
                  <a:solidFill>
                    <a:srgbClr val="252731"/>
                  </a:solidFill>
                </a:rPr>
                <a:t>.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905000" y="2819400"/>
              <a:ext cx="175260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728850" y="2097975"/>
              <a:ext cx="37863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6000" dirty="0">
                  <a:solidFill>
                    <a:prstClr val="black"/>
                  </a:solidFill>
                </a:rPr>
                <a:t>.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3476895" y="2314700"/>
              <a:ext cx="304800" cy="9906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43200" y="247402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i="1" dirty="0">
                  <a:solidFill>
                    <a:prstClr val="black"/>
                  </a:solidFill>
                </a:rPr>
                <a:t>f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5284025" y="2312225"/>
              <a:ext cx="9906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733800" y="2819400"/>
              <a:ext cx="20574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648200" y="2474025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i="1" dirty="0">
                  <a:solidFill>
                    <a:prstClr val="black"/>
                  </a:solidFill>
                </a:rPr>
                <a:t>Z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31825" y="2514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i="1" dirty="0">
                  <a:solidFill>
                    <a:prstClr val="black"/>
                  </a:solidFill>
                </a:rPr>
                <a:t>Y</a:t>
              </a:r>
            </a:p>
          </p:txBody>
        </p:sp>
        <p:graphicFrame>
          <p:nvGraphicFramePr>
            <p:cNvPr id="2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4076210"/>
                </p:ext>
              </p:extLst>
            </p:nvPr>
          </p:nvGraphicFramePr>
          <p:xfrm>
            <a:off x="1398588" y="4079750"/>
            <a:ext cx="1139825" cy="87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9" name="公式" r:id="rId5" imgW="596880" imgH="457200" progId="Equation.3">
                    <p:embed/>
                  </p:oleObj>
                </mc:Choice>
                <mc:Fallback>
                  <p:oleObj name="公式" r:id="rId5" imgW="59688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8588" y="4079750"/>
                          <a:ext cx="1139825" cy="873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5"/>
            <p:cNvSpPr txBox="1"/>
            <p:nvPr/>
          </p:nvSpPr>
          <p:spPr>
            <a:xfrm>
              <a:off x="3471945" y="2108537"/>
              <a:ext cx="37863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6000" dirty="0">
                  <a:solidFill>
                    <a:prstClr val="black"/>
                  </a:solidFill>
                </a:rPr>
                <a:t>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00200" y="16002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</a:rPr>
                <a:t>Optical Center </a:t>
              </a:r>
              <a:r>
                <a:rPr lang="en-US" dirty="0" smtClean="0">
                  <a:solidFill>
                    <a:prstClr val="black"/>
                  </a:solidFill>
                </a:rPr>
                <a:t>(</a:t>
              </a:r>
              <a:r>
                <a:rPr lang="en-US" i="1" dirty="0" smtClean="0">
                  <a:solidFill>
                    <a:prstClr val="black"/>
                  </a:solidFill>
                </a:rPr>
                <a:t>x</a:t>
              </a:r>
              <a:r>
                <a:rPr lang="en-US" i="1" baseline="-25000" dirty="0" smtClean="0">
                  <a:solidFill>
                    <a:prstClr val="black"/>
                  </a:solidFill>
                </a:rPr>
                <a:t>0</a:t>
              </a:r>
              <a:r>
                <a:rPr lang="en-US" dirty="0">
                  <a:solidFill>
                    <a:prstClr val="black"/>
                  </a:solidFill>
                </a:rPr>
                <a:t>, </a:t>
              </a:r>
              <a:r>
                <a:rPr lang="en-US" i="1" dirty="0" smtClean="0">
                  <a:solidFill>
                    <a:prstClr val="black"/>
                  </a:solidFill>
                </a:rPr>
                <a:t>y</a:t>
              </a:r>
              <a:r>
                <a:rPr lang="en-US" i="1" baseline="-25000" dirty="0" smtClean="0">
                  <a:solidFill>
                    <a:prstClr val="black"/>
                  </a:solidFill>
                </a:rPr>
                <a:t>0</a:t>
              </a:r>
              <a:r>
                <a:rPr lang="en-US" dirty="0">
                  <a:solidFill>
                    <a:prstClr val="black"/>
                  </a:solidFill>
                </a:rPr>
                <a:t>)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5400000">
              <a:off x="1790700" y="2628900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0800000">
              <a:off x="5814950" y="1747650"/>
              <a:ext cx="304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1372394" y="4190206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1676400" y="3886200"/>
              <a:ext cx="22860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1371600" y="3352800"/>
              <a:ext cx="106680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828800" y="31242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i="1" dirty="0" smtClean="0">
                  <a:solidFill>
                    <a:prstClr val="black"/>
                  </a:solidFill>
                </a:rPr>
                <a:t>y</a:t>
              </a:r>
              <a:endParaRPr lang="en-US" i="1" dirty="0">
                <a:solidFill>
                  <a:prstClr val="black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12075" y="3762293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i="1" dirty="0" smtClean="0">
                  <a:solidFill>
                    <a:prstClr val="black"/>
                  </a:solidFill>
                </a:rPr>
                <a:t>x</a:t>
              </a:r>
              <a:endParaRPr lang="en-US" i="1" dirty="0">
                <a:solidFill>
                  <a:prstClr val="black"/>
                </a:solidFill>
              </a:endParaRPr>
            </a:p>
          </p:txBody>
        </p:sp>
        <p:cxnSp>
          <p:nvCxnSpPr>
            <p:cNvPr id="17" name="Straight Connector 16"/>
            <p:cNvCxnSpPr>
              <a:stCxn id="34" idx="0"/>
            </p:cNvCxnSpPr>
            <p:nvPr/>
          </p:nvCxnSpPr>
          <p:spPr>
            <a:xfrm flipH="1">
              <a:off x="3657600" y="1760740"/>
              <a:ext cx="2110530" cy="11061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6856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Pinhole camera</a:t>
            </a:r>
          </a:p>
        </p:txBody>
      </p:sp>
      <p:sp>
        <p:nvSpPr>
          <p:cNvPr id="25603" name="TextBox 30"/>
          <p:cNvSpPr txBox="1">
            <a:spLocks noChangeArrowheads="1"/>
          </p:cNvSpPr>
          <p:nvPr/>
        </p:nvSpPr>
        <p:spPr bwMode="auto">
          <a:xfrm>
            <a:off x="0" y="6550025"/>
            <a:ext cx="1608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400">
                <a:solidFill>
                  <a:prstClr val="black"/>
                </a:solidFill>
                <a:latin typeface="Calibri" pitchFamily="34" charset="0"/>
              </a:rPr>
              <a:t>Figure from Forsyth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80772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066800" y="1676400"/>
            <a:ext cx="236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1066800" y="1752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3429000" y="1752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524000" y="1143000"/>
            <a:ext cx="277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400">
                <a:solidFill>
                  <a:prstClr val="black"/>
                </a:solidFill>
              </a:rPr>
              <a:t>f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219200" y="5105400"/>
            <a:ext cx="36560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400">
                <a:solidFill>
                  <a:prstClr val="black"/>
                </a:solidFill>
              </a:rPr>
              <a:t>f = focal length</a:t>
            </a:r>
          </a:p>
          <a:p>
            <a:pPr defTabSz="457200"/>
            <a:r>
              <a:rPr lang="en-US" sz="2400">
                <a:solidFill>
                  <a:prstClr val="black"/>
                </a:solidFill>
              </a:rPr>
              <a:t>c = center of the camera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657600" y="2971800"/>
            <a:ext cx="32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400">
                <a:solidFill>
                  <a:prstClr val="black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35016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8871" t="23334" r="43862" b="29307"/>
          <a:stretch/>
        </p:blipFill>
        <p:spPr bwMode="auto">
          <a:xfrm>
            <a:off x="1853738" y="1504604"/>
            <a:ext cx="4646815" cy="369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椭圆 2"/>
          <p:cNvSpPr/>
          <p:nvPr/>
        </p:nvSpPr>
        <p:spPr>
          <a:xfrm>
            <a:off x="4929447" y="2593571"/>
            <a:ext cx="157942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181599" y="2338647"/>
            <a:ext cx="157942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439294" y="2114203"/>
            <a:ext cx="157942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721927" y="1889759"/>
            <a:ext cx="157942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954683" y="1632064"/>
            <a:ext cx="157942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>
            <a:endCxn id="8" idx="7"/>
          </p:cNvCxnSpPr>
          <p:nvPr/>
        </p:nvCxnSpPr>
        <p:spPr>
          <a:xfrm flipV="1">
            <a:off x="3000895" y="1658846"/>
            <a:ext cx="3088600" cy="2946406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5454534" y="2139141"/>
            <a:ext cx="127461" cy="1330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00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15000" t="7333" r="13750" b="4667"/>
          <a:stretch>
            <a:fillRect/>
          </a:stretch>
        </p:blipFill>
        <p:spPr bwMode="auto">
          <a:xfrm>
            <a:off x="107373" y="0"/>
            <a:ext cx="88842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9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5000" t="7333" r="13750" b="4667"/>
          <a:stretch>
            <a:fillRect/>
          </a:stretch>
        </p:blipFill>
        <p:spPr bwMode="auto">
          <a:xfrm>
            <a:off x="76200" y="-1"/>
            <a:ext cx="8915400" cy="688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983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Stereo</a:t>
            </a:r>
          </a:p>
        </p:txBody>
      </p:sp>
      <p:sp>
        <p:nvSpPr>
          <p:cNvPr id="14339" name="Freeform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09800" y="2300288"/>
            <a:ext cx="12192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720 h 1104"/>
              <a:gd name="T4" fmla="*/ 768 w 768"/>
              <a:gd name="T5" fmla="*/ 1104 h 1104"/>
              <a:gd name="T6" fmla="*/ 768 w 768"/>
              <a:gd name="T7" fmla="*/ 384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0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 flipH="1">
            <a:off x="4876800" y="2300288"/>
            <a:ext cx="12192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720 h 1104"/>
              <a:gd name="T4" fmla="*/ 768 w 768"/>
              <a:gd name="T5" fmla="*/ 1104 h 1104"/>
              <a:gd name="T6" fmla="*/ 768 w 768"/>
              <a:gd name="T7" fmla="*/ 384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57400" y="3671888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562600" y="3290888"/>
            <a:ext cx="609600" cy="3810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810000" y="2300288"/>
            <a:ext cx="17526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743200" y="2300288"/>
            <a:ext cx="10668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133600" y="3214688"/>
            <a:ext cx="609600" cy="4572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6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67000" y="3214688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7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62600" y="3290888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8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153150" y="3652838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9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771900" y="2224088"/>
            <a:ext cx="114300" cy="1143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7086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136900" y="1843088"/>
            <a:ext cx="1454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scene point</a:t>
            </a:r>
          </a:p>
        </p:txBody>
      </p:sp>
      <p:sp>
        <p:nvSpPr>
          <p:cNvPr id="387087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123950" y="3824288"/>
            <a:ext cx="1670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optical center</a:t>
            </a:r>
          </a:p>
        </p:txBody>
      </p:sp>
      <p:sp>
        <p:nvSpPr>
          <p:cNvPr id="387088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67000" y="3305175"/>
            <a:ext cx="1504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image plane</a:t>
            </a:r>
          </a:p>
        </p:txBody>
      </p:sp>
    </p:spTree>
    <p:extLst>
      <p:ext uri="{BB962C8B-B14F-4D97-AF65-F5344CB8AC3E}">
        <p14:creationId xmlns:p14="http://schemas.microsoft.com/office/powerpoint/2010/main" val="2349893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Line 2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 flipV="1">
            <a:off x="3446463" y="2051050"/>
            <a:ext cx="2116137" cy="1225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8099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743200" y="1828800"/>
            <a:ext cx="152400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Stereo</a:t>
            </a:r>
          </a:p>
        </p:txBody>
      </p:sp>
      <p:sp>
        <p:nvSpPr>
          <p:cNvPr id="15365" name="Freeform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209800" y="2286000"/>
            <a:ext cx="12192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720 h 1104"/>
              <a:gd name="T4" fmla="*/ 768 w 768"/>
              <a:gd name="T5" fmla="*/ 1104 h 1104"/>
              <a:gd name="T6" fmla="*/ 768 w 768"/>
              <a:gd name="T7" fmla="*/ 384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6" name="Freeform 6"/>
          <p:cNvSpPr>
            <a:spLocks/>
          </p:cNvSpPr>
          <p:nvPr>
            <p:custDataLst>
              <p:tags r:id="rId5"/>
            </p:custDataLst>
          </p:nvPr>
        </p:nvSpPr>
        <p:spPr bwMode="auto">
          <a:xfrm flipH="1">
            <a:off x="4876800" y="2286000"/>
            <a:ext cx="12192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720 h 1104"/>
              <a:gd name="T4" fmla="*/ 768 w 768"/>
              <a:gd name="T5" fmla="*/ 1104 h 1104"/>
              <a:gd name="T6" fmla="*/ 768 w 768"/>
              <a:gd name="T7" fmla="*/ 384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7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57400" y="3657600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8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3200400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9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62600" y="3276600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0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53150" y="3638550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8107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52850" y="2181225"/>
            <a:ext cx="114300" cy="1143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2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7200" y="42672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Basic Principle:  Triangulation</a:t>
            </a:r>
          </a:p>
          <a:p>
            <a:pPr marL="742950" lvl="1" indent="-285750" defTabSz="4572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Gives reconstruction as intersection of two rays</a:t>
            </a:r>
          </a:p>
        </p:txBody>
      </p:sp>
      <p:sp>
        <p:nvSpPr>
          <p:cNvPr id="388109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" y="510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defTabSz="4572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Requires </a:t>
            </a:r>
          </a:p>
          <a:p>
            <a:pPr marL="1143000" lvl="2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>
                <a:solidFill>
                  <a:srgbClr val="000000"/>
                </a:solidFill>
              </a:rPr>
              <a:t>camera pose (calibration)</a:t>
            </a:r>
          </a:p>
          <a:p>
            <a:pPr marL="1143000" lvl="2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b="1" i="1">
                <a:solidFill>
                  <a:srgbClr val="000000"/>
                </a:solidFill>
              </a:rPr>
              <a:t>point correspondence</a:t>
            </a: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73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8" grpId="0" animBg="1"/>
      <p:bldP spid="388099" grpId="0" animBg="1"/>
      <p:bldP spid="388107" grpId="0" animBg="1"/>
      <p:bldP spid="38810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6418263" y="685800"/>
            <a:ext cx="1220787" cy="839788"/>
          </a:xfrm>
          <a:custGeom>
            <a:avLst/>
            <a:gdLst>
              <a:gd name="T0" fmla="*/ 84 w 865"/>
              <a:gd name="T1" fmla="*/ 0 h 529"/>
              <a:gd name="T2" fmla="*/ 72 w 865"/>
              <a:gd name="T3" fmla="*/ 24 h 529"/>
              <a:gd name="T4" fmla="*/ 72 w 865"/>
              <a:gd name="T5" fmla="*/ 48 h 529"/>
              <a:gd name="T6" fmla="*/ 48 w 865"/>
              <a:gd name="T7" fmla="*/ 72 h 529"/>
              <a:gd name="T8" fmla="*/ 36 w 865"/>
              <a:gd name="T9" fmla="*/ 96 h 529"/>
              <a:gd name="T10" fmla="*/ 36 w 865"/>
              <a:gd name="T11" fmla="*/ 120 h 529"/>
              <a:gd name="T12" fmla="*/ 36 w 865"/>
              <a:gd name="T13" fmla="*/ 144 h 529"/>
              <a:gd name="T14" fmla="*/ 24 w 865"/>
              <a:gd name="T15" fmla="*/ 168 h 529"/>
              <a:gd name="T16" fmla="*/ 12 w 865"/>
              <a:gd name="T17" fmla="*/ 192 h 529"/>
              <a:gd name="T18" fmla="*/ 0 w 865"/>
              <a:gd name="T19" fmla="*/ 216 h 529"/>
              <a:gd name="T20" fmla="*/ 0 w 865"/>
              <a:gd name="T21" fmla="*/ 240 h 529"/>
              <a:gd name="T22" fmla="*/ 0 w 865"/>
              <a:gd name="T23" fmla="*/ 264 h 529"/>
              <a:gd name="T24" fmla="*/ 12 w 865"/>
              <a:gd name="T25" fmla="*/ 288 h 529"/>
              <a:gd name="T26" fmla="*/ 12 w 865"/>
              <a:gd name="T27" fmla="*/ 312 h 529"/>
              <a:gd name="T28" fmla="*/ 24 w 865"/>
              <a:gd name="T29" fmla="*/ 336 h 529"/>
              <a:gd name="T30" fmla="*/ 24 w 865"/>
              <a:gd name="T31" fmla="*/ 360 h 529"/>
              <a:gd name="T32" fmla="*/ 36 w 865"/>
              <a:gd name="T33" fmla="*/ 384 h 529"/>
              <a:gd name="T34" fmla="*/ 36 w 865"/>
              <a:gd name="T35" fmla="*/ 408 h 529"/>
              <a:gd name="T36" fmla="*/ 48 w 865"/>
              <a:gd name="T37" fmla="*/ 432 h 529"/>
              <a:gd name="T38" fmla="*/ 60 w 865"/>
              <a:gd name="T39" fmla="*/ 456 h 529"/>
              <a:gd name="T40" fmla="*/ 852 w 865"/>
              <a:gd name="T41" fmla="*/ 528 h 529"/>
              <a:gd name="T42" fmla="*/ 804 w 865"/>
              <a:gd name="T43" fmla="*/ 480 h 529"/>
              <a:gd name="T44" fmla="*/ 792 w 865"/>
              <a:gd name="T45" fmla="*/ 456 h 529"/>
              <a:gd name="T46" fmla="*/ 780 w 865"/>
              <a:gd name="T47" fmla="*/ 420 h 529"/>
              <a:gd name="T48" fmla="*/ 768 w 865"/>
              <a:gd name="T49" fmla="*/ 396 h 529"/>
              <a:gd name="T50" fmla="*/ 756 w 865"/>
              <a:gd name="T51" fmla="*/ 372 h 529"/>
              <a:gd name="T52" fmla="*/ 744 w 865"/>
              <a:gd name="T53" fmla="*/ 348 h 529"/>
              <a:gd name="T54" fmla="*/ 744 w 865"/>
              <a:gd name="T55" fmla="*/ 324 h 529"/>
              <a:gd name="T56" fmla="*/ 744 w 865"/>
              <a:gd name="T57" fmla="*/ 288 h 529"/>
              <a:gd name="T58" fmla="*/ 744 w 865"/>
              <a:gd name="T59" fmla="*/ 264 h 529"/>
              <a:gd name="T60" fmla="*/ 744 w 865"/>
              <a:gd name="T61" fmla="*/ 240 h 529"/>
              <a:gd name="T62" fmla="*/ 768 w 865"/>
              <a:gd name="T63" fmla="*/ 216 h 529"/>
              <a:gd name="T64" fmla="*/ 768 w 865"/>
              <a:gd name="T65" fmla="*/ 192 h 529"/>
              <a:gd name="T66" fmla="*/ 780 w 865"/>
              <a:gd name="T67" fmla="*/ 168 h 529"/>
              <a:gd name="T68" fmla="*/ 804 w 865"/>
              <a:gd name="T69" fmla="*/ 156 h 529"/>
              <a:gd name="T70" fmla="*/ 804 w 865"/>
              <a:gd name="T71" fmla="*/ 132 h 529"/>
              <a:gd name="T72" fmla="*/ 828 w 865"/>
              <a:gd name="T73" fmla="*/ 108 h 529"/>
              <a:gd name="T74" fmla="*/ 852 w 865"/>
              <a:gd name="T75" fmla="*/ 96 h 529"/>
              <a:gd name="T76" fmla="*/ 864 w 865"/>
              <a:gd name="T77" fmla="*/ 72 h 529"/>
              <a:gd name="T78" fmla="*/ 84 w 865"/>
              <a:gd name="T79" fmla="*/ 0 h 5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65"/>
              <a:gd name="T121" fmla="*/ 0 h 529"/>
              <a:gd name="T122" fmla="*/ 865 w 865"/>
              <a:gd name="T123" fmla="*/ 529 h 5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65" h="529">
                <a:moveTo>
                  <a:pt x="84" y="0"/>
                </a:moveTo>
                <a:lnTo>
                  <a:pt x="72" y="24"/>
                </a:lnTo>
                <a:lnTo>
                  <a:pt x="72" y="48"/>
                </a:lnTo>
                <a:lnTo>
                  <a:pt x="48" y="72"/>
                </a:lnTo>
                <a:lnTo>
                  <a:pt x="36" y="96"/>
                </a:lnTo>
                <a:lnTo>
                  <a:pt x="36" y="120"/>
                </a:lnTo>
                <a:lnTo>
                  <a:pt x="36" y="144"/>
                </a:lnTo>
                <a:lnTo>
                  <a:pt x="24" y="168"/>
                </a:lnTo>
                <a:lnTo>
                  <a:pt x="12" y="192"/>
                </a:lnTo>
                <a:lnTo>
                  <a:pt x="0" y="216"/>
                </a:lnTo>
                <a:lnTo>
                  <a:pt x="0" y="240"/>
                </a:lnTo>
                <a:lnTo>
                  <a:pt x="0" y="264"/>
                </a:lnTo>
                <a:lnTo>
                  <a:pt x="12" y="288"/>
                </a:lnTo>
                <a:lnTo>
                  <a:pt x="12" y="312"/>
                </a:lnTo>
                <a:lnTo>
                  <a:pt x="24" y="336"/>
                </a:lnTo>
                <a:lnTo>
                  <a:pt x="24" y="360"/>
                </a:lnTo>
                <a:lnTo>
                  <a:pt x="36" y="384"/>
                </a:lnTo>
                <a:lnTo>
                  <a:pt x="36" y="408"/>
                </a:lnTo>
                <a:lnTo>
                  <a:pt x="48" y="432"/>
                </a:lnTo>
                <a:lnTo>
                  <a:pt x="60" y="456"/>
                </a:lnTo>
                <a:lnTo>
                  <a:pt x="852" y="528"/>
                </a:lnTo>
                <a:lnTo>
                  <a:pt x="804" y="480"/>
                </a:lnTo>
                <a:lnTo>
                  <a:pt x="792" y="456"/>
                </a:lnTo>
                <a:lnTo>
                  <a:pt x="780" y="420"/>
                </a:lnTo>
                <a:lnTo>
                  <a:pt x="768" y="396"/>
                </a:lnTo>
                <a:lnTo>
                  <a:pt x="756" y="372"/>
                </a:lnTo>
                <a:lnTo>
                  <a:pt x="744" y="348"/>
                </a:lnTo>
                <a:lnTo>
                  <a:pt x="744" y="324"/>
                </a:lnTo>
                <a:lnTo>
                  <a:pt x="744" y="288"/>
                </a:lnTo>
                <a:lnTo>
                  <a:pt x="744" y="264"/>
                </a:lnTo>
                <a:lnTo>
                  <a:pt x="744" y="240"/>
                </a:lnTo>
                <a:lnTo>
                  <a:pt x="768" y="216"/>
                </a:lnTo>
                <a:lnTo>
                  <a:pt x="768" y="192"/>
                </a:lnTo>
                <a:lnTo>
                  <a:pt x="780" y="168"/>
                </a:lnTo>
                <a:lnTo>
                  <a:pt x="804" y="156"/>
                </a:lnTo>
                <a:lnTo>
                  <a:pt x="804" y="132"/>
                </a:lnTo>
                <a:lnTo>
                  <a:pt x="828" y="108"/>
                </a:lnTo>
                <a:lnTo>
                  <a:pt x="852" y="96"/>
                </a:lnTo>
                <a:lnTo>
                  <a:pt x="864" y="72"/>
                </a:lnTo>
                <a:lnTo>
                  <a:pt x="84" y="0"/>
                </a:lnTo>
              </a:path>
            </a:pathLst>
          </a:custGeom>
          <a:gradFill rotWithShape="0">
            <a:gsLst>
              <a:gs pos="0">
                <a:srgbClr val="012501"/>
              </a:gs>
              <a:gs pos="100000">
                <a:srgbClr val="037C03"/>
              </a:gs>
            </a:gsLst>
            <a:lin ang="189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1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827463" y="4038600"/>
            <a:ext cx="32512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2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148263" y="990600"/>
            <a:ext cx="1795462" cy="177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3" name="Freeform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759200" y="1447800"/>
            <a:ext cx="1695450" cy="1601788"/>
          </a:xfrm>
          <a:custGeom>
            <a:avLst/>
            <a:gdLst>
              <a:gd name="T0" fmla="*/ 336 w 1201"/>
              <a:gd name="T1" fmla="*/ 576 h 1009"/>
              <a:gd name="T2" fmla="*/ 1200 w 1201"/>
              <a:gd name="T3" fmla="*/ 1008 h 1009"/>
              <a:gd name="T4" fmla="*/ 864 w 1201"/>
              <a:gd name="T5" fmla="*/ 432 h 1009"/>
              <a:gd name="T6" fmla="*/ 0 w 1201"/>
              <a:gd name="T7" fmla="*/ 0 h 1009"/>
              <a:gd name="T8" fmla="*/ 336 w 1201"/>
              <a:gd name="T9" fmla="*/ 576 h 1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009"/>
              <a:gd name="T17" fmla="*/ 1201 w 1201"/>
              <a:gd name="T18" fmla="*/ 1009 h 10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1" h="1009">
                <a:moveTo>
                  <a:pt x="336" y="576"/>
                </a:moveTo>
                <a:lnTo>
                  <a:pt x="1200" y="1008"/>
                </a:lnTo>
                <a:lnTo>
                  <a:pt x="864" y="432"/>
                </a:lnTo>
                <a:lnTo>
                  <a:pt x="0" y="0"/>
                </a:lnTo>
                <a:lnTo>
                  <a:pt x="336" y="576"/>
                </a:lnTo>
              </a:path>
            </a:pathLst>
          </a:custGeom>
          <a:solidFill>
            <a:srgbClr val="919191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6943725" y="990600"/>
            <a:ext cx="66675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4470400" y="2743200"/>
            <a:ext cx="677863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6" name="Freeform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537325" y="2743200"/>
            <a:ext cx="1558925" cy="1525588"/>
          </a:xfrm>
          <a:custGeom>
            <a:avLst/>
            <a:gdLst>
              <a:gd name="T0" fmla="*/ 0 w 1105"/>
              <a:gd name="T1" fmla="*/ 202 h 961"/>
              <a:gd name="T2" fmla="*/ 0 w 1105"/>
              <a:gd name="T3" fmla="*/ 960 h 961"/>
              <a:gd name="T4" fmla="*/ 1104 w 1105"/>
              <a:gd name="T5" fmla="*/ 758 h 961"/>
              <a:gd name="T6" fmla="*/ 1104 w 1105"/>
              <a:gd name="T7" fmla="*/ 0 h 961"/>
              <a:gd name="T8" fmla="*/ 0 w 1105"/>
              <a:gd name="T9" fmla="*/ 202 h 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5"/>
              <a:gd name="T16" fmla="*/ 0 h 961"/>
              <a:gd name="T17" fmla="*/ 1105 w 1105"/>
              <a:gd name="T18" fmla="*/ 961 h 9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5" h="961">
                <a:moveTo>
                  <a:pt x="0" y="202"/>
                </a:moveTo>
                <a:lnTo>
                  <a:pt x="0" y="960"/>
                </a:lnTo>
                <a:lnTo>
                  <a:pt x="1104" y="758"/>
                </a:lnTo>
                <a:lnTo>
                  <a:pt x="1104" y="0"/>
                </a:lnTo>
                <a:lnTo>
                  <a:pt x="0" y="202"/>
                </a:lnTo>
              </a:path>
            </a:pathLst>
          </a:custGeom>
          <a:solidFill>
            <a:srgbClr val="919191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7010400" y="3429000"/>
            <a:ext cx="34925" cy="142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827463" y="3409950"/>
            <a:ext cx="642937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9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7045325" y="4857750"/>
            <a:ext cx="33338" cy="1009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20" name="Freeform 14"/>
          <p:cNvSpPr>
            <a:spLocks/>
          </p:cNvSpPr>
          <p:nvPr>
            <p:custDataLst>
              <p:tags r:id="rId11"/>
            </p:custDataLst>
          </p:nvPr>
        </p:nvSpPr>
        <p:spPr bwMode="auto">
          <a:xfrm rot="-1766867">
            <a:off x="7032625" y="5854700"/>
            <a:ext cx="285750" cy="485775"/>
          </a:xfrm>
          <a:custGeom>
            <a:avLst/>
            <a:gdLst>
              <a:gd name="T0" fmla="*/ 16 w 202"/>
              <a:gd name="T1" fmla="*/ 305 h 306"/>
              <a:gd name="T2" fmla="*/ 0 w 202"/>
              <a:gd name="T3" fmla="*/ 22 h 306"/>
              <a:gd name="T4" fmla="*/ 9 w 202"/>
              <a:gd name="T5" fmla="*/ 13 h 306"/>
              <a:gd name="T6" fmla="*/ 15 w 202"/>
              <a:gd name="T7" fmla="*/ 14 h 306"/>
              <a:gd name="T8" fmla="*/ 21 w 202"/>
              <a:gd name="T9" fmla="*/ 13 h 306"/>
              <a:gd name="T10" fmla="*/ 22 w 202"/>
              <a:gd name="T11" fmla="*/ 10 h 306"/>
              <a:gd name="T12" fmla="*/ 27 w 202"/>
              <a:gd name="T13" fmla="*/ 11 h 306"/>
              <a:gd name="T14" fmla="*/ 31 w 202"/>
              <a:gd name="T15" fmla="*/ 7 h 306"/>
              <a:gd name="T16" fmla="*/ 37 w 202"/>
              <a:gd name="T17" fmla="*/ 9 h 306"/>
              <a:gd name="T18" fmla="*/ 41 w 202"/>
              <a:gd name="T19" fmla="*/ 6 h 306"/>
              <a:gd name="T20" fmla="*/ 46 w 202"/>
              <a:gd name="T21" fmla="*/ 5 h 306"/>
              <a:gd name="T22" fmla="*/ 52 w 202"/>
              <a:gd name="T23" fmla="*/ 3 h 306"/>
              <a:gd name="T24" fmla="*/ 57 w 202"/>
              <a:gd name="T25" fmla="*/ 4 h 306"/>
              <a:gd name="T26" fmla="*/ 62 w 202"/>
              <a:gd name="T27" fmla="*/ 3 h 306"/>
              <a:gd name="T28" fmla="*/ 66 w 202"/>
              <a:gd name="T29" fmla="*/ 0 h 306"/>
              <a:gd name="T30" fmla="*/ 74 w 202"/>
              <a:gd name="T31" fmla="*/ 0 h 306"/>
              <a:gd name="T32" fmla="*/ 80 w 202"/>
              <a:gd name="T33" fmla="*/ 1 h 306"/>
              <a:gd name="T34" fmla="*/ 83 w 202"/>
              <a:gd name="T35" fmla="*/ 1 h 306"/>
              <a:gd name="T36" fmla="*/ 86 w 202"/>
              <a:gd name="T37" fmla="*/ 3 h 306"/>
              <a:gd name="T38" fmla="*/ 92 w 202"/>
              <a:gd name="T39" fmla="*/ 4 h 306"/>
              <a:gd name="T40" fmla="*/ 98 w 202"/>
              <a:gd name="T41" fmla="*/ 7 h 306"/>
              <a:gd name="T42" fmla="*/ 103 w 202"/>
              <a:gd name="T43" fmla="*/ 7 h 306"/>
              <a:gd name="T44" fmla="*/ 111 w 202"/>
              <a:gd name="T45" fmla="*/ 10 h 306"/>
              <a:gd name="T46" fmla="*/ 115 w 202"/>
              <a:gd name="T47" fmla="*/ 12 h 306"/>
              <a:gd name="T48" fmla="*/ 121 w 202"/>
              <a:gd name="T49" fmla="*/ 11 h 306"/>
              <a:gd name="T50" fmla="*/ 125 w 202"/>
              <a:gd name="T51" fmla="*/ 16 h 306"/>
              <a:gd name="T52" fmla="*/ 131 w 202"/>
              <a:gd name="T53" fmla="*/ 17 h 306"/>
              <a:gd name="T54" fmla="*/ 135 w 202"/>
              <a:gd name="T55" fmla="*/ 19 h 306"/>
              <a:gd name="T56" fmla="*/ 140 w 202"/>
              <a:gd name="T57" fmla="*/ 21 h 306"/>
              <a:gd name="T58" fmla="*/ 142 w 202"/>
              <a:gd name="T59" fmla="*/ 24 h 306"/>
              <a:gd name="T60" fmla="*/ 146 w 202"/>
              <a:gd name="T61" fmla="*/ 27 h 306"/>
              <a:gd name="T62" fmla="*/ 151 w 202"/>
              <a:gd name="T63" fmla="*/ 31 h 306"/>
              <a:gd name="T64" fmla="*/ 153 w 202"/>
              <a:gd name="T65" fmla="*/ 35 h 306"/>
              <a:gd name="T66" fmla="*/ 156 w 202"/>
              <a:gd name="T67" fmla="*/ 36 h 306"/>
              <a:gd name="T68" fmla="*/ 160 w 202"/>
              <a:gd name="T69" fmla="*/ 41 h 306"/>
              <a:gd name="T70" fmla="*/ 163 w 202"/>
              <a:gd name="T71" fmla="*/ 44 h 306"/>
              <a:gd name="T72" fmla="*/ 168 w 202"/>
              <a:gd name="T73" fmla="*/ 46 h 306"/>
              <a:gd name="T74" fmla="*/ 172 w 202"/>
              <a:gd name="T75" fmla="*/ 50 h 306"/>
              <a:gd name="T76" fmla="*/ 176 w 202"/>
              <a:gd name="T77" fmla="*/ 53 h 306"/>
              <a:gd name="T78" fmla="*/ 178 w 202"/>
              <a:gd name="T79" fmla="*/ 55 h 306"/>
              <a:gd name="T80" fmla="*/ 182 w 202"/>
              <a:gd name="T81" fmla="*/ 59 h 306"/>
              <a:gd name="T82" fmla="*/ 185 w 202"/>
              <a:gd name="T83" fmla="*/ 62 h 306"/>
              <a:gd name="T84" fmla="*/ 186 w 202"/>
              <a:gd name="T85" fmla="*/ 67 h 306"/>
              <a:gd name="T86" fmla="*/ 189 w 202"/>
              <a:gd name="T87" fmla="*/ 73 h 306"/>
              <a:gd name="T88" fmla="*/ 192 w 202"/>
              <a:gd name="T89" fmla="*/ 76 h 306"/>
              <a:gd name="T90" fmla="*/ 196 w 202"/>
              <a:gd name="T91" fmla="*/ 80 h 306"/>
              <a:gd name="T92" fmla="*/ 198 w 202"/>
              <a:gd name="T93" fmla="*/ 84 h 306"/>
              <a:gd name="T94" fmla="*/ 200 w 202"/>
              <a:gd name="T95" fmla="*/ 90 h 306"/>
              <a:gd name="T96" fmla="*/ 201 w 202"/>
              <a:gd name="T97" fmla="*/ 99 h 306"/>
              <a:gd name="T98" fmla="*/ 16 w 202"/>
              <a:gd name="T99" fmla="*/ 305 h 30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2"/>
              <a:gd name="T151" fmla="*/ 0 h 306"/>
              <a:gd name="T152" fmla="*/ 202 w 202"/>
              <a:gd name="T153" fmla="*/ 306 h 30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2" h="306">
                <a:moveTo>
                  <a:pt x="16" y="305"/>
                </a:moveTo>
                <a:lnTo>
                  <a:pt x="0" y="22"/>
                </a:lnTo>
                <a:lnTo>
                  <a:pt x="9" y="13"/>
                </a:lnTo>
                <a:lnTo>
                  <a:pt x="15" y="14"/>
                </a:lnTo>
                <a:lnTo>
                  <a:pt x="21" y="13"/>
                </a:lnTo>
                <a:lnTo>
                  <a:pt x="22" y="10"/>
                </a:lnTo>
                <a:lnTo>
                  <a:pt x="27" y="11"/>
                </a:lnTo>
                <a:lnTo>
                  <a:pt x="31" y="7"/>
                </a:lnTo>
                <a:lnTo>
                  <a:pt x="37" y="9"/>
                </a:lnTo>
                <a:lnTo>
                  <a:pt x="41" y="6"/>
                </a:lnTo>
                <a:lnTo>
                  <a:pt x="46" y="5"/>
                </a:lnTo>
                <a:lnTo>
                  <a:pt x="52" y="3"/>
                </a:lnTo>
                <a:lnTo>
                  <a:pt x="57" y="4"/>
                </a:lnTo>
                <a:lnTo>
                  <a:pt x="62" y="3"/>
                </a:lnTo>
                <a:lnTo>
                  <a:pt x="66" y="0"/>
                </a:lnTo>
                <a:lnTo>
                  <a:pt x="74" y="0"/>
                </a:lnTo>
                <a:lnTo>
                  <a:pt x="80" y="1"/>
                </a:lnTo>
                <a:lnTo>
                  <a:pt x="83" y="1"/>
                </a:lnTo>
                <a:lnTo>
                  <a:pt x="86" y="3"/>
                </a:lnTo>
                <a:lnTo>
                  <a:pt x="92" y="4"/>
                </a:lnTo>
                <a:lnTo>
                  <a:pt x="98" y="7"/>
                </a:lnTo>
                <a:lnTo>
                  <a:pt x="103" y="7"/>
                </a:lnTo>
                <a:lnTo>
                  <a:pt x="111" y="10"/>
                </a:lnTo>
                <a:lnTo>
                  <a:pt x="115" y="12"/>
                </a:lnTo>
                <a:lnTo>
                  <a:pt x="121" y="11"/>
                </a:lnTo>
                <a:lnTo>
                  <a:pt x="125" y="16"/>
                </a:lnTo>
                <a:lnTo>
                  <a:pt x="131" y="17"/>
                </a:lnTo>
                <a:lnTo>
                  <a:pt x="135" y="19"/>
                </a:lnTo>
                <a:lnTo>
                  <a:pt x="140" y="21"/>
                </a:lnTo>
                <a:lnTo>
                  <a:pt x="142" y="24"/>
                </a:lnTo>
                <a:lnTo>
                  <a:pt x="146" y="27"/>
                </a:lnTo>
                <a:lnTo>
                  <a:pt x="151" y="31"/>
                </a:lnTo>
                <a:lnTo>
                  <a:pt x="153" y="35"/>
                </a:lnTo>
                <a:lnTo>
                  <a:pt x="156" y="36"/>
                </a:lnTo>
                <a:lnTo>
                  <a:pt x="160" y="41"/>
                </a:lnTo>
                <a:lnTo>
                  <a:pt x="163" y="44"/>
                </a:lnTo>
                <a:lnTo>
                  <a:pt x="168" y="46"/>
                </a:lnTo>
                <a:lnTo>
                  <a:pt x="172" y="50"/>
                </a:lnTo>
                <a:lnTo>
                  <a:pt x="176" y="53"/>
                </a:lnTo>
                <a:lnTo>
                  <a:pt x="178" y="55"/>
                </a:lnTo>
                <a:lnTo>
                  <a:pt x="182" y="59"/>
                </a:lnTo>
                <a:lnTo>
                  <a:pt x="185" y="62"/>
                </a:lnTo>
                <a:lnTo>
                  <a:pt x="186" y="67"/>
                </a:lnTo>
                <a:lnTo>
                  <a:pt x="189" y="73"/>
                </a:lnTo>
                <a:lnTo>
                  <a:pt x="192" y="76"/>
                </a:lnTo>
                <a:lnTo>
                  <a:pt x="196" y="80"/>
                </a:lnTo>
                <a:lnTo>
                  <a:pt x="198" y="84"/>
                </a:lnTo>
                <a:lnTo>
                  <a:pt x="200" y="90"/>
                </a:lnTo>
                <a:lnTo>
                  <a:pt x="201" y="99"/>
                </a:lnTo>
                <a:lnTo>
                  <a:pt x="16" y="305"/>
                </a:lnTo>
              </a:path>
            </a:pathLst>
          </a:custGeom>
          <a:noFill/>
          <a:ln w="952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21" name="Arc 15"/>
          <p:cNvSpPr>
            <a:spLocks/>
          </p:cNvSpPr>
          <p:nvPr>
            <p:custDataLst>
              <p:tags r:id="rId12"/>
            </p:custDataLst>
          </p:nvPr>
        </p:nvSpPr>
        <p:spPr bwMode="auto">
          <a:xfrm rot="-3146867">
            <a:off x="6995319" y="5838031"/>
            <a:ext cx="209550" cy="236538"/>
          </a:xfrm>
          <a:custGeom>
            <a:avLst/>
            <a:gdLst>
              <a:gd name="T0" fmla="*/ 0 w 21745"/>
              <a:gd name="T1" fmla="*/ 0 h 21600"/>
              <a:gd name="T2" fmla="*/ 209550 w 21745"/>
              <a:gd name="T3" fmla="*/ 236538 h 21600"/>
              <a:gd name="T4" fmla="*/ 1397 w 21745"/>
              <a:gd name="T5" fmla="*/ 236538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22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rot="-1766867">
            <a:off x="7002463" y="5768975"/>
            <a:ext cx="31750" cy="646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23" name="Oval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-5726867">
            <a:off x="7038976" y="5840412"/>
            <a:ext cx="112712" cy="1762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24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rot="19833133" flipV="1">
            <a:off x="7048500" y="5827713"/>
            <a:ext cx="381000" cy="476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25" name="Freeform 19"/>
          <p:cNvSpPr>
            <a:spLocks/>
          </p:cNvSpPr>
          <p:nvPr>
            <p:custDataLst>
              <p:tags r:id="rId16"/>
            </p:custDataLst>
          </p:nvPr>
        </p:nvSpPr>
        <p:spPr bwMode="auto">
          <a:xfrm rot="1112195">
            <a:off x="3565525" y="4025900"/>
            <a:ext cx="285750" cy="485775"/>
          </a:xfrm>
          <a:custGeom>
            <a:avLst/>
            <a:gdLst>
              <a:gd name="T0" fmla="*/ 16 w 202"/>
              <a:gd name="T1" fmla="*/ 305 h 306"/>
              <a:gd name="T2" fmla="*/ 0 w 202"/>
              <a:gd name="T3" fmla="*/ 22 h 306"/>
              <a:gd name="T4" fmla="*/ 9 w 202"/>
              <a:gd name="T5" fmla="*/ 13 h 306"/>
              <a:gd name="T6" fmla="*/ 15 w 202"/>
              <a:gd name="T7" fmla="*/ 14 h 306"/>
              <a:gd name="T8" fmla="*/ 21 w 202"/>
              <a:gd name="T9" fmla="*/ 13 h 306"/>
              <a:gd name="T10" fmla="*/ 22 w 202"/>
              <a:gd name="T11" fmla="*/ 10 h 306"/>
              <a:gd name="T12" fmla="*/ 27 w 202"/>
              <a:gd name="T13" fmla="*/ 11 h 306"/>
              <a:gd name="T14" fmla="*/ 31 w 202"/>
              <a:gd name="T15" fmla="*/ 7 h 306"/>
              <a:gd name="T16" fmla="*/ 37 w 202"/>
              <a:gd name="T17" fmla="*/ 9 h 306"/>
              <a:gd name="T18" fmla="*/ 41 w 202"/>
              <a:gd name="T19" fmla="*/ 6 h 306"/>
              <a:gd name="T20" fmla="*/ 46 w 202"/>
              <a:gd name="T21" fmla="*/ 5 h 306"/>
              <a:gd name="T22" fmla="*/ 52 w 202"/>
              <a:gd name="T23" fmla="*/ 3 h 306"/>
              <a:gd name="T24" fmla="*/ 57 w 202"/>
              <a:gd name="T25" fmla="*/ 4 h 306"/>
              <a:gd name="T26" fmla="*/ 62 w 202"/>
              <a:gd name="T27" fmla="*/ 3 h 306"/>
              <a:gd name="T28" fmla="*/ 66 w 202"/>
              <a:gd name="T29" fmla="*/ 0 h 306"/>
              <a:gd name="T30" fmla="*/ 74 w 202"/>
              <a:gd name="T31" fmla="*/ 0 h 306"/>
              <a:gd name="T32" fmla="*/ 80 w 202"/>
              <a:gd name="T33" fmla="*/ 1 h 306"/>
              <a:gd name="T34" fmla="*/ 83 w 202"/>
              <a:gd name="T35" fmla="*/ 1 h 306"/>
              <a:gd name="T36" fmla="*/ 86 w 202"/>
              <a:gd name="T37" fmla="*/ 3 h 306"/>
              <a:gd name="T38" fmla="*/ 92 w 202"/>
              <a:gd name="T39" fmla="*/ 4 h 306"/>
              <a:gd name="T40" fmla="*/ 98 w 202"/>
              <a:gd name="T41" fmla="*/ 7 h 306"/>
              <a:gd name="T42" fmla="*/ 103 w 202"/>
              <a:gd name="T43" fmla="*/ 7 h 306"/>
              <a:gd name="T44" fmla="*/ 111 w 202"/>
              <a:gd name="T45" fmla="*/ 10 h 306"/>
              <a:gd name="T46" fmla="*/ 115 w 202"/>
              <a:gd name="T47" fmla="*/ 12 h 306"/>
              <a:gd name="T48" fmla="*/ 121 w 202"/>
              <a:gd name="T49" fmla="*/ 11 h 306"/>
              <a:gd name="T50" fmla="*/ 125 w 202"/>
              <a:gd name="T51" fmla="*/ 16 h 306"/>
              <a:gd name="T52" fmla="*/ 131 w 202"/>
              <a:gd name="T53" fmla="*/ 17 h 306"/>
              <a:gd name="T54" fmla="*/ 135 w 202"/>
              <a:gd name="T55" fmla="*/ 19 h 306"/>
              <a:gd name="T56" fmla="*/ 140 w 202"/>
              <a:gd name="T57" fmla="*/ 21 h 306"/>
              <a:gd name="T58" fmla="*/ 142 w 202"/>
              <a:gd name="T59" fmla="*/ 24 h 306"/>
              <a:gd name="T60" fmla="*/ 146 w 202"/>
              <a:gd name="T61" fmla="*/ 27 h 306"/>
              <a:gd name="T62" fmla="*/ 151 w 202"/>
              <a:gd name="T63" fmla="*/ 31 h 306"/>
              <a:gd name="T64" fmla="*/ 153 w 202"/>
              <a:gd name="T65" fmla="*/ 35 h 306"/>
              <a:gd name="T66" fmla="*/ 156 w 202"/>
              <a:gd name="T67" fmla="*/ 36 h 306"/>
              <a:gd name="T68" fmla="*/ 160 w 202"/>
              <a:gd name="T69" fmla="*/ 41 h 306"/>
              <a:gd name="T70" fmla="*/ 163 w 202"/>
              <a:gd name="T71" fmla="*/ 44 h 306"/>
              <a:gd name="T72" fmla="*/ 168 w 202"/>
              <a:gd name="T73" fmla="*/ 46 h 306"/>
              <a:gd name="T74" fmla="*/ 172 w 202"/>
              <a:gd name="T75" fmla="*/ 50 h 306"/>
              <a:gd name="T76" fmla="*/ 176 w 202"/>
              <a:gd name="T77" fmla="*/ 53 h 306"/>
              <a:gd name="T78" fmla="*/ 178 w 202"/>
              <a:gd name="T79" fmla="*/ 55 h 306"/>
              <a:gd name="T80" fmla="*/ 182 w 202"/>
              <a:gd name="T81" fmla="*/ 59 h 306"/>
              <a:gd name="T82" fmla="*/ 185 w 202"/>
              <a:gd name="T83" fmla="*/ 62 h 306"/>
              <a:gd name="T84" fmla="*/ 186 w 202"/>
              <a:gd name="T85" fmla="*/ 67 h 306"/>
              <a:gd name="T86" fmla="*/ 189 w 202"/>
              <a:gd name="T87" fmla="*/ 73 h 306"/>
              <a:gd name="T88" fmla="*/ 192 w 202"/>
              <a:gd name="T89" fmla="*/ 76 h 306"/>
              <a:gd name="T90" fmla="*/ 196 w 202"/>
              <a:gd name="T91" fmla="*/ 80 h 306"/>
              <a:gd name="T92" fmla="*/ 198 w 202"/>
              <a:gd name="T93" fmla="*/ 84 h 306"/>
              <a:gd name="T94" fmla="*/ 200 w 202"/>
              <a:gd name="T95" fmla="*/ 90 h 306"/>
              <a:gd name="T96" fmla="*/ 201 w 202"/>
              <a:gd name="T97" fmla="*/ 99 h 306"/>
              <a:gd name="T98" fmla="*/ 16 w 202"/>
              <a:gd name="T99" fmla="*/ 305 h 30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2"/>
              <a:gd name="T151" fmla="*/ 0 h 306"/>
              <a:gd name="T152" fmla="*/ 202 w 202"/>
              <a:gd name="T153" fmla="*/ 306 h 30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2" h="306">
                <a:moveTo>
                  <a:pt x="16" y="305"/>
                </a:moveTo>
                <a:lnTo>
                  <a:pt x="0" y="22"/>
                </a:lnTo>
                <a:lnTo>
                  <a:pt x="9" y="13"/>
                </a:lnTo>
                <a:lnTo>
                  <a:pt x="15" y="14"/>
                </a:lnTo>
                <a:lnTo>
                  <a:pt x="21" y="13"/>
                </a:lnTo>
                <a:lnTo>
                  <a:pt x="22" y="10"/>
                </a:lnTo>
                <a:lnTo>
                  <a:pt x="27" y="11"/>
                </a:lnTo>
                <a:lnTo>
                  <a:pt x="31" y="7"/>
                </a:lnTo>
                <a:lnTo>
                  <a:pt x="37" y="9"/>
                </a:lnTo>
                <a:lnTo>
                  <a:pt x="41" y="6"/>
                </a:lnTo>
                <a:lnTo>
                  <a:pt x="46" y="5"/>
                </a:lnTo>
                <a:lnTo>
                  <a:pt x="52" y="3"/>
                </a:lnTo>
                <a:lnTo>
                  <a:pt x="57" y="4"/>
                </a:lnTo>
                <a:lnTo>
                  <a:pt x="62" y="3"/>
                </a:lnTo>
                <a:lnTo>
                  <a:pt x="66" y="0"/>
                </a:lnTo>
                <a:lnTo>
                  <a:pt x="74" y="0"/>
                </a:lnTo>
                <a:lnTo>
                  <a:pt x="80" y="1"/>
                </a:lnTo>
                <a:lnTo>
                  <a:pt x="83" y="1"/>
                </a:lnTo>
                <a:lnTo>
                  <a:pt x="86" y="3"/>
                </a:lnTo>
                <a:lnTo>
                  <a:pt x="92" y="4"/>
                </a:lnTo>
                <a:lnTo>
                  <a:pt x="98" y="7"/>
                </a:lnTo>
                <a:lnTo>
                  <a:pt x="103" y="7"/>
                </a:lnTo>
                <a:lnTo>
                  <a:pt x="111" y="10"/>
                </a:lnTo>
                <a:lnTo>
                  <a:pt x="115" y="12"/>
                </a:lnTo>
                <a:lnTo>
                  <a:pt x="121" y="11"/>
                </a:lnTo>
                <a:lnTo>
                  <a:pt x="125" y="16"/>
                </a:lnTo>
                <a:lnTo>
                  <a:pt x="131" y="17"/>
                </a:lnTo>
                <a:lnTo>
                  <a:pt x="135" y="19"/>
                </a:lnTo>
                <a:lnTo>
                  <a:pt x="140" y="21"/>
                </a:lnTo>
                <a:lnTo>
                  <a:pt x="142" y="24"/>
                </a:lnTo>
                <a:lnTo>
                  <a:pt x="146" y="27"/>
                </a:lnTo>
                <a:lnTo>
                  <a:pt x="151" y="31"/>
                </a:lnTo>
                <a:lnTo>
                  <a:pt x="153" y="35"/>
                </a:lnTo>
                <a:lnTo>
                  <a:pt x="156" y="36"/>
                </a:lnTo>
                <a:lnTo>
                  <a:pt x="160" y="41"/>
                </a:lnTo>
                <a:lnTo>
                  <a:pt x="163" y="44"/>
                </a:lnTo>
                <a:lnTo>
                  <a:pt x="168" y="46"/>
                </a:lnTo>
                <a:lnTo>
                  <a:pt x="172" y="50"/>
                </a:lnTo>
                <a:lnTo>
                  <a:pt x="176" y="53"/>
                </a:lnTo>
                <a:lnTo>
                  <a:pt x="178" y="55"/>
                </a:lnTo>
                <a:lnTo>
                  <a:pt x="182" y="59"/>
                </a:lnTo>
                <a:lnTo>
                  <a:pt x="185" y="62"/>
                </a:lnTo>
                <a:lnTo>
                  <a:pt x="186" y="67"/>
                </a:lnTo>
                <a:lnTo>
                  <a:pt x="189" y="73"/>
                </a:lnTo>
                <a:lnTo>
                  <a:pt x="192" y="76"/>
                </a:lnTo>
                <a:lnTo>
                  <a:pt x="196" y="80"/>
                </a:lnTo>
                <a:lnTo>
                  <a:pt x="198" y="84"/>
                </a:lnTo>
                <a:lnTo>
                  <a:pt x="200" y="90"/>
                </a:lnTo>
                <a:lnTo>
                  <a:pt x="201" y="99"/>
                </a:lnTo>
                <a:lnTo>
                  <a:pt x="16" y="305"/>
                </a:lnTo>
              </a:path>
            </a:pathLst>
          </a:custGeom>
          <a:noFill/>
          <a:ln w="952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26" name="Arc 20"/>
          <p:cNvSpPr>
            <a:spLocks/>
          </p:cNvSpPr>
          <p:nvPr>
            <p:custDataLst>
              <p:tags r:id="rId17"/>
            </p:custDataLst>
          </p:nvPr>
        </p:nvSpPr>
        <p:spPr bwMode="auto">
          <a:xfrm rot="-267806">
            <a:off x="3659188" y="3998913"/>
            <a:ext cx="209550" cy="236537"/>
          </a:xfrm>
          <a:custGeom>
            <a:avLst/>
            <a:gdLst>
              <a:gd name="T0" fmla="*/ 0 w 21745"/>
              <a:gd name="T1" fmla="*/ 0 h 21600"/>
              <a:gd name="T2" fmla="*/ 209550 w 21745"/>
              <a:gd name="T3" fmla="*/ 236537 h 21600"/>
              <a:gd name="T4" fmla="*/ 1397 w 21745"/>
              <a:gd name="T5" fmla="*/ 23653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27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rot="1112195">
            <a:off x="3590925" y="3824288"/>
            <a:ext cx="31750" cy="646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28" name="Oval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-2847806">
            <a:off x="3724276" y="4008437"/>
            <a:ext cx="112712" cy="1762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29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rot="1112195" flipV="1">
            <a:off x="3584575" y="4056063"/>
            <a:ext cx="381000" cy="476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30" name="Rectangle 24"/>
          <p:cNvSpPr>
            <a:spLocks noGrp="1" noChangeArrowheads="1"/>
          </p:cNvSpPr>
          <p:nvPr>
            <p:ph type="title"/>
            <p:custDataLst>
              <p:tags r:id="rId21"/>
            </p:custDataLst>
          </p:nvPr>
        </p:nvSpPr>
        <p:spPr>
          <a:noFill/>
        </p:spPr>
        <p:txBody>
          <a:bodyPr/>
          <a:lstStyle/>
          <a:p>
            <a:r>
              <a:rPr lang="en-US" smtClean="0"/>
              <a:t>Stereo image rectification</a:t>
            </a:r>
          </a:p>
        </p:txBody>
      </p:sp>
      <p:sp>
        <p:nvSpPr>
          <p:cNvPr id="17431" name="Oval 1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983413" y="3397250"/>
            <a:ext cx="55562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32" name="Oval 1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119688" y="2730500"/>
            <a:ext cx="57150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207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6418263" y="685800"/>
            <a:ext cx="1220787" cy="839788"/>
          </a:xfrm>
          <a:custGeom>
            <a:avLst/>
            <a:gdLst>
              <a:gd name="T0" fmla="*/ 84 w 865"/>
              <a:gd name="T1" fmla="*/ 0 h 529"/>
              <a:gd name="T2" fmla="*/ 72 w 865"/>
              <a:gd name="T3" fmla="*/ 24 h 529"/>
              <a:gd name="T4" fmla="*/ 72 w 865"/>
              <a:gd name="T5" fmla="*/ 48 h 529"/>
              <a:gd name="T6" fmla="*/ 48 w 865"/>
              <a:gd name="T7" fmla="*/ 72 h 529"/>
              <a:gd name="T8" fmla="*/ 36 w 865"/>
              <a:gd name="T9" fmla="*/ 96 h 529"/>
              <a:gd name="T10" fmla="*/ 36 w 865"/>
              <a:gd name="T11" fmla="*/ 120 h 529"/>
              <a:gd name="T12" fmla="*/ 36 w 865"/>
              <a:gd name="T13" fmla="*/ 144 h 529"/>
              <a:gd name="T14" fmla="*/ 24 w 865"/>
              <a:gd name="T15" fmla="*/ 168 h 529"/>
              <a:gd name="T16" fmla="*/ 12 w 865"/>
              <a:gd name="T17" fmla="*/ 192 h 529"/>
              <a:gd name="T18" fmla="*/ 0 w 865"/>
              <a:gd name="T19" fmla="*/ 216 h 529"/>
              <a:gd name="T20" fmla="*/ 0 w 865"/>
              <a:gd name="T21" fmla="*/ 240 h 529"/>
              <a:gd name="T22" fmla="*/ 0 w 865"/>
              <a:gd name="T23" fmla="*/ 264 h 529"/>
              <a:gd name="T24" fmla="*/ 12 w 865"/>
              <a:gd name="T25" fmla="*/ 288 h 529"/>
              <a:gd name="T26" fmla="*/ 12 w 865"/>
              <a:gd name="T27" fmla="*/ 312 h 529"/>
              <a:gd name="T28" fmla="*/ 24 w 865"/>
              <a:gd name="T29" fmla="*/ 336 h 529"/>
              <a:gd name="T30" fmla="*/ 24 w 865"/>
              <a:gd name="T31" fmla="*/ 360 h 529"/>
              <a:gd name="T32" fmla="*/ 36 w 865"/>
              <a:gd name="T33" fmla="*/ 384 h 529"/>
              <a:gd name="T34" fmla="*/ 36 w 865"/>
              <a:gd name="T35" fmla="*/ 408 h 529"/>
              <a:gd name="T36" fmla="*/ 48 w 865"/>
              <a:gd name="T37" fmla="*/ 432 h 529"/>
              <a:gd name="T38" fmla="*/ 60 w 865"/>
              <a:gd name="T39" fmla="*/ 456 h 529"/>
              <a:gd name="T40" fmla="*/ 852 w 865"/>
              <a:gd name="T41" fmla="*/ 528 h 529"/>
              <a:gd name="T42" fmla="*/ 804 w 865"/>
              <a:gd name="T43" fmla="*/ 480 h 529"/>
              <a:gd name="T44" fmla="*/ 792 w 865"/>
              <a:gd name="T45" fmla="*/ 456 h 529"/>
              <a:gd name="T46" fmla="*/ 780 w 865"/>
              <a:gd name="T47" fmla="*/ 420 h 529"/>
              <a:gd name="T48" fmla="*/ 768 w 865"/>
              <a:gd name="T49" fmla="*/ 396 h 529"/>
              <a:gd name="T50" fmla="*/ 756 w 865"/>
              <a:gd name="T51" fmla="*/ 372 h 529"/>
              <a:gd name="T52" fmla="*/ 744 w 865"/>
              <a:gd name="T53" fmla="*/ 348 h 529"/>
              <a:gd name="T54" fmla="*/ 744 w 865"/>
              <a:gd name="T55" fmla="*/ 324 h 529"/>
              <a:gd name="T56" fmla="*/ 744 w 865"/>
              <a:gd name="T57" fmla="*/ 288 h 529"/>
              <a:gd name="T58" fmla="*/ 744 w 865"/>
              <a:gd name="T59" fmla="*/ 264 h 529"/>
              <a:gd name="T60" fmla="*/ 744 w 865"/>
              <a:gd name="T61" fmla="*/ 240 h 529"/>
              <a:gd name="T62" fmla="*/ 768 w 865"/>
              <a:gd name="T63" fmla="*/ 216 h 529"/>
              <a:gd name="T64" fmla="*/ 768 w 865"/>
              <a:gd name="T65" fmla="*/ 192 h 529"/>
              <a:gd name="T66" fmla="*/ 780 w 865"/>
              <a:gd name="T67" fmla="*/ 168 h 529"/>
              <a:gd name="T68" fmla="*/ 804 w 865"/>
              <a:gd name="T69" fmla="*/ 156 h 529"/>
              <a:gd name="T70" fmla="*/ 804 w 865"/>
              <a:gd name="T71" fmla="*/ 132 h 529"/>
              <a:gd name="T72" fmla="*/ 828 w 865"/>
              <a:gd name="T73" fmla="*/ 108 h 529"/>
              <a:gd name="T74" fmla="*/ 852 w 865"/>
              <a:gd name="T75" fmla="*/ 96 h 529"/>
              <a:gd name="T76" fmla="*/ 864 w 865"/>
              <a:gd name="T77" fmla="*/ 72 h 529"/>
              <a:gd name="T78" fmla="*/ 84 w 865"/>
              <a:gd name="T79" fmla="*/ 0 h 5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65"/>
              <a:gd name="T121" fmla="*/ 0 h 529"/>
              <a:gd name="T122" fmla="*/ 865 w 865"/>
              <a:gd name="T123" fmla="*/ 529 h 5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65" h="529">
                <a:moveTo>
                  <a:pt x="84" y="0"/>
                </a:moveTo>
                <a:lnTo>
                  <a:pt x="72" y="24"/>
                </a:lnTo>
                <a:lnTo>
                  <a:pt x="72" y="48"/>
                </a:lnTo>
                <a:lnTo>
                  <a:pt x="48" y="72"/>
                </a:lnTo>
                <a:lnTo>
                  <a:pt x="36" y="96"/>
                </a:lnTo>
                <a:lnTo>
                  <a:pt x="36" y="120"/>
                </a:lnTo>
                <a:lnTo>
                  <a:pt x="36" y="144"/>
                </a:lnTo>
                <a:lnTo>
                  <a:pt x="24" y="168"/>
                </a:lnTo>
                <a:lnTo>
                  <a:pt x="12" y="192"/>
                </a:lnTo>
                <a:lnTo>
                  <a:pt x="0" y="216"/>
                </a:lnTo>
                <a:lnTo>
                  <a:pt x="0" y="240"/>
                </a:lnTo>
                <a:lnTo>
                  <a:pt x="0" y="264"/>
                </a:lnTo>
                <a:lnTo>
                  <a:pt x="12" y="288"/>
                </a:lnTo>
                <a:lnTo>
                  <a:pt x="12" y="312"/>
                </a:lnTo>
                <a:lnTo>
                  <a:pt x="24" y="336"/>
                </a:lnTo>
                <a:lnTo>
                  <a:pt x="24" y="360"/>
                </a:lnTo>
                <a:lnTo>
                  <a:pt x="36" y="384"/>
                </a:lnTo>
                <a:lnTo>
                  <a:pt x="36" y="408"/>
                </a:lnTo>
                <a:lnTo>
                  <a:pt x="48" y="432"/>
                </a:lnTo>
                <a:lnTo>
                  <a:pt x="60" y="456"/>
                </a:lnTo>
                <a:lnTo>
                  <a:pt x="852" y="528"/>
                </a:lnTo>
                <a:lnTo>
                  <a:pt x="804" y="480"/>
                </a:lnTo>
                <a:lnTo>
                  <a:pt x="792" y="456"/>
                </a:lnTo>
                <a:lnTo>
                  <a:pt x="780" y="420"/>
                </a:lnTo>
                <a:lnTo>
                  <a:pt x="768" y="396"/>
                </a:lnTo>
                <a:lnTo>
                  <a:pt x="756" y="372"/>
                </a:lnTo>
                <a:lnTo>
                  <a:pt x="744" y="348"/>
                </a:lnTo>
                <a:lnTo>
                  <a:pt x="744" y="324"/>
                </a:lnTo>
                <a:lnTo>
                  <a:pt x="744" y="288"/>
                </a:lnTo>
                <a:lnTo>
                  <a:pt x="744" y="264"/>
                </a:lnTo>
                <a:lnTo>
                  <a:pt x="744" y="240"/>
                </a:lnTo>
                <a:lnTo>
                  <a:pt x="768" y="216"/>
                </a:lnTo>
                <a:lnTo>
                  <a:pt x="768" y="192"/>
                </a:lnTo>
                <a:lnTo>
                  <a:pt x="780" y="168"/>
                </a:lnTo>
                <a:lnTo>
                  <a:pt x="804" y="156"/>
                </a:lnTo>
                <a:lnTo>
                  <a:pt x="804" y="132"/>
                </a:lnTo>
                <a:lnTo>
                  <a:pt x="828" y="108"/>
                </a:lnTo>
                <a:lnTo>
                  <a:pt x="852" y="96"/>
                </a:lnTo>
                <a:lnTo>
                  <a:pt x="864" y="72"/>
                </a:lnTo>
                <a:lnTo>
                  <a:pt x="84" y="0"/>
                </a:lnTo>
              </a:path>
            </a:pathLst>
          </a:custGeom>
          <a:gradFill rotWithShape="0">
            <a:gsLst>
              <a:gs pos="0">
                <a:srgbClr val="012501"/>
              </a:gs>
              <a:gs pos="100000">
                <a:srgbClr val="037C03"/>
              </a:gs>
            </a:gsLst>
            <a:lin ang="189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5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827463" y="4038600"/>
            <a:ext cx="32512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148263" y="990600"/>
            <a:ext cx="1795462" cy="177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7" name="Freeform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759200" y="1447800"/>
            <a:ext cx="1695450" cy="1601788"/>
          </a:xfrm>
          <a:custGeom>
            <a:avLst/>
            <a:gdLst>
              <a:gd name="T0" fmla="*/ 336 w 1201"/>
              <a:gd name="T1" fmla="*/ 576 h 1009"/>
              <a:gd name="T2" fmla="*/ 1200 w 1201"/>
              <a:gd name="T3" fmla="*/ 1008 h 1009"/>
              <a:gd name="T4" fmla="*/ 864 w 1201"/>
              <a:gd name="T5" fmla="*/ 432 h 1009"/>
              <a:gd name="T6" fmla="*/ 0 w 1201"/>
              <a:gd name="T7" fmla="*/ 0 h 1009"/>
              <a:gd name="T8" fmla="*/ 336 w 1201"/>
              <a:gd name="T9" fmla="*/ 576 h 1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009"/>
              <a:gd name="T17" fmla="*/ 1201 w 1201"/>
              <a:gd name="T18" fmla="*/ 1009 h 10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1" h="1009">
                <a:moveTo>
                  <a:pt x="336" y="576"/>
                </a:moveTo>
                <a:lnTo>
                  <a:pt x="1200" y="1008"/>
                </a:lnTo>
                <a:lnTo>
                  <a:pt x="864" y="432"/>
                </a:lnTo>
                <a:lnTo>
                  <a:pt x="0" y="0"/>
                </a:lnTo>
                <a:lnTo>
                  <a:pt x="336" y="576"/>
                </a:lnTo>
              </a:path>
            </a:pathLst>
          </a:custGeom>
          <a:solidFill>
            <a:srgbClr val="919191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6943725" y="990600"/>
            <a:ext cx="66675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4470400" y="2743200"/>
            <a:ext cx="677863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40" name="Freeform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624263" y="2219325"/>
            <a:ext cx="1220787" cy="2001838"/>
          </a:xfrm>
          <a:custGeom>
            <a:avLst/>
            <a:gdLst>
              <a:gd name="T0" fmla="*/ 0 w 865"/>
              <a:gd name="T1" fmla="*/ 828 h 1261"/>
              <a:gd name="T2" fmla="*/ 864 w 865"/>
              <a:gd name="T3" fmla="*/ 1260 h 1261"/>
              <a:gd name="T4" fmla="*/ 864 w 865"/>
              <a:gd name="T5" fmla="*/ 414 h 1261"/>
              <a:gd name="T6" fmla="*/ 0 w 865"/>
              <a:gd name="T7" fmla="*/ 0 h 1261"/>
              <a:gd name="T8" fmla="*/ 0 w 865"/>
              <a:gd name="T9" fmla="*/ 828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"/>
              <a:gd name="T16" fmla="*/ 0 h 1261"/>
              <a:gd name="T17" fmla="*/ 865 w 865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" h="1261">
                <a:moveTo>
                  <a:pt x="0" y="828"/>
                </a:moveTo>
                <a:lnTo>
                  <a:pt x="864" y="1260"/>
                </a:lnTo>
                <a:lnTo>
                  <a:pt x="864" y="414"/>
                </a:lnTo>
                <a:lnTo>
                  <a:pt x="0" y="0"/>
                </a:lnTo>
                <a:lnTo>
                  <a:pt x="0" y="828"/>
                </a:lnTo>
              </a:path>
            </a:pathLst>
          </a:custGeom>
          <a:solidFill>
            <a:srgbClr val="FEBF02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41" name="Freeform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537325" y="2743200"/>
            <a:ext cx="1558925" cy="1525588"/>
          </a:xfrm>
          <a:custGeom>
            <a:avLst/>
            <a:gdLst>
              <a:gd name="T0" fmla="*/ 0 w 1105"/>
              <a:gd name="T1" fmla="*/ 202 h 961"/>
              <a:gd name="T2" fmla="*/ 0 w 1105"/>
              <a:gd name="T3" fmla="*/ 960 h 961"/>
              <a:gd name="T4" fmla="*/ 1104 w 1105"/>
              <a:gd name="T5" fmla="*/ 758 h 961"/>
              <a:gd name="T6" fmla="*/ 1104 w 1105"/>
              <a:gd name="T7" fmla="*/ 0 h 961"/>
              <a:gd name="T8" fmla="*/ 0 w 1105"/>
              <a:gd name="T9" fmla="*/ 202 h 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5"/>
              <a:gd name="T16" fmla="*/ 0 h 961"/>
              <a:gd name="T17" fmla="*/ 1105 w 1105"/>
              <a:gd name="T18" fmla="*/ 961 h 9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5" h="961">
                <a:moveTo>
                  <a:pt x="0" y="202"/>
                </a:moveTo>
                <a:lnTo>
                  <a:pt x="0" y="960"/>
                </a:lnTo>
                <a:lnTo>
                  <a:pt x="1104" y="758"/>
                </a:lnTo>
                <a:lnTo>
                  <a:pt x="1104" y="0"/>
                </a:lnTo>
                <a:lnTo>
                  <a:pt x="0" y="202"/>
                </a:lnTo>
              </a:path>
            </a:pathLst>
          </a:custGeom>
          <a:solidFill>
            <a:srgbClr val="919191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4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7010400" y="3429000"/>
            <a:ext cx="34925" cy="142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43" name="Freeform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6740525" y="3937000"/>
            <a:ext cx="1220788" cy="2001838"/>
          </a:xfrm>
          <a:custGeom>
            <a:avLst/>
            <a:gdLst>
              <a:gd name="T0" fmla="*/ 0 w 865"/>
              <a:gd name="T1" fmla="*/ 828 h 1261"/>
              <a:gd name="T2" fmla="*/ 864 w 865"/>
              <a:gd name="T3" fmla="*/ 1260 h 1261"/>
              <a:gd name="T4" fmla="*/ 864 w 865"/>
              <a:gd name="T5" fmla="*/ 414 h 1261"/>
              <a:gd name="T6" fmla="*/ 0 w 865"/>
              <a:gd name="T7" fmla="*/ 0 h 1261"/>
              <a:gd name="T8" fmla="*/ 0 w 865"/>
              <a:gd name="T9" fmla="*/ 828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"/>
              <a:gd name="T16" fmla="*/ 0 h 1261"/>
              <a:gd name="T17" fmla="*/ 865 w 865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" h="1261">
                <a:moveTo>
                  <a:pt x="0" y="828"/>
                </a:moveTo>
                <a:lnTo>
                  <a:pt x="864" y="1260"/>
                </a:lnTo>
                <a:lnTo>
                  <a:pt x="864" y="414"/>
                </a:lnTo>
                <a:lnTo>
                  <a:pt x="0" y="0"/>
                </a:lnTo>
                <a:lnTo>
                  <a:pt x="0" y="828"/>
                </a:lnTo>
              </a:path>
            </a:pathLst>
          </a:custGeom>
          <a:solidFill>
            <a:srgbClr val="FEBF02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44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827463" y="3409950"/>
            <a:ext cx="642937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45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7045325" y="4857750"/>
            <a:ext cx="33338" cy="1009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46" name="Oval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983413" y="3397250"/>
            <a:ext cx="55562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47" name="Oval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19688" y="2730500"/>
            <a:ext cx="57150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48" name="Freeform 18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3470275" y="3989388"/>
            <a:ext cx="393700" cy="387350"/>
          </a:xfrm>
          <a:custGeom>
            <a:avLst/>
            <a:gdLst>
              <a:gd name="T0" fmla="*/ 0 w 279"/>
              <a:gd name="T1" fmla="*/ 243 h 244"/>
              <a:gd name="T2" fmla="*/ 148 w 279"/>
              <a:gd name="T3" fmla="*/ 1 h 244"/>
              <a:gd name="T4" fmla="*/ 160 w 279"/>
              <a:gd name="T5" fmla="*/ 0 h 244"/>
              <a:gd name="T6" fmla="*/ 167 w 279"/>
              <a:gd name="T7" fmla="*/ 3 h 244"/>
              <a:gd name="T8" fmla="*/ 168 w 279"/>
              <a:gd name="T9" fmla="*/ 6 h 244"/>
              <a:gd name="T10" fmla="*/ 173 w 279"/>
              <a:gd name="T11" fmla="*/ 5 h 244"/>
              <a:gd name="T12" fmla="*/ 177 w 279"/>
              <a:gd name="T13" fmla="*/ 9 h 244"/>
              <a:gd name="T14" fmla="*/ 182 w 279"/>
              <a:gd name="T15" fmla="*/ 7 h 244"/>
              <a:gd name="T16" fmla="*/ 184 w 279"/>
              <a:gd name="T17" fmla="*/ 12 h 244"/>
              <a:gd name="T18" fmla="*/ 190 w 279"/>
              <a:gd name="T19" fmla="*/ 13 h 244"/>
              <a:gd name="T20" fmla="*/ 196 w 279"/>
              <a:gd name="T21" fmla="*/ 14 h 244"/>
              <a:gd name="T22" fmla="*/ 201 w 279"/>
              <a:gd name="T23" fmla="*/ 15 h 244"/>
              <a:gd name="T24" fmla="*/ 205 w 279"/>
              <a:gd name="T25" fmla="*/ 19 h 244"/>
              <a:gd name="T26" fmla="*/ 210 w 279"/>
              <a:gd name="T27" fmla="*/ 20 h 244"/>
              <a:gd name="T28" fmla="*/ 215 w 279"/>
              <a:gd name="T29" fmla="*/ 23 h 244"/>
              <a:gd name="T30" fmla="*/ 222 w 279"/>
              <a:gd name="T31" fmla="*/ 25 h 244"/>
              <a:gd name="T32" fmla="*/ 226 w 279"/>
              <a:gd name="T33" fmla="*/ 29 h 244"/>
              <a:gd name="T34" fmla="*/ 229 w 279"/>
              <a:gd name="T35" fmla="*/ 32 h 244"/>
              <a:gd name="T36" fmla="*/ 231 w 279"/>
              <a:gd name="T37" fmla="*/ 36 h 244"/>
              <a:gd name="T38" fmla="*/ 235 w 279"/>
              <a:gd name="T39" fmla="*/ 39 h 244"/>
              <a:gd name="T40" fmla="*/ 238 w 279"/>
              <a:gd name="T41" fmla="*/ 45 h 244"/>
              <a:gd name="T42" fmla="*/ 242 w 279"/>
              <a:gd name="T43" fmla="*/ 46 h 244"/>
              <a:gd name="T44" fmla="*/ 248 w 279"/>
              <a:gd name="T45" fmla="*/ 55 h 244"/>
              <a:gd name="T46" fmla="*/ 249 w 279"/>
              <a:gd name="T47" fmla="*/ 58 h 244"/>
              <a:gd name="T48" fmla="*/ 255 w 279"/>
              <a:gd name="T49" fmla="*/ 63 h 244"/>
              <a:gd name="T50" fmla="*/ 256 w 279"/>
              <a:gd name="T51" fmla="*/ 67 h 244"/>
              <a:gd name="T52" fmla="*/ 261 w 279"/>
              <a:gd name="T53" fmla="*/ 71 h 244"/>
              <a:gd name="T54" fmla="*/ 261 w 279"/>
              <a:gd name="T55" fmla="*/ 75 h 244"/>
              <a:gd name="T56" fmla="*/ 264 w 279"/>
              <a:gd name="T57" fmla="*/ 81 h 244"/>
              <a:gd name="T58" fmla="*/ 264 w 279"/>
              <a:gd name="T59" fmla="*/ 86 h 244"/>
              <a:gd name="T60" fmla="*/ 266 w 279"/>
              <a:gd name="T61" fmla="*/ 90 h 244"/>
              <a:gd name="T62" fmla="*/ 266 w 279"/>
              <a:gd name="T63" fmla="*/ 95 h 244"/>
              <a:gd name="T64" fmla="*/ 268 w 279"/>
              <a:gd name="T65" fmla="*/ 99 h 244"/>
              <a:gd name="T66" fmla="*/ 267 w 279"/>
              <a:gd name="T67" fmla="*/ 103 h 244"/>
              <a:gd name="T68" fmla="*/ 268 w 279"/>
              <a:gd name="T69" fmla="*/ 109 h 244"/>
              <a:gd name="T70" fmla="*/ 269 w 279"/>
              <a:gd name="T71" fmla="*/ 113 h 244"/>
              <a:gd name="T72" fmla="*/ 273 w 279"/>
              <a:gd name="T73" fmla="*/ 119 h 244"/>
              <a:gd name="T74" fmla="*/ 274 w 279"/>
              <a:gd name="T75" fmla="*/ 124 h 244"/>
              <a:gd name="T76" fmla="*/ 275 w 279"/>
              <a:gd name="T77" fmla="*/ 128 h 244"/>
              <a:gd name="T78" fmla="*/ 276 w 279"/>
              <a:gd name="T79" fmla="*/ 134 h 244"/>
              <a:gd name="T80" fmla="*/ 277 w 279"/>
              <a:gd name="T81" fmla="*/ 138 h 244"/>
              <a:gd name="T82" fmla="*/ 277 w 279"/>
              <a:gd name="T83" fmla="*/ 143 h 244"/>
              <a:gd name="T84" fmla="*/ 277 w 279"/>
              <a:gd name="T85" fmla="*/ 147 h 244"/>
              <a:gd name="T86" fmla="*/ 274 w 279"/>
              <a:gd name="T87" fmla="*/ 153 h 244"/>
              <a:gd name="T88" fmla="*/ 276 w 279"/>
              <a:gd name="T89" fmla="*/ 156 h 244"/>
              <a:gd name="T90" fmla="*/ 277 w 279"/>
              <a:gd name="T91" fmla="*/ 162 h 244"/>
              <a:gd name="T92" fmla="*/ 278 w 279"/>
              <a:gd name="T93" fmla="*/ 167 h 244"/>
              <a:gd name="T94" fmla="*/ 275 w 279"/>
              <a:gd name="T95" fmla="*/ 172 h 244"/>
              <a:gd name="T96" fmla="*/ 271 w 279"/>
              <a:gd name="T97" fmla="*/ 181 h 244"/>
              <a:gd name="T98" fmla="*/ 0 w 279"/>
              <a:gd name="T99" fmla="*/ 243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9"/>
              <a:gd name="T151" fmla="*/ 0 h 244"/>
              <a:gd name="T152" fmla="*/ 279 w 279"/>
              <a:gd name="T153" fmla="*/ 244 h 24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9" h="244">
                <a:moveTo>
                  <a:pt x="0" y="243"/>
                </a:moveTo>
                <a:lnTo>
                  <a:pt x="148" y="1"/>
                </a:lnTo>
                <a:lnTo>
                  <a:pt x="160" y="0"/>
                </a:lnTo>
                <a:lnTo>
                  <a:pt x="167" y="3"/>
                </a:lnTo>
                <a:lnTo>
                  <a:pt x="168" y="6"/>
                </a:lnTo>
                <a:lnTo>
                  <a:pt x="173" y="5"/>
                </a:lnTo>
                <a:lnTo>
                  <a:pt x="177" y="9"/>
                </a:lnTo>
                <a:lnTo>
                  <a:pt x="182" y="7"/>
                </a:lnTo>
                <a:lnTo>
                  <a:pt x="184" y="12"/>
                </a:lnTo>
                <a:lnTo>
                  <a:pt x="190" y="13"/>
                </a:lnTo>
                <a:lnTo>
                  <a:pt x="196" y="14"/>
                </a:lnTo>
                <a:lnTo>
                  <a:pt x="201" y="15"/>
                </a:lnTo>
                <a:lnTo>
                  <a:pt x="205" y="19"/>
                </a:lnTo>
                <a:lnTo>
                  <a:pt x="210" y="20"/>
                </a:lnTo>
                <a:lnTo>
                  <a:pt x="215" y="23"/>
                </a:lnTo>
                <a:lnTo>
                  <a:pt x="222" y="25"/>
                </a:lnTo>
                <a:lnTo>
                  <a:pt x="226" y="29"/>
                </a:lnTo>
                <a:lnTo>
                  <a:pt x="229" y="32"/>
                </a:lnTo>
                <a:lnTo>
                  <a:pt x="231" y="36"/>
                </a:lnTo>
                <a:lnTo>
                  <a:pt x="235" y="39"/>
                </a:lnTo>
                <a:lnTo>
                  <a:pt x="238" y="45"/>
                </a:lnTo>
                <a:lnTo>
                  <a:pt x="242" y="46"/>
                </a:lnTo>
                <a:lnTo>
                  <a:pt x="248" y="55"/>
                </a:lnTo>
                <a:lnTo>
                  <a:pt x="249" y="58"/>
                </a:lnTo>
                <a:lnTo>
                  <a:pt x="255" y="63"/>
                </a:lnTo>
                <a:lnTo>
                  <a:pt x="256" y="67"/>
                </a:lnTo>
                <a:lnTo>
                  <a:pt x="261" y="71"/>
                </a:lnTo>
                <a:lnTo>
                  <a:pt x="261" y="75"/>
                </a:lnTo>
                <a:lnTo>
                  <a:pt x="264" y="81"/>
                </a:lnTo>
                <a:lnTo>
                  <a:pt x="264" y="86"/>
                </a:lnTo>
                <a:lnTo>
                  <a:pt x="266" y="90"/>
                </a:lnTo>
                <a:lnTo>
                  <a:pt x="266" y="95"/>
                </a:lnTo>
                <a:lnTo>
                  <a:pt x="268" y="99"/>
                </a:lnTo>
                <a:lnTo>
                  <a:pt x="267" y="103"/>
                </a:lnTo>
                <a:lnTo>
                  <a:pt x="268" y="109"/>
                </a:lnTo>
                <a:lnTo>
                  <a:pt x="269" y="113"/>
                </a:lnTo>
                <a:lnTo>
                  <a:pt x="273" y="119"/>
                </a:lnTo>
                <a:lnTo>
                  <a:pt x="274" y="124"/>
                </a:lnTo>
                <a:lnTo>
                  <a:pt x="275" y="128"/>
                </a:lnTo>
                <a:lnTo>
                  <a:pt x="276" y="134"/>
                </a:lnTo>
                <a:lnTo>
                  <a:pt x="277" y="138"/>
                </a:lnTo>
                <a:lnTo>
                  <a:pt x="277" y="143"/>
                </a:lnTo>
                <a:lnTo>
                  <a:pt x="277" y="147"/>
                </a:lnTo>
                <a:lnTo>
                  <a:pt x="274" y="153"/>
                </a:lnTo>
                <a:lnTo>
                  <a:pt x="276" y="156"/>
                </a:lnTo>
                <a:lnTo>
                  <a:pt x="277" y="162"/>
                </a:lnTo>
                <a:lnTo>
                  <a:pt x="278" y="167"/>
                </a:lnTo>
                <a:lnTo>
                  <a:pt x="275" y="172"/>
                </a:lnTo>
                <a:lnTo>
                  <a:pt x="271" y="181"/>
                </a:lnTo>
                <a:lnTo>
                  <a:pt x="0" y="243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49" name="Arc 19"/>
          <p:cNvSpPr>
            <a:spLocks/>
          </p:cNvSpPr>
          <p:nvPr>
            <p:custDataLst>
              <p:tags r:id="rId16"/>
            </p:custDataLst>
          </p:nvPr>
        </p:nvSpPr>
        <p:spPr bwMode="auto">
          <a:xfrm rot="720000">
            <a:off x="3670300" y="4005263"/>
            <a:ext cx="211138" cy="236537"/>
          </a:xfrm>
          <a:custGeom>
            <a:avLst/>
            <a:gdLst>
              <a:gd name="T0" fmla="*/ 0 w 21745"/>
              <a:gd name="T1" fmla="*/ 0 h 21600"/>
              <a:gd name="T2" fmla="*/ 211138 w 21745"/>
              <a:gd name="T3" fmla="*/ 236537 h 21600"/>
              <a:gd name="T4" fmla="*/ 1408 w 21745"/>
              <a:gd name="T5" fmla="*/ 23653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50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3470275" y="3824288"/>
            <a:ext cx="303213" cy="550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51" name="Oval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-1860000">
            <a:off x="3748088" y="4010025"/>
            <a:ext cx="100012" cy="19843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52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3470275" y="4230688"/>
            <a:ext cx="555625" cy="144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53" name="Freeform 23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6721475" y="5818188"/>
            <a:ext cx="393700" cy="387350"/>
          </a:xfrm>
          <a:custGeom>
            <a:avLst/>
            <a:gdLst>
              <a:gd name="T0" fmla="*/ 0 w 279"/>
              <a:gd name="T1" fmla="*/ 243 h 244"/>
              <a:gd name="T2" fmla="*/ 148 w 279"/>
              <a:gd name="T3" fmla="*/ 1 h 244"/>
              <a:gd name="T4" fmla="*/ 160 w 279"/>
              <a:gd name="T5" fmla="*/ 0 h 244"/>
              <a:gd name="T6" fmla="*/ 167 w 279"/>
              <a:gd name="T7" fmla="*/ 3 h 244"/>
              <a:gd name="T8" fmla="*/ 168 w 279"/>
              <a:gd name="T9" fmla="*/ 6 h 244"/>
              <a:gd name="T10" fmla="*/ 173 w 279"/>
              <a:gd name="T11" fmla="*/ 5 h 244"/>
              <a:gd name="T12" fmla="*/ 177 w 279"/>
              <a:gd name="T13" fmla="*/ 9 h 244"/>
              <a:gd name="T14" fmla="*/ 182 w 279"/>
              <a:gd name="T15" fmla="*/ 7 h 244"/>
              <a:gd name="T16" fmla="*/ 184 w 279"/>
              <a:gd name="T17" fmla="*/ 12 h 244"/>
              <a:gd name="T18" fmla="*/ 190 w 279"/>
              <a:gd name="T19" fmla="*/ 13 h 244"/>
              <a:gd name="T20" fmla="*/ 196 w 279"/>
              <a:gd name="T21" fmla="*/ 14 h 244"/>
              <a:gd name="T22" fmla="*/ 201 w 279"/>
              <a:gd name="T23" fmla="*/ 15 h 244"/>
              <a:gd name="T24" fmla="*/ 205 w 279"/>
              <a:gd name="T25" fmla="*/ 19 h 244"/>
              <a:gd name="T26" fmla="*/ 210 w 279"/>
              <a:gd name="T27" fmla="*/ 20 h 244"/>
              <a:gd name="T28" fmla="*/ 215 w 279"/>
              <a:gd name="T29" fmla="*/ 23 h 244"/>
              <a:gd name="T30" fmla="*/ 222 w 279"/>
              <a:gd name="T31" fmla="*/ 25 h 244"/>
              <a:gd name="T32" fmla="*/ 226 w 279"/>
              <a:gd name="T33" fmla="*/ 29 h 244"/>
              <a:gd name="T34" fmla="*/ 229 w 279"/>
              <a:gd name="T35" fmla="*/ 32 h 244"/>
              <a:gd name="T36" fmla="*/ 231 w 279"/>
              <a:gd name="T37" fmla="*/ 36 h 244"/>
              <a:gd name="T38" fmla="*/ 235 w 279"/>
              <a:gd name="T39" fmla="*/ 39 h 244"/>
              <a:gd name="T40" fmla="*/ 238 w 279"/>
              <a:gd name="T41" fmla="*/ 45 h 244"/>
              <a:gd name="T42" fmla="*/ 242 w 279"/>
              <a:gd name="T43" fmla="*/ 46 h 244"/>
              <a:gd name="T44" fmla="*/ 248 w 279"/>
              <a:gd name="T45" fmla="*/ 55 h 244"/>
              <a:gd name="T46" fmla="*/ 249 w 279"/>
              <a:gd name="T47" fmla="*/ 58 h 244"/>
              <a:gd name="T48" fmla="*/ 255 w 279"/>
              <a:gd name="T49" fmla="*/ 63 h 244"/>
              <a:gd name="T50" fmla="*/ 256 w 279"/>
              <a:gd name="T51" fmla="*/ 67 h 244"/>
              <a:gd name="T52" fmla="*/ 261 w 279"/>
              <a:gd name="T53" fmla="*/ 71 h 244"/>
              <a:gd name="T54" fmla="*/ 261 w 279"/>
              <a:gd name="T55" fmla="*/ 75 h 244"/>
              <a:gd name="T56" fmla="*/ 264 w 279"/>
              <a:gd name="T57" fmla="*/ 81 h 244"/>
              <a:gd name="T58" fmla="*/ 264 w 279"/>
              <a:gd name="T59" fmla="*/ 86 h 244"/>
              <a:gd name="T60" fmla="*/ 266 w 279"/>
              <a:gd name="T61" fmla="*/ 90 h 244"/>
              <a:gd name="T62" fmla="*/ 266 w 279"/>
              <a:gd name="T63" fmla="*/ 95 h 244"/>
              <a:gd name="T64" fmla="*/ 268 w 279"/>
              <a:gd name="T65" fmla="*/ 99 h 244"/>
              <a:gd name="T66" fmla="*/ 267 w 279"/>
              <a:gd name="T67" fmla="*/ 103 h 244"/>
              <a:gd name="T68" fmla="*/ 268 w 279"/>
              <a:gd name="T69" fmla="*/ 109 h 244"/>
              <a:gd name="T70" fmla="*/ 269 w 279"/>
              <a:gd name="T71" fmla="*/ 113 h 244"/>
              <a:gd name="T72" fmla="*/ 273 w 279"/>
              <a:gd name="T73" fmla="*/ 119 h 244"/>
              <a:gd name="T74" fmla="*/ 274 w 279"/>
              <a:gd name="T75" fmla="*/ 124 h 244"/>
              <a:gd name="T76" fmla="*/ 275 w 279"/>
              <a:gd name="T77" fmla="*/ 128 h 244"/>
              <a:gd name="T78" fmla="*/ 276 w 279"/>
              <a:gd name="T79" fmla="*/ 134 h 244"/>
              <a:gd name="T80" fmla="*/ 277 w 279"/>
              <a:gd name="T81" fmla="*/ 138 h 244"/>
              <a:gd name="T82" fmla="*/ 277 w 279"/>
              <a:gd name="T83" fmla="*/ 143 h 244"/>
              <a:gd name="T84" fmla="*/ 277 w 279"/>
              <a:gd name="T85" fmla="*/ 147 h 244"/>
              <a:gd name="T86" fmla="*/ 274 w 279"/>
              <a:gd name="T87" fmla="*/ 153 h 244"/>
              <a:gd name="T88" fmla="*/ 276 w 279"/>
              <a:gd name="T89" fmla="*/ 156 h 244"/>
              <a:gd name="T90" fmla="*/ 277 w 279"/>
              <a:gd name="T91" fmla="*/ 162 h 244"/>
              <a:gd name="T92" fmla="*/ 278 w 279"/>
              <a:gd name="T93" fmla="*/ 167 h 244"/>
              <a:gd name="T94" fmla="*/ 275 w 279"/>
              <a:gd name="T95" fmla="*/ 172 h 244"/>
              <a:gd name="T96" fmla="*/ 271 w 279"/>
              <a:gd name="T97" fmla="*/ 181 h 244"/>
              <a:gd name="T98" fmla="*/ 0 w 279"/>
              <a:gd name="T99" fmla="*/ 243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9"/>
              <a:gd name="T151" fmla="*/ 0 h 244"/>
              <a:gd name="T152" fmla="*/ 279 w 279"/>
              <a:gd name="T153" fmla="*/ 244 h 24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9" h="244">
                <a:moveTo>
                  <a:pt x="0" y="243"/>
                </a:moveTo>
                <a:lnTo>
                  <a:pt x="148" y="1"/>
                </a:lnTo>
                <a:lnTo>
                  <a:pt x="160" y="0"/>
                </a:lnTo>
                <a:lnTo>
                  <a:pt x="167" y="3"/>
                </a:lnTo>
                <a:lnTo>
                  <a:pt x="168" y="6"/>
                </a:lnTo>
                <a:lnTo>
                  <a:pt x="173" y="5"/>
                </a:lnTo>
                <a:lnTo>
                  <a:pt x="177" y="9"/>
                </a:lnTo>
                <a:lnTo>
                  <a:pt x="182" y="7"/>
                </a:lnTo>
                <a:lnTo>
                  <a:pt x="184" y="12"/>
                </a:lnTo>
                <a:lnTo>
                  <a:pt x="190" y="13"/>
                </a:lnTo>
                <a:lnTo>
                  <a:pt x="196" y="14"/>
                </a:lnTo>
                <a:lnTo>
                  <a:pt x="201" y="15"/>
                </a:lnTo>
                <a:lnTo>
                  <a:pt x="205" y="19"/>
                </a:lnTo>
                <a:lnTo>
                  <a:pt x="210" y="20"/>
                </a:lnTo>
                <a:lnTo>
                  <a:pt x="215" y="23"/>
                </a:lnTo>
                <a:lnTo>
                  <a:pt x="222" y="25"/>
                </a:lnTo>
                <a:lnTo>
                  <a:pt x="226" y="29"/>
                </a:lnTo>
                <a:lnTo>
                  <a:pt x="229" y="32"/>
                </a:lnTo>
                <a:lnTo>
                  <a:pt x="231" y="36"/>
                </a:lnTo>
                <a:lnTo>
                  <a:pt x="235" y="39"/>
                </a:lnTo>
                <a:lnTo>
                  <a:pt x="238" y="45"/>
                </a:lnTo>
                <a:lnTo>
                  <a:pt x="242" y="46"/>
                </a:lnTo>
                <a:lnTo>
                  <a:pt x="248" y="55"/>
                </a:lnTo>
                <a:lnTo>
                  <a:pt x="249" y="58"/>
                </a:lnTo>
                <a:lnTo>
                  <a:pt x="255" y="63"/>
                </a:lnTo>
                <a:lnTo>
                  <a:pt x="256" y="67"/>
                </a:lnTo>
                <a:lnTo>
                  <a:pt x="261" y="71"/>
                </a:lnTo>
                <a:lnTo>
                  <a:pt x="261" y="75"/>
                </a:lnTo>
                <a:lnTo>
                  <a:pt x="264" y="81"/>
                </a:lnTo>
                <a:lnTo>
                  <a:pt x="264" y="86"/>
                </a:lnTo>
                <a:lnTo>
                  <a:pt x="266" y="90"/>
                </a:lnTo>
                <a:lnTo>
                  <a:pt x="266" y="95"/>
                </a:lnTo>
                <a:lnTo>
                  <a:pt x="268" y="99"/>
                </a:lnTo>
                <a:lnTo>
                  <a:pt x="267" y="103"/>
                </a:lnTo>
                <a:lnTo>
                  <a:pt x="268" y="109"/>
                </a:lnTo>
                <a:lnTo>
                  <a:pt x="269" y="113"/>
                </a:lnTo>
                <a:lnTo>
                  <a:pt x="273" y="119"/>
                </a:lnTo>
                <a:lnTo>
                  <a:pt x="274" y="124"/>
                </a:lnTo>
                <a:lnTo>
                  <a:pt x="275" y="128"/>
                </a:lnTo>
                <a:lnTo>
                  <a:pt x="276" y="134"/>
                </a:lnTo>
                <a:lnTo>
                  <a:pt x="277" y="138"/>
                </a:lnTo>
                <a:lnTo>
                  <a:pt x="277" y="143"/>
                </a:lnTo>
                <a:lnTo>
                  <a:pt x="277" y="147"/>
                </a:lnTo>
                <a:lnTo>
                  <a:pt x="274" y="153"/>
                </a:lnTo>
                <a:lnTo>
                  <a:pt x="276" y="156"/>
                </a:lnTo>
                <a:lnTo>
                  <a:pt x="277" y="162"/>
                </a:lnTo>
                <a:lnTo>
                  <a:pt x="278" y="167"/>
                </a:lnTo>
                <a:lnTo>
                  <a:pt x="275" y="172"/>
                </a:lnTo>
                <a:lnTo>
                  <a:pt x="271" y="181"/>
                </a:lnTo>
                <a:lnTo>
                  <a:pt x="0" y="243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54" name="Arc 24"/>
          <p:cNvSpPr>
            <a:spLocks/>
          </p:cNvSpPr>
          <p:nvPr>
            <p:custDataLst>
              <p:tags r:id="rId21"/>
            </p:custDataLst>
          </p:nvPr>
        </p:nvSpPr>
        <p:spPr bwMode="auto">
          <a:xfrm rot="720000">
            <a:off x="6921500" y="5834063"/>
            <a:ext cx="211138" cy="236537"/>
          </a:xfrm>
          <a:custGeom>
            <a:avLst/>
            <a:gdLst>
              <a:gd name="T0" fmla="*/ 0 w 21745"/>
              <a:gd name="T1" fmla="*/ 0 h 21600"/>
              <a:gd name="T2" fmla="*/ 211138 w 21745"/>
              <a:gd name="T3" fmla="*/ 236537 h 21600"/>
              <a:gd name="T4" fmla="*/ 1408 w 21745"/>
              <a:gd name="T5" fmla="*/ 23653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55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6721475" y="5653088"/>
            <a:ext cx="303213" cy="550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56" name="Oval 2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-1860000">
            <a:off x="6999288" y="5838825"/>
            <a:ext cx="100012" cy="19843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57" name="Line 27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6721475" y="6059488"/>
            <a:ext cx="555625" cy="144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58" name="Rectangle 28"/>
          <p:cNvSpPr>
            <a:spLocks noGrp="1" noChangeArrowheads="1"/>
          </p:cNvSpPr>
          <p:nvPr>
            <p:ph type="title"/>
            <p:custDataLst>
              <p:tags r:id="rId25"/>
            </p:custDataLst>
          </p:nvPr>
        </p:nvSpPr>
        <p:spPr>
          <a:noFill/>
        </p:spPr>
        <p:txBody>
          <a:bodyPr/>
          <a:lstStyle/>
          <a:p>
            <a:r>
              <a:rPr lang="en-US" smtClean="0"/>
              <a:t>Stereo image rectification</a:t>
            </a:r>
          </a:p>
        </p:txBody>
      </p:sp>
      <p:sp>
        <p:nvSpPr>
          <p:cNvPr id="416797" name="Rectangle 29"/>
          <p:cNvSpPr>
            <a:spLocks noGrp="1" noChangeArrowheads="1"/>
          </p:cNvSpPr>
          <p:nvPr>
            <p:ph type="body" idx="1"/>
            <p:custDataLst>
              <p:tags r:id="rId26"/>
            </p:custDataLst>
          </p:nvPr>
        </p:nvSpPr>
        <p:spPr>
          <a:xfrm>
            <a:off x="76200" y="4754563"/>
            <a:ext cx="5943600" cy="2006600"/>
          </a:xfrm>
          <a:noFill/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sz="1800" dirty="0" err="1" smtClean="0"/>
              <a:t>reproject</a:t>
            </a:r>
            <a:r>
              <a:rPr lang="en-US" sz="1800" dirty="0" smtClean="0"/>
              <a:t> image planes onto a common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	plane parallel to the line between optical centers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800" dirty="0" smtClean="0"/>
              <a:t>pixel motion is horizontal after this transformation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400" dirty="0" smtClean="0"/>
              <a:t>C. Loop and Z. Zhang. </a:t>
            </a:r>
            <a:r>
              <a:rPr lang="en-US" sz="1400" dirty="0" smtClean="0">
                <a:hlinkClick r:id="rId36"/>
              </a:rPr>
              <a:t>Computing Rectifying </a:t>
            </a:r>
            <a:r>
              <a:rPr lang="en-US" sz="1400" dirty="0" err="1" smtClean="0">
                <a:hlinkClick r:id="rId36"/>
              </a:rPr>
              <a:t>Homographies</a:t>
            </a:r>
            <a:r>
              <a:rPr lang="en-US" sz="1400" dirty="0" smtClean="0">
                <a:hlinkClick r:id="rId36"/>
              </a:rPr>
              <a:t> for Stereo Vision</a:t>
            </a:r>
            <a:r>
              <a:rPr lang="en-US" sz="1400" dirty="0" smtClean="0"/>
              <a:t>. IEEE Conf. Computer Vision and Pattern Recognition, 1999</a:t>
            </a:r>
            <a:r>
              <a:rPr lang="en-US" sz="1600" dirty="0" smtClean="0"/>
              <a:t>.</a:t>
            </a:r>
          </a:p>
        </p:txBody>
      </p:sp>
      <p:sp>
        <p:nvSpPr>
          <p:cNvPr id="18460" name="Line 3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852988" y="2886075"/>
            <a:ext cx="1893887" cy="10461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61" name="Line 36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4845050" y="4216400"/>
            <a:ext cx="1893888" cy="10461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6798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624263" y="2936875"/>
            <a:ext cx="1209675" cy="668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6799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756400" y="4683125"/>
            <a:ext cx="1209675" cy="668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6806" name="Line 3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852988" y="3622675"/>
            <a:ext cx="1893887" cy="10461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65" name="Oval 1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16750" y="4810125"/>
            <a:ext cx="57150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66" name="Oval 15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441825" y="3378200"/>
            <a:ext cx="57150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445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6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6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6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1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6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6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98" grpId="0" animBg="1"/>
      <p:bldP spid="416799" grpId="0" animBg="1"/>
      <p:bldP spid="4168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Pinhole camera</a:t>
            </a:r>
          </a:p>
        </p:txBody>
      </p:sp>
      <p:sp>
        <p:nvSpPr>
          <p:cNvPr id="25603" name="TextBox 30"/>
          <p:cNvSpPr txBox="1">
            <a:spLocks noChangeArrowheads="1"/>
          </p:cNvSpPr>
          <p:nvPr/>
        </p:nvSpPr>
        <p:spPr bwMode="auto">
          <a:xfrm>
            <a:off x="0" y="6550025"/>
            <a:ext cx="1608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400">
                <a:solidFill>
                  <a:prstClr val="black"/>
                </a:solidFill>
                <a:latin typeface="Calibri" pitchFamily="34" charset="0"/>
              </a:rPr>
              <a:t>Figure from Forsyth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80772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066800" y="1676400"/>
            <a:ext cx="236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1066800" y="1752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3429000" y="1752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524000" y="1143000"/>
            <a:ext cx="277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400">
                <a:solidFill>
                  <a:prstClr val="black"/>
                </a:solidFill>
              </a:rPr>
              <a:t>f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219200" y="5105400"/>
            <a:ext cx="36560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400">
                <a:solidFill>
                  <a:prstClr val="black"/>
                </a:solidFill>
              </a:rPr>
              <a:t>f = focal length</a:t>
            </a:r>
          </a:p>
          <a:p>
            <a:pPr defTabSz="457200"/>
            <a:r>
              <a:rPr lang="en-US" sz="2400">
                <a:solidFill>
                  <a:prstClr val="black"/>
                </a:solidFill>
              </a:rPr>
              <a:t>c = center of the camera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657600" y="2971800"/>
            <a:ext cx="32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400">
                <a:solidFill>
                  <a:prstClr val="black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498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Stereo Geometry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5" y="825353"/>
            <a:ext cx="7864593" cy="51168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07483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Slide from Steve Seitz</a:t>
            </a:r>
          </a:p>
        </p:txBody>
      </p:sp>
    </p:spTree>
    <p:extLst>
      <p:ext uri="{BB962C8B-B14F-4D97-AF65-F5344CB8AC3E}">
        <p14:creationId xmlns:p14="http://schemas.microsoft.com/office/powerpoint/2010/main" val="11410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Stereo Geometry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0892"/>
            <a:ext cx="9144000" cy="5593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07483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Slide from Steve Seitz</a:t>
            </a:r>
          </a:p>
        </p:txBody>
      </p:sp>
    </p:spTree>
    <p:extLst>
      <p:ext uri="{BB962C8B-B14F-4D97-AF65-F5344CB8AC3E}">
        <p14:creationId xmlns:p14="http://schemas.microsoft.com/office/powerpoint/2010/main" val="27691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big is a pixel?</a:t>
            </a:r>
          </a:p>
          <a:p>
            <a:r>
              <a:rPr lang="en-US" dirty="0" smtClean="0"/>
              <a:t>What is the range of depths where stereo helps?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9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Stereo matching algorithms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143000"/>
            <a:ext cx="8483600" cy="5410200"/>
          </a:xfrm>
        </p:spPr>
        <p:txBody>
          <a:bodyPr/>
          <a:lstStyle/>
          <a:p>
            <a:r>
              <a:rPr lang="en-US" dirty="0" smtClean="0"/>
              <a:t>Match Pixels in Conjugate </a:t>
            </a:r>
            <a:r>
              <a:rPr lang="en-US" dirty="0" err="1" smtClean="0"/>
              <a:t>Epipolar</a:t>
            </a:r>
            <a:r>
              <a:rPr lang="en-US" dirty="0" smtClean="0"/>
              <a:t> Lines</a:t>
            </a:r>
          </a:p>
          <a:p>
            <a:pPr lvl="1"/>
            <a:r>
              <a:rPr lang="en-US" dirty="0" smtClean="0"/>
              <a:t>Assume brightness constancy</a:t>
            </a:r>
          </a:p>
          <a:p>
            <a:pPr lvl="1"/>
            <a:r>
              <a:rPr lang="en-US" dirty="0" smtClean="0"/>
              <a:t>This is a tough problem</a:t>
            </a:r>
          </a:p>
          <a:p>
            <a:pPr lvl="1"/>
            <a:r>
              <a:rPr lang="en-US" dirty="0" smtClean="0"/>
              <a:t>Numerous approaches</a:t>
            </a:r>
          </a:p>
          <a:p>
            <a:pPr lvl="2"/>
            <a:r>
              <a:rPr lang="en-US" dirty="0" smtClean="0"/>
              <a:t>A good survey and evaluation:  </a:t>
            </a:r>
            <a:r>
              <a:rPr lang="en-US" sz="1400" dirty="0" smtClean="0">
                <a:hlinkClick r:id="rId5"/>
              </a:rPr>
              <a:t>http://www.middlebury.edu/stereo/</a:t>
            </a:r>
            <a:r>
              <a:rPr lang="en-US" sz="1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9215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Your basic stereo algorithm</a:t>
            </a:r>
          </a:p>
        </p:txBody>
      </p:sp>
      <p:pic>
        <p:nvPicPr>
          <p:cNvPr id="20483" name="Picture 3" descr="lincoln_full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57400" y="1066800"/>
            <a:ext cx="5029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85800" y="3124200"/>
            <a:ext cx="7772400" cy="1524000"/>
            <a:chOff x="432" y="1968"/>
            <a:chExt cx="4896" cy="960"/>
          </a:xfrm>
        </p:grpSpPr>
        <p:sp>
          <p:nvSpPr>
            <p:cNvPr id="20496" name="Rectangle 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32" y="2640"/>
              <a:ext cx="4896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 marL="457200" indent="-457200" defTabSz="4572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For each epipolar line</a:t>
              </a:r>
            </a:p>
          </p:txBody>
        </p:sp>
        <p:sp>
          <p:nvSpPr>
            <p:cNvPr id="20497" name="Line 6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1296" y="1968"/>
              <a:ext cx="316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95271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34063" y="3090863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" name="Group 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85800" y="3081338"/>
            <a:ext cx="7772400" cy="1947862"/>
            <a:chOff x="432" y="1941"/>
            <a:chExt cx="4896" cy="1227"/>
          </a:xfrm>
        </p:grpSpPr>
        <p:sp>
          <p:nvSpPr>
            <p:cNvPr id="20494" name="Oval 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174" y="194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95" name="Rectangle 1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2" y="2880"/>
              <a:ext cx="48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457200" indent="-457200" defTabSz="4572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	For each pixel in the left image</a:t>
              </a:r>
            </a:p>
          </p:txBody>
        </p:sp>
      </p:grpSp>
      <p:sp>
        <p:nvSpPr>
          <p:cNvPr id="395275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" y="49530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19200" lvl="2" indent="-304800" defTabSz="4572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compare with every pixel on same epipolar line in right image</a:t>
            </a:r>
          </a:p>
        </p:txBody>
      </p:sp>
      <p:sp>
        <p:nvSpPr>
          <p:cNvPr id="395276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5800" y="53340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19200" lvl="2" indent="-304800" defTabSz="4572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pick pixel with minimum match cost</a:t>
            </a:r>
          </a:p>
        </p:txBody>
      </p:sp>
      <p:grpSp>
        <p:nvGrpSpPr>
          <p:cNvPr id="4" name="Group 18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685800" y="2971800"/>
            <a:ext cx="8458200" cy="3200400"/>
            <a:chOff x="432" y="1872"/>
            <a:chExt cx="5328" cy="2016"/>
          </a:xfrm>
        </p:grpSpPr>
        <p:sp>
          <p:nvSpPr>
            <p:cNvPr id="20490" name="Rectangl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32" y="3600"/>
              <a:ext cx="53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457200" indent="-457200" defTabSz="4572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Improvement:  match </a:t>
              </a:r>
              <a:r>
                <a:rPr lang="en-US" sz="2000" b="1" i="1">
                  <a:solidFill>
                    <a:srgbClr val="000000"/>
                  </a:solidFill>
                </a:rPr>
                <a:t>windows</a:t>
              </a:r>
            </a:p>
            <a:p>
              <a:pPr marL="800100" lvl="1" indent="-3429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lang="en-US">
                  <a:solidFill>
                    <a:srgbClr val="000000"/>
                  </a:solidFill>
                </a:rPr>
                <a:t>This should look familar...</a:t>
              </a:r>
            </a:p>
            <a:p>
              <a:pPr marL="800100" lvl="1" indent="-3429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2112" y="1872"/>
              <a:ext cx="1680" cy="192"/>
              <a:chOff x="2112" y="1872"/>
              <a:chExt cx="1680" cy="192"/>
            </a:xfrm>
          </p:grpSpPr>
          <p:sp>
            <p:nvSpPr>
              <p:cNvPr id="20492" name="Rectangle 16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112" y="1872"/>
                <a:ext cx="192" cy="192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3" name="Rectangle 17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600" y="1872"/>
                <a:ext cx="192" cy="192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399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71" grpId="0" animBg="1"/>
      <p:bldP spid="395275" grpId="0" build="p" autoUpdateAnimBg="0"/>
      <p:bldP spid="395276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Window size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4419600"/>
            <a:ext cx="2819400" cy="2133600"/>
          </a:xfrm>
        </p:spPr>
        <p:txBody>
          <a:bodyPr>
            <a:normAutofit/>
          </a:bodyPr>
          <a:lstStyle/>
          <a:p>
            <a:pPr lvl="1"/>
            <a:r>
              <a:rPr lang="en-US" sz="1800" dirty="0" smtClean="0"/>
              <a:t>Smaller window</a:t>
            </a:r>
          </a:p>
          <a:p>
            <a:pPr lvl="2">
              <a:buFont typeface="Times New Roman" pitchFamily="18" charset="0"/>
              <a:buChar char="+"/>
            </a:pPr>
            <a:r>
              <a:rPr lang="en-US" sz="1600" dirty="0" smtClean="0"/>
              <a:t> </a:t>
            </a:r>
          </a:p>
          <a:p>
            <a:pPr lvl="2"/>
            <a:r>
              <a:rPr lang="en-US" sz="1600" dirty="0" smtClean="0"/>
              <a:t> </a:t>
            </a:r>
          </a:p>
          <a:p>
            <a:pPr lvl="1"/>
            <a:r>
              <a:rPr lang="en-US" sz="1800" dirty="0" smtClean="0"/>
              <a:t>Larger window</a:t>
            </a:r>
          </a:p>
          <a:p>
            <a:pPr lvl="2">
              <a:buFont typeface="Times New Roman" pitchFamily="18" charset="0"/>
              <a:buChar char="+"/>
            </a:pPr>
            <a:r>
              <a:rPr lang="en-US" sz="1600" dirty="0" smtClean="0"/>
              <a:t> </a:t>
            </a:r>
          </a:p>
          <a:p>
            <a:pPr lvl="2"/>
            <a:r>
              <a:rPr lang="en-US" sz="1600" dirty="0" smtClean="0"/>
              <a:t> </a:t>
            </a:r>
          </a:p>
        </p:txBody>
      </p:sp>
      <p:pic>
        <p:nvPicPr>
          <p:cNvPr id="60420" name="Picture 4" descr="sri2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3400" y="1057275"/>
            <a:ext cx="2522538" cy="2295525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352800" y="1012825"/>
            <a:ext cx="5562600" cy="2949575"/>
            <a:chOff x="2112" y="638"/>
            <a:chExt cx="3504" cy="1858"/>
          </a:xfrm>
        </p:grpSpPr>
        <p:pic>
          <p:nvPicPr>
            <p:cNvPr id="60422" name="Picture 6" descr="SSDWindowSize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112" y="638"/>
              <a:ext cx="3504" cy="1600"/>
            </a:xfrm>
            <a:prstGeom prst="rect">
              <a:avLst/>
            </a:prstGeom>
            <a:noFill/>
          </p:spPr>
        </p:pic>
        <p:sp>
          <p:nvSpPr>
            <p:cNvPr id="60423" name="Text Box 7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40" y="2208"/>
              <a:ext cx="5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W = 3</a:t>
              </a:r>
            </a:p>
          </p:txBody>
        </p:sp>
        <p:sp>
          <p:nvSpPr>
            <p:cNvPr id="60424" name="Text Box 8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95" y="2208"/>
              <a:ext cx="6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W = 20</a:t>
              </a:r>
            </a:p>
          </p:txBody>
        </p:sp>
      </p:grpSp>
      <p:sp>
        <p:nvSpPr>
          <p:cNvPr id="60425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33800" y="4191000"/>
            <a:ext cx="5029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Better results with </a:t>
            </a:r>
            <a:r>
              <a:rPr lang="en-US" sz="2400" i="1" dirty="0">
                <a:solidFill>
                  <a:srgbClr val="000000"/>
                </a:solidFill>
              </a:rPr>
              <a:t>adaptive window</a:t>
            </a:r>
          </a:p>
          <a:p>
            <a:pPr marL="742950" lvl="1" indent="-28575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T. </a:t>
            </a:r>
            <a:r>
              <a:rPr lang="en-US" sz="1400" dirty="0" err="1">
                <a:solidFill>
                  <a:srgbClr val="000000"/>
                </a:solidFill>
              </a:rPr>
              <a:t>Kanade</a:t>
            </a:r>
            <a:r>
              <a:rPr lang="en-US" sz="1400" dirty="0">
                <a:solidFill>
                  <a:srgbClr val="000000"/>
                </a:solidFill>
              </a:rPr>
              <a:t> and M. </a:t>
            </a:r>
            <a:r>
              <a:rPr lang="en-US" sz="1400" dirty="0" err="1">
                <a:solidFill>
                  <a:srgbClr val="000000"/>
                </a:solidFill>
              </a:rPr>
              <a:t>Okutomi</a:t>
            </a:r>
            <a:r>
              <a:rPr lang="en-US" sz="1400" dirty="0">
                <a:solidFill>
                  <a:srgbClr val="000000"/>
                </a:solidFill>
              </a:rPr>
              <a:t>,</a:t>
            </a:r>
            <a:r>
              <a:rPr lang="en-US" sz="1400" i="1" dirty="0">
                <a:solidFill>
                  <a:srgbClr val="000000"/>
                </a:solidFill>
              </a:rPr>
              <a:t> </a:t>
            </a:r>
            <a:r>
              <a:rPr lang="en-US" sz="1400" i="1" dirty="0">
                <a:solidFill>
                  <a:srgbClr val="000000"/>
                </a:solidFill>
                <a:hlinkClick r:id="rId15"/>
              </a:rPr>
              <a:t>A Stereo Matching Algorithm with an Adaptive Window: Theory and Experiment</a:t>
            </a:r>
            <a:r>
              <a:rPr lang="en-US" sz="1400" dirty="0">
                <a:solidFill>
                  <a:srgbClr val="000000"/>
                </a:solidFill>
              </a:rPr>
              <a:t>,, Proc. International Conference on Robotics and Automation, 1991. </a:t>
            </a:r>
          </a:p>
          <a:p>
            <a:pPr marL="742950" lvl="1" indent="-28575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D. </a:t>
            </a:r>
            <a:r>
              <a:rPr lang="en-US" sz="1400" dirty="0" err="1">
                <a:solidFill>
                  <a:srgbClr val="000000"/>
                </a:solidFill>
              </a:rPr>
              <a:t>Scharstein</a:t>
            </a:r>
            <a:r>
              <a:rPr lang="en-US" sz="1400" dirty="0">
                <a:solidFill>
                  <a:srgbClr val="000000"/>
                </a:solidFill>
              </a:rPr>
              <a:t> and R. </a:t>
            </a:r>
            <a:r>
              <a:rPr lang="en-US" sz="1400" dirty="0" err="1">
                <a:solidFill>
                  <a:srgbClr val="000000"/>
                </a:solidFill>
              </a:rPr>
              <a:t>Szeliski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r>
              <a:rPr lang="en-US" sz="1400" dirty="0">
                <a:solidFill>
                  <a:srgbClr val="000000"/>
                </a:solidFill>
                <a:hlinkClick r:id="rId16"/>
              </a:rPr>
              <a:t>Stereo matching with nonlinear diffusion</a:t>
            </a:r>
            <a:r>
              <a:rPr lang="en-US" sz="1400" dirty="0">
                <a:solidFill>
                  <a:srgbClr val="000000"/>
                </a:solidFill>
              </a:rPr>
              <a:t>. International Journal of Computer Vision, 28(2):155-174, July 1998 </a:t>
            </a:r>
          </a:p>
          <a:p>
            <a:pPr marL="742950" lvl="1" indent="-28575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60426" name="Picture 10" descr="sri2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0" y="1209675"/>
            <a:ext cx="2522538" cy="2295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0427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2262" y="4038600"/>
            <a:ext cx="33777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Effect of window size</a:t>
            </a:r>
          </a:p>
        </p:txBody>
      </p:sp>
    </p:spTree>
    <p:extLst>
      <p:ext uri="{BB962C8B-B14F-4D97-AF65-F5344CB8AC3E}">
        <p14:creationId xmlns:p14="http://schemas.microsoft.com/office/powerpoint/2010/main" val="285512981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5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Stereo results</a:t>
            </a:r>
          </a:p>
        </p:txBody>
      </p:sp>
      <p:pic>
        <p:nvPicPr>
          <p:cNvPr id="22531" name="Picture 3" descr="tru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83163" y="2397125"/>
            <a:ext cx="3644900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0" y="5500688"/>
            <a:ext cx="176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Ground truth</a:t>
            </a:r>
          </a:p>
        </p:txBody>
      </p:sp>
      <p:sp>
        <p:nvSpPr>
          <p:cNvPr id="2253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5500688"/>
            <a:ext cx="91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Scene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57200" y="990600"/>
            <a:ext cx="8686800" cy="11430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mtClean="0"/>
              <a:t>Data from University of Tsukuba</a:t>
            </a:r>
          </a:p>
          <a:p>
            <a:pPr lvl="1"/>
            <a:r>
              <a:rPr lang="en-US" smtClean="0"/>
              <a:t>Similar results on other images without ground truth</a:t>
            </a:r>
          </a:p>
        </p:txBody>
      </p:sp>
      <p:pic>
        <p:nvPicPr>
          <p:cNvPr id="22535" name="Picture 7" descr="scene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3863" y="2209800"/>
            <a:ext cx="402113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10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Results with window search</a:t>
            </a:r>
          </a:p>
        </p:txBody>
      </p:sp>
      <p:graphicFrame>
        <p:nvGraphicFramePr>
          <p:cNvPr id="1026" name="Object 1024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68825" y="1676400"/>
          <a:ext cx="4422775" cy="320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Image" r:id="rId9" imgW="4422167" imgH="3202259" progId="Photoshop.Image.4">
                  <p:embed/>
                </p:oleObj>
              </mc:Choice>
              <mc:Fallback>
                <p:oleObj name="Image" r:id="rId9" imgW="4422167" imgH="3202259" progId="Photoshop.Image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1676400"/>
                        <a:ext cx="4422775" cy="320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74688" y="5334000"/>
            <a:ext cx="32369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Window-based matching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(best window size)</a:t>
            </a:r>
          </a:p>
        </p:txBody>
      </p:sp>
      <p:graphicFrame>
        <p:nvGraphicFramePr>
          <p:cNvPr id="1027" name="Object 1025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73025" y="1676400"/>
          <a:ext cx="4422775" cy="320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Image" r:id="rId11" imgW="4422167" imgH="3202259" progId="Photoshop.Image.4">
                  <p:embed/>
                </p:oleObj>
              </mc:Choice>
              <mc:Fallback>
                <p:oleObj name="Image" r:id="rId11" imgW="4422167" imgH="3202259" progId="Photoshop.Image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1676400"/>
                        <a:ext cx="4422775" cy="320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40425" y="5334000"/>
            <a:ext cx="176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Ground truth</a:t>
            </a:r>
          </a:p>
        </p:txBody>
      </p:sp>
    </p:spTree>
    <p:extLst>
      <p:ext uri="{BB962C8B-B14F-4D97-AF65-F5344CB8AC3E}">
        <p14:creationId xmlns:p14="http://schemas.microsoft.com/office/powerpoint/2010/main" val="147264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Better methods exist...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68825" y="1676400"/>
          <a:ext cx="4422775" cy="320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Image" r:id="rId10" imgW="4422167" imgH="3202259" progId="Photoshop.Image.4">
                  <p:embed/>
                </p:oleObj>
              </mc:Choice>
              <mc:Fallback>
                <p:oleObj name="Image" r:id="rId10" imgW="4422167" imgH="3202259" progId="Photoshop.Image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1676400"/>
                        <a:ext cx="4422775" cy="320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334963" y="5334000"/>
            <a:ext cx="5745163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Better Method</a:t>
            </a:r>
          </a:p>
          <a:p>
            <a:pPr lvl="1" algn="ctr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sym typeface="Symbol" pitchFamily="82" charset="2"/>
              </a:rPr>
              <a:t>Boykov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sym typeface="Symbol" pitchFamily="82" charset="2"/>
              </a:rPr>
              <a:t> et al.,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sym typeface="Symbol" pitchFamily="82" charset="2"/>
                <a:hlinkClick r:id="rId12"/>
              </a:rPr>
              <a:t>Fast Approximate Energy Minimization via Graph Cuts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sym typeface="Symbol" pitchFamily="82" charset="2"/>
              </a:rPr>
              <a:t>, </a:t>
            </a:r>
          </a:p>
          <a:p>
            <a:pPr lvl="1" algn="ctr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sym typeface="Symbol" pitchFamily="82" charset="2"/>
              </a:rPr>
              <a:t>International Conference on Computer Vision, September 1999.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3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40425" y="5334000"/>
            <a:ext cx="176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Ground truth</a:t>
            </a:r>
          </a:p>
        </p:txBody>
      </p:sp>
      <p:pic>
        <p:nvPicPr>
          <p:cNvPr id="2054" name="Picture 8"/>
          <p:cNvPicPr>
            <a:picLocks noGrp="1" noChangeAspect="1" noChangeArrowheads="1"/>
          </p:cNvPicPr>
          <p:nvPr>
            <p:ph idx="1"/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381000" y="1676400"/>
            <a:ext cx="4114800" cy="3194050"/>
          </a:xfrm>
          <a:noFill/>
        </p:spPr>
      </p:pic>
      <p:sp>
        <p:nvSpPr>
          <p:cNvPr id="2055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7663" y="6337300"/>
            <a:ext cx="817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the latest and greatest:  </a:t>
            </a:r>
            <a:r>
              <a:rPr lang="en-US" sz="20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14"/>
              </a:rPr>
              <a:t>http://www.middlebury.edu/stereo/</a:t>
            </a:r>
            <a:r>
              <a:rPr lang="en-US" sz="20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267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763000" cy="1143000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Pinhole Camera Model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0" y="5998428"/>
            <a:ext cx="8915400" cy="935772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eaLnBrk="1" hangingPunct="1"/>
            <a:endParaRPr lang="en-US" sz="2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400" dirty="0" err="1" smtClean="0">
                <a:solidFill>
                  <a:schemeClr val="tx1"/>
                </a:solidFill>
              </a:rPr>
              <a:t>Sildes</a:t>
            </a:r>
            <a:r>
              <a:rPr lang="en-US" sz="2400" dirty="0" smtClean="0">
                <a:solidFill>
                  <a:schemeClr val="tx1"/>
                </a:solidFill>
              </a:rPr>
              <a:t> from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520196" name="Picture 4" descr="http://mollymonochrome.com/wp-content/uploads/Camera_Obscura_box1.jpg"/>
          <p:cNvPicPr>
            <a:picLocks noChangeAspect="1" noChangeArrowheads="1"/>
          </p:cNvPicPr>
          <p:nvPr/>
        </p:nvPicPr>
        <p:blipFill>
          <a:blip r:embed="rId3" cstate="print"/>
          <a:srcRect b="3704"/>
          <a:stretch>
            <a:fillRect/>
          </a:stretch>
        </p:blipFill>
        <p:spPr bwMode="auto">
          <a:xfrm>
            <a:off x="1828800" y="976351"/>
            <a:ext cx="5334000" cy="4510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657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Camera obscura: the pre-camera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First idea: Mo-Ti, China (470BC to 390BC)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First built: Alhacen, Iraq/Egypt (965 to 1039AD)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482524"/>
            <a:ext cx="44100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990600" y="6273349"/>
            <a:ext cx="2611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400">
                <a:solidFill>
                  <a:prstClr val="black"/>
                </a:solidFill>
              </a:rPr>
              <a:t>Illustration of Camera Obscura</a:t>
            </a: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4572000" y="6273349"/>
            <a:ext cx="411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en-US" sz="1400">
                <a:solidFill>
                  <a:prstClr val="black"/>
                </a:solidFill>
              </a:rPr>
              <a:t>Freestanding camera obscura at UNC Chapel Hill</a:t>
            </a:r>
          </a:p>
          <a:p>
            <a:pPr algn="ctr" defTabSz="457200"/>
            <a:endParaRPr lang="en-US" sz="1100">
              <a:solidFill>
                <a:prstClr val="black"/>
              </a:solidFill>
            </a:endParaRPr>
          </a:p>
          <a:p>
            <a:pPr algn="ctr" defTabSz="457200"/>
            <a:r>
              <a:rPr lang="en-US" sz="1100">
                <a:solidFill>
                  <a:prstClr val="black"/>
                </a:solidFill>
              </a:rPr>
              <a:t>Photo by Seth Ilys</a:t>
            </a:r>
          </a:p>
        </p:txBody>
      </p:sp>
      <p:pic>
        <p:nvPicPr>
          <p:cNvPr id="266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606349"/>
            <a:ext cx="37338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12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1094" y="205711"/>
            <a:ext cx="6239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i="1" dirty="0">
                <a:solidFill>
                  <a:prstClr val="black"/>
                </a:solidFill>
              </a:rPr>
              <a:t>“I made my first picture using camera </a:t>
            </a:r>
            <a:r>
              <a:rPr lang="en-US" i="1" dirty="0" err="1">
                <a:solidFill>
                  <a:prstClr val="black"/>
                </a:solidFill>
              </a:rPr>
              <a:t>obscura</a:t>
            </a:r>
            <a:r>
              <a:rPr lang="en-US" i="1" dirty="0">
                <a:solidFill>
                  <a:prstClr val="black"/>
                </a:solidFill>
              </a:rPr>
              <a:t> techniques in my darkened living room in 1991.”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				-- </a:t>
            </a:r>
            <a:r>
              <a:rPr lang="en-US" dirty="0" err="1">
                <a:solidFill>
                  <a:prstClr val="black"/>
                </a:solidFill>
              </a:rPr>
              <a:t>Abelardo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Morell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1093" y="1520731"/>
            <a:ext cx="54180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endParaRPr lang="en-US" i="1" dirty="0">
              <a:solidFill>
                <a:prstClr val="black"/>
              </a:solidFill>
            </a:endParaRPr>
          </a:p>
          <a:p>
            <a:pPr defTabSz="457200"/>
            <a:r>
              <a:rPr lang="en-US" i="1" dirty="0">
                <a:solidFill>
                  <a:prstClr val="black"/>
                </a:solidFill>
              </a:rPr>
              <a:t>                       I cover all windows with black plastic in order to achieve total darkness.” </a:t>
            </a:r>
          </a:p>
          <a:p>
            <a:pPr defTabSz="457200"/>
            <a:r>
              <a:rPr lang="en-US" i="1" dirty="0">
                <a:solidFill>
                  <a:prstClr val="black"/>
                </a:solidFill>
              </a:rPr>
              <a:t>				</a:t>
            </a:r>
            <a:r>
              <a:rPr lang="en-US" dirty="0">
                <a:solidFill>
                  <a:prstClr val="black"/>
                </a:solidFill>
              </a:rPr>
              <a:t>-- </a:t>
            </a:r>
            <a:r>
              <a:rPr lang="en-US" dirty="0" err="1">
                <a:solidFill>
                  <a:prstClr val="black"/>
                </a:solidFill>
              </a:rPr>
              <a:t>Abelardo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Morell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84085" y="1523707"/>
            <a:ext cx="5418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i="1" dirty="0">
                <a:solidFill>
                  <a:prstClr val="black"/>
                </a:solidFill>
              </a:rPr>
              <a:t>“In setting up a room to make this kind of photograph,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367" y="1129041"/>
            <a:ext cx="7166840" cy="569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1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1094" y="205711"/>
            <a:ext cx="6239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i="1" dirty="0">
                <a:solidFill>
                  <a:prstClr val="black"/>
                </a:solidFill>
              </a:rPr>
              <a:t>“I made my first picture using camera </a:t>
            </a:r>
            <a:r>
              <a:rPr lang="en-US" i="1" dirty="0" err="1">
                <a:solidFill>
                  <a:prstClr val="black"/>
                </a:solidFill>
              </a:rPr>
              <a:t>obscura</a:t>
            </a:r>
            <a:r>
              <a:rPr lang="en-US" i="1" dirty="0">
                <a:solidFill>
                  <a:prstClr val="black"/>
                </a:solidFill>
              </a:rPr>
              <a:t> techniques in my darkened living room in 1991.”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				-- </a:t>
            </a:r>
            <a:r>
              <a:rPr lang="en-US" dirty="0" err="1">
                <a:solidFill>
                  <a:prstClr val="black"/>
                </a:solidFill>
              </a:rPr>
              <a:t>Abelardo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Morell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1093" y="1520731"/>
            <a:ext cx="54180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endParaRPr lang="en-US" i="1" dirty="0">
              <a:solidFill>
                <a:prstClr val="black"/>
              </a:solidFill>
            </a:endParaRPr>
          </a:p>
          <a:p>
            <a:pPr defTabSz="457200"/>
            <a:r>
              <a:rPr lang="en-US" i="1" dirty="0">
                <a:solidFill>
                  <a:prstClr val="black"/>
                </a:solidFill>
              </a:rPr>
              <a:t>                       I cover all windows with black plastic in order to achieve total darkness.” </a:t>
            </a:r>
          </a:p>
          <a:p>
            <a:pPr defTabSz="457200"/>
            <a:r>
              <a:rPr lang="en-US" i="1" dirty="0">
                <a:solidFill>
                  <a:prstClr val="black"/>
                </a:solidFill>
              </a:rPr>
              <a:t>				</a:t>
            </a:r>
            <a:r>
              <a:rPr lang="en-US" dirty="0">
                <a:solidFill>
                  <a:prstClr val="black"/>
                </a:solidFill>
              </a:rPr>
              <a:t>-- </a:t>
            </a:r>
            <a:r>
              <a:rPr lang="en-US" dirty="0" err="1">
                <a:solidFill>
                  <a:prstClr val="black"/>
                </a:solidFill>
              </a:rPr>
              <a:t>Abelardo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Morell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84085" y="1523707"/>
            <a:ext cx="5418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i="1" dirty="0">
                <a:solidFill>
                  <a:prstClr val="black"/>
                </a:solidFill>
              </a:rPr>
              <a:t>“In setting up a room to make this kind of photograph,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64" y="1129041"/>
            <a:ext cx="7220585" cy="563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141321"/>
            <a:ext cx="9144000" cy="687471"/>
          </a:xfrm>
        </p:spPr>
        <p:txBody>
          <a:bodyPr/>
          <a:lstStyle/>
          <a:p>
            <a:pPr eaLnBrk="1" hangingPunct="1"/>
            <a:r>
              <a:rPr lang="en-US" dirty="0" smtClean="0"/>
              <a:t>First Photograph</a:t>
            </a:r>
          </a:p>
        </p:txBody>
      </p:sp>
      <p:pic>
        <p:nvPicPr>
          <p:cNvPr id="27652" name="Picture 3" descr="http://www.anomalies-unlimited.com/Odd%20Pics%202/Images/1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19400"/>
            <a:ext cx="32956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990600" y="5334000"/>
            <a:ext cx="2352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>
                <a:solidFill>
                  <a:prstClr val="black"/>
                </a:solidFill>
              </a:rPr>
              <a:t>Joseph Niepce, 1826</a:t>
            </a:r>
          </a:p>
        </p:txBody>
      </p:sp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819400"/>
            <a:ext cx="358140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Box 8"/>
          <p:cNvSpPr txBox="1">
            <a:spLocks noChangeArrowheads="1"/>
          </p:cNvSpPr>
          <p:nvPr/>
        </p:nvSpPr>
        <p:spPr bwMode="auto">
          <a:xfrm>
            <a:off x="4632957" y="2057400"/>
            <a:ext cx="4070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</a:rPr>
              <a:t>Photograph of the first photograph</a:t>
            </a:r>
          </a:p>
        </p:txBody>
      </p:sp>
      <p:sp>
        <p:nvSpPr>
          <p:cNvPr id="27656" name="TextBox 9"/>
          <p:cNvSpPr txBox="1">
            <a:spLocks noChangeArrowheads="1"/>
          </p:cNvSpPr>
          <p:nvPr/>
        </p:nvSpPr>
        <p:spPr bwMode="auto">
          <a:xfrm>
            <a:off x="5334000" y="5334000"/>
            <a:ext cx="2181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>
                <a:solidFill>
                  <a:prstClr val="black"/>
                </a:solidFill>
              </a:rPr>
              <a:t>Stored at UT Austin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56304" y="1905000"/>
            <a:ext cx="409124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eaLnBrk="1" hangingPunct="1">
              <a:buFont typeface="Arial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	Oldest surviving photograph</a:t>
            </a:r>
          </a:p>
          <a:p>
            <a:pPr lvl="1" defTabSz="457200" eaLnBrk="1" hangingPunct="1"/>
            <a:r>
              <a:rPr lang="en-US" sz="2000" dirty="0" smtClean="0">
                <a:solidFill>
                  <a:prstClr val="black"/>
                </a:solidFill>
              </a:rPr>
              <a:t>Took 8 hours on pewter plate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593" y="6172200"/>
            <a:ext cx="8135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err="1">
                <a:solidFill>
                  <a:prstClr val="black"/>
                </a:solidFill>
              </a:rPr>
              <a:t>Niepce</a:t>
            </a:r>
            <a:r>
              <a:rPr lang="en-US" dirty="0">
                <a:solidFill>
                  <a:prstClr val="black"/>
                </a:solidFill>
              </a:rPr>
              <a:t> later teamed up with Daguerre, who eventually created </a:t>
            </a:r>
            <a:r>
              <a:rPr lang="en-US" dirty="0" err="1">
                <a:solidFill>
                  <a:prstClr val="black"/>
                </a:solidFill>
              </a:rPr>
              <a:t>Daguerrotypes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0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Perception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Perception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Perception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913</Words>
  <Application>Microsoft Office PowerPoint</Application>
  <PresentationFormat>全屏显示(4:3)</PresentationFormat>
  <Paragraphs>205</Paragraphs>
  <Slides>48</Slides>
  <Notes>19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66" baseType="lpstr">
      <vt:lpstr>Arial Unicode MS</vt:lpstr>
      <vt:lpstr>EngraversGothic BT Regular</vt:lpstr>
      <vt:lpstr>宋体</vt:lpstr>
      <vt:lpstr>Arial</vt:lpstr>
      <vt:lpstr>Calibri</vt:lpstr>
      <vt:lpstr>Calibri Light</vt:lpstr>
      <vt:lpstr>Century Gothic</vt:lpstr>
      <vt:lpstr>Georgia</vt:lpstr>
      <vt:lpstr>Symbol</vt:lpstr>
      <vt:lpstr>Times New Roman</vt:lpstr>
      <vt:lpstr>Wingdings</vt:lpstr>
      <vt:lpstr>Office 主题</vt:lpstr>
      <vt:lpstr>Office Theme</vt:lpstr>
      <vt:lpstr>1_Office Theme</vt:lpstr>
      <vt:lpstr>2_Office Theme</vt:lpstr>
      <vt:lpstr>Equation</vt:lpstr>
      <vt:lpstr>公式</vt:lpstr>
      <vt:lpstr>Image</vt:lpstr>
      <vt:lpstr>Depth Estimation  Cameras, Pinhole Geometry, and Stereo</vt:lpstr>
      <vt:lpstr>Image formation</vt:lpstr>
      <vt:lpstr>Pinhole camera</vt:lpstr>
      <vt:lpstr>Pinhole camera</vt:lpstr>
      <vt:lpstr>Pinhole Camera Model</vt:lpstr>
      <vt:lpstr>Camera obscura: the pre-camera</vt:lpstr>
      <vt:lpstr>PowerPoint 演示文稿</vt:lpstr>
      <vt:lpstr>PowerPoint 演示文稿</vt:lpstr>
      <vt:lpstr>First Photograph</vt:lpstr>
      <vt:lpstr>Dimensionality Reduction Machine (3D to 2D)</vt:lpstr>
      <vt:lpstr>Projection can be tricky…</vt:lpstr>
      <vt:lpstr>Projection can be tricky…</vt:lpstr>
      <vt:lpstr>Single-view Geometry</vt:lpstr>
      <vt:lpstr>Projective Geometry</vt:lpstr>
      <vt:lpstr>Length is not preserved</vt:lpstr>
      <vt:lpstr>Projective Geometry</vt:lpstr>
      <vt:lpstr>Vanishing points and lines</vt:lpstr>
      <vt:lpstr>Projective Geometry</vt:lpstr>
      <vt:lpstr>Projection: world coordinatesimage coordinates</vt:lpstr>
      <vt:lpstr>How is depth estimated?</vt:lpstr>
      <vt:lpstr>PowerPoint 演示文稿</vt:lpstr>
      <vt:lpstr>PowerPoint 演示文稿</vt:lpstr>
      <vt:lpstr>PowerPoint 演示文稿</vt:lpstr>
      <vt:lpstr>Stereo Vision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Projection: world coordinatesimage coordinates</vt:lpstr>
      <vt:lpstr>Pinhole camera</vt:lpstr>
      <vt:lpstr>PowerPoint 演示文稿</vt:lpstr>
      <vt:lpstr>PowerPoint 演示文稿</vt:lpstr>
      <vt:lpstr>PowerPoint 演示文稿</vt:lpstr>
      <vt:lpstr>Stereo</vt:lpstr>
      <vt:lpstr>Stereo</vt:lpstr>
      <vt:lpstr>Stereo image rectification</vt:lpstr>
      <vt:lpstr>Stereo image rectification</vt:lpstr>
      <vt:lpstr>Simple Stereo Geometry</vt:lpstr>
      <vt:lpstr>Simple Stereo Geometry</vt:lpstr>
      <vt:lpstr>Questions</vt:lpstr>
      <vt:lpstr>Stereo matching algorithms</vt:lpstr>
      <vt:lpstr>Your basic stereo algorithm</vt:lpstr>
      <vt:lpstr>Window size</vt:lpstr>
      <vt:lpstr>Stereo results</vt:lpstr>
      <vt:lpstr>Results with window search</vt:lpstr>
      <vt:lpstr>Better methods exist...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lecture 8 – (pinhole) stereo cameras CS 590  Spring 2014</dc:title>
  <dc:creator>YANG</dc:creator>
  <cp:lastModifiedBy>YANG</cp:lastModifiedBy>
  <cp:revision>16</cp:revision>
  <cp:lastPrinted>2015-01-28T20:58:41Z</cp:lastPrinted>
  <dcterms:created xsi:type="dcterms:W3CDTF">2015-01-26T04:00:43Z</dcterms:created>
  <dcterms:modified xsi:type="dcterms:W3CDTF">2015-02-04T18:40:35Z</dcterms:modified>
</cp:coreProperties>
</file>