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18.xml.rels><?xml version="1.0" encoding="UTF-8" standalone="yes"?>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</Relationships>

</file>

<file path=ppt/notesSlides/_rels/notesSlide19.xml.rels><?xml version="1.0" encoding="UTF-8" standalone="yes"?>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20.xml.rels><?xml version="1.0" encoding="UTF-8" standalone="yes"?>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</Relationships>

</file>

<file path=ppt/notesSlides/_rels/notesSlide21.xml.rels><?xml version="1.0" encoding="UTF-8" standalone="yes"?>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</Relationships>

</file>

<file path=ppt/notesSlides/_rels/notesSlide22.xml.rels><?xml version="1.0" encoding="UTF-8" standalone="yes"?>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</Relationships>

</file>

<file path=ppt/notesSlides/_rels/notesSlide23.xml.rels><?xml version="1.0" encoding="UTF-8" standalone="yes"?>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Talk about why Pedestrian Detection is hard?</a:t>
            </a:r>
            <a:endParaRPr sz="2200"/>
          </a:p>
          <a:p>
            <a:pPr lvl="0">
              <a:defRPr sz="1800"/>
            </a:pPr>
            <a:r>
              <a:rPr sz="2200"/>
              <a:t>A lot of variety</a:t>
            </a:r>
            <a:endParaRPr sz="2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Talk about feature dimension and computation efficiency problem !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2" name="Shape 2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Introduce HoG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46" name="Shape 2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Why need this step ?  </a:t>
            </a:r>
            <a:br>
              <a:rPr sz="2200"/>
            </a:br>
            <a:r>
              <a:rPr sz="2200"/>
              <a:t>Size invariant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3" name="Shape 3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intersection over union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5" name="Shape 3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Use the predefined wavelet to extract feature! </a:t>
            </a:r>
            <a:br>
              <a:rPr sz="2200"/>
            </a:b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7" name="Shape 3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Use the predefined wavelet to extract feature! </a:t>
            </a:r>
            <a:br>
              <a:rPr sz="2200"/>
            </a:b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3" name="Shape 4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How do we solve this problem ?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9" name="Shape 4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Only select a subset of features ! </a:t>
            </a:r>
            <a:endParaRPr sz="2200"/>
          </a:p>
          <a:p>
            <a:pPr lvl="0">
              <a:defRPr sz="1800"/>
            </a:pPr>
            <a:r>
              <a:rPr sz="2200"/>
              <a:t>How to select? </a:t>
            </a:r>
            <a:endParaRPr sz="2200"/>
          </a:p>
          <a:p>
            <a:pPr lvl="0">
              <a:defRPr sz="1800"/>
            </a:pPr>
            <a:r>
              <a:rPr sz="2200"/>
              <a:t>Should we select the best  N features? </a:t>
            </a:r>
            <a:br>
              <a:rPr sz="2200"/>
            </a:br>
            <a:r>
              <a:rPr sz="2200"/>
              <a:t>No, normally a lot of features are overlapped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8" name="Shape 5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Channels </a:t>
            </a:r>
            <a:endParaRPr sz="2200"/>
          </a:p>
          <a:p>
            <a:pPr lvl="0">
              <a:defRPr sz="1800"/>
            </a:pPr>
            <a:r>
              <a:rPr sz="2200"/>
              <a:t>talk about more complicated wavelets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48" name="Shape 5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High resolution image and blurry low resolution image will exist and same time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a variety of statistics on current pedestrian detection dataset  : </a:t>
            </a:r>
            <a:br>
              <a:rPr sz="2200"/>
            </a:br>
            <a:r>
              <a:rPr sz="2200"/>
              <a:t>height distribution, position distribution, occlusion distribution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8" name="Shape 5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Instead of retrained models,they synthesize more models from current 5 models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69" name="Shape 5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get new weak learner by approximation quickly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80" name="Shape 5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random forests can do several computer vision problems in real time. </a:t>
            </a:r>
            <a:br>
              <a:rPr sz="2200"/>
            </a:br>
            <a:r>
              <a:rPr sz="2200"/>
              <a:t>Kinect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85" name="Shape 5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Introduce HoG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How to calculate gradient ?</a:t>
            </a:r>
            <a:endParaRPr sz="2200"/>
          </a:p>
          <a:p>
            <a:pPr lvl="0">
              <a:defRPr sz="1800"/>
            </a:pPr>
            <a:r>
              <a:rPr sz="2200"/>
              <a:t>1 use two kernels to decide the magnitudes of horizontal and vertical.  </a:t>
            </a:r>
            <a:endParaRPr sz="2200"/>
          </a:p>
          <a:p>
            <a:pPr lvl="0">
              <a:defRPr sz="1800"/>
            </a:pPr>
            <a:r>
              <a:rPr sz="2200"/>
              <a:t>2 Then use simple calculus to decide the magnitude and orientation</a:t>
            </a:r>
            <a:endParaRPr sz="2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Quantization </a:t>
            </a:r>
            <a:endParaRPr sz="2200"/>
          </a:p>
          <a:p>
            <a:pPr lvl="0">
              <a:defRPr sz="1800"/>
            </a:pPr>
            <a:r>
              <a:rPr sz="2200"/>
              <a:t>Number is not important, because these are adjustable. </a:t>
            </a:r>
            <a:br>
              <a:rPr sz="2200"/>
            </a:br>
            <a:r>
              <a:rPr sz="2200"/>
              <a:t>Based on your application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Quantization </a:t>
            </a:r>
            <a:endParaRPr sz="2200"/>
          </a:p>
          <a:p>
            <a:pPr lvl="0">
              <a:defRPr sz="1800"/>
            </a:pPr>
            <a:r>
              <a:rPr sz="2200"/>
              <a:t>Number is not important, because these are adjustable. </a:t>
            </a:r>
            <a:br>
              <a:rPr sz="2200"/>
            </a:br>
            <a:r>
              <a:rPr sz="2200"/>
              <a:t>Based on your application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Quantization </a:t>
            </a:r>
            <a:endParaRPr sz="2200"/>
          </a:p>
          <a:p>
            <a:pPr lvl="0">
              <a:defRPr sz="1800"/>
            </a:pPr>
            <a:r>
              <a:rPr sz="2200"/>
              <a:t>Number is not important, because these are adjustable. </a:t>
            </a:r>
            <a:br>
              <a:rPr sz="2200"/>
            </a:br>
            <a:r>
              <a:rPr sz="2200"/>
              <a:t>Based on your application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3" name="Shape 1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Quantization </a:t>
            </a:r>
            <a:endParaRPr sz="2200"/>
          </a:p>
          <a:p>
            <a:pPr lvl="0">
              <a:defRPr sz="1800"/>
            </a:pPr>
            <a:r>
              <a:rPr sz="2200"/>
              <a:t>Number is not important, because these are adjustable. </a:t>
            </a:r>
            <a:br>
              <a:rPr sz="2200"/>
            </a:br>
            <a:r>
              <a:rPr sz="2200"/>
              <a:t>Based on your application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Quantization </a:t>
            </a:r>
            <a:endParaRPr sz="2200"/>
          </a:p>
          <a:p>
            <a:pPr lvl="0">
              <a:defRPr sz="1800"/>
            </a:pPr>
            <a:r>
              <a:rPr sz="2200"/>
              <a:t>Number is not important, because these are adjustable. </a:t>
            </a:r>
            <a:br>
              <a:rPr sz="2200"/>
            </a:br>
            <a:r>
              <a:rPr sz="2200"/>
              <a:t>Based on your application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標題文字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內文層級一</a:t>
            </a:r>
            <a:endParaRPr sz="3200"/>
          </a:p>
          <a:p>
            <a:pPr lvl="1">
              <a:defRPr sz="1800"/>
            </a:pPr>
            <a:r>
              <a:rPr sz="3200"/>
              <a:t>內文層級二</a:t>
            </a:r>
            <a:endParaRPr sz="3200"/>
          </a:p>
          <a:p>
            <a:pPr lvl="2">
              <a:defRPr sz="1800"/>
            </a:pPr>
            <a:r>
              <a:rPr sz="3200"/>
              <a:t>內文層級三</a:t>
            </a:r>
            <a:endParaRPr sz="3200"/>
          </a:p>
          <a:p>
            <a:pPr lvl="3">
              <a:defRPr sz="1800"/>
            </a:pPr>
            <a:r>
              <a:rPr sz="3200"/>
              <a:t>內文層級四</a:t>
            </a:r>
            <a:endParaRPr sz="3200"/>
          </a:p>
          <a:p>
            <a:pPr lvl="4">
              <a:defRPr sz="1800"/>
            </a:pPr>
            <a:r>
              <a:rPr sz="3200"/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標題文字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內文層級一</a:t>
            </a:r>
            <a:endParaRPr sz="3200"/>
          </a:p>
          <a:p>
            <a:pPr lvl="1">
              <a:defRPr sz="1800"/>
            </a:pPr>
            <a:r>
              <a:rPr sz="3200"/>
              <a:t>內文層級二</a:t>
            </a:r>
            <a:endParaRPr sz="3200"/>
          </a:p>
          <a:p>
            <a:pPr lvl="2">
              <a:defRPr sz="1800"/>
            </a:pPr>
            <a:r>
              <a:rPr sz="3200"/>
              <a:t>內文層級三</a:t>
            </a:r>
            <a:endParaRPr sz="3200"/>
          </a:p>
          <a:p>
            <a:pPr lvl="3">
              <a:defRPr sz="1800"/>
            </a:pPr>
            <a:r>
              <a:rPr sz="3200"/>
              <a:t>內文層級四</a:t>
            </a:r>
            <a:endParaRPr sz="3200"/>
          </a:p>
          <a:p>
            <a:pPr lvl="4">
              <a:defRPr sz="1800"/>
            </a:pPr>
            <a:r>
              <a:rPr sz="3200"/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標題文字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標題文字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內文層級一</a:t>
            </a:r>
            <a:endParaRPr sz="3200"/>
          </a:p>
          <a:p>
            <a:pPr lvl="1">
              <a:defRPr sz="1800"/>
            </a:pPr>
            <a:r>
              <a:rPr sz="3200"/>
              <a:t>內文層級二</a:t>
            </a:r>
            <a:endParaRPr sz="3200"/>
          </a:p>
          <a:p>
            <a:pPr lvl="2">
              <a:defRPr sz="1800"/>
            </a:pPr>
            <a:r>
              <a:rPr sz="3200"/>
              <a:t>內文層級三</a:t>
            </a:r>
            <a:endParaRPr sz="3200"/>
          </a:p>
          <a:p>
            <a:pPr lvl="3">
              <a:defRPr sz="1800"/>
            </a:pPr>
            <a:r>
              <a:rPr sz="3200"/>
              <a:t>內文層級四</a:t>
            </a:r>
            <a:endParaRPr sz="3200"/>
          </a:p>
          <a:p>
            <a:pPr lvl="4">
              <a:defRPr sz="1800"/>
            </a:pPr>
            <a:r>
              <a:rPr sz="3200"/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標題文字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標題文字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內文層級一</a:t>
            </a:r>
            <a:endParaRPr sz="3600"/>
          </a:p>
          <a:p>
            <a:pPr lvl="1">
              <a:defRPr sz="1800"/>
            </a:pPr>
            <a:r>
              <a:rPr sz="3600"/>
              <a:t>內文層級二</a:t>
            </a:r>
            <a:endParaRPr sz="3600"/>
          </a:p>
          <a:p>
            <a:pPr lvl="2">
              <a:defRPr sz="1800"/>
            </a:pPr>
            <a:r>
              <a:rPr sz="3600"/>
              <a:t>內文層級三</a:t>
            </a:r>
            <a:endParaRPr sz="3600"/>
          </a:p>
          <a:p>
            <a:pPr lvl="3">
              <a:defRPr sz="1800"/>
            </a:pPr>
            <a:r>
              <a:rPr sz="3600"/>
              <a:t>內文層級四</a:t>
            </a:r>
            <a:endParaRPr sz="3600"/>
          </a:p>
          <a:p>
            <a:pPr lvl="4">
              <a:defRPr sz="1800"/>
            </a:pPr>
            <a:r>
              <a:rPr sz="3600"/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標題文字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內文層級一</a:t>
            </a:r>
            <a:endParaRPr sz="2800"/>
          </a:p>
          <a:p>
            <a:pPr lvl="1">
              <a:defRPr sz="1800"/>
            </a:pPr>
            <a:r>
              <a:rPr sz="2800"/>
              <a:t>內文層級二</a:t>
            </a:r>
            <a:endParaRPr sz="2800"/>
          </a:p>
          <a:p>
            <a:pPr lvl="2">
              <a:defRPr sz="1800"/>
            </a:pPr>
            <a:r>
              <a:rPr sz="2800"/>
              <a:t>內文層級三</a:t>
            </a:r>
            <a:endParaRPr sz="2800"/>
          </a:p>
          <a:p>
            <a:pPr lvl="3">
              <a:defRPr sz="1800"/>
            </a:pPr>
            <a:r>
              <a:rPr sz="2800"/>
              <a:t>內文層級四</a:t>
            </a:r>
            <a:endParaRPr sz="2800"/>
          </a:p>
          <a:p>
            <a:pPr lvl="4">
              <a:defRPr sz="1800"/>
            </a:pPr>
            <a:r>
              <a:rPr sz="2800"/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內文層級一</a:t>
            </a:r>
            <a:endParaRPr sz="3600"/>
          </a:p>
          <a:p>
            <a:pPr lvl="1">
              <a:defRPr sz="1800"/>
            </a:pPr>
            <a:r>
              <a:rPr sz="3600"/>
              <a:t>內文層級二</a:t>
            </a:r>
            <a:endParaRPr sz="3600"/>
          </a:p>
          <a:p>
            <a:pPr lvl="2">
              <a:defRPr sz="1800"/>
            </a:pPr>
            <a:r>
              <a:rPr sz="3600"/>
              <a:t>內文層級三</a:t>
            </a:r>
            <a:endParaRPr sz="3600"/>
          </a:p>
          <a:p>
            <a:pPr lvl="3">
              <a:defRPr sz="1800"/>
            </a:pPr>
            <a:r>
              <a:rPr sz="3600"/>
              <a:t>內文層級四</a:t>
            </a:r>
            <a:endParaRPr sz="3600"/>
          </a:p>
          <a:p>
            <a:pPr lvl="4">
              <a:defRPr sz="1800"/>
            </a:pPr>
            <a:r>
              <a:rPr sz="3600"/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標題文字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內文層級一</a:t>
            </a:r>
            <a:endParaRPr sz="3600"/>
          </a:p>
          <a:p>
            <a:pPr lvl="1">
              <a:defRPr sz="1800"/>
            </a:pPr>
            <a:r>
              <a:rPr sz="3600"/>
              <a:t>內文層級二</a:t>
            </a:r>
            <a:endParaRPr sz="3600"/>
          </a:p>
          <a:p>
            <a:pPr lvl="2">
              <a:defRPr sz="1800"/>
            </a:pPr>
            <a:r>
              <a:rPr sz="3600"/>
              <a:t>內文層級三</a:t>
            </a:r>
            <a:endParaRPr sz="3600"/>
          </a:p>
          <a:p>
            <a:pPr lvl="3">
              <a:defRPr sz="1800"/>
            </a:pPr>
            <a:r>
              <a:rPr sz="3600"/>
              <a:t>內文層級四</a:t>
            </a:r>
            <a:endParaRPr sz="3600"/>
          </a:p>
          <a:p>
            <a:pPr lvl="4">
              <a:defRPr sz="1800"/>
            </a:pPr>
            <a:r>
              <a:rPr sz="3600"/>
              <a:t>內文層級五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28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1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5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5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5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5.png"/><Relationship Id="rId4" Type="http://schemas.openxmlformats.org/officeDocument/2006/relationships/image" Target="../media/image12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5.png"/><Relationship Id="rId4" Type="http://schemas.openxmlformats.org/officeDocument/2006/relationships/image" Target="../media/image12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htLRKbVaSDw" TargetMode="Externa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39.pn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Introduction of </a:t>
            </a:r>
            <a:endParaRPr sz="8000"/>
          </a:p>
          <a:p>
            <a:pPr lvl="0">
              <a:defRPr sz="1800"/>
            </a:pPr>
            <a:r>
              <a:rPr b="1" sz="8000">
                <a:latin typeface="Helvetica"/>
                <a:ea typeface="Helvetica"/>
                <a:cs typeface="Helvetica"/>
                <a:sym typeface="Helvetica"/>
              </a:rPr>
              <a:t>Pedestrian Detection 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Cheng-Yang Fu</a:t>
            </a:r>
            <a:endParaRPr sz="3200"/>
          </a:p>
          <a:p>
            <a:pPr lvl="0">
              <a:defRPr sz="1800"/>
            </a:pPr>
            <a:r>
              <a:rPr sz="3200"/>
              <a:t>02/04/2015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Flowchart </a:t>
            </a:r>
          </a:p>
        </p:txBody>
      </p:sp>
      <p:sp>
        <p:nvSpPr>
          <p:cNvPr id="78" name="Shape 78"/>
          <p:cNvSpPr/>
          <p:nvPr/>
        </p:nvSpPr>
        <p:spPr>
          <a:xfrm>
            <a:off x="1335844" y="3456268"/>
            <a:ext cx="2975579" cy="8555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Extract Training Sample</a:t>
            </a:r>
          </a:p>
        </p:txBody>
      </p:sp>
      <p:sp>
        <p:nvSpPr>
          <p:cNvPr id="79" name="Shape 79"/>
          <p:cNvSpPr/>
          <p:nvPr/>
        </p:nvSpPr>
        <p:spPr>
          <a:xfrm>
            <a:off x="1335844" y="5174547"/>
            <a:ext cx="2975579" cy="8555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80" name="Shape 80"/>
          <p:cNvSpPr/>
          <p:nvPr/>
        </p:nvSpPr>
        <p:spPr>
          <a:xfrm>
            <a:off x="1335844" y="6892825"/>
            <a:ext cx="2975579" cy="8555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Classifier Selection</a:t>
            </a:r>
          </a:p>
        </p:txBody>
      </p:sp>
      <p:sp>
        <p:nvSpPr>
          <p:cNvPr id="81" name="Shape 81"/>
          <p:cNvSpPr/>
          <p:nvPr/>
        </p:nvSpPr>
        <p:spPr>
          <a:xfrm>
            <a:off x="1335844" y="8611103"/>
            <a:ext cx="2975579" cy="8555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Validation </a:t>
            </a:r>
          </a:p>
        </p:txBody>
      </p:sp>
      <p:sp>
        <p:nvSpPr>
          <p:cNvPr id="82" name="Shape 82"/>
          <p:cNvSpPr/>
          <p:nvPr/>
        </p:nvSpPr>
        <p:spPr>
          <a:xfrm>
            <a:off x="2739913" y="4302795"/>
            <a:ext cx="1" cy="880733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3" name="Shape 83"/>
          <p:cNvSpPr/>
          <p:nvPr/>
        </p:nvSpPr>
        <p:spPr>
          <a:xfrm>
            <a:off x="2739913" y="6021074"/>
            <a:ext cx="1" cy="880732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4" name="Shape 84"/>
          <p:cNvSpPr/>
          <p:nvPr/>
        </p:nvSpPr>
        <p:spPr>
          <a:xfrm>
            <a:off x="2739913" y="7739351"/>
            <a:ext cx="1" cy="880733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5" name="Shape 85"/>
          <p:cNvSpPr/>
          <p:nvPr/>
        </p:nvSpPr>
        <p:spPr>
          <a:xfrm>
            <a:off x="8525937" y="3456268"/>
            <a:ext cx="2975579" cy="8555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Multiple Scales </a:t>
            </a:r>
          </a:p>
        </p:txBody>
      </p:sp>
      <p:sp>
        <p:nvSpPr>
          <p:cNvPr id="86" name="Shape 86"/>
          <p:cNvSpPr/>
          <p:nvPr/>
        </p:nvSpPr>
        <p:spPr>
          <a:xfrm>
            <a:off x="8525937" y="5174547"/>
            <a:ext cx="2975579" cy="8555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Sliding Window</a:t>
            </a:r>
          </a:p>
        </p:txBody>
      </p:sp>
      <p:sp>
        <p:nvSpPr>
          <p:cNvPr id="87" name="Shape 87"/>
          <p:cNvSpPr/>
          <p:nvPr/>
        </p:nvSpPr>
        <p:spPr>
          <a:xfrm>
            <a:off x="8525937" y="6892825"/>
            <a:ext cx="2975579" cy="8555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88" name="Shape 88"/>
          <p:cNvSpPr/>
          <p:nvPr/>
        </p:nvSpPr>
        <p:spPr>
          <a:xfrm>
            <a:off x="8525937" y="8611103"/>
            <a:ext cx="2975579" cy="8555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Classify  </a:t>
            </a:r>
          </a:p>
        </p:txBody>
      </p:sp>
      <p:sp>
        <p:nvSpPr>
          <p:cNvPr id="89" name="Shape 89"/>
          <p:cNvSpPr/>
          <p:nvPr/>
        </p:nvSpPr>
        <p:spPr>
          <a:xfrm>
            <a:off x="9930006" y="4302795"/>
            <a:ext cx="1" cy="880733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0" name="Shape 90"/>
          <p:cNvSpPr/>
          <p:nvPr/>
        </p:nvSpPr>
        <p:spPr>
          <a:xfrm>
            <a:off x="9930006" y="6021074"/>
            <a:ext cx="1" cy="880732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1" name="Shape 91"/>
          <p:cNvSpPr/>
          <p:nvPr/>
        </p:nvSpPr>
        <p:spPr>
          <a:xfrm>
            <a:off x="9930006" y="7739351"/>
            <a:ext cx="1" cy="880733"/>
          </a:xfrm>
          <a:prstGeom prst="line">
            <a:avLst/>
          </a:prstGeom>
          <a:ln w="762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2" name="Shape 92"/>
          <p:cNvSpPr/>
          <p:nvPr/>
        </p:nvSpPr>
        <p:spPr>
          <a:xfrm flipV="1">
            <a:off x="6418680" y="2970849"/>
            <a:ext cx="1" cy="6614368"/>
          </a:xfrm>
          <a:prstGeom prst="line">
            <a:avLst/>
          </a:prstGeom>
          <a:ln w="25400">
            <a:solidFill/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93" name="Shape 93"/>
          <p:cNvSpPr/>
          <p:nvPr/>
        </p:nvSpPr>
        <p:spPr>
          <a:xfrm>
            <a:off x="1814540" y="2478616"/>
            <a:ext cx="18507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Training </a:t>
            </a:r>
          </a:p>
        </p:txBody>
      </p:sp>
      <p:sp>
        <p:nvSpPr>
          <p:cNvPr id="94" name="Shape 94"/>
          <p:cNvSpPr/>
          <p:nvPr/>
        </p:nvSpPr>
        <p:spPr>
          <a:xfrm>
            <a:off x="9085101" y="2478616"/>
            <a:ext cx="16898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Testing 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Extract Training Sample </a:t>
            </a:r>
          </a:p>
        </p:txBody>
      </p:sp>
      <p:grpSp>
        <p:nvGrpSpPr>
          <p:cNvPr id="104" name="Group 104"/>
          <p:cNvGrpSpPr/>
          <p:nvPr/>
        </p:nvGrpSpPr>
        <p:grpSpPr>
          <a:xfrm>
            <a:off x="10248095" y="29592"/>
            <a:ext cx="2716888" cy="5487816"/>
            <a:chOff x="0" y="0"/>
            <a:chExt cx="2716887" cy="5487814"/>
          </a:xfrm>
        </p:grpSpPr>
        <p:sp>
          <p:nvSpPr>
            <p:cNvPr id="97" name="Shape 97"/>
            <p:cNvSpPr/>
            <p:nvPr/>
          </p:nvSpPr>
          <p:spPr>
            <a:xfrm>
              <a:off x="0" y="0"/>
              <a:ext cx="2716888" cy="78113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Extract Training Sample</a:t>
              </a:r>
            </a:p>
          </p:txBody>
        </p:sp>
        <p:sp>
          <p:nvSpPr>
            <p:cNvPr id="98" name="Shape 98"/>
            <p:cNvSpPr/>
            <p:nvPr/>
          </p:nvSpPr>
          <p:spPr>
            <a:xfrm>
              <a:off x="0" y="1568894"/>
              <a:ext cx="2716888" cy="781132"/>
            </a:xfrm>
            <a:prstGeom prst="rect">
              <a:avLst/>
            </a:prstGeom>
            <a:blipFill rotWithShape="1">
              <a:blip r:embed="rId2">
                <a:alphaModFix amt="2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3137788"/>
              <a:ext cx="2716888" cy="781132"/>
            </a:xfrm>
            <a:prstGeom prst="rect">
              <a:avLst/>
            </a:prstGeom>
            <a:blipFill rotWithShape="1">
              <a:blip r:embed="rId2">
                <a:alphaModFix amt="2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Classifier Selection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0" y="4706683"/>
              <a:ext cx="2716888" cy="781132"/>
            </a:xfrm>
            <a:prstGeom prst="rect">
              <a:avLst/>
            </a:prstGeom>
            <a:blipFill rotWithShape="1">
              <a:blip r:embed="rId2">
                <a:alphaModFix amt="2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Validation </a:t>
              </a:r>
            </a:p>
          </p:txBody>
        </p:sp>
        <p:sp>
          <p:nvSpPr>
            <p:cNvPr id="101" name="Shape 101"/>
            <p:cNvSpPr/>
            <p:nvPr/>
          </p:nvSpPr>
          <p:spPr>
            <a:xfrm flipH="1">
              <a:off x="1282002" y="772931"/>
              <a:ext cx="1" cy="804164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282001" y="2341826"/>
              <a:ext cx="1" cy="804163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03" name="Shape 103"/>
            <p:cNvSpPr/>
            <p:nvPr/>
          </p:nvSpPr>
          <p:spPr>
            <a:xfrm flipH="1">
              <a:off x="1282001" y="3910720"/>
              <a:ext cx="1" cy="804163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105" name="Shape 105"/>
          <p:cNvSpPr/>
          <p:nvPr/>
        </p:nvSpPr>
        <p:spPr>
          <a:xfrm>
            <a:off x="696662" y="2879956"/>
            <a:ext cx="45349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Dataset :  Daimler-DB</a:t>
            </a:r>
          </a:p>
        </p:txBody>
      </p:sp>
      <p:pic>
        <p:nvPicPr>
          <p:cNvPr id="10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6445" y="3567379"/>
            <a:ext cx="8928069" cy="407317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-98147" y="8604432"/>
            <a:ext cx="1246169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source : Monocular Pedestrian Detection Survey and Experiments, PAMI 2009</a:t>
            </a:r>
          </a:p>
        </p:txBody>
      </p:sp>
      <p:sp>
        <p:nvSpPr>
          <p:cNvPr id="108" name="Shape 108"/>
          <p:cNvSpPr/>
          <p:nvPr/>
        </p:nvSpPr>
        <p:spPr>
          <a:xfrm>
            <a:off x="794417" y="3804113"/>
            <a:ext cx="16893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Positive</a:t>
            </a:r>
          </a:p>
        </p:txBody>
      </p:sp>
      <p:sp>
        <p:nvSpPr>
          <p:cNvPr id="109" name="Shape 109"/>
          <p:cNvSpPr/>
          <p:nvPr/>
        </p:nvSpPr>
        <p:spPr>
          <a:xfrm>
            <a:off x="667316" y="5280116"/>
            <a:ext cx="19435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Negative</a:t>
            </a:r>
          </a:p>
        </p:txBody>
      </p:sp>
      <p:sp>
        <p:nvSpPr>
          <p:cNvPr id="110" name="Shape 110"/>
          <p:cNvSpPr/>
          <p:nvPr/>
        </p:nvSpPr>
        <p:spPr>
          <a:xfrm>
            <a:off x="1175265" y="6756119"/>
            <a:ext cx="9276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Test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Extract Training Sample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952500" y="2609850"/>
            <a:ext cx="11099800" cy="62865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grpSp>
        <p:nvGrpSpPr>
          <p:cNvPr id="121" name="Group 121"/>
          <p:cNvGrpSpPr/>
          <p:nvPr/>
        </p:nvGrpSpPr>
        <p:grpSpPr>
          <a:xfrm>
            <a:off x="10248095" y="29592"/>
            <a:ext cx="2716888" cy="5487816"/>
            <a:chOff x="0" y="0"/>
            <a:chExt cx="2716887" cy="5487814"/>
          </a:xfrm>
        </p:grpSpPr>
        <p:sp>
          <p:nvSpPr>
            <p:cNvPr id="114" name="Shape 114"/>
            <p:cNvSpPr/>
            <p:nvPr/>
          </p:nvSpPr>
          <p:spPr>
            <a:xfrm>
              <a:off x="0" y="0"/>
              <a:ext cx="2716888" cy="781131"/>
            </a:xfrm>
            <a:prstGeom prst="rect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Extract Training Sample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1568894"/>
              <a:ext cx="2716888" cy="781132"/>
            </a:xfrm>
            <a:prstGeom prst="rect">
              <a:avLst/>
            </a:prstGeom>
            <a:blipFill rotWithShape="1">
              <a:blip r:embed="rId2">
                <a:alphaModFix amt="2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0" y="3137788"/>
              <a:ext cx="2716888" cy="781132"/>
            </a:xfrm>
            <a:prstGeom prst="rect">
              <a:avLst/>
            </a:prstGeom>
            <a:blipFill rotWithShape="1">
              <a:blip r:embed="rId2">
                <a:alphaModFix amt="2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Classifier Selection</a:t>
              </a:r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4706683"/>
              <a:ext cx="2716888" cy="781132"/>
            </a:xfrm>
            <a:prstGeom prst="rect">
              <a:avLst/>
            </a:prstGeom>
            <a:blipFill rotWithShape="1">
              <a:blip r:embed="rId2">
                <a:alphaModFix amt="2000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FFFF"/>
                  </a:solidFill>
                </a:rPr>
                <a:t>Validation </a:t>
              </a:r>
            </a:p>
          </p:txBody>
        </p:sp>
        <p:sp>
          <p:nvSpPr>
            <p:cNvPr id="118" name="Shape 118"/>
            <p:cNvSpPr/>
            <p:nvPr/>
          </p:nvSpPr>
          <p:spPr>
            <a:xfrm flipH="1">
              <a:off x="1282002" y="772931"/>
              <a:ext cx="1" cy="804164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1282001" y="2341826"/>
              <a:ext cx="1" cy="804163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20" name="Shape 120"/>
            <p:cNvSpPr/>
            <p:nvPr/>
          </p:nvSpPr>
          <p:spPr>
            <a:xfrm flipH="1">
              <a:off x="1282001" y="3910720"/>
              <a:ext cx="1" cy="804163"/>
            </a:xfrm>
            <a:prstGeom prst="line">
              <a:avLst/>
            </a:prstGeom>
            <a:noFill/>
            <a:ln w="76200" cap="flat">
              <a:solidFill>
                <a:srgbClr val="000000">
                  <a:alpha val="20000"/>
                </a:srgb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122" name="Shape 122"/>
          <p:cNvSpPr/>
          <p:nvPr/>
        </p:nvSpPr>
        <p:spPr>
          <a:xfrm>
            <a:off x="-98147" y="8604432"/>
            <a:ext cx="1246169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1800"/>
            </a:pPr>
            <a:r>
              <a:rPr sz="3600"/>
              <a:t>source :Pedestrian Detection: An Evaluation of the State of the Art, PAMI 2012</a:t>
            </a:r>
          </a:p>
        </p:txBody>
      </p:sp>
      <p:pic>
        <p:nvPicPr>
          <p:cNvPr id="123" name="pasted-image.png"/>
          <p:cNvPicPr/>
          <p:nvPr/>
        </p:nvPicPr>
        <p:blipFill>
          <a:blip r:embed="rId3">
            <a:extLst/>
          </a:blip>
          <a:srcRect l="0" t="0" r="0" b="1960"/>
          <a:stretch>
            <a:fillRect/>
          </a:stretch>
        </p:blipFill>
        <p:spPr>
          <a:xfrm>
            <a:off x="-222194" y="2895691"/>
            <a:ext cx="13449354" cy="5416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Statics of pedestrian dataset</a:t>
            </a:r>
          </a:p>
        </p:txBody>
      </p:sp>
      <p:pic>
        <p:nvPicPr>
          <p:cNvPr id="126" name="pasted-image.png"/>
          <p:cNvPicPr/>
          <p:nvPr/>
        </p:nvPicPr>
        <p:blipFill>
          <a:blip r:embed="rId3">
            <a:extLst/>
          </a:blip>
          <a:srcRect l="0" t="0" r="2620" b="0"/>
          <a:stretch>
            <a:fillRect/>
          </a:stretch>
        </p:blipFill>
        <p:spPr>
          <a:xfrm>
            <a:off x="428921" y="2496958"/>
            <a:ext cx="4666446" cy="2892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ng"/>
          <p:cNvPicPr/>
          <p:nvPr/>
        </p:nvPicPr>
        <p:blipFill>
          <a:blip r:embed="rId4">
            <a:extLst/>
          </a:blip>
          <a:srcRect l="0" t="5862" r="0" b="0"/>
          <a:stretch>
            <a:fillRect/>
          </a:stretch>
        </p:blipFill>
        <p:spPr>
          <a:xfrm>
            <a:off x="6597815" y="2897207"/>
            <a:ext cx="5778501" cy="2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52756" y="5573818"/>
            <a:ext cx="11024839" cy="284657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-98147" y="8604432"/>
            <a:ext cx="1246169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1800"/>
            </a:pPr>
            <a:r>
              <a:rPr sz="3600"/>
              <a:t>source :Pedestrian Detection: An Evaluation of the State of the Art, PAMI 2012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HoG + Linear SVM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Feature Extract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952500" y="2603500"/>
            <a:ext cx="10781253" cy="155928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HoG ( Histogram of Orientated Gradient)</a:t>
            </a:r>
          </a:p>
        </p:txBody>
      </p:sp>
      <p:pic>
        <p:nvPicPr>
          <p:cNvPr id="13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1017" y="3942752"/>
            <a:ext cx="8381481" cy="539824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0023444" y="-45292"/>
            <a:ext cx="2975580" cy="855509"/>
          </a:xfrm>
          <a:prstGeom prst="rect">
            <a:avLst/>
          </a:prstGeom>
          <a:blipFill>
            <a:blip r:embed="rId4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Extract Training Sample</a:t>
            </a:r>
          </a:p>
        </p:txBody>
      </p:sp>
      <p:sp>
        <p:nvSpPr>
          <p:cNvPr id="139" name="Shape 139"/>
          <p:cNvSpPr/>
          <p:nvPr/>
        </p:nvSpPr>
        <p:spPr>
          <a:xfrm>
            <a:off x="10023444" y="1672987"/>
            <a:ext cx="2975580" cy="855508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140" name="Shape 140"/>
          <p:cNvSpPr/>
          <p:nvPr/>
        </p:nvSpPr>
        <p:spPr>
          <a:xfrm>
            <a:off x="10023444" y="3391265"/>
            <a:ext cx="2975580" cy="855508"/>
          </a:xfrm>
          <a:prstGeom prst="rect">
            <a:avLst/>
          </a:prstGeom>
          <a:blipFill>
            <a:blip r:embed="rId4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Classifier Selection</a:t>
            </a:r>
          </a:p>
        </p:txBody>
      </p:sp>
      <p:sp>
        <p:nvSpPr>
          <p:cNvPr id="141" name="Shape 141"/>
          <p:cNvSpPr/>
          <p:nvPr/>
        </p:nvSpPr>
        <p:spPr>
          <a:xfrm>
            <a:off x="10023444" y="5109544"/>
            <a:ext cx="2975580" cy="855508"/>
          </a:xfrm>
          <a:prstGeom prst="rect">
            <a:avLst/>
          </a:prstGeom>
          <a:blipFill>
            <a:blip r:embed="rId4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Validation </a:t>
            </a:r>
          </a:p>
        </p:txBody>
      </p:sp>
      <p:sp>
        <p:nvSpPr>
          <p:cNvPr id="142" name="Shape 142"/>
          <p:cNvSpPr/>
          <p:nvPr/>
        </p:nvSpPr>
        <p:spPr>
          <a:xfrm>
            <a:off x="11427513" y="801235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43" name="Shape 143"/>
          <p:cNvSpPr/>
          <p:nvPr/>
        </p:nvSpPr>
        <p:spPr>
          <a:xfrm>
            <a:off x="11427513" y="2519514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44" name="Shape 144"/>
          <p:cNvSpPr/>
          <p:nvPr/>
        </p:nvSpPr>
        <p:spPr>
          <a:xfrm>
            <a:off x="11427513" y="4237792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HoG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Gradient </a:t>
            </a:r>
            <a:endParaRPr sz="3600"/>
          </a:p>
          <a:p>
            <a:pPr lvl="1">
              <a:defRPr sz="1800"/>
            </a:pPr>
            <a:r>
              <a:rPr sz="3600"/>
              <a:t>Kernel </a:t>
            </a:r>
            <a:endParaRPr sz="3600"/>
          </a:p>
          <a:p>
            <a:pPr lvl="1">
              <a:defRPr sz="1800"/>
            </a:pPr>
            <a:endParaRPr sz="3600"/>
          </a:p>
          <a:p>
            <a:pPr lvl="1">
              <a:defRPr sz="1800"/>
            </a:pPr>
            <a:r>
              <a:rPr sz="3600"/>
              <a:t>Magnitude  </a:t>
            </a:r>
            <a:endParaRPr sz="3600"/>
          </a:p>
          <a:p>
            <a:pPr lvl="1">
              <a:defRPr sz="1800"/>
            </a:pPr>
            <a:r>
              <a:rPr sz="3600"/>
              <a:t>Orientation </a:t>
            </a:r>
            <a:br>
              <a:rPr sz="3600"/>
            </a:br>
          </a:p>
        </p:txBody>
      </p:sp>
      <p:pic>
        <p:nvPicPr>
          <p:cNvPr id="15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943" y="66309"/>
            <a:ext cx="4526512" cy="291538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1" name="Table 151"/>
          <p:cNvGraphicFramePr/>
          <p:nvPr/>
        </p:nvGraphicFramePr>
        <p:xfrm>
          <a:off x="4491266" y="3786208"/>
          <a:ext cx="1462317" cy="5076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474738"/>
                <a:gridCol w="474738"/>
                <a:gridCol w="474738"/>
              </a:tblGrid>
              <a:tr h="482246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-1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52" name="Table 152"/>
          <p:cNvGraphicFramePr/>
          <p:nvPr/>
        </p:nvGraphicFramePr>
        <p:xfrm>
          <a:off x="7074753" y="3480323"/>
          <a:ext cx="481224" cy="142803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{2708684C-4D16-4618-839F-0558EEFCDFE6}</a:tableStyleId>
              </a:tblPr>
              <a:tblGrid>
                <a:gridCol w="455822"/>
              </a:tblGrid>
              <a:tr h="467543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67543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467543"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-1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153" name="MathType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22491" y="5621234"/>
            <a:ext cx="2231305" cy="942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MathType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77321" y="6793341"/>
            <a:ext cx="2975073" cy="79335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9084375" y="5876378"/>
            <a:ext cx="1784802" cy="1428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156" name="Shape 156"/>
          <p:cNvSpPr/>
          <p:nvPr/>
        </p:nvSpPr>
        <p:spPr>
          <a:xfrm>
            <a:off x="9780774" y="7473413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h</a:t>
            </a:r>
          </a:p>
        </p:txBody>
      </p:sp>
      <p:sp>
        <p:nvSpPr>
          <p:cNvPr id="157" name="Shape 157"/>
          <p:cNvSpPr/>
          <p:nvPr/>
        </p:nvSpPr>
        <p:spPr>
          <a:xfrm>
            <a:off x="11137435" y="6255022"/>
            <a:ext cx="342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v</a:t>
            </a:r>
          </a:p>
        </p:txBody>
      </p:sp>
      <p:pic>
        <p:nvPicPr>
          <p:cNvPr id="158" name="MathTypeEquation.pdf"/>
          <p:cNvPicPr/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9474894" y="6819165"/>
            <a:ext cx="368694" cy="51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HoG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Orientation Histogram </a:t>
            </a:r>
            <a:endParaRPr sz="3600"/>
          </a:p>
          <a:p>
            <a:pPr lvl="1">
              <a:defRPr sz="1800"/>
            </a:pPr>
            <a:r>
              <a:rPr sz="3600"/>
              <a:t>9 bins for gradient orientations (0 - 180 degrees)</a:t>
            </a:r>
            <a:endParaRPr sz="3600"/>
          </a:p>
          <a:p>
            <a:pPr lvl="1">
              <a:defRPr sz="1800"/>
            </a:pPr>
            <a:r>
              <a:rPr sz="3600"/>
              <a:t>Cell size : typically 8x8 pixels</a:t>
            </a:r>
            <a:endParaRPr sz="3600"/>
          </a:p>
          <a:p>
            <a:pPr lvl="1">
              <a:defRPr sz="1800"/>
            </a:pPr>
            <a:r>
              <a:rPr sz="3600"/>
              <a:t>number of cells : 16x8 </a:t>
            </a:r>
          </a:p>
        </p:txBody>
      </p:sp>
      <p:pic>
        <p:nvPicPr>
          <p:cNvPr id="16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943" y="66309"/>
            <a:ext cx="4526512" cy="2915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05433" y="4451350"/>
            <a:ext cx="2613931" cy="1851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26216" y="6545912"/>
            <a:ext cx="5854641" cy="229634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686756" y="8890000"/>
            <a:ext cx="6940755" cy="84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Figure from : Dr. Edgar Seemann</a:t>
            </a:r>
            <a:endParaRPr sz="3600"/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HoG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Block Normalization</a:t>
            </a:r>
            <a:endParaRPr sz="3600"/>
          </a:p>
          <a:p>
            <a:pPr lvl="1">
              <a:defRPr sz="1800"/>
            </a:pPr>
            <a:r>
              <a:rPr sz="3600"/>
              <a:t>Normalize histograms within overlapping blocks of cells(typically 2x2 cells, i.e.  7x15 blocks)</a:t>
            </a:r>
          </a:p>
        </p:txBody>
      </p:sp>
      <p:pic>
        <p:nvPicPr>
          <p:cNvPr id="17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943" y="66309"/>
            <a:ext cx="4526512" cy="291538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686756" y="8890000"/>
            <a:ext cx="6940755" cy="84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Figure from : Dr. Edgar Seemann</a:t>
            </a:r>
            <a:endParaRPr sz="3600"/>
          </a:p>
        </p:txBody>
      </p:sp>
      <p:pic>
        <p:nvPicPr>
          <p:cNvPr id="17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3966" y="5742516"/>
            <a:ext cx="7083652" cy="2915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HoG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Block Normalization</a:t>
            </a:r>
            <a:endParaRPr sz="3600"/>
          </a:p>
          <a:p>
            <a:pPr lvl="1">
              <a:defRPr sz="1800"/>
            </a:pPr>
            <a:r>
              <a:rPr sz="3600"/>
              <a:t>Normalize histograms within overlapping blocks of cells(typically 2x2 cells, i.e.  7x15 blocks)</a:t>
            </a:r>
            <a:endParaRPr sz="3600"/>
          </a:p>
          <a:p>
            <a:pPr lvl="8">
              <a:defRPr sz="1800"/>
            </a:pPr>
            <a:r>
              <a:rPr sz="3600"/>
              <a:t>feature = 9 *4 </a:t>
            </a:r>
            <a:endParaRPr sz="3600"/>
          </a:p>
          <a:p>
            <a:pPr lvl="8">
              <a:defRPr sz="1800"/>
            </a:pPr>
            <a:r>
              <a:rPr sz="3600"/>
              <a:t>HoG =[ 1st rectangles]</a:t>
            </a:r>
          </a:p>
        </p:txBody>
      </p:sp>
      <p:pic>
        <p:nvPicPr>
          <p:cNvPr id="18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943" y="66309"/>
            <a:ext cx="4526512" cy="291538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2" name="Table 182"/>
          <p:cNvGraphicFramePr/>
          <p:nvPr/>
        </p:nvGraphicFramePr>
        <p:xfrm>
          <a:off x="2154460" y="5593987"/>
          <a:ext cx="2358338" cy="389759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8442"/>
                <a:gridCol w="288442"/>
                <a:gridCol w="288442"/>
                <a:gridCol w="288442"/>
                <a:gridCol w="288442"/>
                <a:gridCol w="288442"/>
                <a:gridCol w="288442"/>
                <a:gridCol w="288442"/>
              </a:tblGrid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3" name="Shape 183"/>
          <p:cNvSpPr/>
          <p:nvPr/>
        </p:nvSpPr>
        <p:spPr>
          <a:xfrm>
            <a:off x="2158806" y="5594422"/>
            <a:ext cx="565369" cy="454110"/>
          </a:xfrm>
          <a:prstGeom prst="rect">
            <a:avLst/>
          </a:prstGeom>
          <a:ln w="50800">
            <a:solidFill>
              <a:srgbClr val="C82506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Source 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PAMI 2009 </a:t>
            </a:r>
          </a:p>
        </p:txBody>
      </p:sp>
      <p:pic>
        <p:nvPicPr>
          <p:cNvPr id="3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4427" y="3872817"/>
            <a:ext cx="10082463" cy="2438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HoG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Block Normalization</a:t>
            </a:r>
            <a:endParaRPr sz="3600"/>
          </a:p>
          <a:p>
            <a:pPr lvl="1">
              <a:defRPr sz="1800"/>
            </a:pPr>
            <a:r>
              <a:rPr sz="3600"/>
              <a:t>Normalize histograms within overlapping blocks of cells(typically 2x2 cells, i.e.  7x15 blocks)</a:t>
            </a:r>
            <a:endParaRPr sz="3600"/>
          </a:p>
          <a:p>
            <a:pPr lvl="8">
              <a:defRPr sz="1800"/>
            </a:pPr>
            <a:r>
              <a:rPr sz="3600"/>
              <a:t>feature = 9 *4 </a:t>
            </a:r>
            <a:endParaRPr sz="3600"/>
          </a:p>
          <a:p>
            <a:pPr lvl="8">
              <a:defRPr sz="1800"/>
            </a:pPr>
            <a:r>
              <a:rPr sz="3600"/>
              <a:t>HoG =[ 1st rectangles;</a:t>
            </a:r>
            <a:br>
              <a:rPr sz="3600"/>
            </a:br>
            <a:r>
              <a:rPr sz="3600"/>
              <a:t>              2st rectangles]</a:t>
            </a:r>
          </a:p>
        </p:txBody>
      </p:sp>
      <p:pic>
        <p:nvPicPr>
          <p:cNvPr id="18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943" y="66309"/>
            <a:ext cx="4526512" cy="291538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0" name="Table 190"/>
          <p:cNvGraphicFramePr/>
          <p:nvPr/>
        </p:nvGraphicFramePr>
        <p:xfrm>
          <a:off x="2154460" y="5593988"/>
          <a:ext cx="2358338" cy="38975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8442"/>
                <a:gridCol w="288442"/>
                <a:gridCol w="288442"/>
                <a:gridCol w="288442"/>
                <a:gridCol w="288442"/>
                <a:gridCol w="288442"/>
                <a:gridCol w="288442"/>
                <a:gridCol w="288442"/>
              </a:tblGrid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91" name="Shape 191"/>
          <p:cNvSpPr/>
          <p:nvPr/>
        </p:nvSpPr>
        <p:spPr>
          <a:xfrm>
            <a:off x="2450906" y="5594422"/>
            <a:ext cx="565369" cy="454110"/>
          </a:xfrm>
          <a:prstGeom prst="rect">
            <a:avLst/>
          </a:prstGeom>
          <a:ln w="50800">
            <a:solidFill>
              <a:srgbClr val="C82506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HoG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Block Normalization</a:t>
            </a:r>
            <a:endParaRPr sz="3600"/>
          </a:p>
          <a:p>
            <a:pPr lvl="1">
              <a:defRPr sz="1800"/>
            </a:pPr>
            <a:r>
              <a:rPr sz="3600"/>
              <a:t>Normalize histograms within overlapping blocks of cells(typically 2x2 cells, i.e.  7x15 blocks)</a:t>
            </a:r>
            <a:endParaRPr sz="3600"/>
          </a:p>
          <a:p>
            <a:pPr lvl="8">
              <a:defRPr sz="1800"/>
            </a:pPr>
            <a:r>
              <a:rPr sz="3600"/>
              <a:t>feature = 9 *4 </a:t>
            </a:r>
            <a:endParaRPr sz="3600"/>
          </a:p>
          <a:p>
            <a:pPr lvl="8">
              <a:defRPr sz="1800"/>
            </a:pPr>
            <a:r>
              <a:rPr sz="3600"/>
              <a:t>HoG =[ 1st rectangles;</a:t>
            </a:r>
            <a:br>
              <a:rPr sz="3600"/>
            </a:br>
            <a:r>
              <a:rPr sz="3600"/>
              <a:t>              2st rectangles;</a:t>
            </a:r>
            <a:br>
              <a:rPr sz="3600"/>
            </a:br>
            <a:r>
              <a:rPr sz="3600"/>
              <a:t>              …</a:t>
            </a:r>
            <a:br>
              <a:rPr sz="3600"/>
            </a:br>
            <a:r>
              <a:rPr sz="3600"/>
              <a:t>              7x15 rectangles;]</a:t>
            </a:r>
          </a:p>
        </p:txBody>
      </p:sp>
      <p:pic>
        <p:nvPicPr>
          <p:cNvPr id="19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943" y="66309"/>
            <a:ext cx="4526512" cy="291538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8" name="Table 198"/>
          <p:cNvGraphicFramePr/>
          <p:nvPr/>
        </p:nvGraphicFramePr>
        <p:xfrm>
          <a:off x="2154460" y="5593988"/>
          <a:ext cx="2358338" cy="38975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8442"/>
                <a:gridCol w="288442"/>
                <a:gridCol w="288442"/>
                <a:gridCol w="288442"/>
                <a:gridCol w="288442"/>
                <a:gridCol w="288442"/>
                <a:gridCol w="288442"/>
                <a:gridCol w="288442"/>
              </a:tblGrid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508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  <a:tr h="240424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99" name="Shape 199"/>
          <p:cNvSpPr/>
          <p:nvPr/>
        </p:nvSpPr>
        <p:spPr>
          <a:xfrm>
            <a:off x="3878715" y="8969242"/>
            <a:ext cx="565368" cy="454110"/>
          </a:xfrm>
          <a:prstGeom prst="rect">
            <a:avLst/>
          </a:prstGeom>
          <a:ln w="50800">
            <a:solidFill>
              <a:srgbClr val="C82506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HoG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Concatenate features</a:t>
            </a:r>
            <a:endParaRPr sz="3600"/>
          </a:p>
          <a:p>
            <a:pPr lvl="1">
              <a:defRPr sz="1800"/>
            </a:pPr>
            <a:r>
              <a:rPr sz="3600"/>
              <a:t>Each cell -&gt; 9 </a:t>
            </a:r>
            <a:endParaRPr sz="3600"/>
          </a:p>
          <a:p>
            <a:pPr lvl="1">
              <a:defRPr sz="1800"/>
            </a:pPr>
            <a:r>
              <a:rPr sz="3600"/>
              <a:t>Each block ( 2x2 cell) -&gt; 2 * 2* 9 = 36</a:t>
            </a:r>
            <a:endParaRPr sz="3600"/>
          </a:p>
          <a:p>
            <a:pPr lvl="1">
              <a:defRPr sz="1800"/>
            </a:pPr>
            <a:r>
              <a:rPr sz="3600"/>
              <a:t>Total blocks (7x15) -&gt; 7*15*36 = 3780  </a:t>
            </a:r>
          </a:p>
        </p:txBody>
      </p:sp>
      <p:pic>
        <p:nvPicPr>
          <p:cNvPr id="20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943" y="66309"/>
            <a:ext cx="4526512" cy="291538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686756" y="8890000"/>
            <a:ext cx="6940755" cy="84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Figure from : Dr. Edgar Seemann</a:t>
            </a:r>
            <a:endParaRPr sz="3600"/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Classifier Selection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xfrm>
            <a:off x="952500" y="2603500"/>
            <a:ext cx="10493849" cy="215900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Linear SVM </a:t>
            </a:r>
          </a:p>
        </p:txBody>
      </p:sp>
      <p:sp>
        <p:nvSpPr>
          <p:cNvPr id="212" name="Shape 212"/>
          <p:cNvSpPr/>
          <p:nvPr/>
        </p:nvSpPr>
        <p:spPr>
          <a:xfrm>
            <a:off x="10023444" y="-45292"/>
            <a:ext cx="2975580" cy="855509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Extract Training Sample</a:t>
            </a:r>
          </a:p>
        </p:txBody>
      </p:sp>
      <p:sp>
        <p:nvSpPr>
          <p:cNvPr id="213" name="Shape 213"/>
          <p:cNvSpPr/>
          <p:nvPr/>
        </p:nvSpPr>
        <p:spPr>
          <a:xfrm>
            <a:off x="10023444" y="1672987"/>
            <a:ext cx="2975580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214" name="Shape 214"/>
          <p:cNvSpPr/>
          <p:nvPr/>
        </p:nvSpPr>
        <p:spPr>
          <a:xfrm>
            <a:off x="10023444" y="3391265"/>
            <a:ext cx="2975580" cy="85550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Classifier Selection</a:t>
            </a:r>
          </a:p>
        </p:txBody>
      </p:sp>
      <p:sp>
        <p:nvSpPr>
          <p:cNvPr id="215" name="Shape 215"/>
          <p:cNvSpPr/>
          <p:nvPr/>
        </p:nvSpPr>
        <p:spPr>
          <a:xfrm>
            <a:off x="10023444" y="5109544"/>
            <a:ext cx="2975580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Validation </a:t>
            </a:r>
          </a:p>
        </p:txBody>
      </p:sp>
      <p:sp>
        <p:nvSpPr>
          <p:cNvPr id="216" name="Shape 216"/>
          <p:cNvSpPr/>
          <p:nvPr/>
        </p:nvSpPr>
        <p:spPr>
          <a:xfrm>
            <a:off x="11427513" y="801235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7" name="Shape 217"/>
          <p:cNvSpPr/>
          <p:nvPr/>
        </p:nvSpPr>
        <p:spPr>
          <a:xfrm>
            <a:off x="11427513" y="2519514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8" name="Shape 218"/>
          <p:cNvSpPr/>
          <p:nvPr/>
        </p:nvSpPr>
        <p:spPr>
          <a:xfrm>
            <a:off x="11427513" y="4237792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219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15116" y="3613150"/>
            <a:ext cx="6679016" cy="470183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-98147" y="8604432"/>
            <a:ext cx="1246169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>
              <a:defRPr sz="1800"/>
            </a:pPr>
            <a:r>
              <a:rPr sz="3600"/>
              <a:t>source :Pedestrian Detection: An Evaluation of the State of the Art, PAMI 2012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4686913" y="2500006"/>
            <a:ext cx="2975580" cy="855508"/>
          </a:xfrm>
          <a:prstGeom prst="rect">
            <a:avLst/>
          </a:prstGeom>
          <a:blipFill>
            <a:blip r:embed="rId2">
              <a:alphaModFix amt="95687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Multiple Scales </a:t>
            </a:r>
          </a:p>
        </p:txBody>
      </p:sp>
      <p:sp>
        <p:nvSpPr>
          <p:cNvPr id="225" name="Shape 225"/>
          <p:cNvSpPr/>
          <p:nvPr/>
        </p:nvSpPr>
        <p:spPr>
          <a:xfrm>
            <a:off x="4686913" y="4218285"/>
            <a:ext cx="2975580" cy="855508"/>
          </a:xfrm>
          <a:prstGeom prst="rect">
            <a:avLst/>
          </a:prstGeom>
          <a:blipFill>
            <a:blip r:embed="rId2">
              <a:alphaModFix amt="95687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Sliding Window</a:t>
            </a:r>
          </a:p>
        </p:txBody>
      </p:sp>
      <p:sp>
        <p:nvSpPr>
          <p:cNvPr id="226" name="Shape 226"/>
          <p:cNvSpPr/>
          <p:nvPr/>
        </p:nvSpPr>
        <p:spPr>
          <a:xfrm>
            <a:off x="4686913" y="5936563"/>
            <a:ext cx="2975580" cy="855508"/>
          </a:xfrm>
          <a:prstGeom prst="rect">
            <a:avLst/>
          </a:prstGeom>
          <a:blipFill>
            <a:blip r:embed="rId2">
              <a:alphaModFix amt="95687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227" name="Shape 227"/>
          <p:cNvSpPr/>
          <p:nvPr/>
        </p:nvSpPr>
        <p:spPr>
          <a:xfrm>
            <a:off x="4686913" y="7654841"/>
            <a:ext cx="2975580" cy="855508"/>
          </a:xfrm>
          <a:prstGeom prst="rect">
            <a:avLst/>
          </a:prstGeom>
          <a:blipFill>
            <a:blip r:embed="rId2">
              <a:alphaModFix amt="95687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Classify  </a:t>
            </a:r>
          </a:p>
        </p:txBody>
      </p:sp>
      <p:sp>
        <p:nvSpPr>
          <p:cNvPr id="228" name="Shape 228"/>
          <p:cNvSpPr/>
          <p:nvPr/>
        </p:nvSpPr>
        <p:spPr>
          <a:xfrm>
            <a:off x="6090983" y="3346533"/>
            <a:ext cx="1" cy="880733"/>
          </a:xfrm>
          <a:prstGeom prst="line">
            <a:avLst/>
          </a:prstGeom>
          <a:ln w="76200">
            <a:solidFill>
              <a:srgbClr val="000000">
                <a:alpha val="95687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29" name="Shape 229"/>
          <p:cNvSpPr/>
          <p:nvPr/>
        </p:nvSpPr>
        <p:spPr>
          <a:xfrm>
            <a:off x="6090983" y="5064812"/>
            <a:ext cx="1" cy="880733"/>
          </a:xfrm>
          <a:prstGeom prst="line">
            <a:avLst/>
          </a:prstGeom>
          <a:ln w="76200">
            <a:solidFill>
              <a:srgbClr val="000000">
                <a:alpha val="95687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30" name="Shape 230"/>
          <p:cNvSpPr/>
          <p:nvPr/>
        </p:nvSpPr>
        <p:spPr>
          <a:xfrm>
            <a:off x="6090983" y="6783089"/>
            <a:ext cx="1" cy="880733"/>
          </a:xfrm>
          <a:prstGeom prst="line">
            <a:avLst/>
          </a:prstGeom>
          <a:ln w="76200">
            <a:solidFill>
              <a:srgbClr val="000000">
                <a:alpha val="95687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7679"/>
              <a:t>The process of Detection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7679"/>
              <a:t>The process of Detection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xfrm>
            <a:off x="952500" y="2609850"/>
            <a:ext cx="8530961" cy="628650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Generate multiple images on different scales</a:t>
            </a:r>
          </a:p>
        </p:txBody>
      </p:sp>
      <p:pic>
        <p:nvPicPr>
          <p:cNvPr id="23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3033" y="5115904"/>
            <a:ext cx="2995283" cy="2309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3750" y="5136257"/>
            <a:ext cx="3177316" cy="243180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9779004" y="2406402"/>
            <a:ext cx="2975579" cy="855508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Multiple Scales </a:t>
            </a:r>
          </a:p>
        </p:txBody>
      </p:sp>
      <p:sp>
        <p:nvSpPr>
          <p:cNvPr id="238" name="Shape 238"/>
          <p:cNvSpPr/>
          <p:nvPr/>
        </p:nvSpPr>
        <p:spPr>
          <a:xfrm>
            <a:off x="9779004" y="4124680"/>
            <a:ext cx="2975579" cy="855508"/>
          </a:xfrm>
          <a:prstGeom prst="rect">
            <a:avLst/>
          </a:prstGeom>
          <a:blipFill>
            <a:blip r:embed="rId5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Sliding Window</a:t>
            </a:r>
          </a:p>
        </p:txBody>
      </p:sp>
      <p:sp>
        <p:nvSpPr>
          <p:cNvPr id="239" name="Shape 239"/>
          <p:cNvSpPr/>
          <p:nvPr/>
        </p:nvSpPr>
        <p:spPr>
          <a:xfrm>
            <a:off x="9779004" y="5842958"/>
            <a:ext cx="2975579" cy="855508"/>
          </a:xfrm>
          <a:prstGeom prst="rect">
            <a:avLst/>
          </a:prstGeom>
          <a:blipFill>
            <a:blip r:embed="rId5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240" name="Shape 240"/>
          <p:cNvSpPr/>
          <p:nvPr/>
        </p:nvSpPr>
        <p:spPr>
          <a:xfrm>
            <a:off x="9779004" y="7561236"/>
            <a:ext cx="2975579" cy="855509"/>
          </a:xfrm>
          <a:prstGeom prst="rect">
            <a:avLst/>
          </a:prstGeom>
          <a:blipFill>
            <a:blip r:embed="rId5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Classify  </a:t>
            </a:r>
          </a:p>
        </p:txBody>
      </p:sp>
      <p:sp>
        <p:nvSpPr>
          <p:cNvPr id="241" name="Shape 241"/>
          <p:cNvSpPr/>
          <p:nvPr/>
        </p:nvSpPr>
        <p:spPr>
          <a:xfrm>
            <a:off x="11183073" y="3252929"/>
            <a:ext cx="1" cy="880732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42" name="Shape 242"/>
          <p:cNvSpPr/>
          <p:nvPr/>
        </p:nvSpPr>
        <p:spPr>
          <a:xfrm>
            <a:off x="11183073" y="4971207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43" name="Shape 243"/>
          <p:cNvSpPr/>
          <p:nvPr/>
        </p:nvSpPr>
        <p:spPr>
          <a:xfrm>
            <a:off x="11183073" y="6689484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44" name="Shape 244"/>
          <p:cNvSpPr/>
          <p:nvPr/>
        </p:nvSpPr>
        <p:spPr>
          <a:xfrm>
            <a:off x="377783" y="8952366"/>
            <a:ext cx="125487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Figure  from : Pedestrian detection at 100 frames per second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7679"/>
              <a:t>The process of Detection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xfrm>
            <a:off x="952500" y="2609850"/>
            <a:ext cx="8530961" cy="628650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use sliding window on all locations</a:t>
            </a:r>
          </a:p>
        </p:txBody>
      </p:sp>
      <p:pic>
        <p:nvPicPr>
          <p:cNvPr id="25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2452" y="3520550"/>
            <a:ext cx="6373703" cy="491466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9779004" y="2406402"/>
            <a:ext cx="2975579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Multiple Scales </a:t>
            </a:r>
          </a:p>
        </p:txBody>
      </p:sp>
      <p:sp>
        <p:nvSpPr>
          <p:cNvPr id="252" name="Shape 252"/>
          <p:cNvSpPr/>
          <p:nvPr/>
        </p:nvSpPr>
        <p:spPr>
          <a:xfrm>
            <a:off x="9779004" y="4124680"/>
            <a:ext cx="2975579" cy="85550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Sliding Window</a:t>
            </a:r>
          </a:p>
        </p:txBody>
      </p:sp>
      <p:sp>
        <p:nvSpPr>
          <p:cNvPr id="253" name="Shape 253"/>
          <p:cNvSpPr/>
          <p:nvPr/>
        </p:nvSpPr>
        <p:spPr>
          <a:xfrm>
            <a:off x="9779004" y="5842958"/>
            <a:ext cx="2975579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254" name="Shape 254"/>
          <p:cNvSpPr/>
          <p:nvPr/>
        </p:nvSpPr>
        <p:spPr>
          <a:xfrm>
            <a:off x="9779004" y="7561236"/>
            <a:ext cx="2975579" cy="855509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Classify  </a:t>
            </a:r>
          </a:p>
        </p:txBody>
      </p:sp>
      <p:sp>
        <p:nvSpPr>
          <p:cNvPr id="255" name="Shape 255"/>
          <p:cNvSpPr/>
          <p:nvPr/>
        </p:nvSpPr>
        <p:spPr>
          <a:xfrm>
            <a:off x="11183073" y="3252929"/>
            <a:ext cx="1" cy="880732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56" name="Shape 256"/>
          <p:cNvSpPr/>
          <p:nvPr/>
        </p:nvSpPr>
        <p:spPr>
          <a:xfrm>
            <a:off x="11183073" y="4971207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57" name="Shape 257"/>
          <p:cNvSpPr/>
          <p:nvPr/>
        </p:nvSpPr>
        <p:spPr>
          <a:xfrm>
            <a:off x="11183073" y="6689484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58" name="Shape 258"/>
          <p:cNvSpPr/>
          <p:nvPr/>
        </p:nvSpPr>
        <p:spPr>
          <a:xfrm>
            <a:off x="1655192" y="3954965"/>
            <a:ext cx="666983" cy="1525878"/>
          </a:xfrm>
          <a:prstGeom prst="rect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59" name="Shape 259"/>
          <p:cNvSpPr/>
          <p:nvPr/>
        </p:nvSpPr>
        <p:spPr>
          <a:xfrm>
            <a:off x="377783" y="8952366"/>
            <a:ext cx="125487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Figure  from : Pedestrian detection at 100 frames per second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7679"/>
              <a:t>The process of Detection</a:t>
            </a:r>
          </a:p>
        </p:txBody>
      </p:sp>
      <p:sp>
        <p:nvSpPr>
          <p:cNvPr id="262" name="Shape 262"/>
          <p:cNvSpPr/>
          <p:nvPr>
            <p:ph type="body" idx="1"/>
          </p:nvPr>
        </p:nvSpPr>
        <p:spPr>
          <a:xfrm>
            <a:off x="952500" y="2609850"/>
            <a:ext cx="8530961" cy="628650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use sliding window on all locations</a:t>
            </a:r>
          </a:p>
        </p:txBody>
      </p:sp>
      <p:pic>
        <p:nvPicPr>
          <p:cNvPr id="26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2452" y="3520550"/>
            <a:ext cx="6373703" cy="491466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9779004" y="2406402"/>
            <a:ext cx="2975579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Multiple Scales </a:t>
            </a:r>
          </a:p>
        </p:txBody>
      </p:sp>
      <p:sp>
        <p:nvSpPr>
          <p:cNvPr id="265" name="Shape 265"/>
          <p:cNvSpPr/>
          <p:nvPr/>
        </p:nvSpPr>
        <p:spPr>
          <a:xfrm>
            <a:off x="9779004" y="4124680"/>
            <a:ext cx="2975579" cy="85550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Sliding Window</a:t>
            </a:r>
          </a:p>
        </p:txBody>
      </p:sp>
      <p:sp>
        <p:nvSpPr>
          <p:cNvPr id="266" name="Shape 266"/>
          <p:cNvSpPr/>
          <p:nvPr/>
        </p:nvSpPr>
        <p:spPr>
          <a:xfrm>
            <a:off x="9779004" y="5842958"/>
            <a:ext cx="2975579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267" name="Shape 267"/>
          <p:cNvSpPr/>
          <p:nvPr/>
        </p:nvSpPr>
        <p:spPr>
          <a:xfrm>
            <a:off x="9779004" y="7561236"/>
            <a:ext cx="2975579" cy="855509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Classify  </a:t>
            </a:r>
          </a:p>
        </p:txBody>
      </p:sp>
      <p:sp>
        <p:nvSpPr>
          <p:cNvPr id="268" name="Shape 268"/>
          <p:cNvSpPr/>
          <p:nvPr/>
        </p:nvSpPr>
        <p:spPr>
          <a:xfrm>
            <a:off x="11183073" y="3252929"/>
            <a:ext cx="1" cy="880732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69" name="Shape 269"/>
          <p:cNvSpPr/>
          <p:nvPr/>
        </p:nvSpPr>
        <p:spPr>
          <a:xfrm>
            <a:off x="11183073" y="4971207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70" name="Shape 270"/>
          <p:cNvSpPr/>
          <p:nvPr/>
        </p:nvSpPr>
        <p:spPr>
          <a:xfrm>
            <a:off x="11183073" y="6689484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71" name="Shape 271"/>
          <p:cNvSpPr/>
          <p:nvPr/>
        </p:nvSpPr>
        <p:spPr>
          <a:xfrm>
            <a:off x="1896492" y="3942265"/>
            <a:ext cx="666983" cy="1525878"/>
          </a:xfrm>
          <a:prstGeom prst="rect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72" name="Shape 272"/>
          <p:cNvSpPr/>
          <p:nvPr/>
        </p:nvSpPr>
        <p:spPr>
          <a:xfrm>
            <a:off x="377783" y="8952366"/>
            <a:ext cx="125487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Figure  from : Pedestrian detection at 100 frames per second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7679"/>
              <a:t>The process of Detection</a:t>
            </a:r>
          </a:p>
        </p:txBody>
      </p:sp>
      <p:sp>
        <p:nvSpPr>
          <p:cNvPr id="275" name="Shape 275"/>
          <p:cNvSpPr/>
          <p:nvPr>
            <p:ph type="body" idx="1"/>
          </p:nvPr>
        </p:nvSpPr>
        <p:spPr>
          <a:xfrm>
            <a:off x="952500" y="2609850"/>
            <a:ext cx="8530961" cy="628650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use sliding window on all locations</a:t>
            </a:r>
          </a:p>
        </p:txBody>
      </p:sp>
      <p:pic>
        <p:nvPicPr>
          <p:cNvPr id="27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2452" y="3520550"/>
            <a:ext cx="6373703" cy="4914664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9779004" y="2406402"/>
            <a:ext cx="2975579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Multiple Scales </a:t>
            </a:r>
          </a:p>
        </p:txBody>
      </p:sp>
      <p:sp>
        <p:nvSpPr>
          <p:cNvPr id="278" name="Shape 278"/>
          <p:cNvSpPr/>
          <p:nvPr/>
        </p:nvSpPr>
        <p:spPr>
          <a:xfrm>
            <a:off x="9779004" y="4124680"/>
            <a:ext cx="2975579" cy="85550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Sliding Window</a:t>
            </a:r>
          </a:p>
        </p:txBody>
      </p:sp>
      <p:sp>
        <p:nvSpPr>
          <p:cNvPr id="279" name="Shape 279"/>
          <p:cNvSpPr/>
          <p:nvPr/>
        </p:nvSpPr>
        <p:spPr>
          <a:xfrm>
            <a:off x="9779004" y="5842958"/>
            <a:ext cx="2975579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280" name="Shape 280"/>
          <p:cNvSpPr/>
          <p:nvPr/>
        </p:nvSpPr>
        <p:spPr>
          <a:xfrm>
            <a:off x="9779004" y="7561236"/>
            <a:ext cx="2975579" cy="855509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Classify  </a:t>
            </a:r>
          </a:p>
        </p:txBody>
      </p:sp>
      <p:sp>
        <p:nvSpPr>
          <p:cNvPr id="281" name="Shape 281"/>
          <p:cNvSpPr/>
          <p:nvPr/>
        </p:nvSpPr>
        <p:spPr>
          <a:xfrm>
            <a:off x="11183073" y="3252929"/>
            <a:ext cx="1" cy="880732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2" name="Shape 282"/>
          <p:cNvSpPr/>
          <p:nvPr/>
        </p:nvSpPr>
        <p:spPr>
          <a:xfrm>
            <a:off x="11183073" y="4971207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3" name="Shape 283"/>
          <p:cNvSpPr/>
          <p:nvPr/>
        </p:nvSpPr>
        <p:spPr>
          <a:xfrm>
            <a:off x="11183073" y="6689484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4" name="Shape 284"/>
          <p:cNvSpPr/>
          <p:nvPr/>
        </p:nvSpPr>
        <p:spPr>
          <a:xfrm>
            <a:off x="2163192" y="3942265"/>
            <a:ext cx="666983" cy="1525878"/>
          </a:xfrm>
          <a:prstGeom prst="rect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5" name="Shape 285"/>
          <p:cNvSpPr/>
          <p:nvPr/>
        </p:nvSpPr>
        <p:spPr>
          <a:xfrm>
            <a:off x="377783" y="8952366"/>
            <a:ext cx="125487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Figure  from : Pedestrian detection at 100 frames per second</a:t>
            </a:r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7679"/>
              <a:t>The process of Detection</a:t>
            </a:r>
          </a:p>
        </p:txBody>
      </p:sp>
      <p:sp>
        <p:nvSpPr>
          <p:cNvPr id="288" name="Shape 288"/>
          <p:cNvSpPr/>
          <p:nvPr>
            <p:ph type="body" idx="1"/>
          </p:nvPr>
        </p:nvSpPr>
        <p:spPr>
          <a:xfrm>
            <a:off x="952500" y="2609850"/>
            <a:ext cx="8118391" cy="1443148"/>
          </a:xfrm>
          <a:prstGeom prst="rect">
            <a:avLst/>
          </a:prstGeom>
        </p:spPr>
        <p:txBody>
          <a:bodyPr anchor="t"/>
          <a:lstStyle>
            <a:lvl1pPr marL="360045" indent="-360045" defTabSz="473201">
              <a:spcBef>
                <a:spcPts val="3400"/>
              </a:spcBef>
              <a:defRPr sz="2916"/>
            </a:lvl1pPr>
            <a:lvl2pPr marL="720090" indent="-360045" defTabSz="473201">
              <a:spcBef>
                <a:spcPts val="3400"/>
              </a:spcBef>
              <a:defRPr sz="2916"/>
            </a:lvl2pPr>
          </a:lstStyle>
          <a:p>
            <a:pPr lvl="0">
              <a:defRPr sz="1800"/>
            </a:pPr>
            <a:r>
              <a:rPr sz="2916"/>
              <a:t>use sliding window on all locations</a:t>
            </a:r>
            <a:endParaRPr sz="2916"/>
          </a:p>
          <a:p>
            <a:pPr lvl="1">
              <a:defRPr sz="1800"/>
            </a:pPr>
            <a:r>
              <a:rPr sz="2916"/>
              <a:t>normal image size : 480*640</a:t>
            </a:r>
          </a:p>
        </p:txBody>
      </p:sp>
      <p:pic>
        <p:nvPicPr>
          <p:cNvPr id="28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2452" y="4059347"/>
            <a:ext cx="6373703" cy="4914663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9779004" y="2406402"/>
            <a:ext cx="2975579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Multiple Scales </a:t>
            </a:r>
          </a:p>
        </p:txBody>
      </p:sp>
      <p:sp>
        <p:nvSpPr>
          <p:cNvPr id="291" name="Shape 291"/>
          <p:cNvSpPr/>
          <p:nvPr/>
        </p:nvSpPr>
        <p:spPr>
          <a:xfrm>
            <a:off x="9779004" y="4124680"/>
            <a:ext cx="2975579" cy="85550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Sliding Window</a:t>
            </a:r>
          </a:p>
        </p:txBody>
      </p:sp>
      <p:sp>
        <p:nvSpPr>
          <p:cNvPr id="292" name="Shape 292"/>
          <p:cNvSpPr/>
          <p:nvPr/>
        </p:nvSpPr>
        <p:spPr>
          <a:xfrm>
            <a:off x="9779004" y="5842958"/>
            <a:ext cx="2975579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293" name="Shape 293"/>
          <p:cNvSpPr/>
          <p:nvPr/>
        </p:nvSpPr>
        <p:spPr>
          <a:xfrm>
            <a:off x="9779004" y="7561236"/>
            <a:ext cx="2975579" cy="855509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Classify  </a:t>
            </a:r>
          </a:p>
        </p:txBody>
      </p:sp>
      <p:sp>
        <p:nvSpPr>
          <p:cNvPr id="294" name="Shape 294"/>
          <p:cNvSpPr/>
          <p:nvPr/>
        </p:nvSpPr>
        <p:spPr>
          <a:xfrm>
            <a:off x="11183073" y="3252929"/>
            <a:ext cx="1" cy="880732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95" name="Shape 295"/>
          <p:cNvSpPr/>
          <p:nvPr/>
        </p:nvSpPr>
        <p:spPr>
          <a:xfrm>
            <a:off x="11183073" y="4971207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96" name="Shape 296"/>
          <p:cNvSpPr/>
          <p:nvPr/>
        </p:nvSpPr>
        <p:spPr>
          <a:xfrm>
            <a:off x="11183073" y="6689484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97" name="Shape 297"/>
          <p:cNvSpPr/>
          <p:nvPr/>
        </p:nvSpPr>
        <p:spPr>
          <a:xfrm>
            <a:off x="6600051" y="6581915"/>
            <a:ext cx="666982" cy="1525878"/>
          </a:xfrm>
          <a:prstGeom prst="rect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98" name="Shape 298"/>
          <p:cNvSpPr/>
          <p:nvPr/>
        </p:nvSpPr>
        <p:spPr>
          <a:xfrm>
            <a:off x="377783" y="8952366"/>
            <a:ext cx="125487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Figure  from : Pedestrian detection at 100 frames per second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Why Pedestrian Detection is hard?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Articulated pose</a:t>
            </a:r>
            <a:endParaRPr sz="3600"/>
          </a:p>
          <a:p>
            <a:pPr lvl="0">
              <a:defRPr sz="1800"/>
            </a:pPr>
            <a:r>
              <a:rPr sz="3600"/>
              <a:t>Clothing </a:t>
            </a:r>
            <a:endParaRPr sz="3600"/>
          </a:p>
          <a:p>
            <a:pPr lvl="0">
              <a:defRPr sz="1800"/>
            </a:pPr>
            <a:r>
              <a:rPr sz="3600"/>
              <a:t>Lightning</a:t>
            </a:r>
            <a:endParaRPr sz="3600"/>
          </a:p>
          <a:p>
            <a:pPr lvl="0">
              <a:defRPr sz="1800"/>
            </a:pPr>
            <a:r>
              <a:rPr sz="3600"/>
              <a:t>Background </a:t>
            </a:r>
            <a:endParaRPr sz="3600"/>
          </a:p>
          <a:p>
            <a:pPr lvl="0">
              <a:defRPr sz="1800"/>
            </a:pPr>
            <a:r>
              <a:rPr sz="3600"/>
              <a:t>Occlusion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7679"/>
              <a:t>The process of Detection</a:t>
            </a:r>
          </a:p>
        </p:txBody>
      </p:sp>
      <p:sp>
        <p:nvSpPr>
          <p:cNvPr id="301" name="Shape 301"/>
          <p:cNvSpPr/>
          <p:nvPr>
            <p:ph type="body" idx="1"/>
          </p:nvPr>
        </p:nvSpPr>
        <p:spPr>
          <a:xfrm>
            <a:off x="952500" y="2609850"/>
            <a:ext cx="8530961" cy="628650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Extract HoG from current window</a:t>
            </a:r>
          </a:p>
        </p:txBody>
      </p:sp>
      <p:sp>
        <p:nvSpPr>
          <p:cNvPr id="302" name="Shape 302"/>
          <p:cNvSpPr/>
          <p:nvPr/>
        </p:nvSpPr>
        <p:spPr>
          <a:xfrm>
            <a:off x="9779004" y="2406402"/>
            <a:ext cx="2975579" cy="855508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Multiple Scales </a:t>
            </a:r>
          </a:p>
        </p:txBody>
      </p:sp>
      <p:sp>
        <p:nvSpPr>
          <p:cNvPr id="303" name="Shape 303"/>
          <p:cNvSpPr/>
          <p:nvPr/>
        </p:nvSpPr>
        <p:spPr>
          <a:xfrm>
            <a:off x="9779004" y="4124680"/>
            <a:ext cx="2975579" cy="855508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Sliding Window</a:t>
            </a:r>
          </a:p>
        </p:txBody>
      </p:sp>
      <p:sp>
        <p:nvSpPr>
          <p:cNvPr id="304" name="Shape 304"/>
          <p:cNvSpPr/>
          <p:nvPr/>
        </p:nvSpPr>
        <p:spPr>
          <a:xfrm>
            <a:off x="9779004" y="5842958"/>
            <a:ext cx="2975579" cy="85550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305" name="Shape 305"/>
          <p:cNvSpPr/>
          <p:nvPr/>
        </p:nvSpPr>
        <p:spPr>
          <a:xfrm>
            <a:off x="9779004" y="7561236"/>
            <a:ext cx="2975579" cy="855509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Classify  </a:t>
            </a:r>
          </a:p>
        </p:txBody>
      </p:sp>
      <p:sp>
        <p:nvSpPr>
          <p:cNvPr id="306" name="Shape 306"/>
          <p:cNvSpPr/>
          <p:nvPr/>
        </p:nvSpPr>
        <p:spPr>
          <a:xfrm>
            <a:off x="11183073" y="3252929"/>
            <a:ext cx="1" cy="880732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07" name="Shape 307"/>
          <p:cNvSpPr/>
          <p:nvPr/>
        </p:nvSpPr>
        <p:spPr>
          <a:xfrm>
            <a:off x="11183073" y="4971207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08" name="Shape 308"/>
          <p:cNvSpPr/>
          <p:nvPr/>
        </p:nvSpPr>
        <p:spPr>
          <a:xfrm>
            <a:off x="11183073" y="6689484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grpSp>
        <p:nvGrpSpPr>
          <p:cNvPr id="311" name="Group 311"/>
          <p:cNvGrpSpPr/>
          <p:nvPr/>
        </p:nvGrpSpPr>
        <p:grpSpPr>
          <a:xfrm>
            <a:off x="672336" y="5145119"/>
            <a:ext cx="3517772" cy="2712500"/>
            <a:chOff x="0" y="0"/>
            <a:chExt cx="3517771" cy="2712498"/>
          </a:xfrm>
        </p:grpSpPr>
        <p:pic>
          <p:nvPicPr>
            <p:cNvPr id="309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517772" cy="2712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0" name="Shape 310"/>
            <p:cNvSpPr/>
            <p:nvPr/>
          </p:nvSpPr>
          <p:spPr>
            <a:xfrm>
              <a:off x="449465" y="811107"/>
              <a:ext cx="477258" cy="1535212"/>
            </a:xfrm>
            <a:prstGeom prst="rect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pic>
        <p:nvPicPr>
          <p:cNvPr id="31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8063" y="4966642"/>
            <a:ext cx="1788674" cy="3069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 rot="21186727">
            <a:off x="1581508" y="7002868"/>
            <a:ext cx="4065467" cy="352235"/>
          </a:xfrm>
          <a:prstGeom prst="rect">
            <a:avLst/>
          </a:prstGeom>
        </p:spPr>
      </p:pic>
      <p:sp>
        <p:nvSpPr>
          <p:cNvPr id="315" name="Shape 315"/>
          <p:cNvSpPr/>
          <p:nvPr/>
        </p:nvSpPr>
        <p:spPr>
          <a:xfrm>
            <a:off x="377783" y="8952366"/>
            <a:ext cx="125487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Figure  from : Pedestrian detection at 100 frames per second</a:t>
            </a:r>
          </a:p>
        </p:txBody>
      </p: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 lvl="0">
              <a:defRPr sz="1800"/>
            </a:pPr>
            <a:r>
              <a:rPr sz="7679"/>
              <a:t>The process of Detection</a:t>
            </a:r>
          </a:p>
        </p:txBody>
      </p:sp>
      <p:sp>
        <p:nvSpPr>
          <p:cNvPr id="318" name="Shape 318"/>
          <p:cNvSpPr/>
          <p:nvPr>
            <p:ph type="body" idx="1"/>
          </p:nvPr>
        </p:nvSpPr>
        <p:spPr>
          <a:xfrm>
            <a:off x="952500" y="2609850"/>
            <a:ext cx="8530961" cy="628650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Use LinearSVM  to classify</a:t>
            </a:r>
            <a:endParaRPr sz="3600"/>
          </a:p>
          <a:p>
            <a:pPr lvl="0">
              <a:defRPr sz="1800"/>
            </a:pPr>
            <a:r>
              <a:rPr sz="3600"/>
              <a:t>Accurate Criteria </a:t>
            </a:r>
            <a:endParaRPr sz="3600"/>
          </a:p>
          <a:p>
            <a:pPr lvl="0">
              <a:defRPr sz="1800"/>
            </a:pPr>
            <a:r>
              <a:rPr sz="3600"/>
              <a:t>Normally if  &gt;= 0.5,  we consider it is correct. </a:t>
            </a:r>
          </a:p>
        </p:txBody>
      </p:sp>
      <p:sp>
        <p:nvSpPr>
          <p:cNvPr id="319" name="Shape 319"/>
          <p:cNvSpPr/>
          <p:nvPr/>
        </p:nvSpPr>
        <p:spPr>
          <a:xfrm>
            <a:off x="9779004" y="2406402"/>
            <a:ext cx="2975579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Multiple Scales </a:t>
            </a:r>
          </a:p>
        </p:txBody>
      </p:sp>
      <p:sp>
        <p:nvSpPr>
          <p:cNvPr id="320" name="Shape 320"/>
          <p:cNvSpPr/>
          <p:nvPr/>
        </p:nvSpPr>
        <p:spPr>
          <a:xfrm>
            <a:off x="9779004" y="4124680"/>
            <a:ext cx="2975579" cy="855508"/>
          </a:xfrm>
          <a:prstGeom prst="rect">
            <a:avLst/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Sliding Window</a:t>
            </a:r>
          </a:p>
        </p:txBody>
      </p:sp>
      <p:sp>
        <p:nvSpPr>
          <p:cNvPr id="321" name="Shape 321"/>
          <p:cNvSpPr/>
          <p:nvPr/>
        </p:nvSpPr>
        <p:spPr>
          <a:xfrm>
            <a:off x="9779004" y="5842958"/>
            <a:ext cx="2975579" cy="855508"/>
          </a:xfrm>
          <a:prstGeom prst="rect">
            <a:avLst/>
          </a:prstGeom>
          <a:blipFill>
            <a:blip r:embed="rId3">
              <a:alphaModFix amt="31329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Feature Extraction</a:t>
            </a:r>
          </a:p>
        </p:txBody>
      </p:sp>
      <p:sp>
        <p:nvSpPr>
          <p:cNvPr id="322" name="Shape 322"/>
          <p:cNvSpPr/>
          <p:nvPr/>
        </p:nvSpPr>
        <p:spPr>
          <a:xfrm>
            <a:off x="9779004" y="7561236"/>
            <a:ext cx="2975579" cy="85550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Classify  </a:t>
            </a:r>
          </a:p>
        </p:txBody>
      </p:sp>
      <p:sp>
        <p:nvSpPr>
          <p:cNvPr id="323" name="Shape 323"/>
          <p:cNvSpPr/>
          <p:nvPr/>
        </p:nvSpPr>
        <p:spPr>
          <a:xfrm>
            <a:off x="11183073" y="3252929"/>
            <a:ext cx="1" cy="880732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24" name="Shape 324"/>
          <p:cNvSpPr/>
          <p:nvPr/>
        </p:nvSpPr>
        <p:spPr>
          <a:xfrm>
            <a:off x="11183073" y="4971207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25" name="Shape 325"/>
          <p:cNvSpPr/>
          <p:nvPr/>
        </p:nvSpPr>
        <p:spPr>
          <a:xfrm>
            <a:off x="11183073" y="6689484"/>
            <a:ext cx="1" cy="880733"/>
          </a:xfrm>
          <a:prstGeom prst="line">
            <a:avLst/>
          </a:prstGeom>
          <a:ln w="762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26" name="Shape 326"/>
          <p:cNvSpPr/>
          <p:nvPr/>
        </p:nvSpPr>
        <p:spPr>
          <a:xfrm>
            <a:off x="377783" y="8952366"/>
            <a:ext cx="125487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Figure  from : Pedestrian detection at 100 frames per second</a:t>
            </a:r>
          </a:p>
        </p:txBody>
      </p:sp>
      <p:grpSp>
        <p:nvGrpSpPr>
          <p:cNvPr id="330" name="Group 330"/>
          <p:cNvGrpSpPr/>
          <p:nvPr/>
        </p:nvGrpSpPr>
        <p:grpSpPr>
          <a:xfrm>
            <a:off x="5531071" y="6043723"/>
            <a:ext cx="3836850" cy="2958535"/>
            <a:chOff x="0" y="0"/>
            <a:chExt cx="3836848" cy="2958534"/>
          </a:xfrm>
        </p:grpSpPr>
        <p:pic>
          <p:nvPicPr>
            <p:cNvPr id="327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36849" cy="29585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8" name="Shape 328"/>
            <p:cNvSpPr/>
            <p:nvPr/>
          </p:nvSpPr>
          <p:spPr>
            <a:xfrm>
              <a:off x="490234" y="884678"/>
              <a:ext cx="520547" cy="1674462"/>
            </a:xfrm>
            <a:prstGeom prst="rect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29" name="Shape 329"/>
            <p:cNvSpPr/>
            <p:nvPr/>
          </p:nvSpPr>
          <p:spPr>
            <a:xfrm>
              <a:off x="291874" y="979334"/>
              <a:ext cx="711803" cy="1278923"/>
            </a:xfrm>
            <a:prstGeom prst="rect">
              <a:avLst/>
            </a:prstGeom>
            <a:noFill/>
            <a:ln w="50800" cap="flat">
              <a:solidFill>
                <a:srgbClr val="0433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pic>
        <p:nvPicPr>
          <p:cNvPr id="331" name="MathType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3506" y="3446343"/>
            <a:ext cx="5346528" cy="1346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Wavelet-based AdaBoost cascade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Haar Wavelet</a:t>
            </a:r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xfrm>
            <a:off x="952500" y="2603500"/>
            <a:ext cx="11099800" cy="117272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A set of predefined wavelets </a:t>
            </a:r>
          </a:p>
        </p:txBody>
      </p:sp>
      <p:pic>
        <p:nvPicPr>
          <p:cNvPr id="33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658269"/>
            <a:ext cx="13004801" cy="1838376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/>
        </p:nvSpPr>
        <p:spPr>
          <a:xfrm>
            <a:off x="1726485" y="6551413"/>
            <a:ext cx="1644180" cy="266693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41" name="Shape 341"/>
          <p:cNvSpPr/>
          <p:nvPr/>
        </p:nvSpPr>
        <p:spPr>
          <a:xfrm>
            <a:off x="2237221" y="5700178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40</a:t>
            </a:r>
          </a:p>
        </p:txBody>
      </p:sp>
      <p:sp>
        <p:nvSpPr>
          <p:cNvPr id="342" name="Shape 342"/>
          <p:cNvSpPr/>
          <p:nvPr/>
        </p:nvSpPr>
        <p:spPr>
          <a:xfrm>
            <a:off x="977485" y="7321874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80</a:t>
            </a: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Haar Wavelet</a:t>
            </a:r>
          </a:p>
        </p:txBody>
      </p:sp>
      <p:sp>
        <p:nvSpPr>
          <p:cNvPr id="345" name="Shape 345"/>
          <p:cNvSpPr/>
          <p:nvPr>
            <p:ph type="body" idx="1"/>
          </p:nvPr>
        </p:nvSpPr>
        <p:spPr>
          <a:xfrm>
            <a:off x="952500" y="2603500"/>
            <a:ext cx="11099800" cy="117272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A set of predefined wavelets </a:t>
            </a:r>
          </a:p>
        </p:txBody>
      </p:sp>
      <p:pic>
        <p:nvPicPr>
          <p:cNvPr id="34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3658269"/>
            <a:ext cx="13004801" cy="1838376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1726485" y="6551413"/>
            <a:ext cx="1644180" cy="2666936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48" name="Shape 348"/>
          <p:cNvSpPr/>
          <p:nvPr/>
        </p:nvSpPr>
        <p:spPr>
          <a:xfrm>
            <a:off x="2237221" y="5700178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40</a:t>
            </a:r>
          </a:p>
        </p:txBody>
      </p:sp>
      <p:sp>
        <p:nvSpPr>
          <p:cNvPr id="349" name="Shape 349"/>
          <p:cNvSpPr/>
          <p:nvPr/>
        </p:nvSpPr>
        <p:spPr>
          <a:xfrm>
            <a:off x="977485" y="7321874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80</a:t>
            </a:r>
          </a:p>
        </p:txBody>
      </p:sp>
      <p:grpSp>
        <p:nvGrpSpPr>
          <p:cNvPr id="352" name="Group 352"/>
          <p:cNvGrpSpPr/>
          <p:nvPr/>
        </p:nvGrpSpPr>
        <p:grpSpPr>
          <a:xfrm>
            <a:off x="4898173" y="6551413"/>
            <a:ext cx="1271285" cy="1270001"/>
            <a:chOff x="0" y="0"/>
            <a:chExt cx="1271283" cy="1270000"/>
          </a:xfrm>
        </p:grpSpPr>
        <p:sp>
          <p:nvSpPr>
            <p:cNvPr id="350" name="Shape 350"/>
            <p:cNvSpPr/>
            <p:nvPr/>
          </p:nvSpPr>
          <p:spPr>
            <a:xfrm>
              <a:off x="0" y="0"/>
              <a:ext cx="1270000" cy="1270000"/>
            </a:xfrm>
            <a:prstGeom prst="rect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51" name="Shape 351"/>
            <p:cNvSpPr/>
            <p:nvPr/>
          </p:nvSpPr>
          <p:spPr>
            <a:xfrm>
              <a:off x="673976" y="0"/>
              <a:ext cx="597308" cy="1270001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  <p:sp>
        <p:nvSpPr>
          <p:cNvPr id="353" name="Shape 353"/>
          <p:cNvSpPr/>
          <p:nvPr/>
        </p:nvSpPr>
        <p:spPr>
          <a:xfrm>
            <a:off x="6492788" y="6862563"/>
            <a:ext cx="54708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= sum(white) - sum(black)</a:t>
            </a: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Haar Wavelet</a:t>
            </a:r>
          </a:p>
        </p:txBody>
      </p:sp>
      <p:sp>
        <p:nvSpPr>
          <p:cNvPr id="358" name="Shape 358"/>
          <p:cNvSpPr/>
          <p:nvPr>
            <p:ph type="body" idx="1"/>
          </p:nvPr>
        </p:nvSpPr>
        <p:spPr>
          <a:xfrm>
            <a:off x="952500" y="2603500"/>
            <a:ext cx="11099800" cy="117272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A set of predefined wavelets </a:t>
            </a:r>
          </a:p>
        </p:txBody>
      </p:sp>
      <p:pic>
        <p:nvPicPr>
          <p:cNvPr id="35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3658269"/>
            <a:ext cx="13004801" cy="18383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1726485" y="6551413"/>
            <a:ext cx="1644180" cy="2666936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61" name="Shape 361"/>
          <p:cNvSpPr/>
          <p:nvPr/>
        </p:nvSpPr>
        <p:spPr>
          <a:xfrm>
            <a:off x="2237221" y="5700178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40</a:t>
            </a:r>
          </a:p>
        </p:txBody>
      </p:sp>
      <p:sp>
        <p:nvSpPr>
          <p:cNvPr id="362" name="Shape 362"/>
          <p:cNvSpPr/>
          <p:nvPr/>
        </p:nvSpPr>
        <p:spPr>
          <a:xfrm>
            <a:off x="977485" y="7321874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80</a:t>
            </a:r>
          </a:p>
        </p:txBody>
      </p:sp>
      <p:sp>
        <p:nvSpPr>
          <p:cNvPr id="363" name="Shape 363"/>
          <p:cNvSpPr/>
          <p:nvPr/>
        </p:nvSpPr>
        <p:spPr>
          <a:xfrm>
            <a:off x="1992188" y="6845103"/>
            <a:ext cx="1270001" cy="12700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64" name="Shape 364"/>
          <p:cNvSpPr/>
          <p:nvPr/>
        </p:nvSpPr>
        <p:spPr>
          <a:xfrm>
            <a:off x="2666165" y="6845103"/>
            <a:ext cx="597307" cy="1270001"/>
          </a:xfrm>
          <a:prstGeom prst="rect">
            <a:avLst/>
          </a:prstGeom>
          <a:solidFill/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65" name="Shape 365"/>
          <p:cNvSpPr/>
          <p:nvPr/>
        </p:nvSpPr>
        <p:spPr>
          <a:xfrm>
            <a:off x="3586802" y="7156253"/>
            <a:ext cx="547085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= sum(white) - sum(black)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Haar Wavelet</a:t>
            </a:r>
          </a:p>
        </p:txBody>
      </p:sp>
      <p:sp>
        <p:nvSpPr>
          <p:cNvPr id="370" name="Shape 370"/>
          <p:cNvSpPr/>
          <p:nvPr>
            <p:ph type="body" idx="1"/>
          </p:nvPr>
        </p:nvSpPr>
        <p:spPr>
          <a:xfrm>
            <a:off x="952500" y="2603500"/>
            <a:ext cx="11099800" cy="117272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Calculate on different location</a:t>
            </a:r>
          </a:p>
        </p:txBody>
      </p:sp>
      <p:pic>
        <p:nvPicPr>
          <p:cNvPr id="37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658269"/>
            <a:ext cx="13004801" cy="18383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hape 372"/>
          <p:cNvSpPr/>
          <p:nvPr/>
        </p:nvSpPr>
        <p:spPr>
          <a:xfrm>
            <a:off x="1726485" y="6551413"/>
            <a:ext cx="1644180" cy="266693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73" name="Shape 373"/>
          <p:cNvSpPr/>
          <p:nvPr/>
        </p:nvSpPr>
        <p:spPr>
          <a:xfrm>
            <a:off x="2237221" y="5700178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40</a:t>
            </a:r>
          </a:p>
        </p:txBody>
      </p:sp>
      <p:sp>
        <p:nvSpPr>
          <p:cNvPr id="374" name="Shape 374"/>
          <p:cNvSpPr/>
          <p:nvPr/>
        </p:nvSpPr>
        <p:spPr>
          <a:xfrm>
            <a:off x="977485" y="7321874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80</a:t>
            </a:r>
          </a:p>
        </p:txBody>
      </p:sp>
      <p:sp>
        <p:nvSpPr>
          <p:cNvPr id="375" name="Shape 375"/>
          <p:cNvSpPr/>
          <p:nvPr/>
        </p:nvSpPr>
        <p:spPr>
          <a:xfrm>
            <a:off x="1912933" y="6551413"/>
            <a:ext cx="1270001" cy="12700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76" name="Shape 376"/>
          <p:cNvSpPr/>
          <p:nvPr/>
        </p:nvSpPr>
        <p:spPr>
          <a:xfrm>
            <a:off x="2586910" y="6551413"/>
            <a:ext cx="597307" cy="1270001"/>
          </a:xfrm>
          <a:prstGeom prst="rect">
            <a:avLst/>
          </a:prstGeom>
          <a:solidFill/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77" name="Shape 377"/>
          <p:cNvSpPr/>
          <p:nvPr/>
        </p:nvSpPr>
        <p:spPr>
          <a:xfrm>
            <a:off x="8192637" y="6551413"/>
            <a:ext cx="1644180" cy="266693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78" name="Shape 378"/>
          <p:cNvSpPr/>
          <p:nvPr/>
        </p:nvSpPr>
        <p:spPr>
          <a:xfrm>
            <a:off x="8703373" y="5700178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40</a:t>
            </a:r>
          </a:p>
        </p:txBody>
      </p:sp>
      <p:sp>
        <p:nvSpPr>
          <p:cNvPr id="379" name="Shape 379"/>
          <p:cNvSpPr/>
          <p:nvPr/>
        </p:nvSpPr>
        <p:spPr>
          <a:xfrm>
            <a:off x="7443637" y="7321874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80</a:t>
            </a:r>
          </a:p>
        </p:txBody>
      </p:sp>
      <p:sp>
        <p:nvSpPr>
          <p:cNvPr id="380" name="Shape 380"/>
          <p:cNvSpPr/>
          <p:nvPr/>
        </p:nvSpPr>
        <p:spPr>
          <a:xfrm>
            <a:off x="8581597" y="7760072"/>
            <a:ext cx="1270001" cy="12700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81" name="Shape 381"/>
          <p:cNvSpPr/>
          <p:nvPr/>
        </p:nvSpPr>
        <p:spPr>
          <a:xfrm>
            <a:off x="9255575" y="7760072"/>
            <a:ext cx="597307" cy="1270001"/>
          </a:xfrm>
          <a:prstGeom prst="rect">
            <a:avLst/>
          </a:prstGeom>
          <a:solidFill/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Haar Wavelet</a:t>
            </a:r>
          </a:p>
        </p:txBody>
      </p:sp>
      <p:sp>
        <p:nvSpPr>
          <p:cNvPr id="384" name="Shape 384"/>
          <p:cNvSpPr/>
          <p:nvPr>
            <p:ph type="body" idx="1"/>
          </p:nvPr>
        </p:nvSpPr>
        <p:spPr>
          <a:xfrm>
            <a:off x="952500" y="2603500"/>
            <a:ext cx="11099800" cy="1172720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Calculate on different location</a:t>
            </a:r>
          </a:p>
        </p:txBody>
      </p:sp>
      <p:pic>
        <p:nvPicPr>
          <p:cNvPr id="38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658269"/>
            <a:ext cx="13004801" cy="18383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/>
          <p:nvPr/>
        </p:nvSpPr>
        <p:spPr>
          <a:xfrm>
            <a:off x="1726485" y="6551413"/>
            <a:ext cx="1644180" cy="266693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7" name="Shape 387"/>
          <p:cNvSpPr/>
          <p:nvPr/>
        </p:nvSpPr>
        <p:spPr>
          <a:xfrm>
            <a:off x="2237221" y="5700178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40</a:t>
            </a:r>
          </a:p>
        </p:txBody>
      </p:sp>
      <p:sp>
        <p:nvSpPr>
          <p:cNvPr id="388" name="Shape 388"/>
          <p:cNvSpPr/>
          <p:nvPr/>
        </p:nvSpPr>
        <p:spPr>
          <a:xfrm>
            <a:off x="977485" y="7321874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80</a:t>
            </a:r>
          </a:p>
        </p:txBody>
      </p:sp>
      <p:sp>
        <p:nvSpPr>
          <p:cNvPr id="389" name="Shape 389"/>
          <p:cNvSpPr/>
          <p:nvPr/>
        </p:nvSpPr>
        <p:spPr>
          <a:xfrm>
            <a:off x="1912933" y="6551413"/>
            <a:ext cx="1270001" cy="12700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90" name="Shape 390"/>
          <p:cNvSpPr/>
          <p:nvPr/>
        </p:nvSpPr>
        <p:spPr>
          <a:xfrm>
            <a:off x="2586910" y="6551413"/>
            <a:ext cx="597307" cy="1270001"/>
          </a:xfrm>
          <a:prstGeom prst="rect">
            <a:avLst/>
          </a:prstGeom>
          <a:solidFill/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91" name="Shape 391"/>
          <p:cNvSpPr/>
          <p:nvPr/>
        </p:nvSpPr>
        <p:spPr>
          <a:xfrm>
            <a:off x="8148718" y="6551413"/>
            <a:ext cx="1644180" cy="2666936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92" name="Shape 392"/>
          <p:cNvSpPr/>
          <p:nvPr/>
        </p:nvSpPr>
        <p:spPr>
          <a:xfrm>
            <a:off x="8659455" y="5700178"/>
            <a:ext cx="6227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40</a:t>
            </a:r>
          </a:p>
        </p:txBody>
      </p:sp>
      <p:sp>
        <p:nvSpPr>
          <p:cNvPr id="393" name="Shape 393"/>
          <p:cNvSpPr/>
          <p:nvPr/>
        </p:nvSpPr>
        <p:spPr>
          <a:xfrm>
            <a:off x="7399718" y="7321874"/>
            <a:ext cx="6227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80</a:t>
            </a:r>
          </a:p>
        </p:txBody>
      </p:sp>
      <p:grpSp>
        <p:nvGrpSpPr>
          <p:cNvPr id="396" name="Group 396"/>
          <p:cNvGrpSpPr/>
          <p:nvPr/>
        </p:nvGrpSpPr>
        <p:grpSpPr>
          <a:xfrm>
            <a:off x="8646630" y="6862563"/>
            <a:ext cx="648355" cy="647701"/>
            <a:chOff x="0" y="0"/>
            <a:chExt cx="648354" cy="647700"/>
          </a:xfrm>
        </p:grpSpPr>
        <p:sp>
          <p:nvSpPr>
            <p:cNvPr id="394" name="Shape 394"/>
            <p:cNvSpPr/>
            <p:nvPr/>
          </p:nvSpPr>
          <p:spPr>
            <a:xfrm>
              <a:off x="0" y="0"/>
              <a:ext cx="647700" cy="647700"/>
            </a:xfrm>
            <a:prstGeom prst="rect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395" name="Shape 395"/>
            <p:cNvSpPr/>
            <p:nvPr/>
          </p:nvSpPr>
          <p:spPr>
            <a:xfrm>
              <a:off x="343728" y="0"/>
              <a:ext cx="304627" cy="647700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</p:grp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Problem ? Length of Features</a:t>
            </a:r>
          </a:p>
        </p:txBody>
      </p:sp>
      <p:sp>
        <p:nvSpPr>
          <p:cNvPr id="399" name="Shape 399"/>
          <p:cNvSpPr/>
          <p:nvPr>
            <p:ph type="body" idx="1"/>
          </p:nvPr>
        </p:nvSpPr>
        <p:spPr>
          <a:xfrm>
            <a:off x="952500" y="2603500"/>
            <a:ext cx="11099800" cy="2794668"/>
          </a:xfrm>
          <a:prstGeom prst="rect">
            <a:avLst/>
          </a:prstGeom>
        </p:spPr>
        <p:txBody>
          <a:bodyPr anchor="t"/>
          <a:lstStyle/>
          <a:p>
            <a:pPr lvl="0" marL="440055" indent="-440055" defTabSz="578358">
              <a:spcBef>
                <a:spcPts val="4100"/>
              </a:spcBef>
              <a:defRPr sz="1800"/>
            </a:pPr>
            <a:r>
              <a:rPr sz="3564"/>
              <a:t>For example :</a:t>
            </a:r>
            <a:br>
              <a:rPr sz="3564"/>
            </a:br>
            <a:r>
              <a:rPr sz="3564"/>
              <a:t>14 waveslets* 40x80 locations * 3scales * 3channels =</a:t>
            </a:r>
            <a:r>
              <a:rPr b="1" sz="3564">
                <a:latin typeface="Helvetica"/>
                <a:ea typeface="Helvetica"/>
                <a:cs typeface="Helvetica"/>
                <a:sym typeface="Helvetica"/>
              </a:rPr>
              <a:t> 403,200</a:t>
            </a:r>
            <a:r>
              <a:rPr sz="3564"/>
              <a:t> </a:t>
            </a:r>
            <a:endParaRPr sz="3564"/>
          </a:p>
          <a:p>
            <a:pPr lvl="0" marL="440055" indent="-440055" defTabSz="578358">
              <a:spcBef>
                <a:spcPts val="4100"/>
              </a:spcBef>
              <a:defRPr sz="1800"/>
            </a:pPr>
            <a:r>
              <a:rPr sz="3564"/>
              <a:t>Curse of high dimensionality</a:t>
            </a:r>
          </a:p>
        </p:txBody>
      </p:sp>
      <p:sp>
        <p:nvSpPr>
          <p:cNvPr id="400" name="Shape 400"/>
          <p:cNvSpPr/>
          <p:nvPr/>
        </p:nvSpPr>
        <p:spPr>
          <a:xfrm>
            <a:off x="55194" y="5554865"/>
            <a:ext cx="12894412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The curse of dimensionality refers to various phenomena that arise when analyzing and organizing data in high-dimensional spaces (often with hundreds or thousands of dimensions) that do not occur in low-dimensional settings such as the three-dimensional physical space of everyday experience.</a:t>
            </a:r>
            <a:endParaRPr sz="3600"/>
          </a:p>
        </p:txBody>
      </p:sp>
      <p:sp>
        <p:nvSpPr>
          <p:cNvPr id="401" name="Shape 401"/>
          <p:cNvSpPr/>
          <p:nvPr/>
        </p:nvSpPr>
        <p:spPr>
          <a:xfrm>
            <a:off x="1490368" y="8695490"/>
            <a:ext cx="45006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Cited from Wikipedia 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Classifier : AdaBoost </a:t>
            </a:r>
          </a:p>
        </p:txBody>
      </p:sp>
      <p:sp>
        <p:nvSpPr>
          <p:cNvPr id="406" name="Shape 406"/>
          <p:cNvSpPr/>
          <p:nvPr>
            <p:ph type="body" idx="1"/>
          </p:nvPr>
        </p:nvSpPr>
        <p:spPr>
          <a:xfrm>
            <a:off x="952500" y="2603500"/>
            <a:ext cx="5871952" cy="6286500"/>
          </a:xfrm>
          <a:prstGeom prst="rect">
            <a:avLst/>
          </a:prstGeom>
        </p:spPr>
        <p:txBody>
          <a:bodyPr anchor="t"/>
          <a:lstStyle/>
          <a:p>
            <a:pPr lvl="0" marL="444499" indent="-444499">
              <a:defRPr sz="1800"/>
            </a:pPr>
            <a:r>
              <a:rPr sz="3800"/>
              <a:t>Feature Selection in Training</a:t>
            </a:r>
            <a:endParaRPr sz="3800"/>
          </a:p>
          <a:p>
            <a:pPr lvl="1">
              <a:defRPr sz="1800"/>
            </a:pPr>
            <a:r>
              <a:rPr b="1" sz="3800">
                <a:latin typeface="Helvetica"/>
                <a:ea typeface="Helvetica"/>
                <a:cs typeface="Helvetica"/>
                <a:sym typeface="Helvetica"/>
              </a:rPr>
              <a:t>Randomly</a:t>
            </a:r>
            <a:r>
              <a:rPr sz="3800"/>
              <a:t> Sample a set of features </a:t>
            </a:r>
            <a:endParaRPr sz="3800"/>
          </a:p>
          <a:p>
            <a:pPr lvl="1">
              <a:defRPr sz="1800"/>
            </a:pPr>
            <a:r>
              <a:rPr sz="3800"/>
              <a:t>A weighted linear combination of selected features </a:t>
            </a:r>
          </a:p>
        </p:txBody>
      </p:sp>
      <p:pic>
        <p:nvPicPr>
          <p:cNvPr id="40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6101" y="3942876"/>
            <a:ext cx="6386620" cy="5352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Why Pedestrian Detection is hard?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Articulated pose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600"/>
              <a:t>Clothing </a:t>
            </a:r>
            <a:endParaRPr sz="3600"/>
          </a:p>
          <a:p>
            <a:pPr lvl="0">
              <a:defRPr sz="1800"/>
            </a:pPr>
            <a:r>
              <a:rPr sz="3600"/>
              <a:t>Lightning</a:t>
            </a:r>
            <a:endParaRPr sz="3600"/>
          </a:p>
          <a:p>
            <a:pPr lvl="0">
              <a:defRPr sz="1800"/>
            </a:pPr>
            <a:r>
              <a:rPr sz="3600"/>
              <a:t>Background </a:t>
            </a:r>
            <a:endParaRPr sz="3600"/>
          </a:p>
          <a:p>
            <a:pPr lvl="0">
              <a:defRPr sz="1800"/>
            </a:pPr>
            <a:r>
              <a:rPr sz="3600"/>
              <a:t>Occlusion</a:t>
            </a:r>
          </a:p>
        </p:txBody>
      </p:sp>
      <p:pic>
        <p:nvPicPr>
          <p:cNvPr id="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4450" y="4813300"/>
            <a:ext cx="6964517" cy="2159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684327" y="8528050"/>
            <a:ext cx="1182306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2500"/>
              <a:t>Credit from : </a:t>
            </a:r>
            <a:br>
              <a:rPr sz="2500"/>
            </a:br>
            <a:r>
              <a:rPr sz="2500"/>
              <a:t>Markerless Articulated Human Body Tracking from Multi-View Video with GPU-PSO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Speed up the feature extraction : Integral Images</a:t>
            </a:r>
          </a:p>
        </p:txBody>
      </p:sp>
      <p:sp>
        <p:nvSpPr>
          <p:cNvPr id="412" name="Shape 4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More efficient way to calculate the sum of window</a:t>
            </a:r>
            <a:endParaRPr sz="3600"/>
          </a:p>
          <a:p>
            <a:pPr lvl="0">
              <a:defRPr sz="1800"/>
            </a:pPr>
            <a:r>
              <a:rPr sz="3600"/>
              <a:t>Integral Image : value at (x, y) = sum of all the pixels above and to the left.</a:t>
            </a:r>
            <a:endParaRPr sz="3600"/>
          </a:p>
          <a:p>
            <a:pPr lvl="0">
              <a:defRPr sz="1800"/>
            </a:pPr>
            <a:r>
              <a:rPr sz="3600"/>
              <a:t>How to calculate D ?  Answer : 4+1 - (2+3) </a:t>
            </a:r>
          </a:p>
        </p:txBody>
      </p:sp>
      <p:sp>
        <p:nvSpPr>
          <p:cNvPr id="413" name="Shape 413"/>
          <p:cNvSpPr/>
          <p:nvPr/>
        </p:nvSpPr>
        <p:spPr>
          <a:xfrm>
            <a:off x="197452" y="9056737"/>
            <a:ext cx="99573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Source from : Robust Real-Time Face Detection </a:t>
            </a:r>
          </a:p>
        </p:txBody>
      </p:sp>
      <p:pic>
        <p:nvPicPr>
          <p:cNvPr id="41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260" y="6618714"/>
            <a:ext cx="17145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pasted-image.png"/>
          <p:cNvPicPr/>
          <p:nvPr/>
        </p:nvPicPr>
        <p:blipFill>
          <a:blip r:embed="rId3">
            <a:extLst/>
          </a:blip>
          <a:srcRect l="13057" t="6674" r="5340" b="408"/>
          <a:stretch>
            <a:fillRect/>
          </a:stretch>
        </p:blipFill>
        <p:spPr>
          <a:xfrm>
            <a:off x="7043732" y="6560609"/>
            <a:ext cx="3062069" cy="2427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57933" y="6491789"/>
            <a:ext cx="3311060" cy="2565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Cascade Model  </a:t>
            </a:r>
          </a:p>
        </p:txBody>
      </p:sp>
      <p:sp>
        <p:nvSpPr>
          <p:cNvPr id="419" name="Shape 4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To handle sliding window problems </a:t>
            </a:r>
            <a:endParaRPr sz="3600"/>
          </a:p>
          <a:p>
            <a:pPr lvl="1">
              <a:defRPr sz="1800"/>
            </a:pPr>
            <a:r>
              <a:rPr sz="3600"/>
              <a:t>h*w resolution, s scales</a:t>
            </a:r>
            <a:endParaRPr sz="3600"/>
          </a:p>
          <a:p>
            <a:pPr lvl="1">
              <a:defRPr sz="1800"/>
            </a:pPr>
            <a:r>
              <a:rPr sz="3600"/>
              <a:t>e.g. at run time, we need to do O(h*w*s) class-action</a:t>
            </a:r>
          </a:p>
        </p:txBody>
      </p:sp>
      <p:pic>
        <p:nvPicPr>
          <p:cNvPr id="42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0863" y="5982632"/>
            <a:ext cx="4913937" cy="3420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Cascade Model  </a:t>
            </a:r>
          </a:p>
        </p:txBody>
      </p:sp>
      <p:sp>
        <p:nvSpPr>
          <p:cNvPr id="423" name="Shape 423"/>
          <p:cNvSpPr/>
          <p:nvPr>
            <p:ph type="body" idx="1"/>
          </p:nvPr>
        </p:nvSpPr>
        <p:spPr>
          <a:xfrm>
            <a:off x="952500" y="2603500"/>
            <a:ext cx="11512371" cy="3598130"/>
          </a:xfrm>
          <a:prstGeom prst="rect">
            <a:avLst/>
          </a:prstGeom>
        </p:spPr>
        <p:txBody>
          <a:bodyPr anchor="t"/>
          <a:lstStyle/>
          <a:p>
            <a:pPr lvl="0" marL="315594" indent="-315594" defTabSz="414781">
              <a:spcBef>
                <a:spcPts val="2900"/>
              </a:spcBef>
              <a:defRPr sz="1800"/>
            </a:pPr>
            <a:r>
              <a:rPr sz="2556"/>
              <a:t>Basic Idea : </a:t>
            </a:r>
            <a:endParaRPr sz="2556"/>
          </a:p>
          <a:p>
            <a:pPr lvl="1" marL="631189" indent="-315594" defTabSz="414781">
              <a:spcBef>
                <a:spcPts val="2900"/>
              </a:spcBef>
              <a:defRPr sz="1800"/>
            </a:pPr>
            <a:r>
              <a:rPr sz="2556"/>
              <a:t>At Stage </a:t>
            </a:r>
            <a:r>
              <a:rPr b="1" sz="2556">
                <a:latin typeface="Helvetica"/>
                <a:ea typeface="Helvetica"/>
                <a:cs typeface="Helvetica"/>
                <a:sym typeface="Helvetica"/>
              </a:rPr>
              <a:t>1</a:t>
            </a:r>
            <a:endParaRPr sz="2556"/>
          </a:p>
          <a:p>
            <a:pPr lvl="2" marL="946784" indent="-315594" defTabSz="414781">
              <a:spcBef>
                <a:spcPts val="2900"/>
              </a:spcBef>
              <a:defRPr sz="1800"/>
            </a:pPr>
            <a:r>
              <a:rPr sz="2556"/>
              <a:t>is there a pedestrian in the current window?</a:t>
            </a:r>
            <a:endParaRPr sz="2556"/>
          </a:p>
          <a:p>
            <a:pPr lvl="2" marL="946784" indent="-315594" defTabSz="414781">
              <a:spcBef>
                <a:spcPts val="2900"/>
              </a:spcBef>
              <a:defRPr sz="1800"/>
            </a:pPr>
            <a:r>
              <a:rPr sz="2556"/>
              <a:t>Yes -&gt; go to stage </a:t>
            </a:r>
            <a:r>
              <a:rPr b="1" sz="2556">
                <a:latin typeface="Helvetica"/>
                <a:ea typeface="Helvetica"/>
                <a:cs typeface="Helvetica"/>
                <a:sym typeface="Helvetica"/>
              </a:rPr>
              <a:t>2</a:t>
            </a:r>
            <a:endParaRPr sz="2556"/>
          </a:p>
          <a:p>
            <a:pPr lvl="2" marL="946784" indent="-315594" defTabSz="414781">
              <a:spcBef>
                <a:spcPts val="2900"/>
              </a:spcBef>
              <a:defRPr sz="1800"/>
            </a:pPr>
            <a:r>
              <a:rPr sz="2556"/>
              <a:t>No -&gt; this window does not contain a pedestrian </a:t>
            </a:r>
          </a:p>
        </p:txBody>
      </p:sp>
      <p:sp>
        <p:nvSpPr>
          <p:cNvPr id="424" name="Shape 424"/>
          <p:cNvSpPr/>
          <p:nvPr/>
        </p:nvSpPr>
        <p:spPr>
          <a:xfrm>
            <a:off x="3076555" y="8206790"/>
            <a:ext cx="1880410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AdaBoost  Classifier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1 </a:t>
            </a:r>
          </a:p>
        </p:txBody>
      </p:sp>
      <p:sp>
        <p:nvSpPr>
          <p:cNvPr id="425" name="Shape 425"/>
          <p:cNvSpPr/>
          <p:nvPr/>
        </p:nvSpPr>
        <p:spPr>
          <a:xfrm>
            <a:off x="5593601" y="8206790"/>
            <a:ext cx="1880411" cy="1270001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AdaBoost  Classifier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2 </a:t>
            </a:r>
          </a:p>
        </p:txBody>
      </p:sp>
      <p:sp>
        <p:nvSpPr>
          <p:cNvPr id="426" name="Shape 426"/>
          <p:cNvSpPr/>
          <p:nvPr/>
        </p:nvSpPr>
        <p:spPr>
          <a:xfrm>
            <a:off x="9462668" y="8206790"/>
            <a:ext cx="1880410" cy="1270001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AdaBoost  Classifier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N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1777917" y="8673380"/>
            <a:ext cx="1284410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28" name="Shape 428"/>
          <p:cNvSpPr/>
          <p:nvPr/>
        </p:nvSpPr>
        <p:spPr>
          <a:xfrm>
            <a:off x="4971193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29" name="Shape 429"/>
          <p:cNvSpPr/>
          <p:nvPr/>
        </p:nvSpPr>
        <p:spPr>
          <a:xfrm>
            <a:off x="7510653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30" name="Shape 430"/>
          <p:cNvSpPr/>
          <p:nvPr/>
        </p:nvSpPr>
        <p:spPr>
          <a:xfrm>
            <a:off x="8844361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31" name="Shape 431"/>
          <p:cNvSpPr/>
          <p:nvPr/>
        </p:nvSpPr>
        <p:spPr>
          <a:xfrm>
            <a:off x="11375618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32" name="Shape 432"/>
          <p:cNvSpPr/>
          <p:nvPr/>
        </p:nvSpPr>
        <p:spPr>
          <a:xfrm>
            <a:off x="4958719" y="6335123"/>
            <a:ext cx="12834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False</a:t>
            </a:r>
          </a:p>
        </p:txBody>
      </p:sp>
      <p:sp>
        <p:nvSpPr>
          <p:cNvPr id="433" name="Shape 433"/>
          <p:cNvSpPr/>
          <p:nvPr/>
        </p:nvSpPr>
        <p:spPr>
          <a:xfrm>
            <a:off x="273786" y="8244890"/>
            <a:ext cx="141000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Input</a:t>
            </a:r>
            <a:endParaRPr sz="3600"/>
          </a:p>
          <a:p>
            <a:pPr lvl="0">
              <a:defRPr sz="1800"/>
            </a:pPr>
            <a:r>
              <a:rPr sz="3600"/>
              <a:t>Image</a:t>
            </a:r>
          </a:p>
        </p:txBody>
      </p:sp>
      <p:sp>
        <p:nvSpPr>
          <p:cNvPr id="434" name="Shape 434"/>
          <p:cNvSpPr/>
          <p:nvPr/>
        </p:nvSpPr>
        <p:spPr>
          <a:xfrm>
            <a:off x="8183335" y="8429040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…</a:t>
            </a:r>
          </a:p>
        </p:txBody>
      </p:sp>
      <p:sp>
        <p:nvSpPr>
          <p:cNvPr id="435" name="Shape 435"/>
          <p:cNvSpPr/>
          <p:nvPr/>
        </p:nvSpPr>
        <p:spPr>
          <a:xfrm flipV="1">
            <a:off x="3946745" y="7402590"/>
            <a:ext cx="1199089" cy="841096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36" name="Shape 436"/>
          <p:cNvSpPr/>
          <p:nvPr/>
        </p:nvSpPr>
        <p:spPr>
          <a:xfrm>
            <a:off x="11934730" y="8429040"/>
            <a:ext cx="10800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True</a:t>
            </a:r>
          </a:p>
        </p:txBody>
      </p:sp>
      <p:sp>
        <p:nvSpPr>
          <p:cNvPr id="437" name="Shape 437"/>
          <p:cNvSpPr/>
          <p:nvPr/>
        </p:nvSpPr>
        <p:spPr>
          <a:xfrm flipH="1" flipV="1">
            <a:off x="5812224" y="7221575"/>
            <a:ext cx="748276" cy="967756"/>
          </a:xfrm>
          <a:prstGeom prst="line">
            <a:avLst/>
          </a:prstGeom>
          <a:ln w="254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38" name="Shape 438"/>
          <p:cNvSpPr/>
          <p:nvPr/>
        </p:nvSpPr>
        <p:spPr>
          <a:xfrm flipH="1" flipV="1">
            <a:off x="6459838" y="7276990"/>
            <a:ext cx="3754484" cy="883238"/>
          </a:xfrm>
          <a:prstGeom prst="line">
            <a:avLst/>
          </a:prstGeom>
          <a:ln w="254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39" name="Shape 439"/>
          <p:cNvSpPr/>
          <p:nvPr/>
        </p:nvSpPr>
        <p:spPr>
          <a:xfrm>
            <a:off x="4938663" y="8260531"/>
            <a:ext cx="65082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sp>
        <p:nvSpPr>
          <p:cNvPr id="440" name="Shape 440"/>
          <p:cNvSpPr/>
          <p:nvPr/>
        </p:nvSpPr>
        <p:spPr>
          <a:xfrm>
            <a:off x="7503260" y="8260531"/>
            <a:ext cx="6508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sp>
        <p:nvSpPr>
          <p:cNvPr id="441" name="Shape 441"/>
          <p:cNvSpPr/>
          <p:nvPr/>
        </p:nvSpPr>
        <p:spPr>
          <a:xfrm>
            <a:off x="8773989" y="8219785"/>
            <a:ext cx="6508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Cascade Model </a:t>
            </a:r>
          </a:p>
        </p:txBody>
      </p:sp>
      <p:sp>
        <p:nvSpPr>
          <p:cNvPr id="444" name="Shape 444"/>
          <p:cNvSpPr/>
          <p:nvPr>
            <p:ph type="body" idx="1"/>
          </p:nvPr>
        </p:nvSpPr>
        <p:spPr>
          <a:xfrm>
            <a:off x="952500" y="2603500"/>
            <a:ext cx="11512371" cy="3598130"/>
          </a:xfrm>
          <a:prstGeom prst="rect">
            <a:avLst/>
          </a:prstGeom>
        </p:spPr>
        <p:txBody>
          <a:bodyPr anchor="t"/>
          <a:lstStyle/>
          <a:p>
            <a:pPr lvl="0" marL="315594" indent="-315594" defTabSz="414781">
              <a:spcBef>
                <a:spcPts val="2900"/>
              </a:spcBef>
              <a:defRPr sz="1800"/>
            </a:pPr>
            <a:r>
              <a:rPr sz="2556"/>
              <a:t>Basic Idea : </a:t>
            </a:r>
            <a:endParaRPr sz="2556"/>
          </a:p>
          <a:p>
            <a:pPr lvl="1" marL="631189" indent="-315594" defTabSz="414781">
              <a:spcBef>
                <a:spcPts val="2900"/>
              </a:spcBef>
              <a:defRPr sz="1800"/>
            </a:pPr>
            <a:r>
              <a:rPr sz="2556"/>
              <a:t>At Stage </a:t>
            </a:r>
            <a:r>
              <a:rPr b="1" sz="2556">
                <a:latin typeface="Helvetica"/>
                <a:ea typeface="Helvetica"/>
                <a:cs typeface="Helvetica"/>
                <a:sym typeface="Helvetica"/>
              </a:rPr>
              <a:t>2</a:t>
            </a:r>
            <a:endParaRPr sz="2556"/>
          </a:p>
          <a:p>
            <a:pPr lvl="2" marL="946784" indent="-315594" defTabSz="414781">
              <a:spcBef>
                <a:spcPts val="2900"/>
              </a:spcBef>
              <a:defRPr sz="1800"/>
            </a:pPr>
            <a:r>
              <a:rPr sz="2556"/>
              <a:t>is there a pedestrian in the current window?</a:t>
            </a:r>
            <a:endParaRPr sz="2556"/>
          </a:p>
          <a:p>
            <a:pPr lvl="2" marL="946784" indent="-315594" defTabSz="414781">
              <a:spcBef>
                <a:spcPts val="2900"/>
              </a:spcBef>
              <a:defRPr sz="1800"/>
            </a:pPr>
            <a:r>
              <a:rPr sz="2556"/>
              <a:t>Yes -&gt; go to stage </a:t>
            </a:r>
            <a:r>
              <a:rPr b="1" sz="2556">
                <a:latin typeface="Helvetica"/>
                <a:ea typeface="Helvetica"/>
                <a:cs typeface="Helvetica"/>
                <a:sym typeface="Helvetica"/>
              </a:rPr>
              <a:t>3</a:t>
            </a:r>
            <a:endParaRPr sz="2556"/>
          </a:p>
          <a:p>
            <a:pPr lvl="2" marL="946784" indent="-315594" defTabSz="414781">
              <a:spcBef>
                <a:spcPts val="2900"/>
              </a:spcBef>
              <a:defRPr sz="1800"/>
            </a:pPr>
            <a:r>
              <a:rPr sz="2556"/>
              <a:t>No -&gt; this window does not contain a pedestrian </a:t>
            </a:r>
          </a:p>
        </p:txBody>
      </p:sp>
      <p:sp>
        <p:nvSpPr>
          <p:cNvPr id="445" name="Shape 445"/>
          <p:cNvSpPr/>
          <p:nvPr/>
        </p:nvSpPr>
        <p:spPr>
          <a:xfrm>
            <a:off x="3076555" y="8206790"/>
            <a:ext cx="1880410" cy="1270001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AdaBoost  Classifier 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46" name="Shape 446"/>
          <p:cNvSpPr/>
          <p:nvPr/>
        </p:nvSpPr>
        <p:spPr>
          <a:xfrm>
            <a:off x="5593601" y="8206790"/>
            <a:ext cx="1880411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AdaBoost  Classifier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47" name="Shape 447"/>
          <p:cNvSpPr/>
          <p:nvPr/>
        </p:nvSpPr>
        <p:spPr>
          <a:xfrm>
            <a:off x="9462668" y="8206790"/>
            <a:ext cx="1880410" cy="1270001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AdaBoost  Classifier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448" name="Shape 448"/>
          <p:cNvSpPr/>
          <p:nvPr/>
        </p:nvSpPr>
        <p:spPr>
          <a:xfrm>
            <a:off x="1777917" y="8673380"/>
            <a:ext cx="1284410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49" name="Shape 449"/>
          <p:cNvSpPr/>
          <p:nvPr/>
        </p:nvSpPr>
        <p:spPr>
          <a:xfrm>
            <a:off x="4971193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50" name="Shape 450"/>
          <p:cNvSpPr/>
          <p:nvPr/>
        </p:nvSpPr>
        <p:spPr>
          <a:xfrm>
            <a:off x="7510653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51" name="Shape 451"/>
          <p:cNvSpPr/>
          <p:nvPr/>
        </p:nvSpPr>
        <p:spPr>
          <a:xfrm>
            <a:off x="8844361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52" name="Shape 452"/>
          <p:cNvSpPr/>
          <p:nvPr/>
        </p:nvSpPr>
        <p:spPr>
          <a:xfrm>
            <a:off x="11375618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53" name="Shape 453"/>
          <p:cNvSpPr/>
          <p:nvPr/>
        </p:nvSpPr>
        <p:spPr>
          <a:xfrm>
            <a:off x="4958719" y="6335123"/>
            <a:ext cx="12834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False</a:t>
            </a:r>
          </a:p>
        </p:txBody>
      </p:sp>
      <p:sp>
        <p:nvSpPr>
          <p:cNvPr id="454" name="Shape 454"/>
          <p:cNvSpPr/>
          <p:nvPr/>
        </p:nvSpPr>
        <p:spPr>
          <a:xfrm>
            <a:off x="273786" y="8244890"/>
            <a:ext cx="141000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Input</a:t>
            </a:r>
            <a:endParaRPr sz="3600"/>
          </a:p>
          <a:p>
            <a:pPr lvl="0">
              <a:defRPr sz="1800"/>
            </a:pPr>
            <a:r>
              <a:rPr sz="3600"/>
              <a:t>Image</a:t>
            </a:r>
          </a:p>
        </p:txBody>
      </p:sp>
      <p:sp>
        <p:nvSpPr>
          <p:cNvPr id="455" name="Shape 455"/>
          <p:cNvSpPr/>
          <p:nvPr/>
        </p:nvSpPr>
        <p:spPr>
          <a:xfrm>
            <a:off x="8183335" y="8429040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…</a:t>
            </a:r>
          </a:p>
        </p:txBody>
      </p:sp>
      <p:sp>
        <p:nvSpPr>
          <p:cNvPr id="456" name="Shape 456"/>
          <p:cNvSpPr/>
          <p:nvPr/>
        </p:nvSpPr>
        <p:spPr>
          <a:xfrm flipV="1">
            <a:off x="3946745" y="7402590"/>
            <a:ext cx="1199089" cy="841096"/>
          </a:xfrm>
          <a:prstGeom prst="line">
            <a:avLst/>
          </a:prstGeom>
          <a:ln w="254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57" name="Shape 457"/>
          <p:cNvSpPr/>
          <p:nvPr/>
        </p:nvSpPr>
        <p:spPr>
          <a:xfrm>
            <a:off x="11934730" y="8429040"/>
            <a:ext cx="10800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True</a:t>
            </a:r>
          </a:p>
        </p:txBody>
      </p:sp>
      <p:sp>
        <p:nvSpPr>
          <p:cNvPr id="458" name="Shape 458"/>
          <p:cNvSpPr/>
          <p:nvPr/>
        </p:nvSpPr>
        <p:spPr>
          <a:xfrm flipH="1" flipV="1">
            <a:off x="5812224" y="7221575"/>
            <a:ext cx="748276" cy="967756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59" name="Shape 459"/>
          <p:cNvSpPr/>
          <p:nvPr/>
        </p:nvSpPr>
        <p:spPr>
          <a:xfrm flipH="1" flipV="1">
            <a:off x="6459838" y="7276990"/>
            <a:ext cx="3754484" cy="883238"/>
          </a:xfrm>
          <a:prstGeom prst="line">
            <a:avLst/>
          </a:prstGeom>
          <a:ln w="254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60" name="Shape 460"/>
          <p:cNvSpPr/>
          <p:nvPr/>
        </p:nvSpPr>
        <p:spPr>
          <a:xfrm>
            <a:off x="4938663" y="8260531"/>
            <a:ext cx="65082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sp>
        <p:nvSpPr>
          <p:cNvPr id="461" name="Shape 461"/>
          <p:cNvSpPr/>
          <p:nvPr/>
        </p:nvSpPr>
        <p:spPr>
          <a:xfrm>
            <a:off x="7503260" y="8260531"/>
            <a:ext cx="6508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sp>
        <p:nvSpPr>
          <p:cNvPr id="462" name="Shape 462"/>
          <p:cNvSpPr/>
          <p:nvPr/>
        </p:nvSpPr>
        <p:spPr>
          <a:xfrm>
            <a:off x="8773989" y="8219785"/>
            <a:ext cx="6508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Cascade Model </a:t>
            </a:r>
          </a:p>
        </p:txBody>
      </p:sp>
      <p:sp>
        <p:nvSpPr>
          <p:cNvPr id="465" name="Shape 465"/>
          <p:cNvSpPr/>
          <p:nvPr>
            <p:ph type="body" idx="1"/>
          </p:nvPr>
        </p:nvSpPr>
        <p:spPr>
          <a:xfrm>
            <a:off x="952500" y="2603500"/>
            <a:ext cx="11512371" cy="3598130"/>
          </a:xfrm>
          <a:prstGeom prst="rect">
            <a:avLst/>
          </a:prstGeom>
        </p:spPr>
        <p:txBody>
          <a:bodyPr anchor="t"/>
          <a:lstStyle/>
          <a:p>
            <a:pPr lvl="0" marL="315594" indent="-315594" defTabSz="414781">
              <a:spcBef>
                <a:spcPts val="2900"/>
              </a:spcBef>
              <a:defRPr sz="1800"/>
            </a:pPr>
            <a:r>
              <a:rPr sz="2556"/>
              <a:t>Basic Idea : </a:t>
            </a:r>
            <a:endParaRPr sz="2556"/>
          </a:p>
          <a:p>
            <a:pPr lvl="1" marL="631189" indent="-315594" defTabSz="414781">
              <a:spcBef>
                <a:spcPts val="2900"/>
              </a:spcBef>
              <a:defRPr sz="1800"/>
            </a:pPr>
            <a:r>
              <a:rPr sz="2556"/>
              <a:t>At Stage </a:t>
            </a:r>
            <a:r>
              <a:rPr b="1" sz="2556">
                <a:latin typeface="Helvetica"/>
                <a:ea typeface="Helvetica"/>
                <a:cs typeface="Helvetica"/>
                <a:sym typeface="Helvetica"/>
              </a:rPr>
              <a:t>N </a:t>
            </a:r>
            <a:r>
              <a:rPr sz="2556"/>
              <a:t>(last one)</a:t>
            </a:r>
            <a:endParaRPr sz="2556"/>
          </a:p>
          <a:p>
            <a:pPr lvl="2" marL="946784" indent="-315594" defTabSz="414781">
              <a:spcBef>
                <a:spcPts val="2900"/>
              </a:spcBef>
              <a:defRPr sz="1800"/>
            </a:pPr>
            <a:r>
              <a:rPr sz="2556"/>
              <a:t>is there a pedestrian in the current window?</a:t>
            </a:r>
            <a:endParaRPr sz="2556"/>
          </a:p>
          <a:p>
            <a:pPr lvl="2" marL="946784" indent="-315594" defTabSz="414781">
              <a:spcBef>
                <a:spcPts val="2900"/>
              </a:spcBef>
              <a:defRPr sz="1800"/>
            </a:pPr>
            <a:r>
              <a:rPr sz="2556"/>
              <a:t>Yes -&gt; </a:t>
            </a:r>
            <a:r>
              <a:rPr b="1" sz="2556">
                <a:latin typeface="Helvetica"/>
                <a:ea typeface="Helvetica"/>
                <a:cs typeface="Helvetica"/>
                <a:sym typeface="Helvetica"/>
              </a:rPr>
              <a:t>Contain a pedestrian</a:t>
            </a:r>
            <a:endParaRPr b="1" sz="2556">
              <a:latin typeface="Helvetica"/>
              <a:ea typeface="Helvetica"/>
              <a:cs typeface="Helvetica"/>
              <a:sym typeface="Helvetica"/>
            </a:endParaRPr>
          </a:p>
          <a:p>
            <a:pPr lvl="2" marL="946784" indent="-315594" defTabSz="414781">
              <a:spcBef>
                <a:spcPts val="2900"/>
              </a:spcBef>
              <a:defRPr sz="1800"/>
            </a:pPr>
            <a:r>
              <a:rPr sz="2556"/>
              <a:t>No -&gt; this window does not contain a pedestrian </a:t>
            </a:r>
          </a:p>
        </p:txBody>
      </p:sp>
      <p:sp>
        <p:nvSpPr>
          <p:cNvPr id="466" name="Shape 466"/>
          <p:cNvSpPr/>
          <p:nvPr/>
        </p:nvSpPr>
        <p:spPr>
          <a:xfrm>
            <a:off x="3076555" y="8206790"/>
            <a:ext cx="1880410" cy="1270001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AdaBoost  Classifier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1 </a:t>
            </a:r>
          </a:p>
        </p:txBody>
      </p:sp>
      <p:sp>
        <p:nvSpPr>
          <p:cNvPr id="467" name="Shape 467"/>
          <p:cNvSpPr/>
          <p:nvPr/>
        </p:nvSpPr>
        <p:spPr>
          <a:xfrm>
            <a:off x="5593601" y="8206790"/>
            <a:ext cx="1880411" cy="1270001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AdaBoost  Classifier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68" name="Shape 468"/>
          <p:cNvSpPr/>
          <p:nvPr/>
        </p:nvSpPr>
        <p:spPr>
          <a:xfrm>
            <a:off x="9462668" y="8206790"/>
            <a:ext cx="1880410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AdaBoost  Classifier</a:t>
            </a: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240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469" name="Shape 469"/>
          <p:cNvSpPr/>
          <p:nvPr/>
        </p:nvSpPr>
        <p:spPr>
          <a:xfrm>
            <a:off x="1777917" y="8673380"/>
            <a:ext cx="1284410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70" name="Shape 470"/>
          <p:cNvSpPr/>
          <p:nvPr/>
        </p:nvSpPr>
        <p:spPr>
          <a:xfrm>
            <a:off x="4971193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71" name="Shape 471"/>
          <p:cNvSpPr/>
          <p:nvPr/>
        </p:nvSpPr>
        <p:spPr>
          <a:xfrm>
            <a:off x="7510653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72" name="Shape 472"/>
          <p:cNvSpPr/>
          <p:nvPr/>
        </p:nvSpPr>
        <p:spPr>
          <a:xfrm>
            <a:off x="8844361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73" name="Shape 473"/>
          <p:cNvSpPr/>
          <p:nvPr/>
        </p:nvSpPr>
        <p:spPr>
          <a:xfrm>
            <a:off x="11375618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74" name="Shape 474"/>
          <p:cNvSpPr/>
          <p:nvPr/>
        </p:nvSpPr>
        <p:spPr>
          <a:xfrm>
            <a:off x="4958719" y="6335123"/>
            <a:ext cx="12834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False</a:t>
            </a:r>
          </a:p>
        </p:txBody>
      </p:sp>
      <p:sp>
        <p:nvSpPr>
          <p:cNvPr id="475" name="Shape 475"/>
          <p:cNvSpPr/>
          <p:nvPr/>
        </p:nvSpPr>
        <p:spPr>
          <a:xfrm>
            <a:off x="273786" y="8244890"/>
            <a:ext cx="141000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Input</a:t>
            </a:r>
            <a:endParaRPr sz="3600"/>
          </a:p>
          <a:p>
            <a:pPr lvl="0">
              <a:defRPr sz="1800"/>
            </a:pPr>
            <a:r>
              <a:rPr sz="3600"/>
              <a:t>Image</a:t>
            </a:r>
          </a:p>
        </p:txBody>
      </p:sp>
      <p:sp>
        <p:nvSpPr>
          <p:cNvPr id="476" name="Shape 476"/>
          <p:cNvSpPr/>
          <p:nvPr/>
        </p:nvSpPr>
        <p:spPr>
          <a:xfrm>
            <a:off x="8183335" y="8429040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…</a:t>
            </a:r>
          </a:p>
        </p:txBody>
      </p:sp>
      <p:sp>
        <p:nvSpPr>
          <p:cNvPr id="477" name="Shape 477"/>
          <p:cNvSpPr/>
          <p:nvPr/>
        </p:nvSpPr>
        <p:spPr>
          <a:xfrm flipV="1">
            <a:off x="3946745" y="7402590"/>
            <a:ext cx="1199089" cy="841096"/>
          </a:xfrm>
          <a:prstGeom prst="line">
            <a:avLst/>
          </a:prstGeom>
          <a:ln w="254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78" name="Shape 478"/>
          <p:cNvSpPr/>
          <p:nvPr/>
        </p:nvSpPr>
        <p:spPr>
          <a:xfrm>
            <a:off x="11934730" y="8429040"/>
            <a:ext cx="10800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True</a:t>
            </a:r>
          </a:p>
        </p:txBody>
      </p:sp>
      <p:sp>
        <p:nvSpPr>
          <p:cNvPr id="479" name="Shape 479"/>
          <p:cNvSpPr/>
          <p:nvPr/>
        </p:nvSpPr>
        <p:spPr>
          <a:xfrm flipH="1" flipV="1">
            <a:off x="5812224" y="7221575"/>
            <a:ext cx="748276" cy="967756"/>
          </a:xfrm>
          <a:prstGeom prst="line">
            <a:avLst/>
          </a:prstGeom>
          <a:ln w="254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480" name="Shape 480"/>
          <p:cNvSpPr/>
          <p:nvPr/>
        </p:nvSpPr>
        <p:spPr>
          <a:xfrm flipH="1" flipV="1">
            <a:off x="6459838" y="7276990"/>
            <a:ext cx="3754484" cy="883238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81" name="Shape 481"/>
          <p:cNvSpPr/>
          <p:nvPr/>
        </p:nvSpPr>
        <p:spPr>
          <a:xfrm>
            <a:off x="4938663" y="8260531"/>
            <a:ext cx="65082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sp>
        <p:nvSpPr>
          <p:cNvPr id="482" name="Shape 482"/>
          <p:cNvSpPr/>
          <p:nvPr/>
        </p:nvSpPr>
        <p:spPr>
          <a:xfrm>
            <a:off x="7503260" y="8260531"/>
            <a:ext cx="6508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sp>
        <p:nvSpPr>
          <p:cNvPr id="483" name="Shape 483"/>
          <p:cNvSpPr/>
          <p:nvPr/>
        </p:nvSpPr>
        <p:spPr>
          <a:xfrm>
            <a:off x="8773989" y="8219785"/>
            <a:ext cx="6508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 lvl="0">
              <a:defRPr sz="1800"/>
            </a:pPr>
            <a:r>
              <a:rPr sz="7519"/>
              <a:t>Cascade Model : Training</a:t>
            </a:r>
          </a:p>
        </p:txBody>
      </p:sp>
      <p:sp>
        <p:nvSpPr>
          <p:cNvPr id="486" name="Shape 486"/>
          <p:cNvSpPr/>
          <p:nvPr>
            <p:ph type="body" idx="1"/>
          </p:nvPr>
        </p:nvSpPr>
        <p:spPr>
          <a:xfrm>
            <a:off x="952500" y="2603500"/>
            <a:ext cx="11512371" cy="3598130"/>
          </a:xfrm>
          <a:prstGeom prst="rect">
            <a:avLst/>
          </a:prstGeom>
        </p:spPr>
        <p:txBody>
          <a:bodyPr anchor="t"/>
          <a:lstStyle/>
          <a:p>
            <a:pPr lvl="0" marL="377825" indent="-377825" defTabSz="496570">
              <a:spcBef>
                <a:spcPts val="3500"/>
              </a:spcBef>
              <a:defRPr sz="1800"/>
            </a:pPr>
            <a:r>
              <a:rPr sz="3060"/>
              <a:t>At Stage </a:t>
            </a:r>
            <a:r>
              <a:rPr b="1" sz="3060">
                <a:latin typeface="Helvetica"/>
                <a:ea typeface="Helvetica"/>
                <a:cs typeface="Helvetica"/>
                <a:sym typeface="Helvetica"/>
              </a:rPr>
              <a:t>1</a:t>
            </a:r>
            <a:endParaRPr sz="3060"/>
          </a:p>
          <a:p>
            <a:pPr lvl="2" marL="1133475" indent="-377825" defTabSz="496570">
              <a:spcBef>
                <a:spcPts val="3500"/>
              </a:spcBef>
              <a:defRPr sz="1800"/>
            </a:pPr>
            <a:r>
              <a:rPr sz="3060"/>
              <a:t>initial </a:t>
            </a:r>
            <a:r>
              <a:rPr b="1" sz="3060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sz="3060"/>
              <a:t> pedestrian training samples </a:t>
            </a:r>
            <a:endParaRPr sz="3060"/>
          </a:p>
          <a:p>
            <a:pPr lvl="2" marL="1133475" indent="-377825" defTabSz="496570">
              <a:spcBef>
                <a:spcPts val="3500"/>
              </a:spcBef>
              <a:defRPr sz="1800"/>
            </a:pPr>
            <a:r>
              <a:rPr sz="3060"/>
              <a:t>Randomly sample </a:t>
            </a:r>
            <a:r>
              <a:rPr b="1" sz="3060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sz="3060"/>
              <a:t> nonpedestrian samples</a:t>
            </a:r>
            <a:endParaRPr sz="3060"/>
          </a:p>
          <a:p>
            <a:pPr lvl="2" marL="1133475" indent="-377825" defTabSz="496570">
              <a:spcBef>
                <a:spcPts val="3500"/>
              </a:spcBef>
              <a:defRPr sz="1800"/>
            </a:pPr>
            <a:r>
              <a:rPr sz="3060"/>
              <a:t>Train criteria -&gt; 50% false positive, at 99.5% detection rate </a:t>
            </a:r>
          </a:p>
        </p:txBody>
      </p:sp>
      <p:sp>
        <p:nvSpPr>
          <p:cNvPr id="487" name="Shape 487"/>
          <p:cNvSpPr/>
          <p:nvPr/>
        </p:nvSpPr>
        <p:spPr>
          <a:xfrm>
            <a:off x="3076555" y="8206790"/>
            <a:ext cx="1880410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AdaBoost  Classifier </a:t>
            </a:r>
          </a:p>
        </p:txBody>
      </p:sp>
      <p:sp>
        <p:nvSpPr>
          <p:cNvPr id="488" name="Shape 488"/>
          <p:cNvSpPr/>
          <p:nvPr/>
        </p:nvSpPr>
        <p:spPr>
          <a:xfrm>
            <a:off x="5593601" y="8206790"/>
            <a:ext cx="1880411" cy="1270001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AdaBoost  Classifier </a:t>
            </a:r>
          </a:p>
        </p:txBody>
      </p:sp>
      <p:sp>
        <p:nvSpPr>
          <p:cNvPr id="489" name="Shape 489"/>
          <p:cNvSpPr/>
          <p:nvPr/>
        </p:nvSpPr>
        <p:spPr>
          <a:xfrm>
            <a:off x="9462668" y="8206790"/>
            <a:ext cx="1880410" cy="1270001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AdaBoost  Classifier </a:t>
            </a:r>
          </a:p>
        </p:txBody>
      </p:sp>
      <p:sp>
        <p:nvSpPr>
          <p:cNvPr id="490" name="Shape 490"/>
          <p:cNvSpPr/>
          <p:nvPr/>
        </p:nvSpPr>
        <p:spPr>
          <a:xfrm>
            <a:off x="1777917" y="8673380"/>
            <a:ext cx="1284410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91" name="Shape 491"/>
          <p:cNvSpPr/>
          <p:nvPr/>
        </p:nvSpPr>
        <p:spPr>
          <a:xfrm>
            <a:off x="4971193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92" name="Shape 492"/>
          <p:cNvSpPr/>
          <p:nvPr/>
        </p:nvSpPr>
        <p:spPr>
          <a:xfrm>
            <a:off x="7510653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93" name="Shape 493"/>
          <p:cNvSpPr/>
          <p:nvPr/>
        </p:nvSpPr>
        <p:spPr>
          <a:xfrm>
            <a:off x="8844361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94" name="Shape 494"/>
          <p:cNvSpPr/>
          <p:nvPr/>
        </p:nvSpPr>
        <p:spPr>
          <a:xfrm>
            <a:off x="11375618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95" name="Shape 495"/>
          <p:cNvSpPr/>
          <p:nvPr/>
        </p:nvSpPr>
        <p:spPr>
          <a:xfrm>
            <a:off x="4958719" y="6335123"/>
            <a:ext cx="12834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False</a:t>
            </a:r>
          </a:p>
        </p:txBody>
      </p:sp>
      <p:sp>
        <p:nvSpPr>
          <p:cNvPr id="496" name="Shape 496"/>
          <p:cNvSpPr/>
          <p:nvPr/>
        </p:nvSpPr>
        <p:spPr>
          <a:xfrm>
            <a:off x="8183335" y="8429040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…</a:t>
            </a:r>
          </a:p>
        </p:txBody>
      </p:sp>
      <p:sp>
        <p:nvSpPr>
          <p:cNvPr id="497" name="Shape 497"/>
          <p:cNvSpPr/>
          <p:nvPr/>
        </p:nvSpPr>
        <p:spPr>
          <a:xfrm flipV="1">
            <a:off x="3946745" y="7402590"/>
            <a:ext cx="1199089" cy="841096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498" name="Shape 498"/>
          <p:cNvSpPr/>
          <p:nvPr/>
        </p:nvSpPr>
        <p:spPr>
          <a:xfrm>
            <a:off x="11934730" y="8429040"/>
            <a:ext cx="10800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True</a:t>
            </a:r>
          </a:p>
        </p:txBody>
      </p:sp>
      <p:sp>
        <p:nvSpPr>
          <p:cNvPr id="499" name="Shape 499"/>
          <p:cNvSpPr/>
          <p:nvPr/>
        </p:nvSpPr>
        <p:spPr>
          <a:xfrm flipH="1" flipV="1">
            <a:off x="5812224" y="7221575"/>
            <a:ext cx="748276" cy="967756"/>
          </a:xfrm>
          <a:prstGeom prst="line">
            <a:avLst/>
          </a:prstGeom>
          <a:ln w="254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00" name="Shape 500"/>
          <p:cNvSpPr/>
          <p:nvPr/>
        </p:nvSpPr>
        <p:spPr>
          <a:xfrm flipH="1" flipV="1">
            <a:off x="6459838" y="7276990"/>
            <a:ext cx="3754484" cy="883238"/>
          </a:xfrm>
          <a:prstGeom prst="line">
            <a:avLst/>
          </a:prstGeom>
          <a:ln w="254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01" name="Shape 501"/>
          <p:cNvSpPr/>
          <p:nvPr/>
        </p:nvSpPr>
        <p:spPr>
          <a:xfrm>
            <a:off x="4938663" y="8260531"/>
            <a:ext cx="65082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sp>
        <p:nvSpPr>
          <p:cNvPr id="502" name="Shape 502"/>
          <p:cNvSpPr/>
          <p:nvPr/>
        </p:nvSpPr>
        <p:spPr>
          <a:xfrm>
            <a:off x="7503260" y="8260531"/>
            <a:ext cx="6508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sp>
        <p:nvSpPr>
          <p:cNvPr id="503" name="Shape 503"/>
          <p:cNvSpPr/>
          <p:nvPr/>
        </p:nvSpPr>
        <p:spPr>
          <a:xfrm>
            <a:off x="8773989" y="8219785"/>
            <a:ext cx="6508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pic>
        <p:nvPicPr>
          <p:cNvPr id="504" name="pasted-image.png"/>
          <p:cNvPicPr/>
          <p:nvPr/>
        </p:nvPicPr>
        <p:blipFill>
          <a:blip r:embed="rId4">
            <a:extLst/>
          </a:blip>
          <a:srcRect l="40317" t="3271" r="1237" b="34256"/>
          <a:stretch>
            <a:fillRect/>
          </a:stretch>
        </p:blipFill>
        <p:spPr>
          <a:xfrm>
            <a:off x="-77018" y="8308388"/>
            <a:ext cx="1831377" cy="893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 lvl="0">
              <a:defRPr sz="1800"/>
            </a:pPr>
            <a:r>
              <a:rPr sz="7519"/>
              <a:t>Cascade Model : Training</a:t>
            </a:r>
          </a:p>
        </p:txBody>
      </p:sp>
      <p:sp>
        <p:nvSpPr>
          <p:cNvPr id="507" name="Shape 507"/>
          <p:cNvSpPr/>
          <p:nvPr>
            <p:ph type="body" idx="1"/>
          </p:nvPr>
        </p:nvSpPr>
        <p:spPr>
          <a:xfrm>
            <a:off x="952500" y="2603500"/>
            <a:ext cx="11512371" cy="3598130"/>
          </a:xfrm>
          <a:prstGeom prst="rect">
            <a:avLst/>
          </a:prstGeom>
        </p:spPr>
        <p:txBody>
          <a:bodyPr anchor="t"/>
          <a:lstStyle/>
          <a:p>
            <a:pPr lvl="0" marL="351155" indent="-351155" defTabSz="461518">
              <a:spcBef>
                <a:spcPts val="3300"/>
              </a:spcBef>
              <a:defRPr sz="1800"/>
            </a:pPr>
            <a:r>
              <a:rPr sz="2844"/>
              <a:t>At Stage </a:t>
            </a:r>
            <a:r>
              <a:rPr b="1" sz="2844">
                <a:latin typeface="Helvetica"/>
                <a:ea typeface="Helvetica"/>
                <a:cs typeface="Helvetica"/>
                <a:sym typeface="Helvetica"/>
              </a:rPr>
              <a:t>2</a:t>
            </a:r>
            <a:endParaRPr sz="2844"/>
          </a:p>
          <a:p>
            <a:pPr lvl="2" marL="1053465" indent="-351155" defTabSz="461518">
              <a:spcBef>
                <a:spcPts val="3300"/>
              </a:spcBef>
              <a:defRPr sz="1800"/>
            </a:pPr>
            <a:r>
              <a:rPr sz="2844"/>
              <a:t>same </a:t>
            </a:r>
            <a:r>
              <a:rPr b="1" sz="2844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sz="2844"/>
              <a:t> pedestrian training samples </a:t>
            </a:r>
            <a:endParaRPr sz="2844"/>
          </a:p>
          <a:p>
            <a:pPr lvl="2" marL="1053465" indent="-351155" defTabSz="461518">
              <a:spcBef>
                <a:spcPts val="3300"/>
              </a:spcBef>
              <a:defRPr sz="1800"/>
            </a:pPr>
            <a:r>
              <a:rPr sz="2844"/>
              <a:t>Collect a set of </a:t>
            </a:r>
            <a:r>
              <a:rPr b="1" sz="2844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rPr sz="2844"/>
              <a:t> false positives of the cascade up to the previous layers</a:t>
            </a:r>
            <a:endParaRPr sz="2844"/>
          </a:p>
          <a:p>
            <a:pPr lvl="2" marL="1053465" indent="-351155" defTabSz="461518">
              <a:spcBef>
                <a:spcPts val="3300"/>
              </a:spcBef>
              <a:defRPr sz="1800"/>
            </a:pPr>
            <a:r>
              <a:rPr sz="2844"/>
              <a:t>Train criteria -&gt; 50% false positive, at 99.5% detection rate </a:t>
            </a:r>
          </a:p>
        </p:txBody>
      </p:sp>
      <p:sp>
        <p:nvSpPr>
          <p:cNvPr id="508" name="Shape 508"/>
          <p:cNvSpPr/>
          <p:nvPr/>
        </p:nvSpPr>
        <p:spPr>
          <a:xfrm>
            <a:off x="3076555" y="8206790"/>
            <a:ext cx="1880410" cy="1270001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AdaBoost  Classifier </a:t>
            </a:r>
          </a:p>
        </p:txBody>
      </p:sp>
      <p:sp>
        <p:nvSpPr>
          <p:cNvPr id="509" name="Shape 509"/>
          <p:cNvSpPr/>
          <p:nvPr/>
        </p:nvSpPr>
        <p:spPr>
          <a:xfrm>
            <a:off x="5593601" y="8206790"/>
            <a:ext cx="1880411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AdaBoost  Classifier </a:t>
            </a:r>
          </a:p>
        </p:txBody>
      </p:sp>
      <p:sp>
        <p:nvSpPr>
          <p:cNvPr id="510" name="Shape 510"/>
          <p:cNvSpPr/>
          <p:nvPr/>
        </p:nvSpPr>
        <p:spPr>
          <a:xfrm>
            <a:off x="9462668" y="8206790"/>
            <a:ext cx="1880410" cy="1270001"/>
          </a:xfrm>
          <a:prstGeom prst="rect">
            <a:avLst/>
          </a:prstGeom>
          <a:blipFill>
            <a:blip r:embed="rId2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AdaBoost  Classifier </a:t>
            </a:r>
          </a:p>
        </p:txBody>
      </p:sp>
      <p:sp>
        <p:nvSpPr>
          <p:cNvPr id="511" name="Shape 511"/>
          <p:cNvSpPr/>
          <p:nvPr/>
        </p:nvSpPr>
        <p:spPr>
          <a:xfrm>
            <a:off x="1777917" y="8673380"/>
            <a:ext cx="1284410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12" name="Shape 512"/>
          <p:cNvSpPr/>
          <p:nvPr/>
        </p:nvSpPr>
        <p:spPr>
          <a:xfrm>
            <a:off x="4971193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13" name="Shape 513"/>
          <p:cNvSpPr/>
          <p:nvPr/>
        </p:nvSpPr>
        <p:spPr>
          <a:xfrm>
            <a:off x="7510653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14" name="Shape 514"/>
          <p:cNvSpPr/>
          <p:nvPr/>
        </p:nvSpPr>
        <p:spPr>
          <a:xfrm>
            <a:off x="8844361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15" name="Shape 515"/>
          <p:cNvSpPr/>
          <p:nvPr/>
        </p:nvSpPr>
        <p:spPr>
          <a:xfrm>
            <a:off x="11375618" y="8673380"/>
            <a:ext cx="585766" cy="336821"/>
          </a:xfrm>
          <a:prstGeom prst="rightArrow">
            <a:avLst>
              <a:gd name="adj1" fmla="val 53310"/>
              <a:gd name="adj2" fmla="val 74893"/>
            </a:avLst>
          </a:prstGeom>
          <a:blipFill>
            <a:blip r:embed="rId3">
              <a:alphaModFix amt="30000"/>
            </a:blip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16" name="Shape 516"/>
          <p:cNvSpPr/>
          <p:nvPr/>
        </p:nvSpPr>
        <p:spPr>
          <a:xfrm>
            <a:off x="4958719" y="6335123"/>
            <a:ext cx="12834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False</a:t>
            </a:r>
          </a:p>
        </p:txBody>
      </p:sp>
      <p:sp>
        <p:nvSpPr>
          <p:cNvPr id="517" name="Shape 517"/>
          <p:cNvSpPr/>
          <p:nvPr/>
        </p:nvSpPr>
        <p:spPr>
          <a:xfrm>
            <a:off x="8183335" y="8429040"/>
            <a:ext cx="571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…</a:t>
            </a:r>
          </a:p>
        </p:txBody>
      </p:sp>
      <p:sp>
        <p:nvSpPr>
          <p:cNvPr id="518" name="Shape 518"/>
          <p:cNvSpPr/>
          <p:nvPr/>
        </p:nvSpPr>
        <p:spPr>
          <a:xfrm flipV="1">
            <a:off x="3946745" y="7402590"/>
            <a:ext cx="1199089" cy="841096"/>
          </a:xfrm>
          <a:prstGeom prst="line">
            <a:avLst/>
          </a:prstGeom>
          <a:ln w="254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19" name="Shape 519"/>
          <p:cNvSpPr/>
          <p:nvPr/>
        </p:nvSpPr>
        <p:spPr>
          <a:xfrm>
            <a:off x="11934730" y="8429040"/>
            <a:ext cx="10800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3600"/>
              <a:t>True</a:t>
            </a:r>
          </a:p>
        </p:txBody>
      </p:sp>
      <p:sp>
        <p:nvSpPr>
          <p:cNvPr id="520" name="Shape 520"/>
          <p:cNvSpPr/>
          <p:nvPr/>
        </p:nvSpPr>
        <p:spPr>
          <a:xfrm flipH="1" flipV="1">
            <a:off x="5812224" y="7221575"/>
            <a:ext cx="748276" cy="967756"/>
          </a:xfrm>
          <a:prstGeom prst="line">
            <a:avLst/>
          </a:prstGeom>
          <a:ln w="25400">
            <a:solidFill/>
            <a:miter lim="400000"/>
            <a:tailEnd type="triangle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21" name="Shape 521"/>
          <p:cNvSpPr/>
          <p:nvPr/>
        </p:nvSpPr>
        <p:spPr>
          <a:xfrm flipH="1" flipV="1">
            <a:off x="6459838" y="7276990"/>
            <a:ext cx="3754484" cy="883238"/>
          </a:xfrm>
          <a:prstGeom prst="line">
            <a:avLst/>
          </a:prstGeom>
          <a:ln w="25400">
            <a:solidFill>
              <a:srgbClr val="000000">
                <a:alpha val="30000"/>
              </a:srgb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22" name="Shape 522"/>
          <p:cNvSpPr/>
          <p:nvPr/>
        </p:nvSpPr>
        <p:spPr>
          <a:xfrm>
            <a:off x="4938663" y="8260531"/>
            <a:ext cx="65082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sp>
        <p:nvSpPr>
          <p:cNvPr id="523" name="Shape 523"/>
          <p:cNvSpPr/>
          <p:nvPr/>
        </p:nvSpPr>
        <p:spPr>
          <a:xfrm>
            <a:off x="7503260" y="8260531"/>
            <a:ext cx="650826" cy="40640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sp>
        <p:nvSpPr>
          <p:cNvPr id="524" name="Shape 524"/>
          <p:cNvSpPr/>
          <p:nvPr/>
        </p:nvSpPr>
        <p:spPr>
          <a:xfrm>
            <a:off x="8773989" y="8219785"/>
            <a:ext cx="65082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/>
            </a:pPr>
            <a:r>
              <a:rPr b="1" sz="2000"/>
              <a:t>True</a:t>
            </a:r>
          </a:p>
        </p:txBody>
      </p:sp>
      <p:pic>
        <p:nvPicPr>
          <p:cNvPr id="525" name="pasted-image.png"/>
          <p:cNvPicPr/>
          <p:nvPr/>
        </p:nvPicPr>
        <p:blipFill>
          <a:blip r:embed="rId4">
            <a:extLst/>
          </a:blip>
          <a:srcRect l="40317" t="3271" r="1237" b="34256"/>
          <a:stretch>
            <a:fillRect/>
          </a:stretch>
        </p:blipFill>
        <p:spPr>
          <a:xfrm>
            <a:off x="-77018" y="8308388"/>
            <a:ext cx="1831377" cy="893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Cascade Model Idea</a:t>
            </a:r>
          </a:p>
        </p:txBody>
      </p:sp>
      <p:sp>
        <p:nvSpPr>
          <p:cNvPr id="528" name="Shape 5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The first stages prune most of the false positives.</a:t>
            </a:r>
            <a:endParaRPr sz="3600"/>
          </a:p>
          <a:p>
            <a:pPr lvl="1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Average</a:t>
            </a:r>
            <a:r>
              <a:rPr sz="3600"/>
              <a:t> computation time is significantly reduced </a:t>
            </a:r>
            <a:endParaRPr sz="3600"/>
          </a:p>
          <a:p>
            <a:pPr lvl="0">
              <a:defRPr sz="1800"/>
            </a:pPr>
            <a:r>
              <a:rPr sz="3600"/>
              <a:t>More efficiency in testing time. 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State-Of-the-Arts</a:t>
            </a:r>
          </a:p>
        </p:txBody>
      </p:sp>
      <p:sp>
        <p:nvSpPr>
          <p:cNvPr id="531" name="Shape 531"/>
          <p:cNvSpPr/>
          <p:nvPr>
            <p:ph type="body" idx="1"/>
          </p:nvPr>
        </p:nvSpPr>
        <p:spPr>
          <a:prstGeom prst="rect">
            <a:avLst/>
          </a:prstGeom>
          <a:ln w="25400">
            <a:solidFill>
              <a:srgbClr val="85888D"/>
            </a:solidFill>
          </a:ln>
        </p:spPr>
        <p:txBody>
          <a:bodyPr anchor="t"/>
          <a:lstStyle/>
          <a:p>
            <a:pPr lvl="0" marL="407458" indent="-407458">
              <a:spcBef>
                <a:spcPts val="0"/>
              </a:spcBef>
              <a:defRPr sz="1800"/>
            </a:pPr>
            <a:r>
              <a:rPr sz="3300"/>
              <a:t>Pedestrian detection at 100 frames per second, CVPR 2012 </a:t>
            </a:r>
            <a:endParaRPr sz="3300"/>
          </a:p>
          <a:p>
            <a:pPr lvl="1" marL="851958" indent="-407458">
              <a:spcBef>
                <a:spcPts val="0"/>
              </a:spcBef>
              <a:defRPr sz="1800"/>
            </a:pPr>
            <a:r>
              <a:rPr sz="3300"/>
              <a:t>Extract the learned features more efficient</a:t>
            </a:r>
            <a:endParaRPr sz="3300"/>
          </a:p>
          <a:p>
            <a:pPr lvl="1" marL="851958" indent="-407458">
              <a:spcBef>
                <a:spcPts val="0"/>
              </a:spcBef>
              <a:defRPr sz="1800"/>
            </a:pPr>
            <a:r>
              <a:rPr sz="3300"/>
              <a:t>FAST , 100 frames per second </a:t>
            </a:r>
            <a:endParaRPr sz="3300"/>
          </a:p>
          <a:p>
            <a:pPr lvl="1" marL="851958" indent="-407458">
              <a:spcBef>
                <a:spcPts val="0"/>
              </a:spcBef>
              <a:defRPr sz="1800"/>
            </a:pPr>
            <a:r>
              <a:rPr sz="3300"/>
              <a:t>Use CPU+GPU </a:t>
            </a:r>
            <a:endParaRPr sz="3300"/>
          </a:p>
          <a:p>
            <a:pPr lvl="1" marL="851958" indent="-407458">
              <a:spcBef>
                <a:spcPts val="0"/>
              </a:spcBef>
              <a:defRPr sz="1800"/>
            </a:pPr>
            <a:endParaRPr sz="3300"/>
          </a:p>
          <a:p>
            <a:pPr lvl="1" marL="851958" indent="-407458">
              <a:spcBef>
                <a:spcPts val="0"/>
              </a:spcBef>
              <a:defRPr sz="1800"/>
            </a:pPr>
            <a:r>
              <a:rPr sz="3300" u="sng">
                <a:hlinkClick r:id="rId2" invalidUrl="" action="" tgtFrame="" tooltip="" history="1" highlightClick="0" endSnd="0"/>
              </a:rPr>
              <a:t>https://www.youtube.com/watch?v=htLRKbVaSDw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More Complicated features from Haar Wavelets</a:t>
            </a:r>
          </a:p>
        </p:txBody>
      </p:sp>
      <p:sp>
        <p:nvSpPr>
          <p:cNvPr id="534" name="Shape 5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3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650" y="2552700"/>
            <a:ext cx="10985500" cy="464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28900" y="6966489"/>
            <a:ext cx="7747000" cy="275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Why Pedestrian Detection is hard?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Articulated pose</a:t>
            </a:r>
            <a:endParaRPr sz="3600"/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Clothing 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600"/>
              <a:t>Lightning</a:t>
            </a:r>
            <a:endParaRPr sz="3600"/>
          </a:p>
          <a:p>
            <a:pPr lvl="0">
              <a:defRPr sz="1800"/>
            </a:pPr>
            <a:r>
              <a:rPr sz="3600"/>
              <a:t>Background </a:t>
            </a:r>
            <a:endParaRPr sz="3600"/>
          </a:p>
          <a:p>
            <a:pPr lvl="0">
              <a:defRPr sz="1800"/>
            </a:pPr>
            <a:r>
              <a:rPr sz="3600"/>
              <a:t>Occlusion</a:t>
            </a:r>
          </a:p>
        </p:txBody>
      </p:sp>
      <p:sp>
        <p:nvSpPr>
          <p:cNvPr id="51" name="Shape 51"/>
          <p:cNvSpPr/>
          <p:nvPr/>
        </p:nvSpPr>
        <p:spPr>
          <a:xfrm>
            <a:off x="684327" y="8528050"/>
            <a:ext cx="604202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2500"/>
              <a:t>Credit from : </a:t>
            </a:r>
            <a:br>
              <a:rPr sz="2500"/>
            </a:br>
            <a:r>
              <a:rPr sz="2500"/>
              <a:t>Retrieving Similar Styles to Parse Clothing</a:t>
            </a:r>
          </a:p>
        </p:txBody>
      </p:sp>
      <p:pic>
        <p:nvPicPr>
          <p:cNvPr id="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19404" y="1995260"/>
            <a:ext cx="1587501" cy="6690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51726" y="1968500"/>
            <a:ext cx="1587501" cy="674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 lvl="0">
              <a:defRPr sz="1800"/>
            </a:pPr>
            <a:r>
              <a:rPr sz="7760"/>
              <a:t>N Models, 1 image scale</a:t>
            </a:r>
          </a:p>
        </p:txBody>
      </p:sp>
      <p:sp>
        <p:nvSpPr>
          <p:cNvPr id="541" name="Shape 5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scales N is usually in the order of ~50 scales</a:t>
            </a:r>
            <a:endParaRPr sz="3600"/>
          </a:p>
          <a:p>
            <a:pPr lvl="0">
              <a:defRPr sz="1800"/>
            </a:pPr>
            <a:r>
              <a:rPr sz="3600"/>
              <a:t>Need a lot of data for this method!</a:t>
            </a:r>
            <a:endParaRPr sz="3600"/>
          </a:p>
          <a:p>
            <a:pPr lvl="1">
              <a:defRPr sz="1800"/>
            </a:pPr>
            <a:r>
              <a:rPr sz="3600"/>
              <a:t>overfitting</a:t>
            </a:r>
          </a:p>
        </p:txBody>
      </p:sp>
      <p:pic>
        <p:nvPicPr>
          <p:cNvPr id="54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" y="5847360"/>
            <a:ext cx="12573000" cy="322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760"/>
            </a:lvl1pPr>
          </a:lstStyle>
          <a:p>
            <a:pPr lvl="0">
              <a:defRPr sz="1800"/>
            </a:pPr>
            <a:r>
              <a:rPr sz="7760"/>
              <a:t>1 model, N image scales</a:t>
            </a:r>
          </a:p>
        </p:txBody>
      </p:sp>
      <p:sp>
        <p:nvSpPr>
          <p:cNvPr id="545" name="Shape 545"/>
          <p:cNvSpPr/>
          <p:nvPr>
            <p:ph type="body" idx="1"/>
          </p:nvPr>
        </p:nvSpPr>
        <p:spPr>
          <a:xfrm>
            <a:off x="952500" y="2603500"/>
            <a:ext cx="11285230" cy="3189825"/>
          </a:xfrm>
          <a:prstGeom prst="rect">
            <a:avLst/>
          </a:prstGeom>
        </p:spPr>
        <p:txBody>
          <a:bodyPr anchor="t"/>
          <a:lstStyle/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training  a canonical scale is delicate</a:t>
            </a:r>
            <a:endParaRPr sz="2916"/>
          </a:p>
          <a:p>
            <a:pPr lvl="1" marL="720090" indent="-360045" defTabSz="473201">
              <a:spcBef>
                <a:spcPts val="3400"/>
              </a:spcBef>
              <a:defRPr sz="1800"/>
            </a:pPr>
            <a:r>
              <a:rPr sz="2916"/>
              <a:t>how to decide the size?</a:t>
            </a:r>
            <a:endParaRPr sz="2916"/>
          </a:p>
          <a:p>
            <a:pPr lvl="1" marL="720090" indent="-360045" defTabSz="473201">
              <a:spcBef>
                <a:spcPts val="3400"/>
              </a:spcBef>
              <a:defRPr sz="1800"/>
            </a:pPr>
            <a:r>
              <a:rPr sz="2916"/>
              <a:t>high resolution scales and blurry low scales </a:t>
            </a:r>
            <a:endParaRPr sz="2916"/>
          </a:p>
          <a:p>
            <a:pPr lvl="0" marL="360045" indent="-360045" defTabSz="473201">
              <a:spcBef>
                <a:spcPts val="3400"/>
              </a:spcBef>
              <a:defRPr sz="1800"/>
            </a:pPr>
            <a:r>
              <a:rPr sz="2916"/>
              <a:t>Recompute features multiple times </a:t>
            </a:r>
            <a:r>
              <a:rPr b="1" sz="2916">
                <a:latin typeface="Helvetica"/>
                <a:ea typeface="Helvetica"/>
                <a:cs typeface="Helvetica"/>
                <a:sym typeface="Helvetica"/>
              </a:rPr>
              <a:t>in runtime</a:t>
            </a:r>
          </a:p>
        </p:txBody>
      </p:sp>
      <p:pic>
        <p:nvPicPr>
          <p:cNvPr id="54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614" y="6551993"/>
            <a:ext cx="12573001" cy="322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 lvl="0">
              <a:defRPr sz="1800"/>
            </a:pPr>
            <a:r>
              <a:rPr sz="7119"/>
              <a:t>1 model, N/K image scales</a:t>
            </a:r>
          </a:p>
        </p:txBody>
      </p:sp>
      <p:sp>
        <p:nvSpPr>
          <p:cNvPr id="551" name="Shape 551"/>
          <p:cNvSpPr/>
          <p:nvPr>
            <p:ph type="body" idx="1"/>
          </p:nvPr>
        </p:nvSpPr>
        <p:spPr>
          <a:xfrm>
            <a:off x="952500" y="2603500"/>
            <a:ext cx="11285230" cy="3189825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rescale at feature space directly. </a:t>
            </a:r>
            <a:endParaRPr sz="3600"/>
          </a:p>
          <a:p>
            <a:pPr lvl="1">
              <a:defRPr sz="1800"/>
            </a:pPr>
            <a:r>
              <a:rPr sz="3600"/>
              <a:t>HoG cannot</a:t>
            </a:r>
          </a:p>
        </p:txBody>
      </p:sp>
      <p:pic>
        <p:nvPicPr>
          <p:cNvPr id="5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614" y="6551993"/>
            <a:ext cx="12573001" cy="322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 lvl="0">
              <a:defRPr sz="1800"/>
            </a:pPr>
            <a:r>
              <a:rPr sz="7119"/>
              <a:t>N/K model, 1 image scales</a:t>
            </a:r>
          </a:p>
        </p:txBody>
      </p:sp>
      <p:sp>
        <p:nvSpPr>
          <p:cNvPr id="555" name="Shape 555"/>
          <p:cNvSpPr/>
          <p:nvPr>
            <p:ph type="body" idx="1"/>
          </p:nvPr>
        </p:nvSpPr>
        <p:spPr>
          <a:xfrm>
            <a:off x="952500" y="2603500"/>
            <a:ext cx="11285230" cy="3189825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Get approximated models quickly </a:t>
            </a:r>
            <a:endParaRPr sz="3600"/>
          </a:p>
          <a:p>
            <a:pPr lvl="1">
              <a:defRPr sz="1800"/>
            </a:pPr>
            <a:r>
              <a:rPr sz="3600"/>
              <a:t>for example, N=50, K=10</a:t>
            </a:r>
            <a:endParaRPr sz="3600"/>
          </a:p>
          <a:p>
            <a:pPr lvl="1">
              <a:defRPr sz="1800"/>
            </a:pPr>
            <a:r>
              <a:rPr sz="3600"/>
              <a:t>5 models *K = 50 </a:t>
            </a:r>
          </a:p>
        </p:txBody>
      </p:sp>
      <p:pic>
        <p:nvPicPr>
          <p:cNvPr id="55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614" y="6551993"/>
            <a:ext cx="12573001" cy="322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weaker learner</a:t>
            </a:r>
          </a:p>
        </p:txBody>
      </p:sp>
      <p:sp>
        <p:nvSpPr>
          <p:cNvPr id="561" name="Shape 5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In Random Forests or Adaboost</a:t>
            </a:r>
            <a:endParaRPr sz="3600"/>
          </a:p>
          <a:p>
            <a:pPr lvl="0">
              <a:defRPr sz="1800"/>
            </a:pPr>
            <a:r>
              <a:rPr sz="3600"/>
              <a:t>A weak learner consists of </a:t>
            </a:r>
            <a:endParaRPr sz="3600"/>
          </a:p>
          <a:p>
            <a:pPr lvl="2">
              <a:defRPr sz="1800"/>
            </a:pPr>
            <a:r>
              <a:rPr sz="3600"/>
              <a:t>a channel </a:t>
            </a:r>
            <a:endParaRPr sz="3600"/>
          </a:p>
          <a:p>
            <a:pPr lvl="2">
              <a:defRPr sz="1800"/>
            </a:pPr>
            <a:r>
              <a:rPr sz="3600"/>
              <a:t>rectangles(size, location) </a:t>
            </a:r>
            <a:endParaRPr sz="3600"/>
          </a:p>
          <a:p>
            <a:pPr lvl="2">
              <a:defRPr sz="1800"/>
            </a:pPr>
            <a:r>
              <a:rPr sz="3600"/>
              <a:t>a decision threshold  </a:t>
            </a:r>
          </a:p>
        </p:txBody>
      </p:sp>
      <p:pic>
        <p:nvPicPr>
          <p:cNvPr id="562" name="MathTypeEquation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5250" y="4794250"/>
            <a:ext cx="114300" cy="165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weaker learner</a:t>
            </a:r>
          </a:p>
        </p:txBody>
      </p:sp>
      <p:sp>
        <p:nvSpPr>
          <p:cNvPr id="565" name="Shape 5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After rescaling  </a:t>
            </a:r>
            <a:r>
              <a:rPr b="1" i="1" sz="3600">
                <a:latin typeface="Helvetica"/>
                <a:ea typeface="Helvetica"/>
                <a:cs typeface="Helvetica"/>
                <a:sym typeface="Helvetica"/>
              </a:rPr>
              <a:t>S</a:t>
            </a:r>
            <a:endParaRPr sz="3600"/>
          </a:p>
          <a:p>
            <a:pPr lvl="0">
              <a:defRPr sz="1800"/>
            </a:pPr>
            <a:r>
              <a:rPr sz="3600"/>
              <a:t>A weak learner consists of </a:t>
            </a:r>
            <a:endParaRPr sz="3600"/>
          </a:p>
          <a:p>
            <a:pPr lvl="2">
              <a:defRPr sz="1800"/>
            </a:pPr>
            <a:r>
              <a:rPr sz="3600"/>
              <a:t>a channel  -&gt; same</a:t>
            </a:r>
            <a:endParaRPr sz="3600"/>
          </a:p>
          <a:p>
            <a:pPr lvl="2">
              <a:defRPr sz="1800"/>
            </a:pPr>
            <a:r>
              <a:rPr sz="3600"/>
              <a:t>rectangles -&gt;scale by </a:t>
            </a:r>
            <a:r>
              <a:rPr b="1" i="1" sz="3600">
                <a:latin typeface="Helvetica"/>
                <a:ea typeface="Helvetica"/>
                <a:cs typeface="Helvetica"/>
                <a:sym typeface="Helvetica"/>
              </a:rPr>
              <a:t>S</a:t>
            </a:r>
            <a:endParaRPr sz="3600"/>
          </a:p>
          <a:p>
            <a:pPr lvl="2">
              <a:defRPr sz="1800"/>
            </a:pPr>
            <a:r>
              <a:rPr sz="3600"/>
              <a:t>a decision threshold  -&gt;scale by r(</a:t>
            </a:r>
            <a:r>
              <a:rPr b="1" i="1" sz="3600">
                <a:latin typeface="Helvetica"/>
                <a:ea typeface="Helvetica"/>
                <a:cs typeface="Helvetica"/>
                <a:sym typeface="Helvetica"/>
              </a:rPr>
              <a:t>S)</a:t>
            </a:r>
            <a:endParaRPr b="1" i="1" sz="3600">
              <a:latin typeface="Helvetica"/>
              <a:ea typeface="Helvetica"/>
              <a:cs typeface="Helvetica"/>
              <a:sym typeface="Helvetica"/>
            </a:endParaRPr>
          </a:p>
          <a:p>
            <a:pPr lvl="1">
              <a:defRPr sz="1800"/>
            </a:pPr>
            <a:r>
              <a:rPr b="1" i="1" sz="3600">
                <a:latin typeface="Helvetica"/>
                <a:ea typeface="Helvetica"/>
                <a:cs typeface="Helvetica"/>
                <a:sym typeface="Helvetica"/>
              </a:rPr>
              <a:t>Approximation</a:t>
            </a:r>
          </a:p>
        </p:txBody>
      </p:sp>
      <p:pic>
        <p:nvPicPr>
          <p:cNvPr id="566" name="MathTypeEquation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5250" y="4794250"/>
            <a:ext cx="114300" cy="165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7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4079" y="7840149"/>
            <a:ext cx="4927601" cy="119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Ideas</a:t>
            </a:r>
          </a:p>
        </p:txBody>
      </p:sp>
      <p:sp>
        <p:nvSpPr>
          <p:cNvPr id="572" name="Shape 5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3600"/>
              <a:t>Use features which can be rescaling directly </a:t>
            </a:r>
            <a:endParaRPr sz="3600"/>
          </a:p>
          <a:p>
            <a:pPr lvl="0">
              <a:defRPr sz="1800"/>
            </a:pPr>
            <a:r>
              <a:rPr sz="3600"/>
              <a:t>Get multiple classifier models by synthesizing from few models </a:t>
            </a: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What’s more ?</a:t>
            </a:r>
          </a:p>
        </p:txBody>
      </p:sp>
      <p:sp>
        <p:nvSpPr>
          <p:cNvPr id="575" name="Shape 5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Different features 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1">
              <a:defRPr sz="1800"/>
            </a:pPr>
            <a:r>
              <a:rPr sz="3600"/>
              <a:t>Current HoG is dominant, people tries to concatenate this with other features</a:t>
            </a:r>
            <a:endParaRPr sz="3600"/>
          </a:p>
          <a:p>
            <a:pPr lvl="1">
              <a:defRPr sz="1800"/>
            </a:pPr>
            <a:r>
              <a:rPr sz="3600"/>
              <a:t>Extract HoG on different color space (LUV)</a:t>
            </a:r>
            <a:endParaRPr sz="3600"/>
          </a:p>
          <a:p>
            <a:pPr lvl="1">
              <a:defRPr sz="1800"/>
            </a:pPr>
            <a:r>
              <a:rPr sz="3600"/>
              <a:t>Learned from neural networks(deep learning)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What’s more ?</a:t>
            </a:r>
          </a:p>
        </p:txBody>
      </p:sp>
      <p:sp>
        <p:nvSpPr>
          <p:cNvPr id="578" name="Shape 5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Different Classifiers</a:t>
            </a:r>
            <a:r>
              <a:rPr sz="3600"/>
              <a:t> </a:t>
            </a:r>
            <a:endParaRPr sz="3600"/>
          </a:p>
          <a:p>
            <a:pPr lvl="1">
              <a:defRPr sz="1800"/>
            </a:pPr>
            <a:r>
              <a:rPr sz="3600"/>
              <a:t>NonLinear SVM ? </a:t>
            </a:r>
            <a:endParaRPr sz="3600"/>
          </a:p>
          <a:p>
            <a:pPr lvl="2">
              <a:defRPr sz="1800"/>
            </a:pPr>
            <a:r>
              <a:rPr sz="3600"/>
              <a:t>too slow in testing time</a:t>
            </a:r>
            <a:endParaRPr sz="3600"/>
          </a:p>
          <a:p>
            <a:pPr lvl="2">
              <a:defRPr sz="1800"/>
            </a:pPr>
            <a:r>
              <a:rPr sz="3600"/>
              <a:t>Efficient kernel in testing time?</a:t>
            </a:r>
            <a:endParaRPr sz="3600"/>
          </a:p>
          <a:p>
            <a:pPr lvl="1">
              <a:defRPr sz="1800"/>
            </a:pPr>
            <a:r>
              <a:rPr sz="3600"/>
              <a:t>Random Forests</a:t>
            </a:r>
            <a:endParaRPr sz="3600"/>
          </a:p>
          <a:p>
            <a:pPr lvl="1">
              <a:defRPr sz="1800"/>
            </a:pPr>
            <a:r>
              <a:rPr sz="3600"/>
              <a:t>Neural Network(Deep Learning)</a:t>
            </a:r>
          </a:p>
        </p:txBody>
      </p:sp>
    </p:spTree>
  </p:cSld>
  <p:clrMapOvr>
    <a:masterClrMapping/>
  </p:clrMapOvr>
  <p:transition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What’s more ?</a:t>
            </a:r>
          </a:p>
        </p:txBody>
      </p:sp>
      <p:sp>
        <p:nvSpPr>
          <p:cNvPr id="583" name="Shape 5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Reduce number of windows 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1">
              <a:defRPr sz="1800"/>
            </a:pPr>
            <a:r>
              <a:rPr sz="3600"/>
              <a:t>Cascade models</a:t>
            </a:r>
            <a:endParaRPr sz="3600"/>
          </a:p>
          <a:p>
            <a:pPr lvl="1">
              <a:defRPr sz="1800"/>
            </a:pPr>
            <a:r>
              <a:rPr sz="3600"/>
              <a:t>BING: Binarized Normed Gradients for Objectness Estimation at 300fps, CVPR 2014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Why Pedestrian Detection is hard?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Articulated pose</a:t>
            </a:r>
            <a:endParaRPr sz="3600"/>
          </a:p>
          <a:p>
            <a:pPr lvl="0">
              <a:defRPr sz="1800"/>
            </a:pPr>
            <a:r>
              <a:rPr sz="3600"/>
              <a:t>Clothing </a:t>
            </a:r>
            <a:endParaRPr sz="3600"/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Lightning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600"/>
              <a:t>Background </a:t>
            </a:r>
            <a:endParaRPr sz="3600"/>
          </a:p>
          <a:p>
            <a:pPr lvl="0">
              <a:defRPr sz="1800"/>
            </a:pPr>
            <a:r>
              <a:rPr sz="3600"/>
              <a:t>Occlusion</a:t>
            </a:r>
          </a:p>
        </p:txBody>
      </p:sp>
      <p:pic>
        <p:nvPicPr>
          <p:cNvPr id="5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6900" y="2851150"/>
            <a:ext cx="3953651" cy="263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8225" y="5881137"/>
            <a:ext cx="5020325" cy="2811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 lvl="0">
              <a:defRPr sz="1800"/>
            </a:pPr>
            <a:r>
              <a:rPr sz="7519"/>
              <a:t>More about current status</a:t>
            </a:r>
          </a:p>
        </p:txBody>
      </p:sp>
      <p:sp>
        <p:nvSpPr>
          <p:cNvPr id="588" name="Shape 5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296333" indent="-296333" defTabSz="457200">
              <a:spcBef>
                <a:spcPts val="0"/>
              </a:spcBef>
              <a:defRPr sz="1800"/>
            </a:pPr>
            <a:r>
              <a:rPr b="1" i="1" sz="3100">
                <a:latin typeface="Helvetica"/>
                <a:ea typeface="Helvetica"/>
                <a:cs typeface="Helvetica"/>
                <a:sym typeface="Helvetica"/>
              </a:rPr>
              <a:t>Monocular Pedestrian Detection: Survey and Experiments</a:t>
            </a:r>
            <a:r>
              <a:rPr sz="3100">
                <a:latin typeface="Helvetica"/>
                <a:ea typeface="Helvetica"/>
                <a:cs typeface="Helvetica"/>
                <a:sym typeface="Helvetica"/>
              </a:rPr>
              <a:t>, Markus Enzweiler, and Dariu M. Gavrila, PAMI 2009 </a:t>
            </a:r>
            <a:endParaRPr sz="3100">
              <a:latin typeface="Helvetica"/>
              <a:ea typeface="Helvetica"/>
              <a:cs typeface="Helvetica"/>
              <a:sym typeface="Helvetica"/>
            </a:endParaRPr>
          </a:p>
          <a:p>
            <a:pPr lvl="0" marL="296333" indent="-296333" defTabSz="457200">
              <a:spcBef>
                <a:spcPts val="0"/>
              </a:spcBef>
              <a:defRPr sz="1800"/>
            </a:pPr>
            <a:endParaRPr sz="3100">
              <a:latin typeface="Helvetica"/>
              <a:ea typeface="Helvetica"/>
              <a:cs typeface="Helvetica"/>
              <a:sym typeface="Helvetica"/>
            </a:endParaRPr>
          </a:p>
          <a:p>
            <a:pPr lvl="0" marL="296333" indent="-296333" defTabSz="457200">
              <a:spcBef>
                <a:spcPts val="0"/>
              </a:spcBef>
              <a:defRPr sz="1800"/>
            </a:pPr>
            <a:r>
              <a:rPr b="1" i="1" sz="3100">
                <a:latin typeface="Helvetica"/>
                <a:ea typeface="Helvetica"/>
                <a:cs typeface="Helvetica"/>
                <a:sym typeface="Helvetica"/>
              </a:rPr>
              <a:t>Pedestrian Detection: An Evaluation of the State of the Ar</a:t>
            </a:r>
            <a:r>
              <a:rPr sz="3100">
                <a:latin typeface="Helvetica"/>
                <a:ea typeface="Helvetica"/>
                <a:cs typeface="Helvetica"/>
                <a:sym typeface="Helvetica"/>
              </a:rPr>
              <a:t>t, , Piotr Doll ´ ar, Christian Wojek, Bernt Schiele, and Pietro Perona, PAMI 2012</a:t>
            </a:r>
          </a:p>
        </p:txBody>
      </p:sp>
    </p:spTree>
  </p:cSld>
  <p:clrMapOvr>
    <a:masterClrMapping/>
  </p:clrMapOvr>
  <p:transition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Thank you for your Attention &amp; Questions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Why Pedestrian Detection is hard?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Articulated pose</a:t>
            </a:r>
            <a:endParaRPr sz="3600"/>
          </a:p>
          <a:p>
            <a:pPr lvl="0">
              <a:defRPr sz="1800"/>
            </a:pPr>
            <a:r>
              <a:rPr sz="3600"/>
              <a:t>Clothing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600"/>
              <a:t>Lightning</a:t>
            </a:r>
            <a:endParaRPr sz="3600"/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Background 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600"/>
              <a:t>Occlusion</a:t>
            </a:r>
          </a:p>
        </p:txBody>
      </p:sp>
      <p:pic>
        <p:nvPicPr>
          <p:cNvPr id="6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8700" y="3415129"/>
            <a:ext cx="3905060" cy="2923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84763" y="3562350"/>
            <a:ext cx="3781681" cy="2628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33763" y="6874857"/>
            <a:ext cx="3950534" cy="262890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9706457" y="2640507"/>
            <a:ext cx="23929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Rural  Area</a:t>
            </a:r>
          </a:p>
        </p:txBody>
      </p:sp>
      <p:sp>
        <p:nvSpPr>
          <p:cNvPr id="66" name="Shape 66"/>
          <p:cNvSpPr/>
          <p:nvPr/>
        </p:nvSpPr>
        <p:spPr>
          <a:xfrm>
            <a:off x="5714999" y="2685464"/>
            <a:ext cx="10287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City </a:t>
            </a:r>
          </a:p>
        </p:txBody>
      </p:sp>
      <p:sp>
        <p:nvSpPr>
          <p:cNvPr id="67" name="Shape 67"/>
          <p:cNvSpPr/>
          <p:nvPr/>
        </p:nvSpPr>
        <p:spPr>
          <a:xfrm>
            <a:off x="8774537" y="6209203"/>
            <a:ext cx="14689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Desert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Why Pedestrian Detection is hard?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articulated pose</a:t>
            </a:r>
            <a:endParaRPr sz="3600"/>
          </a:p>
          <a:p>
            <a:pPr lvl="0">
              <a:defRPr sz="1800"/>
            </a:pPr>
            <a:r>
              <a:rPr sz="3600"/>
              <a:t>Clothing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sz="3600"/>
              <a:t>Lightning</a:t>
            </a:r>
            <a:endParaRPr sz="3600"/>
          </a:p>
          <a:p>
            <a:pPr lvl="0">
              <a:defRPr sz="1800"/>
            </a:pPr>
            <a:r>
              <a:rPr sz="3600"/>
              <a:t>Background</a:t>
            </a: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b="1" sz="360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r>
              <a:rPr b="1" sz="3600">
                <a:latin typeface="Helvetica"/>
                <a:ea typeface="Helvetica"/>
                <a:cs typeface="Helvetica"/>
                <a:sym typeface="Helvetica"/>
              </a:rPr>
              <a:t>Occlusion</a:t>
            </a:r>
          </a:p>
        </p:txBody>
      </p:sp>
      <p:pic>
        <p:nvPicPr>
          <p:cNvPr id="7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1467" y="4088463"/>
            <a:ext cx="8133799" cy="1877031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684327" y="8528050"/>
            <a:ext cx="6718618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2500"/>
              <a:t>Credit from : </a:t>
            </a:r>
            <a:br>
              <a:rPr sz="2500"/>
            </a:br>
            <a:r>
              <a:rPr sz="2500"/>
              <a:t>CVC-05 Partially Occluded Pedestrian Dataset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6719"/>
              <a:t>State-of-the-art systems of Pedestrian Detection</a:t>
            </a:r>
          </a:p>
        </p:txBody>
      </p:sp>
      <p:graphicFrame>
        <p:nvGraphicFramePr>
          <p:cNvPr id="75" name="Table 75"/>
          <p:cNvGraphicFramePr/>
          <p:nvPr/>
        </p:nvGraphicFramePr>
        <p:xfrm>
          <a:off x="1935596" y="3294724"/>
          <a:ext cx="9489338" cy="5560847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{2708684C-4D16-4618-839F-0558EEFCDFE6}</a:tableStyleId>
              </a:tblPr>
              <a:tblGrid>
                <a:gridCol w="3163112"/>
                <a:gridCol w="3163112"/>
                <a:gridCol w="3163112"/>
              </a:tblGrid>
              <a:tr h="1853615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b="0"/>
                      </a:pPr>
                      <a:r>
                        <a:rPr b="1" sz="2600">
                          <a:sym typeface="Helvetica"/>
                        </a:rPr>
                        <a:t>Resolution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b="0"/>
                      </a:pPr>
                      <a:r>
                        <a:rPr b="1" sz="2600">
                          <a:sym typeface="Helvetica"/>
                        </a:rPr>
                        <a:t>Speed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853615">
                <a:tc>
                  <a:txBody>
                    <a:bodyPr/>
                    <a:lstStyle/>
                    <a:p>
                      <a:pPr lvl="0" defTabSz="914400">
                        <a:tabLst>
                          <a:tab pos="1181100" algn="l"/>
                        </a:tabLst>
                        <a:defRPr b="0"/>
                      </a:pPr>
                      <a:r>
                        <a:rPr b="1" sz="2600">
                          <a:sym typeface="Helvetica"/>
                        </a:rPr>
                        <a:t>HoG / Linear SVM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Higher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Low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1853615">
                <a:tc>
                  <a:txBody>
                    <a:bodyPr/>
                    <a:lstStyle/>
                    <a:p>
                      <a:pPr lvl="0" algn="l" defTabSz="457200">
                        <a:defRPr b="0"/>
                      </a:pPr>
                      <a:r>
                        <a:rPr b="1" sz="2600">
                          <a:sym typeface="Helvetica"/>
                        </a:rPr>
                        <a:t>Wavelet-based AdaBoost cascade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Lower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near real time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