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56"/>
  </p:notesMasterIdLst>
  <p:handoutMasterIdLst>
    <p:handoutMasterId r:id="rId57"/>
  </p:handoutMasterIdLst>
  <p:sldIdLst>
    <p:sldId id="256" r:id="rId2"/>
    <p:sldId id="260" r:id="rId3"/>
    <p:sldId id="258" r:id="rId4"/>
    <p:sldId id="284" r:id="rId5"/>
    <p:sldId id="259" r:id="rId6"/>
    <p:sldId id="261" r:id="rId7"/>
    <p:sldId id="313" r:id="rId8"/>
    <p:sldId id="280" r:id="rId9"/>
    <p:sldId id="282" r:id="rId10"/>
    <p:sldId id="283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81" r:id="rId26"/>
    <p:sldId id="257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35" autoAdjust="0"/>
  </p:normalViewPr>
  <p:slideViewPr>
    <p:cSldViewPr snapToGrid="0">
      <p:cViewPr varScale="1">
        <p:scale>
          <a:sx n="73" d="100"/>
          <a:sy n="73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215013-8FD7-4466-AEF8-A17345AEFEA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E56232-0E69-4B89-B245-300F45C7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98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B41692-5CE1-4B91-8B1E-DDEE471F586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1CAD88-51BC-4B9F-9447-0264A33D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3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6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70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07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54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14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33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23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10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157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57066" indent="-291179" defTabSz="985157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64717" indent="-232943" defTabSz="985157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30604" indent="-232943" defTabSz="985157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96491" indent="-232943" defTabSz="985157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62377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3028264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94151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960038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09440C00-73B7-47AF-BF38-ABE453BC8998}" type="datetime1">
              <a:rPr lang="en-US" altLang="en-US" sz="1300">
                <a:latin typeface="Times New Roman" panose="02020603050405020304" pitchFamily="18" charset="0"/>
              </a:rPr>
              <a:pPr/>
              <a:t>2/11/2015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157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57066" indent="-291179" defTabSz="985157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64717" indent="-232943" defTabSz="985157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30604" indent="-232943" defTabSz="985157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96491" indent="-232943" defTabSz="985157" eaLnBrk="0" hangingPunct="0"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62377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3028264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94151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960038" indent="-232943" defTabSz="9851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96E89389-945F-477C-B394-5EB59553970E}" type="slidenum">
              <a:rPr lang="en-US" altLang="en-US" sz="1300">
                <a:latin typeface="Times New Roman" panose="02020603050405020304" pitchFamily="18" charset="0"/>
              </a:rPr>
              <a:pPr/>
              <a:t>25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93823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18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6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14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table shows degradation steps to fail-operational for</a:t>
            </a:r>
            <a:r>
              <a:rPr lang="en-US" baseline="0" dirty="0" smtClean="0"/>
              <a:t> different redundant structures.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03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an automotive system,</a:t>
            </a:r>
            <a:r>
              <a:rPr lang="en-US" baseline="0" dirty="0" smtClean="0"/>
              <a:t> it is required that fault-tolerance should be provided in these application domain.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D159-21A5-4FD2-BF0C-65C510599A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42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D159-21A5-4FD2-BF0C-65C510599A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84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3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D159-21A5-4FD2-BF0C-65C510599A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25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75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D159-21A5-4FD2-BF0C-65C510599A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23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D159-21A5-4FD2-BF0C-65C510599A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63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D159-21A5-4FD2-BF0C-65C510599A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7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D159-21A5-4FD2-BF0C-65C510599AA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7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642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D159-21A5-4FD2-BF0C-65C510599A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9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D159-21A5-4FD2-BF0C-65C510599A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943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D159-21A5-4FD2-BF0C-65C510599A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9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D159-21A5-4FD2-BF0C-65C510599AA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56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D159-21A5-4FD2-BF0C-65C510599AA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333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detection</a:t>
            </a:r>
            <a:r>
              <a:rPr lang="en-US" baseline="0" dirty="0" smtClean="0"/>
              <a:t> of a disagreement on the value reveals the presence of a fault on either CPU.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D159-21A5-4FD2-BF0C-65C510599AA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577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Two CPUs can run different non-critical tasks in parallel.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D159-21A5-4FD2-BF0C-65C510599AA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216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D159-21A5-4FD2-BF0C-65C510599AA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8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Byzantine fault is an arbitrary fault that occurs during the execution of an algorithm by a distributed system. It encompasses both </a:t>
            </a:r>
            <a:r>
              <a:rPr lang="en-US" i="1" dirty="0"/>
              <a:t>omission failures</a:t>
            </a:r>
            <a:r>
              <a:rPr lang="en-US" dirty="0"/>
              <a:t> and </a:t>
            </a:r>
            <a:r>
              <a:rPr lang="en-US" i="1"/>
              <a:t>response failures</a:t>
            </a:r>
            <a:r>
              <a:rPr lang="en-US"/>
              <a:t>.</a:t>
            </a:r>
            <a:endParaRPr lang="en-US" dirty="0"/>
          </a:p>
          <a:p>
            <a:r>
              <a:rPr lang="en-US" dirty="0"/>
              <a:t>When a Byzantine failure has occurred, the system may respond in any unpredictable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9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5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9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0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37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AD88-51BC-4B9F-9447-0264A33D9B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4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58F3-66BC-4A44-91E3-481D386EB99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4FD5-CA63-4A81-80C4-8E51D860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4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58F3-66BC-4A44-91E3-481D386EB99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4FD5-CA63-4A81-80C4-8E51D860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58F3-66BC-4A44-91E3-481D386EB99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4FD5-CA63-4A81-80C4-8E51D860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98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753 Fault Tolerant Computing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65089-CD99-4AA8-9972-9A5685B88154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091339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58F3-66BC-4A44-91E3-481D386EB99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4FD5-CA63-4A81-80C4-8E51D860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58F3-66BC-4A44-91E3-481D386EB99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4FD5-CA63-4A81-80C4-8E51D860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58F3-66BC-4A44-91E3-481D386EB99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4FD5-CA63-4A81-80C4-8E51D860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58F3-66BC-4A44-91E3-481D386EB99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4FD5-CA63-4A81-80C4-8E51D860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1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58F3-66BC-4A44-91E3-481D386EB99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4FD5-CA63-4A81-80C4-8E51D860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58F3-66BC-4A44-91E3-481D386EB99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4FD5-CA63-4A81-80C4-8E51D860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5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58F3-66BC-4A44-91E3-481D386EB99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4FD5-CA63-4A81-80C4-8E51D860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58F3-66BC-4A44-91E3-481D386EB99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4FD5-CA63-4A81-80C4-8E51D860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958F3-66BC-4A44-91E3-481D386EB99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A4FD5-CA63-4A81-80C4-8E51D860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9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ucsb.edu/Faculty/Parhami/ece_257a.htm" TargetMode="External"/><Relationship Id="rId2" Type="http://schemas.openxmlformats.org/officeDocument/2006/relationships/hyperlink" Target="http://www2.cs.uidaho.edu/~krings/CS44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s.umass.edu/ece/koren/FaultTolerantSystem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Introduction to Fault-Tolerance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Amos Wang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77289"/>
            <a:ext cx="3613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 from: </a:t>
            </a:r>
            <a:endParaRPr lang="en-US" dirty="0" smtClean="0"/>
          </a:p>
          <a:p>
            <a:r>
              <a:rPr lang="en-US" dirty="0" smtClean="0"/>
              <a:t>Dr</a:t>
            </a:r>
            <a:r>
              <a:rPr lang="en-US" dirty="0"/>
              <a:t>. Axel </a:t>
            </a:r>
            <a:r>
              <a:rPr lang="en-US" dirty="0" err="1"/>
              <a:t>Krings</a:t>
            </a:r>
            <a:r>
              <a:rPr lang="en-US" dirty="0"/>
              <a:t>, Dr. </a:t>
            </a:r>
            <a:r>
              <a:rPr lang="en-US" dirty="0" err="1"/>
              <a:t>Behrooz</a:t>
            </a:r>
            <a:r>
              <a:rPr lang="en-US" dirty="0"/>
              <a:t> </a:t>
            </a:r>
            <a:r>
              <a:rPr lang="en-US" dirty="0" err="1"/>
              <a:t>Parhami</a:t>
            </a:r>
            <a:r>
              <a:rPr lang="en-US" dirty="0"/>
              <a:t>, </a:t>
            </a:r>
            <a:r>
              <a:rPr lang="en-US" altLang="zh-CN" dirty="0"/>
              <a:t>Prof. Jalal Y. </a:t>
            </a:r>
            <a:r>
              <a:rPr lang="en-US" altLang="zh-CN" dirty="0" err="1"/>
              <a:t>Kawash</a:t>
            </a:r>
            <a:r>
              <a:rPr lang="en-US" altLang="zh-CN" dirty="0"/>
              <a:t>, </a:t>
            </a:r>
            <a:r>
              <a:rPr lang="en-US" altLang="en-US" dirty="0"/>
              <a:t> </a:t>
            </a:r>
            <a:r>
              <a:rPr lang="en-US" altLang="en-US" dirty="0" err="1"/>
              <a:t>Kewal</a:t>
            </a:r>
            <a:r>
              <a:rPr lang="en-US" altLang="en-US" dirty="0"/>
              <a:t> </a:t>
            </a:r>
            <a:r>
              <a:rPr lang="en-US" altLang="en-US" dirty="0" err="1" smtClean="0"/>
              <a:t>K.Saluja</a:t>
            </a:r>
            <a:r>
              <a:rPr lang="en-US" altLang="en-US" dirty="0" smtClean="0"/>
              <a:t>, and Paul </a:t>
            </a:r>
            <a:r>
              <a:rPr lang="en-US" altLang="en-US" dirty="0" err="1" smtClean="0"/>
              <a:t>Krzyzanowski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50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Active Replication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Client’s request processed by all servers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Atomic broadcast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Tolerate byzantine faults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308422"/>
            <a:ext cx="3886200" cy="3385743"/>
          </a:xfrm>
        </p:spPr>
      </p:pic>
    </p:spTree>
    <p:extLst>
      <p:ext uri="{BB962C8B-B14F-4D97-AF65-F5344CB8AC3E}">
        <p14:creationId xmlns:p14="http://schemas.microsoft.com/office/powerpoint/2010/main" val="11156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Redundancy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Key concept - add redundancy to </a:t>
            </a:r>
            <a:r>
              <a:rPr lang="en-US" altLang="en-US" dirty="0" smtClean="0"/>
              <a:t>information/data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 smtClean="0"/>
              <a:t>all schemes use Error detecting or Error correcting coding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helps to catch system induced errors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parity </a:t>
            </a:r>
            <a:r>
              <a:rPr lang="en-US" dirty="0" smtClean="0"/>
              <a:t>checks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Ex: Error-Correcting Parity </a:t>
            </a:r>
            <a:r>
              <a:rPr lang="en-US" dirty="0" smtClean="0"/>
              <a:t>Codes, </a:t>
            </a:r>
            <a:r>
              <a:rPr lang="en-US" dirty="0"/>
              <a:t>Hamming </a:t>
            </a:r>
            <a:r>
              <a:rPr lang="en-US" dirty="0" smtClean="0"/>
              <a:t>code, Cyclic code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60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Error-Correcting Parity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</a:t>
            </a:r>
            <a:r>
              <a:rPr lang="en-US" dirty="0" smtClean="0"/>
              <a:t>scheme: data </a:t>
            </a:r>
            <a:r>
              <a:rPr lang="en-US" dirty="0"/>
              <a:t>is organized in a </a:t>
            </a:r>
            <a:r>
              <a:rPr lang="en-US" dirty="0" smtClean="0"/>
              <a:t>2-dimensional array</a:t>
            </a:r>
          </a:p>
          <a:p>
            <a:r>
              <a:rPr lang="en-US" dirty="0"/>
              <a:t>A single-bit error anywhere will cause a row and a column to be erroneous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49099" y="3767769"/>
            <a:ext cx="374573" cy="2409194"/>
          </a:xfrm>
          <a:prstGeom prst="roundRect">
            <a:avLst/>
          </a:prstGeom>
          <a:ln w="444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944039" y="5816906"/>
            <a:ext cx="3679633" cy="360057"/>
          </a:xfrm>
          <a:prstGeom prst="roundRect">
            <a:avLst/>
          </a:prstGeom>
          <a:noFill/>
          <a:ln w="444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22005" y="3821556"/>
          <a:ext cx="3896298" cy="23805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614"/>
                <a:gridCol w="556614"/>
                <a:gridCol w="556614"/>
                <a:gridCol w="556614"/>
                <a:gridCol w="556614"/>
                <a:gridCol w="556614"/>
                <a:gridCol w="5566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</a:tr>
              <a:tr h="3993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0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 (m is data bit)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55716"/>
            <a:ext cx="7988711" cy="35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Check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4" y="1477759"/>
            <a:ext cx="6381773" cy="284085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89" y="4666428"/>
            <a:ext cx="4712878" cy="1899625"/>
          </a:xfrm>
        </p:spPr>
      </p:pic>
    </p:spTree>
    <p:extLst>
      <p:ext uri="{BB962C8B-B14F-4D97-AF65-F5344CB8AC3E}">
        <p14:creationId xmlns:p14="http://schemas.microsoft.com/office/powerpoint/2010/main" val="39112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Overlapped 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data </a:t>
            </a:r>
            <a:r>
              <a:rPr lang="en-US" dirty="0"/>
              <a:t>= 1110 0001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compute </a:t>
            </a:r>
            <a:r>
              <a:rPr lang="en-US" dirty="0"/>
              <a:t>check bits: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17" y="1825625"/>
            <a:ext cx="4018326" cy="1619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81" y="3733437"/>
            <a:ext cx="5246299" cy="25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Overlapped 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data </a:t>
            </a:r>
            <a:r>
              <a:rPr lang="en-US" dirty="0"/>
              <a:t>sent is 1110 </a:t>
            </a:r>
            <a:r>
              <a:rPr lang="en-US" dirty="0" smtClean="0"/>
              <a:t>0001; </a:t>
            </a:r>
            <a:r>
              <a:rPr lang="en-US" dirty="0"/>
              <a:t>transmitted check bits are </a:t>
            </a:r>
            <a:r>
              <a:rPr lang="en-US" dirty="0" smtClean="0"/>
              <a:t>1110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assume </a:t>
            </a:r>
            <a:r>
              <a:rPr lang="en-US" dirty="0"/>
              <a:t>received data is: </a:t>
            </a:r>
            <a:r>
              <a:rPr lang="en-US" dirty="0" smtClean="0"/>
              <a:t>0110 0001 </a:t>
            </a:r>
          </a:p>
          <a:p>
            <a:pPr marL="914400" lvl="2" indent="0">
              <a:buNone/>
            </a:pPr>
            <a:r>
              <a:rPr lang="en-US" dirty="0" smtClean="0"/>
              <a:t>» </a:t>
            </a:r>
            <a:r>
              <a:rPr lang="en-US" dirty="0"/>
              <a:t>note that most sig. bit has been </a:t>
            </a:r>
            <a:r>
              <a:rPr lang="en-US" dirty="0" smtClean="0"/>
              <a:t>corrupted/flipped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received </a:t>
            </a:r>
            <a:r>
              <a:rPr lang="en-US" dirty="0"/>
              <a:t>check bits are: </a:t>
            </a:r>
            <a:r>
              <a:rPr lang="en-US" dirty="0" smtClean="0"/>
              <a:t>1110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recomputed </a:t>
            </a:r>
            <a:r>
              <a:rPr lang="en-US" dirty="0"/>
              <a:t>check bits: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17" y="4376574"/>
            <a:ext cx="4454290" cy="20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Overlapped 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Syndrome: 1110 XOR 0010 = </a:t>
            </a:r>
            <a:r>
              <a:rPr lang="sv-SE" dirty="0" smtClean="0"/>
              <a:t>1100 (</a:t>
            </a:r>
            <a:r>
              <a:rPr lang="en-US" dirty="0" smtClean="0"/>
              <a:t>D8 </a:t>
            </a:r>
            <a:r>
              <a:rPr lang="en-US" dirty="0"/>
              <a:t>as </a:t>
            </a:r>
            <a:r>
              <a:rPr lang="en-US" dirty="0" smtClean="0"/>
              <a:t>faulty)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2" y="2633032"/>
            <a:ext cx="7573075" cy="3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Passive (static)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– </a:t>
            </a:r>
            <a:r>
              <a:rPr lang="en-US" dirty="0"/>
              <a:t>uses fault masking to hide occurrence of fault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– </a:t>
            </a:r>
            <a:r>
              <a:rPr lang="en-US" dirty="0"/>
              <a:t>e.g. </a:t>
            </a:r>
            <a:r>
              <a:rPr lang="en-US" dirty="0" smtClean="0"/>
              <a:t>voting</a:t>
            </a:r>
          </a:p>
          <a:p>
            <a:r>
              <a:rPr lang="en-US" dirty="0" smtClean="0"/>
              <a:t>Active </a:t>
            </a:r>
            <a:r>
              <a:rPr lang="en-US" dirty="0"/>
              <a:t>(dynamic)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– </a:t>
            </a:r>
            <a:r>
              <a:rPr lang="en-US" dirty="0"/>
              <a:t>uses comparison for detection and/or diagnoses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– </a:t>
            </a:r>
            <a:r>
              <a:rPr lang="en-US" dirty="0"/>
              <a:t>remove faulty hardware from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Hybrid </a:t>
            </a:r>
          </a:p>
        </p:txBody>
      </p:sp>
    </p:spTree>
    <p:extLst>
      <p:ext uri="{BB962C8B-B14F-4D97-AF65-F5344CB8AC3E}">
        <p14:creationId xmlns:p14="http://schemas.microsoft.com/office/powerpoint/2010/main" val="42014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Hardware Redundancy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41843" r="21780" b="36858"/>
          <a:stretch>
            <a:fillRect/>
          </a:stretch>
        </p:blipFill>
        <p:spPr bwMode="auto">
          <a:xfrm>
            <a:off x="1112703" y="3535655"/>
            <a:ext cx="5938092" cy="332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N-Modular Redundancy (NMR) </a:t>
            </a:r>
          </a:p>
          <a:p>
            <a:pPr marL="457200" lvl="1" indent="0">
              <a:buNone/>
            </a:pPr>
            <a:r>
              <a:rPr lang="en-US" dirty="0" smtClean="0"/>
              <a:t>– </a:t>
            </a:r>
            <a:r>
              <a:rPr lang="en-US" dirty="0"/>
              <a:t>N independent modules replicate the same </a:t>
            </a:r>
            <a:r>
              <a:rPr lang="en-US" dirty="0" smtClean="0"/>
              <a:t>function</a:t>
            </a:r>
          </a:p>
          <a:p>
            <a:pPr marL="457200" lvl="1" indent="0">
              <a:buNone/>
            </a:pPr>
            <a:r>
              <a:rPr lang="en-US" dirty="0" smtClean="0"/>
              <a:t>– </a:t>
            </a:r>
            <a:r>
              <a:rPr lang="en-US" dirty="0"/>
              <a:t>requirements: N &gt;= 3 ! </a:t>
            </a:r>
          </a:p>
          <a:p>
            <a:r>
              <a:rPr lang="en-US" dirty="0" smtClean="0"/>
              <a:t>TMR (Triple Modular Redundancy)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Fault tolerance is related to </a:t>
            </a:r>
            <a:r>
              <a:rPr lang="en-US" altLang="zh-CN" b="1" dirty="0">
                <a:ea typeface="SimSun" panose="02010600030101010101" pitchFamily="2" charset="-122"/>
              </a:rPr>
              <a:t>dependability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SimSun" panose="02010600030101010101" pitchFamily="2" charset="-122"/>
              </a:rPr>
              <a:t>Availability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SimSun" panose="02010600030101010101" pitchFamily="2" charset="-122"/>
              </a:rPr>
              <a:t>Reliability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SimSun" panose="02010600030101010101" pitchFamily="2" charset="-122"/>
              </a:rPr>
              <a:t>Safety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SimSun" panose="02010600030101010101" pitchFamily="2" charset="-122"/>
              </a:rPr>
              <a:t>Maintainability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inputs are independent, the NMR can mask up to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faults</a:t>
                </a:r>
              </a:p>
              <a:p>
                <a:endParaRPr lang="en-US" dirty="0" smtClean="0"/>
              </a:p>
              <a:p>
                <a:r>
                  <a:rPr lang="en-US" dirty="0"/>
                  <a:t>e.g. 1 bit majority voter (3 AND gates </a:t>
                </a:r>
                <a:r>
                  <a:rPr lang="en-US" dirty="0" err="1"/>
                  <a:t>ORed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84" y="4161420"/>
            <a:ext cx="4276300" cy="228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Hardware Redundancy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 </a:t>
            </a:r>
            <a:r>
              <a:rPr lang="en-US" dirty="0"/>
              <a:t>and Compare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can </a:t>
            </a:r>
            <a:r>
              <a:rPr lang="en-US" dirty="0"/>
              <a:t>only detect, but NOT diagnose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comparator </a:t>
            </a:r>
            <a:r>
              <a:rPr lang="en-US" dirty="0"/>
              <a:t>is single point of failure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834" y="2319589"/>
            <a:ext cx="5368232" cy="14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Hardware Redundancy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Stand-by-sparing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only one module is driving </a:t>
            </a:r>
            <a:r>
              <a:rPr lang="en-US" dirty="0" smtClean="0"/>
              <a:t>outputs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error detection =&gt; switch to a new module</a:t>
            </a:r>
            <a:endParaRPr lang="en-US" dirty="0"/>
          </a:p>
        </p:txBody>
      </p:sp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917" y="3342211"/>
            <a:ext cx="6752651" cy="324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8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Hardware Redundancy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Pair and </a:t>
            </a:r>
            <a:r>
              <a:rPr lang="en-US" dirty="0" smtClean="0"/>
              <a:t>Spare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duplication combined with compare &amp; </a:t>
            </a:r>
            <a:r>
              <a:rPr lang="en-US" dirty="0" smtClean="0"/>
              <a:t>spare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2 </a:t>
            </a:r>
            <a:r>
              <a:rPr lang="en-US" dirty="0"/>
              <a:t>modules are always </a:t>
            </a:r>
            <a:r>
              <a:rPr lang="en-US" dirty="0" smtClean="0"/>
              <a:t>on-line</a:t>
            </a:r>
          </a:p>
        </p:txBody>
      </p:sp>
      <p:pic>
        <p:nvPicPr>
          <p:cNvPr id="4" name="Picture 7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5402" y="3231617"/>
            <a:ext cx="5797167" cy="35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38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Hardware Redundancy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338" y="3904108"/>
            <a:ext cx="4858425" cy="28253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NMR with spares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 active + S spare modules (off-line</a:t>
            </a:r>
            <a:r>
              <a:rPr lang="en-US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replace erroneous module from spare </a:t>
            </a:r>
            <a:r>
              <a:rPr lang="en-US" dirty="0" smtClean="0"/>
              <a:t>pool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maintains N </a:t>
            </a:r>
            <a:r>
              <a:rPr lang="en-US" dirty="0" smtClean="0"/>
              <a:t>constant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uses N-of-(N+S) </a:t>
            </a:r>
            <a:r>
              <a:rPr lang="en-US" dirty="0" smtClean="0"/>
              <a:t>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7" descr="ft-tech-ch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836591"/>
            <a:ext cx="7896340" cy="5779037"/>
          </a:xfrm>
          <a:noFill/>
        </p:spPr>
      </p:pic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19757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http://en.wikipedia.org/wiki/Fault_tolerance</a:t>
            </a:r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://www2.cs.uidaho.edu/~krings/CS449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www.ece.ucsb.edu/Faculty/Parhami/ece_257a.htm</a:t>
            </a:r>
            <a:endParaRPr lang="en-US" sz="2400" dirty="0" smtClean="0"/>
          </a:p>
          <a:p>
            <a:r>
              <a:rPr lang="en-US" altLang="en-US" sz="2400" dirty="0">
                <a:solidFill>
                  <a:srgbClr val="0237BC"/>
                </a:solidFill>
                <a:hlinkClick r:id="rId4"/>
              </a:rPr>
              <a:t>http://</a:t>
            </a:r>
            <a:r>
              <a:rPr lang="en-US" altLang="en-US" sz="2400" dirty="0" smtClean="0">
                <a:solidFill>
                  <a:srgbClr val="0237BC"/>
                </a:solidFill>
                <a:hlinkClick r:id="rId4"/>
              </a:rPr>
              <a:t>www.ecs.umass.edu/ece/koren/FaultTolerantSystems</a:t>
            </a:r>
            <a:endParaRPr lang="en-US" altLang="en-US" sz="2400" dirty="0" smtClean="0">
              <a:solidFill>
                <a:srgbClr val="0237BC"/>
              </a:solidFill>
            </a:endParaRPr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8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Fault tolerance in automotive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Namhoon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Fail-operational (FO):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One failure is tolerated</a:t>
            </a:r>
            <a:r>
              <a:rPr lang="en-US" dirty="0" smtClean="0"/>
              <a:t>. This is required if no safe state exists immediately after the component fails.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Fail-safe (FS): </a:t>
            </a:r>
            <a:r>
              <a:rPr lang="en-US" dirty="0" smtClean="0"/>
              <a:t>After one (or several) failure(s), the component directly </a:t>
            </a:r>
            <a:r>
              <a:rPr lang="en-US" dirty="0" smtClean="0">
                <a:solidFill>
                  <a:srgbClr val="FF0000"/>
                </a:solidFill>
              </a:rPr>
              <a:t>reaches a safe state </a:t>
            </a:r>
            <a:r>
              <a:rPr lang="en-US" dirty="0" smtClean="0"/>
              <a:t>(passive fail-safe) or is brought to a safe state by a special action (active fail-safe).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Fail-silent (FSIL): </a:t>
            </a:r>
            <a:r>
              <a:rPr lang="en-US" dirty="0" smtClean="0"/>
              <a:t>After one (or several) failure(s), the component exhibits quiet behavior externally and therefore does </a:t>
            </a:r>
            <a:r>
              <a:rPr lang="en-US" dirty="0" smtClean="0">
                <a:solidFill>
                  <a:srgbClr val="FF0000"/>
                </a:solidFill>
              </a:rPr>
              <a:t>not wrongly influence other components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9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 Behavior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85" t="65506" r="11584" b="11329"/>
          <a:stretch/>
        </p:blipFill>
        <p:spPr>
          <a:xfrm>
            <a:off x="722671" y="2330450"/>
            <a:ext cx="7698658" cy="2559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" y="6315075"/>
            <a:ext cx="500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 from Fault-Tolerant Drive-by-Wire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a variety of factors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Hardware failure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Software bugs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Operator errors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Network errors/outages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r>
              <a:rPr lang="en-US" dirty="0" smtClean="0"/>
              <a:t>Duration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</a:t>
            </a:r>
            <a:r>
              <a:rPr lang="en-US" dirty="0" smtClean="0"/>
              <a:t>ransient faults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</a:t>
            </a:r>
            <a:r>
              <a:rPr lang="en-US" dirty="0" smtClean="0"/>
              <a:t>ntermittent faults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permanent faults</a:t>
            </a:r>
            <a:endParaRPr lang="en-US" dirty="0"/>
          </a:p>
        </p:txBody>
      </p:sp>
      <p:pic>
        <p:nvPicPr>
          <p:cNvPr id="4" name="Picture 3" descr="Human Er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12" y="66102"/>
            <a:ext cx="4133686" cy="34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5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Electronic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Communications network </a:t>
            </a:r>
          </a:p>
          <a:p>
            <a:r>
              <a:rPr lang="en-US" dirty="0" smtClean="0"/>
              <a:t>Sensors and actuators</a:t>
            </a:r>
          </a:p>
          <a:p>
            <a:r>
              <a:rPr lang="en-US" dirty="0"/>
              <a:t>Electronic Control </a:t>
            </a:r>
            <a:r>
              <a:rPr lang="en-US" dirty="0" smtClean="0"/>
              <a:t>Unit (ECU)</a:t>
            </a:r>
          </a:p>
        </p:txBody>
      </p:sp>
    </p:spTree>
    <p:extLst>
      <p:ext uri="{BB962C8B-B14F-4D97-AF65-F5344CB8AC3E}">
        <p14:creationId xmlns:p14="http://schemas.microsoft.com/office/powerpoint/2010/main" val="4081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Network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1825625"/>
            <a:ext cx="6842644" cy="43498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6175456"/>
            <a:ext cx="696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from: Expanding automotive Electronic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69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network should remain active and working even in case of an error</a:t>
            </a:r>
          </a:p>
          <a:p>
            <a:r>
              <a:rPr lang="en-US" dirty="0" smtClean="0"/>
              <a:t>Active redundancy and error detection </a:t>
            </a:r>
          </a:p>
          <a:p>
            <a:endParaRPr lang="en-US" dirty="0" smtClean="0"/>
          </a:p>
          <a:p>
            <a:r>
              <a:rPr lang="en-US" dirty="0" smtClean="0"/>
              <a:t>Two directions of operation </a:t>
            </a:r>
          </a:p>
          <a:p>
            <a:pPr lvl="1"/>
            <a:r>
              <a:rPr lang="en-US" dirty="0" smtClean="0"/>
              <a:t>Event-triggered (ET) systems</a:t>
            </a:r>
          </a:p>
          <a:p>
            <a:pPr lvl="2"/>
            <a:r>
              <a:rPr lang="en-US" dirty="0"/>
              <a:t>transmissions are driven by the occurrence of </a:t>
            </a:r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Time-triggered (TT) systems</a:t>
            </a:r>
          </a:p>
          <a:p>
            <a:pPr lvl="2"/>
            <a:r>
              <a:rPr lang="en-US" dirty="0"/>
              <a:t>transmissions are driven by the progress of time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02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Time-triggered </a:t>
            </a:r>
            <a:r>
              <a:rPr lang="en-US" dirty="0" smtClean="0"/>
              <a:t>vs. Event-triggered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Dependability is much easier to ensure using a TT bus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Access to the medium is deterministic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Adding new nodes without affecting existing ones is simple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behavior of a TT system is predictable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Message transmission can be used as “heartbeats”</a:t>
            </a:r>
          </a:p>
        </p:txBody>
      </p:sp>
    </p:spTree>
    <p:extLst>
      <p:ext uri="{BB962C8B-B14F-4D97-AF65-F5344CB8AC3E}">
        <p14:creationId xmlns:p14="http://schemas.microsoft.com/office/powerpoint/2010/main" val="2799627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In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EMIs (Electro-Magnetic Interferences)</a:t>
            </a:r>
          </a:p>
          <a:p>
            <a:pPr lvl="1"/>
            <a:r>
              <a:rPr lang="en-US" dirty="0" smtClean="0"/>
              <a:t>EMIs can be radiated by in-vehicle devices (switches, relays, and etc.)</a:t>
            </a:r>
          </a:p>
          <a:p>
            <a:pPr lvl="1"/>
            <a:r>
              <a:rPr lang="en-US" dirty="0" smtClean="0"/>
              <a:t>Use a resilient physical layer (e.g., optical)</a:t>
            </a:r>
          </a:p>
          <a:p>
            <a:pPr lvl="1"/>
            <a:r>
              <a:rPr lang="en-US" dirty="0" smtClean="0"/>
              <a:t>Or replicate the transmission channels</a:t>
            </a:r>
          </a:p>
          <a:p>
            <a:pPr lvl="1"/>
            <a:r>
              <a:rPr lang="en-US" dirty="0" smtClean="0"/>
              <a:t>Cyclic Redundancy Check (CRC) can detect the corrupted frame.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20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 In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 guardian component</a:t>
            </a:r>
          </a:p>
          <a:p>
            <a:pPr lvl="1"/>
            <a:r>
              <a:rPr lang="en-US" dirty="0" smtClean="0"/>
              <a:t>Avoids “babbling idiots” situation</a:t>
            </a:r>
          </a:p>
          <a:p>
            <a:pPr lvl="1"/>
            <a:r>
              <a:rPr lang="en-US" dirty="0" smtClean="0"/>
              <a:t>Restricts the node’s ability to transmit</a:t>
            </a:r>
          </a:p>
          <a:p>
            <a:pPr lvl="1"/>
            <a:r>
              <a:rPr lang="en-US" dirty="0" smtClean="0"/>
              <a:t>Allows transmission only when the node exhibits a specified behavior</a:t>
            </a:r>
          </a:p>
          <a:p>
            <a:pPr lvl="1"/>
            <a:r>
              <a:rPr lang="en-US" dirty="0" smtClean="0"/>
              <a:t>Ideally, the bus guardian should have its own copy of the </a:t>
            </a:r>
            <a:r>
              <a:rPr lang="en-US" dirty="0" smtClean="0">
                <a:solidFill>
                  <a:srgbClr val="0070C0"/>
                </a:solidFill>
              </a:rPr>
              <a:t>communication schedule </a:t>
            </a:r>
            <a:r>
              <a:rPr lang="en-US" dirty="0" smtClean="0"/>
              <a:t>and its own </a:t>
            </a:r>
            <a:r>
              <a:rPr lang="en-US" dirty="0" smtClean="0">
                <a:solidFill>
                  <a:srgbClr val="0070C0"/>
                </a:solidFill>
              </a:rPr>
              <a:t>power supply </a:t>
            </a:r>
            <a:r>
              <a:rPr lang="en-US" dirty="0" smtClean="0"/>
              <a:t>and should be able to </a:t>
            </a:r>
            <a:r>
              <a:rPr lang="en-US" dirty="0" smtClean="0">
                <a:solidFill>
                  <a:srgbClr val="0070C0"/>
                </a:solidFill>
              </a:rPr>
              <a:t>construct the global time itself</a:t>
            </a:r>
          </a:p>
          <a:p>
            <a:pPr lvl="1"/>
            <a:r>
              <a:rPr lang="en-US" dirty="0" smtClean="0"/>
              <a:t>Due to cost, these assumptions are not fulfilled in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21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In-Vehicle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or three separate controller area networks (CANs)</a:t>
            </a:r>
          </a:p>
          <a:p>
            <a:pPr lvl="1"/>
            <a:r>
              <a:rPr lang="en-US" dirty="0" smtClean="0"/>
              <a:t>A low-speed CAN (&lt; 125kbps) manages “comfort electronics”</a:t>
            </a:r>
          </a:p>
          <a:p>
            <a:pPr lvl="1"/>
            <a:r>
              <a:rPr lang="en-US" dirty="0" smtClean="0"/>
              <a:t>A high-speed CAN runs more real-time-critical functions</a:t>
            </a:r>
          </a:p>
          <a:p>
            <a:pPr lvl="1"/>
            <a:r>
              <a:rPr lang="en-US" dirty="0" smtClean="0"/>
              <a:t>A very cost and performance effective solution during the last 20 years</a:t>
            </a:r>
          </a:p>
          <a:p>
            <a:r>
              <a:rPr lang="en-US" dirty="0" smtClean="0"/>
              <a:t>Local interconnect network (LIN)</a:t>
            </a:r>
          </a:p>
          <a:p>
            <a:pPr lvl="1"/>
            <a:r>
              <a:rPr lang="en-US" dirty="0" smtClean="0"/>
              <a:t>A cheap serial network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master-slave, time-triggered </a:t>
            </a:r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On-off devices (door locks, sunroofs, rain sensors, door mirrors)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88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In-Vehicle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Media-oriented systems transport (MOST)</a:t>
            </a:r>
          </a:p>
          <a:p>
            <a:pPr lvl="1"/>
            <a:r>
              <a:rPr lang="en-US" dirty="0" smtClean="0"/>
              <a:t>A fiber-optic network protocol with capacity for high-volume streaming</a:t>
            </a:r>
          </a:p>
          <a:p>
            <a:pPr lvl="1"/>
            <a:r>
              <a:rPr lang="en-US" dirty="0" smtClean="0"/>
              <a:t>For multimedia networking in automobiles</a:t>
            </a:r>
          </a:p>
          <a:p>
            <a:pPr lvl="1"/>
            <a:r>
              <a:rPr lang="en-US" dirty="0" smtClean="0"/>
              <a:t>Redundant double ring configurations for safety-critical applications</a:t>
            </a:r>
          </a:p>
          <a:p>
            <a:pPr lvl="1"/>
            <a:r>
              <a:rPr lang="en-US" dirty="0" smtClean="0"/>
              <a:t>Developed by more than 50 firms (including Audi, BMW, Daimler-Chrysler, Toyota, Volkswagen, Volvo)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07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In-Vehicle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FlexRay</a:t>
            </a:r>
            <a:endParaRPr lang="en-US" dirty="0"/>
          </a:p>
          <a:p>
            <a:pPr lvl="1"/>
            <a:r>
              <a:rPr lang="en-US" dirty="0"/>
              <a:t>BMW, </a:t>
            </a:r>
            <a:r>
              <a:rPr lang="en-US" dirty="0" smtClean="0"/>
              <a:t>Bosch, GM, Daimler-Chrysler</a:t>
            </a:r>
            <a:r>
              <a:rPr lang="en-US" dirty="0"/>
              <a:t>, Philips, and Motorola are collaborating on </a:t>
            </a:r>
            <a:r>
              <a:rPr lang="en-US" dirty="0" err="1"/>
              <a:t>FlexRay</a:t>
            </a:r>
            <a:endParaRPr lang="en-US" dirty="0"/>
          </a:p>
          <a:p>
            <a:pPr lvl="1"/>
            <a:r>
              <a:rPr lang="en-US" dirty="0"/>
              <a:t>A fault-tolerant protocol designed for high data rate </a:t>
            </a:r>
            <a:r>
              <a:rPr lang="en-US" dirty="0" smtClean="0"/>
              <a:t>applications</a:t>
            </a:r>
          </a:p>
          <a:p>
            <a:pPr lvl="2"/>
            <a:r>
              <a:rPr lang="en-US" dirty="0" smtClean="0"/>
              <a:t>time-triggered communication with bus guardian and clock synchronization on dual wires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event-triggered </a:t>
            </a:r>
            <a:r>
              <a:rPr lang="en-US" dirty="0" smtClean="0"/>
              <a:t>behavior</a:t>
            </a:r>
            <a:endParaRPr lang="en-US" dirty="0"/>
          </a:p>
          <a:p>
            <a:pPr lvl="1"/>
            <a:r>
              <a:rPr lang="en-US" dirty="0" smtClean="0"/>
              <a:t>Real-time </a:t>
            </a:r>
            <a:r>
              <a:rPr lang="en-US" dirty="0"/>
              <a:t>data transmission with bounded </a:t>
            </a:r>
            <a:r>
              <a:rPr lang="en-US" dirty="0" smtClean="0"/>
              <a:t>latency</a:t>
            </a:r>
          </a:p>
          <a:p>
            <a:pPr lvl="1"/>
            <a:r>
              <a:rPr lang="en-US" dirty="0"/>
              <a:t>Full use of </a:t>
            </a:r>
            <a:r>
              <a:rPr lang="en-US" dirty="0" err="1"/>
              <a:t>FlexRay</a:t>
            </a:r>
            <a:r>
              <a:rPr lang="en-US" dirty="0"/>
              <a:t> was introduced in 2008 in the new BMW 7 Series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23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and Actuators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Sensors are the first in the information flow</a:t>
            </a:r>
          </a:p>
          <a:p>
            <a:r>
              <a:rPr lang="en-US" dirty="0" smtClean="0"/>
              <a:t>Static or dynamic redundancy with cold or hot standby can be used</a:t>
            </a:r>
          </a:p>
          <a:p>
            <a:r>
              <a:rPr lang="en-US" dirty="0" smtClean="0"/>
              <a:t>The fail-silence property of actuators is essential</a:t>
            </a:r>
          </a:p>
          <a:p>
            <a:pPr lvl="1"/>
            <a:r>
              <a:rPr lang="en-US" dirty="0" smtClean="0"/>
              <a:t>Fail-silent: After a failure the component remains silent, so that it can not wrongly influence other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6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Models</a:t>
            </a:r>
            <a:endParaRPr lang="en-US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371763"/>
            <a:ext cx="7886700" cy="32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Fault-Tolerant Sensors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797" t="20301" r="11397" b="38497"/>
          <a:stretch/>
        </p:blipFill>
        <p:spPr>
          <a:xfrm>
            <a:off x="1745226" y="1690689"/>
            <a:ext cx="5653548" cy="45523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24" y="6372910"/>
            <a:ext cx="511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Credit from Fault-Tolerant Drive-by-Wire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48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Fault-Tolerant Actuator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724" y="6372910"/>
            <a:ext cx="511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Credit from Fault-Tolerant Drive-by-Wire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681" t="42759" r="36580" b="20920"/>
          <a:stretch/>
        </p:blipFill>
        <p:spPr>
          <a:xfrm>
            <a:off x="1695450" y="1690689"/>
            <a:ext cx="5775325" cy="45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Brake-by-Wire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Electromechanical brake, developed by Continental </a:t>
            </a:r>
            <a:r>
              <a:rPr lang="en-US" dirty="0" err="1" smtClean="0"/>
              <a:t>Teves</a:t>
            </a:r>
            <a:r>
              <a:rPr lang="en-US" dirty="0" smtClean="0"/>
              <a:t>, Germany</a:t>
            </a:r>
          </a:p>
          <a:p>
            <a:r>
              <a:rPr lang="en-US" dirty="0" smtClean="0"/>
              <a:t>The system consist of</a:t>
            </a:r>
          </a:p>
          <a:p>
            <a:pPr lvl="1"/>
            <a:r>
              <a:rPr lang="en-US" dirty="0" smtClean="0"/>
              <a:t>4 electromechanical wheel brake modules</a:t>
            </a:r>
          </a:p>
          <a:p>
            <a:pPr lvl="1"/>
            <a:r>
              <a:rPr lang="en-US" dirty="0" smtClean="0"/>
              <a:t>An electromechanical brake pedal module</a:t>
            </a:r>
          </a:p>
          <a:p>
            <a:pPr lvl="1"/>
            <a:r>
              <a:rPr lang="en-US" dirty="0" smtClean="0"/>
              <a:t>A communication and power system</a:t>
            </a:r>
          </a:p>
          <a:p>
            <a:pPr lvl="1"/>
            <a:r>
              <a:rPr lang="en-US" dirty="0" smtClean="0"/>
              <a:t>A central brake management computer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724" y="6372910"/>
            <a:ext cx="511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Credit from Fault-Tolerant Drive-by-Wire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06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Brake-by-Wire System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605" t="23015" r="30240" b="38018"/>
          <a:stretch/>
        </p:blipFill>
        <p:spPr>
          <a:xfrm>
            <a:off x="1933575" y="1671485"/>
            <a:ext cx="5276850" cy="4305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50223"/>
            <a:ext cx="6010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from Safety in automotive by-wire systems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49" y="5976941"/>
            <a:ext cx="871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communication system and power system have dynamic redundancy with hot standby.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3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Brake-by-Wire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839" t="33022" r="11448" b="26913"/>
          <a:stretch/>
        </p:blipFill>
        <p:spPr>
          <a:xfrm>
            <a:off x="606878" y="1690689"/>
            <a:ext cx="7930243" cy="4555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6010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from Safety in automotive by-wire systems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8481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Brake-by-Wire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6010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from Safety in automotive by-wire systems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025" t="52069" r="11588" b="8965"/>
          <a:stretch/>
        </p:blipFill>
        <p:spPr>
          <a:xfrm>
            <a:off x="1744436" y="1690689"/>
            <a:ext cx="5655128" cy="477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34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Lock-step dual processor architecture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975" y="2390774"/>
            <a:ext cx="4950000" cy="3541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50223"/>
            <a:ext cx="604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from Fault Tolerant Platforms for Automotive Safety Critical Applications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2088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Lock-Step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processors referred to as the </a:t>
            </a:r>
            <a:r>
              <a:rPr lang="en-US" dirty="0" smtClean="0">
                <a:solidFill>
                  <a:srgbClr val="0070C0"/>
                </a:solidFill>
              </a:rPr>
              <a:t>master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0070C0"/>
                </a:solidFill>
              </a:rPr>
              <a:t>checker</a:t>
            </a:r>
          </a:p>
          <a:p>
            <a:r>
              <a:rPr lang="en-US" dirty="0" smtClean="0"/>
              <a:t>Execute the same code being strictly synchronized</a:t>
            </a:r>
          </a:p>
          <a:p>
            <a:r>
              <a:rPr lang="en-US" dirty="0" smtClean="0"/>
              <a:t>The master has access to the system memory and drives all system outputs</a:t>
            </a:r>
          </a:p>
          <a:p>
            <a:r>
              <a:rPr lang="en-US" dirty="0" smtClean="0"/>
              <a:t>While, the checker continuously executes the instructions fetched by the master</a:t>
            </a:r>
          </a:p>
          <a:p>
            <a:r>
              <a:rPr lang="en-US" dirty="0" smtClean="0"/>
              <a:t>The compare logic checks the consistency of their data-, address- and control-lines.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94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Loosely-synchronized dual processor architecture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2388188"/>
            <a:ext cx="3344925" cy="3923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604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from Fault Tolerant Platforms for Automotive Safety Critical Applications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3426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Loosely-Synchronized Arch.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CPUs run independently having access to distinct memory subsystems</a:t>
            </a:r>
          </a:p>
          <a:p>
            <a:r>
              <a:rPr lang="en-US" dirty="0" smtClean="0"/>
              <a:t>A real-time operating system handles </a:t>
            </a:r>
            <a:r>
              <a:rPr lang="en-US" dirty="0" err="1" smtClean="0"/>
              <a:t>interprocessor</a:t>
            </a:r>
            <a:r>
              <a:rPr lang="en-US" dirty="0" smtClean="0"/>
              <a:t> communication and synchronization</a:t>
            </a:r>
          </a:p>
          <a:p>
            <a:r>
              <a:rPr lang="en-US" dirty="0" smtClean="0"/>
              <a:t>The OS is responsible for error detection (cross-checks), correction and containment</a:t>
            </a:r>
          </a:p>
          <a:p>
            <a:r>
              <a:rPr lang="en-US" dirty="0" smtClean="0"/>
              <a:t>Critical tasks are executes in parallel as software replicas</a:t>
            </a:r>
          </a:p>
        </p:txBody>
      </p:sp>
    </p:spTree>
    <p:extLst>
      <p:ext uri="{BB962C8B-B14F-4D97-AF65-F5344CB8AC3E}">
        <p14:creationId xmlns:p14="http://schemas.microsoft.com/office/powerpoint/2010/main" val="95570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Fault Avoidance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Design a system with minimal faults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r>
              <a:rPr lang="en-US" dirty="0" smtClean="0"/>
              <a:t>Fault Removal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Validate/test a system to remove the presence of faults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r>
              <a:rPr lang="en-US" dirty="0" smtClean="0"/>
              <a:t>Fault Tolerance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Deal with faults!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Triple modular redundant (TMR)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875" y="2296464"/>
            <a:ext cx="4470212" cy="3880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50223"/>
            <a:ext cx="604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from Fault Tolerant Platforms for Automotive Safety Critical Applications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2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identical CPUs execute the same code in lock-step</a:t>
            </a:r>
          </a:p>
          <a:p>
            <a:r>
              <a:rPr lang="en-US" dirty="0" smtClean="0"/>
              <a:t>A majority vote of the outputs masks any possible single CPU fault</a:t>
            </a:r>
          </a:p>
          <a:p>
            <a:r>
              <a:rPr lang="en-US" dirty="0" smtClean="0"/>
              <a:t>The memory and communication faults can be masked employing ECC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 lock-step architecture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49" y="2305049"/>
            <a:ext cx="3474076" cy="4006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50223"/>
            <a:ext cx="604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from Fault Tolerant Platforms for Automotive Safety Critical Applications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Lock-Step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the combination of two fail-silent channels</a:t>
            </a:r>
          </a:p>
          <a:p>
            <a:r>
              <a:rPr lang="en-US" dirty="0" smtClean="0"/>
              <a:t>Each one consists of a lock-step architecture</a:t>
            </a:r>
          </a:p>
          <a:p>
            <a:r>
              <a:rPr lang="en-US" dirty="0" smtClean="0"/>
              <a:t>Can be used in different configurations</a:t>
            </a:r>
          </a:p>
          <a:p>
            <a:pPr lvl="1"/>
            <a:r>
              <a:rPr lang="en-US" dirty="0" smtClean="0"/>
              <a:t>Two core execute the same code in lock-step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provides fault-tolerance capability</a:t>
            </a:r>
          </a:p>
          <a:p>
            <a:pPr lvl="1"/>
            <a:r>
              <a:rPr lang="en-US" dirty="0" smtClean="0"/>
              <a:t>Two channels can operate independently </a:t>
            </a:r>
            <a:r>
              <a:rPr lang="en-US" dirty="0" smtClean="0">
                <a:sym typeface="Wingdings" panose="05000000000000000000" pitchFamily="2" charset="2"/>
              </a:rPr>
              <a:t> behaves like a traditional dual processor solution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7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M. Davies, Safety in automotive by-wire systems</a:t>
            </a:r>
            <a:r>
              <a:rPr lang="en-US" dirty="0"/>
              <a:t>, Vienna University of </a:t>
            </a:r>
            <a:r>
              <a:rPr lang="en-US" dirty="0" smtClean="0"/>
              <a:t>Technology, Jun. 2004.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Leen</a:t>
            </a:r>
            <a:r>
              <a:rPr lang="en-US" dirty="0" smtClean="0"/>
              <a:t> and D. Heffernan, Expanding Automotive Electronic Systems, IEEE Computer, vol. 35, no. 1, pp. 88-93, Jan. 2002.</a:t>
            </a:r>
          </a:p>
          <a:p>
            <a:r>
              <a:rPr lang="en-US" dirty="0" smtClean="0"/>
              <a:t>R. </a:t>
            </a:r>
            <a:r>
              <a:rPr lang="en-US" dirty="0" err="1" smtClean="0"/>
              <a:t>Isermann</a:t>
            </a:r>
            <a:r>
              <a:rPr lang="en-US" dirty="0" smtClean="0"/>
              <a:t>, R. Schwarz, and S. </a:t>
            </a:r>
            <a:r>
              <a:rPr lang="en-US" dirty="0" err="1" smtClean="0"/>
              <a:t>Stoelzl</a:t>
            </a:r>
            <a:r>
              <a:rPr lang="en-US" dirty="0" smtClean="0"/>
              <a:t>, Fault-Tolerant Drive-by-Wire Systems, IEEE Control Systems, vol. 22, no. 5, pp. 64-81, Oct. 2002.</a:t>
            </a:r>
          </a:p>
          <a:p>
            <a:r>
              <a:rPr lang="en-US" dirty="0" smtClean="0"/>
              <a:t>N. </a:t>
            </a:r>
            <a:r>
              <a:rPr lang="en-US" dirty="0" err="1" smtClean="0"/>
              <a:t>Navet</a:t>
            </a:r>
            <a:r>
              <a:rPr lang="en-US" dirty="0" smtClean="0"/>
              <a:t> and F. </a:t>
            </a:r>
            <a:r>
              <a:rPr lang="en-US" dirty="0" err="1" smtClean="0"/>
              <a:t>Simonot</a:t>
            </a:r>
            <a:r>
              <a:rPr lang="en-US" dirty="0" smtClean="0"/>
              <a:t>-Lion, Fault Tolerant Services For Safe In-Car Embedded Systems, in The Embedded Systems Handbook, CRC Press, Aug. 2005.</a:t>
            </a:r>
          </a:p>
          <a:p>
            <a:r>
              <a:rPr lang="it-IT" dirty="0" smtClean="0"/>
              <a:t>M. Baleani, A. Ferrari, L. Mangeruca, A. Sangiovanni-Vincentelli, M. Peri, and S. Pezzini, </a:t>
            </a:r>
            <a:r>
              <a:rPr lang="en-US" dirty="0"/>
              <a:t>Fault-Tolerant Platforms for Automotive Safety-Critical </a:t>
            </a:r>
            <a:r>
              <a:rPr lang="en-US" dirty="0" smtClean="0"/>
              <a:t>Applications, In Proceedings of the International Conference on Compilers, Architectures and Synthesis for Embedded Systems, pp. 170-177, 2003.</a:t>
            </a:r>
          </a:p>
          <a:p>
            <a:r>
              <a:rPr lang="en-US" dirty="0" smtClean="0"/>
              <a:t>D. </a:t>
            </a:r>
            <a:r>
              <a:rPr lang="en-US" dirty="0" err="1" smtClean="0"/>
              <a:t>Wanner</a:t>
            </a:r>
            <a:r>
              <a:rPr lang="en-US" dirty="0" smtClean="0"/>
              <a:t>, A. </a:t>
            </a:r>
            <a:r>
              <a:rPr lang="en-US" dirty="0" err="1" smtClean="0"/>
              <a:t>Trigell</a:t>
            </a:r>
            <a:r>
              <a:rPr lang="en-US" dirty="0" smtClean="0"/>
              <a:t>, L. </a:t>
            </a:r>
            <a:r>
              <a:rPr lang="en-US" dirty="0" err="1" smtClean="0"/>
              <a:t>Drugge</a:t>
            </a:r>
            <a:r>
              <a:rPr lang="en-US" dirty="0" smtClean="0"/>
              <a:t>, and J. </a:t>
            </a:r>
            <a:r>
              <a:rPr lang="en-US" dirty="0" err="1" smtClean="0"/>
              <a:t>Jerrelind</a:t>
            </a:r>
            <a:r>
              <a:rPr lang="en-US" dirty="0" smtClean="0"/>
              <a:t>, Survey on Fault-Tolerant Vehicle Design, In Proceedings of 26</a:t>
            </a:r>
            <a:r>
              <a:rPr lang="en-US" baseline="30000" dirty="0" smtClean="0"/>
              <a:t>th</a:t>
            </a:r>
            <a:r>
              <a:rPr lang="en-US" dirty="0" smtClean="0"/>
              <a:t> Electric Vehicle Symposium, May 2012.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Redundancy types: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time redundancy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Timeout &amp; </a:t>
            </a:r>
            <a:r>
              <a:rPr lang="en-US" dirty="0" smtClean="0"/>
              <a:t>retransmit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software </a:t>
            </a:r>
            <a:r>
              <a:rPr lang="en-US" dirty="0"/>
              <a:t>redundancy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Arial" charset="0"/>
              </a:rPr>
              <a:t>N-versions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information redundancy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Hamming codes, parity memory ECC memory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hardware redundancy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RAID disks, backup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Key  Concept - </a:t>
            </a:r>
            <a:r>
              <a:rPr lang="en-US" altLang="en-US" sz="2400" dirty="0"/>
              <a:t>do a job more than once over time</a:t>
            </a:r>
            <a:r>
              <a:rPr lang="en-US" altLang="en-US" dirty="0"/>
              <a:t> </a:t>
            </a:r>
            <a:endParaRPr lang="en-US" alt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examples</a:t>
            </a:r>
          </a:p>
          <a:p>
            <a:pPr lvl="2"/>
            <a:r>
              <a:rPr lang="en-US" altLang="en-US" dirty="0"/>
              <a:t>re-execution</a:t>
            </a:r>
          </a:p>
          <a:p>
            <a:pPr lvl="2"/>
            <a:r>
              <a:rPr lang="en-US" altLang="en-US" dirty="0"/>
              <a:t> re-transmission of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different faults and capabilities of different schemes</a:t>
            </a:r>
          </a:p>
          <a:p>
            <a:pPr lvl="2"/>
            <a:r>
              <a:rPr lang="en-US" altLang="en-US" dirty="0"/>
              <a:t>transient faults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altLang="en-US" dirty="0"/>
              <a:t>re-execution and re-transmission can detect such faults provided we wait for transient to subside</a:t>
            </a:r>
          </a:p>
          <a:p>
            <a:pPr lvl="2"/>
            <a:r>
              <a:rPr lang="en-US" altLang="en-US" dirty="0"/>
              <a:t>permanent faults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altLang="en-US" dirty="0" smtClean="0"/>
              <a:t>send </a:t>
            </a:r>
            <a:r>
              <a:rPr lang="en-US" altLang="en-US" dirty="0"/>
              <a:t>or process shifted version of data</a:t>
            </a:r>
            <a:r>
              <a:rPr lang="en-US" altLang="en-US" sz="2000" dirty="0"/>
              <a:t> </a:t>
            </a:r>
            <a:endParaRPr lang="en-US" altLang="en-US" sz="2000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altLang="en-US" dirty="0" smtClean="0"/>
              <a:t>send </a:t>
            </a:r>
            <a:r>
              <a:rPr lang="en-US" altLang="en-US" dirty="0"/>
              <a:t>or process complemented data during second </a:t>
            </a:r>
            <a:r>
              <a:rPr lang="en-US" altLang="en-US" dirty="0" smtClean="0"/>
              <a:t>transmission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99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 </a:t>
            </a:r>
            <a:r>
              <a:rPr lang="en-US" altLang="en-US" dirty="0" smtClean="0"/>
              <a:t>Redundancy</a:t>
            </a:r>
            <a:endParaRPr lang="en-US" altLang="en-US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0" y="1993900"/>
            <a:ext cx="7962900" cy="4114800"/>
          </a:xfrm>
        </p:spPr>
        <p:txBody>
          <a:bodyPr/>
          <a:lstStyle/>
          <a:p>
            <a:r>
              <a:rPr lang="en-US" altLang="en-US"/>
              <a:t>Multiple teams of programmers</a:t>
            </a:r>
          </a:p>
          <a:p>
            <a:r>
              <a:rPr lang="en-US" altLang="en-US"/>
              <a:t>Write different versions of software for the same function  </a:t>
            </a:r>
          </a:p>
          <a:p>
            <a:r>
              <a:rPr lang="en-US" altLang="en-US"/>
              <a:t>The hope is that such diversity will ensure that not all the copies will fail on the same set of input data</a:t>
            </a:r>
          </a:p>
        </p:txBody>
      </p:sp>
    </p:spTree>
    <p:extLst>
      <p:ext uri="{BB962C8B-B14F-4D97-AF65-F5344CB8AC3E}">
        <p14:creationId xmlns:p14="http://schemas.microsoft.com/office/powerpoint/2010/main" val="5451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Passive Replication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Only one server processes client’s request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317445"/>
            <a:ext cx="3886200" cy="3367697"/>
          </a:xfrm>
        </p:spPr>
      </p:pic>
    </p:spTree>
    <p:extLst>
      <p:ext uri="{BB962C8B-B14F-4D97-AF65-F5344CB8AC3E}">
        <p14:creationId xmlns:p14="http://schemas.microsoft.com/office/powerpoint/2010/main" val="31259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2352</TotalTime>
  <Words>1829</Words>
  <Application>Microsoft Office PowerPoint</Application>
  <PresentationFormat>On-screen Show (4:3)</PresentationFormat>
  <Paragraphs>349</Paragraphs>
  <Slides>54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新細明體</vt:lpstr>
      <vt:lpstr>宋体</vt:lpstr>
      <vt:lpstr>宋体</vt:lpstr>
      <vt:lpstr>Angsana New</vt:lpstr>
      <vt:lpstr>Arial</vt:lpstr>
      <vt:lpstr>Calibri</vt:lpstr>
      <vt:lpstr>Calibri Light</vt:lpstr>
      <vt:lpstr>Cambria Math</vt:lpstr>
      <vt:lpstr>Cordia New</vt:lpstr>
      <vt:lpstr>Courier New</vt:lpstr>
      <vt:lpstr>Times New Roman</vt:lpstr>
      <vt:lpstr>Wingdings</vt:lpstr>
      <vt:lpstr>Office Theme</vt:lpstr>
      <vt:lpstr>Introduction to Fault-Tolerance</vt:lpstr>
      <vt:lpstr>Introduction</vt:lpstr>
      <vt:lpstr>Faults</vt:lpstr>
      <vt:lpstr>Failure Models</vt:lpstr>
      <vt:lpstr>Fault Tolerance</vt:lpstr>
      <vt:lpstr>Redundancy</vt:lpstr>
      <vt:lpstr>Time redundancy</vt:lpstr>
      <vt:lpstr>Software Redundancy</vt:lpstr>
      <vt:lpstr>Distributed System</vt:lpstr>
      <vt:lpstr>Distributed System</vt:lpstr>
      <vt:lpstr>Information Redundancy</vt:lpstr>
      <vt:lpstr>Error-Correcting Parity Codes</vt:lpstr>
      <vt:lpstr>Hamming Code</vt:lpstr>
      <vt:lpstr>Compute Check</vt:lpstr>
      <vt:lpstr>Overlapped Parity</vt:lpstr>
      <vt:lpstr>Overlapped Parity</vt:lpstr>
      <vt:lpstr>Overlapped Parity</vt:lpstr>
      <vt:lpstr>Hardware Redundancy</vt:lpstr>
      <vt:lpstr>Passive Hardware Redundancy</vt:lpstr>
      <vt:lpstr>Voting</vt:lpstr>
      <vt:lpstr>Active Hardware Redundancy</vt:lpstr>
      <vt:lpstr>Active Hardware Redundancy</vt:lpstr>
      <vt:lpstr>Active Hardware Redundancy</vt:lpstr>
      <vt:lpstr>Hybrid Hardware Redundancy</vt:lpstr>
      <vt:lpstr>Summary</vt:lpstr>
      <vt:lpstr>Reference</vt:lpstr>
      <vt:lpstr>Fault tolerance in automotive systems</vt:lpstr>
      <vt:lpstr>Fault Behavior</vt:lpstr>
      <vt:lpstr>Fail Behavior</vt:lpstr>
      <vt:lpstr>Automotive Electronic Systems</vt:lpstr>
      <vt:lpstr>Communication Network</vt:lpstr>
      <vt:lpstr>Reliable Communication</vt:lpstr>
      <vt:lpstr>Time-triggered vs. Event-triggered</vt:lpstr>
      <vt:lpstr>Fault Tolerance In Communication</vt:lpstr>
      <vt:lpstr>Fault Tolerance In Communication</vt:lpstr>
      <vt:lpstr>In-Vehicle Networks</vt:lpstr>
      <vt:lpstr>In-Vehicle Networks</vt:lpstr>
      <vt:lpstr>In-Vehicle Networks</vt:lpstr>
      <vt:lpstr>Sensors and Actuators</vt:lpstr>
      <vt:lpstr>Fault-Tolerant Sensors</vt:lpstr>
      <vt:lpstr>Fault-Tolerant Actuator</vt:lpstr>
      <vt:lpstr>An Example Brake-by-Wire System</vt:lpstr>
      <vt:lpstr>An Example Brake-by-Wire System</vt:lpstr>
      <vt:lpstr>An Example Brake-by-Wire System</vt:lpstr>
      <vt:lpstr>An Example Brake-by-Wire System</vt:lpstr>
      <vt:lpstr>ECU</vt:lpstr>
      <vt:lpstr>Lock-Step Architecture</vt:lpstr>
      <vt:lpstr>ECU</vt:lpstr>
      <vt:lpstr>Loosely-Synchronized Arch.</vt:lpstr>
      <vt:lpstr>ECU</vt:lpstr>
      <vt:lpstr>TMR Architecture</vt:lpstr>
      <vt:lpstr>ECU</vt:lpstr>
      <vt:lpstr>Dual Lock-Step Architecture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Fault-Tolerance</dc:title>
  <dc:creator>UNC Support</dc:creator>
  <cp:lastModifiedBy>Namhoon Kim</cp:lastModifiedBy>
  <cp:revision>208</cp:revision>
  <cp:lastPrinted>2015-02-11T18:34:21Z</cp:lastPrinted>
  <dcterms:created xsi:type="dcterms:W3CDTF">2015-02-03T21:28:23Z</dcterms:created>
  <dcterms:modified xsi:type="dcterms:W3CDTF">2015-02-11T20:59:51Z</dcterms:modified>
</cp:coreProperties>
</file>