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77" r:id="rId9"/>
    <p:sldId id="276" r:id="rId10"/>
    <p:sldId id="280" r:id="rId11"/>
    <p:sldId id="279" r:id="rId12"/>
    <p:sldId id="281" r:id="rId13"/>
    <p:sldId id="282" r:id="rId14"/>
    <p:sldId id="283" r:id="rId15"/>
    <p:sldId id="284" r:id="rId16"/>
    <p:sldId id="263" r:id="rId17"/>
    <p:sldId id="264" r:id="rId18"/>
    <p:sldId id="268" r:id="rId19"/>
    <p:sldId id="269" r:id="rId20"/>
    <p:sldId id="270" r:id="rId21"/>
    <p:sldId id="271" r:id="rId22"/>
    <p:sldId id="272" r:id="rId23"/>
    <p:sldId id="273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78" autoAdjust="0"/>
  </p:normalViewPr>
  <p:slideViewPr>
    <p:cSldViewPr snapToGrid="0">
      <p:cViewPr varScale="1">
        <p:scale>
          <a:sx n="55" d="100"/>
          <a:sy n="55" d="100"/>
        </p:scale>
        <p:origin x="1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06B90-0DE5-4725-A24C-64234368F21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8462-46B0-4AD0-B5AE-F1477B57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015130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18261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8" name="Shape 5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45639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8" name="Shape 5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80067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2582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8462-46B0-4AD0-B5AE-F1477B5711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526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標題文字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內文層級一</a:t>
            </a:r>
          </a:p>
          <a:p>
            <a:pPr lvl="1">
              <a:defRPr sz="1800"/>
            </a:pPr>
            <a:r>
              <a:rPr sz="2531"/>
              <a:t>內文層級二</a:t>
            </a:r>
          </a:p>
          <a:p>
            <a:pPr lvl="2">
              <a:defRPr sz="1800"/>
            </a:pPr>
            <a:r>
              <a:rPr sz="2531"/>
              <a:t>內文層級三</a:t>
            </a:r>
          </a:p>
          <a:p>
            <a:pPr lvl="3">
              <a:defRPr sz="1800"/>
            </a:pPr>
            <a:r>
              <a:rPr sz="2531"/>
              <a:t>內文層級四</a:t>
            </a:r>
          </a:p>
          <a:p>
            <a:pPr lvl="4">
              <a:defRPr sz="1800"/>
            </a:pPr>
            <a:r>
              <a:rPr sz="2531"/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16005123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0B3A-6A7A-4310-A3F4-2995786F1B8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0EF4-E71A-4ADC-A7D8-75989BB8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of Computer 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Amos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</a:t>
            </a: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</a:t>
            </a:r>
            <a:r>
              <a:rPr lang="en-US" dirty="0"/>
              <a:t>high performance and real-time constraint </a:t>
            </a:r>
            <a:r>
              <a:rPr lang="en-US" dirty="0" smtClean="0"/>
              <a:t>vs</a:t>
            </a:r>
            <a:r>
              <a:rPr lang="en-US" dirty="0"/>
              <a:t>.</a:t>
            </a:r>
            <a:r>
              <a:rPr lang="en-US" dirty="0" smtClean="0"/>
              <a:t> the </a:t>
            </a:r>
            <a:r>
              <a:rPr lang="en-US" dirty="0"/>
              <a:t>large </a:t>
            </a:r>
            <a:r>
              <a:rPr lang="en-US" dirty="0" smtClean="0"/>
              <a:t>intra</a:t>
            </a:r>
            <a:r>
              <a:rPr lang="zh-TW" altLang="en-US" dirty="0" smtClean="0"/>
              <a:t> </a:t>
            </a:r>
            <a:r>
              <a:rPr lang="en-US" dirty="0" smtClean="0"/>
              <a:t>class </a:t>
            </a:r>
            <a:r>
              <a:rPr lang="en-US" dirty="0"/>
              <a:t>variability in the pedestrian </a:t>
            </a:r>
            <a:r>
              <a:rPr lang="en-US" dirty="0" smtClean="0"/>
              <a:t>class</a:t>
            </a:r>
          </a:p>
          <a:p>
            <a:pPr marL="457200" lvl="1" indent="0">
              <a:buNone/>
            </a:pPr>
            <a:r>
              <a:rPr lang="en-US" b="1" dirty="0" smtClean="0"/>
              <a:t>Solution: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tree-structured two-stage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/>
              <a:t>based on </a:t>
            </a:r>
            <a:r>
              <a:rPr lang="en-US" dirty="0" err="1"/>
              <a:t>Haar</a:t>
            </a:r>
            <a:r>
              <a:rPr lang="en-US" dirty="0"/>
              <a:t>-like and HOG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91" y="4953839"/>
            <a:ext cx="4677284" cy="11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Hardware architecture for high-accuracy real-time pedestrian detection with </a:t>
            </a:r>
            <a:r>
              <a:rPr lang="en-US" b="1" dirty="0" err="1"/>
              <a:t>CoHOG</a:t>
            </a:r>
            <a:r>
              <a:rPr lang="en-US" b="1" dirty="0"/>
              <a:t> features </a:t>
            </a:r>
            <a:r>
              <a:rPr lang="en-US" dirty="0" smtClean="0"/>
              <a:t>, </a:t>
            </a:r>
            <a:r>
              <a:rPr lang="en-US" dirty="0" err="1" smtClean="0"/>
              <a:t>Hiromoto</a:t>
            </a:r>
            <a:r>
              <a:rPr lang="en-US" dirty="0"/>
              <a:t>, Masayuki, and </a:t>
            </a:r>
            <a:r>
              <a:rPr lang="en-US" dirty="0" err="1"/>
              <a:t>Ryusuke</a:t>
            </a:r>
            <a:r>
              <a:rPr lang="en-US" dirty="0"/>
              <a:t> </a:t>
            </a:r>
            <a:r>
              <a:rPr lang="en-US" dirty="0" smtClean="0"/>
              <a:t>Miyamoto</a:t>
            </a:r>
            <a:r>
              <a:rPr lang="en-US" dirty="0"/>
              <a:t>, </a:t>
            </a:r>
            <a:r>
              <a:rPr lang="en-US" i="1" dirty="0"/>
              <a:t>Computer Vision </a:t>
            </a:r>
            <a:r>
              <a:rPr lang="en-US" i="1" dirty="0" smtClean="0"/>
              <a:t>Workshops, </a:t>
            </a:r>
            <a:r>
              <a:rPr lang="en-US" i="1" dirty="0"/>
              <a:t>2009 IEEE 12th International Conference on</a:t>
            </a:r>
            <a:r>
              <a:rPr lang="en-US" dirty="0"/>
              <a:t>. IEEE, 2009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proposed architecture is implemented on a Xilinx Virtex-5 FPGA</a:t>
            </a:r>
          </a:p>
          <a:p>
            <a:pPr lvl="1"/>
            <a:r>
              <a:rPr lang="en-US" dirty="0" smtClean="0"/>
              <a:t>achieves real-time pedestrian detection on 38 fps 320x240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CoHOG</a:t>
            </a:r>
            <a:r>
              <a:rPr lang="en-US" dirty="0" smtClean="0"/>
              <a:t> features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9" y="4001294"/>
            <a:ext cx="6841258" cy="964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high-dimensional feature descriptor that uses pairs of gradient orientations</a:t>
            </a:r>
          </a:p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co-occurrence matrix </a:t>
            </a:r>
            <a:r>
              <a:rPr lang="en-US" i="1" dirty="0"/>
              <a:t>C </a:t>
            </a:r>
            <a:r>
              <a:rPr lang="en-US" dirty="0"/>
              <a:t>with an offset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can </a:t>
            </a:r>
            <a:r>
              <a:rPr lang="en-US" dirty="0"/>
              <a:t>be expressed as a 64-dimensional vector </a:t>
            </a:r>
            <a:r>
              <a:rPr lang="en-US" b="1" i="1" dirty="0" err="1"/>
              <a:t>f</a:t>
            </a:r>
            <a:r>
              <a:rPr lang="en-US" i="1" dirty="0" err="1"/>
              <a:t>k,x,y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calculation of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i="1" dirty="0"/>
              <a:t>K × </a:t>
            </a:r>
            <a:r>
              <a:rPr lang="en-US" dirty="0"/>
              <a:t>31 co-occurrence matrices for all combinations of block </a:t>
            </a:r>
            <a:r>
              <a:rPr lang="en-US" i="1" dirty="0"/>
              <a:t>k </a:t>
            </a:r>
            <a:r>
              <a:rPr lang="en-US" dirty="0"/>
              <a:t>and offset (</a:t>
            </a:r>
            <a:r>
              <a:rPr lang="en-US" i="1" dirty="0"/>
              <a:t>x, y</a:t>
            </a:r>
            <a:r>
              <a:rPr lang="en-US" dirty="0"/>
              <a:t>) are </a:t>
            </a:r>
            <a:r>
              <a:rPr lang="en-US" dirty="0" smtClean="0"/>
              <a:t>calculated</a:t>
            </a:r>
          </a:p>
          <a:p>
            <a:pPr lvl="1"/>
            <a:r>
              <a:rPr lang="en-US" i="1" dirty="0" smtClean="0"/>
              <a:t>K </a:t>
            </a:r>
            <a:r>
              <a:rPr lang="en-US" i="1" dirty="0"/>
              <a:t>× </a:t>
            </a:r>
            <a:r>
              <a:rPr lang="en-US" dirty="0"/>
              <a:t>31 parallelism at its maximum with this parallelization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03" y="3746711"/>
            <a:ext cx="4647941" cy="29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76" y="34724"/>
            <a:ext cx="5569673" cy="6788978"/>
          </a:xfrm>
        </p:spPr>
      </p:pic>
    </p:spTree>
    <p:extLst>
      <p:ext uri="{BB962C8B-B14F-4D97-AF65-F5344CB8AC3E}">
        <p14:creationId xmlns:p14="http://schemas.microsoft.com/office/powerpoint/2010/main" val="32777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Pedestrian detection at 100 frames per </a:t>
            </a:r>
            <a:r>
              <a:rPr lang="en-US" b="1" dirty="0" smtClean="0"/>
              <a:t>second</a:t>
            </a:r>
            <a:r>
              <a:rPr lang="en-US" dirty="0" smtClean="0"/>
              <a:t>,  </a:t>
            </a:r>
            <a:r>
              <a:rPr lang="en-US" dirty="0" err="1" smtClean="0"/>
              <a:t>Benenson</a:t>
            </a:r>
            <a:r>
              <a:rPr lang="en-US" dirty="0"/>
              <a:t>, Rodrigo, et </a:t>
            </a:r>
            <a:r>
              <a:rPr lang="en-US" dirty="0" smtClean="0"/>
              <a:t>al., </a:t>
            </a:r>
            <a:r>
              <a:rPr lang="en-US" i="1" dirty="0" smtClean="0"/>
              <a:t>Computer </a:t>
            </a:r>
            <a:r>
              <a:rPr lang="en-US" i="1" dirty="0"/>
              <a:t>Vision and Pattern Recognition (CVPR), 2012 IEEE Conference on</a:t>
            </a:r>
            <a:r>
              <a:rPr lang="en-US" dirty="0"/>
              <a:t>. IEEE, 2012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a single CPU+GPU desktop machine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each 135 fps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5399"/>
              <a:t>The process of Detection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5998332" cy="442019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Generate multiple images on different scales</a:t>
            </a:r>
          </a:p>
        </p:txBody>
      </p:sp>
      <p:pic>
        <p:nvPicPr>
          <p:cNvPr id="23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8852" y="3597120"/>
            <a:ext cx="2106058" cy="1623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9981" y="3611431"/>
            <a:ext cx="2234050" cy="170986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6875863" y="1692001"/>
            <a:ext cx="2092204" cy="60152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Multiple Scales </a:t>
            </a:r>
          </a:p>
        </p:txBody>
      </p:sp>
      <p:sp>
        <p:nvSpPr>
          <p:cNvPr id="238" name="Shape 238"/>
          <p:cNvSpPr/>
          <p:nvPr/>
        </p:nvSpPr>
        <p:spPr>
          <a:xfrm>
            <a:off x="6875863" y="2900166"/>
            <a:ext cx="2092204" cy="601529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Sliding Window</a:t>
            </a:r>
          </a:p>
        </p:txBody>
      </p:sp>
      <p:sp>
        <p:nvSpPr>
          <p:cNvPr id="239" name="Shape 239"/>
          <p:cNvSpPr/>
          <p:nvPr/>
        </p:nvSpPr>
        <p:spPr>
          <a:xfrm>
            <a:off x="6875863" y="4108330"/>
            <a:ext cx="2092204" cy="601529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240" name="Shape 240"/>
          <p:cNvSpPr/>
          <p:nvPr/>
        </p:nvSpPr>
        <p:spPr>
          <a:xfrm>
            <a:off x="6875863" y="5316494"/>
            <a:ext cx="2092204" cy="601530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Classify  </a:t>
            </a:r>
          </a:p>
        </p:txBody>
      </p:sp>
      <p:sp>
        <p:nvSpPr>
          <p:cNvPr id="241" name="Shape 241"/>
          <p:cNvSpPr/>
          <p:nvPr/>
        </p:nvSpPr>
        <p:spPr>
          <a:xfrm>
            <a:off x="7863098" y="2287216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42" name="Shape 242"/>
          <p:cNvSpPr/>
          <p:nvPr/>
        </p:nvSpPr>
        <p:spPr>
          <a:xfrm>
            <a:off x="7863098" y="3495380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43" name="Shape 243"/>
          <p:cNvSpPr/>
          <p:nvPr/>
        </p:nvSpPr>
        <p:spPr>
          <a:xfrm>
            <a:off x="7863098" y="470354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44" name="Shape 244"/>
          <p:cNvSpPr/>
          <p:nvPr/>
        </p:nvSpPr>
        <p:spPr>
          <a:xfrm>
            <a:off x="265628" y="6291539"/>
            <a:ext cx="805951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Figure  from : Pedestrian detection at 100 frames per second</a:t>
            </a:r>
          </a:p>
        </p:txBody>
      </p:sp>
    </p:spTree>
    <p:extLst>
      <p:ext uri="{BB962C8B-B14F-4D97-AF65-F5344CB8AC3E}">
        <p14:creationId xmlns:p14="http://schemas.microsoft.com/office/powerpoint/2010/main" val="2333230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5399"/>
              <a:t>The process of Detection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5998332" cy="442019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use sliding window on all locations</a:t>
            </a:r>
          </a:p>
        </p:txBody>
      </p:sp>
      <p:pic>
        <p:nvPicPr>
          <p:cNvPr id="2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099" y="2475387"/>
            <a:ext cx="4481510" cy="3455623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6875863" y="1692001"/>
            <a:ext cx="2092204" cy="601529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Multiple Scales </a:t>
            </a:r>
          </a:p>
        </p:txBody>
      </p:sp>
      <p:sp>
        <p:nvSpPr>
          <p:cNvPr id="252" name="Shape 252"/>
          <p:cNvSpPr/>
          <p:nvPr/>
        </p:nvSpPr>
        <p:spPr>
          <a:xfrm>
            <a:off x="6875863" y="2900166"/>
            <a:ext cx="2092204" cy="60152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Sliding Window</a:t>
            </a:r>
          </a:p>
        </p:txBody>
      </p:sp>
      <p:sp>
        <p:nvSpPr>
          <p:cNvPr id="253" name="Shape 253"/>
          <p:cNvSpPr/>
          <p:nvPr/>
        </p:nvSpPr>
        <p:spPr>
          <a:xfrm>
            <a:off x="6875863" y="4108330"/>
            <a:ext cx="2092204" cy="601529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6875863" y="5316494"/>
            <a:ext cx="2092204" cy="601530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Classify  </a:t>
            </a:r>
          </a:p>
        </p:txBody>
      </p:sp>
      <p:sp>
        <p:nvSpPr>
          <p:cNvPr id="255" name="Shape 255"/>
          <p:cNvSpPr/>
          <p:nvPr/>
        </p:nvSpPr>
        <p:spPr>
          <a:xfrm>
            <a:off x="7863098" y="2287216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56" name="Shape 256"/>
          <p:cNvSpPr/>
          <p:nvPr/>
        </p:nvSpPr>
        <p:spPr>
          <a:xfrm>
            <a:off x="7863098" y="3495380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57" name="Shape 257"/>
          <p:cNvSpPr/>
          <p:nvPr/>
        </p:nvSpPr>
        <p:spPr>
          <a:xfrm>
            <a:off x="7863098" y="470354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58" name="Shape 258"/>
          <p:cNvSpPr/>
          <p:nvPr/>
        </p:nvSpPr>
        <p:spPr>
          <a:xfrm>
            <a:off x="1163807" y="2780835"/>
            <a:ext cx="468972" cy="1072883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59" name="Shape 259"/>
          <p:cNvSpPr/>
          <p:nvPr/>
        </p:nvSpPr>
        <p:spPr>
          <a:xfrm>
            <a:off x="265628" y="6291539"/>
            <a:ext cx="805951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Figure  from : Pedestrian detection at 100 frames per second</a:t>
            </a:r>
          </a:p>
        </p:txBody>
      </p:sp>
    </p:spTree>
    <p:extLst>
      <p:ext uri="{BB962C8B-B14F-4D97-AF65-F5344CB8AC3E}">
        <p14:creationId xmlns:p14="http://schemas.microsoft.com/office/powerpoint/2010/main" val="1470577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5399"/>
              <a:t>The process of Detection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5998332" cy="442019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Extract HoG from current window</a:t>
            </a:r>
          </a:p>
        </p:txBody>
      </p:sp>
      <p:sp>
        <p:nvSpPr>
          <p:cNvPr id="302" name="Shape 302"/>
          <p:cNvSpPr/>
          <p:nvPr/>
        </p:nvSpPr>
        <p:spPr>
          <a:xfrm>
            <a:off x="6875863" y="1692001"/>
            <a:ext cx="2092204" cy="601529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Multiple Scales </a:t>
            </a:r>
          </a:p>
        </p:txBody>
      </p:sp>
      <p:sp>
        <p:nvSpPr>
          <p:cNvPr id="303" name="Shape 303"/>
          <p:cNvSpPr/>
          <p:nvPr/>
        </p:nvSpPr>
        <p:spPr>
          <a:xfrm>
            <a:off x="6875863" y="2900166"/>
            <a:ext cx="2092204" cy="601529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Sliding Window</a:t>
            </a:r>
          </a:p>
        </p:txBody>
      </p:sp>
      <p:sp>
        <p:nvSpPr>
          <p:cNvPr id="304" name="Shape 304"/>
          <p:cNvSpPr/>
          <p:nvPr/>
        </p:nvSpPr>
        <p:spPr>
          <a:xfrm>
            <a:off x="6875863" y="4108330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305" name="Shape 305"/>
          <p:cNvSpPr/>
          <p:nvPr/>
        </p:nvSpPr>
        <p:spPr>
          <a:xfrm>
            <a:off x="6875863" y="5316494"/>
            <a:ext cx="2092204" cy="601530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Classify  </a:t>
            </a:r>
          </a:p>
        </p:txBody>
      </p:sp>
      <p:sp>
        <p:nvSpPr>
          <p:cNvPr id="306" name="Shape 306"/>
          <p:cNvSpPr/>
          <p:nvPr/>
        </p:nvSpPr>
        <p:spPr>
          <a:xfrm>
            <a:off x="7863098" y="2287216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07" name="Shape 307"/>
          <p:cNvSpPr/>
          <p:nvPr/>
        </p:nvSpPr>
        <p:spPr>
          <a:xfrm>
            <a:off x="7863098" y="3495380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08" name="Shape 308"/>
          <p:cNvSpPr/>
          <p:nvPr/>
        </p:nvSpPr>
        <p:spPr>
          <a:xfrm>
            <a:off x="7863098" y="470354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grpSp>
        <p:nvGrpSpPr>
          <p:cNvPr id="311" name="Group 311"/>
          <p:cNvGrpSpPr/>
          <p:nvPr/>
        </p:nvGrpSpPr>
        <p:grpSpPr>
          <a:xfrm>
            <a:off x="472736" y="3617662"/>
            <a:ext cx="2473433" cy="1907227"/>
            <a:chOff x="0" y="0"/>
            <a:chExt cx="3517771" cy="2712498"/>
          </a:xfrm>
        </p:grpSpPr>
        <p:pic>
          <p:nvPicPr>
            <p:cNvPr id="30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17772" cy="2712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 310"/>
            <p:cNvSpPr/>
            <p:nvPr/>
          </p:nvSpPr>
          <p:spPr>
            <a:xfrm>
              <a:off x="449465" y="811107"/>
              <a:ext cx="477258" cy="153521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</p:grpSp>
      <p:pic>
        <p:nvPicPr>
          <p:cNvPr id="31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3170" y="3492171"/>
            <a:ext cx="1257661" cy="2158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icture 31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186727">
            <a:off x="1111998" y="4923892"/>
            <a:ext cx="2858531" cy="247665"/>
          </a:xfrm>
          <a:prstGeom prst="rect">
            <a:avLst/>
          </a:prstGeom>
        </p:spPr>
      </p:pic>
      <p:sp>
        <p:nvSpPr>
          <p:cNvPr id="315" name="Shape 315"/>
          <p:cNvSpPr/>
          <p:nvPr/>
        </p:nvSpPr>
        <p:spPr>
          <a:xfrm>
            <a:off x="265628" y="6291539"/>
            <a:ext cx="805951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Figure  from : Pedestrian detection at 100 frames per second</a:t>
            </a:r>
          </a:p>
        </p:txBody>
      </p:sp>
    </p:spTree>
    <p:extLst>
      <p:ext uri="{BB962C8B-B14F-4D97-AF65-F5344CB8AC3E}">
        <p14:creationId xmlns:p14="http://schemas.microsoft.com/office/powerpoint/2010/main" val="55550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5399"/>
              <a:t>The process of Detection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669727" y="1835051"/>
            <a:ext cx="5998332" cy="442019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Use LinearSVM  to classify</a:t>
            </a:r>
          </a:p>
          <a:p>
            <a:pPr lvl="0">
              <a:defRPr sz="1800"/>
            </a:pPr>
            <a:r>
              <a:rPr sz="2531"/>
              <a:t>Accurate Criteria </a:t>
            </a:r>
          </a:p>
          <a:p>
            <a:pPr lvl="0">
              <a:defRPr sz="1800"/>
            </a:pPr>
            <a:r>
              <a:rPr sz="2531"/>
              <a:t>Normally if  &gt;= 0.5,  we consider it is correct. </a:t>
            </a:r>
          </a:p>
        </p:txBody>
      </p:sp>
      <p:sp>
        <p:nvSpPr>
          <p:cNvPr id="319" name="Shape 319"/>
          <p:cNvSpPr/>
          <p:nvPr/>
        </p:nvSpPr>
        <p:spPr>
          <a:xfrm>
            <a:off x="6875863" y="1692001"/>
            <a:ext cx="2092204" cy="60152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Multiple Scales </a:t>
            </a:r>
          </a:p>
        </p:txBody>
      </p:sp>
      <p:sp>
        <p:nvSpPr>
          <p:cNvPr id="320" name="Shape 320"/>
          <p:cNvSpPr/>
          <p:nvPr/>
        </p:nvSpPr>
        <p:spPr>
          <a:xfrm>
            <a:off x="6875863" y="2900166"/>
            <a:ext cx="2092204" cy="60152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Sliding Window</a:t>
            </a:r>
          </a:p>
        </p:txBody>
      </p:sp>
      <p:sp>
        <p:nvSpPr>
          <p:cNvPr id="321" name="Shape 321"/>
          <p:cNvSpPr/>
          <p:nvPr/>
        </p:nvSpPr>
        <p:spPr>
          <a:xfrm>
            <a:off x="6875863" y="4108330"/>
            <a:ext cx="2092204" cy="601529"/>
          </a:xfrm>
          <a:prstGeom prst="rect">
            <a:avLst/>
          </a:prstGeom>
          <a:blipFill>
            <a:blip r:embed="rId3">
              <a:alphaModFix amt="3132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322" name="Shape 322"/>
          <p:cNvSpPr/>
          <p:nvPr/>
        </p:nvSpPr>
        <p:spPr>
          <a:xfrm>
            <a:off x="6875863" y="5316494"/>
            <a:ext cx="2092204" cy="60153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Classify  </a:t>
            </a:r>
          </a:p>
        </p:txBody>
      </p:sp>
      <p:sp>
        <p:nvSpPr>
          <p:cNvPr id="323" name="Shape 323"/>
          <p:cNvSpPr/>
          <p:nvPr/>
        </p:nvSpPr>
        <p:spPr>
          <a:xfrm>
            <a:off x="7863098" y="2287216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24" name="Shape 324"/>
          <p:cNvSpPr/>
          <p:nvPr/>
        </p:nvSpPr>
        <p:spPr>
          <a:xfrm>
            <a:off x="7863098" y="3495380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25" name="Shape 325"/>
          <p:cNvSpPr/>
          <p:nvPr/>
        </p:nvSpPr>
        <p:spPr>
          <a:xfrm>
            <a:off x="7863098" y="470354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26" name="Shape 326"/>
          <p:cNvSpPr/>
          <p:nvPr/>
        </p:nvSpPr>
        <p:spPr>
          <a:xfrm>
            <a:off x="265628" y="6291539"/>
            <a:ext cx="805951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Figure  from : Pedestrian detection at 100 frames per second</a:t>
            </a:r>
          </a:p>
        </p:txBody>
      </p:sp>
      <p:grpSp>
        <p:nvGrpSpPr>
          <p:cNvPr id="330" name="Group 330"/>
          <p:cNvGrpSpPr/>
          <p:nvPr/>
        </p:nvGrpSpPr>
        <p:grpSpPr>
          <a:xfrm>
            <a:off x="3889034" y="4249493"/>
            <a:ext cx="2697785" cy="2080220"/>
            <a:chOff x="0" y="0"/>
            <a:chExt cx="3836848" cy="2958534"/>
          </a:xfrm>
        </p:grpSpPr>
        <p:pic>
          <p:nvPicPr>
            <p:cNvPr id="327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36849" cy="2958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Shape 328"/>
            <p:cNvSpPr/>
            <p:nvPr/>
          </p:nvSpPr>
          <p:spPr>
            <a:xfrm>
              <a:off x="490234" y="884678"/>
              <a:ext cx="520547" cy="167446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329" name="Shape 329"/>
            <p:cNvSpPr/>
            <p:nvPr/>
          </p:nvSpPr>
          <p:spPr>
            <a:xfrm>
              <a:off x="291874" y="979334"/>
              <a:ext cx="711803" cy="1278923"/>
            </a:xfrm>
            <a:prstGeom prst="rect">
              <a:avLst/>
            </a:prstGeom>
            <a:noFill/>
            <a:ln w="508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</p:grpSp>
      <p:pic>
        <p:nvPicPr>
          <p:cNvPr id="331" name="MathType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3559" y="2423210"/>
            <a:ext cx="3759278" cy="946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2055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Computer Vision with Real-Time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standard in computer vision is 30 frames per second</a:t>
            </a:r>
          </a:p>
          <a:p>
            <a:r>
              <a:rPr lang="en-US" dirty="0" smtClean="0"/>
              <a:t>However, there is no guarantee that the system always reach 30 frames per second.</a:t>
            </a:r>
          </a:p>
        </p:txBody>
      </p:sp>
    </p:spTree>
    <p:extLst>
      <p:ext uri="{BB962C8B-B14F-4D97-AF65-F5344CB8AC3E}">
        <p14:creationId xmlns:p14="http://schemas.microsoft.com/office/powerpoint/2010/main" val="30017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/>
            </a:pPr>
            <a:r>
              <a:rPr sz="5456"/>
              <a:t>N Models, 1 image scale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scales N is usually in the order of ~50 scales</a:t>
            </a:r>
          </a:p>
          <a:p>
            <a:pPr lvl="0">
              <a:defRPr sz="1800"/>
            </a:pPr>
            <a:r>
              <a:rPr sz="2531"/>
              <a:t>Need a lot of data for this method!</a:t>
            </a:r>
          </a:p>
          <a:p>
            <a:pPr lvl="1">
              <a:defRPr sz="1800"/>
            </a:pPr>
            <a:r>
              <a:rPr sz="2531"/>
              <a:t>overfitting</a:t>
            </a:r>
          </a:p>
        </p:txBody>
      </p:sp>
      <p:pic>
        <p:nvPicPr>
          <p:cNvPr id="5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805" y="4111426"/>
            <a:ext cx="8840391" cy="2268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955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/>
            </a:pPr>
            <a:r>
              <a:rPr sz="5456"/>
              <a:t>1 model, N image scales</a:t>
            </a:r>
          </a:p>
        </p:txBody>
      </p:sp>
      <p:sp>
        <p:nvSpPr>
          <p:cNvPr id="545" name="Shape 545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934927" cy="2242846"/>
          </a:xfrm>
          <a:prstGeom prst="rect">
            <a:avLst/>
          </a:prstGeom>
        </p:spPr>
        <p:txBody>
          <a:bodyPr anchor="t"/>
          <a:lstStyle/>
          <a:p>
            <a:pPr marL="253148" indent="-253148" defTabSz="332708">
              <a:spcBef>
                <a:spcPts val="2391"/>
              </a:spcBef>
              <a:defRPr sz="1800"/>
            </a:pPr>
            <a:r>
              <a:rPr sz="2050"/>
              <a:t>training  a canonical scale is delicate</a:t>
            </a:r>
          </a:p>
          <a:p>
            <a:pPr marL="506295" lvl="1" indent="-253148" defTabSz="332708">
              <a:spcBef>
                <a:spcPts val="2391"/>
              </a:spcBef>
              <a:defRPr sz="1800"/>
            </a:pPr>
            <a:r>
              <a:rPr sz="2050"/>
              <a:t>how to decide the size?</a:t>
            </a:r>
          </a:p>
          <a:p>
            <a:pPr marL="506295" lvl="1" indent="-253148" defTabSz="332708">
              <a:spcBef>
                <a:spcPts val="2391"/>
              </a:spcBef>
              <a:defRPr sz="1800"/>
            </a:pPr>
            <a:r>
              <a:rPr sz="2050"/>
              <a:t>high resolution scales and blurry low scales </a:t>
            </a:r>
          </a:p>
          <a:p>
            <a:pPr marL="253148" indent="-253148" defTabSz="332708">
              <a:spcBef>
                <a:spcPts val="2391"/>
              </a:spcBef>
              <a:defRPr sz="1800"/>
            </a:pPr>
            <a:r>
              <a:rPr sz="2050"/>
              <a:t>Recompute features multiple times </a:t>
            </a:r>
            <a:r>
              <a:rPr sz="2050" b="1">
                <a:latin typeface="Helvetica"/>
                <a:ea typeface="Helvetica"/>
                <a:cs typeface="Helvetica"/>
                <a:sym typeface="Helvetica"/>
              </a:rPr>
              <a:t>in runtime</a:t>
            </a:r>
          </a:p>
        </p:txBody>
      </p:sp>
      <p:pic>
        <p:nvPicPr>
          <p:cNvPr id="54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995" y="4606871"/>
            <a:ext cx="8840391" cy="2268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521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5005"/>
              <a:t>1 model, N/K image scales</a:t>
            </a:r>
          </a:p>
        </p:txBody>
      </p:sp>
      <p:sp>
        <p:nvSpPr>
          <p:cNvPr id="551" name="Shape 551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934927" cy="2242846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rescale at feature space directly. </a:t>
            </a:r>
          </a:p>
          <a:p>
            <a:pPr lvl="1">
              <a:defRPr sz="1800"/>
            </a:pPr>
            <a:r>
              <a:rPr sz="2531"/>
              <a:t>HoG cannot</a:t>
            </a:r>
          </a:p>
        </p:txBody>
      </p:sp>
      <p:pic>
        <p:nvPicPr>
          <p:cNvPr id="5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995" y="4606871"/>
            <a:ext cx="8840391" cy="2268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3854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5005"/>
              <a:t>N/K model, 1 image scales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934927" cy="2242846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/>
              <a:t>Get approximated models quickly </a:t>
            </a:r>
          </a:p>
          <a:p>
            <a:pPr lvl="1">
              <a:defRPr sz="1800"/>
            </a:pPr>
            <a:r>
              <a:rPr sz="2531"/>
              <a:t>for example, N=50, K=10</a:t>
            </a:r>
          </a:p>
          <a:p>
            <a:pPr lvl="1">
              <a:defRPr sz="1800"/>
            </a:pPr>
            <a:r>
              <a:rPr sz="2531"/>
              <a:t>5 models *K = 50 </a:t>
            </a:r>
          </a:p>
        </p:txBody>
      </p:sp>
      <p:pic>
        <p:nvPicPr>
          <p:cNvPr id="55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995" y="4606871"/>
            <a:ext cx="8840391" cy="2268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229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back to real-time 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implement a real-time, there are some possible ways as following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real-time programming language: </a:t>
            </a:r>
            <a:r>
              <a:rPr lang="en-US" altLang="en-US" dirty="0"/>
              <a:t>Ada 95, Real-Time Java and Real-Time </a:t>
            </a:r>
            <a:r>
              <a:rPr lang="en-US" altLang="en-US" dirty="0" smtClean="0"/>
              <a:t>POSIX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Get help from RTOS: </a:t>
            </a:r>
            <a:r>
              <a:rPr lang="en-US" dirty="0" err="1" smtClean="0"/>
              <a:t>LynxOS</a:t>
            </a:r>
            <a:r>
              <a:rPr lang="en-US" dirty="0" smtClean="0"/>
              <a:t>, QNX, </a:t>
            </a:r>
            <a:r>
              <a:rPr lang="en-US" dirty="0" err="1" smtClean="0"/>
              <a:t>RTLinux</a:t>
            </a:r>
            <a:r>
              <a:rPr lang="en-US" dirty="0" smtClean="0"/>
              <a:t>, and </a:t>
            </a:r>
            <a:r>
              <a:rPr lang="en-US" dirty="0" err="1" smtClean="0"/>
              <a:t>Litmus</a:t>
            </a:r>
            <a:r>
              <a:rPr lang="en-US" baseline="30000" dirty="0" err="1" smtClean="0"/>
              <a:t>RT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95503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 common computer vision pipeline for image classification</a:t>
            </a:r>
            <a:endParaRPr lang="ko-KR" altLang="en-US" dirty="0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03937" y="1628800"/>
            <a:ext cx="2362200" cy="3733800"/>
            <a:chOff x="1524000" y="1828800"/>
            <a:chExt cx="2362200" cy="3733800"/>
          </a:xfrm>
        </p:grpSpPr>
        <p:sp>
          <p:nvSpPr>
            <p:cNvPr id="7" name="Rounded Rectangle 11"/>
            <p:cNvSpPr/>
            <p:nvPr/>
          </p:nvSpPr>
          <p:spPr bwMode="auto">
            <a:xfrm>
              <a:off x="1677988" y="4449763"/>
              <a:ext cx="2057400" cy="409575"/>
            </a:xfrm>
            <a:prstGeom prst="round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600" dirty="0" smtClean="0">
                  <a:latin typeface="Tahoma" panose="020B0604030504040204" pitchFamily="34" charset="0"/>
                </a:rPr>
                <a:t>K-means Clustering </a:t>
              </a:r>
              <a:endParaRPr lang="en-US" altLang="zh-CN" sz="1600" dirty="0">
                <a:latin typeface="Tahoma" panose="020B0604030504040204" pitchFamily="34" charset="0"/>
              </a:endParaRPr>
            </a:p>
          </p:txBody>
        </p:sp>
        <p:sp>
          <p:nvSpPr>
            <p:cNvPr id="8" name="Right Arrow 7"/>
            <p:cNvSpPr>
              <a:spLocks noChangeArrowheads="1"/>
            </p:cNvSpPr>
            <p:nvPr/>
          </p:nvSpPr>
          <p:spPr bwMode="auto">
            <a:xfrm rot="5400000">
              <a:off x="2605088" y="3365500"/>
              <a:ext cx="228600" cy="228600"/>
            </a:xfrm>
            <a:prstGeom prst="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ounded Rectangle 11"/>
            <p:cNvSpPr/>
            <p:nvPr/>
          </p:nvSpPr>
          <p:spPr bwMode="auto">
            <a:xfrm>
              <a:off x="1677988" y="3687763"/>
              <a:ext cx="2025650" cy="400050"/>
            </a:xfrm>
            <a:prstGeom prst="round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</a:rPr>
                <a:t>Feature Extraction</a:t>
              </a:r>
              <a:endParaRPr lang="en-US" altLang="zh-CN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7"/>
            <p:cNvSpPr>
              <a:spLocks noChangeArrowheads="1"/>
            </p:cNvSpPr>
            <p:nvPr/>
          </p:nvSpPr>
          <p:spPr bwMode="auto">
            <a:xfrm rot="5400000">
              <a:off x="2605088" y="4176713"/>
              <a:ext cx="228600" cy="228600"/>
            </a:xfrm>
            <a:prstGeom prst="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ight Arrow 7"/>
            <p:cNvSpPr>
              <a:spLocks noChangeArrowheads="1"/>
            </p:cNvSpPr>
            <p:nvPr/>
          </p:nvSpPr>
          <p:spPr bwMode="auto">
            <a:xfrm rot="5400000">
              <a:off x="2595563" y="4964113"/>
              <a:ext cx="228600" cy="228600"/>
            </a:xfrm>
            <a:prstGeom prst="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057400" y="5192713"/>
              <a:ext cx="1371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dirty="0">
                  <a:solidFill>
                    <a:srgbClr val="000000"/>
                  </a:solidFill>
                  <a:latin typeface="+mn-lt"/>
                  <a:ea typeface="+mn-ea"/>
                  <a:cs typeface="Arial" pitchFamily="34" charset="0"/>
                </a:rPr>
                <a:t>dictionary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86000"/>
              <a:ext cx="766763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362200"/>
              <a:ext cx="68580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362200"/>
              <a:ext cx="76200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n 31"/>
            <p:cNvSpPr>
              <a:spLocks noChangeArrowheads="1"/>
            </p:cNvSpPr>
            <p:nvPr/>
          </p:nvSpPr>
          <p:spPr bwMode="auto">
            <a:xfrm>
              <a:off x="1524000" y="1828800"/>
              <a:ext cx="2362200" cy="1447800"/>
            </a:xfrm>
            <a:prstGeom prst="can">
              <a:avLst>
                <a:gd name="adj" fmla="val 25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12813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912813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5439321" y="1628800"/>
            <a:ext cx="2058988" cy="4037013"/>
            <a:chOff x="5257800" y="1828800"/>
            <a:chExt cx="2058988" cy="4037013"/>
          </a:xfrm>
        </p:grpSpPr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5257800" y="2814638"/>
              <a:ext cx="2058988" cy="3051175"/>
              <a:chOff x="1140881" y="2642660"/>
              <a:chExt cx="2059519" cy="3051638"/>
            </a:xfrm>
          </p:grpSpPr>
          <p:sp>
            <p:nvSpPr>
              <p:cNvPr id="22" name="Rounded Rectangle 11"/>
              <p:cNvSpPr/>
              <p:nvPr/>
            </p:nvSpPr>
            <p:spPr bwMode="auto">
              <a:xfrm>
                <a:off x="1142469" y="3657226"/>
                <a:ext cx="2057931" cy="40963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 smtClean="0">
                    <a:solidFill>
                      <a:srgbClr val="000000"/>
                    </a:solidFill>
                  </a:rPr>
                  <a:t>Coding </a:t>
                </a:r>
                <a:endParaRPr lang="en-US" altLang="zh-CN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ight Arrow 7"/>
              <p:cNvSpPr>
                <a:spLocks noChangeArrowheads="1"/>
              </p:cNvSpPr>
              <p:nvPr/>
            </p:nvSpPr>
            <p:spPr bwMode="auto">
              <a:xfrm rot="5400000">
                <a:off x="2070102" y="2642660"/>
                <a:ext cx="228600" cy="22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E1E8F5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0" scaled="1"/>
              </a:gra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ounded Rectangle 11"/>
              <p:cNvSpPr/>
              <p:nvPr/>
            </p:nvSpPr>
            <p:spPr bwMode="auto">
              <a:xfrm>
                <a:off x="1142469" y="2895110"/>
                <a:ext cx="2026172" cy="40011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 smtClean="0">
                    <a:solidFill>
                      <a:schemeClr val="tx1"/>
                    </a:solidFill>
                  </a:rPr>
                  <a:t>Feature Extraction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ight Arrow 7"/>
              <p:cNvSpPr>
                <a:spLocks noChangeArrowheads="1"/>
              </p:cNvSpPr>
              <p:nvPr/>
            </p:nvSpPr>
            <p:spPr bwMode="auto">
              <a:xfrm rot="5400000">
                <a:off x="2070102" y="3384549"/>
                <a:ext cx="228600" cy="22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E1E8F5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0" scaled="1"/>
              </a:gra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ounded Rectangle 11"/>
              <p:cNvSpPr/>
              <p:nvPr/>
            </p:nvSpPr>
            <p:spPr bwMode="auto">
              <a:xfrm>
                <a:off x="1142469" y="4424105"/>
                <a:ext cx="2056342" cy="50966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 smtClean="0">
                    <a:solidFill>
                      <a:schemeClr val="tx1"/>
                    </a:solidFill>
                  </a:rPr>
                  <a:t>Pooling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ight Arrow 7"/>
              <p:cNvSpPr>
                <a:spLocks noChangeArrowheads="1"/>
              </p:cNvSpPr>
              <p:nvPr/>
            </p:nvSpPr>
            <p:spPr bwMode="auto">
              <a:xfrm rot="5400000">
                <a:off x="2070102" y="4124325"/>
                <a:ext cx="228600" cy="22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E1E8F5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0" scaled="1"/>
              </a:gra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1140881" y="5313240"/>
                <a:ext cx="2059519" cy="38105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zh-CN" sz="1600" dirty="0" smtClean="0">
                    <a:cs typeface="Arial" panose="020B0604020202020204" pitchFamily="34" charset="0"/>
                  </a:rPr>
                  <a:t>Classifier</a:t>
                </a:r>
                <a:endParaRPr lang="en-US" altLang="zh-CN" sz="16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ight Arrow 7"/>
              <p:cNvSpPr>
                <a:spLocks noChangeArrowheads="1"/>
              </p:cNvSpPr>
              <p:nvPr/>
            </p:nvSpPr>
            <p:spPr bwMode="auto">
              <a:xfrm rot="5400000">
                <a:off x="2070102" y="5056700"/>
                <a:ext cx="228600" cy="22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E1E8F5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0" scaled="1"/>
              </a:gra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0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828800"/>
              <a:ext cx="1087438" cy="92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ight Arrow 7"/>
          <p:cNvSpPr>
            <a:spLocks noChangeArrowheads="1"/>
          </p:cNvSpPr>
          <p:nvPr/>
        </p:nvSpPr>
        <p:spPr bwMode="auto">
          <a:xfrm rot="8746930" flipH="1" flipV="1">
            <a:off x="3051566" y="4480780"/>
            <a:ext cx="2447174" cy="283063"/>
          </a:xfrm>
          <a:prstGeom prst="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0" scaled="1"/>
          </a:gra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033" y="6525344"/>
            <a:ext cx="5107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 credit: http://ufldl.stanford.edu/eccv10-tutorial/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3476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Flowchart </a:t>
            </a:r>
          </a:p>
        </p:txBody>
      </p:sp>
      <p:sp>
        <p:nvSpPr>
          <p:cNvPr id="78" name="Shape 78"/>
          <p:cNvSpPr/>
          <p:nvPr/>
        </p:nvSpPr>
        <p:spPr>
          <a:xfrm>
            <a:off x="939266" y="2430188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Extract Training Sample</a:t>
            </a:r>
          </a:p>
        </p:txBody>
      </p:sp>
      <p:sp>
        <p:nvSpPr>
          <p:cNvPr id="79" name="Shape 79"/>
          <p:cNvSpPr/>
          <p:nvPr/>
        </p:nvSpPr>
        <p:spPr>
          <a:xfrm>
            <a:off x="939266" y="3638353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80" name="Shape 80"/>
          <p:cNvSpPr/>
          <p:nvPr/>
        </p:nvSpPr>
        <p:spPr>
          <a:xfrm>
            <a:off x="939266" y="4846518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Classifier Selection</a:t>
            </a:r>
          </a:p>
        </p:txBody>
      </p:sp>
      <p:sp>
        <p:nvSpPr>
          <p:cNvPr id="81" name="Shape 81"/>
          <p:cNvSpPr/>
          <p:nvPr/>
        </p:nvSpPr>
        <p:spPr>
          <a:xfrm>
            <a:off x="939266" y="6054682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Validation </a:t>
            </a:r>
          </a:p>
        </p:txBody>
      </p:sp>
      <p:sp>
        <p:nvSpPr>
          <p:cNvPr id="82" name="Shape 82"/>
          <p:cNvSpPr/>
          <p:nvPr/>
        </p:nvSpPr>
        <p:spPr>
          <a:xfrm>
            <a:off x="1926502" y="3025403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83" name="Shape 83"/>
          <p:cNvSpPr/>
          <p:nvPr/>
        </p:nvSpPr>
        <p:spPr>
          <a:xfrm>
            <a:off x="1926502" y="4233568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84" name="Shape 84"/>
          <p:cNvSpPr/>
          <p:nvPr/>
        </p:nvSpPr>
        <p:spPr>
          <a:xfrm>
            <a:off x="1926502" y="5441732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85" name="Shape 85"/>
          <p:cNvSpPr/>
          <p:nvPr/>
        </p:nvSpPr>
        <p:spPr>
          <a:xfrm>
            <a:off x="5994800" y="2430188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Multiple Scales </a:t>
            </a:r>
          </a:p>
        </p:txBody>
      </p:sp>
      <p:sp>
        <p:nvSpPr>
          <p:cNvPr id="86" name="Shape 86"/>
          <p:cNvSpPr/>
          <p:nvPr/>
        </p:nvSpPr>
        <p:spPr>
          <a:xfrm>
            <a:off x="5994800" y="3638353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Sliding Window</a:t>
            </a:r>
          </a:p>
        </p:txBody>
      </p:sp>
      <p:sp>
        <p:nvSpPr>
          <p:cNvPr id="87" name="Shape 87"/>
          <p:cNvSpPr/>
          <p:nvPr/>
        </p:nvSpPr>
        <p:spPr>
          <a:xfrm>
            <a:off x="5994800" y="4846518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88" name="Shape 88"/>
          <p:cNvSpPr/>
          <p:nvPr/>
        </p:nvSpPr>
        <p:spPr>
          <a:xfrm>
            <a:off x="5994800" y="6054682"/>
            <a:ext cx="2092204" cy="60152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Classify  </a:t>
            </a:r>
          </a:p>
        </p:txBody>
      </p:sp>
      <p:sp>
        <p:nvSpPr>
          <p:cNvPr id="89" name="Shape 89"/>
          <p:cNvSpPr/>
          <p:nvPr/>
        </p:nvSpPr>
        <p:spPr>
          <a:xfrm>
            <a:off x="6982036" y="3025403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90" name="Shape 90"/>
          <p:cNvSpPr/>
          <p:nvPr/>
        </p:nvSpPr>
        <p:spPr>
          <a:xfrm>
            <a:off x="6982036" y="4233568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91" name="Shape 91"/>
          <p:cNvSpPr/>
          <p:nvPr/>
        </p:nvSpPr>
        <p:spPr>
          <a:xfrm>
            <a:off x="6982036" y="5441732"/>
            <a:ext cx="1" cy="619265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92" name="Shape 92"/>
          <p:cNvSpPr/>
          <p:nvPr/>
        </p:nvSpPr>
        <p:spPr>
          <a:xfrm flipV="1">
            <a:off x="4513135" y="2088878"/>
            <a:ext cx="1" cy="4650728"/>
          </a:xfrm>
          <a:prstGeom prst="line">
            <a:avLst/>
          </a:prstGeom>
          <a:ln w="25400">
            <a:solidFill/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93" name="Shape 93"/>
          <p:cNvSpPr/>
          <p:nvPr/>
        </p:nvSpPr>
        <p:spPr>
          <a:xfrm>
            <a:off x="1275849" y="1739684"/>
            <a:ext cx="118667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Training </a:t>
            </a:r>
          </a:p>
        </p:txBody>
      </p:sp>
      <p:sp>
        <p:nvSpPr>
          <p:cNvPr id="94" name="Shape 94"/>
          <p:cNvSpPr/>
          <p:nvPr/>
        </p:nvSpPr>
        <p:spPr>
          <a:xfrm>
            <a:off x="6387962" y="1739684"/>
            <a:ext cx="106554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Testing </a:t>
            </a:r>
          </a:p>
        </p:txBody>
      </p:sp>
    </p:spTree>
    <p:extLst>
      <p:ext uri="{BB962C8B-B14F-4D97-AF65-F5344CB8AC3E}">
        <p14:creationId xmlns:p14="http://schemas.microsoft.com/office/powerpoint/2010/main" val="64331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Extract Training Sample 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7205692" y="20807"/>
            <a:ext cx="1910312" cy="3858621"/>
            <a:chOff x="0" y="0"/>
            <a:chExt cx="2716887" cy="5487814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2716888" cy="78113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87"/>
                <a:t>Extract Training Sample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1568894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87"/>
                <a:t>Feature Extraction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3137788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87"/>
                <a:t>Classifier Selection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4706683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87"/>
                <a:t>Validation </a:t>
              </a: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282002" y="772931"/>
              <a:ext cx="1" cy="804164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282001" y="2341826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1282001" y="3910720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</p:grpSp>
      <p:sp>
        <p:nvSpPr>
          <p:cNvPr id="105" name="Shape 105"/>
          <p:cNvSpPr/>
          <p:nvPr/>
        </p:nvSpPr>
        <p:spPr>
          <a:xfrm>
            <a:off x="489841" y="2021876"/>
            <a:ext cx="290393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Dataset :  Daimler-DB</a:t>
            </a:r>
          </a:p>
        </p:txBody>
      </p:sp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5782" y="2508314"/>
            <a:ext cx="6277549" cy="286395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-69010" y="6044154"/>
            <a:ext cx="8762127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source : Monocular Pedestrian Detection Survey and Experiments, PAMI 2009</a:t>
            </a:r>
          </a:p>
        </p:txBody>
      </p:sp>
      <p:sp>
        <p:nvSpPr>
          <p:cNvPr id="108" name="Shape 108"/>
          <p:cNvSpPr/>
          <p:nvPr/>
        </p:nvSpPr>
        <p:spPr>
          <a:xfrm>
            <a:off x="558574" y="2671674"/>
            <a:ext cx="109324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Positive</a:t>
            </a:r>
          </a:p>
        </p:txBody>
      </p:sp>
      <p:sp>
        <p:nvSpPr>
          <p:cNvPr id="109" name="Shape 109"/>
          <p:cNvSpPr/>
          <p:nvPr/>
        </p:nvSpPr>
        <p:spPr>
          <a:xfrm>
            <a:off x="469206" y="3709489"/>
            <a:ext cx="123014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Negative</a:t>
            </a:r>
          </a:p>
        </p:txBody>
      </p:sp>
      <p:sp>
        <p:nvSpPr>
          <p:cNvPr id="110" name="Shape 110"/>
          <p:cNvSpPr/>
          <p:nvPr/>
        </p:nvSpPr>
        <p:spPr>
          <a:xfrm>
            <a:off x="826358" y="4747303"/>
            <a:ext cx="59586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961656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Feature Extract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580569" cy="10963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 dirty="0" err="1"/>
              <a:t>HoG</a:t>
            </a:r>
            <a:r>
              <a:rPr sz="2531" dirty="0"/>
              <a:t> ( Histogram of Orientated Gradient)</a:t>
            </a:r>
          </a:p>
        </p:txBody>
      </p:sp>
      <p:pic>
        <p:nvPicPr>
          <p:cNvPr id="1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059" y="2772248"/>
            <a:ext cx="5893229" cy="379564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7047734" y="-31846"/>
            <a:ext cx="2092205" cy="601530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Extract Training Sample</a:t>
            </a:r>
          </a:p>
        </p:txBody>
      </p:sp>
      <p:sp>
        <p:nvSpPr>
          <p:cNvPr id="139" name="Shape 139"/>
          <p:cNvSpPr/>
          <p:nvPr/>
        </p:nvSpPr>
        <p:spPr>
          <a:xfrm>
            <a:off x="7047734" y="1176319"/>
            <a:ext cx="2092205" cy="60152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7047734" y="2384483"/>
            <a:ext cx="2092205" cy="601529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Classifier Selection</a:t>
            </a:r>
          </a:p>
        </p:txBody>
      </p:sp>
      <p:sp>
        <p:nvSpPr>
          <p:cNvPr id="141" name="Shape 141"/>
          <p:cNvSpPr/>
          <p:nvPr/>
        </p:nvSpPr>
        <p:spPr>
          <a:xfrm>
            <a:off x="7047734" y="3592648"/>
            <a:ext cx="2092205" cy="601529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Validation </a:t>
            </a:r>
          </a:p>
        </p:txBody>
      </p:sp>
      <p:sp>
        <p:nvSpPr>
          <p:cNvPr id="142" name="Shape 142"/>
          <p:cNvSpPr/>
          <p:nvPr/>
        </p:nvSpPr>
        <p:spPr>
          <a:xfrm>
            <a:off x="8034970" y="563369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143" name="Shape 143"/>
          <p:cNvSpPr/>
          <p:nvPr/>
        </p:nvSpPr>
        <p:spPr>
          <a:xfrm>
            <a:off x="8034970" y="177153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144" name="Shape 144"/>
          <p:cNvSpPr/>
          <p:nvPr/>
        </p:nvSpPr>
        <p:spPr>
          <a:xfrm>
            <a:off x="8034970" y="2979698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529831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Classifier Selection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378488" cy="1518047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531" dirty="0"/>
              <a:t>Linear SVM </a:t>
            </a:r>
          </a:p>
        </p:txBody>
      </p:sp>
      <p:sp>
        <p:nvSpPr>
          <p:cNvPr id="212" name="Shape 212"/>
          <p:cNvSpPr/>
          <p:nvPr/>
        </p:nvSpPr>
        <p:spPr>
          <a:xfrm>
            <a:off x="7047734" y="-31846"/>
            <a:ext cx="2092205" cy="601530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Extract Training Sample</a:t>
            </a:r>
          </a:p>
        </p:txBody>
      </p:sp>
      <p:sp>
        <p:nvSpPr>
          <p:cNvPr id="213" name="Shape 213"/>
          <p:cNvSpPr/>
          <p:nvPr/>
        </p:nvSpPr>
        <p:spPr>
          <a:xfrm>
            <a:off x="7047734" y="1176319"/>
            <a:ext cx="2092205" cy="60152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Feature Extraction</a:t>
            </a:r>
          </a:p>
        </p:txBody>
      </p:sp>
      <p:sp>
        <p:nvSpPr>
          <p:cNvPr id="214" name="Shape 214"/>
          <p:cNvSpPr/>
          <p:nvPr/>
        </p:nvSpPr>
        <p:spPr>
          <a:xfrm>
            <a:off x="7047734" y="2384483"/>
            <a:ext cx="2092205" cy="60152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Classifier Selection</a:t>
            </a:r>
          </a:p>
        </p:txBody>
      </p:sp>
      <p:sp>
        <p:nvSpPr>
          <p:cNvPr id="215" name="Shape 215"/>
          <p:cNvSpPr/>
          <p:nvPr/>
        </p:nvSpPr>
        <p:spPr>
          <a:xfrm>
            <a:off x="7047734" y="3592648"/>
            <a:ext cx="2092205" cy="60152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Validation </a:t>
            </a:r>
          </a:p>
        </p:txBody>
      </p:sp>
      <p:sp>
        <p:nvSpPr>
          <p:cNvPr id="216" name="Shape 216"/>
          <p:cNvSpPr/>
          <p:nvPr/>
        </p:nvSpPr>
        <p:spPr>
          <a:xfrm>
            <a:off x="8034970" y="563369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17" name="Shape 217"/>
          <p:cNvSpPr/>
          <p:nvPr/>
        </p:nvSpPr>
        <p:spPr>
          <a:xfrm>
            <a:off x="8034970" y="1771534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218" name="Shape 218"/>
          <p:cNvSpPr/>
          <p:nvPr/>
        </p:nvSpPr>
        <p:spPr>
          <a:xfrm>
            <a:off x="8034970" y="2979698"/>
            <a:ext cx="1" cy="619265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pic>
        <p:nvPicPr>
          <p:cNvPr id="21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8129" y="2540496"/>
            <a:ext cx="4696183" cy="3305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-69010" y="6044154"/>
            <a:ext cx="8762127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1">
              <a:defRPr sz="1800"/>
            </a:pPr>
            <a:r>
              <a:rPr sz="2531"/>
              <a:t>source :Pedestrian Detection: An Evaluation of the State of the Art, PAMI 2012</a:t>
            </a:r>
          </a:p>
        </p:txBody>
      </p:sp>
    </p:spTree>
    <p:extLst>
      <p:ext uri="{BB962C8B-B14F-4D97-AF65-F5344CB8AC3E}">
        <p14:creationId xmlns:p14="http://schemas.microsoft.com/office/powerpoint/2010/main" val="4029226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Real-time </a:t>
            </a:r>
            <a:r>
              <a:rPr lang="en-US" b="1" dirty="0"/>
              <a:t>pedestrian detection and tracking at nighttime for driver-assistance </a:t>
            </a:r>
            <a:r>
              <a:rPr lang="en-US" b="1" dirty="0" smtClean="0"/>
              <a:t>systems</a:t>
            </a:r>
            <a:r>
              <a:rPr lang="en-US" dirty="0" smtClean="0"/>
              <a:t>, Ge</a:t>
            </a:r>
            <a:r>
              <a:rPr lang="en-US" dirty="0"/>
              <a:t>, </a:t>
            </a:r>
            <a:r>
              <a:rPr lang="en-US" dirty="0" smtClean="0"/>
              <a:t>J., </a:t>
            </a:r>
            <a:r>
              <a:rPr lang="en-US" dirty="0" err="1"/>
              <a:t>Yupin</a:t>
            </a:r>
            <a:r>
              <a:rPr lang="en-US" dirty="0"/>
              <a:t> </a:t>
            </a:r>
            <a:r>
              <a:rPr lang="en-US" dirty="0" smtClean="0"/>
              <a:t>L., </a:t>
            </a:r>
            <a:r>
              <a:rPr lang="en-US" dirty="0"/>
              <a:t>and </a:t>
            </a:r>
            <a:r>
              <a:rPr lang="en-US" dirty="0" err="1"/>
              <a:t>Gyomei</a:t>
            </a:r>
            <a:r>
              <a:rPr lang="en-US" dirty="0"/>
              <a:t> </a:t>
            </a:r>
            <a:r>
              <a:rPr lang="en-US" dirty="0" smtClean="0"/>
              <a:t>T.,</a:t>
            </a:r>
            <a:r>
              <a:rPr lang="en-US" dirty="0"/>
              <a:t> </a:t>
            </a:r>
            <a:r>
              <a:rPr lang="en-US" i="1" dirty="0"/>
              <a:t>Intelligent Transportation Systems, IEEE Transactions on</a:t>
            </a:r>
            <a:r>
              <a:rPr lang="en-US" dirty="0"/>
              <a:t> 10.2 (2009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produce a detection rate of more than 90% </a:t>
            </a:r>
          </a:p>
          <a:p>
            <a:pPr lvl="1"/>
            <a:r>
              <a:rPr lang="en-US" dirty="0" smtClean="0"/>
              <a:t>as fast as 30 FPS on a Pentium IV 3.0-GHz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system modules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4" y="1974207"/>
            <a:ext cx="6674098" cy="36471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" y="5409090"/>
            <a:ext cx="2654375" cy="13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612</Words>
  <Application>Microsoft Office PowerPoint</Application>
  <PresentationFormat>On-screen Show (4:3)</PresentationFormat>
  <Paragraphs>129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맑은 고딕</vt:lpstr>
      <vt:lpstr>ＭＳ Ｐゴシック</vt:lpstr>
      <vt:lpstr>宋体</vt:lpstr>
      <vt:lpstr>新細明體</vt:lpstr>
      <vt:lpstr>Arial</vt:lpstr>
      <vt:lpstr>Calibri</vt:lpstr>
      <vt:lpstr>Calibri Light</vt:lpstr>
      <vt:lpstr>Helvetica</vt:lpstr>
      <vt:lpstr>Tahoma</vt:lpstr>
      <vt:lpstr>Office Theme</vt:lpstr>
      <vt:lpstr>Performance of Computer Vision </vt:lpstr>
      <vt:lpstr>Computer Vision with Real-Time</vt:lpstr>
      <vt:lpstr>A common computer vision pipeline for image classification</vt:lpstr>
      <vt:lpstr>Flowchart </vt:lpstr>
      <vt:lpstr>Extract Training Sample </vt:lpstr>
      <vt:lpstr>Feature Extract</vt:lpstr>
      <vt:lpstr>Classifier Selection</vt:lpstr>
      <vt:lpstr>Paper I</vt:lpstr>
      <vt:lpstr>Overview of the system modules</vt:lpstr>
      <vt:lpstr>Pedestrian classification</vt:lpstr>
      <vt:lpstr>Paper II</vt:lpstr>
      <vt:lpstr>CoHOG features</vt:lpstr>
      <vt:lpstr>Parallel calculation of histograms</vt:lpstr>
      <vt:lpstr>PowerPoint Presentation</vt:lpstr>
      <vt:lpstr>Paper III</vt:lpstr>
      <vt:lpstr>The process of Detection</vt:lpstr>
      <vt:lpstr>The process of Detection</vt:lpstr>
      <vt:lpstr>The process of Detection</vt:lpstr>
      <vt:lpstr>The process of Detection</vt:lpstr>
      <vt:lpstr>N Models, 1 image scale</vt:lpstr>
      <vt:lpstr>1 model, N image scales</vt:lpstr>
      <vt:lpstr>1 model, N/K image scales</vt:lpstr>
      <vt:lpstr>N/K model, 1 image scales</vt:lpstr>
      <vt:lpstr>Let’s go back to real-time issue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Issue on Computer Vision </dc:title>
  <dc:creator>UNC Support</dc:creator>
  <cp:lastModifiedBy>UNC Support</cp:lastModifiedBy>
  <cp:revision>141</cp:revision>
  <dcterms:created xsi:type="dcterms:W3CDTF">2015-03-30T03:03:40Z</dcterms:created>
  <dcterms:modified xsi:type="dcterms:W3CDTF">2015-04-01T21:14:30Z</dcterms:modified>
</cp:coreProperties>
</file>