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61" r:id="rId3"/>
    <p:sldId id="260" r:id="rId4"/>
    <p:sldId id="259" r:id="rId5"/>
    <p:sldId id="257" r:id="rId6"/>
    <p:sldId id="262" r:id="rId7"/>
    <p:sldId id="263" r:id="rId8"/>
    <p:sldId id="264" r:id="rId9"/>
    <p:sldId id="268" r:id="rId10"/>
    <p:sldId id="278" r:id="rId11"/>
    <p:sldId id="270" r:id="rId12"/>
    <p:sldId id="273" r:id="rId13"/>
    <p:sldId id="281" r:id="rId14"/>
    <p:sldId id="274" r:id="rId15"/>
    <p:sldId id="279" r:id="rId16"/>
    <p:sldId id="280" r:id="rId17"/>
    <p:sldId id="27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6" autoAdjust="0"/>
    <p:restoredTop sz="79276" autoAdjust="0"/>
  </p:normalViewPr>
  <p:slideViewPr>
    <p:cSldViewPr snapToGrid="0">
      <p:cViewPr varScale="1">
        <p:scale>
          <a:sx n="70" d="100"/>
          <a:sy n="70" d="100"/>
        </p:scale>
        <p:origin x="170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20E4B7-12BC-494C-996C-AE0D9597D75D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BBE6B2-4C06-425E-B197-0125888A3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596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Hybrid systems:</a:t>
            </a:r>
            <a:r>
              <a:rPr lang="en-US" baseline="0" dirty="0" smtClean="0"/>
              <a:t> Systems with dynamics that interact with both discrete and continuous dynamics.</a:t>
            </a:r>
          </a:p>
          <a:p>
            <a:r>
              <a:rPr lang="en-US" baseline="0" dirty="0" err="1" smtClean="0"/>
              <a:t>KeYMaera</a:t>
            </a:r>
            <a:r>
              <a:rPr lang="en-US" baseline="0" dirty="0" smtClean="0"/>
              <a:t>: Developed by Andre </a:t>
            </a:r>
            <a:r>
              <a:rPr lang="en-US" baseline="0" dirty="0" err="1" smtClean="0"/>
              <a:t>Platzer</a:t>
            </a:r>
            <a:r>
              <a:rPr lang="en-US" baseline="0" dirty="0" smtClean="0"/>
              <a:t>, Associate Professor at CMU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BE6B2-4C06-425E-B197-0125888A34D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154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Example:</a:t>
            </a:r>
            <a:r>
              <a:rPr lang="en-US" baseline="0" dirty="0" smtClean="0"/>
              <a:t> An autonomous vehicle suddenly stops to avoid a crash, and as a result, is rear-ended.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BE6B2-4C06-425E-B197-0125888A34D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556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Other studies examine simulated</a:t>
            </a:r>
            <a:r>
              <a:rPr lang="en-US" baseline="0" dirty="0" smtClean="0"/>
              <a:t> results for proposed algorithms. A few formally analyze certain use cases (ACC for two cars with a third driving wrong way)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BE6B2-4C06-425E-B197-0125888A34D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085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r>
              <a:rPr lang="en-US" baseline="0" dirty="0" smtClean="0"/>
              <a:t> of QHP for LLC: Applies constraints on certain </a:t>
            </a:r>
            <a:r>
              <a:rPr lang="en-US" baseline="0" dirty="0" err="1" smtClean="0"/>
              <a:t>ecceleration</a:t>
            </a:r>
            <a:r>
              <a:rPr lang="en-US" baseline="0" dirty="0" smtClean="0"/>
              <a:t> behavior: maximum breaking of car in front, resulting restricting of car behind)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BE6B2-4C06-425E-B197-0125888A34D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1887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Attitude Heading Reference System (AHRS)</a:t>
            </a:r>
          </a:p>
          <a:p>
            <a:r>
              <a:rPr lang="en-US" dirty="0" smtClean="0"/>
              <a:t>Flight Management</a:t>
            </a:r>
            <a:r>
              <a:rPr lang="en-US" baseline="0" dirty="0" smtClean="0"/>
              <a:t> System (FMS)</a:t>
            </a:r>
          </a:p>
          <a:p>
            <a:r>
              <a:rPr lang="en-US" baseline="0" dirty="0" smtClean="0"/>
              <a:t>Flight Control Panel (FCP)</a:t>
            </a:r>
          </a:p>
          <a:p>
            <a:r>
              <a:rPr lang="en-US" baseline="0" dirty="0" smtClean="0"/>
              <a:t>Primary Flight Panel (PFD)</a:t>
            </a:r>
          </a:p>
          <a:p>
            <a:r>
              <a:rPr lang="en-US" baseline="0" dirty="0" smtClean="0"/>
              <a:t>Display Control Panel (DCP) (Selecting Navigation sources), controls PFD display</a:t>
            </a:r>
          </a:p>
          <a:p>
            <a:r>
              <a:rPr lang="en-US" baseline="0" dirty="0" smtClean="0"/>
              <a:t>Control Laws: Takes current and desired state of aircraft to compute pitch/roll guidance commands</a:t>
            </a:r>
          </a:p>
          <a:p>
            <a:r>
              <a:rPr lang="en-US" baseline="0" dirty="0" smtClean="0"/>
              <a:t>	Different laws active at different times</a:t>
            </a:r>
          </a:p>
          <a:p>
            <a:r>
              <a:rPr lang="en-US" baseline="0" dirty="0" smtClean="0"/>
              <a:t>Mode Logic: Controls the control laws. Determines what lateral and vertical modes of operation are active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BE6B2-4C06-425E-B197-0125888A34D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4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03BD-4BFE-45E3-8E6F-7A8C1DF0BCF6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DEAD-64C6-423F-829D-521E086D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921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03BD-4BFE-45E3-8E6F-7A8C1DF0BCF6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DEAD-64C6-423F-829D-521E086D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862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03BD-4BFE-45E3-8E6F-7A8C1DF0BCF6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DEAD-64C6-423F-829D-521E086D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995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03BD-4BFE-45E3-8E6F-7A8C1DF0BCF6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DEAD-64C6-423F-829D-521E086D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809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03BD-4BFE-45E3-8E6F-7A8C1DF0BCF6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DEAD-64C6-423F-829D-521E086D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026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03BD-4BFE-45E3-8E6F-7A8C1DF0BCF6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DEAD-64C6-423F-829D-521E086D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194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03BD-4BFE-45E3-8E6F-7A8C1DF0BCF6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DEAD-64C6-423F-829D-521E086D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803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03BD-4BFE-45E3-8E6F-7A8C1DF0BCF6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DEAD-64C6-423F-829D-521E086D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567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03BD-4BFE-45E3-8E6F-7A8C1DF0BCF6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DEAD-64C6-423F-829D-521E086D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801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03BD-4BFE-45E3-8E6F-7A8C1DF0BCF6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DEAD-64C6-423F-829D-521E086D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896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03BD-4BFE-45E3-8E6F-7A8C1DF0BCF6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DEAD-64C6-423F-829D-521E086D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4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E03BD-4BFE-45E3-8E6F-7A8C1DF0BCF6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FDEAD-64C6-423F-829D-521E086D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232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shemesh.larc.nasa.gov/people/bld/ftp/NASA-CR-2014-218244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ymbolaris.com/info/KeYmaera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Formal Verification of </a:t>
            </a:r>
            <a:r>
              <a:rPr lang="en-US" dirty="0" err="1" smtClean="0"/>
              <a:t>Cyberphysical</a:t>
            </a:r>
            <a:r>
              <a:rPr lang="en-US" dirty="0" smtClean="0"/>
              <a:t>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Micaiah</a:t>
            </a:r>
            <a:r>
              <a:rPr lang="en-US" dirty="0" smtClean="0"/>
              <a:t> Chisholm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5021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Methods in Avionics Certification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54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DO-333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37200"/>
            <a:ext cx="7886700" cy="4351338"/>
          </a:xfrm>
        </p:spPr>
        <p:txBody>
          <a:bodyPr/>
          <a:lstStyle/>
          <a:p>
            <a:r>
              <a:rPr lang="en-US" dirty="0" smtClean="0"/>
              <a:t>Formal Methods Supplement to DO-178C</a:t>
            </a:r>
          </a:p>
          <a:p>
            <a:r>
              <a:rPr lang="en-US" i="1" dirty="0" smtClean="0"/>
              <a:t>Formal Method Case Studies for DO-178C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shemesh.larc.nasa.gov/people/bld/ftp/NASA-CR-2014-218244.pdf</a:t>
            </a:r>
            <a:endParaRPr lang="en-US" dirty="0"/>
          </a:p>
          <a:p>
            <a:pPr lvl="1"/>
            <a:r>
              <a:rPr lang="en-US" dirty="0" smtClean="0"/>
              <a:t>NASA report providing 3 case studies of formal methods used to meet DO-178C specifications</a:t>
            </a:r>
          </a:p>
          <a:p>
            <a:pPr lvl="1"/>
            <a:r>
              <a:rPr lang="en-US" dirty="0" smtClean="0"/>
              <a:t>Examples illustrate:</a:t>
            </a:r>
          </a:p>
          <a:p>
            <a:pPr lvl="2"/>
            <a:r>
              <a:rPr lang="en-US" dirty="0" smtClean="0"/>
              <a:t>Theorem proving</a:t>
            </a:r>
          </a:p>
          <a:p>
            <a:pPr lvl="2"/>
            <a:r>
              <a:rPr lang="en-US" dirty="0" smtClean="0"/>
              <a:t>Model checking</a:t>
            </a:r>
          </a:p>
          <a:p>
            <a:pPr lvl="2"/>
            <a:r>
              <a:rPr lang="en-US" dirty="0" smtClean="0"/>
              <a:t>Abstract </a:t>
            </a:r>
            <a:r>
              <a:rPr lang="en-US" dirty="0" err="1" smtClean="0"/>
              <a:t>interpretration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092" y="0"/>
            <a:ext cx="7301815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90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Flight  Guidance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Theorem proving applied to</a:t>
            </a:r>
          </a:p>
          <a:p>
            <a:pPr lvl="1"/>
            <a:r>
              <a:rPr lang="en-US" dirty="0" smtClean="0"/>
              <a:t>Synchronization of dual channels</a:t>
            </a:r>
          </a:p>
          <a:p>
            <a:r>
              <a:rPr lang="en-US" dirty="0" smtClean="0"/>
              <a:t>Model checking applied to</a:t>
            </a:r>
          </a:p>
          <a:p>
            <a:pPr lvl="1"/>
            <a:r>
              <a:rPr lang="en-US" dirty="0" smtClean="0"/>
              <a:t>Mode logic of one channel</a:t>
            </a:r>
          </a:p>
          <a:p>
            <a:r>
              <a:rPr lang="en-US" dirty="0" smtClean="0"/>
              <a:t>Abstract interpretation applied to</a:t>
            </a:r>
          </a:p>
          <a:p>
            <a:pPr lvl="1"/>
            <a:r>
              <a:rPr lang="en-US" dirty="0" smtClean="0"/>
              <a:t>Source code of one FGS control law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22670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4031"/>
            <a:ext cx="9144000" cy="6829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16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700" y="0"/>
            <a:ext cx="77946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1601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Certifying the Certification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FM.A requirements</a:t>
            </a:r>
          </a:p>
          <a:p>
            <a:pPr lvl="1"/>
            <a:r>
              <a:rPr lang="en-US" dirty="0" smtClean="0"/>
              <a:t>Justify formal methods used</a:t>
            </a:r>
          </a:p>
          <a:p>
            <a:pPr lvl="1"/>
            <a:r>
              <a:rPr lang="en-US" dirty="0" smtClean="0"/>
              <a:t>Prove reliability of proof tools</a:t>
            </a:r>
          </a:p>
          <a:p>
            <a:pPr lvl="1"/>
            <a:r>
              <a:rPr lang="en-US" dirty="0" smtClean="0"/>
              <a:t>Must show certification tool provides “confidence at least equivalent” to process replaced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90917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Case Studies </a:t>
            </a:r>
            <a:r>
              <a:rPr lang="en-US" dirty="0" smtClean="0"/>
              <a:t>Take Away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broad range of formal methods apply</a:t>
            </a:r>
          </a:p>
          <a:p>
            <a:r>
              <a:rPr lang="en-US" dirty="0" smtClean="0"/>
              <a:t>Can be used at most stages of development process</a:t>
            </a:r>
          </a:p>
          <a:p>
            <a:r>
              <a:rPr lang="en-US" dirty="0" smtClean="0"/>
              <a:t>Some methods less automated than others</a:t>
            </a:r>
          </a:p>
          <a:p>
            <a:r>
              <a:rPr lang="en-US" dirty="0" smtClean="0"/>
              <a:t>Formal methods must be certifiable</a:t>
            </a:r>
          </a:p>
          <a:p>
            <a:r>
              <a:rPr lang="en-US" dirty="0" smtClean="0"/>
              <a:t>Formal method automation must be certifiable</a:t>
            </a:r>
          </a:p>
          <a:p>
            <a:r>
              <a:rPr lang="en-US" dirty="0" smtClean="0"/>
              <a:t>BUT, no clear guidance as to what methods to 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46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Certification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policies shift towards formal verification techniques, what tools do we use?</a:t>
            </a:r>
          </a:p>
          <a:p>
            <a:r>
              <a:rPr lang="en-US" dirty="0" smtClean="0"/>
              <a:t>Problem studied by multiple groups. A few proposed solutions.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8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KeYMaera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http://symbolaris.com/info/KeYmaera.html</a:t>
            </a:r>
            <a:endParaRPr lang="en-US" dirty="0" smtClean="0"/>
          </a:p>
          <a:p>
            <a:r>
              <a:rPr lang="en-US" dirty="0" smtClean="0"/>
              <a:t>Verification tool for hybrid systems</a:t>
            </a:r>
          </a:p>
          <a:p>
            <a:r>
              <a:rPr lang="en-US" dirty="0" smtClean="0"/>
              <a:t>Used to verify algorithms in several cyber-physical domains</a:t>
            </a:r>
          </a:p>
          <a:p>
            <a:pPr lvl="1"/>
            <a:r>
              <a:rPr lang="en-US" dirty="0" smtClean="0"/>
              <a:t>Railway</a:t>
            </a:r>
          </a:p>
          <a:p>
            <a:pPr lvl="1"/>
            <a:r>
              <a:rPr lang="en-US" dirty="0" smtClean="0"/>
              <a:t>Automotive</a:t>
            </a:r>
          </a:p>
          <a:p>
            <a:pPr lvl="1"/>
            <a:r>
              <a:rPr lang="en-US" dirty="0" smtClean="0"/>
              <a:t>Aviation</a:t>
            </a:r>
          </a:p>
          <a:p>
            <a:pPr lvl="1"/>
            <a:r>
              <a:rPr lang="en-US" dirty="0" smtClean="0"/>
              <a:t>Robotics</a:t>
            </a:r>
          </a:p>
          <a:p>
            <a:pPr lvl="1"/>
            <a:r>
              <a:rPr lang="en-US" dirty="0" smtClean="0"/>
              <a:t>Circuits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269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Application: Distributed Car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V2V vs V2I</a:t>
            </a:r>
          </a:p>
          <a:p>
            <a:pPr lvl="1"/>
            <a:r>
              <a:rPr lang="en-US" dirty="0" smtClean="0"/>
              <a:t>Vehicle to vehicle</a:t>
            </a:r>
            <a:endParaRPr lang="en-US" dirty="0"/>
          </a:p>
          <a:p>
            <a:pPr lvl="1"/>
            <a:r>
              <a:rPr lang="en-US" dirty="0" smtClean="0"/>
              <a:t>Vehicle to roadside infrastructure</a:t>
            </a:r>
          </a:p>
          <a:p>
            <a:r>
              <a:rPr lang="en-US" dirty="0" smtClean="0"/>
              <a:t>Distributed car control</a:t>
            </a:r>
          </a:p>
          <a:p>
            <a:pPr lvl="1"/>
            <a:r>
              <a:rPr lang="en-US" dirty="0" smtClean="0"/>
              <a:t>Verifying V2V and V2I communication vs. V2V and V2I coordination</a:t>
            </a:r>
          </a:p>
          <a:p>
            <a:r>
              <a:rPr lang="en-US" dirty="0" smtClean="0"/>
              <a:t>How to ensure local decisions don’t have unforeseen consequences?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91332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Application: Adaptive Cruise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Adaptive cruise control: Hybrid, distributed, and now formally verified. </a:t>
            </a:r>
          </a:p>
          <a:p>
            <a:pPr lvl="1"/>
            <a:r>
              <a:rPr lang="en-US" dirty="0" smtClean="0"/>
              <a:t>In Michael Butler and Wolfram Schulte, editors, </a:t>
            </a:r>
            <a:r>
              <a:rPr lang="en-US" i="1" dirty="0" smtClean="0"/>
              <a:t>17th International Symposium on Formal Methods, FM, Limerick, Ireland, Proceedings</a:t>
            </a:r>
            <a:r>
              <a:rPr lang="en-US" dirty="0" smtClean="0"/>
              <a:t>, volume 6664 of </a:t>
            </a:r>
            <a:r>
              <a:rPr lang="en-US" i="1" dirty="0" smtClean="0"/>
              <a:t>LNCS</a:t>
            </a:r>
            <a:r>
              <a:rPr lang="en-US" dirty="0" smtClean="0"/>
              <a:t>, pages 42-56. Springer, 2011.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610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 Algorithms Formally Verified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study to use general formal verification techniques to the specific problem</a:t>
            </a:r>
          </a:p>
          <a:p>
            <a:pPr lvl="1"/>
            <a:r>
              <a:rPr lang="en-US" dirty="0" smtClean="0"/>
              <a:t>Uses formal proof calculus</a:t>
            </a:r>
          </a:p>
          <a:p>
            <a:r>
              <a:rPr lang="en-US" dirty="0" smtClean="0"/>
              <a:t>Compared studies:</a:t>
            </a:r>
          </a:p>
          <a:p>
            <a:pPr lvl="1"/>
            <a:r>
              <a:rPr lang="en-US" dirty="0" smtClean="0"/>
              <a:t>Examine simulated results for algorithms</a:t>
            </a:r>
          </a:p>
          <a:p>
            <a:pPr lvl="1"/>
            <a:r>
              <a:rPr lang="en-US" dirty="0" smtClean="0"/>
              <a:t>Formally analyze highly restricted cases</a:t>
            </a:r>
          </a:p>
        </p:txBody>
      </p:sp>
    </p:spTree>
    <p:extLst>
      <p:ext uri="{BB962C8B-B14F-4D97-AF65-F5344CB8AC3E}">
        <p14:creationId xmlns:p14="http://schemas.microsoft.com/office/powerpoint/2010/main" val="3013079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 Algorithms Formally Verified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Defines control system as a </a:t>
            </a:r>
            <a:r>
              <a:rPr lang="en-US" i="1" dirty="0" smtClean="0"/>
              <a:t>quantified hybrid program </a:t>
            </a:r>
            <a:r>
              <a:rPr lang="en-US" dirty="0" smtClean="0"/>
              <a:t>(QHP)</a:t>
            </a:r>
          </a:p>
          <a:p>
            <a:r>
              <a:rPr lang="en-US" dirty="0" smtClean="0"/>
              <a:t>Four QHPs:</a:t>
            </a:r>
          </a:p>
          <a:p>
            <a:pPr lvl="1"/>
            <a:r>
              <a:rPr lang="en-US" dirty="0" smtClean="0"/>
              <a:t>Local Lane Control</a:t>
            </a:r>
          </a:p>
          <a:p>
            <a:pPr lvl="2"/>
            <a:r>
              <a:rPr lang="en-US" dirty="0" smtClean="0"/>
              <a:t>Collision-free for 2 cars in 1 lane</a:t>
            </a:r>
          </a:p>
          <a:p>
            <a:pPr lvl="1"/>
            <a:r>
              <a:rPr lang="en-US" dirty="0" smtClean="0"/>
              <a:t>Global Lane Control</a:t>
            </a:r>
          </a:p>
          <a:p>
            <a:pPr lvl="2"/>
            <a:r>
              <a:rPr lang="en-US" dirty="0" smtClean="0"/>
              <a:t>Collision-free for any unchanging number of cars in 1 lane</a:t>
            </a:r>
          </a:p>
          <a:p>
            <a:pPr lvl="1"/>
            <a:r>
              <a:rPr lang="en-US" dirty="0" smtClean="0"/>
              <a:t>Local Highway Control</a:t>
            </a:r>
          </a:p>
          <a:p>
            <a:pPr lvl="2"/>
            <a:r>
              <a:rPr lang="en-US" dirty="0" smtClean="0"/>
              <a:t>Collision-free varying number of cars in 1 lane</a:t>
            </a:r>
          </a:p>
          <a:p>
            <a:pPr lvl="1"/>
            <a:r>
              <a:rPr lang="en-US" dirty="0" smtClean="0"/>
              <a:t>Collision-free for multiple lanes</a:t>
            </a:r>
          </a:p>
          <a:p>
            <a:pPr lvl="2"/>
            <a:r>
              <a:rPr lang="en-US" dirty="0" smtClean="0"/>
              <a:t>Collision-freedom for multiple lanes</a:t>
            </a:r>
          </a:p>
          <a:p>
            <a:r>
              <a:rPr lang="en-US" dirty="0" smtClean="0"/>
              <a:t>Collision-freedom defined using predicate calculus</a:t>
            </a:r>
          </a:p>
          <a:p>
            <a:pPr lvl="1"/>
            <a:r>
              <a:rPr lang="en-US" dirty="0" smtClean="0"/>
              <a:t>Verified using </a:t>
            </a:r>
            <a:r>
              <a:rPr lang="en-US" dirty="0" err="1" smtClean="0"/>
              <a:t>KeYmaera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836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limitations of sensor data </a:t>
            </a:r>
          </a:p>
          <a:p>
            <a:pPr lvl="1"/>
            <a:r>
              <a:rPr lang="en-US" dirty="0" smtClean="0"/>
              <a:t>Inaccuracies</a:t>
            </a:r>
          </a:p>
          <a:p>
            <a:pPr lvl="1"/>
            <a:r>
              <a:rPr lang="en-US" dirty="0" smtClean="0"/>
              <a:t>Time synchronization</a:t>
            </a:r>
          </a:p>
          <a:p>
            <a:pPr lvl="1"/>
            <a:r>
              <a:rPr lang="en-US" dirty="0" smtClean="0"/>
              <a:t>Asynchronous sensors</a:t>
            </a:r>
          </a:p>
        </p:txBody>
      </p:sp>
    </p:spTree>
    <p:extLst>
      <p:ext uri="{BB962C8B-B14F-4D97-AF65-F5344CB8AC3E}">
        <p14:creationId xmlns:p14="http://schemas.microsoft.com/office/powerpoint/2010/main" val="2300587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ModelPlex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Automatically generates “model monitors” that observe sequences of state for compliance with models.</a:t>
            </a:r>
          </a:p>
          <a:p>
            <a:r>
              <a:rPr lang="en-US" dirty="0" smtClean="0"/>
              <a:t>Monitors generated for models validated in </a:t>
            </a:r>
            <a:r>
              <a:rPr lang="en-US" dirty="0" err="1" smtClean="0"/>
              <a:t>KeyMaera</a:t>
            </a:r>
            <a:endParaRPr lang="en-US" dirty="0"/>
          </a:p>
          <a:p>
            <a:pPr lvl="1"/>
            <a:r>
              <a:rPr lang="en-US" dirty="0" smtClean="0"/>
              <a:t>Adaptive cruise control</a:t>
            </a:r>
          </a:p>
          <a:p>
            <a:pPr lvl="1"/>
            <a:r>
              <a:rPr lang="en-US" dirty="0" smtClean="0"/>
              <a:t>Traffic control</a:t>
            </a:r>
          </a:p>
          <a:p>
            <a:pPr lvl="1"/>
            <a:r>
              <a:rPr lang="en-US" dirty="0" smtClean="0"/>
              <a:t>Train control systems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80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331</TotalTime>
  <Words>604</Words>
  <Application>Microsoft Office PowerPoint</Application>
  <PresentationFormat>On-screen Show (4:3)</PresentationFormat>
  <Paragraphs>101</Paragraphs>
  <Slides>17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Formal Verification of Cyberphysical Systems</vt:lpstr>
      <vt:lpstr>Future Certification Methods</vt:lpstr>
      <vt:lpstr>KeYMaera</vt:lpstr>
      <vt:lpstr>Application: Distributed Car Control</vt:lpstr>
      <vt:lpstr>Application: Adaptive Cruise Control</vt:lpstr>
      <vt:lpstr>ACC Algorithms Formally Verified</vt:lpstr>
      <vt:lpstr>ACC Algorithms Formally Verified</vt:lpstr>
      <vt:lpstr>Future Work</vt:lpstr>
      <vt:lpstr>ModelPlex</vt:lpstr>
      <vt:lpstr>Formal Methods in Avionics Certification</vt:lpstr>
      <vt:lpstr>DO-333</vt:lpstr>
      <vt:lpstr>PowerPoint Presentation</vt:lpstr>
      <vt:lpstr>Flight  Guidance System</vt:lpstr>
      <vt:lpstr>PowerPoint Presentation</vt:lpstr>
      <vt:lpstr>PowerPoint Presentation</vt:lpstr>
      <vt:lpstr>Certifying the Certification </vt:lpstr>
      <vt:lpstr>Case Studies Take Away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Verification of Cyberphysical Systems</dc:title>
  <dc:creator>Micaiah Chisholm</dc:creator>
  <cp:lastModifiedBy>Micaiah Chisholm</cp:lastModifiedBy>
  <cp:revision>80</cp:revision>
  <dcterms:created xsi:type="dcterms:W3CDTF">2015-04-07T18:59:09Z</dcterms:created>
  <dcterms:modified xsi:type="dcterms:W3CDTF">2015-04-08T18:51:25Z</dcterms:modified>
</cp:coreProperties>
</file>