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257" r:id="rId3"/>
    <p:sldId id="287" r:id="rId4"/>
    <p:sldId id="260" r:id="rId5"/>
    <p:sldId id="261" r:id="rId6"/>
    <p:sldId id="263" r:id="rId7"/>
    <p:sldId id="288" r:id="rId8"/>
    <p:sldId id="291" r:id="rId9"/>
    <p:sldId id="292" r:id="rId10"/>
    <p:sldId id="264" r:id="rId11"/>
    <p:sldId id="266" r:id="rId12"/>
    <p:sldId id="267" r:id="rId13"/>
    <p:sldId id="293" r:id="rId14"/>
    <p:sldId id="268" r:id="rId15"/>
    <p:sldId id="270" r:id="rId16"/>
    <p:sldId id="273" r:id="rId17"/>
    <p:sldId id="274" r:id="rId18"/>
    <p:sldId id="275" r:id="rId19"/>
    <p:sldId id="295" r:id="rId20"/>
    <p:sldId id="278" r:id="rId21"/>
    <p:sldId id="279" r:id="rId22"/>
    <p:sldId id="280" r:id="rId23"/>
    <p:sldId id="282" r:id="rId24"/>
    <p:sldId id="298" r:id="rId25"/>
    <p:sldId id="299" r:id="rId26"/>
    <p:sldId id="283" r:id="rId27"/>
    <p:sldId id="297" r:id="rId28"/>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7663" autoAdjust="0"/>
  </p:normalViewPr>
  <p:slideViewPr>
    <p:cSldViewPr>
      <p:cViewPr varScale="1">
        <p:scale>
          <a:sx n="58" d="100"/>
          <a:sy n="58" d="100"/>
        </p:scale>
        <p:origin x="-154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6AD713D-8FA9-489E-B0B7-EC9749B5E1B2}" type="datetimeFigureOut">
              <a:rPr lang="zh-CN" altLang="en-US" smtClean="0"/>
              <a:t>2015/4/15</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15A9D80-2E66-4CB8-9AD5-0708DCBDC75F}" type="slidenum">
              <a:rPr lang="zh-CN" altLang="en-US" smtClean="0"/>
              <a:t>‹#›</a:t>
            </a:fld>
            <a:endParaRPr lang="zh-CN" altLang="en-US"/>
          </a:p>
        </p:txBody>
      </p:sp>
    </p:spTree>
    <p:extLst>
      <p:ext uri="{BB962C8B-B14F-4D97-AF65-F5344CB8AC3E}">
        <p14:creationId xmlns:p14="http://schemas.microsoft.com/office/powerpoint/2010/main" val="3336806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8BADE7B-5DDC-4DDC-B033-782048750E4B}" type="slidenum">
              <a:rPr lang="zh-CN" altLang="en-US" smtClean="0"/>
              <a:t>2</a:t>
            </a:fld>
            <a:endParaRPr lang="zh-CN" altLang="en-US"/>
          </a:p>
        </p:txBody>
      </p:sp>
    </p:spTree>
    <p:extLst>
      <p:ext uri="{BB962C8B-B14F-4D97-AF65-F5344CB8AC3E}">
        <p14:creationId xmlns:p14="http://schemas.microsoft.com/office/powerpoint/2010/main" val="12712237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b="0" i="0" u="none" strike="noStrike" kern="1200" baseline="0" dirty="0" smtClean="0">
                <a:solidFill>
                  <a:schemeClr val="tx1"/>
                </a:solidFill>
                <a:latin typeface="+mn-lt"/>
                <a:ea typeface="+mn-ea"/>
                <a:cs typeface="+mn-cs"/>
              </a:rPr>
              <a:t>ACC is an intelligent feature that automatically adjusts</a:t>
            </a:r>
          </a:p>
          <a:p>
            <a:r>
              <a:rPr lang="en-US" altLang="zh-CN" sz="1200" b="0" i="0" u="none" strike="noStrike" kern="1200" baseline="0" dirty="0" smtClean="0">
                <a:solidFill>
                  <a:schemeClr val="tx1"/>
                </a:solidFill>
                <a:latin typeface="+mn-lt"/>
                <a:ea typeface="+mn-ea"/>
                <a:cs typeface="+mn-cs"/>
              </a:rPr>
              <a:t>vehicle speed to </a:t>
            </a:r>
            <a:r>
              <a:rPr lang="en-US" altLang="zh-CN" sz="1200" b="0" i="1" u="none" strike="noStrike" kern="1200" baseline="0" dirty="0" smtClean="0">
                <a:solidFill>
                  <a:schemeClr val="tx1"/>
                </a:solidFill>
                <a:latin typeface="+mn-lt"/>
                <a:ea typeface="+mn-ea"/>
                <a:cs typeface="+mn-cs"/>
              </a:rPr>
              <a:t>maintain the safe distance </a:t>
            </a:r>
            <a:r>
              <a:rPr lang="en-US" altLang="zh-CN" sz="1200" b="0" i="0" u="none" strike="noStrike" kern="1200" baseline="0" dirty="0" smtClean="0">
                <a:solidFill>
                  <a:schemeClr val="tx1"/>
                </a:solidFill>
                <a:latin typeface="+mn-lt"/>
                <a:ea typeface="+mn-ea"/>
                <a:cs typeface="+mn-cs"/>
              </a:rPr>
              <a:t>from the vehicle</a:t>
            </a:r>
          </a:p>
          <a:p>
            <a:r>
              <a:rPr lang="en-US" altLang="zh-CN" sz="1200" b="0" i="0" u="none" strike="noStrike" kern="1200" baseline="0" dirty="0" smtClean="0">
                <a:solidFill>
                  <a:schemeClr val="tx1"/>
                </a:solidFill>
                <a:latin typeface="+mn-lt"/>
                <a:ea typeface="+mn-ea"/>
                <a:cs typeface="+mn-cs"/>
              </a:rPr>
              <a:t>moving ahead in the same lane (a.k.a. </a:t>
            </a:r>
            <a:r>
              <a:rPr lang="en-US" altLang="zh-CN" sz="1200" b="0" i="1" u="none" strike="noStrike" kern="1200" baseline="0" dirty="0" smtClean="0">
                <a:solidFill>
                  <a:schemeClr val="tx1"/>
                </a:solidFill>
                <a:latin typeface="+mn-lt"/>
                <a:ea typeface="+mn-ea"/>
                <a:cs typeface="+mn-cs"/>
              </a:rPr>
              <a:t>leading vehicle</a:t>
            </a:r>
            <a:r>
              <a:rPr lang="en-US" altLang="zh-CN" sz="1200" b="0" i="0" u="none" strike="noStrike" kern="1200" baseline="0" dirty="0" smtClean="0">
                <a:solidFill>
                  <a:schemeClr val="tx1"/>
                </a:solidFill>
                <a:latin typeface="+mn-lt"/>
                <a:ea typeface="+mn-ea"/>
                <a:cs typeface="+mn-cs"/>
              </a:rPr>
              <a:t>).</a:t>
            </a:r>
          </a:p>
          <a:p>
            <a:r>
              <a:rPr lang="en-US" altLang="zh-CN" sz="1200" b="0" i="0" u="none" strike="noStrike" kern="1200" baseline="0" dirty="0" smtClean="0">
                <a:solidFill>
                  <a:schemeClr val="tx1"/>
                </a:solidFill>
                <a:latin typeface="+mn-lt"/>
                <a:ea typeface="+mn-ea"/>
                <a:cs typeface="+mn-cs"/>
              </a:rPr>
              <a:t>When there is no vehicle ahead, it tries to </a:t>
            </a:r>
            <a:r>
              <a:rPr lang="en-US" altLang="zh-CN" sz="1200" b="0" i="1" u="none" strike="noStrike" kern="1200" baseline="0" dirty="0" smtClean="0">
                <a:solidFill>
                  <a:schemeClr val="tx1"/>
                </a:solidFill>
                <a:latin typeface="+mn-lt"/>
                <a:ea typeface="+mn-ea"/>
                <a:cs typeface="+mn-cs"/>
              </a:rPr>
              <a:t>maintain the safe</a:t>
            </a:r>
          </a:p>
          <a:p>
            <a:r>
              <a:rPr lang="en-US" altLang="zh-CN" sz="1200" b="0" i="1" u="none" strike="noStrike" kern="1200" baseline="0" dirty="0" smtClean="0">
                <a:solidFill>
                  <a:schemeClr val="tx1"/>
                </a:solidFill>
                <a:latin typeface="+mn-lt"/>
                <a:ea typeface="+mn-ea"/>
                <a:cs typeface="+mn-cs"/>
              </a:rPr>
              <a:t>speed </a:t>
            </a:r>
            <a:r>
              <a:rPr lang="en-US" altLang="zh-CN" sz="1200" b="0" i="0" u="none" strike="noStrike" kern="1200" baseline="0" dirty="0" smtClean="0">
                <a:solidFill>
                  <a:schemeClr val="tx1"/>
                </a:solidFill>
                <a:latin typeface="+mn-lt"/>
                <a:ea typeface="+mn-ea"/>
                <a:cs typeface="+mn-cs"/>
              </a:rPr>
              <a:t>set by the driver.</a:t>
            </a:r>
            <a:endParaRPr lang="zh-CN" altLang="en-US" dirty="0"/>
          </a:p>
        </p:txBody>
      </p:sp>
      <p:sp>
        <p:nvSpPr>
          <p:cNvPr id="4" name="灯片编号占位符 3"/>
          <p:cNvSpPr>
            <a:spLocks noGrp="1"/>
          </p:cNvSpPr>
          <p:nvPr>
            <p:ph type="sldNum" sz="quarter" idx="10"/>
          </p:nvPr>
        </p:nvSpPr>
        <p:spPr/>
        <p:txBody>
          <a:bodyPr/>
          <a:lstStyle/>
          <a:p>
            <a:fld id="{A8BADE7B-5DDC-4DDC-B033-782048750E4B}" type="slidenum">
              <a:rPr lang="zh-CN" altLang="en-US" smtClean="0"/>
              <a:t>11</a:t>
            </a:fld>
            <a:endParaRPr lang="zh-CN" altLang="en-US"/>
          </a:p>
        </p:txBody>
      </p:sp>
    </p:spTree>
    <p:extLst>
      <p:ext uri="{BB962C8B-B14F-4D97-AF65-F5344CB8AC3E}">
        <p14:creationId xmlns:p14="http://schemas.microsoft.com/office/powerpoint/2010/main" val="12712237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ACC continuously monitors the host vehicle’s speed, status of cruise control, driver’s inputs, and leading vehicle’s speed and distance. Using all these data, ACC determines the desired acceleration of the host vehicle and achieves the safe </a:t>
            </a:r>
            <a:r>
              <a:rPr lang="en-US" altLang="zh-CN" dirty="0" err="1" smtClean="0"/>
              <a:t>DoS</a:t>
            </a:r>
            <a:r>
              <a:rPr lang="en-US" altLang="zh-CN" dirty="0" smtClean="0"/>
              <a:t>. The controller is typically designed in a hierarchical manner consisting of an </a:t>
            </a:r>
            <a:r>
              <a:rPr lang="en-US" altLang="zh-CN" i="1" dirty="0" err="1" smtClean="0"/>
              <a:t>upperlevel</a:t>
            </a:r>
            <a:r>
              <a:rPr lang="en-US" altLang="zh-CN" i="1" dirty="0" smtClean="0"/>
              <a:t> controller </a:t>
            </a:r>
            <a:r>
              <a:rPr lang="en-US" altLang="zh-CN" dirty="0" smtClean="0"/>
              <a:t>and a </a:t>
            </a:r>
            <a:r>
              <a:rPr lang="en-US" altLang="zh-CN" i="1" dirty="0" smtClean="0"/>
              <a:t>lower-level controller </a:t>
            </a:r>
            <a:r>
              <a:rPr lang="en-US" altLang="zh-CN" dirty="0" smtClean="0"/>
              <a:t>[3]. The </a:t>
            </a:r>
            <a:r>
              <a:rPr lang="en-US" altLang="zh-CN" dirty="0" err="1" smtClean="0"/>
              <a:t>upperlevel</a:t>
            </a:r>
            <a:r>
              <a:rPr lang="en-US" altLang="zh-CN" dirty="0" smtClean="0"/>
              <a:t> controller computes the desired acceleration and the lower-level controller achieves the desired acceleration by manipulating brake and engine outputs.</a:t>
            </a:r>
            <a:endParaRPr lang="en-US" altLang="zh-CN" b="1" u="sng" dirty="0" smtClean="0">
              <a:solidFill>
                <a:srgbClr val="CC0000"/>
              </a:solidFill>
              <a:latin typeface="Times New Roman" pitchFamily="18" charset="0"/>
              <a:ea typeface="宋体" charset="-122"/>
              <a:cs typeface="Times New Roman" pitchFamily="18" charset="0"/>
            </a:endParaRPr>
          </a:p>
          <a:p>
            <a:endParaRPr lang="zh-CN" altLang="en-US" dirty="0"/>
          </a:p>
        </p:txBody>
      </p:sp>
      <p:sp>
        <p:nvSpPr>
          <p:cNvPr id="4" name="灯片编号占位符 3"/>
          <p:cNvSpPr>
            <a:spLocks noGrp="1"/>
          </p:cNvSpPr>
          <p:nvPr>
            <p:ph type="sldNum" sz="quarter" idx="10"/>
          </p:nvPr>
        </p:nvSpPr>
        <p:spPr/>
        <p:txBody>
          <a:bodyPr/>
          <a:lstStyle/>
          <a:p>
            <a:fld id="{A8BADE7B-5DDC-4DDC-B033-782048750E4B}" type="slidenum">
              <a:rPr lang="zh-CN" altLang="en-US" smtClean="0"/>
              <a:t>12</a:t>
            </a:fld>
            <a:endParaRPr lang="zh-CN" altLang="en-US"/>
          </a:p>
        </p:txBody>
      </p:sp>
    </p:spTree>
    <p:extLst>
      <p:ext uri="{BB962C8B-B14F-4D97-AF65-F5344CB8AC3E}">
        <p14:creationId xmlns:p14="http://schemas.microsoft.com/office/powerpoint/2010/main" val="12712237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Also, these sensors provide the </a:t>
            </a:r>
            <a:r>
              <a:rPr lang="en-US" altLang="zh-CN" i="1" dirty="0" smtClean="0"/>
              <a:t>raw data </a:t>
            </a:r>
            <a:r>
              <a:rPr lang="en-US" altLang="zh-CN" dirty="0" smtClean="0"/>
              <a:t>which should be processed to convert them to application specific data known as </a:t>
            </a:r>
            <a:r>
              <a:rPr lang="en-US" altLang="zh-CN" i="1" dirty="0" smtClean="0"/>
              <a:t>derived data</a:t>
            </a:r>
            <a:r>
              <a:rPr lang="en-US" altLang="zh-CN" dirty="0" smtClean="0"/>
              <a:t>. The raw items reflect the external environment and the derived items are derived from raw items and/or other derived items</a:t>
            </a:r>
            <a:endParaRPr lang="en-US" altLang="zh-CN" b="1" u="sng" dirty="0" smtClean="0">
              <a:solidFill>
                <a:srgbClr val="CC0000"/>
              </a:solidFill>
              <a:latin typeface="Times New Roman" pitchFamily="18" charset="0"/>
              <a:ea typeface="宋体" charset="-122"/>
              <a:cs typeface="Times New Roman" pitchFamily="18" charset="0"/>
            </a:endParaRPr>
          </a:p>
          <a:p>
            <a:endParaRPr lang="zh-CN" altLang="en-US" dirty="0"/>
          </a:p>
        </p:txBody>
      </p:sp>
      <p:sp>
        <p:nvSpPr>
          <p:cNvPr id="4" name="灯片编号占位符 3"/>
          <p:cNvSpPr>
            <a:spLocks noGrp="1"/>
          </p:cNvSpPr>
          <p:nvPr>
            <p:ph type="sldNum" sz="quarter" idx="10"/>
          </p:nvPr>
        </p:nvSpPr>
        <p:spPr/>
        <p:txBody>
          <a:bodyPr/>
          <a:lstStyle/>
          <a:p>
            <a:fld id="{A8BADE7B-5DDC-4DDC-B033-782048750E4B}" type="slidenum">
              <a:rPr lang="zh-CN" altLang="en-US" smtClean="0"/>
              <a:t>13</a:t>
            </a:fld>
            <a:endParaRPr lang="zh-CN" altLang="en-US"/>
          </a:p>
        </p:txBody>
      </p:sp>
    </p:spTree>
    <p:extLst>
      <p:ext uri="{BB962C8B-B14F-4D97-AF65-F5344CB8AC3E}">
        <p14:creationId xmlns:p14="http://schemas.microsoft.com/office/powerpoint/2010/main" val="12712237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The goal is to achieve correct functionality and meet timing requirements, while using the resources optimally.</a:t>
            </a:r>
          </a:p>
          <a:p>
            <a:endParaRPr lang="en-US" altLang="zh-CN" b="1" u="sng" dirty="0" smtClean="0">
              <a:solidFill>
                <a:srgbClr val="CC0000"/>
              </a:solidFill>
              <a:latin typeface="Times New Roman" pitchFamily="18" charset="0"/>
              <a:ea typeface="宋体" charset="-122"/>
              <a:cs typeface="Times New Roman" pitchFamily="18" charset="0"/>
            </a:endParaRPr>
          </a:p>
          <a:p>
            <a:endParaRPr lang="zh-CN" altLang="en-US" dirty="0"/>
          </a:p>
        </p:txBody>
      </p:sp>
      <p:sp>
        <p:nvSpPr>
          <p:cNvPr id="4" name="灯片编号占位符 3"/>
          <p:cNvSpPr>
            <a:spLocks noGrp="1"/>
          </p:cNvSpPr>
          <p:nvPr>
            <p:ph type="sldNum" sz="quarter" idx="10"/>
          </p:nvPr>
        </p:nvSpPr>
        <p:spPr/>
        <p:txBody>
          <a:bodyPr/>
          <a:lstStyle/>
          <a:p>
            <a:fld id="{A8BADE7B-5DDC-4DDC-B033-782048750E4B}" type="slidenum">
              <a:rPr lang="zh-CN" altLang="en-US" smtClean="0"/>
              <a:t>14</a:t>
            </a:fld>
            <a:endParaRPr lang="zh-CN" altLang="en-US"/>
          </a:p>
        </p:txBody>
      </p:sp>
    </p:spTree>
    <p:extLst>
      <p:ext uri="{BB962C8B-B14F-4D97-AF65-F5344CB8AC3E}">
        <p14:creationId xmlns:p14="http://schemas.microsoft.com/office/powerpoint/2010/main" val="12712237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A data item reflects the status of an entity only for a limited amount of time. When this time expires, the data item is considered to be stale and not valid anymore. </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CN" b="1" u="sng" dirty="0" smtClean="0">
              <a:solidFill>
                <a:srgbClr val="CC0000"/>
              </a:solidFill>
              <a:latin typeface="Times New Roman" pitchFamily="18" charset="0"/>
              <a:ea typeface="宋体" charset="-122"/>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The data derivation should be complete before the derived item’s read set becomes invalid. The derived item needs to be updated only when one or more data items from its read set changes more than a threshold value. For example, the host velocity is derived only when the angular velocity of wheels changes more than the threshold value. In existing systems, the derived values are updated periodically causing unnecessary updates, leading to over sampling and hence inefficient use of the processing power.</a:t>
            </a:r>
            <a:endParaRPr lang="en-US" altLang="zh-CN" b="1" u="sng" dirty="0" smtClean="0">
              <a:solidFill>
                <a:srgbClr val="CC0000"/>
              </a:solidFill>
              <a:latin typeface="Times New Roman" pitchFamily="18" charset="0"/>
              <a:ea typeface="宋体" charset="-122"/>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CN" b="1" u="sng" dirty="0" smtClean="0">
              <a:solidFill>
                <a:srgbClr val="CC0000"/>
              </a:solidFill>
              <a:latin typeface="Times New Roman" pitchFamily="18" charset="0"/>
              <a:ea typeface="宋体" charset="-122"/>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ACC system performs different tasks while following a close vehicle when compared to following a vehicle which is far away. For instance, we can have a task that determines how much time is left before the safety criteria are violated when the </a:t>
            </a:r>
            <a:r>
              <a:rPr lang="en-US" altLang="zh-CN" dirty="0" err="1" smtClean="0"/>
              <a:t>DoS</a:t>
            </a:r>
            <a:r>
              <a:rPr lang="en-US" altLang="zh-CN" dirty="0" smtClean="0"/>
              <a:t> is small. Similarly, we can have a task that can adjust the driver-set parameters - safe speed and </a:t>
            </a:r>
            <a:r>
              <a:rPr lang="en-US" altLang="zh-CN" dirty="0" err="1" smtClean="0"/>
              <a:t>timegap</a:t>
            </a:r>
            <a:r>
              <a:rPr lang="en-US" altLang="zh-CN" dirty="0" smtClean="0"/>
              <a:t> depending on the weather and road conditions when the </a:t>
            </a:r>
            <a:r>
              <a:rPr lang="en-US" altLang="zh-CN" dirty="0" err="1" smtClean="0"/>
              <a:t>DoS</a:t>
            </a:r>
            <a:r>
              <a:rPr lang="en-US" altLang="zh-CN" dirty="0" smtClean="0"/>
              <a:t> is large. The task characteristics like periodicity may also vary in different modes. Such changes in the modes of operation affect the task timing requirements, their dependencies, and execution times. In current approaches, all the tasks are executed at all the times. This leads to poor CPU utilization and scheduling overhead.</a:t>
            </a:r>
            <a:endParaRPr lang="en-US" altLang="zh-CN" b="1" u="sng" dirty="0" smtClean="0">
              <a:solidFill>
                <a:srgbClr val="CC0000"/>
              </a:solidFill>
              <a:latin typeface="Times New Roman" pitchFamily="18" charset="0"/>
              <a:ea typeface="宋体" charset="-122"/>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CN" b="1" u="sng" dirty="0" smtClean="0">
              <a:solidFill>
                <a:srgbClr val="CC0000"/>
              </a:solidFill>
              <a:latin typeface="Times New Roman" pitchFamily="18" charset="0"/>
              <a:ea typeface="宋体" charset="-122"/>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CN" b="1" u="sng" dirty="0" smtClean="0">
              <a:solidFill>
                <a:srgbClr val="CC0000"/>
              </a:solidFill>
              <a:latin typeface="Times New Roman" pitchFamily="18" charset="0"/>
              <a:ea typeface="宋体" charset="-122"/>
              <a:cs typeface="Times New Roman" pitchFamily="18" charset="0"/>
            </a:endParaRPr>
          </a:p>
          <a:p>
            <a:endParaRPr lang="zh-CN" altLang="en-US" dirty="0"/>
          </a:p>
        </p:txBody>
      </p:sp>
      <p:sp>
        <p:nvSpPr>
          <p:cNvPr id="4" name="灯片编号占位符 3"/>
          <p:cNvSpPr>
            <a:spLocks noGrp="1"/>
          </p:cNvSpPr>
          <p:nvPr>
            <p:ph type="sldNum" sz="quarter" idx="10"/>
          </p:nvPr>
        </p:nvSpPr>
        <p:spPr/>
        <p:txBody>
          <a:bodyPr/>
          <a:lstStyle/>
          <a:p>
            <a:fld id="{A8BADE7B-5DDC-4DDC-B033-782048750E4B}" type="slidenum">
              <a:rPr lang="zh-CN" altLang="en-US" smtClean="0"/>
              <a:t>15</a:t>
            </a:fld>
            <a:endParaRPr lang="zh-CN" altLang="en-US"/>
          </a:p>
        </p:txBody>
      </p:sp>
    </p:spTree>
    <p:extLst>
      <p:ext uri="{BB962C8B-B14F-4D97-AF65-F5344CB8AC3E}">
        <p14:creationId xmlns:p14="http://schemas.microsoft.com/office/powerpoint/2010/main" val="12712237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Our approach to address the above mentioned issues exploits two well known design techniques from real time system domain: mode-change protocol and real-time data update protocols. Both the approaches help to design the application that leads to effective utilization of the CPU capacity by understanding the needs of the system’s task and data characteristics. The mode-change protocol is a </a:t>
            </a:r>
            <a:r>
              <a:rPr lang="en-US" altLang="zh-CN" i="1" dirty="0" smtClean="0"/>
              <a:t>task-centric </a:t>
            </a:r>
            <a:r>
              <a:rPr lang="en-US" altLang="zh-CN" dirty="0" smtClean="0"/>
              <a:t>approach that allows the designer to vary the task sets and characteristics over a period of time. At any point of time the system will have and schedule only the necessary tasks without wasting the CPU capacity on unnecessary tasks. The real-time data repository model is a </a:t>
            </a:r>
            <a:r>
              <a:rPr lang="en-US" altLang="zh-CN" i="1" dirty="0" smtClean="0"/>
              <a:t>data-centric </a:t>
            </a:r>
            <a:r>
              <a:rPr lang="en-US" altLang="zh-CN" dirty="0" smtClean="0"/>
              <a:t>approach that decides the task characteristics from the freshness requirements of base and derived data items. Certain periodic tasks from the mode-change approach are made aperiodic to facilitate the </a:t>
            </a:r>
            <a:r>
              <a:rPr lang="en-US" altLang="zh-CN" i="1" dirty="0" smtClean="0"/>
              <a:t>on-demand updates to data items</a:t>
            </a:r>
            <a:r>
              <a:rPr lang="en-US" altLang="zh-CN" dirty="0" smtClean="0"/>
              <a:t>.</a:t>
            </a:r>
            <a:endParaRPr lang="en-US" altLang="zh-CN" b="1" u="sng" dirty="0" smtClean="0">
              <a:solidFill>
                <a:srgbClr val="CC0000"/>
              </a:solidFill>
              <a:latin typeface="Times New Roman" pitchFamily="18" charset="0"/>
              <a:ea typeface="宋体" charset="-122"/>
              <a:cs typeface="Times New Roman" pitchFamily="18" charset="0"/>
            </a:endParaRPr>
          </a:p>
          <a:p>
            <a:endParaRPr lang="zh-CN" altLang="en-US" dirty="0"/>
          </a:p>
        </p:txBody>
      </p:sp>
      <p:sp>
        <p:nvSpPr>
          <p:cNvPr id="4" name="灯片编号占位符 3"/>
          <p:cNvSpPr>
            <a:spLocks noGrp="1"/>
          </p:cNvSpPr>
          <p:nvPr>
            <p:ph type="sldNum" sz="quarter" idx="10"/>
          </p:nvPr>
        </p:nvSpPr>
        <p:spPr/>
        <p:txBody>
          <a:bodyPr/>
          <a:lstStyle/>
          <a:p>
            <a:fld id="{A8BADE7B-5DDC-4DDC-B033-782048750E4B}" type="slidenum">
              <a:rPr lang="zh-CN" altLang="en-US" smtClean="0"/>
              <a:t>16</a:t>
            </a:fld>
            <a:endParaRPr lang="zh-CN" altLang="en-US"/>
          </a:p>
        </p:txBody>
      </p:sp>
    </p:spTree>
    <p:extLst>
      <p:ext uri="{BB962C8B-B14F-4D97-AF65-F5344CB8AC3E}">
        <p14:creationId xmlns:p14="http://schemas.microsoft.com/office/powerpoint/2010/main" val="127122375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b="0" i="0" u="none" strike="noStrike" kern="1200" baseline="0" dirty="0" smtClean="0">
                <a:solidFill>
                  <a:schemeClr val="tx1"/>
                </a:solidFill>
                <a:latin typeface="+mn-lt"/>
                <a:ea typeface="+mn-ea"/>
                <a:cs typeface="+mn-cs"/>
              </a:rPr>
              <a:t>In this mode, the </a:t>
            </a:r>
            <a:r>
              <a:rPr lang="en-US" altLang="zh-CN" sz="1200" b="0" i="0" u="none" strike="noStrike" kern="1200" baseline="0" dirty="0" smtClean="0">
                <a:solidFill>
                  <a:schemeClr val="tx1"/>
                </a:solidFill>
                <a:latin typeface="+mn-lt"/>
                <a:ea typeface="+mn-ea"/>
                <a:cs typeface="+mn-cs"/>
              </a:rPr>
              <a:t>environment status </a:t>
            </a:r>
            <a:r>
              <a:rPr lang="en-US" altLang="zh-CN" sz="1200" b="0" i="0" u="none" strike="noStrike" kern="1200" baseline="0" dirty="0" smtClean="0">
                <a:solidFill>
                  <a:schemeClr val="tx1"/>
                </a:solidFill>
                <a:latin typeface="+mn-lt"/>
                <a:ea typeface="+mn-ea"/>
                <a:cs typeface="+mn-cs"/>
              </a:rPr>
              <a:t>does not change rapidly. </a:t>
            </a:r>
            <a:r>
              <a:rPr lang="en-US" altLang="zh-CN" sz="1200" b="0" i="0" u="none" strike="noStrike" kern="1200" baseline="0" dirty="0" smtClean="0">
                <a:solidFill>
                  <a:schemeClr val="tx1"/>
                </a:solidFill>
                <a:latin typeface="+mn-lt"/>
                <a:ea typeface="+mn-ea"/>
                <a:cs typeface="+mn-cs"/>
              </a:rPr>
              <a:t>The </a:t>
            </a:r>
            <a:r>
              <a:rPr lang="en-US" altLang="zh-CN" sz="1200" b="0" i="0" u="none" strike="noStrike" kern="1200" baseline="0" dirty="0" smtClean="0">
                <a:solidFill>
                  <a:schemeClr val="tx1"/>
                </a:solidFill>
                <a:latin typeface="+mn-lt"/>
                <a:ea typeface="+mn-ea"/>
                <a:cs typeface="+mn-cs"/>
              </a:rPr>
              <a:t>rate at which the parameters</a:t>
            </a:r>
          </a:p>
          <a:p>
            <a:r>
              <a:rPr lang="en-US" altLang="zh-CN" sz="1200" b="0" i="0" u="none" strike="noStrike" kern="1200" baseline="0" dirty="0" smtClean="0">
                <a:solidFill>
                  <a:schemeClr val="tx1"/>
                </a:solidFill>
                <a:latin typeface="+mn-lt"/>
                <a:ea typeface="+mn-ea"/>
                <a:cs typeface="+mn-cs"/>
              </a:rPr>
              <a:t>of the system change decides the periodicity of the tasks.</a:t>
            </a:r>
          </a:p>
          <a:p>
            <a:r>
              <a:rPr lang="en-US" altLang="zh-CN" sz="1200" b="0" i="0" u="none" strike="noStrike" kern="1200" baseline="0" dirty="0" smtClean="0">
                <a:solidFill>
                  <a:schemeClr val="tx1"/>
                </a:solidFill>
                <a:latin typeface="+mn-lt"/>
                <a:ea typeface="+mn-ea"/>
                <a:cs typeface="+mn-cs"/>
              </a:rPr>
              <a:t>The sensor tasks in this mode can execute less frequently.</a:t>
            </a:r>
          </a:p>
          <a:p>
            <a:endParaRPr lang="en-US" altLang="zh-CN" sz="1200" b="0" i="0" u="none" strike="noStrike" kern="1200" baseline="0" dirty="0" smtClean="0">
              <a:solidFill>
                <a:schemeClr val="tx1"/>
              </a:solidFill>
              <a:latin typeface="+mn-lt"/>
              <a:ea typeface="+mn-ea"/>
              <a:cs typeface="+mn-cs"/>
            </a:endParaRPr>
          </a:p>
          <a:p>
            <a:endParaRPr lang="en-US" altLang="zh-CN" sz="1200" b="0" i="0" u="none" strike="noStrike" kern="1200" baseline="0" dirty="0" smtClean="0">
              <a:solidFill>
                <a:schemeClr val="tx1"/>
              </a:solidFill>
              <a:latin typeface="+mn-lt"/>
              <a:ea typeface="+mn-ea"/>
              <a:cs typeface="+mn-cs"/>
            </a:endParaRPr>
          </a:p>
          <a:p>
            <a:r>
              <a:rPr lang="en-US" altLang="zh-CN" sz="1200" b="0" i="0" u="none" strike="noStrike" kern="1200" baseline="0" dirty="0" smtClean="0">
                <a:solidFill>
                  <a:schemeClr val="tx1"/>
                </a:solidFill>
                <a:latin typeface="+mn-lt"/>
                <a:ea typeface="+mn-ea"/>
                <a:cs typeface="+mn-cs"/>
              </a:rPr>
              <a:t>In contrast to </a:t>
            </a:r>
            <a:r>
              <a:rPr lang="en-US" altLang="zh-CN" sz="1200" b="0" i="0" u="none" strike="noStrike" kern="1200" baseline="0" dirty="0" smtClean="0">
                <a:solidFill>
                  <a:schemeClr val="tx1"/>
                </a:solidFill>
                <a:latin typeface="+mn-lt"/>
                <a:ea typeface="+mn-ea"/>
                <a:cs typeface="+mn-cs"/>
              </a:rPr>
              <a:t>NC mode</a:t>
            </a:r>
            <a:r>
              <a:rPr lang="en-US" altLang="zh-CN" sz="1200" b="0" i="0" u="none" strike="noStrike" kern="1200" baseline="0" dirty="0" smtClean="0">
                <a:solidFill>
                  <a:schemeClr val="tx1"/>
                </a:solidFill>
                <a:latin typeface="+mn-lt"/>
                <a:ea typeface="+mn-ea"/>
                <a:cs typeface="+mn-cs"/>
              </a:rPr>
              <a:t>, here the system parameters vary rapidly. </a:t>
            </a:r>
            <a:r>
              <a:rPr lang="en-US" altLang="zh-CN" sz="1200" b="0" i="0" u="none" strike="noStrike" kern="1200" baseline="0" dirty="0" smtClean="0">
                <a:solidFill>
                  <a:schemeClr val="tx1"/>
                </a:solidFill>
                <a:latin typeface="+mn-lt"/>
                <a:ea typeface="+mn-ea"/>
                <a:cs typeface="+mn-cs"/>
              </a:rPr>
              <a:t>In </a:t>
            </a:r>
            <a:r>
              <a:rPr lang="en-US" altLang="zh-CN" sz="1200" b="0" i="0" u="none" strike="noStrike" kern="1200" baseline="0" dirty="0" smtClean="0">
                <a:solidFill>
                  <a:schemeClr val="tx1"/>
                </a:solidFill>
                <a:latin typeface="+mn-lt"/>
                <a:ea typeface="+mn-ea"/>
                <a:cs typeface="+mn-cs"/>
              </a:rPr>
              <a:t>this case the </a:t>
            </a:r>
            <a:r>
              <a:rPr lang="en-US" altLang="zh-CN" sz="1200" b="0" i="0" u="none" strike="noStrike" kern="1200" baseline="0" dirty="0" err="1" smtClean="0">
                <a:solidFill>
                  <a:schemeClr val="tx1"/>
                </a:solidFill>
                <a:latin typeface="+mn-lt"/>
                <a:ea typeface="+mn-ea"/>
                <a:cs typeface="+mn-cs"/>
              </a:rPr>
              <a:t>DoS</a:t>
            </a:r>
            <a:endParaRPr lang="en-US" altLang="zh-CN" sz="1200" b="0" i="0" u="none" strike="noStrike" kern="1200" baseline="0" dirty="0" smtClean="0">
              <a:solidFill>
                <a:schemeClr val="tx1"/>
              </a:solidFill>
              <a:latin typeface="+mn-lt"/>
              <a:ea typeface="+mn-ea"/>
              <a:cs typeface="+mn-cs"/>
            </a:endParaRPr>
          </a:p>
          <a:p>
            <a:r>
              <a:rPr lang="en-US" altLang="zh-CN" sz="1200" b="0" i="0" u="none" strike="noStrike" kern="1200" baseline="0" dirty="0" smtClean="0">
                <a:solidFill>
                  <a:schemeClr val="tx1"/>
                </a:solidFill>
                <a:latin typeface="+mn-lt"/>
                <a:ea typeface="+mn-ea"/>
                <a:cs typeface="+mn-cs"/>
              </a:rPr>
              <a:t>between the two vehicles is reducing at a rapid rate. Hence, the radar task which senses this separation should begin to</a:t>
            </a:r>
          </a:p>
          <a:p>
            <a:r>
              <a:rPr lang="en-US" altLang="zh-CN" sz="1200" b="0" i="0" u="none" strike="noStrike" kern="1200" baseline="0" dirty="0" smtClean="0">
                <a:solidFill>
                  <a:schemeClr val="tx1"/>
                </a:solidFill>
                <a:latin typeface="+mn-lt"/>
                <a:ea typeface="+mn-ea"/>
                <a:cs typeface="+mn-cs"/>
              </a:rPr>
              <a:t>execute more frequently to give the controller fresh data,</a:t>
            </a:r>
          </a:p>
          <a:p>
            <a:r>
              <a:rPr lang="en-US" altLang="zh-CN" sz="1200" b="0" i="0" u="none" strike="noStrike" kern="1200" baseline="0" dirty="0" smtClean="0">
                <a:solidFill>
                  <a:schemeClr val="tx1"/>
                </a:solidFill>
                <a:latin typeface="+mn-lt"/>
                <a:ea typeface="+mn-ea"/>
                <a:cs typeface="+mn-cs"/>
              </a:rPr>
              <a:t>helping it to determine the right decision at the right time.</a:t>
            </a:r>
          </a:p>
          <a:p>
            <a:r>
              <a:rPr lang="en-US" altLang="zh-CN" sz="1200" b="0" i="0" u="none" strike="noStrike" kern="1200" baseline="0" dirty="0" smtClean="0">
                <a:solidFill>
                  <a:schemeClr val="tx1"/>
                </a:solidFill>
                <a:latin typeface="+mn-lt"/>
                <a:ea typeface="+mn-ea"/>
                <a:cs typeface="+mn-cs"/>
              </a:rPr>
              <a:t>The system is classified into these two modes of operation</a:t>
            </a:r>
          </a:p>
          <a:p>
            <a:r>
              <a:rPr lang="en-US" altLang="zh-CN" sz="1200" b="0" i="0" u="none" strike="noStrike" kern="1200" baseline="0" dirty="0" smtClean="0">
                <a:solidFill>
                  <a:schemeClr val="tx1"/>
                </a:solidFill>
                <a:latin typeface="+mn-lt"/>
                <a:ea typeface="+mn-ea"/>
                <a:cs typeface="+mn-cs"/>
              </a:rPr>
              <a:t>based on following parameters:</a:t>
            </a:r>
          </a:p>
          <a:p>
            <a:r>
              <a:rPr lang="en-US" altLang="zh-CN" sz="1200" b="0" i="0" u="none" strike="noStrike" kern="1200" baseline="0" dirty="0" smtClean="0">
                <a:solidFill>
                  <a:schemeClr val="tx1"/>
                </a:solidFill>
                <a:latin typeface="+mn-lt"/>
                <a:ea typeface="+mn-ea"/>
                <a:cs typeface="+mn-cs"/>
              </a:rPr>
              <a:t>• Distance between the two vehicles (can take the</a:t>
            </a:r>
          </a:p>
          <a:p>
            <a:r>
              <a:rPr lang="en-US" altLang="zh-CN" sz="1200" b="0" i="0" u="none" strike="noStrike" kern="1200" baseline="0" dirty="0" smtClean="0">
                <a:solidFill>
                  <a:schemeClr val="tx1"/>
                </a:solidFill>
                <a:latin typeface="+mn-lt"/>
                <a:ea typeface="+mn-ea"/>
                <a:cs typeface="+mn-cs"/>
              </a:rPr>
              <a:t>values FAR, NEAR, FOLLOW).</a:t>
            </a:r>
          </a:p>
          <a:p>
            <a:r>
              <a:rPr lang="en-US" altLang="zh-CN" sz="1200" b="0" i="0" u="none" strike="noStrike" kern="1200" baseline="0" dirty="0" smtClean="0">
                <a:solidFill>
                  <a:schemeClr val="tx1"/>
                </a:solidFill>
                <a:latin typeface="+mn-lt"/>
                <a:ea typeface="+mn-ea"/>
                <a:cs typeface="+mn-cs"/>
              </a:rPr>
              <a:t>• Rate of change of Distance - </a:t>
            </a:r>
            <a:r>
              <a:rPr lang="en-US" altLang="zh-CN" sz="1200" b="0" i="0" u="none" strike="noStrike" kern="1200" baseline="0" dirty="0" err="1" smtClean="0">
                <a:solidFill>
                  <a:schemeClr val="tx1"/>
                </a:solidFill>
                <a:latin typeface="+mn-lt"/>
                <a:ea typeface="+mn-ea"/>
                <a:cs typeface="+mn-cs"/>
              </a:rPr>
              <a:t>RoD</a:t>
            </a:r>
            <a:r>
              <a:rPr lang="en-US" altLang="zh-CN" sz="1200" b="0" i="0" u="none" strike="noStrike" kern="1200" baseline="0" dirty="0" smtClean="0">
                <a:solidFill>
                  <a:schemeClr val="tx1"/>
                </a:solidFill>
                <a:latin typeface="+mn-lt"/>
                <a:ea typeface="+mn-ea"/>
                <a:cs typeface="+mn-cs"/>
              </a:rPr>
              <a:t> (can take the values</a:t>
            </a:r>
          </a:p>
          <a:p>
            <a:r>
              <a:rPr lang="en-US" altLang="zh-CN" sz="1200" b="0" i="0" u="none" strike="noStrike" kern="1200" baseline="0" dirty="0" err="1" smtClean="0">
                <a:solidFill>
                  <a:schemeClr val="tx1"/>
                </a:solidFill>
                <a:latin typeface="+mn-lt"/>
                <a:ea typeface="+mn-ea"/>
                <a:cs typeface="+mn-cs"/>
              </a:rPr>
              <a:t>Incr</a:t>
            </a:r>
            <a:r>
              <a:rPr lang="en-US" altLang="zh-CN" sz="1200" b="0" i="0" u="none" strike="noStrike" kern="1200" baseline="0" dirty="0" smtClean="0">
                <a:solidFill>
                  <a:schemeClr val="tx1"/>
                </a:solidFill>
                <a:latin typeface="+mn-lt"/>
                <a:ea typeface="+mn-ea"/>
                <a:cs typeface="+mn-cs"/>
              </a:rPr>
              <a:t>-Fast, </a:t>
            </a:r>
            <a:r>
              <a:rPr lang="en-US" altLang="zh-CN" sz="1200" b="0" i="0" u="none" strike="noStrike" kern="1200" baseline="0" dirty="0" err="1" smtClean="0">
                <a:solidFill>
                  <a:schemeClr val="tx1"/>
                </a:solidFill>
                <a:latin typeface="+mn-lt"/>
                <a:ea typeface="+mn-ea"/>
                <a:cs typeface="+mn-cs"/>
              </a:rPr>
              <a:t>Incr</a:t>
            </a:r>
            <a:r>
              <a:rPr lang="en-US" altLang="zh-CN" sz="1200" b="0" i="0" u="none" strike="noStrike" kern="1200" baseline="0" dirty="0" smtClean="0">
                <a:solidFill>
                  <a:schemeClr val="tx1"/>
                </a:solidFill>
                <a:latin typeface="+mn-lt"/>
                <a:ea typeface="+mn-ea"/>
                <a:cs typeface="+mn-cs"/>
              </a:rPr>
              <a:t>-Slow, </a:t>
            </a:r>
            <a:r>
              <a:rPr lang="en-US" altLang="zh-CN" sz="1200" b="0" i="0" u="none" strike="noStrike" kern="1200" baseline="0" dirty="0" err="1" smtClean="0">
                <a:solidFill>
                  <a:schemeClr val="tx1"/>
                </a:solidFill>
                <a:latin typeface="+mn-lt"/>
                <a:ea typeface="+mn-ea"/>
                <a:cs typeface="+mn-cs"/>
              </a:rPr>
              <a:t>Decr</a:t>
            </a:r>
            <a:r>
              <a:rPr lang="en-US" altLang="zh-CN" sz="1200" b="0" i="0" u="none" strike="noStrike" kern="1200" baseline="0" dirty="0" smtClean="0">
                <a:solidFill>
                  <a:schemeClr val="tx1"/>
                </a:solidFill>
                <a:latin typeface="+mn-lt"/>
                <a:ea typeface="+mn-ea"/>
                <a:cs typeface="+mn-cs"/>
              </a:rPr>
              <a:t>-Fast, </a:t>
            </a:r>
            <a:r>
              <a:rPr lang="en-US" altLang="zh-CN" sz="1200" b="0" i="0" u="none" strike="noStrike" kern="1200" baseline="0" dirty="0" err="1" smtClean="0">
                <a:solidFill>
                  <a:schemeClr val="tx1"/>
                </a:solidFill>
                <a:latin typeface="+mn-lt"/>
                <a:ea typeface="+mn-ea"/>
                <a:cs typeface="+mn-cs"/>
              </a:rPr>
              <a:t>Decr</a:t>
            </a:r>
            <a:r>
              <a:rPr lang="en-US" altLang="zh-CN" sz="1200" b="0" i="0" u="none" strike="noStrike" kern="1200" baseline="0" dirty="0" smtClean="0">
                <a:solidFill>
                  <a:schemeClr val="tx1"/>
                </a:solidFill>
                <a:latin typeface="+mn-lt"/>
                <a:ea typeface="+mn-ea"/>
                <a:cs typeface="+mn-cs"/>
              </a:rPr>
              <a:t>-Slow).</a:t>
            </a:r>
          </a:p>
          <a:p>
            <a:r>
              <a:rPr lang="en-US" altLang="zh-CN" sz="1200" b="0" i="0" u="none" strike="noStrike" kern="1200" baseline="0" dirty="0" smtClean="0">
                <a:solidFill>
                  <a:schemeClr val="tx1"/>
                </a:solidFill>
                <a:latin typeface="+mn-lt"/>
                <a:ea typeface="+mn-ea"/>
                <a:cs typeface="+mn-cs"/>
              </a:rPr>
              <a:t>Task sets in different modes are shown in Table I. All</a:t>
            </a:r>
          </a:p>
          <a:p>
            <a:r>
              <a:rPr lang="en-US" altLang="zh-CN" sz="1200" b="0" i="0" u="none" strike="noStrike" kern="1200" baseline="0" dirty="0" smtClean="0">
                <a:solidFill>
                  <a:schemeClr val="tx1"/>
                </a:solidFill>
                <a:latin typeface="+mn-lt"/>
                <a:ea typeface="+mn-ea"/>
                <a:cs typeface="+mn-cs"/>
              </a:rPr>
              <a:t>these tasks are </a:t>
            </a:r>
            <a:r>
              <a:rPr lang="en-US" altLang="zh-CN" sz="1200" b="0" i="1" u="none" strike="noStrike" kern="1200" baseline="0" dirty="0" smtClean="0">
                <a:solidFill>
                  <a:schemeClr val="tx1"/>
                </a:solidFill>
                <a:latin typeface="+mn-lt"/>
                <a:ea typeface="+mn-ea"/>
                <a:cs typeface="+mn-cs"/>
              </a:rPr>
              <a:t>periodic </a:t>
            </a:r>
            <a:r>
              <a:rPr lang="en-US" altLang="zh-CN" sz="1200" b="0" i="0" u="none" strike="noStrike" kern="1200" baseline="0" dirty="0" smtClean="0">
                <a:solidFill>
                  <a:schemeClr val="tx1"/>
                </a:solidFill>
                <a:latin typeface="+mn-lt"/>
                <a:ea typeface="+mn-ea"/>
                <a:cs typeface="+mn-cs"/>
              </a:rPr>
              <a:t>in nature. The tasks in NC-mode</a:t>
            </a:r>
          </a:p>
          <a:p>
            <a:r>
              <a:rPr lang="en-US" altLang="zh-CN" sz="1200" b="0" i="0" u="none" strike="noStrike" kern="1200" baseline="0" dirty="0" smtClean="0">
                <a:solidFill>
                  <a:schemeClr val="tx1"/>
                </a:solidFill>
                <a:latin typeface="+mn-lt"/>
                <a:ea typeface="+mn-ea"/>
                <a:cs typeface="+mn-cs"/>
              </a:rPr>
              <a:t>perform non-critical operations whereas the tasks in </a:t>
            </a:r>
            <a:r>
              <a:rPr lang="en-US" altLang="zh-CN" sz="1200" b="0" i="0" u="none" strike="noStrike" kern="1200" baseline="0" dirty="0" err="1" smtClean="0">
                <a:solidFill>
                  <a:schemeClr val="tx1"/>
                </a:solidFill>
                <a:latin typeface="+mn-lt"/>
                <a:ea typeface="+mn-ea"/>
                <a:cs typeface="+mn-cs"/>
              </a:rPr>
              <a:t>SCmode</a:t>
            </a:r>
            <a:endParaRPr lang="en-US" altLang="zh-CN" sz="1200" b="0" i="0" u="none" strike="noStrike" kern="1200" baseline="0" dirty="0" smtClean="0">
              <a:solidFill>
                <a:schemeClr val="tx1"/>
              </a:solidFill>
              <a:latin typeface="+mn-lt"/>
              <a:ea typeface="+mn-ea"/>
              <a:cs typeface="+mn-cs"/>
            </a:endParaRPr>
          </a:p>
          <a:p>
            <a:r>
              <a:rPr lang="en-US" altLang="zh-CN" sz="1200" b="0" i="0" u="none" strike="noStrike" kern="1200" baseline="0" dirty="0" smtClean="0">
                <a:solidFill>
                  <a:schemeClr val="tx1"/>
                </a:solidFill>
                <a:latin typeface="+mn-lt"/>
                <a:ea typeface="+mn-ea"/>
                <a:cs typeface="+mn-cs"/>
              </a:rPr>
              <a:t>carry out certain critical operations. The details of</a:t>
            </a:r>
          </a:p>
          <a:p>
            <a:r>
              <a:rPr lang="en-US" altLang="zh-CN" sz="1200" b="0" i="0" u="none" strike="noStrike" kern="1200" baseline="0" dirty="0" smtClean="0">
                <a:solidFill>
                  <a:schemeClr val="tx1"/>
                </a:solidFill>
                <a:latin typeface="+mn-lt"/>
                <a:ea typeface="+mn-ea"/>
                <a:cs typeface="+mn-cs"/>
              </a:rPr>
              <a:t>task sets are skipped here due to space constraint and can</a:t>
            </a:r>
          </a:p>
          <a:p>
            <a:r>
              <a:rPr lang="en-US" altLang="zh-CN" sz="1200" b="0" i="0" u="none" strike="noStrike" kern="1200" baseline="0" dirty="0" smtClean="0">
                <a:solidFill>
                  <a:schemeClr val="tx1"/>
                </a:solidFill>
                <a:latin typeface="+mn-lt"/>
                <a:ea typeface="+mn-ea"/>
                <a:cs typeface="+mn-cs"/>
              </a:rPr>
              <a:t>be found in [4].</a:t>
            </a:r>
            <a:endParaRPr lang="zh-CN" altLang="en-US" dirty="0" smtClean="0"/>
          </a:p>
          <a:p>
            <a:endParaRPr lang="zh-CN" altLang="en-US" dirty="0"/>
          </a:p>
        </p:txBody>
      </p:sp>
      <p:sp>
        <p:nvSpPr>
          <p:cNvPr id="4" name="灯片编号占位符 3"/>
          <p:cNvSpPr>
            <a:spLocks noGrp="1"/>
          </p:cNvSpPr>
          <p:nvPr>
            <p:ph type="sldNum" sz="quarter" idx="10"/>
          </p:nvPr>
        </p:nvSpPr>
        <p:spPr/>
        <p:txBody>
          <a:bodyPr/>
          <a:lstStyle/>
          <a:p>
            <a:fld id="{A8BADE7B-5DDC-4DDC-B033-782048750E4B}" type="slidenum">
              <a:rPr lang="zh-CN" altLang="en-US" smtClean="0"/>
              <a:t>17</a:t>
            </a:fld>
            <a:endParaRPr lang="zh-CN" altLang="en-US"/>
          </a:p>
        </p:txBody>
      </p:sp>
    </p:spTree>
    <p:extLst>
      <p:ext uri="{BB962C8B-B14F-4D97-AF65-F5344CB8AC3E}">
        <p14:creationId xmlns:p14="http://schemas.microsoft.com/office/powerpoint/2010/main" val="12712237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b="1" dirty="0" smtClean="0"/>
              <a:t>(ii) Details of the modes. </a:t>
            </a:r>
            <a:r>
              <a:rPr lang="en-US" altLang="zh-CN" dirty="0" smtClean="0"/>
              <a:t>The decision on the current</a:t>
            </a:r>
          </a:p>
          <a:p>
            <a:r>
              <a:rPr lang="en-US" altLang="zh-CN" dirty="0" smtClean="0"/>
              <a:t>mode of the system is taken based on two parameters</a:t>
            </a:r>
          </a:p>
          <a:p>
            <a:r>
              <a:rPr lang="en-US" altLang="zh-CN" dirty="0" err="1" smtClean="0"/>
              <a:t>DoS</a:t>
            </a:r>
            <a:r>
              <a:rPr lang="en-US" altLang="zh-CN" dirty="0" smtClean="0"/>
              <a:t> and the </a:t>
            </a:r>
            <a:r>
              <a:rPr lang="en-US" altLang="zh-CN" dirty="0" err="1" smtClean="0"/>
              <a:t>RoD</a:t>
            </a:r>
            <a:r>
              <a:rPr lang="en-US" altLang="zh-CN" dirty="0" smtClean="0"/>
              <a:t> and change in their values triggers</a:t>
            </a:r>
          </a:p>
          <a:p>
            <a:r>
              <a:rPr lang="en-US" altLang="zh-CN" dirty="0" smtClean="0"/>
              <a:t>the mode-change phenomenon. Since the controller should</a:t>
            </a:r>
          </a:p>
          <a:p>
            <a:r>
              <a:rPr lang="en-US" altLang="zh-CN" dirty="0" smtClean="0"/>
              <a:t>have fresh information about the environment, considering</a:t>
            </a:r>
          </a:p>
          <a:p>
            <a:r>
              <a:rPr lang="en-US" altLang="zh-CN" dirty="0" smtClean="0"/>
              <a:t>only the </a:t>
            </a:r>
            <a:r>
              <a:rPr lang="en-US" altLang="zh-CN" dirty="0" err="1" smtClean="0"/>
              <a:t>DoS</a:t>
            </a:r>
            <a:r>
              <a:rPr lang="en-US" altLang="zh-CN" dirty="0" smtClean="0"/>
              <a:t> for switching modes will not yield good</a:t>
            </a:r>
          </a:p>
          <a:p>
            <a:r>
              <a:rPr lang="en-US" altLang="zh-CN" dirty="0" smtClean="0"/>
              <a:t>results e.g., when the leading vehicle is in the FAR region</a:t>
            </a:r>
          </a:p>
          <a:p>
            <a:r>
              <a:rPr lang="en-US" altLang="zh-CN" dirty="0" smtClean="0"/>
              <a:t>and decelerating fast. To tackle this case, we also consider</a:t>
            </a:r>
          </a:p>
          <a:p>
            <a:r>
              <a:rPr lang="en-US" altLang="zh-CN" dirty="0" err="1" smtClean="0"/>
              <a:t>RoD</a:t>
            </a:r>
            <a:r>
              <a:rPr lang="en-US" altLang="zh-CN" dirty="0" smtClean="0"/>
              <a:t> as one of the parameters while deciding mode switch</a:t>
            </a:r>
          </a:p>
          <a:p>
            <a:r>
              <a:rPr lang="en-US" altLang="zh-CN" dirty="0" smtClean="0"/>
              <a:t>condition. The FOLLOW region is used as hysteresis to</a:t>
            </a:r>
          </a:p>
          <a:p>
            <a:r>
              <a:rPr lang="en-US" altLang="zh-CN" dirty="0" smtClean="0"/>
              <a:t>avoid the </a:t>
            </a:r>
            <a:r>
              <a:rPr lang="en-US" altLang="zh-CN" i="1" dirty="0" smtClean="0"/>
              <a:t>chattering </a:t>
            </a:r>
            <a:r>
              <a:rPr lang="en-US" altLang="zh-CN" dirty="0" smtClean="0"/>
              <a:t>phenomenon. Table II shows all the</a:t>
            </a:r>
          </a:p>
          <a:p>
            <a:r>
              <a:rPr lang="en-US" altLang="zh-CN" dirty="0" smtClean="0"/>
              <a:t>possible situations for the system to operate in each of</a:t>
            </a:r>
          </a:p>
          <a:p>
            <a:r>
              <a:rPr lang="en-US" altLang="zh-CN" dirty="0" smtClean="0"/>
              <a:t>the modes. The details of the conditions to be met by the</a:t>
            </a:r>
          </a:p>
          <a:p>
            <a:r>
              <a:rPr lang="en-US" altLang="zh-CN" dirty="0" smtClean="0"/>
              <a:t>system in each of the modes are described in [4].</a:t>
            </a:r>
            <a:endParaRPr lang="en-US" altLang="zh-CN" b="1" u="sng" dirty="0" smtClean="0">
              <a:solidFill>
                <a:srgbClr val="CC0000"/>
              </a:solidFill>
              <a:latin typeface="Times New Roman" pitchFamily="18" charset="0"/>
              <a:ea typeface="宋体" charset="-122"/>
              <a:cs typeface="Times New Roman" pitchFamily="18" charset="0"/>
            </a:endParaRPr>
          </a:p>
          <a:p>
            <a:endParaRPr lang="zh-CN" altLang="en-US" dirty="0"/>
          </a:p>
        </p:txBody>
      </p:sp>
      <p:sp>
        <p:nvSpPr>
          <p:cNvPr id="4" name="灯片编号占位符 3"/>
          <p:cNvSpPr>
            <a:spLocks noGrp="1"/>
          </p:cNvSpPr>
          <p:nvPr>
            <p:ph type="sldNum" sz="quarter" idx="10"/>
          </p:nvPr>
        </p:nvSpPr>
        <p:spPr/>
        <p:txBody>
          <a:bodyPr/>
          <a:lstStyle/>
          <a:p>
            <a:fld id="{A8BADE7B-5DDC-4DDC-B033-782048750E4B}" type="slidenum">
              <a:rPr lang="zh-CN" altLang="en-US" smtClean="0"/>
              <a:t>18</a:t>
            </a:fld>
            <a:endParaRPr lang="zh-CN" altLang="en-US"/>
          </a:p>
        </p:txBody>
      </p:sp>
    </p:spTree>
    <p:extLst>
      <p:ext uri="{BB962C8B-B14F-4D97-AF65-F5344CB8AC3E}">
        <p14:creationId xmlns:p14="http://schemas.microsoft.com/office/powerpoint/2010/main" val="12712237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8BADE7B-5DDC-4DDC-B033-782048750E4B}" type="slidenum">
              <a:rPr lang="zh-CN" altLang="en-US" smtClean="0"/>
              <a:t>19</a:t>
            </a:fld>
            <a:endParaRPr lang="zh-CN" altLang="en-US"/>
          </a:p>
        </p:txBody>
      </p:sp>
    </p:spTree>
    <p:extLst>
      <p:ext uri="{BB962C8B-B14F-4D97-AF65-F5344CB8AC3E}">
        <p14:creationId xmlns:p14="http://schemas.microsoft.com/office/powerpoint/2010/main" val="12712237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8BADE7B-5DDC-4DDC-B033-782048750E4B}" type="slidenum">
              <a:rPr lang="zh-CN" altLang="en-US" smtClean="0"/>
              <a:t>20</a:t>
            </a:fld>
            <a:endParaRPr lang="zh-CN" altLang="en-US"/>
          </a:p>
        </p:txBody>
      </p:sp>
    </p:spTree>
    <p:extLst>
      <p:ext uri="{BB962C8B-B14F-4D97-AF65-F5344CB8AC3E}">
        <p14:creationId xmlns:p14="http://schemas.microsoft.com/office/powerpoint/2010/main" val="1271223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latin typeface="Times New Roman" pitchFamily="18" charset="0"/>
                <a:cs typeface="Times New Roman" pitchFamily="18" charset="0"/>
              </a:rPr>
              <a:t>More complex software system </a:t>
            </a:r>
          </a:p>
          <a:p>
            <a:r>
              <a:rPr lang="en-US" altLang="zh-CN" dirty="0" smtClean="0">
                <a:latin typeface="Times New Roman" pitchFamily="18" charset="0"/>
                <a:cs typeface="Times New Roman" pitchFamily="18" charset="0"/>
              </a:rPr>
              <a:t>More intensive computation</a:t>
            </a:r>
          </a:p>
          <a:p>
            <a:endParaRPr lang="zh-CN" altLang="en-US" dirty="0"/>
          </a:p>
        </p:txBody>
      </p:sp>
      <p:sp>
        <p:nvSpPr>
          <p:cNvPr id="4" name="灯片编号占位符 3"/>
          <p:cNvSpPr>
            <a:spLocks noGrp="1"/>
          </p:cNvSpPr>
          <p:nvPr>
            <p:ph type="sldNum" sz="quarter" idx="10"/>
          </p:nvPr>
        </p:nvSpPr>
        <p:spPr/>
        <p:txBody>
          <a:bodyPr/>
          <a:lstStyle/>
          <a:p>
            <a:fld id="{A8BADE7B-5DDC-4DDC-B033-782048750E4B}" type="slidenum">
              <a:rPr lang="zh-CN" altLang="en-US" smtClean="0"/>
              <a:t>3</a:t>
            </a:fld>
            <a:endParaRPr lang="zh-CN" altLang="en-US"/>
          </a:p>
        </p:txBody>
      </p:sp>
    </p:spTree>
    <p:extLst>
      <p:ext uri="{BB962C8B-B14F-4D97-AF65-F5344CB8AC3E}">
        <p14:creationId xmlns:p14="http://schemas.microsoft.com/office/powerpoint/2010/main" val="127122375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8BADE7B-5DDC-4DDC-B033-782048750E4B}" type="slidenum">
              <a:rPr lang="zh-CN" altLang="en-US" smtClean="0"/>
              <a:t>21</a:t>
            </a:fld>
            <a:endParaRPr lang="zh-CN" altLang="en-US"/>
          </a:p>
        </p:txBody>
      </p:sp>
    </p:spTree>
    <p:extLst>
      <p:ext uri="{BB962C8B-B14F-4D97-AF65-F5344CB8AC3E}">
        <p14:creationId xmlns:p14="http://schemas.microsoft.com/office/powerpoint/2010/main" val="127122375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8BADE7B-5DDC-4DDC-B033-782048750E4B}" type="slidenum">
              <a:rPr lang="zh-CN" altLang="en-US" smtClean="0"/>
              <a:t>22</a:t>
            </a:fld>
            <a:endParaRPr lang="zh-CN" altLang="en-US"/>
          </a:p>
        </p:txBody>
      </p:sp>
    </p:spTree>
    <p:extLst>
      <p:ext uri="{BB962C8B-B14F-4D97-AF65-F5344CB8AC3E}">
        <p14:creationId xmlns:p14="http://schemas.microsoft.com/office/powerpoint/2010/main" val="127122375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8BADE7B-5DDC-4DDC-B033-782048750E4B}" type="slidenum">
              <a:rPr lang="zh-CN" altLang="en-US" smtClean="0"/>
              <a:t>23</a:t>
            </a:fld>
            <a:endParaRPr lang="zh-CN" altLang="en-US"/>
          </a:p>
        </p:txBody>
      </p:sp>
    </p:spTree>
    <p:extLst>
      <p:ext uri="{BB962C8B-B14F-4D97-AF65-F5344CB8AC3E}">
        <p14:creationId xmlns:p14="http://schemas.microsoft.com/office/powerpoint/2010/main" val="127122375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8BADE7B-5DDC-4DDC-B033-782048750E4B}" type="slidenum">
              <a:rPr lang="zh-CN" altLang="en-US" smtClean="0"/>
              <a:t>24</a:t>
            </a:fld>
            <a:endParaRPr lang="zh-CN" altLang="en-US"/>
          </a:p>
        </p:txBody>
      </p:sp>
    </p:spTree>
    <p:extLst>
      <p:ext uri="{BB962C8B-B14F-4D97-AF65-F5344CB8AC3E}">
        <p14:creationId xmlns:p14="http://schemas.microsoft.com/office/powerpoint/2010/main" val="127122375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8BADE7B-5DDC-4DDC-B033-782048750E4B}" type="slidenum">
              <a:rPr lang="zh-CN" altLang="en-US" smtClean="0"/>
              <a:t>25</a:t>
            </a:fld>
            <a:endParaRPr lang="zh-CN" altLang="en-US"/>
          </a:p>
        </p:txBody>
      </p:sp>
    </p:spTree>
    <p:extLst>
      <p:ext uri="{BB962C8B-B14F-4D97-AF65-F5344CB8AC3E}">
        <p14:creationId xmlns:p14="http://schemas.microsoft.com/office/powerpoint/2010/main" val="127122375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8BADE7B-5DDC-4DDC-B033-782048750E4B}" type="slidenum">
              <a:rPr lang="zh-CN" altLang="en-US" smtClean="0"/>
              <a:t>26</a:t>
            </a:fld>
            <a:endParaRPr lang="zh-CN" altLang="en-US"/>
          </a:p>
        </p:txBody>
      </p:sp>
    </p:spTree>
    <p:extLst>
      <p:ext uri="{BB962C8B-B14F-4D97-AF65-F5344CB8AC3E}">
        <p14:creationId xmlns:p14="http://schemas.microsoft.com/office/powerpoint/2010/main" val="127122375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8BADE7B-5DDC-4DDC-B033-782048750E4B}" type="slidenum">
              <a:rPr lang="zh-CN" altLang="en-US" smtClean="0"/>
              <a:t>27</a:t>
            </a:fld>
            <a:endParaRPr lang="zh-CN" altLang="en-US"/>
          </a:p>
        </p:txBody>
      </p:sp>
    </p:spTree>
    <p:extLst>
      <p:ext uri="{BB962C8B-B14F-4D97-AF65-F5344CB8AC3E}">
        <p14:creationId xmlns:p14="http://schemas.microsoft.com/office/powerpoint/2010/main" val="12712237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The scheduling algorithms strictly assign tasks statically to cores to ensure deterministic response for the real time critical tasks.</a:t>
            </a:r>
          </a:p>
          <a:p>
            <a:r>
              <a:rPr lang="en-US" altLang="zh-CN" dirty="0" smtClean="0"/>
              <a:t>The resource algorithm is not supported across cores. Resources can be shared between tasks that are allocated to the same core but not among tasks/ISRs which are bound to different cores</a:t>
            </a:r>
            <a:endParaRPr lang="en-US" altLang="zh-CN" i="1"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CN" i="1" dirty="0" smtClean="0"/>
          </a:p>
          <a:p>
            <a:endParaRPr lang="zh-CN" altLang="en-US" dirty="0"/>
          </a:p>
        </p:txBody>
      </p:sp>
      <p:sp>
        <p:nvSpPr>
          <p:cNvPr id="4" name="灯片编号占位符 3"/>
          <p:cNvSpPr>
            <a:spLocks noGrp="1"/>
          </p:cNvSpPr>
          <p:nvPr>
            <p:ph type="sldNum" sz="quarter" idx="10"/>
          </p:nvPr>
        </p:nvSpPr>
        <p:spPr/>
        <p:txBody>
          <a:bodyPr/>
          <a:lstStyle/>
          <a:p>
            <a:fld id="{A8BADE7B-5DDC-4DDC-B033-782048750E4B}" type="slidenum">
              <a:rPr lang="zh-CN" altLang="en-US" smtClean="0"/>
              <a:t>4</a:t>
            </a:fld>
            <a:endParaRPr lang="zh-CN" altLang="en-US"/>
          </a:p>
        </p:txBody>
      </p:sp>
    </p:spTree>
    <p:extLst>
      <p:ext uri="{BB962C8B-B14F-4D97-AF65-F5344CB8AC3E}">
        <p14:creationId xmlns:p14="http://schemas.microsoft.com/office/powerpoint/2010/main" val="12712237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i="1" dirty="0" smtClean="0"/>
              <a:t>In this paper, we propose a dynamic task scheduler for multicore engine control ECU that provides maximum CPU utilization, minimized preemption overhead, minimum average waiting time and all the tasks meet their real time deadlines</a:t>
            </a:r>
            <a:endParaRPr lang="en-US" altLang="zh-CN" b="1" u="sng" dirty="0" smtClean="0">
              <a:solidFill>
                <a:srgbClr val="CC0000"/>
              </a:solidFill>
              <a:latin typeface="Times New Roman" pitchFamily="18" charset="0"/>
              <a:ea typeface="宋体" charset="-122"/>
              <a:cs typeface="Times New Roman" pitchFamily="18" charset="0"/>
            </a:endParaRPr>
          </a:p>
          <a:p>
            <a:endParaRPr lang="zh-CN" altLang="en-US" dirty="0"/>
          </a:p>
        </p:txBody>
      </p:sp>
      <p:sp>
        <p:nvSpPr>
          <p:cNvPr id="4" name="灯片编号占位符 3"/>
          <p:cNvSpPr>
            <a:spLocks noGrp="1"/>
          </p:cNvSpPr>
          <p:nvPr>
            <p:ph type="sldNum" sz="quarter" idx="10"/>
          </p:nvPr>
        </p:nvSpPr>
        <p:spPr/>
        <p:txBody>
          <a:bodyPr/>
          <a:lstStyle/>
          <a:p>
            <a:fld id="{A8BADE7B-5DDC-4DDC-B033-782048750E4B}" type="slidenum">
              <a:rPr lang="zh-CN" altLang="en-US" smtClean="0"/>
              <a:t>5</a:t>
            </a:fld>
            <a:endParaRPr lang="zh-CN" altLang="en-US"/>
          </a:p>
        </p:txBody>
      </p:sp>
    </p:spTree>
    <p:extLst>
      <p:ext uri="{BB962C8B-B14F-4D97-AF65-F5344CB8AC3E}">
        <p14:creationId xmlns:p14="http://schemas.microsoft.com/office/powerpoint/2010/main" val="12712237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b="0" i="0" u="none" strike="noStrike" kern="1200" baseline="0" dirty="0" smtClean="0">
                <a:solidFill>
                  <a:schemeClr val="tx1"/>
                </a:solidFill>
                <a:latin typeface="+mn-lt"/>
                <a:ea typeface="+mn-ea"/>
                <a:cs typeface="+mn-cs"/>
              </a:rPr>
              <a:t>At a new arriving instant at global queue,</a:t>
            </a:r>
          </a:p>
          <a:p>
            <a:r>
              <a:rPr lang="en-US" altLang="zh-CN" sz="1200" b="0" i="0" u="none" strike="noStrike" kern="1200" baseline="0" dirty="0" smtClean="0">
                <a:solidFill>
                  <a:schemeClr val="tx1"/>
                </a:solidFill>
                <a:latin typeface="+mn-lt"/>
                <a:ea typeface="+mn-ea"/>
                <a:cs typeface="+mn-cs"/>
              </a:rPr>
              <a:t>• Calculate the slack of each task arrived .Where, Slack= Period-WCET.</a:t>
            </a:r>
          </a:p>
          <a:p>
            <a:r>
              <a:rPr lang="en-US" altLang="zh-CN" sz="1200" b="0" i="0" u="none" strike="noStrike" kern="1200" baseline="0" dirty="0" smtClean="0">
                <a:solidFill>
                  <a:schemeClr val="tx1"/>
                </a:solidFill>
                <a:latin typeface="+mn-lt"/>
                <a:ea typeface="+mn-ea"/>
                <a:cs typeface="+mn-cs"/>
              </a:rPr>
              <a:t>• Sort the tasks in increasing order of their slack </a:t>
            </a:r>
            <a:r>
              <a:rPr lang="en-US" altLang="zh-CN" sz="1200" b="0" i="0" u="none" strike="noStrike" kern="1200" baseline="0" dirty="0" err="1" smtClean="0">
                <a:solidFill>
                  <a:schemeClr val="tx1"/>
                </a:solidFill>
                <a:latin typeface="+mn-lt"/>
                <a:ea typeface="+mn-ea"/>
                <a:cs typeface="+mn-cs"/>
              </a:rPr>
              <a:t>i,e</a:t>
            </a:r>
            <a:r>
              <a:rPr lang="en-US" altLang="zh-CN" sz="1200" b="0" i="0" u="none" strike="noStrike" kern="1200" baseline="0" dirty="0" smtClean="0">
                <a:solidFill>
                  <a:schemeClr val="tx1"/>
                </a:solidFill>
                <a:latin typeface="+mn-lt"/>
                <a:ea typeface="+mn-ea"/>
                <a:cs typeface="+mn-cs"/>
              </a:rPr>
              <a:t> S1&lt; S2 &lt;S3…….</a:t>
            </a:r>
            <a:r>
              <a:rPr lang="en-US" altLang="zh-CN" sz="1200" b="0" i="0" u="none" strike="noStrike" kern="1200" baseline="0" dirty="0" err="1" smtClean="0">
                <a:solidFill>
                  <a:schemeClr val="tx1"/>
                </a:solidFill>
                <a:latin typeface="+mn-lt"/>
                <a:ea typeface="+mn-ea"/>
                <a:cs typeface="+mn-cs"/>
              </a:rPr>
              <a:t>Sn</a:t>
            </a:r>
            <a:r>
              <a:rPr lang="en-US" altLang="zh-CN" sz="1200" b="0" i="0" u="none" strike="noStrike" kern="1200" baseline="0" dirty="0" smtClean="0">
                <a:solidFill>
                  <a:schemeClr val="tx1"/>
                </a:solidFill>
                <a:latin typeface="+mn-lt"/>
                <a:ea typeface="+mn-ea"/>
                <a:cs typeface="+mn-cs"/>
              </a:rPr>
              <a:t>.</a:t>
            </a:r>
          </a:p>
          <a:p>
            <a:r>
              <a:rPr lang="en-US" altLang="zh-CN" sz="1200" b="0" i="0" u="none" strike="noStrike" kern="1200" baseline="0" dirty="0" smtClean="0">
                <a:solidFill>
                  <a:schemeClr val="tx1"/>
                </a:solidFill>
                <a:latin typeface="+mn-lt"/>
                <a:ea typeface="+mn-ea"/>
                <a:cs typeface="+mn-cs"/>
              </a:rPr>
              <a:t>• Assign priorities to these tasks dynamically by giving highest priority to the task with least</a:t>
            </a:r>
          </a:p>
          <a:p>
            <a:r>
              <a:rPr lang="en-US" altLang="zh-CN" sz="1200" b="0" i="0" u="none" strike="noStrike" kern="1200" baseline="0" dirty="0" smtClean="0">
                <a:solidFill>
                  <a:schemeClr val="tx1"/>
                </a:solidFill>
                <a:latin typeface="+mn-lt"/>
                <a:ea typeface="+mn-ea"/>
                <a:cs typeface="+mn-cs"/>
              </a:rPr>
              <a:t>slack.</a:t>
            </a:r>
          </a:p>
          <a:p>
            <a:r>
              <a:rPr lang="en-US" altLang="zh-CN" sz="1200" b="0" i="0" u="none" strike="noStrike" kern="1200" baseline="0" dirty="0" smtClean="0">
                <a:solidFill>
                  <a:schemeClr val="tx1"/>
                </a:solidFill>
                <a:latin typeface="+mn-lt"/>
                <a:ea typeface="+mn-ea"/>
                <a:cs typeface="+mn-cs"/>
              </a:rPr>
              <a:t>• If precedence constraint imposed on the task, Pass the task to a partitioned queue preferably</a:t>
            </a:r>
          </a:p>
          <a:p>
            <a:r>
              <a:rPr lang="en-US" altLang="zh-CN" sz="1200" b="0" i="0" u="none" strike="noStrike" kern="1200" baseline="0" dirty="0" smtClean="0">
                <a:solidFill>
                  <a:schemeClr val="tx1"/>
                </a:solidFill>
                <a:latin typeface="+mn-lt"/>
                <a:ea typeface="+mn-ea"/>
                <a:cs typeface="+mn-cs"/>
              </a:rPr>
              <a:t>to the one where its precedence task has been allocated.</a:t>
            </a:r>
          </a:p>
          <a:p>
            <a:r>
              <a:rPr lang="en-US" altLang="zh-CN" sz="1200" b="0" i="0" u="none" strike="noStrike" kern="1200" baseline="0" dirty="0" smtClean="0">
                <a:solidFill>
                  <a:schemeClr val="tx1"/>
                </a:solidFill>
                <a:latin typeface="+mn-lt"/>
                <a:ea typeface="+mn-ea"/>
                <a:cs typeface="+mn-cs"/>
              </a:rPr>
              <a:t>• If no precedence constraint, pass that task to a local queue based on early availability of that</a:t>
            </a:r>
          </a:p>
          <a:p>
            <a:r>
              <a:rPr lang="en-US" altLang="zh-CN" sz="1200" b="0" i="0" u="none" strike="noStrike" kern="1200" baseline="0" dirty="0" smtClean="0">
                <a:solidFill>
                  <a:schemeClr val="tx1"/>
                </a:solidFill>
                <a:latin typeface="+mn-lt"/>
                <a:ea typeface="+mn-ea"/>
                <a:cs typeface="+mn-cs"/>
              </a:rPr>
              <a:t>CPU core.</a:t>
            </a:r>
          </a:p>
          <a:p>
            <a:r>
              <a:rPr lang="en-US" altLang="zh-CN" sz="1200" b="0" i="0" u="none" strike="noStrike" kern="1200" baseline="0" dirty="0" smtClean="0">
                <a:solidFill>
                  <a:schemeClr val="tx1"/>
                </a:solidFill>
                <a:latin typeface="+mn-lt"/>
                <a:ea typeface="+mn-ea"/>
                <a:cs typeface="+mn-cs"/>
              </a:rPr>
              <a:t>• If :</a:t>
            </a:r>
          </a:p>
          <a:p>
            <a:r>
              <a:rPr lang="en-US" altLang="zh-CN" sz="1200" b="0" i="0" u="none" strike="noStrike" kern="1200" baseline="0" dirty="0" smtClean="0">
                <a:solidFill>
                  <a:schemeClr val="tx1"/>
                </a:solidFill>
                <a:latin typeface="+mn-lt"/>
                <a:ea typeface="+mn-ea"/>
                <a:cs typeface="+mn-cs"/>
              </a:rPr>
              <a:t> the no. of tasks arrived at the global queue at a particular instant is &gt; the no. of CPU</a:t>
            </a:r>
          </a:p>
          <a:p>
            <a:r>
              <a:rPr lang="en-US" altLang="zh-CN" sz="1200" b="0" i="0" u="none" strike="noStrike" kern="1200" baseline="0" dirty="0" smtClean="0">
                <a:solidFill>
                  <a:schemeClr val="tx1"/>
                </a:solidFill>
                <a:latin typeface="+mn-lt"/>
                <a:ea typeface="+mn-ea"/>
                <a:cs typeface="+mn-cs"/>
              </a:rPr>
              <a:t>cores,</a:t>
            </a:r>
          </a:p>
          <a:p>
            <a:r>
              <a:rPr lang="en-US" altLang="zh-CN" sz="1200" b="0" i="0" u="none" strike="noStrike" kern="1200" baseline="0" dirty="0" smtClean="0">
                <a:solidFill>
                  <a:schemeClr val="tx1"/>
                </a:solidFill>
                <a:latin typeface="+mn-lt"/>
                <a:ea typeface="+mn-ea"/>
                <a:cs typeface="+mn-cs"/>
              </a:rPr>
              <a:t>o Compare the total WCET of all the tasks at each partitioned queue.</a:t>
            </a:r>
          </a:p>
          <a:p>
            <a:r>
              <a:rPr lang="en-US" altLang="zh-CN" sz="1200" b="0" i="0" u="none" strike="noStrike" kern="1200" baseline="0" dirty="0" smtClean="0">
                <a:solidFill>
                  <a:schemeClr val="tx1"/>
                </a:solidFill>
                <a:latin typeface="+mn-lt"/>
                <a:ea typeface="+mn-ea"/>
                <a:cs typeface="+mn-cs"/>
              </a:rPr>
              <a:t>o Assign the first task in the remaining list at global queue to the core that has least WCET.</a:t>
            </a:r>
          </a:p>
          <a:p>
            <a:r>
              <a:rPr lang="en-US" altLang="zh-CN" sz="1200" b="0" i="0" u="none" strike="noStrike" kern="1200" baseline="0" dirty="0" smtClean="0">
                <a:solidFill>
                  <a:schemeClr val="tx1"/>
                </a:solidFill>
                <a:latin typeface="+mn-lt"/>
                <a:ea typeface="+mn-ea"/>
                <a:cs typeface="+mn-cs"/>
              </a:rPr>
              <a:t>• Else:</a:t>
            </a:r>
          </a:p>
          <a:p>
            <a:r>
              <a:rPr lang="en-US" altLang="zh-CN" sz="1200" b="0" i="0" u="none" strike="noStrike" kern="1200" baseline="0" dirty="0" smtClean="0">
                <a:solidFill>
                  <a:schemeClr val="tx1"/>
                </a:solidFill>
                <a:latin typeface="+mn-lt"/>
                <a:ea typeface="+mn-ea"/>
                <a:cs typeface="+mn-cs"/>
              </a:rPr>
              <a:t> wait for the next new arriving instant.</a:t>
            </a:r>
          </a:p>
          <a:p>
            <a:r>
              <a:rPr lang="en-US" altLang="zh-CN" sz="1200" b="0" i="0" u="none" strike="noStrike" kern="1200" baseline="0" dirty="0" smtClean="0">
                <a:solidFill>
                  <a:schemeClr val="tx1"/>
                </a:solidFill>
                <a:latin typeface="+mn-lt"/>
                <a:ea typeface="+mn-ea"/>
                <a:cs typeface="+mn-cs"/>
              </a:rPr>
              <a:t>At the local partitioned queue,</a:t>
            </a:r>
          </a:p>
          <a:p>
            <a:r>
              <a:rPr lang="en-US" altLang="zh-CN" sz="1200" b="0" i="0" u="none" strike="noStrike" kern="1200" baseline="0" dirty="0" smtClean="0">
                <a:solidFill>
                  <a:schemeClr val="tx1"/>
                </a:solidFill>
                <a:latin typeface="+mn-lt"/>
                <a:ea typeface="+mn-ea"/>
                <a:cs typeface="+mn-cs"/>
              </a:rPr>
              <a:t>• If: new task arrives in the presence of previous task,</a:t>
            </a:r>
          </a:p>
          <a:p>
            <a:r>
              <a:rPr lang="en-US" altLang="zh-CN" sz="1200" b="0" i="0" u="none" strike="noStrike" kern="1200" baseline="0" dirty="0" smtClean="0">
                <a:solidFill>
                  <a:schemeClr val="tx1"/>
                </a:solidFill>
                <a:latin typeface="+mn-lt"/>
                <a:ea typeface="+mn-ea"/>
                <a:cs typeface="+mn-cs"/>
              </a:rPr>
              <a:t>o If the precedence task of the new arrival is the last task waiting in the queue, no</a:t>
            </a:r>
          </a:p>
          <a:p>
            <a:r>
              <a:rPr lang="en-US" altLang="zh-CN" sz="1200" b="0" i="0" u="none" strike="noStrike" kern="1200" baseline="0" dirty="0" smtClean="0">
                <a:solidFill>
                  <a:schemeClr val="tx1"/>
                </a:solidFill>
                <a:latin typeface="+mn-lt"/>
                <a:ea typeface="+mn-ea"/>
                <a:cs typeface="+mn-cs"/>
              </a:rPr>
              <a:t>comparison required.</a:t>
            </a:r>
          </a:p>
          <a:p>
            <a:r>
              <a:rPr lang="en-US" altLang="zh-CN" sz="1200" b="0" i="0" u="none" strike="noStrike" kern="1200" baseline="0" dirty="0" smtClean="0">
                <a:solidFill>
                  <a:schemeClr val="tx1"/>
                </a:solidFill>
                <a:latin typeface="+mn-lt"/>
                <a:ea typeface="+mn-ea"/>
                <a:cs typeface="+mn-cs"/>
              </a:rPr>
              <a:t>Else</a:t>
            </a:r>
          </a:p>
          <a:p>
            <a:r>
              <a:rPr lang="en-US" altLang="zh-CN" sz="1200" b="0" i="0" u="none" strike="noStrike" kern="1200" baseline="0" dirty="0" smtClean="0">
                <a:solidFill>
                  <a:schemeClr val="tx1"/>
                </a:solidFill>
                <a:latin typeface="+mn-lt"/>
                <a:ea typeface="+mn-ea"/>
                <a:cs typeface="+mn-cs"/>
              </a:rPr>
              <a:t> Compare the slack of the new task with the WCET of the previous task.</a:t>
            </a:r>
          </a:p>
          <a:p>
            <a:r>
              <a:rPr lang="en-US" altLang="zh-CN" sz="1200" b="0" i="0" u="none" strike="noStrike" kern="1200" baseline="0" dirty="0" smtClean="0">
                <a:solidFill>
                  <a:schemeClr val="tx1"/>
                </a:solidFill>
                <a:latin typeface="+mn-lt"/>
                <a:ea typeface="+mn-ea"/>
                <a:cs typeface="+mn-cs"/>
              </a:rPr>
              <a:t> If: S new arrival &lt; WCET previous task + Remaining WCET running task &amp; </a:t>
            </a:r>
            <a:r>
              <a:rPr lang="en-US" altLang="zh-CN" sz="1200" b="0" i="0" u="none" strike="noStrike" kern="1200" baseline="0" dirty="0" err="1" smtClean="0">
                <a:solidFill>
                  <a:schemeClr val="tx1"/>
                </a:solidFill>
                <a:latin typeface="+mn-lt"/>
                <a:ea typeface="+mn-ea"/>
                <a:cs typeface="+mn-cs"/>
              </a:rPr>
              <a:t>Sprevious</a:t>
            </a:r>
            <a:r>
              <a:rPr lang="en-US" altLang="zh-CN" sz="1200" b="0" i="0" u="none" strike="noStrike" kern="1200" baseline="0" dirty="0" smtClean="0">
                <a:solidFill>
                  <a:schemeClr val="tx1"/>
                </a:solidFill>
                <a:latin typeface="+mn-lt"/>
                <a:ea typeface="+mn-ea"/>
                <a:cs typeface="+mn-cs"/>
              </a:rPr>
              <a:t> task&gt; </a:t>
            </a:r>
            <a:r>
              <a:rPr lang="en-US" altLang="zh-CN" sz="1200" b="0" i="0" u="none" strike="noStrike" kern="1200" baseline="0" dirty="0" err="1" smtClean="0">
                <a:solidFill>
                  <a:schemeClr val="tx1"/>
                </a:solidFill>
                <a:latin typeface="+mn-lt"/>
                <a:ea typeface="+mn-ea"/>
                <a:cs typeface="+mn-cs"/>
              </a:rPr>
              <a:t>WCETnew</a:t>
            </a:r>
            <a:endParaRPr lang="en-US" altLang="zh-CN" sz="1200" b="0" i="0" u="none" strike="noStrike" kern="1200" baseline="0" dirty="0" smtClean="0">
              <a:solidFill>
                <a:schemeClr val="tx1"/>
              </a:solidFill>
              <a:latin typeface="+mn-lt"/>
              <a:ea typeface="+mn-ea"/>
              <a:cs typeface="+mn-cs"/>
            </a:endParaRPr>
          </a:p>
          <a:p>
            <a:r>
              <a:rPr lang="en-US" altLang="zh-CN" sz="1200" b="0" i="0" u="none" strike="noStrike" kern="1200" baseline="0" dirty="0" smtClean="0">
                <a:solidFill>
                  <a:schemeClr val="tx1"/>
                </a:solidFill>
                <a:latin typeface="+mn-lt"/>
                <a:ea typeface="+mn-ea"/>
                <a:cs typeface="+mn-cs"/>
              </a:rPr>
              <a:t>arrival ,</a:t>
            </a:r>
          </a:p>
          <a:p>
            <a:r>
              <a:rPr lang="en-US" altLang="zh-CN" sz="1200" b="0" i="0" u="none" strike="noStrike" kern="1200" baseline="0" dirty="0" smtClean="0">
                <a:solidFill>
                  <a:schemeClr val="tx1"/>
                </a:solidFill>
                <a:latin typeface="+mn-lt"/>
                <a:ea typeface="+mn-ea"/>
                <a:cs typeface="+mn-cs"/>
              </a:rPr>
              <a:t>• Swap the waiting position of these tasks in the queue.</a:t>
            </a:r>
          </a:p>
          <a:p>
            <a:r>
              <a:rPr lang="en-US" altLang="zh-CN" sz="1200" b="0" i="0" u="none" strike="noStrike" kern="1200" baseline="0" dirty="0" smtClean="0">
                <a:solidFill>
                  <a:schemeClr val="tx1"/>
                </a:solidFill>
                <a:latin typeface="+mn-lt"/>
                <a:ea typeface="+mn-ea"/>
                <a:cs typeface="+mn-cs"/>
              </a:rPr>
              <a:t> Else if : </a:t>
            </a:r>
            <a:r>
              <a:rPr lang="en-US" altLang="zh-CN" sz="1200" b="0" i="0" u="none" strike="noStrike" kern="1200" baseline="0" dirty="0" err="1" smtClean="0">
                <a:solidFill>
                  <a:schemeClr val="tx1"/>
                </a:solidFill>
                <a:latin typeface="+mn-lt"/>
                <a:ea typeface="+mn-ea"/>
                <a:cs typeface="+mn-cs"/>
              </a:rPr>
              <a:t>Snew</a:t>
            </a:r>
            <a:r>
              <a:rPr lang="en-US" altLang="zh-CN" sz="1200" b="0" i="0" u="none" strike="noStrike" kern="1200" baseline="0" dirty="0" smtClean="0">
                <a:solidFill>
                  <a:schemeClr val="tx1"/>
                </a:solidFill>
                <a:latin typeface="+mn-lt"/>
                <a:ea typeface="+mn-ea"/>
                <a:cs typeface="+mn-cs"/>
              </a:rPr>
              <a:t> arrival &lt; </a:t>
            </a:r>
            <a:r>
              <a:rPr lang="en-US" altLang="zh-CN" sz="1200" b="0" i="0" u="none" strike="noStrike" kern="1200" baseline="0" dirty="0" err="1" smtClean="0">
                <a:solidFill>
                  <a:schemeClr val="tx1"/>
                </a:solidFill>
                <a:latin typeface="+mn-lt"/>
                <a:ea typeface="+mn-ea"/>
                <a:cs typeface="+mn-cs"/>
              </a:rPr>
              <a:t>WCETprevious</a:t>
            </a:r>
            <a:r>
              <a:rPr lang="en-US" altLang="zh-CN" sz="1200" b="0" i="0" u="none" strike="noStrike" kern="1200" baseline="0" dirty="0" smtClean="0">
                <a:solidFill>
                  <a:schemeClr val="tx1"/>
                </a:solidFill>
                <a:latin typeface="+mn-lt"/>
                <a:ea typeface="+mn-ea"/>
                <a:cs typeface="+mn-cs"/>
              </a:rPr>
              <a:t> task + Remaining </a:t>
            </a:r>
            <a:r>
              <a:rPr lang="en-US" altLang="zh-CN" sz="1200" b="0" i="0" u="none" strike="noStrike" kern="1200" baseline="0" dirty="0" err="1" smtClean="0">
                <a:solidFill>
                  <a:schemeClr val="tx1"/>
                </a:solidFill>
                <a:latin typeface="+mn-lt"/>
                <a:ea typeface="+mn-ea"/>
                <a:cs typeface="+mn-cs"/>
              </a:rPr>
              <a:t>WCETrunning</a:t>
            </a:r>
            <a:r>
              <a:rPr lang="en-US" altLang="zh-CN" sz="1200" b="0" i="0" u="none" strike="noStrike" kern="1200" baseline="0" dirty="0" smtClean="0">
                <a:solidFill>
                  <a:schemeClr val="tx1"/>
                </a:solidFill>
                <a:latin typeface="+mn-lt"/>
                <a:ea typeface="+mn-ea"/>
                <a:cs typeface="+mn-cs"/>
              </a:rPr>
              <a:t> task &amp; </a:t>
            </a:r>
            <a:r>
              <a:rPr lang="en-US" altLang="zh-CN" sz="1200" b="0" i="0" u="none" strike="noStrike" kern="1200" baseline="0" dirty="0" err="1" smtClean="0">
                <a:solidFill>
                  <a:schemeClr val="tx1"/>
                </a:solidFill>
                <a:latin typeface="+mn-lt"/>
                <a:ea typeface="+mn-ea"/>
                <a:cs typeface="+mn-cs"/>
              </a:rPr>
              <a:t>Sprevious</a:t>
            </a:r>
            <a:r>
              <a:rPr lang="en-US" altLang="zh-CN" sz="1200" b="0" i="0" u="none" strike="noStrike" kern="1200" baseline="0" dirty="0" smtClean="0">
                <a:solidFill>
                  <a:schemeClr val="tx1"/>
                </a:solidFill>
                <a:latin typeface="+mn-lt"/>
                <a:ea typeface="+mn-ea"/>
                <a:cs typeface="+mn-cs"/>
              </a:rPr>
              <a:t> task&lt;</a:t>
            </a:r>
          </a:p>
          <a:p>
            <a:r>
              <a:rPr lang="en-US" altLang="zh-CN" sz="1200" b="0" i="0" u="none" strike="noStrike" kern="1200" baseline="0" dirty="0" err="1" smtClean="0">
                <a:solidFill>
                  <a:schemeClr val="tx1"/>
                </a:solidFill>
                <a:latin typeface="+mn-lt"/>
                <a:ea typeface="+mn-ea"/>
                <a:cs typeface="+mn-cs"/>
              </a:rPr>
              <a:t>WCETnew</a:t>
            </a:r>
            <a:r>
              <a:rPr lang="en-US" altLang="zh-CN" sz="1200" b="0" i="0" u="none" strike="noStrike" kern="1200" baseline="0" dirty="0" smtClean="0">
                <a:solidFill>
                  <a:schemeClr val="tx1"/>
                </a:solidFill>
                <a:latin typeface="+mn-lt"/>
                <a:ea typeface="+mn-ea"/>
                <a:cs typeface="+mn-cs"/>
              </a:rPr>
              <a:t> arrival ,</a:t>
            </a:r>
          </a:p>
          <a:p>
            <a:r>
              <a:rPr lang="en-US" altLang="zh-CN" sz="1200" b="0" i="0" u="none" strike="noStrike" kern="1200" baseline="0" dirty="0" smtClean="0">
                <a:solidFill>
                  <a:schemeClr val="tx1"/>
                </a:solidFill>
                <a:latin typeface="+mn-lt"/>
                <a:ea typeface="+mn-ea"/>
                <a:cs typeface="+mn-cs"/>
              </a:rPr>
              <a:t>• Get the </a:t>
            </a:r>
            <a:r>
              <a:rPr lang="en-US" altLang="zh-CN" sz="1200" b="0" i="0" u="none" strike="noStrike" kern="1200" baseline="0" dirty="0" err="1" smtClean="0">
                <a:solidFill>
                  <a:schemeClr val="tx1"/>
                </a:solidFill>
                <a:latin typeface="+mn-lt"/>
                <a:ea typeface="+mn-ea"/>
                <a:cs typeface="+mn-cs"/>
              </a:rPr>
              <a:t>tasknew</a:t>
            </a:r>
            <a:r>
              <a:rPr lang="en-US" altLang="zh-CN" sz="1200" b="0" i="0" u="none" strike="noStrike" kern="1200" baseline="0" dirty="0" smtClean="0">
                <a:solidFill>
                  <a:schemeClr val="tx1"/>
                </a:solidFill>
                <a:latin typeface="+mn-lt"/>
                <a:ea typeface="+mn-ea"/>
                <a:cs typeface="+mn-cs"/>
              </a:rPr>
              <a:t> to migrate to another local queue whose CPU core is expected to</a:t>
            </a:r>
          </a:p>
          <a:p>
            <a:r>
              <a:rPr lang="en-US" altLang="zh-CN" sz="1200" b="0" i="0" u="none" strike="noStrike" kern="1200" baseline="0" dirty="0" smtClean="0">
                <a:solidFill>
                  <a:schemeClr val="tx1"/>
                </a:solidFill>
                <a:latin typeface="+mn-lt"/>
                <a:ea typeface="+mn-ea"/>
                <a:cs typeface="+mn-cs"/>
              </a:rPr>
              <a:t>be available early, getting information from the global queue.</a:t>
            </a:r>
            <a:endParaRPr lang="zh-CN" altLang="en-US" dirty="0"/>
          </a:p>
        </p:txBody>
      </p:sp>
      <p:sp>
        <p:nvSpPr>
          <p:cNvPr id="4" name="灯片编号占位符 3"/>
          <p:cNvSpPr>
            <a:spLocks noGrp="1"/>
          </p:cNvSpPr>
          <p:nvPr>
            <p:ph type="sldNum" sz="quarter" idx="10"/>
          </p:nvPr>
        </p:nvSpPr>
        <p:spPr/>
        <p:txBody>
          <a:bodyPr/>
          <a:lstStyle/>
          <a:p>
            <a:fld id="{A8BADE7B-5DDC-4DDC-B033-782048750E4B}" type="slidenum">
              <a:rPr lang="zh-CN" altLang="en-US" smtClean="0"/>
              <a:t>6</a:t>
            </a:fld>
            <a:endParaRPr lang="zh-CN" altLang="en-US"/>
          </a:p>
        </p:txBody>
      </p:sp>
    </p:spTree>
    <p:extLst>
      <p:ext uri="{BB962C8B-B14F-4D97-AF65-F5344CB8AC3E}">
        <p14:creationId xmlns:p14="http://schemas.microsoft.com/office/powerpoint/2010/main" val="12712237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b="0" i="0" u="none" strike="noStrike" kern="1200" baseline="0" dirty="0" smtClean="0">
                <a:solidFill>
                  <a:schemeClr val="tx1"/>
                </a:solidFill>
                <a:latin typeface="+mn-lt"/>
                <a:ea typeface="+mn-ea"/>
                <a:cs typeface="+mn-cs"/>
              </a:rPr>
              <a:t>The scheduler model shown in above Fig.2. has a combination of both global and partitioned</a:t>
            </a:r>
          </a:p>
          <a:p>
            <a:r>
              <a:rPr lang="en-US" altLang="zh-CN" sz="1200" b="0" i="0" u="none" strike="noStrike" kern="1200" baseline="0" dirty="0" smtClean="0">
                <a:solidFill>
                  <a:schemeClr val="tx1"/>
                </a:solidFill>
                <a:latin typeface="+mn-lt"/>
                <a:ea typeface="+mn-ea"/>
                <a:cs typeface="+mn-cs"/>
              </a:rPr>
              <a:t>queue architecture. All the tasks arrive at the global queue, where the slack is calculated for each</a:t>
            </a:r>
          </a:p>
          <a:p>
            <a:r>
              <a:rPr lang="en-US" altLang="zh-CN" sz="1200" b="0" i="0" u="none" strike="noStrike" kern="1200" baseline="0" dirty="0" smtClean="0">
                <a:solidFill>
                  <a:schemeClr val="tx1"/>
                </a:solidFill>
                <a:latin typeface="+mn-lt"/>
                <a:ea typeface="+mn-ea"/>
                <a:cs typeface="+mn-cs"/>
              </a:rPr>
              <a:t>and priorities are assigned dynamically. The task with least slack gets highest priority. Then the</a:t>
            </a:r>
          </a:p>
          <a:p>
            <a:r>
              <a:rPr lang="en-US" altLang="zh-CN" sz="1200" b="0" i="0" u="none" strike="noStrike" kern="1200" baseline="0" dirty="0" smtClean="0">
                <a:solidFill>
                  <a:schemeClr val="tx1"/>
                </a:solidFill>
                <a:latin typeface="+mn-lt"/>
                <a:ea typeface="+mn-ea"/>
                <a:cs typeface="+mn-cs"/>
              </a:rPr>
              <a:t>three tasks pass on to three partitioned queues to utilize all the available cores. When a new task</a:t>
            </a:r>
          </a:p>
          <a:p>
            <a:r>
              <a:rPr lang="en-US" altLang="zh-CN" sz="1200" b="0" i="0" u="none" strike="noStrike" kern="1200" baseline="0" dirty="0" smtClean="0">
                <a:solidFill>
                  <a:schemeClr val="tx1"/>
                </a:solidFill>
                <a:latin typeface="+mn-lt"/>
                <a:ea typeface="+mn-ea"/>
                <a:cs typeface="+mn-cs"/>
              </a:rPr>
              <a:t>arrives at the partitioned queue in the presence of previous task, a comparison happens between</a:t>
            </a:r>
          </a:p>
          <a:p>
            <a:r>
              <a:rPr lang="en-US" altLang="zh-CN" sz="1200" b="0" i="0" u="none" strike="noStrike" kern="1200" baseline="0" dirty="0" smtClean="0">
                <a:solidFill>
                  <a:schemeClr val="tx1"/>
                </a:solidFill>
                <a:latin typeface="+mn-lt"/>
                <a:ea typeface="+mn-ea"/>
                <a:cs typeface="+mn-cs"/>
              </a:rPr>
              <a:t>their slack and tasks are arranged in ascending order of their slack in the queue with an effort to</a:t>
            </a:r>
          </a:p>
          <a:p>
            <a:r>
              <a:rPr lang="en-US" altLang="zh-CN" sz="1200" b="0" i="0" u="none" strike="noStrike" kern="1200" baseline="0" dirty="0" smtClean="0">
                <a:solidFill>
                  <a:schemeClr val="tx1"/>
                </a:solidFill>
                <a:latin typeface="+mn-lt"/>
                <a:ea typeface="+mn-ea"/>
                <a:cs typeface="+mn-cs"/>
              </a:rPr>
              <a:t>meet the deadlines.</a:t>
            </a:r>
            <a:endParaRPr lang="zh-CN" altLang="en-US" dirty="0"/>
          </a:p>
        </p:txBody>
      </p:sp>
      <p:sp>
        <p:nvSpPr>
          <p:cNvPr id="4" name="灯片编号占位符 3"/>
          <p:cNvSpPr>
            <a:spLocks noGrp="1"/>
          </p:cNvSpPr>
          <p:nvPr>
            <p:ph type="sldNum" sz="quarter" idx="10"/>
          </p:nvPr>
        </p:nvSpPr>
        <p:spPr/>
        <p:txBody>
          <a:bodyPr/>
          <a:lstStyle/>
          <a:p>
            <a:fld id="{A8BADE7B-5DDC-4DDC-B033-782048750E4B}" type="slidenum">
              <a:rPr lang="zh-CN" altLang="en-US" smtClean="0"/>
              <a:t>7</a:t>
            </a:fld>
            <a:endParaRPr lang="zh-CN" altLang="en-US"/>
          </a:p>
        </p:txBody>
      </p:sp>
    </p:spTree>
    <p:extLst>
      <p:ext uri="{BB962C8B-B14F-4D97-AF65-F5344CB8AC3E}">
        <p14:creationId xmlns:p14="http://schemas.microsoft.com/office/powerpoint/2010/main" val="12712237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b="0" i="0" u="none" strike="noStrike" kern="1200" baseline="0" dirty="0" smtClean="0">
                <a:solidFill>
                  <a:schemeClr val="tx1"/>
                </a:solidFill>
                <a:latin typeface="+mn-lt"/>
                <a:ea typeface="+mn-ea"/>
                <a:cs typeface="+mn-cs"/>
              </a:rPr>
              <a:t>The scheduler model shown in above Fig.2. has a combination of both global and partitioned</a:t>
            </a:r>
          </a:p>
          <a:p>
            <a:r>
              <a:rPr lang="en-US" altLang="zh-CN" sz="1200" b="0" i="0" u="none" strike="noStrike" kern="1200" baseline="0" dirty="0" smtClean="0">
                <a:solidFill>
                  <a:schemeClr val="tx1"/>
                </a:solidFill>
                <a:latin typeface="+mn-lt"/>
                <a:ea typeface="+mn-ea"/>
                <a:cs typeface="+mn-cs"/>
              </a:rPr>
              <a:t>queue architecture. All the tasks arrive at the global queue, where the slack is calculated for each</a:t>
            </a:r>
          </a:p>
          <a:p>
            <a:r>
              <a:rPr lang="en-US" altLang="zh-CN" sz="1200" b="0" i="0" u="none" strike="noStrike" kern="1200" baseline="0" dirty="0" smtClean="0">
                <a:solidFill>
                  <a:schemeClr val="tx1"/>
                </a:solidFill>
                <a:latin typeface="+mn-lt"/>
                <a:ea typeface="+mn-ea"/>
                <a:cs typeface="+mn-cs"/>
              </a:rPr>
              <a:t>and priorities are assigned dynamically. The task with least slack gets highest priority. Then the</a:t>
            </a:r>
          </a:p>
          <a:p>
            <a:r>
              <a:rPr lang="en-US" altLang="zh-CN" sz="1200" b="0" i="0" u="none" strike="noStrike" kern="1200" baseline="0" dirty="0" smtClean="0">
                <a:solidFill>
                  <a:schemeClr val="tx1"/>
                </a:solidFill>
                <a:latin typeface="+mn-lt"/>
                <a:ea typeface="+mn-ea"/>
                <a:cs typeface="+mn-cs"/>
              </a:rPr>
              <a:t>three tasks pass on to three partitioned queues to utilize all the available cores. When a new task</a:t>
            </a:r>
          </a:p>
          <a:p>
            <a:r>
              <a:rPr lang="en-US" altLang="zh-CN" sz="1200" b="0" i="0" u="none" strike="noStrike" kern="1200" baseline="0" dirty="0" smtClean="0">
                <a:solidFill>
                  <a:schemeClr val="tx1"/>
                </a:solidFill>
                <a:latin typeface="+mn-lt"/>
                <a:ea typeface="+mn-ea"/>
                <a:cs typeface="+mn-cs"/>
              </a:rPr>
              <a:t>arrives at the partitioned queue in the presence of previous task, a comparison happens between</a:t>
            </a:r>
          </a:p>
          <a:p>
            <a:r>
              <a:rPr lang="en-US" altLang="zh-CN" sz="1200" b="0" i="0" u="none" strike="noStrike" kern="1200" baseline="0" dirty="0" smtClean="0">
                <a:solidFill>
                  <a:schemeClr val="tx1"/>
                </a:solidFill>
                <a:latin typeface="+mn-lt"/>
                <a:ea typeface="+mn-ea"/>
                <a:cs typeface="+mn-cs"/>
              </a:rPr>
              <a:t>their slack and tasks are arranged in ascending order of their slack in the queue with an effort to</a:t>
            </a:r>
          </a:p>
          <a:p>
            <a:r>
              <a:rPr lang="en-US" altLang="zh-CN" sz="1200" b="0" i="0" u="none" strike="noStrike" kern="1200" baseline="0" dirty="0" smtClean="0">
                <a:solidFill>
                  <a:schemeClr val="tx1"/>
                </a:solidFill>
                <a:latin typeface="+mn-lt"/>
                <a:ea typeface="+mn-ea"/>
                <a:cs typeface="+mn-cs"/>
              </a:rPr>
              <a:t>meet the deadlines.</a:t>
            </a:r>
            <a:endParaRPr lang="zh-CN" altLang="en-US" dirty="0"/>
          </a:p>
        </p:txBody>
      </p:sp>
      <p:sp>
        <p:nvSpPr>
          <p:cNvPr id="4" name="灯片编号占位符 3"/>
          <p:cNvSpPr>
            <a:spLocks noGrp="1"/>
          </p:cNvSpPr>
          <p:nvPr>
            <p:ph type="sldNum" sz="quarter" idx="10"/>
          </p:nvPr>
        </p:nvSpPr>
        <p:spPr/>
        <p:txBody>
          <a:bodyPr/>
          <a:lstStyle/>
          <a:p>
            <a:fld id="{A8BADE7B-5DDC-4DDC-B033-782048750E4B}" type="slidenum">
              <a:rPr lang="zh-CN" altLang="en-US" smtClean="0"/>
              <a:t>8</a:t>
            </a:fld>
            <a:endParaRPr lang="zh-CN" altLang="en-US"/>
          </a:p>
        </p:txBody>
      </p:sp>
    </p:spTree>
    <p:extLst>
      <p:ext uri="{BB962C8B-B14F-4D97-AF65-F5344CB8AC3E}">
        <p14:creationId xmlns:p14="http://schemas.microsoft.com/office/powerpoint/2010/main" val="12712237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b="0" i="0" u="none" strike="noStrike" kern="1200" baseline="0" dirty="0" smtClean="0">
                <a:solidFill>
                  <a:schemeClr val="tx1"/>
                </a:solidFill>
                <a:latin typeface="+mn-lt"/>
                <a:ea typeface="+mn-ea"/>
                <a:cs typeface="+mn-cs"/>
              </a:rPr>
              <a:t>The scheduler model shown in above Fig.2. has a combination of both global and partitioned</a:t>
            </a:r>
          </a:p>
          <a:p>
            <a:r>
              <a:rPr lang="en-US" altLang="zh-CN" sz="1200" b="0" i="0" u="none" strike="noStrike" kern="1200" baseline="0" dirty="0" smtClean="0">
                <a:solidFill>
                  <a:schemeClr val="tx1"/>
                </a:solidFill>
                <a:latin typeface="+mn-lt"/>
                <a:ea typeface="+mn-ea"/>
                <a:cs typeface="+mn-cs"/>
              </a:rPr>
              <a:t>queue architecture. All the tasks arrive at the global queue, where the slack is calculated for each</a:t>
            </a:r>
          </a:p>
          <a:p>
            <a:r>
              <a:rPr lang="en-US" altLang="zh-CN" sz="1200" b="0" i="0" u="none" strike="noStrike" kern="1200" baseline="0" dirty="0" smtClean="0">
                <a:solidFill>
                  <a:schemeClr val="tx1"/>
                </a:solidFill>
                <a:latin typeface="+mn-lt"/>
                <a:ea typeface="+mn-ea"/>
                <a:cs typeface="+mn-cs"/>
              </a:rPr>
              <a:t>and priorities are assigned dynamically. The task with least slack gets highest priority. Then the</a:t>
            </a:r>
          </a:p>
          <a:p>
            <a:r>
              <a:rPr lang="en-US" altLang="zh-CN" sz="1200" b="0" i="0" u="none" strike="noStrike" kern="1200" baseline="0" dirty="0" smtClean="0">
                <a:solidFill>
                  <a:schemeClr val="tx1"/>
                </a:solidFill>
                <a:latin typeface="+mn-lt"/>
                <a:ea typeface="+mn-ea"/>
                <a:cs typeface="+mn-cs"/>
              </a:rPr>
              <a:t>three tasks pass on to three partitioned queues to utilize all the available cores. When a new task</a:t>
            </a:r>
          </a:p>
          <a:p>
            <a:r>
              <a:rPr lang="en-US" altLang="zh-CN" sz="1200" b="0" i="0" u="none" strike="noStrike" kern="1200" baseline="0" dirty="0" smtClean="0">
                <a:solidFill>
                  <a:schemeClr val="tx1"/>
                </a:solidFill>
                <a:latin typeface="+mn-lt"/>
                <a:ea typeface="+mn-ea"/>
                <a:cs typeface="+mn-cs"/>
              </a:rPr>
              <a:t>arrives at the partitioned queue in the presence of previous task, a comparison happens between</a:t>
            </a:r>
          </a:p>
          <a:p>
            <a:r>
              <a:rPr lang="en-US" altLang="zh-CN" sz="1200" b="0" i="0" u="none" strike="noStrike" kern="1200" baseline="0" dirty="0" smtClean="0">
                <a:solidFill>
                  <a:schemeClr val="tx1"/>
                </a:solidFill>
                <a:latin typeface="+mn-lt"/>
                <a:ea typeface="+mn-ea"/>
                <a:cs typeface="+mn-cs"/>
              </a:rPr>
              <a:t>their slack and tasks are arranged in ascending order of their slack in the queue with an effort to</a:t>
            </a:r>
          </a:p>
          <a:p>
            <a:r>
              <a:rPr lang="en-US" altLang="zh-CN" sz="1200" b="0" i="0" u="none" strike="noStrike" kern="1200" baseline="0" dirty="0" smtClean="0">
                <a:solidFill>
                  <a:schemeClr val="tx1"/>
                </a:solidFill>
                <a:latin typeface="+mn-lt"/>
                <a:ea typeface="+mn-ea"/>
                <a:cs typeface="+mn-cs"/>
              </a:rPr>
              <a:t>meet the deadlines.</a:t>
            </a:r>
            <a:endParaRPr lang="zh-CN" altLang="en-US" dirty="0"/>
          </a:p>
        </p:txBody>
      </p:sp>
      <p:sp>
        <p:nvSpPr>
          <p:cNvPr id="4" name="灯片编号占位符 3"/>
          <p:cNvSpPr>
            <a:spLocks noGrp="1"/>
          </p:cNvSpPr>
          <p:nvPr>
            <p:ph type="sldNum" sz="quarter" idx="10"/>
          </p:nvPr>
        </p:nvSpPr>
        <p:spPr/>
        <p:txBody>
          <a:bodyPr/>
          <a:lstStyle/>
          <a:p>
            <a:fld id="{A8BADE7B-5DDC-4DDC-B033-782048750E4B}" type="slidenum">
              <a:rPr lang="zh-CN" altLang="en-US" smtClean="0"/>
              <a:t>9</a:t>
            </a:fld>
            <a:endParaRPr lang="zh-CN" altLang="en-US"/>
          </a:p>
        </p:txBody>
      </p:sp>
    </p:spTree>
    <p:extLst>
      <p:ext uri="{BB962C8B-B14F-4D97-AF65-F5344CB8AC3E}">
        <p14:creationId xmlns:p14="http://schemas.microsoft.com/office/powerpoint/2010/main" val="12712237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It is observed that, in static priority scheduling, CPUs are highly utilized by higher priority tasks only and the lowest priority tasks are consistently missing their deadlines while in dynamic priority case, there is a significant improvement in terms of missing deadlines and there is a fair allocation across all priorities. Average response time, number of pre-emption and migration have been improved considerably. Since slack is considered to assign dynamic priorities and to calculate the relative deadlines, unless there is a probability of missing the deadline, the task does not get preempted or migrated to other core. So the context switching overhead is also reduced</a:t>
            </a:r>
            <a:endParaRPr lang="en-US" altLang="zh-CN" b="1" u="sng" dirty="0" smtClean="0">
              <a:solidFill>
                <a:srgbClr val="CC0000"/>
              </a:solidFill>
              <a:latin typeface="Times New Roman" pitchFamily="18" charset="0"/>
              <a:ea typeface="宋体" charset="-122"/>
              <a:cs typeface="Times New Roman" pitchFamily="18" charset="0"/>
            </a:endParaRPr>
          </a:p>
          <a:p>
            <a:endParaRPr lang="zh-CN" altLang="en-US" dirty="0" smtClean="0"/>
          </a:p>
          <a:p>
            <a:endParaRPr lang="zh-CN" altLang="en-US" dirty="0"/>
          </a:p>
        </p:txBody>
      </p:sp>
      <p:sp>
        <p:nvSpPr>
          <p:cNvPr id="4" name="灯片编号占位符 3"/>
          <p:cNvSpPr>
            <a:spLocks noGrp="1"/>
          </p:cNvSpPr>
          <p:nvPr>
            <p:ph type="sldNum" sz="quarter" idx="10"/>
          </p:nvPr>
        </p:nvSpPr>
        <p:spPr/>
        <p:txBody>
          <a:bodyPr/>
          <a:lstStyle/>
          <a:p>
            <a:fld id="{A8BADE7B-5DDC-4DDC-B033-782048750E4B}" type="slidenum">
              <a:rPr lang="zh-CN" altLang="en-US" smtClean="0"/>
              <a:t>10</a:t>
            </a:fld>
            <a:endParaRPr lang="zh-CN" altLang="en-US"/>
          </a:p>
        </p:txBody>
      </p:sp>
    </p:spTree>
    <p:extLst>
      <p:ext uri="{BB962C8B-B14F-4D97-AF65-F5344CB8AC3E}">
        <p14:creationId xmlns:p14="http://schemas.microsoft.com/office/powerpoint/2010/main" val="12712237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2015/4/15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2015/4/15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2015/4/15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2015/4/15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2015/4/15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t>2015/4/15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t>2015/4/15</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t>2015/4/15</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t>2015/4/15</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2015/4/15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2015/4/15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t>2015/4/15</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395536" y="1412776"/>
            <a:ext cx="8424936" cy="2880320"/>
          </a:xfrm>
        </p:spPr>
        <p:txBody>
          <a:bodyPr>
            <a:noAutofit/>
          </a:bodyPr>
          <a:lstStyle/>
          <a:p>
            <a:r>
              <a:rPr lang="en-US" altLang="zh-CN" sz="6000" b="1" dirty="0" smtClean="0">
                <a:latin typeface="Times New Roman" pitchFamily="18" charset="0"/>
                <a:cs typeface="Times New Roman" pitchFamily="18" charset="0"/>
              </a:rPr>
              <a:t>Real-Time </a:t>
            </a:r>
            <a:r>
              <a:rPr lang="en-US" altLang="zh-CN" sz="6000" b="1" dirty="0" smtClean="0">
                <a:latin typeface="Times New Roman" pitchFamily="18" charset="0"/>
                <a:cs typeface="Times New Roman" pitchFamily="18" charset="0"/>
              </a:rPr>
              <a:t>Support </a:t>
            </a:r>
            <a:br>
              <a:rPr lang="en-US" altLang="zh-CN" sz="6000" b="1" dirty="0" smtClean="0">
                <a:latin typeface="Times New Roman" pitchFamily="18" charset="0"/>
                <a:cs typeface="Times New Roman" pitchFamily="18" charset="0"/>
              </a:rPr>
            </a:br>
            <a:r>
              <a:rPr lang="en-US" altLang="zh-CN" sz="6000" b="1" dirty="0" smtClean="0">
                <a:latin typeface="Times New Roman" pitchFamily="18" charset="0"/>
                <a:cs typeface="Times New Roman" pitchFamily="18" charset="0"/>
              </a:rPr>
              <a:t>for </a:t>
            </a:r>
            <a:r>
              <a:rPr lang="en-US" altLang="zh-CN" sz="6000" b="1" dirty="0" smtClean="0">
                <a:latin typeface="Times New Roman" pitchFamily="18" charset="0"/>
                <a:cs typeface="Times New Roman" pitchFamily="18" charset="0"/>
              </a:rPr>
              <a:t/>
            </a:r>
            <a:br>
              <a:rPr lang="en-US" altLang="zh-CN" sz="6000" b="1" dirty="0" smtClean="0">
                <a:latin typeface="Times New Roman" pitchFamily="18" charset="0"/>
                <a:cs typeface="Times New Roman" pitchFamily="18" charset="0"/>
              </a:rPr>
            </a:br>
            <a:r>
              <a:rPr lang="en-US" altLang="zh-CN" sz="6000" b="1" dirty="0" smtClean="0">
                <a:latin typeface="Times New Roman" pitchFamily="18" charset="0"/>
                <a:cs typeface="Times New Roman" pitchFamily="18" charset="0"/>
              </a:rPr>
              <a:t>Automotive </a:t>
            </a:r>
            <a:r>
              <a:rPr lang="en-US" altLang="zh-CN" sz="6000" b="1" dirty="0" smtClean="0">
                <a:latin typeface="Times New Roman" pitchFamily="18" charset="0"/>
                <a:cs typeface="Times New Roman" pitchFamily="18" charset="0"/>
              </a:rPr>
              <a:t>Application</a:t>
            </a:r>
            <a:endParaRPr lang="zh-CN" altLang="en-US" sz="6000" b="1" dirty="0">
              <a:latin typeface="Times New Roman" pitchFamily="18" charset="0"/>
              <a:cs typeface="Times New Roman" pitchFamily="18" charset="0"/>
            </a:endParaRPr>
          </a:p>
        </p:txBody>
      </p:sp>
      <p:sp>
        <p:nvSpPr>
          <p:cNvPr id="3" name="副标题 2"/>
          <p:cNvSpPr>
            <a:spLocks noGrp="1"/>
          </p:cNvSpPr>
          <p:nvPr>
            <p:ph type="subTitle" idx="1"/>
          </p:nvPr>
        </p:nvSpPr>
        <p:spPr/>
        <p:txBody>
          <a:bodyPr/>
          <a:lstStyle/>
          <a:p>
            <a:endParaRPr lang="zh-CN" altLang="en-US" dirty="0"/>
          </a:p>
        </p:txBody>
      </p:sp>
    </p:spTree>
    <p:extLst>
      <p:ext uri="{BB962C8B-B14F-4D97-AF65-F5344CB8AC3E}">
        <p14:creationId xmlns:p14="http://schemas.microsoft.com/office/powerpoint/2010/main" val="4783967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
          <p:cNvSpPr>
            <a:spLocks noGrp="1" noChangeArrowheads="1"/>
          </p:cNvSpPr>
          <p:nvPr>
            <p:ph type="title"/>
          </p:nvPr>
        </p:nvSpPr>
        <p:spPr>
          <a:xfrm>
            <a:off x="0" y="0"/>
            <a:ext cx="9142413" cy="1124744"/>
          </a:xfrm>
        </p:spPr>
        <p:txBody>
          <a:bodyPr>
            <a:normAutofit/>
          </a:bodyPr>
          <a:lstStyle/>
          <a:p>
            <a:r>
              <a:rPr lang="en-US" altLang="zh-CN" u="sng" dirty="0" smtClean="0">
                <a:latin typeface="Times New Roman" pitchFamily="18" charset="0"/>
                <a:ea typeface="宋体" charset="-122"/>
                <a:cs typeface="Times New Roman" pitchFamily="18" charset="0"/>
              </a:rPr>
              <a:t>Simulation Result</a:t>
            </a:r>
          </a:p>
        </p:txBody>
      </p:sp>
      <p:sp>
        <p:nvSpPr>
          <p:cNvPr id="15365" name="Rectangle 3"/>
          <p:cNvSpPr>
            <a:spLocks noGrp="1" noChangeArrowheads="1"/>
          </p:cNvSpPr>
          <p:nvPr>
            <p:ph type="body" idx="1"/>
          </p:nvPr>
        </p:nvSpPr>
        <p:spPr>
          <a:xfrm>
            <a:off x="395536" y="1257300"/>
            <a:ext cx="8367464" cy="4691980"/>
          </a:xfrm>
        </p:spPr>
        <p:txBody>
          <a:bodyPr>
            <a:normAutofit/>
          </a:bodyPr>
          <a:lstStyle/>
          <a:p>
            <a:r>
              <a:rPr lang="en-US" altLang="zh-CN" dirty="0" smtClean="0">
                <a:latin typeface="Times New Roman" pitchFamily="18" charset="0"/>
                <a:cs typeface="Times New Roman" pitchFamily="18" charset="0"/>
              </a:rPr>
              <a:t>Significant improvement for deadlines missing </a:t>
            </a:r>
            <a:endParaRPr lang="en-US" altLang="zh-CN" dirty="0">
              <a:latin typeface="Times New Roman" pitchFamily="18" charset="0"/>
              <a:cs typeface="Times New Roman" pitchFamily="18" charset="0"/>
            </a:endParaRPr>
          </a:p>
          <a:p>
            <a:r>
              <a:rPr lang="en-US" altLang="zh-CN" dirty="0" smtClean="0">
                <a:latin typeface="Times New Roman" pitchFamily="18" charset="0"/>
                <a:cs typeface="Times New Roman" pitchFamily="18" charset="0"/>
              </a:rPr>
              <a:t>Average response time</a:t>
            </a:r>
          </a:p>
          <a:p>
            <a:r>
              <a:rPr lang="en-US" altLang="zh-CN" dirty="0" smtClean="0">
                <a:latin typeface="Times New Roman" pitchFamily="18" charset="0"/>
                <a:cs typeface="Times New Roman" pitchFamily="18" charset="0"/>
              </a:rPr>
              <a:t>Number </a:t>
            </a:r>
            <a:r>
              <a:rPr lang="en-US" altLang="zh-CN" dirty="0">
                <a:latin typeface="Times New Roman" pitchFamily="18" charset="0"/>
                <a:cs typeface="Times New Roman" pitchFamily="18" charset="0"/>
              </a:rPr>
              <a:t>of preemption and migration </a:t>
            </a:r>
          </a:p>
          <a:p>
            <a:endParaRPr lang="en-US" altLang="zh-CN" b="1" u="sng" dirty="0" smtClean="0">
              <a:solidFill>
                <a:srgbClr val="CC0000"/>
              </a:solidFill>
              <a:latin typeface="Times New Roman" pitchFamily="18" charset="0"/>
              <a:ea typeface="宋体" charset="-122"/>
              <a:cs typeface="Times New Roman" pitchFamily="18" charset="0"/>
            </a:endParaRPr>
          </a:p>
        </p:txBody>
      </p:sp>
      <p:pic>
        <p:nvPicPr>
          <p:cNvPr id="2" name="图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0514" y="4149080"/>
            <a:ext cx="8609524" cy="1752381"/>
          </a:xfrm>
          <a:prstGeom prst="rect">
            <a:avLst/>
          </a:prstGeom>
        </p:spPr>
      </p:pic>
    </p:spTree>
    <p:extLst>
      <p:ext uri="{BB962C8B-B14F-4D97-AF65-F5344CB8AC3E}">
        <p14:creationId xmlns:p14="http://schemas.microsoft.com/office/powerpoint/2010/main" val="40120877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
          <p:cNvSpPr>
            <a:spLocks noGrp="1" noChangeArrowheads="1"/>
          </p:cNvSpPr>
          <p:nvPr>
            <p:ph type="title"/>
          </p:nvPr>
        </p:nvSpPr>
        <p:spPr>
          <a:xfrm>
            <a:off x="0" y="0"/>
            <a:ext cx="9142413" cy="1124744"/>
          </a:xfrm>
        </p:spPr>
        <p:txBody>
          <a:bodyPr>
            <a:normAutofit/>
          </a:bodyPr>
          <a:lstStyle/>
          <a:p>
            <a:r>
              <a:rPr lang="en-US" altLang="zh-CN" u="sng" dirty="0">
                <a:latin typeface="Times New Roman" pitchFamily="18" charset="0"/>
                <a:cs typeface="Times New Roman" pitchFamily="18" charset="0"/>
              </a:rPr>
              <a:t>Adaptive Cruise </a:t>
            </a:r>
            <a:r>
              <a:rPr lang="en-US" altLang="zh-CN" u="sng" dirty="0" smtClean="0">
                <a:latin typeface="Times New Roman" pitchFamily="18" charset="0"/>
                <a:cs typeface="Times New Roman" pitchFamily="18" charset="0"/>
              </a:rPr>
              <a:t>Control (ACC)</a:t>
            </a:r>
            <a:endParaRPr lang="en-US" altLang="zh-CN" u="sng" dirty="0" smtClean="0">
              <a:latin typeface="Times New Roman" pitchFamily="18" charset="0"/>
              <a:ea typeface="宋体" charset="-122"/>
              <a:cs typeface="Times New Roman" pitchFamily="18" charset="0"/>
            </a:endParaRPr>
          </a:p>
        </p:txBody>
      </p:sp>
      <p:sp>
        <p:nvSpPr>
          <p:cNvPr id="15365" name="Rectangle 3"/>
          <p:cNvSpPr>
            <a:spLocks noGrp="1" noChangeArrowheads="1"/>
          </p:cNvSpPr>
          <p:nvPr>
            <p:ph type="body" idx="1"/>
          </p:nvPr>
        </p:nvSpPr>
        <p:spPr>
          <a:xfrm>
            <a:off x="395536" y="1257300"/>
            <a:ext cx="8367464" cy="4691980"/>
          </a:xfrm>
        </p:spPr>
        <p:txBody>
          <a:bodyPr>
            <a:normAutofit/>
          </a:bodyPr>
          <a:lstStyle/>
          <a:p>
            <a:r>
              <a:rPr lang="en-US" altLang="zh-CN" dirty="0" smtClean="0">
                <a:latin typeface="Times New Roman" pitchFamily="18" charset="0"/>
                <a:ea typeface="宋体" charset="-122"/>
                <a:cs typeface="Times New Roman" pitchFamily="18" charset="0"/>
              </a:rPr>
              <a:t>Adjusting </a:t>
            </a:r>
            <a:r>
              <a:rPr lang="en-US" altLang="zh-CN" dirty="0">
                <a:latin typeface="Times New Roman" pitchFamily="18" charset="0"/>
                <a:ea typeface="宋体" charset="-122"/>
                <a:cs typeface="Times New Roman" pitchFamily="18" charset="0"/>
              </a:rPr>
              <a:t>vehicle speed to maintain a </a:t>
            </a:r>
            <a:r>
              <a:rPr lang="en-US" altLang="zh-CN" dirty="0" smtClean="0">
                <a:latin typeface="Times New Roman" pitchFamily="18" charset="0"/>
                <a:ea typeface="宋体" charset="-122"/>
                <a:cs typeface="Times New Roman" pitchFamily="18" charset="0"/>
              </a:rPr>
              <a:t>safe </a:t>
            </a:r>
            <a:r>
              <a:rPr lang="en-US" altLang="zh-CN" dirty="0">
                <a:latin typeface="Times New Roman" pitchFamily="18" charset="0"/>
                <a:ea typeface="宋体" charset="-122"/>
                <a:cs typeface="Times New Roman" pitchFamily="18" charset="0"/>
              </a:rPr>
              <a:t>distance from the vehicle ahead in the same </a:t>
            </a:r>
            <a:r>
              <a:rPr lang="en-US" altLang="zh-CN" dirty="0" smtClean="0">
                <a:latin typeface="Times New Roman" pitchFamily="18" charset="0"/>
                <a:ea typeface="宋体" charset="-122"/>
                <a:cs typeface="Times New Roman" pitchFamily="18" charset="0"/>
              </a:rPr>
              <a:t>lane</a:t>
            </a:r>
          </a:p>
          <a:p>
            <a:endParaRPr lang="en-US" altLang="zh-CN" dirty="0" smtClean="0">
              <a:latin typeface="Times New Roman" pitchFamily="18" charset="0"/>
              <a:ea typeface="宋体" charset="-122"/>
              <a:cs typeface="Times New Roman" pitchFamily="18" charset="0"/>
            </a:endParaRPr>
          </a:p>
          <a:p>
            <a:r>
              <a:rPr lang="en-US" altLang="zh-CN" sz="3200" dirty="0" smtClean="0">
                <a:latin typeface="Times New Roman" pitchFamily="18" charset="0"/>
                <a:ea typeface="宋体" charset="-122"/>
                <a:cs typeface="Times New Roman" pitchFamily="18" charset="0"/>
              </a:rPr>
              <a:t>Returning </a:t>
            </a:r>
            <a:r>
              <a:rPr lang="en-US" altLang="zh-CN" sz="3200" dirty="0">
                <a:latin typeface="Times New Roman" pitchFamily="18" charset="0"/>
                <a:ea typeface="宋体" charset="-122"/>
                <a:cs typeface="Times New Roman" pitchFamily="18" charset="0"/>
              </a:rPr>
              <a:t>to the set speed when traffic </a:t>
            </a:r>
            <a:r>
              <a:rPr lang="en-US" altLang="zh-CN" sz="3200" dirty="0" smtClean="0">
                <a:latin typeface="Times New Roman" pitchFamily="18" charset="0"/>
                <a:ea typeface="宋体" charset="-122"/>
                <a:cs typeface="Times New Roman" pitchFamily="18" charset="0"/>
              </a:rPr>
              <a:t>clears</a:t>
            </a:r>
            <a:endParaRPr lang="en-US" altLang="zh-CN" sz="3200" b="1" u="sng" dirty="0" smtClean="0">
              <a:latin typeface="Times New Roman" pitchFamily="18" charset="0"/>
              <a:ea typeface="宋体" charset="-122"/>
              <a:cs typeface="Times New Roman" pitchFamily="18" charset="0"/>
            </a:endParaRPr>
          </a:p>
          <a:p>
            <a:pPr lvl="1"/>
            <a:endParaRPr lang="en-US" altLang="zh-CN" sz="2400" b="1" u="sng" dirty="0">
              <a:latin typeface="Times New Roman" pitchFamily="18" charset="0"/>
              <a:ea typeface="宋体" charset="-122"/>
              <a:cs typeface="Times New Roman" pitchFamily="18" charset="0"/>
            </a:endParaRPr>
          </a:p>
          <a:p>
            <a:pPr marL="457200" lvl="1" indent="0">
              <a:buNone/>
            </a:pPr>
            <a:endParaRPr lang="en-US" altLang="zh-CN" sz="2400" dirty="0" smtClean="0">
              <a:latin typeface="Times New Roman" pitchFamily="18" charset="0"/>
              <a:ea typeface="宋体" charset="-122"/>
              <a:cs typeface="Times New Roman" pitchFamily="18" charset="0"/>
            </a:endParaRPr>
          </a:p>
        </p:txBody>
      </p:sp>
    </p:spTree>
    <p:extLst>
      <p:ext uri="{BB962C8B-B14F-4D97-AF65-F5344CB8AC3E}">
        <p14:creationId xmlns:p14="http://schemas.microsoft.com/office/powerpoint/2010/main" val="11699626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
          <p:cNvSpPr>
            <a:spLocks noGrp="1" noChangeArrowheads="1"/>
          </p:cNvSpPr>
          <p:nvPr>
            <p:ph type="title"/>
          </p:nvPr>
        </p:nvSpPr>
        <p:spPr>
          <a:xfrm>
            <a:off x="0" y="0"/>
            <a:ext cx="9142413" cy="1124744"/>
          </a:xfrm>
        </p:spPr>
        <p:txBody>
          <a:bodyPr>
            <a:normAutofit/>
          </a:bodyPr>
          <a:lstStyle/>
          <a:p>
            <a:r>
              <a:rPr lang="en-US" altLang="zh-CN" u="sng" dirty="0" smtClean="0">
                <a:latin typeface="Times New Roman" pitchFamily="18" charset="0"/>
                <a:ea typeface="宋体" charset="-122"/>
                <a:cs typeface="Times New Roman" pitchFamily="18" charset="0"/>
              </a:rPr>
              <a:t>Two-Level Controller</a:t>
            </a:r>
          </a:p>
        </p:txBody>
      </p:sp>
      <p:sp>
        <p:nvSpPr>
          <p:cNvPr id="15365" name="Rectangle 3"/>
          <p:cNvSpPr>
            <a:spLocks noGrp="1" noChangeArrowheads="1"/>
          </p:cNvSpPr>
          <p:nvPr>
            <p:ph type="body" idx="1"/>
          </p:nvPr>
        </p:nvSpPr>
        <p:spPr>
          <a:xfrm>
            <a:off x="395536" y="1257300"/>
            <a:ext cx="8367464" cy="4691980"/>
          </a:xfrm>
        </p:spPr>
        <p:txBody>
          <a:bodyPr>
            <a:normAutofit/>
          </a:bodyPr>
          <a:lstStyle/>
          <a:p>
            <a:r>
              <a:rPr lang="en-US" altLang="zh-CN" dirty="0" smtClean="0">
                <a:latin typeface="Times New Roman" pitchFamily="18" charset="0"/>
                <a:cs typeface="Times New Roman" pitchFamily="18" charset="0"/>
              </a:rPr>
              <a:t>Upper-level controller: computes </a:t>
            </a:r>
            <a:r>
              <a:rPr lang="en-US" altLang="zh-CN" dirty="0">
                <a:latin typeface="Times New Roman" pitchFamily="18" charset="0"/>
                <a:cs typeface="Times New Roman" pitchFamily="18" charset="0"/>
              </a:rPr>
              <a:t>the desired </a:t>
            </a:r>
            <a:r>
              <a:rPr lang="en-US" altLang="zh-CN" dirty="0" smtClean="0">
                <a:latin typeface="Times New Roman" pitchFamily="18" charset="0"/>
                <a:cs typeface="Times New Roman" pitchFamily="18" charset="0"/>
              </a:rPr>
              <a:t>speed. </a:t>
            </a:r>
            <a:endParaRPr lang="en-US" altLang="zh-CN" dirty="0" smtClean="0">
              <a:latin typeface="Times New Roman" pitchFamily="18" charset="0"/>
              <a:cs typeface="Times New Roman" pitchFamily="18" charset="0"/>
            </a:endParaRPr>
          </a:p>
          <a:p>
            <a:endParaRPr lang="en-US" altLang="zh-CN" dirty="0">
              <a:latin typeface="Times New Roman" pitchFamily="18" charset="0"/>
              <a:cs typeface="Times New Roman" pitchFamily="18" charset="0"/>
            </a:endParaRPr>
          </a:p>
          <a:p>
            <a:r>
              <a:rPr lang="en-US" altLang="zh-CN" dirty="0" smtClean="0">
                <a:latin typeface="Times New Roman" pitchFamily="18" charset="0"/>
                <a:cs typeface="Times New Roman" pitchFamily="18" charset="0"/>
              </a:rPr>
              <a:t>Lower-level controller: </a:t>
            </a:r>
            <a:r>
              <a:rPr lang="en-US" altLang="zh-CN" dirty="0">
                <a:latin typeface="Times New Roman" pitchFamily="18" charset="0"/>
                <a:cs typeface="Times New Roman" pitchFamily="18" charset="0"/>
              </a:rPr>
              <a:t>achieves the desired </a:t>
            </a:r>
            <a:r>
              <a:rPr lang="en-US" altLang="zh-CN" dirty="0" smtClean="0">
                <a:latin typeface="Times New Roman" pitchFamily="18" charset="0"/>
                <a:cs typeface="Times New Roman" pitchFamily="18" charset="0"/>
              </a:rPr>
              <a:t>speed </a:t>
            </a:r>
            <a:r>
              <a:rPr lang="en-US" altLang="zh-CN" dirty="0">
                <a:latin typeface="Times New Roman" pitchFamily="18" charset="0"/>
                <a:cs typeface="Times New Roman" pitchFamily="18" charset="0"/>
              </a:rPr>
              <a:t>by manipulating brake and engine </a:t>
            </a:r>
            <a:r>
              <a:rPr lang="en-US" altLang="zh-CN" dirty="0" smtClean="0">
                <a:latin typeface="Times New Roman" pitchFamily="18" charset="0"/>
                <a:cs typeface="Times New Roman" pitchFamily="18" charset="0"/>
              </a:rPr>
              <a:t>outputs.</a:t>
            </a:r>
            <a:endParaRPr lang="en-US" altLang="zh-CN" b="1" u="sng" dirty="0" smtClean="0">
              <a:solidFill>
                <a:srgbClr val="CC0000"/>
              </a:solidFill>
              <a:latin typeface="Times New Roman" pitchFamily="18" charset="0"/>
              <a:ea typeface="宋体" charset="-122"/>
              <a:cs typeface="Times New Roman" pitchFamily="18" charset="0"/>
            </a:endParaRPr>
          </a:p>
        </p:txBody>
      </p:sp>
    </p:spTree>
    <p:extLst>
      <p:ext uri="{BB962C8B-B14F-4D97-AF65-F5344CB8AC3E}">
        <p14:creationId xmlns:p14="http://schemas.microsoft.com/office/powerpoint/2010/main" val="11699626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
          <p:cNvSpPr>
            <a:spLocks noGrp="1" noChangeArrowheads="1"/>
          </p:cNvSpPr>
          <p:nvPr>
            <p:ph type="title"/>
          </p:nvPr>
        </p:nvSpPr>
        <p:spPr>
          <a:xfrm>
            <a:off x="0" y="0"/>
            <a:ext cx="9142413" cy="1124744"/>
          </a:xfrm>
        </p:spPr>
        <p:txBody>
          <a:bodyPr>
            <a:normAutofit/>
          </a:bodyPr>
          <a:lstStyle/>
          <a:p>
            <a:r>
              <a:rPr lang="en-US" altLang="zh-CN" u="sng" dirty="0" smtClean="0">
                <a:latin typeface="Times New Roman" pitchFamily="18" charset="0"/>
                <a:ea typeface="宋体" charset="-122"/>
                <a:cs typeface="Times New Roman" pitchFamily="18" charset="0"/>
              </a:rPr>
              <a:t>Raw Data and Derived Data</a:t>
            </a:r>
          </a:p>
        </p:txBody>
      </p:sp>
      <p:sp>
        <p:nvSpPr>
          <p:cNvPr id="15365" name="Rectangle 3"/>
          <p:cNvSpPr>
            <a:spLocks noGrp="1" noChangeArrowheads="1"/>
          </p:cNvSpPr>
          <p:nvPr>
            <p:ph type="body" idx="1"/>
          </p:nvPr>
        </p:nvSpPr>
        <p:spPr>
          <a:xfrm>
            <a:off x="395536" y="1257300"/>
            <a:ext cx="8367464" cy="4691980"/>
          </a:xfrm>
        </p:spPr>
        <p:txBody>
          <a:bodyPr>
            <a:normAutofit/>
          </a:bodyPr>
          <a:lstStyle/>
          <a:p>
            <a:r>
              <a:rPr lang="en-US" altLang="zh-CN" dirty="0">
                <a:latin typeface="Times New Roman" pitchFamily="18" charset="0"/>
                <a:cs typeface="Times New Roman" pitchFamily="18" charset="0"/>
              </a:rPr>
              <a:t>In current ACC systems, all the sensors sense the </a:t>
            </a:r>
            <a:r>
              <a:rPr lang="en-US" altLang="zh-CN" dirty="0" smtClean="0">
                <a:latin typeface="Times New Roman" pitchFamily="18" charset="0"/>
                <a:cs typeface="Times New Roman" pitchFamily="18" charset="0"/>
              </a:rPr>
              <a:t>data </a:t>
            </a:r>
            <a:r>
              <a:rPr lang="en-US" altLang="zh-CN" dirty="0" smtClean="0">
                <a:latin typeface="Times New Roman" pitchFamily="18" charset="0"/>
                <a:cs typeface="Times New Roman" pitchFamily="18" charset="0"/>
              </a:rPr>
              <a:t>periodically.</a:t>
            </a:r>
            <a:endParaRPr lang="en-US" altLang="zh-CN" dirty="0" smtClean="0">
              <a:latin typeface="Times New Roman" pitchFamily="18" charset="0"/>
              <a:cs typeface="Times New Roman" pitchFamily="18" charset="0"/>
            </a:endParaRPr>
          </a:p>
          <a:p>
            <a:endParaRPr lang="en-US" altLang="zh-CN" dirty="0" smtClean="0">
              <a:latin typeface="Times New Roman" pitchFamily="18" charset="0"/>
              <a:cs typeface="Times New Roman" pitchFamily="18" charset="0"/>
            </a:endParaRPr>
          </a:p>
          <a:p>
            <a:r>
              <a:rPr lang="en-US" altLang="zh-CN" dirty="0" smtClean="0">
                <a:latin typeface="Times New Roman" pitchFamily="18" charset="0"/>
                <a:cs typeface="Times New Roman" pitchFamily="18" charset="0"/>
              </a:rPr>
              <a:t>Raw data reflects the </a:t>
            </a:r>
            <a:r>
              <a:rPr lang="en-US" altLang="zh-CN" dirty="0">
                <a:latin typeface="Times New Roman" pitchFamily="18" charset="0"/>
                <a:cs typeface="Times New Roman" pitchFamily="18" charset="0"/>
              </a:rPr>
              <a:t>external </a:t>
            </a:r>
            <a:r>
              <a:rPr lang="en-US" altLang="zh-CN" dirty="0" smtClean="0">
                <a:latin typeface="Times New Roman" pitchFamily="18" charset="0"/>
                <a:cs typeface="Times New Roman" pitchFamily="18" charset="0"/>
              </a:rPr>
              <a:t>environment. </a:t>
            </a:r>
            <a:endParaRPr lang="en-US" altLang="zh-CN" dirty="0" smtClean="0">
              <a:latin typeface="Times New Roman" pitchFamily="18" charset="0"/>
              <a:cs typeface="Times New Roman" pitchFamily="18" charset="0"/>
            </a:endParaRPr>
          </a:p>
          <a:p>
            <a:r>
              <a:rPr lang="en-US" altLang="zh-CN" dirty="0" smtClean="0">
                <a:latin typeface="Times New Roman" pitchFamily="18" charset="0"/>
                <a:cs typeface="Times New Roman" pitchFamily="18" charset="0"/>
              </a:rPr>
              <a:t>Derived data </a:t>
            </a:r>
            <a:r>
              <a:rPr lang="en-US" altLang="zh-CN" dirty="0">
                <a:latin typeface="Times New Roman" pitchFamily="18" charset="0"/>
                <a:cs typeface="Times New Roman" pitchFamily="18" charset="0"/>
              </a:rPr>
              <a:t>are </a:t>
            </a:r>
            <a:r>
              <a:rPr lang="en-US" altLang="zh-CN" dirty="0" smtClean="0">
                <a:latin typeface="Times New Roman" pitchFamily="18" charset="0"/>
                <a:cs typeface="Times New Roman" pitchFamily="18" charset="0"/>
              </a:rPr>
              <a:t>derived from </a:t>
            </a:r>
            <a:r>
              <a:rPr lang="en-US" altLang="zh-CN" dirty="0">
                <a:latin typeface="Times New Roman" pitchFamily="18" charset="0"/>
                <a:cs typeface="Times New Roman" pitchFamily="18" charset="0"/>
              </a:rPr>
              <a:t>raw </a:t>
            </a:r>
            <a:r>
              <a:rPr lang="en-US" altLang="zh-CN" dirty="0" smtClean="0">
                <a:latin typeface="Times New Roman" pitchFamily="18" charset="0"/>
                <a:cs typeface="Times New Roman" pitchFamily="18" charset="0"/>
              </a:rPr>
              <a:t>data </a:t>
            </a:r>
            <a:r>
              <a:rPr lang="en-US" altLang="zh-CN" dirty="0">
                <a:latin typeface="Times New Roman" pitchFamily="18" charset="0"/>
                <a:cs typeface="Times New Roman" pitchFamily="18" charset="0"/>
              </a:rPr>
              <a:t>and/or other derived </a:t>
            </a:r>
            <a:r>
              <a:rPr lang="en-US" altLang="zh-CN" dirty="0" smtClean="0">
                <a:latin typeface="Times New Roman" pitchFamily="18" charset="0"/>
                <a:cs typeface="Times New Roman" pitchFamily="18" charset="0"/>
              </a:rPr>
              <a:t>data.</a:t>
            </a:r>
            <a:endParaRPr lang="en-US" altLang="zh-CN" b="1" u="sng" dirty="0" smtClean="0">
              <a:solidFill>
                <a:srgbClr val="CC0000"/>
              </a:solidFill>
              <a:latin typeface="Times New Roman" pitchFamily="18" charset="0"/>
              <a:ea typeface="宋体" charset="-122"/>
              <a:cs typeface="Times New Roman" pitchFamily="18" charset="0"/>
            </a:endParaRPr>
          </a:p>
        </p:txBody>
      </p:sp>
    </p:spTree>
    <p:extLst>
      <p:ext uri="{BB962C8B-B14F-4D97-AF65-F5344CB8AC3E}">
        <p14:creationId xmlns:p14="http://schemas.microsoft.com/office/powerpoint/2010/main" val="10203242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
          <p:cNvSpPr>
            <a:spLocks noGrp="1" noChangeArrowheads="1"/>
          </p:cNvSpPr>
          <p:nvPr>
            <p:ph type="title"/>
          </p:nvPr>
        </p:nvSpPr>
        <p:spPr>
          <a:xfrm>
            <a:off x="0" y="0"/>
            <a:ext cx="9142413" cy="1124744"/>
          </a:xfrm>
        </p:spPr>
        <p:txBody>
          <a:bodyPr>
            <a:normAutofit/>
          </a:bodyPr>
          <a:lstStyle/>
          <a:p>
            <a:r>
              <a:rPr lang="en-US" altLang="zh-CN" u="sng" dirty="0">
                <a:latin typeface="Times New Roman" pitchFamily="18" charset="0"/>
                <a:cs typeface="Times New Roman" pitchFamily="18" charset="0"/>
              </a:rPr>
              <a:t>Real-Time </a:t>
            </a:r>
            <a:r>
              <a:rPr lang="en-US" altLang="zh-CN" u="sng" dirty="0" smtClean="0">
                <a:latin typeface="Times New Roman" pitchFamily="18" charset="0"/>
                <a:cs typeface="Times New Roman" pitchFamily="18" charset="0"/>
              </a:rPr>
              <a:t>Issue </a:t>
            </a:r>
            <a:r>
              <a:rPr lang="en-US" altLang="zh-CN" u="sng" dirty="0">
                <a:latin typeface="Times New Roman" pitchFamily="18" charset="0"/>
                <a:cs typeface="Times New Roman" pitchFamily="18" charset="0"/>
              </a:rPr>
              <a:t>in ACC</a:t>
            </a:r>
            <a:endParaRPr lang="en-US" altLang="zh-CN" u="sng" dirty="0" smtClean="0">
              <a:latin typeface="Times New Roman" pitchFamily="18" charset="0"/>
              <a:ea typeface="宋体" charset="-122"/>
              <a:cs typeface="Times New Roman" pitchFamily="18" charset="0"/>
            </a:endParaRPr>
          </a:p>
        </p:txBody>
      </p:sp>
      <p:sp>
        <p:nvSpPr>
          <p:cNvPr id="15365" name="Rectangle 3"/>
          <p:cNvSpPr>
            <a:spLocks noGrp="1" noChangeArrowheads="1"/>
          </p:cNvSpPr>
          <p:nvPr>
            <p:ph type="body" idx="1"/>
          </p:nvPr>
        </p:nvSpPr>
        <p:spPr>
          <a:xfrm>
            <a:off x="395536" y="1257300"/>
            <a:ext cx="8367464" cy="4691980"/>
          </a:xfrm>
        </p:spPr>
        <p:txBody>
          <a:bodyPr>
            <a:normAutofit/>
          </a:bodyPr>
          <a:lstStyle/>
          <a:p>
            <a:r>
              <a:rPr lang="en-US" altLang="zh-CN" dirty="0">
                <a:latin typeface="Times New Roman" pitchFamily="18" charset="0"/>
                <a:cs typeface="Times New Roman" pitchFamily="18" charset="0"/>
              </a:rPr>
              <a:t>The task of the control system installed in the host vehicle is to continuously track the leading vehicle </a:t>
            </a:r>
            <a:r>
              <a:rPr lang="en-US" altLang="zh-CN" dirty="0" smtClean="0">
                <a:latin typeface="Times New Roman" pitchFamily="18" charset="0"/>
                <a:cs typeface="Times New Roman" pitchFamily="18" charset="0"/>
              </a:rPr>
              <a:t>and adapt </a:t>
            </a:r>
            <a:r>
              <a:rPr lang="en-US" altLang="zh-CN" dirty="0">
                <a:latin typeface="Times New Roman" pitchFamily="18" charset="0"/>
                <a:cs typeface="Times New Roman" pitchFamily="18" charset="0"/>
              </a:rPr>
              <a:t>its velocity </a:t>
            </a:r>
            <a:r>
              <a:rPr lang="en-US" altLang="zh-CN" dirty="0" smtClean="0">
                <a:latin typeface="Times New Roman" pitchFamily="18" charset="0"/>
                <a:cs typeface="Times New Roman" pitchFamily="18" charset="0"/>
              </a:rPr>
              <a:t>accordingly. The </a:t>
            </a:r>
            <a:r>
              <a:rPr lang="en-US" altLang="zh-CN" dirty="0">
                <a:latin typeface="Times New Roman" pitchFamily="18" charset="0"/>
                <a:cs typeface="Times New Roman" pitchFamily="18" charset="0"/>
              </a:rPr>
              <a:t>tracking rate should </a:t>
            </a:r>
            <a:r>
              <a:rPr lang="en-US" altLang="zh-CN" dirty="0" smtClean="0">
                <a:latin typeface="Times New Roman" pitchFamily="18" charset="0"/>
                <a:cs typeface="Times New Roman" pitchFamily="18" charset="0"/>
              </a:rPr>
              <a:t>be </a:t>
            </a:r>
          </a:p>
          <a:p>
            <a:pPr lvl="1"/>
            <a:r>
              <a:rPr lang="en-US" altLang="zh-CN" dirty="0" smtClean="0">
                <a:latin typeface="Times New Roman" pitchFamily="18" charset="0"/>
                <a:cs typeface="Times New Roman" pitchFamily="18" charset="0"/>
              </a:rPr>
              <a:t>fast </a:t>
            </a:r>
            <a:r>
              <a:rPr lang="en-US" altLang="zh-CN" dirty="0">
                <a:latin typeface="Times New Roman" pitchFamily="18" charset="0"/>
                <a:cs typeface="Times New Roman" pitchFamily="18" charset="0"/>
              </a:rPr>
              <a:t>enough to have accurate information about the </a:t>
            </a:r>
            <a:r>
              <a:rPr lang="en-US" altLang="zh-CN" dirty="0" smtClean="0">
                <a:latin typeface="Times New Roman" pitchFamily="18" charset="0"/>
                <a:cs typeface="Times New Roman" pitchFamily="18" charset="0"/>
              </a:rPr>
              <a:t>leading vehicle</a:t>
            </a:r>
          </a:p>
          <a:p>
            <a:pPr lvl="1"/>
            <a:r>
              <a:rPr lang="en-US" altLang="zh-CN" dirty="0" smtClean="0">
                <a:latin typeface="Times New Roman" pitchFamily="18" charset="0"/>
                <a:cs typeface="Times New Roman" pitchFamily="18" charset="0"/>
              </a:rPr>
              <a:t>slow </a:t>
            </a:r>
            <a:r>
              <a:rPr lang="en-US" altLang="zh-CN" dirty="0">
                <a:latin typeface="Times New Roman" pitchFamily="18" charset="0"/>
                <a:cs typeface="Times New Roman" pitchFamily="18" charset="0"/>
              </a:rPr>
              <a:t>enough to ensure that the system is </a:t>
            </a:r>
            <a:r>
              <a:rPr lang="en-US" altLang="zh-CN" dirty="0" smtClean="0">
                <a:latin typeface="Times New Roman" pitchFamily="18" charset="0"/>
                <a:cs typeface="Times New Roman" pitchFamily="18" charset="0"/>
              </a:rPr>
              <a:t>not overloaded </a:t>
            </a:r>
            <a:r>
              <a:rPr lang="en-US" altLang="zh-CN" dirty="0">
                <a:latin typeface="Times New Roman" pitchFamily="18" charset="0"/>
                <a:cs typeface="Times New Roman" pitchFamily="18" charset="0"/>
              </a:rPr>
              <a:t>with redundant operations</a:t>
            </a:r>
            <a:endParaRPr lang="en-US" altLang="zh-CN" b="1" u="sng" dirty="0" smtClean="0">
              <a:solidFill>
                <a:srgbClr val="CC0000"/>
              </a:solidFill>
              <a:latin typeface="Times New Roman" pitchFamily="18" charset="0"/>
              <a:ea typeface="宋体" charset="-122"/>
              <a:cs typeface="Times New Roman" pitchFamily="18" charset="0"/>
            </a:endParaRPr>
          </a:p>
        </p:txBody>
      </p:sp>
    </p:spTree>
    <p:extLst>
      <p:ext uri="{BB962C8B-B14F-4D97-AF65-F5344CB8AC3E}">
        <p14:creationId xmlns:p14="http://schemas.microsoft.com/office/powerpoint/2010/main" val="11699626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
          <p:cNvSpPr>
            <a:spLocks noGrp="1" noChangeArrowheads="1"/>
          </p:cNvSpPr>
          <p:nvPr>
            <p:ph type="title"/>
          </p:nvPr>
        </p:nvSpPr>
        <p:spPr>
          <a:xfrm>
            <a:off x="0" y="0"/>
            <a:ext cx="9144000" cy="1124744"/>
          </a:xfrm>
        </p:spPr>
        <p:txBody>
          <a:bodyPr>
            <a:noAutofit/>
          </a:bodyPr>
          <a:lstStyle/>
          <a:p>
            <a:r>
              <a:rPr lang="en-US" altLang="zh-CN" u="sng" dirty="0" smtClean="0">
                <a:latin typeface="Times New Roman" pitchFamily="18" charset="0"/>
                <a:cs typeface="Times New Roman" pitchFamily="18" charset="0"/>
              </a:rPr>
              <a:t>Goal</a:t>
            </a:r>
            <a:endParaRPr lang="en-US" altLang="zh-CN" u="sng" dirty="0" smtClean="0">
              <a:latin typeface="Times New Roman" pitchFamily="18" charset="0"/>
              <a:ea typeface="宋体" charset="-122"/>
              <a:cs typeface="Times New Roman" pitchFamily="18" charset="0"/>
            </a:endParaRPr>
          </a:p>
        </p:txBody>
      </p:sp>
      <p:sp>
        <p:nvSpPr>
          <p:cNvPr id="15365" name="Rectangle 3"/>
          <p:cNvSpPr>
            <a:spLocks noGrp="1" noChangeArrowheads="1"/>
          </p:cNvSpPr>
          <p:nvPr>
            <p:ph type="body" idx="1"/>
          </p:nvPr>
        </p:nvSpPr>
        <p:spPr>
          <a:xfrm>
            <a:off x="395536" y="1257300"/>
            <a:ext cx="8367464" cy="4691980"/>
          </a:xfrm>
        </p:spPr>
        <p:txBody>
          <a:bodyPr>
            <a:normAutofit/>
          </a:bodyPr>
          <a:lstStyle/>
          <a:p>
            <a:r>
              <a:rPr lang="en-US" altLang="zh-CN" dirty="0" smtClean="0">
                <a:latin typeface="Times New Roman" pitchFamily="18" charset="0"/>
                <a:cs typeface="Times New Roman" pitchFamily="18" charset="0"/>
              </a:rPr>
              <a:t>Effective tracking of dynamically varying data</a:t>
            </a:r>
          </a:p>
          <a:p>
            <a:r>
              <a:rPr lang="en-US" altLang="zh-CN" dirty="0">
                <a:latin typeface="Times New Roman" pitchFamily="18" charset="0"/>
                <a:cs typeface="Times New Roman" pitchFamily="18" charset="0"/>
              </a:rPr>
              <a:t>Timely updates of derived </a:t>
            </a:r>
            <a:r>
              <a:rPr lang="en-US" altLang="zh-CN" dirty="0" smtClean="0">
                <a:latin typeface="Times New Roman" pitchFamily="18" charset="0"/>
                <a:cs typeface="Times New Roman" pitchFamily="18" charset="0"/>
              </a:rPr>
              <a:t>data</a:t>
            </a:r>
          </a:p>
          <a:p>
            <a:r>
              <a:rPr lang="en-US" altLang="zh-CN" dirty="0">
                <a:latin typeface="Times New Roman" pitchFamily="18" charset="0"/>
                <a:cs typeface="Times New Roman" pitchFamily="18" charset="0"/>
              </a:rPr>
              <a:t>Handling mode specific task </a:t>
            </a:r>
            <a:r>
              <a:rPr lang="en-US" altLang="zh-CN" dirty="0" smtClean="0">
                <a:latin typeface="Times New Roman" pitchFamily="18" charset="0"/>
                <a:cs typeface="Times New Roman" pitchFamily="18" charset="0"/>
              </a:rPr>
              <a:t>sets</a:t>
            </a:r>
          </a:p>
          <a:p>
            <a:endParaRPr lang="en-US" altLang="zh-CN" dirty="0" smtClean="0">
              <a:latin typeface="Times New Roman" pitchFamily="18" charset="0"/>
              <a:ea typeface="宋体" charset="-122"/>
              <a:cs typeface="Times New Roman" pitchFamily="18" charset="0"/>
            </a:endParaRPr>
          </a:p>
          <a:p>
            <a:endParaRPr lang="en-US" altLang="zh-CN" dirty="0">
              <a:latin typeface="Times New Roman" pitchFamily="18" charset="0"/>
              <a:ea typeface="宋体" charset="-122"/>
              <a:cs typeface="Times New Roman" pitchFamily="18" charset="0"/>
            </a:endParaRPr>
          </a:p>
          <a:p>
            <a:r>
              <a:rPr lang="en-US" altLang="zh-CN" sz="2200" dirty="0" err="1">
                <a:latin typeface="Times New Roman" pitchFamily="18" charset="0"/>
                <a:cs typeface="Times New Roman" pitchFamily="18" charset="0"/>
              </a:rPr>
              <a:t>Goud</a:t>
            </a:r>
            <a:r>
              <a:rPr lang="en-US" altLang="zh-CN" sz="2200" dirty="0">
                <a:latin typeface="Times New Roman" pitchFamily="18" charset="0"/>
                <a:cs typeface="Times New Roman" pitchFamily="18" charset="0"/>
              </a:rPr>
              <a:t>, </a:t>
            </a:r>
            <a:r>
              <a:rPr lang="en-US" altLang="zh-CN" sz="2200" dirty="0" err="1">
                <a:latin typeface="Times New Roman" pitchFamily="18" charset="0"/>
                <a:cs typeface="Times New Roman" pitchFamily="18" charset="0"/>
              </a:rPr>
              <a:t>Gurulingesh</a:t>
            </a:r>
            <a:r>
              <a:rPr lang="en-US" altLang="zh-CN" sz="2200" dirty="0">
                <a:latin typeface="Times New Roman" pitchFamily="18" charset="0"/>
                <a:cs typeface="Times New Roman" pitchFamily="18" charset="0"/>
              </a:rPr>
              <a:t> R., et al. "Efficient real-time support for automotive applications: A case study." Embedded and Real-Time Computing Systems and Applications, 2006. Proceedings. 12th IEEE International Conference on. IEEE, 2006.</a:t>
            </a:r>
          </a:p>
          <a:p>
            <a:endParaRPr lang="en-US" altLang="zh-CN" dirty="0">
              <a:latin typeface="Times New Roman" pitchFamily="18" charset="0"/>
              <a:ea typeface="宋体" charset="-122"/>
              <a:cs typeface="Times New Roman" pitchFamily="18" charset="0"/>
            </a:endParaRPr>
          </a:p>
          <a:p>
            <a:endParaRPr lang="en-US" altLang="zh-CN" b="1" dirty="0"/>
          </a:p>
          <a:p>
            <a:endParaRPr lang="en-US" altLang="zh-CN" b="1" u="sng" dirty="0">
              <a:solidFill>
                <a:srgbClr val="CC0000"/>
              </a:solidFill>
              <a:latin typeface="Times New Roman" pitchFamily="18" charset="0"/>
              <a:ea typeface="宋体" charset="-122"/>
              <a:cs typeface="Times New Roman" pitchFamily="18" charset="0"/>
            </a:endParaRPr>
          </a:p>
        </p:txBody>
      </p:sp>
    </p:spTree>
    <p:extLst>
      <p:ext uri="{BB962C8B-B14F-4D97-AF65-F5344CB8AC3E}">
        <p14:creationId xmlns:p14="http://schemas.microsoft.com/office/powerpoint/2010/main" val="11699626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
          <p:cNvSpPr>
            <a:spLocks noGrp="1" noChangeArrowheads="1"/>
          </p:cNvSpPr>
          <p:nvPr>
            <p:ph type="title"/>
          </p:nvPr>
        </p:nvSpPr>
        <p:spPr>
          <a:xfrm>
            <a:off x="0" y="0"/>
            <a:ext cx="9142413" cy="1124744"/>
          </a:xfrm>
        </p:spPr>
        <p:txBody>
          <a:bodyPr>
            <a:normAutofit/>
          </a:bodyPr>
          <a:lstStyle/>
          <a:p>
            <a:r>
              <a:rPr lang="en-US" altLang="zh-CN" u="sng" dirty="0" smtClean="0">
                <a:latin typeface="Times New Roman" pitchFamily="18" charset="0"/>
                <a:cs typeface="Times New Roman" pitchFamily="18" charset="0"/>
              </a:rPr>
              <a:t>Approach</a:t>
            </a:r>
            <a:endParaRPr lang="en-US" altLang="zh-CN" u="sng" dirty="0" smtClean="0">
              <a:latin typeface="Times New Roman" pitchFamily="18" charset="0"/>
              <a:ea typeface="宋体" charset="-122"/>
              <a:cs typeface="Times New Roman" pitchFamily="18" charset="0"/>
            </a:endParaRPr>
          </a:p>
        </p:txBody>
      </p:sp>
      <p:sp>
        <p:nvSpPr>
          <p:cNvPr id="15365" name="Rectangle 3"/>
          <p:cNvSpPr>
            <a:spLocks noGrp="1" noChangeArrowheads="1"/>
          </p:cNvSpPr>
          <p:nvPr>
            <p:ph type="body" idx="1"/>
          </p:nvPr>
        </p:nvSpPr>
        <p:spPr>
          <a:xfrm>
            <a:off x="395536" y="1257300"/>
            <a:ext cx="8367464" cy="5196036"/>
          </a:xfrm>
        </p:spPr>
        <p:txBody>
          <a:bodyPr>
            <a:normAutofit/>
          </a:bodyPr>
          <a:lstStyle/>
          <a:p>
            <a:r>
              <a:rPr lang="en-US" altLang="zh-CN" dirty="0" smtClean="0">
                <a:latin typeface="Times New Roman" pitchFamily="18" charset="0"/>
                <a:cs typeface="Times New Roman" pitchFamily="18" charset="0"/>
              </a:rPr>
              <a:t>To address </a:t>
            </a:r>
            <a:r>
              <a:rPr lang="en-US" altLang="zh-CN" dirty="0">
                <a:latin typeface="Times New Roman" pitchFamily="18" charset="0"/>
                <a:cs typeface="Times New Roman" pitchFamily="18" charset="0"/>
              </a:rPr>
              <a:t>the above mentioned </a:t>
            </a:r>
            <a:r>
              <a:rPr lang="en-US" altLang="zh-CN" dirty="0" smtClean="0">
                <a:latin typeface="Times New Roman" pitchFamily="18" charset="0"/>
                <a:cs typeface="Times New Roman" pitchFamily="18" charset="0"/>
              </a:rPr>
              <a:t>issues, two </a:t>
            </a:r>
            <a:r>
              <a:rPr lang="en-US" altLang="zh-CN" dirty="0">
                <a:latin typeface="Times New Roman" pitchFamily="18" charset="0"/>
                <a:cs typeface="Times New Roman" pitchFamily="18" charset="0"/>
              </a:rPr>
              <a:t>well known design techniques from </a:t>
            </a:r>
            <a:r>
              <a:rPr lang="en-US" altLang="zh-CN" dirty="0" smtClean="0">
                <a:latin typeface="Times New Roman" pitchFamily="18" charset="0"/>
                <a:cs typeface="Times New Roman" pitchFamily="18" charset="0"/>
              </a:rPr>
              <a:t>real time </a:t>
            </a:r>
            <a:r>
              <a:rPr lang="en-US" altLang="zh-CN" dirty="0">
                <a:latin typeface="Times New Roman" pitchFamily="18" charset="0"/>
                <a:cs typeface="Times New Roman" pitchFamily="18" charset="0"/>
              </a:rPr>
              <a:t>system domain </a:t>
            </a:r>
            <a:r>
              <a:rPr lang="en-US" altLang="zh-CN" dirty="0" smtClean="0">
                <a:latin typeface="Times New Roman" pitchFamily="18" charset="0"/>
                <a:cs typeface="Times New Roman" pitchFamily="18" charset="0"/>
              </a:rPr>
              <a:t>are exploited: </a:t>
            </a:r>
            <a:r>
              <a:rPr lang="en-US" altLang="zh-CN" i="1" dirty="0" smtClean="0">
                <a:latin typeface="Times New Roman" pitchFamily="18" charset="0"/>
                <a:cs typeface="Times New Roman" pitchFamily="18" charset="0"/>
              </a:rPr>
              <a:t>mode-change</a:t>
            </a:r>
            <a:r>
              <a:rPr lang="en-US" altLang="zh-CN" dirty="0" smtClean="0">
                <a:latin typeface="Times New Roman" pitchFamily="18" charset="0"/>
                <a:cs typeface="Times New Roman" pitchFamily="18" charset="0"/>
              </a:rPr>
              <a:t> </a:t>
            </a:r>
            <a:r>
              <a:rPr lang="en-US" altLang="zh-CN" i="1" dirty="0">
                <a:latin typeface="Times New Roman" pitchFamily="18" charset="0"/>
                <a:cs typeface="Times New Roman" pitchFamily="18" charset="0"/>
              </a:rPr>
              <a:t>protocol</a:t>
            </a:r>
            <a:r>
              <a:rPr lang="en-US" altLang="zh-CN" dirty="0">
                <a:latin typeface="Times New Roman" pitchFamily="18" charset="0"/>
                <a:cs typeface="Times New Roman" pitchFamily="18" charset="0"/>
              </a:rPr>
              <a:t> and </a:t>
            </a:r>
            <a:r>
              <a:rPr lang="en-US" altLang="zh-CN" dirty="0" smtClean="0">
                <a:latin typeface="Times New Roman" pitchFamily="18" charset="0"/>
                <a:cs typeface="Times New Roman" pitchFamily="18" charset="0"/>
              </a:rPr>
              <a:t>real-time data </a:t>
            </a:r>
            <a:r>
              <a:rPr lang="en-US" altLang="zh-CN" dirty="0">
                <a:latin typeface="Times New Roman" pitchFamily="18" charset="0"/>
                <a:cs typeface="Times New Roman" pitchFamily="18" charset="0"/>
              </a:rPr>
              <a:t>update </a:t>
            </a:r>
            <a:r>
              <a:rPr lang="en-US" altLang="zh-CN" dirty="0" smtClean="0">
                <a:latin typeface="Times New Roman" pitchFamily="18" charset="0"/>
                <a:cs typeface="Times New Roman" pitchFamily="18" charset="0"/>
              </a:rPr>
              <a:t>protocols.</a:t>
            </a:r>
          </a:p>
          <a:p>
            <a:endParaRPr lang="en-US" altLang="zh-CN" sz="2200" dirty="0">
              <a:latin typeface="Times New Roman" pitchFamily="18" charset="0"/>
              <a:cs typeface="Times New Roman" pitchFamily="18" charset="0"/>
            </a:endParaRPr>
          </a:p>
          <a:p>
            <a:endParaRPr lang="en-US" altLang="zh-CN" sz="2200" dirty="0" smtClean="0">
              <a:latin typeface="Times New Roman" pitchFamily="18" charset="0"/>
              <a:cs typeface="Times New Roman" pitchFamily="18" charset="0"/>
            </a:endParaRPr>
          </a:p>
          <a:p>
            <a:endParaRPr lang="en-US" altLang="zh-CN" sz="2200" dirty="0">
              <a:latin typeface="Times New Roman" pitchFamily="18" charset="0"/>
              <a:cs typeface="Times New Roman" pitchFamily="18" charset="0"/>
            </a:endParaRPr>
          </a:p>
          <a:p>
            <a:endParaRPr lang="en-US" altLang="zh-CN" sz="2200" dirty="0" smtClean="0">
              <a:latin typeface="Times New Roman" pitchFamily="18" charset="0"/>
              <a:cs typeface="Times New Roman" pitchFamily="18" charset="0"/>
            </a:endParaRPr>
          </a:p>
          <a:p>
            <a:pPr marL="0" indent="0">
              <a:buNone/>
            </a:pPr>
            <a:r>
              <a:rPr lang="en-US" altLang="zh-CN" dirty="0" smtClean="0">
                <a:latin typeface="Times New Roman" pitchFamily="18" charset="0"/>
                <a:cs typeface="Times New Roman" pitchFamily="18" charset="0"/>
              </a:rPr>
              <a:t> </a:t>
            </a:r>
            <a:endParaRPr lang="en-US" altLang="zh-CN" b="1" u="sng" dirty="0" smtClean="0">
              <a:solidFill>
                <a:srgbClr val="CC0000"/>
              </a:solidFill>
              <a:latin typeface="Times New Roman" pitchFamily="18" charset="0"/>
              <a:ea typeface="宋体" charset="-122"/>
              <a:cs typeface="Times New Roman" pitchFamily="18" charset="0"/>
            </a:endParaRPr>
          </a:p>
        </p:txBody>
      </p:sp>
    </p:spTree>
    <p:extLst>
      <p:ext uri="{BB962C8B-B14F-4D97-AF65-F5344CB8AC3E}">
        <p14:creationId xmlns:p14="http://schemas.microsoft.com/office/powerpoint/2010/main" val="116996262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
          <p:cNvSpPr>
            <a:spLocks noGrp="1" noChangeArrowheads="1"/>
          </p:cNvSpPr>
          <p:nvPr>
            <p:ph type="title"/>
          </p:nvPr>
        </p:nvSpPr>
        <p:spPr>
          <a:xfrm>
            <a:off x="0" y="0"/>
            <a:ext cx="9142413" cy="1124744"/>
          </a:xfrm>
        </p:spPr>
        <p:txBody>
          <a:bodyPr>
            <a:normAutofit/>
          </a:bodyPr>
          <a:lstStyle/>
          <a:p>
            <a:r>
              <a:rPr lang="en-US" altLang="zh-CN" u="sng" dirty="0" smtClean="0">
                <a:latin typeface="Times New Roman" pitchFamily="18" charset="0"/>
                <a:cs typeface="Times New Roman" pitchFamily="18" charset="0"/>
              </a:rPr>
              <a:t>Dual </a:t>
            </a:r>
            <a:r>
              <a:rPr lang="en-US" altLang="zh-CN" u="sng" dirty="0">
                <a:latin typeface="Times New Roman" pitchFamily="18" charset="0"/>
                <a:cs typeface="Times New Roman" pitchFamily="18" charset="0"/>
              </a:rPr>
              <a:t>Mode System</a:t>
            </a:r>
            <a:endParaRPr lang="en-US" altLang="zh-CN" u="sng" dirty="0" smtClean="0">
              <a:latin typeface="Times New Roman" pitchFamily="18" charset="0"/>
              <a:ea typeface="宋体" charset="-122"/>
              <a:cs typeface="Times New Roman" pitchFamily="18" charset="0"/>
            </a:endParaRPr>
          </a:p>
        </p:txBody>
      </p:sp>
      <p:sp>
        <p:nvSpPr>
          <p:cNvPr id="15365" name="Rectangle 3"/>
          <p:cNvSpPr>
            <a:spLocks noGrp="1" noChangeArrowheads="1"/>
          </p:cNvSpPr>
          <p:nvPr>
            <p:ph type="body" idx="1"/>
          </p:nvPr>
        </p:nvSpPr>
        <p:spPr>
          <a:xfrm>
            <a:off x="395536" y="1257300"/>
            <a:ext cx="8367464" cy="4691980"/>
          </a:xfrm>
        </p:spPr>
        <p:txBody>
          <a:bodyPr>
            <a:normAutofit/>
          </a:bodyPr>
          <a:lstStyle/>
          <a:p>
            <a:r>
              <a:rPr lang="en-US" altLang="zh-CN" dirty="0">
                <a:latin typeface="Times New Roman" pitchFamily="18" charset="0"/>
                <a:cs typeface="Times New Roman" pitchFamily="18" charset="0"/>
              </a:rPr>
              <a:t>Two mutually exclusive phases of operation for ACC.</a:t>
            </a:r>
          </a:p>
          <a:p>
            <a:pPr lvl="1"/>
            <a:r>
              <a:rPr lang="en-US" altLang="zh-CN" dirty="0">
                <a:latin typeface="Times New Roman" pitchFamily="18" charset="0"/>
                <a:cs typeface="Times New Roman" pitchFamily="18" charset="0"/>
              </a:rPr>
              <a:t>Non-Critical Mode (NC Mode</a:t>
            </a:r>
            <a:r>
              <a:rPr lang="en-US" altLang="zh-CN" dirty="0" smtClean="0">
                <a:latin typeface="Times New Roman" pitchFamily="18" charset="0"/>
                <a:cs typeface="Times New Roman" pitchFamily="18" charset="0"/>
              </a:rPr>
              <a:t>)</a:t>
            </a:r>
          </a:p>
          <a:p>
            <a:pPr lvl="1"/>
            <a:r>
              <a:rPr lang="en-US" altLang="zh-CN" dirty="0">
                <a:latin typeface="Times New Roman" pitchFamily="18" charset="0"/>
                <a:cs typeface="Times New Roman" pitchFamily="18" charset="0"/>
              </a:rPr>
              <a:t>Safety-Critical Mode (SC Mode</a:t>
            </a:r>
            <a:r>
              <a:rPr lang="en-US" altLang="zh-CN" dirty="0" smtClean="0">
                <a:latin typeface="Times New Roman" pitchFamily="18" charset="0"/>
                <a:cs typeface="Times New Roman" pitchFamily="18" charset="0"/>
              </a:rPr>
              <a:t>)</a:t>
            </a:r>
            <a:endParaRPr lang="en-US" altLang="zh-CN" u="sng" dirty="0" smtClean="0">
              <a:solidFill>
                <a:srgbClr val="CC0000"/>
              </a:solidFill>
              <a:latin typeface="Times New Roman" pitchFamily="18" charset="0"/>
              <a:ea typeface="宋体" charset="-122"/>
              <a:cs typeface="Times New Roman" pitchFamily="18" charset="0"/>
            </a:endParaRPr>
          </a:p>
        </p:txBody>
      </p:sp>
    </p:spTree>
    <p:extLst>
      <p:ext uri="{BB962C8B-B14F-4D97-AF65-F5344CB8AC3E}">
        <p14:creationId xmlns:p14="http://schemas.microsoft.com/office/powerpoint/2010/main" val="116996262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
          <p:cNvSpPr>
            <a:spLocks noGrp="1" noChangeArrowheads="1"/>
          </p:cNvSpPr>
          <p:nvPr>
            <p:ph type="title"/>
          </p:nvPr>
        </p:nvSpPr>
        <p:spPr>
          <a:xfrm>
            <a:off x="0" y="0"/>
            <a:ext cx="9142413" cy="1124744"/>
          </a:xfrm>
        </p:spPr>
        <p:txBody>
          <a:bodyPr>
            <a:normAutofit/>
          </a:bodyPr>
          <a:lstStyle/>
          <a:p>
            <a:r>
              <a:rPr lang="en-US" altLang="zh-CN" u="sng" dirty="0">
                <a:latin typeface="Times New Roman" pitchFamily="18" charset="0"/>
                <a:ea typeface="宋体" charset="-122"/>
                <a:cs typeface="Times New Roman" pitchFamily="18" charset="0"/>
              </a:rPr>
              <a:t>Details of the </a:t>
            </a:r>
            <a:r>
              <a:rPr lang="en-US" altLang="zh-CN" u="sng" dirty="0" smtClean="0">
                <a:latin typeface="Times New Roman" pitchFamily="18" charset="0"/>
                <a:ea typeface="宋体" charset="-122"/>
                <a:cs typeface="Times New Roman" pitchFamily="18" charset="0"/>
              </a:rPr>
              <a:t>Modes</a:t>
            </a:r>
            <a:endParaRPr lang="en-US" altLang="zh-CN" u="sng" dirty="0">
              <a:latin typeface="Times New Roman" pitchFamily="18" charset="0"/>
              <a:ea typeface="宋体" charset="-122"/>
              <a:cs typeface="Times New Roman" pitchFamily="18" charset="0"/>
            </a:endParaRPr>
          </a:p>
        </p:txBody>
      </p:sp>
      <p:sp>
        <p:nvSpPr>
          <p:cNvPr id="15365" name="Rectangle 3"/>
          <p:cNvSpPr>
            <a:spLocks noGrp="1" noChangeArrowheads="1"/>
          </p:cNvSpPr>
          <p:nvPr>
            <p:ph type="body" idx="1"/>
          </p:nvPr>
        </p:nvSpPr>
        <p:spPr>
          <a:xfrm>
            <a:off x="395536" y="1257300"/>
            <a:ext cx="8367464" cy="5268044"/>
          </a:xfrm>
        </p:spPr>
        <p:txBody>
          <a:bodyPr>
            <a:noAutofit/>
          </a:bodyPr>
          <a:lstStyle/>
          <a:p>
            <a:r>
              <a:rPr lang="en-US" altLang="zh-CN" dirty="0" smtClean="0">
                <a:latin typeface="Times New Roman" pitchFamily="18" charset="0"/>
                <a:cs typeface="Times New Roman" pitchFamily="18" charset="0"/>
              </a:rPr>
              <a:t>The decision on the current mode of the system is taken based on two parameters</a:t>
            </a:r>
            <a:r>
              <a:rPr lang="en-US" altLang="zh-CN" dirty="0">
                <a:latin typeface="Times New Roman" pitchFamily="18" charset="0"/>
                <a:cs typeface="Times New Roman" pitchFamily="18" charset="0"/>
              </a:rPr>
              <a:t>, </a:t>
            </a:r>
            <a:r>
              <a:rPr lang="en-US" altLang="zh-CN" dirty="0" smtClean="0">
                <a:latin typeface="Times New Roman" pitchFamily="18" charset="0"/>
                <a:cs typeface="Times New Roman" pitchFamily="18" charset="0"/>
              </a:rPr>
              <a:t>distance </a:t>
            </a:r>
            <a:r>
              <a:rPr lang="en-US" altLang="zh-CN" dirty="0">
                <a:latin typeface="Times New Roman" pitchFamily="18" charset="0"/>
                <a:cs typeface="Times New Roman" pitchFamily="18" charset="0"/>
              </a:rPr>
              <a:t>of </a:t>
            </a:r>
            <a:r>
              <a:rPr lang="en-US" altLang="zh-CN" dirty="0" smtClean="0">
                <a:latin typeface="Times New Roman" pitchFamily="18" charset="0"/>
                <a:cs typeface="Times New Roman" pitchFamily="18" charset="0"/>
              </a:rPr>
              <a:t>separation and the rate </a:t>
            </a:r>
            <a:r>
              <a:rPr lang="en-US" altLang="zh-CN" dirty="0">
                <a:latin typeface="Times New Roman" pitchFamily="18" charset="0"/>
                <a:cs typeface="Times New Roman" pitchFamily="18" charset="0"/>
              </a:rPr>
              <a:t>of change of </a:t>
            </a:r>
            <a:r>
              <a:rPr lang="en-US" altLang="zh-CN" dirty="0" smtClean="0">
                <a:latin typeface="Times New Roman" pitchFamily="18" charset="0"/>
                <a:cs typeface="Times New Roman" pitchFamily="18" charset="0"/>
              </a:rPr>
              <a:t>distance. The change in their values triggers the mode-change phenomenon.</a:t>
            </a:r>
          </a:p>
        </p:txBody>
      </p:sp>
    </p:spTree>
    <p:extLst>
      <p:ext uri="{BB962C8B-B14F-4D97-AF65-F5344CB8AC3E}">
        <p14:creationId xmlns:p14="http://schemas.microsoft.com/office/powerpoint/2010/main" val="11699626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
          <p:cNvSpPr>
            <a:spLocks noGrp="1" noChangeArrowheads="1"/>
          </p:cNvSpPr>
          <p:nvPr>
            <p:ph type="title"/>
          </p:nvPr>
        </p:nvSpPr>
        <p:spPr>
          <a:xfrm>
            <a:off x="0" y="0"/>
            <a:ext cx="9142413" cy="1124744"/>
          </a:xfrm>
        </p:spPr>
        <p:txBody>
          <a:bodyPr>
            <a:normAutofit/>
          </a:bodyPr>
          <a:lstStyle/>
          <a:p>
            <a:r>
              <a:rPr lang="en-US" altLang="zh-CN" u="sng" dirty="0" smtClean="0">
                <a:latin typeface="Times New Roman" pitchFamily="18" charset="0"/>
                <a:ea typeface="宋体" charset="-122"/>
                <a:cs typeface="Times New Roman" pitchFamily="18" charset="0"/>
              </a:rPr>
              <a:t>Mode-Change Protocols</a:t>
            </a:r>
            <a:endParaRPr lang="en-US" altLang="zh-CN" u="sng" dirty="0">
              <a:latin typeface="Times New Roman" pitchFamily="18" charset="0"/>
              <a:ea typeface="宋体" charset="-122"/>
              <a:cs typeface="Times New Roman" pitchFamily="18" charset="0"/>
            </a:endParaRPr>
          </a:p>
        </p:txBody>
      </p:sp>
      <p:sp>
        <p:nvSpPr>
          <p:cNvPr id="15365" name="Rectangle 3"/>
          <p:cNvSpPr>
            <a:spLocks noGrp="1" noChangeArrowheads="1"/>
          </p:cNvSpPr>
          <p:nvPr>
            <p:ph type="body" idx="1"/>
          </p:nvPr>
        </p:nvSpPr>
        <p:spPr>
          <a:xfrm>
            <a:off x="395536" y="1257300"/>
            <a:ext cx="8367464" cy="5268044"/>
          </a:xfrm>
        </p:spPr>
        <p:txBody>
          <a:bodyPr>
            <a:noAutofit/>
          </a:bodyPr>
          <a:lstStyle/>
          <a:p>
            <a:r>
              <a:rPr lang="en-US" altLang="zh-CN" dirty="0" smtClean="0">
                <a:latin typeface="Times New Roman" pitchFamily="18" charset="0"/>
                <a:cs typeface="Times New Roman" pitchFamily="18" charset="0"/>
              </a:rPr>
              <a:t>Once </a:t>
            </a:r>
            <a:r>
              <a:rPr lang="en-US" altLang="zh-CN" dirty="0">
                <a:latin typeface="Times New Roman" pitchFamily="18" charset="0"/>
                <a:cs typeface="Times New Roman" pitchFamily="18" charset="0"/>
              </a:rPr>
              <a:t>the mode-switch condition is satisfied, the </a:t>
            </a:r>
            <a:r>
              <a:rPr lang="en-US" altLang="zh-CN" i="1" dirty="0" smtClean="0">
                <a:latin typeface="Times New Roman" pitchFamily="18" charset="0"/>
                <a:cs typeface="Times New Roman" pitchFamily="18" charset="0"/>
              </a:rPr>
              <a:t>mode-change</a:t>
            </a:r>
            <a:r>
              <a:rPr lang="en-US" altLang="zh-CN" dirty="0" smtClean="0">
                <a:latin typeface="Times New Roman" pitchFamily="18" charset="0"/>
                <a:cs typeface="Times New Roman" pitchFamily="18" charset="0"/>
              </a:rPr>
              <a:t> </a:t>
            </a:r>
            <a:r>
              <a:rPr lang="en-US" altLang="zh-CN" dirty="0">
                <a:latin typeface="Times New Roman" pitchFamily="18" charset="0"/>
                <a:cs typeface="Times New Roman" pitchFamily="18" charset="0"/>
              </a:rPr>
              <a:t>process involves deleting the tasks in the current mode and creating the new tasks ensuring </a:t>
            </a:r>
            <a:r>
              <a:rPr lang="en-US" altLang="zh-CN" dirty="0" err="1">
                <a:latin typeface="Times New Roman" pitchFamily="18" charset="0"/>
                <a:cs typeface="Times New Roman" pitchFamily="18" charset="0"/>
              </a:rPr>
              <a:t>schedulability</a:t>
            </a:r>
            <a:r>
              <a:rPr lang="en-US" altLang="zh-CN" dirty="0">
                <a:latin typeface="Times New Roman" pitchFamily="18" charset="0"/>
                <a:cs typeface="Times New Roman" pitchFamily="18" charset="0"/>
              </a:rPr>
              <a:t> at any given point of time throughout this </a:t>
            </a:r>
            <a:r>
              <a:rPr lang="en-US" altLang="zh-CN" dirty="0" smtClean="0">
                <a:latin typeface="Times New Roman" pitchFamily="18" charset="0"/>
                <a:cs typeface="Times New Roman" pitchFamily="18" charset="0"/>
              </a:rPr>
              <a:t>process.</a:t>
            </a:r>
          </a:p>
          <a:p>
            <a:endParaRPr lang="en-US" altLang="zh-CN" dirty="0">
              <a:latin typeface="Times New Roman" pitchFamily="18" charset="0"/>
              <a:cs typeface="Times New Roman" pitchFamily="18" charset="0"/>
            </a:endParaRPr>
          </a:p>
          <a:p>
            <a:endParaRPr lang="en-US" altLang="zh-CN" sz="2000" dirty="0" smtClean="0">
              <a:latin typeface="Times New Roman" pitchFamily="18" charset="0"/>
              <a:cs typeface="Times New Roman" pitchFamily="18" charset="0"/>
            </a:endParaRPr>
          </a:p>
          <a:p>
            <a:r>
              <a:rPr lang="en-US" altLang="zh-CN" sz="2000" dirty="0" smtClean="0">
                <a:latin typeface="Times New Roman" pitchFamily="18" charset="0"/>
                <a:cs typeface="Times New Roman" pitchFamily="18" charset="0"/>
              </a:rPr>
              <a:t>Real</a:t>
            </a:r>
            <a:r>
              <a:rPr lang="en-US" altLang="zh-CN" sz="2000" dirty="0">
                <a:latin typeface="Times New Roman" pitchFamily="18" charset="0"/>
                <a:cs typeface="Times New Roman" pitchFamily="18" charset="0"/>
              </a:rPr>
              <a:t>, Jorge, and </a:t>
            </a:r>
            <a:r>
              <a:rPr lang="en-US" altLang="zh-CN" sz="2000" dirty="0" err="1">
                <a:latin typeface="Times New Roman" pitchFamily="18" charset="0"/>
                <a:cs typeface="Times New Roman" pitchFamily="18" charset="0"/>
              </a:rPr>
              <a:t>Alfons</a:t>
            </a:r>
            <a:r>
              <a:rPr lang="en-US" altLang="zh-CN" sz="2000" dirty="0">
                <a:latin typeface="Times New Roman" pitchFamily="18" charset="0"/>
                <a:cs typeface="Times New Roman" pitchFamily="18" charset="0"/>
              </a:rPr>
              <a:t> </a:t>
            </a:r>
            <a:r>
              <a:rPr lang="en-US" altLang="zh-CN" sz="2000" dirty="0" err="1">
                <a:latin typeface="Times New Roman" pitchFamily="18" charset="0"/>
                <a:cs typeface="Times New Roman" pitchFamily="18" charset="0"/>
              </a:rPr>
              <a:t>Crespo</a:t>
            </a:r>
            <a:r>
              <a:rPr lang="en-US" altLang="zh-CN" sz="2000" dirty="0">
                <a:latin typeface="Times New Roman" pitchFamily="18" charset="0"/>
                <a:cs typeface="Times New Roman" pitchFamily="18" charset="0"/>
              </a:rPr>
              <a:t>. "Mode change protocols for real-time systems: A survey and a new proposal." </a:t>
            </a:r>
            <a:r>
              <a:rPr lang="en-US" altLang="zh-CN" sz="2000" i="1" dirty="0">
                <a:latin typeface="Times New Roman" pitchFamily="18" charset="0"/>
                <a:cs typeface="Times New Roman" pitchFamily="18" charset="0"/>
              </a:rPr>
              <a:t>Real-time systems</a:t>
            </a:r>
            <a:r>
              <a:rPr lang="en-US" altLang="zh-CN" sz="2000" dirty="0">
                <a:latin typeface="Times New Roman" pitchFamily="18" charset="0"/>
                <a:cs typeface="Times New Roman" pitchFamily="18" charset="0"/>
              </a:rPr>
              <a:t> 26.2 (2004): 161-197.</a:t>
            </a:r>
            <a:endParaRPr lang="zh-CN" altLang="en-US" sz="2000" dirty="0">
              <a:latin typeface="Times New Roman" pitchFamily="18" charset="0"/>
              <a:cs typeface="Times New Roman" pitchFamily="18" charset="0"/>
            </a:endParaRPr>
          </a:p>
          <a:p>
            <a:endParaRPr lang="en-US" altLang="zh-CN" dirty="0">
              <a:latin typeface="Times New Roman" pitchFamily="18" charset="0"/>
              <a:cs typeface="Times New Roman" pitchFamily="18" charset="0"/>
            </a:endParaRPr>
          </a:p>
        </p:txBody>
      </p:sp>
    </p:spTree>
    <p:extLst>
      <p:ext uri="{BB962C8B-B14F-4D97-AF65-F5344CB8AC3E}">
        <p14:creationId xmlns:p14="http://schemas.microsoft.com/office/powerpoint/2010/main" val="15478863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
          <p:cNvSpPr>
            <a:spLocks noGrp="1" noChangeArrowheads="1"/>
          </p:cNvSpPr>
          <p:nvPr>
            <p:ph type="title"/>
          </p:nvPr>
        </p:nvSpPr>
        <p:spPr>
          <a:xfrm>
            <a:off x="0" y="0"/>
            <a:ext cx="9142413" cy="1124744"/>
          </a:xfrm>
        </p:spPr>
        <p:txBody>
          <a:bodyPr>
            <a:normAutofit/>
          </a:bodyPr>
          <a:lstStyle/>
          <a:p>
            <a:r>
              <a:rPr lang="en-US" altLang="zh-CN" u="sng" dirty="0" smtClean="0">
                <a:latin typeface="Times New Roman" pitchFamily="18" charset="0"/>
                <a:ea typeface="宋体" charset="-122"/>
                <a:cs typeface="Times New Roman" pitchFamily="18" charset="0"/>
              </a:rPr>
              <a:t>Outline</a:t>
            </a:r>
          </a:p>
        </p:txBody>
      </p:sp>
      <p:sp>
        <p:nvSpPr>
          <p:cNvPr id="15365" name="Rectangle 3"/>
          <p:cNvSpPr>
            <a:spLocks noGrp="1" noChangeArrowheads="1"/>
          </p:cNvSpPr>
          <p:nvPr>
            <p:ph type="body" idx="1"/>
          </p:nvPr>
        </p:nvSpPr>
        <p:spPr>
          <a:xfrm>
            <a:off x="395536" y="1257300"/>
            <a:ext cx="8367464" cy="4691980"/>
          </a:xfrm>
        </p:spPr>
        <p:txBody>
          <a:bodyPr>
            <a:normAutofit/>
          </a:bodyPr>
          <a:lstStyle/>
          <a:p>
            <a:r>
              <a:rPr lang="en-US" altLang="zh-CN" dirty="0" smtClean="0">
                <a:latin typeface="Times New Roman" pitchFamily="18" charset="0"/>
                <a:cs typeface="Times New Roman" pitchFamily="18" charset="0"/>
              </a:rPr>
              <a:t>Engine Control Unit</a:t>
            </a:r>
          </a:p>
          <a:p>
            <a:pPr lvl="1"/>
            <a:r>
              <a:rPr lang="en-US" altLang="zh-CN" i="1" dirty="0" smtClean="0">
                <a:latin typeface="Times New Roman" pitchFamily="18" charset="0"/>
                <a:cs typeface="Times New Roman" pitchFamily="18" charset="0"/>
              </a:rPr>
              <a:t>Multiprocessor dynamic scheduling</a:t>
            </a:r>
          </a:p>
          <a:p>
            <a:endParaRPr lang="en-US" altLang="zh-CN" dirty="0" smtClean="0">
              <a:latin typeface="Times New Roman" pitchFamily="18" charset="0"/>
              <a:cs typeface="Times New Roman" pitchFamily="18" charset="0"/>
            </a:endParaRPr>
          </a:p>
          <a:p>
            <a:r>
              <a:rPr lang="en-US" altLang="zh-CN" dirty="0" smtClean="0">
                <a:latin typeface="Times New Roman" pitchFamily="18" charset="0"/>
                <a:ea typeface="宋体" charset="-122"/>
                <a:cs typeface="Times New Roman" pitchFamily="18" charset="0"/>
              </a:rPr>
              <a:t>Adaptive Cruise Control</a:t>
            </a:r>
          </a:p>
          <a:p>
            <a:pPr lvl="1"/>
            <a:r>
              <a:rPr lang="en-US" altLang="zh-CN" i="1" dirty="0" smtClean="0">
                <a:latin typeface="Times New Roman" pitchFamily="18" charset="0"/>
                <a:ea typeface="宋体" charset="-122"/>
                <a:cs typeface="Times New Roman" pitchFamily="18" charset="0"/>
              </a:rPr>
              <a:t>Static priority scheduling</a:t>
            </a:r>
          </a:p>
          <a:p>
            <a:pPr lvl="1"/>
            <a:r>
              <a:rPr lang="en-US" altLang="zh-CN" i="1" dirty="0">
                <a:latin typeface="Times New Roman" pitchFamily="18" charset="0"/>
                <a:cs typeface="Times New Roman" pitchFamily="18" charset="0"/>
              </a:rPr>
              <a:t>Mode-change</a:t>
            </a:r>
          </a:p>
          <a:p>
            <a:pPr lvl="1"/>
            <a:r>
              <a:rPr lang="en-US" altLang="zh-CN" i="1" dirty="0">
                <a:latin typeface="Times New Roman" pitchFamily="18" charset="0"/>
                <a:cs typeface="Times New Roman" pitchFamily="18" charset="0"/>
              </a:rPr>
              <a:t>Server technique</a:t>
            </a:r>
          </a:p>
        </p:txBody>
      </p:sp>
    </p:spTree>
    <p:extLst>
      <p:ext uri="{BB962C8B-B14F-4D97-AF65-F5344CB8AC3E}">
        <p14:creationId xmlns:p14="http://schemas.microsoft.com/office/powerpoint/2010/main" val="330408451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
          <p:cNvSpPr>
            <a:spLocks noGrp="1" noChangeArrowheads="1"/>
          </p:cNvSpPr>
          <p:nvPr>
            <p:ph type="title"/>
          </p:nvPr>
        </p:nvSpPr>
        <p:spPr>
          <a:xfrm>
            <a:off x="0" y="0"/>
            <a:ext cx="9142413" cy="1124744"/>
          </a:xfrm>
        </p:spPr>
        <p:txBody>
          <a:bodyPr>
            <a:normAutofit/>
          </a:bodyPr>
          <a:lstStyle/>
          <a:p>
            <a:r>
              <a:rPr lang="en-US" altLang="zh-CN" u="sng" dirty="0">
                <a:latin typeface="Times New Roman" pitchFamily="18" charset="0"/>
                <a:ea typeface="宋体" charset="-122"/>
                <a:cs typeface="Times New Roman" pitchFamily="18" charset="0"/>
              </a:rPr>
              <a:t>Scheduling </a:t>
            </a:r>
            <a:r>
              <a:rPr lang="en-US" altLang="zh-CN" u="sng" dirty="0" smtClean="0">
                <a:latin typeface="Times New Roman" pitchFamily="18" charset="0"/>
                <a:ea typeface="宋体" charset="-122"/>
                <a:cs typeface="Times New Roman" pitchFamily="18" charset="0"/>
              </a:rPr>
              <a:t>Tasks </a:t>
            </a:r>
            <a:r>
              <a:rPr lang="en-US" altLang="zh-CN" u="sng" dirty="0">
                <a:latin typeface="Times New Roman" pitchFamily="18" charset="0"/>
                <a:ea typeface="宋体" charset="-122"/>
                <a:cs typeface="Times New Roman" pitchFamily="18" charset="0"/>
              </a:rPr>
              <a:t>in </a:t>
            </a:r>
            <a:r>
              <a:rPr lang="en-US" altLang="zh-CN" u="sng" dirty="0" smtClean="0">
                <a:latin typeface="Times New Roman" pitchFamily="18" charset="0"/>
                <a:ea typeface="宋体" charset="-122"/>
                <a:cs typeface="Times New Roman" pitchFamily="18" charset="0"/>
              </a:rPr>
              <a:t>Different Modes</a:t>
            </a:r>
            <a:endParaRPr lang="en-US" altLang="zh-CN" u="sng" dirty="0">
              <a:latin typeface="Times New Roman" pitchFamily="18" charset="0"/>
              <a:ea typeface="宋体" charset="-122"/>
              <a:cs typeface="Times New Roman" pitchFamily="18" charset="0"/>
            </a:endParaRPr>
          </a:p>
        </p:txBody>
      </p:sp>
      <p:sp>
        <p:nvSpPr>
          <p:cNvPr id="15365" name="Rectangle 3"/>
          <p:cNvSpPr>
            <a:spLocks noGrp="1" noChangeArrowheads="1"/>
          </p:cNvSpPr>
          <p:nvPr>
            <p:ph type="body" idx="1"/>
          </p:nvPr>
        </p:nvSpPr>
        <p:spPr>
          <a:xfrm>
            <a:off x="395536" y="1257300"/>
            <a:ext cx="8367464" cy="4691980"/>
          </a:xfrm>
        </p:spPr>
        <p:txBody>
          <a:bodyPr>
            <a:normAutofit/>
          </a:bodyPr>
          <a:lstStyle/>
          <a:p>
            <a:r>
              <a:rPr lang="en-US" altLang="zh-CN" dirty="0" smtClean="0">
                <a:latin typeface="Times New Roman" pitchFamily="18" charset="0"/>
                <a:cs typeface="Times New Roman" pitchFamily="18" charset="0"/>
              </a:rPr>
              <a:t>The modes in </a:t>
            </a:r>
            <a:r>
              <a:rPr lang="en-US" altLang="zh-CN" dirty="0">
                <a:latin typeface="Times New Roman" pitchFamily="18" charset="0"/>
                <a:cs typeface="Times New Roman" pitchFamily="18" charset="0"/>
              </a:rPr>
              <a:t>a system are characterized by number of active tasks</a:t>
            </a:r>
            <a:r>
              <a:rPr lang="en-US" altLang="zh-CN" dirty="0" smtClean="0">
                <a:latin typeface="Times New Roman" pitchFamily="18" charset="0"/>
                <a:cs typeface="Times New Roman" pitchFamily="18" charset="0"/>
              </a:rPr>
              <a:t>. The </a:t>
            </a:r>
            <a:r>
              <a:rPr lang="en-US" altLang="zh-CN" dirty="0">
                <a:latin typeface="Times New Roman" pitchFamily="18" charset="0"/>
                <a:cs typeface="Times New Roman" pitchFamily="18" charset="0"/>
              </a:rPr>
              <a:t>tasks and their characteristics (</a:t>
            </a:r>
            <a:r>
              <a:rPr lang="en-US" altLang="zh-CN" dirty="0" smtClean="0">
                <a:latin typeface="Times New Roman" pitchFamily="18" charset="0"/>
                <a:cs typeface="Times New Roman" pitchFamily="18" charset="0"/>
              </a:rPr>
              <a:t>period, </a:t>
            </a:r>
            <a:r>
              <a:rPr lang="en-US" altLang="zh-CN" dirty="0">
                <a:latin typeface="Times New Roman" pitchFamily="18" charset="0"/>
                <a:cs typeface="Times New Roman" pitchFamily="18" charset="0"/>
              </a:rPr>
              <a:t>WCET</a:t>
            </a:r>
            <a:r>
              <a:rPr lang="en-US" altLang="zh-CN" dirty="0" smtClean="0">
                <a:latin typeface="Times New Roman" pitchFamily="18" charset="0"/>
                <a:cs typeface="Times New Roman" pitchFamily="18" charset="0"/>
              </a:rPr>
              <a:t>) are </a:t>
            </a:r>
            <a:r>
              <a:rPr lang="en-US" altLang="zh-CN" dirty="0">
                <a:latin typeface="Times New Roman" pitchFamily="18" charset="0"/>
                <a:cs typeface="Times New Roman" pitchFamily="18" charset="0"/>
              </a:rPr>
              <a:t>known a priori. Hence, </a:t>
            </a:r>
            <a:r>
              <a:rPr lang="en-US" altLang="zh-CN" i="1" dirty="0">
                <a:latin typeface="Times New Roman" pitchFamily="18" charset="0"/>
                <a:cs typeface="Times New Roman" pitchFamily="18" charset="0"/>
              </a:rPr>
              <a:t>static priority scheduling </a:t>
            </a:r>
            <a:r>
              <a:rPr lang="en-US" altLang="zh-CN" dirty="0" smtClean="0">
                <a:latin typeface="Times New Roman" pitchFamily="18" charset="0"/>
                <a:cs typeface="Times New Roman" pitchFamily="18" charset="0"/>
              </a:rPr>
              <a:t>is the </a:t>
            </a:r>
            <a:r>
              <a:rPr lang="en-US" altLang="zh-CN" dirty="0">
                <a:latin typeface="Times New Roman" pitchFamily="18" charset="0"/>
                <a:cs typeface="Times New Roman" pitchFamily="18" charset="0"/>
              </a:rPr>
              <a:t>obvious choice for system with different modes. </a:t>
            </a:r>
            <a:r>
              <a:rPr lang="en-US" altLang="zh-CN" i="1" dirty="0" smtClean="0">
                <a:latin typeface="Times New Roman" pitchFamily="18" charset="0"/>
                <a:cs typeface="Times New Roman" pitchFamily="18" charset="0"/>
              </a:rPr>
              <a:t>Rate Monotonic </a:t>
            </a:r>
            <a:r>
              <a:rPr lang="en-US" altLang="zh-CN" i="1" dirty="0">
                <a:latin typeface="Times New Roman" pitchFamily="18" charset="0"/>
                <a:cs typeface="Times New Roman" pitchFamily="18" charset="0"/>
              </a:rPr>
              <a:t>Algorithm </a:t>
            </a:r>
            <a:r>
              <a:rPr lang="en-US" altLang="zh-CN" dirty="0">
                <a:latin typeface="Times New Roman" pitchFamily="18" charset="0"/>
                <a:cs typeface="Times New Roman" pitchFamily="18" charset="0"/>
              </a:rPr>
              <a:t>(RMA) is used to schedule the </a:t>
            </a:r>
            <a:r>
              <a:rPr lang="en-US" altLang="zh-CN" dirty="0" smtClean="0">
                <a:latin typeface="Times New Roman" pitchFamily="18" charset="0"/>
                <a:cs typeface="Times New Roman" pitchFamily="18" charset="0"/>
              </a:rPr>
              <a:t>tasks in the implementation</a:t>
            </a:r>
            <a:r>
              <a:rPr lang="en-US" altLang="zh-CN" dirty="0">
                <a:latin typeface="Times New Roman" pitchFamily="18" charset="0"/>
                <a:cs typeface="Times New Roman" pitchFamily="18" charset="0"/>
              </a:rPr>
              <a:t>.</a:t>
            </a:r>
            <a:endParaRPr lang="en-US" altLang="zh-CN" b="1" u="sng" dirty="0" smtClean="0">
              <a:solidFill>
                <a:srgbClr val="CC0000"/>
              </a:solidFill>
              <a:latin typeface="Times New Roman" pitchFamily="18" charset="0"/>
              <a:ea typeface="宋体" charset="-122"/>
              <a:cs typeface="Times New Roman" pitchFamily="18" charset="0"/>
            </a:endParaRPr>
          </a:p>
        </p:txBody>
      </p:sp>
    </p:spTree>
    <p:extLst>
      <p:ext uri="{BB962C8B-B14F-4D97-AF65-F5344CB8AC3E}">
        <p14:creationId xmlns:p14="http://schemas.microsoft.com/office/powerpoint/2010/main" val="106743256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
          <p:cNvSpPr>
            <a:spLocks noGrp="1" noChangeArrowheads="1"/>
          </p:cNvSpPr>
          <p:nvPr>
            <p:ph type="title"/>
          </p:nvPr>
        </p:nvSpPr>
        <p:spPr>
          <a:xfrm>
            <a:off x="0" y="0"/>
            <a:ext cx="9142413" cy="1124744"/>
          </a:xfrm>
        </p:spPr>
        <p:txBody>
          <a:bodyPr>
            <a:normAutofit/>
          </a:bodyPr>
          <a:lstStyle/>
          <a:p>
            <a:r>
              <a:rPr lang="en-US" altLang="zh-CN" u="sng" dirty="0" smtClean="0">
                <a:latin typeface="Times New Roman" pitchFamily="18" charset="0"/>
                <a:cs typeface="Times New Roman" pitchFamily="18" charset="0"/>
              </a:rPr>
              <a:t>Real-Time </a:t>
            </a:r>
            <a:r>
              <a:rPr lang="en-US" altLang="zh-CN" u="sng" dirty="0">
                <a:latin typeface="Times New Roman" pitchFamily="18" charset="0"/>
                <a:cs typeface="Times New Roman" pitchFamily="18" charset="0"/>
              </a:rPr>
              <a:t>Data Repository</a:t>
            </a:r>
            <a:endParaRPr lang="en-US" altLang="zh-CN" u="sng" dirty="0" smtClean="0">
              <a:latin typeface="Times New Roman" pitchFamily="18" charset="0"/>
              <a:ea typeface="宋体" charset="-122"/>
              <a:cs typeface="Times New Roman" pitchFamily="18" charset="0"/>
            </a:endParaRPr>
          </a:p>
        </p:txBody>
      </p:sp>
      <p:sp>
        <p:nvSpPr>
          <p:cNvPr id="15365" name="Rectangle 3"/>
          <p:cNvSpPr>
            <a:spLocks noGrp="1" noChangeArrowheads="1"/>
          </p:cNvSpPr>
          <p:nvPr>
            <p:ph type="body" idx="1"/>
          </p:nvPr>
        </p:nvSpPr>
        <p:spPr>
          <a:xfrm>
            <a:off x="395536" y="1257300"/>
            <a:ext cx="8367464" cy="4691980"/>
          </a:xfrm>
        </p:spPr>
        <p:txBody>
          <a:bodyPr>
            <a:normAutofit/>
          </a:bodyPr>
          <a:lstStyle/>
          <a:p>
            <a:r>
              <a:rPr lang="en-US" altLang="zh-CN" dirty="0" smtClean="0">
                <a:latin typeface="Times New Roman" pitchFamily="18" charset="0"/>
                <a:cs typeface="Times New Roman" pitchFamily="18" charset="0"/>
              </a:rPr>
              <a:t>Environment </a:t>
            </a:r>
            <a:r>
              <a:rPr lang="en-US" altLang="zh-CN" dirty="0">
                <a:latin typeface="Times New Roman" pitchFamily="18" charset="0"/>
                <a:cs typeface="Times New Roman" pitchFamily="18" charset="0"/>
              </a:rPr>
              <a:t>Data Repository (EDR) </a:t>
            </a:r>
            <a:r>
              <a:rPr lang="en-US" altLang="zh-CN" dirty="0" smtClean="0">
                <a:latin typeface="Times New Roman" pitchFamily="18" charset="0"/>
                <a:cs typeface="Times New Roman" pitchFamily="18" charset="0"/>
              </a:rPr>
              <a:t>is storing </a:t>
            </a:r>
            <a:r>
              <a:rPr lang="en-US" altLang="zh-CN" dirty="0">
                <a:latin typeface="Times New Roman" pitchFamily="18" charset="0"/>
                <a:cs typeface="Times New Roman" pitchFamily="18" charset="0"/>
              </a:rPr>
              <a:t>the data pertaining to </a:t>
            </a:r>
            <a:r>
              <a:rPr lang="en-US" altLang="zh-CN" dirty="0" smtClean="0">
                <a:latin typeface="Times New Roman" pitchFamily="18" charset="0"/>
                <a:cs typeface="Times New Roman" pitchFamily="18" charset="0"/>
              </a:rPr>
              <a:t>external environment and ACC </a:t>
            </a:r>
            <a:r>
              <a:rPr lang="en-US" altLang="zh-CN" dirty="0" smtClean="0">
                <a:latin typeface="Times New Roman" pitchFamily="18" charset="0"/>
                <a:cs typeface="Times New Roman" pitchFamily="18" charset="0"/>
              </a:rPr>
              <a:t>system</a:t>
            </a:r>
            <a:r>
              <a:rPr lang="en-US" altLang="zh-CN" dirty="0">
                <a:latin typeface="Times New Roman" pitchFamily="18" charset="0"/>
                <a:cs typeface="Times New Roman" pitchFamily="18" charset="0"/>
              </a:rPr>
              <a:t>. </a:t>
            </a:r>
            <a:endParaRPr lang="en-US" altLang="zh-CN" dirty="0" smtClean="0">
              <a:latin typeface="Times New Roman" pitchFamily="18" charset="0"/>
              <a:cs typeface="Times New Roman" pitchFamily="18" charset="0"/>
            </a:endParaRPr>
          </a:p>
          <a:p>
            <a:endParaRPr lang="en-US" altLang="zh-CN" dirty="0">
              <a:latin typeface="Times New Roman" pitchFamily="18" charset="0"/>
              <a:cs typeface="Times New Roman" pitchFamily="18" charset="0"/>
            </a:endParaRPr>
          </a:p>
          <a:p>
            <a:r>
              <a:rPr lang="en-US" altLang="zh-CN" dirty="0" smtClean="0">
                <a:latin typeface="Times New Roman" pitchFamily="18" charset="0"/>
                <a:cs typeface="Times New Roman" pitchFamily="18" charset="0"/>
              </a:rPr>
              <a:t>Derived Data Repository (DDR) acts as a global database for the system. ACC controller </a:t>
            </a:r>
            <a:r>
              <a:rPr lang="en-US" altLang="zh-CN" dirty="0">
                <a:latin typeface="Times New Roman" pitchFamily="18" charset="0"/>
                <a:cs typeface="Times New Roman" pitchFamily="18" charset="0"/>
              </a:rPr>
              <a:t>communicates with DDR to get </a:t>
            </a:r>
            <a:r>
              <a:rPr lang="en-US" altLang="zh-CN" dirty="0" smtClean="0">
                <a:latin typeface="Times New Roman" pitchFamily="18" charset="0"/>
                <a:cs typeface="Times New Roman" pitchFamily="18" charset="0"/>
              </a:rPr>
              <a:t>desired speed parameters</a:t>
            </a:r>
            <a:r>
              <a:rPr lang="en-US" altLang="zh-CN" dirty="0">
                <a:latin typeface="Times New Roman" pitchFamily="18" charset="0"/>
                <a:cs typeface="Times New Roman" pitchFamily="18" charset="0"/>
              </a:rPr>
              <a:t>.</a:t>
            </a:r>
            <a:endParaRPr lang="en-US" altLang="zh-CN" b="1" u="sng" dirty="0" smtClean="0">
              <a:solidFill>
                <a:srgbClr val="CC0000"/>
              </a:solidFill>
              <a:latin typeface="Times New Roman" pitchFamily="18" charset="0"/>
              <a:ea typeface="宋体" charset="-122"/>
              <a:cs typeface="Times New Roman" pitchFamily="18" charset="0"/>
            </a:endParaRPr>
          </a:p>
        </p:txBody>
      </p:sp>
    </p:spTree>
    <p:extLst>
      <p:ext uri="{BB962C8B-B14F-4D97-AF65-F5344CB8AC3E}">
        <p14:creationId xmlns:p14="http://schemas.microsoft.com/office/powerpoint/2010/main" val="106743256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
          <p:cNvSpPr>
            <a:spLocks noGrp="1" noChangeArrowheads="1"/>
          </p:cNvSpPr>
          <p:nvPr>
            <p:ph type="title"/>
          </p:nvPr>
        </p:nvSpPr>
        <p:spPr>
          <a:xfrm>
            <a:off x="0" y="0"/>
            <a:ext cx="9142413" cy="1124744"/>
          </a:xfrm>
        </p:spPr>
        <p:txBody>
          <a:bodyPr>
            <a:normAutofit/>
          </a:bodyPr>
          <a:lstStyle/>
          <a:p>
            <a:r>
              <a:rPr lang="en-US" altLang="zh-CN" u="sng" dirty="0" smtClean="0">
                <a:latin typeface="Times New Roman" pitchFamily="18" charset="0"/>
                <a:cs typeface="Times New Roman" pitchFamily="18" charset="0"/>
              </a:rPr>
              <a:t>Real-Time </a:t>
            </a:r>
            <a:r>
              <a:rPr lang="en-US" altLang="zh-CN" u="sng" dirty="0">
                <a:latin typeface="Times New Roman" pitchFamily="18" charset="0"/>
                <a:cs typeface="Times New Roman" pitchFamily="18" charset="0"/>
              </a:rPr>
              <a:t>Data Repository</a:t>
            </a:r>
            <a:endParaRPr lang="en-US" altLang="zh-CN" u="sng" dirty="0" smtClean="0">
              <a:latin typeface="Times New Roman" pitchFamily="18" charset="0"/>
              <a:ea typeface="宋体" charset="-122"/>
              <a:cs typeface="Times New Roman" pitchFamily="18" charset="0"/>
            </a:endParaRPr>
          </a:p>
        </p:txBody>
      </p:sp>
      <p:sp>
        <p:nvSpPr>
          <p:cNvPr id="15365" name="Rectangle 3"/>
          <p:cNvSpPr>
            <a:spLocks noGrp="1" noChangeArrowheads="1"/>
          </p:cNvSpPr>
          <p:nvPr>
            <p:ph type="body" idx="1"/>
          </p:nvPr>
        </p:nvSpPr>
        <p:spPr>
          <a:xfrm>
            <a:off x="395536" y="1257300"/>
            <a:ext cx="8367464" cy="4691980"/>
          </a:xfrm>
        </p:spPr>
        <p:txBody>
          <a:bodyPr>
            <a:normAutofit/>
          </a:bodyPr>
          <a:lstStyle/>
          <a:p>
            <a:endParaRPr lang="en-US" altLang="zh-CN" b="1" u="sng" dirty="0" smtClean="0">
              <a:solidFill>
                <a:srgbClr val="CC0000"/>
              </a:solidFill>
              <a:latin typeface="Times New Roman" pitchFamily="18" charset="0"/>
              <a:ea typeface="宋体" charset="-122"/>
              <a:cs typeface="Times New Roman" pitchFamily="18" charset="0"/>
            </a:endParaRPr>
          </a:p>
        </p:txBody>
      </p:sp>
      <p:pic>
        <p:nvPicPr>
          <p:cNvPr id="2" name="图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48190" y="1819476"/>
            <a:ext cx="4847619" cy="3219048"/>
          </a:xfrm>
          <a:prstGeom prst="rect">
            <a:avLst/>
          </a:prstGeom>
        </p:spPr>
      </p:pic>
    </p:spTree>
    <p:extLst>
      <p:ext uri="{BB962C8B-B14F-4D97-AF65-F5344CB8AC3E}">
        <p14:creationId xmlns:p14="http://schemas.microsoft.com/office/powerpoint/2010/main" val="106743256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
          <p:cNvSpPr>
            <a:spLocks noGrp="1" noChangeArrowheads="1"/>
          </p:cNvSpPr>
          <p:nvPr>
            <p:ph type="title"/>
          </p:nvPr>
        </p:nvSpPr>
        <p:spPr>
          <a:xfrm>
            <a:off x="0" y="0"/>
            <a:ext cx="9142413" cy="1124744"/>
          </a:xfrm>
        </p:spPr>
        <p:txBody>
          <a:bodyPr>
            <a:normAutofit/>
          </a:bodyPr>
          <a:lstStyle/>
          <a:p>
            <a:r>
              <a:rPr lang="en-US" altLang="zh-CN" u="sng" dirty="0" smtClean="0">
                <a:latin typeface="Times New Roman" pitchFamily="18" charset="0"/>
                <a:ea typeface="宋体" charset="-122"/>
                <a:cs typeface="Times New Roman" pitchFamily="18" charset="0"/>
              </a:rPr>
              <a:t>Tasks Classification</a:t>
            </a:r>
          </a:p>
        </p:txBody>
      </p:sp>
      <p:sp>
        <p:nvSpPr>
          <p:cNvPr id="15365" name="Rectangle 3"/>
          <p:cNvSpPr>
            <a:spLocks noGrp="1" noChangeArrowheads="1"/>
          </p:cNvSpPr>
          <p:nvPr>
            <p:ph type="body" idx="1"/>
          </p:nvPr>
        </p:nvSpPr>
        <p:spPr>
          <a:xfrm>
            <a:off x="395536" y="1257300"/>
            <a:ext cx="8367464" cy="4691980"/>
          </a:xfrm>
        </p:spPr>
        <p:txBody>
          <a:bodyPr>
            <a:normAutofit/>
          </a:bodyPr>
          <a:lstStyle/>
          <a:p>
            <a:r>
              <a:rPr lang="en-US" altLang="zh-CN" dirty="0">
                <a:latin typeface="Times New Roman" pitchFamily="18" charset="0"/>
                <a:cs typeface="Times New Roman" pitchFamily="18" charset="0"/>
              </a:rPr>
              <a:t>Sensor Reading </a:t>
            </a:r>
            <a:r>
              <a:rPr lang="en-US" altLang="zh-CN" dirty="0" smtClean="0">
                <a:latin typeface="Times New Roman" pitchFamily="18" charset="0"/>
                <a:cs typeface="Times New Roman" pitchFamily="18" charset="0"/>
              </a:rPr>
              <a:t>Tasks</a:t>
            </a:r>
            <a:r>
              <a:rPr lang="en-US" altLang="zh-CN" dirty="0">
                <a:latin typeface="Times New Roman" pitchFamily="18" charset="0"/>
                <a:cs typeface="Times New Roman" pitchFamily="18" charset="0"/>
              </a:rPr>
              <a:t>: </a:t>
            </a:r>
            <a:r>
              <a:rPr lang="en-US" altLang="zh-CN" dirty="0" smtClean="0">
                <a:latin typeface="Times New Roman" pitchFamily="18" charset="0"/>
                <a:cs typeface="Times New Roman" pitchFamily="18" charset="0"/>
              </a:rPr>
              <a:t>data </a:t>
            </a:r>
            <a:r>
              <a:rPr lang="en-US" altLang="zh-CN" dirty="0">
                <a:latin typeface="Times New Roman" pitchFamily="18" charset="0"/>
                <a:cs typeface="Times New Roman" pitchFamily="18" charset="0"/>
              </a:rPr>
              <a:t>collected </a:t>
            </a:r>
            <a:r>
              <a:rPr lang="en-US" altLang="zh-CN" dirty="0" smtClean="0">
                <a:latin typeface="Times New Roman" pitchFamily="18" charset="0"/>
                <a:cs typeface="Times New Roman" pitchFamily="18" charset="0"/>
              </a:rPr>
              <a:t>from sensors.</a:t>
            </a:r>
          </a:p>
          <a:p>
            <a:endParaRPr lang="en-US" altLang="zh-CN" dirty="0" smtClean="0">
              <a:latin typeface="Times New Roman" pitchFamily="18" charset="0"/>
              <a:cs typeface="Times New Roman" pitchFamily="18" charset="0"/>
            </a:endParaRPr>
          </a:p>
          <a:p>
            <a:r>
              <a:rPr lang="en-US" altLang="zh-CN" dirty="0" smtClean="0">
                <a:latin typeface="Times New Roman" pitchFamily="18" charset="0"/>
                <a:cs typeface="Times New Roman" pitchFamily="18" charset="0"/>
              </a:rPr>
              <a:t>On-demand </a:t>
            </a:r>
            <a:r>
              <a:rPr lang="en-US" altLang="zh-CN" dirty="0">
                <a:latin typeface="Times New Roman" pitchFamily="18" charset="0"/>
                <a:cs typeface="Times New Roman" pitchFamily="18" charset="0"/>
              </a:rPr>
              <a:t>Update </a:t>
            </a:r>
            <a:r>
              <a:rPr lang="en-US" altLang="zh-CN" dirty="0" smtClean="0">
                <a:latin typeface="Times New Roman" pitchFamily="18" charset="0"/>
                <a:cs typeface="Times New Roman" pitchFamily="18" charset="0"/>
              </a:rPr>
              <a:t>Tasks: the </a:t>
            </a:r>
            <a:r>
              <a:rPr lang="en-US" altLang="zh-CN" dirty="0">
                <a:latin typeface="Times New Roman" pitchFamily="18" charset="0"/>
                <a:cs typeface="Times New Roman" pitchFamily="18" charset="0"/>
              </a:rPr>
              <a:t>derived </a:t>
            </a:r>
            <a:r>
              <a:rPr lang="en-US" altLang="zh-CN" dirty="0" smtClean="0">
                <a:latin typeface="Times New Roman" pitchFamily="18" charset="0"/>
                <a:cs typeface="Times New Roman" pitchFamily="18" charset="0"/>
              </a:rPr>
              <a:t>data items </a:t>
            </a:r>
            <a:r>
              <a:rPr lang="en-US" altLang="zh-CN" dirty="0">
                <a:latin typeface="Times New Roman" pitchFamily="18" charset="0"/>
                <a:cs typeface="Times New Roman" pitchFamily="18" charset="0"/>
              </a:rPr>
              <a:t>are calculated and updated </a:t>
            </a:r>
            <a:r>
              <a:rPr lang="en-US" altLang="zh-CN" dirty="0" smtClean="0">
                <a:latin typeface="Times New Roman" pitchFamily="18" charset="0"/>
                <a:cs typeface="Times New Roman" pitchFamily="18" charset="0"/>
              </a:rPr>
              <a:t>only when one </a:t>
            </a:r>
            <a:r>
              <a:rPr lang="en-US" altLang="zh-CN" dirty="0">
                <a:latin typeface="Times New Roman" pitchFamily="18" charset="0"/>
                <a:cs typeface="Times New Roman" pitchFamily="18" charset="0"/>
              </a:rPr>
              <a:t>of the data items </a:t>
            </a:r>
            <a:r>
              <a:rPr lang="en-US" altLang="zh-CN" dirty="0" smtClean="0">
                <a:latin typeface="Times New Roman" pitchFamily="18" charset="0"/>
                <a:cs typeface="Times New Roman" pitchFamily="18" charset="0"/>
              </a:rPr>
              <a:t>changes more </a:t>
            </a:r>
            <a:r>
              <a:rPr lang="en-US" altLang="zh-CN" dirty="0">
                <a:latin typeface="Times New Roman" pitchFamily="18" charset="0"/>
                <a:cs typeface="Times New Roman" pitchFamily="18" charset="0"/>
              </a:rPr>
              <a:t>than the threshold </a:t>
            </a:r>
            <a:r>
              <a:rPr lang="en-US" altLang="zh-CN" dirty="0" smtClean="0">
                <a:latin typeface="Times New Roman" pitchFamily="18" charset="0"/>
                <a:cs typeface="Times New Roman" pitchFamily="18" charset="0"/>
              </a:rPr>
              <a:t>value.</a:t>
            </a:r>
            <a:endParaRPr lang="en-US" altLang="zh-CN" u="sng" dirty="0" smtClean="0">
              <a:solidFill>
                <a:srgbClr val="CC0000"/>
              </a:solidFill>
              <a:latin typeface="Times New Roman" pitchFamily="18" charset="0"/>
              <a:ea typeface="宋体" charset="-122"/>
              <a:cs typeface="Times New Roman" pitchFamily="18" charset="0"/>
            </a:endParaRPr>
          </a:p>
        </p:txBody>
      </p:sp>
    </p:spTree>
    <p:extLst>
      <p:ext uri="{BB962C8B-B14F-4D97-AF65-F5344CB8AC3E}">
        <p14:creationId xmlns:p14="http://schemas.microsoft.com/office/powerpoint/2010/main" val="106743256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
          <p:cNvSpPr>
            <a:spLocks noGrp="1" noChangeArrowheads="1"/>
          </p:cNvSpPr>
          <p:nvPr>
            <p:ph type="title"/>
          </p:nvPr>
        </p:nvSpPr>
        <p:spPr>
          <a:xfrm>
            <a:off x="0" y="0"/>
            <a:ext cx="9142413" cy="1124744"/>
          </a:xfrm>
        </p:spPr>
        <p:txBody>
          <a:bodyPr>
            <a:normAutofit/>
          </a:bodyPr>
          <a:lstStyle/>
          <a:p>
            <a:r>
              <a:rPr lang="en-US" altLang="zh-CN" u="sng" dirty="0">
                <a:latin typeface="Times New Roman" pitchFamily="18" charset="0"/>
                <a:ea typeface="宋体" charset="-122"/>
                <a:cs typeface="Times New Roman" pitchFamily="18" charset="0"/>
              </a:rPr>
              <a:t>Scheduling of On-Demand </a:t>
            </a:r>
            <a:r>
              <a:rPr lang="en-US" altLang="zh-CN" u="sng" dirty="0" smtClean="0">
                <a:latin typeface="Times New Roman" pitchFamily="18" charset="0"/>
                <a:ea typeface="宋体" charset="-122"/>
                <a:cs typeface="Times New Roman" pitchFamily="18" charset="0"/>
              </a:rPr>
              <a:t>tasks</a:t>
            </a:r>
          </a:p>
        </p:txBody>
      </p:sp>
      <p:sp>
        <p:nvSpPr>
          <p:cNvPr id="15365" name="Rectangle 3"/>
          <p:cNvSpPr>
            <a:spLocks noGrp="1" noChangeArrowheads="1"/>
          </p:cNvSpPr>
          <p:nvPr>
            <p:ph type="body" idx="1"/>
          </p:nvPr>
        </p:nvSpPr>
        <p:spPr>
          <a:xfrm>
            <a:off x="395536" y="1257300"/>
            <a:ext cx="8367464" cy="4691980"/>
          </a:xfrm>
        </p:spPr>
        <p:txBody>
          <a:bodyPr>
            <a:normAutofit/>
          </a:bodyPr>
          <a:lstStyle/>
          <a:p>
            <a:r>
              <a:rPr lang="en-US" altLang="zh-CN" dirty="0">
                <a:latin typeface="Times New Roman" pitchFamily="18" charset="0"/>
                <a:cs typeface="Times New Roman" pitchFamily="18" charset="0"/>
              </a:rPr>
              <a:t>On-demand Update Tasks </a:t>
            </a:r>
            <a:r>
              <a:rPr lang="en-US" altLang="zh-CN" dirty="0" smtClean="0">
                <a:latin typeface="Times New Roman" pitchFamily="18" charset="0"/>
                <a:cs typeface="Times New Roman" pitchFamily="18" charset="0"/>
              </a:rPr>
              <a:t>are modeled </a:t>
            </a:r>
            <a:r>
              <a:rPr lang="en-US" altLang="zh-CN" dirty="0">
                <a:latin typeface="Times New Roman" pitchFamily="18" charset="0"/>
                <a:cs typeface="Times New Roman" pitchFamily="18" charset="0"/>
              </a:rPr>
              <a:t>as </a:t>
            </a:r>
            <a:r>
              <a:rPr lang="en-US" altLang="zh-CN" dirty="0" smtClean="0">
                <a:latin typeface="Times New Roman" pitchFamily="18" charset="0"/>
                <a:cs typeface="Times New Roman" pitchFamily="18" charset="0"/>
              </a:rPr>
              <a:t>aperiodic </a:t>
            </a:r>
            <a:r>
              <a:rPr lang="en-US" altLang="zh-CN" dirty="0">
                <a:latin typeface="Times New Roman" pitchFamily="18" charset="0"/>
                <a:cs typeface="Times New Roman" pitchFamily="18" charset="0"/>
              </a:rPr>
              <a:t>tasks. A well known </a:t>
            </a:r>
            <a:r>
              <a:rPr lang="en-US" altLang="zh-CN" dirty="0" smtClean="0">
                <a:latin typeface="Times New Roman" pitchFamily="18" charset="0"/>
                <a:cs typeface="Times New Roman" pitchFamily="18" charset="0"/>
              </a:rPr>
              <a:t>conceptual framework </a:t>
            </a:r>
            <a:r>
              <a:rPr lang="en-US" altLang="zh-CN" dirty="0">
                <a:latin typeface="Times New Roman" pitchFamily="18" charset="0"/>
                <a:cs typeface="Times New Roman" pitchFamily="18" charset="0"/>
              </a:rPr>
              <a:t>to guarantee the service on </a:t>
            </a:r>
            <a:r>
              <a:rPr lang="en-US" altLang="zh-CN" dirty="0" smtClean="0">
                <a:latin typeface="Times New Roman" pitchFamily="18" charset="0"/>
                <a:cs typeface="Times New Roman" pitchFamily="18" charset="0"/>
              </a:rPr>
              <a:t>aperiodic tasks </a:t>
            </a:r>
            <a:r>
              <a:rPr lang="en-US" altLang="zh-CN" dirty="0">
                <a:latin typeface="Times New Roman" pitchFamily="18" charset="0"/>
                <a:cs typeface="Times New Roman" pitchFamily="18" charset="0"/>
              </a:rPr>
              <a:t>is the </a:t>
            </a:r>
            <a:r>
              <a:rPr lang="en-US" altLang="zh-CN" i="1" dirty="0">
                <a:latin typeface="Times New Roman" pitchFamily="18" charset="0"/>
                <a:cs typeface="Times New Roman" pitchFamily="18" charset="0"/>
              </a:rPr>
              <a:t>aperiodic server technique</a:t>
            </a:r>
            <a:r>
              <a:rPr lang="en-US" altLang="zh-CN" dirty="0">
                <a:latin typeface="Times New Roman" pitchFamily="18" charset="0"/>
                <a:cs typeface="Times New Roman" pitchFamily="18" charset="0"/>
              </a:rPr>
              <a:t>. </a:t>
            </a:r>
            <a:endParaRPr lang="en-US" altLang="zh-CN" b="1" u="sng" dirty="0" smtClean="0">
              <a:solidFill>
                <a:srgbClr val="CC0000"/>
              </a:solidFill>
              <a:latin typeface="Times New Roman" pitchFamily="18" charset="0"/>
              <a:ea typeface="宋体" charset="-122"/>
              <a:cs typeface="Times New Roman" pitchFamily="18" charset="0"/>
            </a:endParaRPr>
          </a:p>
        </p:txBody>
      </p:sp>
    </p:spTree>
    <p:extLst>
      <p:ext uri="{BB962C8B-B14F-4D97-AF65-F5344CB8AC3E}">
        <p14:creationId xmlns:p14="http://schemas.microsoft.com/office/powerpoint/2010/main" val="402555237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
          <p:cNvSpPr>
            <a:spLocks noGrp="1" noChangeArrowheads="1"/>
          </p:cNvSpPr>
          <p:nvPr>
            <p:ph type="title"/>
          </p:nvPr>
        </p:nvSpPr>
        <p:spPr>
          <a:xfrm>
            <a:off x="0" y="0"/>
            <a:ext cx="9142413" cy="1124744"/>
          </a:xfrm>
        </p:spPr>
        <p:txBody>
          <a:bodyPr>
            <a:normAutofit/>
          </a:bodyPr>
          <a:lstStyle/>
          <a:p>
            <a:r>
              <a:rPr lang="en-US" altLang="zh-CN" u="sng" dirty="0" smtClean="0">
                <a:latin typeface="Times New Roman" pitchFamily="18" charset="0"/>
                <a:ea typeface="宋体" charset="-122"/>
                <a:cs typeface="Times New Roman" pitchFamily="18" charset="0"/>
              </a:rPr>
              <a:t>Server Technique</a:t>
            </a:r>
          </a:p>
        </p:txBody>
      </p:sp>
      <p:sp>
        <p:nvSpPr>
          <p:cNvPr id="15365" name="Rectangle 3"/>
          <p:cNvSpPr>
            <a:spLocks noGrp="1" noChangeArrowheads="1"/>
          </p:cNvSpPr>
          <p:nvPr>
            <p:ph type="body" idx="1"/>
          </p:nvPr>
        </p:nvSpPr>
        <p:spPr>
          <a:xfrm>
            <a:off x="395536" y="1257300"/>
            <a:ext cx="8367464" cy="4691980"/>
          </a:xfrm>
        </p:spPr>
        <p:txBody>
          <a:bodyPr>
            <a:normAutofit/>
          </a:bodyPr>
          <a:lstStyle/>
          <a:p>
            <a:r>
              <a:rPr lang="en-US" altLang="zh-CN" dirty="0" smtClean="0">
                <a:latin typeface="Times New Roman" pitchFamily="18" charset="0"/>
                <a:cs typeface="Times New Roman" pitchFamily="18" charset="0"/>
              </a:rPr>
              <a:t>Server </a:t>
            </a:r>
            <a:r>
              <a:rPr lang="en-US" altLang="zh-CN" dirty="0" smtClean="0">
                <a:latin typeface="Times New Roman" pitchFamily="18" charset="0"/>
                <a:cs typeface="Times New Roman" pitchFamily="18" charset="0"/>
              </a:rPr>
              <a:t>models the behavior of </a:t>
            </a:r>
            <a:r>
              <a:rPr lang="en-US" altLang="zh-CN" dirty="0" smtClean="0">
                <a:latin typeface="Times New Roman" pitchFamily="18" charset="0"/>
                <a:cs typeface="Times New Roman" pitchFamily="18" charset="0"/>
              </a:rPr>
              <a:t>tasks </a:t>
            </a:r>
            <a:r>
              <a:rPr lang="en-US" altLang="zh-CN" dirty="0" smtClean="0">
                <a:latin typeface="Times New Roman" pitchFamily="18" charset="0"/>
                <a:cs typeface="Times New Roman" pitchFamily="18" charset="0"/>
              </a:rPr>
              <a:t>by reserving a share of processor bandwidth for each of the </a:t>
            </a:r>
            <a:r>
              <a:rPr lang="en-US" altLang="zh-CN" dirty="0" smtClean="0">
                <a:latin typeface="Times New Roman" pitchFamily="18" charset="0"/>
                <a:cs typeface="Times New Roman" pitchFamily="18" charset="0"/>
              </a:rPr>
              <a:t>tasks. </a:t>
            </a:r>
            <a:r>
              <a:rPr lang="en-US" altLang="zh-CN" dirty="0" smtClean="0">
                <a:latin typeface="Times New Roman" pitchFamily="18" charset="0"/>
                <a:cs typeface="Times New Roman" pitchFamily="18" charset="0"/>
              </a:rPr>
              <a:t>In ACC,</a:t>
            </a:r>
            <a:r>
              <a:rPr lang="en-US" altLang="zh-CN" dirty="0" smtClean="0">
                <a:latin typeface="Times New Roman" pitchFamily="18" charset="0"/>
                <a:cs typeface="Times New Roman" pitchFamily="18" charset="0"/>
              </a:rPr>
              <a:t> there is also </a:t>
            </a:r>
            <a:r>
              <a:rPr lang="en-US" altLang="zh-CN" dirty="0" smtClean="0">
                <a:latin typeface="Times New Roman" pitchFamily="18" charset="0"/>
                <a:cs typeface="Times New Roman" pitchFamily="18" charset="0"/>
              </a:rPr>
              <a:t>a controlling server thread to maintain each reserved bandwidth. </a:t>
            </a:r>
            <a:endParaRPr lang="en-US" altLang="zh-CN" b="1" u="sng" dirty="0" smtClean="0">
              <a:solidFill>
                <a:srgbClr val="CC0000"/>
              </a:solidFill>
              <a:latin typeface="Times New Roman" pitchFamily="18" charset="0"/>
              <a:ea typeface="宋体" charset="-122"/>
              <a:cs typeface="Times New Roman" pitchFamily="18" charset="0"/>
            </a:endParaRPr>
          </a:p>
        </p:txBody>
      </p:sp>
    </p:spTree>
    <p:extLst>
      <p:ext uri="{BB962C8B-B14F-4D97-AF65-F5344CB8AC3E}">
        <p14:creationId xmlns:p14="http://schemas.microsoft.com/office/powerpoint/2010/main" val="99291597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
          <p:cNvSpPr>
            <a:spLocks noGrp="1" noChangeArrowheads="1"/>
          </p:cNvSpPr>
          <p:nvPr>
            <p:ph type="title"/>
          </p:nvPr>
        </p:nvSpPr>
        <p:spPr>
          <a:xfrm>
            <a:off x="0" y="0"/>
            <a:ext cx="9142413" cy="1124744"/>
          </a:xfrm>
        </p:spPr>
        <p:txBody>
          <a:bodyPr>
            <a:normAutofit/>
          </a:bodyPr>
          <a:lstStyle/>
          <a:p>
            <a:r>
              <a:rPr lang="en-US" altLang="zh-CN" u="sng" dirty="0">
                <a:latin typeface="Times New Roman" pitchFamily="18" charset="0"/>
                <a:ea typeface="宋体" charset="-122"/>
                <a:cs typeface="Times New Roman" pitchFamily="18" charset="0"/>
              </a:rPr>
              <a:t>Tasks </a:t>
            </a:r>
            <a:r>
              <a:rPr lang="en-US" altLang="zh-CN" u="sng" dirty="0" smtClean="0">
                <a:latin typeface="Times New Roman" pitchFamily="18" charset="0"/>
                <a:ea typeface="宋体" charset="-122"/>
                <a:cs typeface="Times New Roman" pitchFamily="18" charset="0"/>
              </a:rPr>
              <a:t>Classification</a:t>
            </a:r>
          </a:p>
        </p:txBody>
      </p:sp>
      <p:sp>
        <p:nvSpPr>
          <p:cNvPr id="15365" name="Rectangle 3"/>
          <p:cNvSpPr>
            <a:spLocks noGrp="1" noChangeArrowheads="1"/>
          </p:cNvSpPr>
          <p:nvPr>
            <p:ph type="body" idx="1"/>
          </p:nvPr>
        </p:nvSpPr>
        <p:spPr>
          <a:xfrm>
            <a:off x="395536" y="1257300"/>
            <a:ext cx="8367464" cy="4691980"/>
          </a:xfrm>
        </p:spPr>
        <p:txBody>
          <a:bodyPr>
            <a:normAutofit/>
          </a:bodyPr>
          <a:lstStyle/>
          <a:p>
            <a:r>
              <a:rPr lang="en-US" altLang="zh-CN" dirty="0">
                <a:latin typeface="Times New Roman" pitchFamily="18" charset="0"/>
                <a:cs typeface="Times New Roman" pitchFamily="18" charset="0"/>
              </a:rPr>
              <a:t>Lower Level Controller </a:t>
            </a:r>
            <a:r>
              <a:rPr lang="en-US" altLang="zh-CN" dirty="0" smtClean="0">
                <a:latin typeface="Times New Roman" pitchFamily="18" charset="0"/>
                <a:cs typeface="Times New Roman" pitchFamily="18" charset="0"/>
              </a:rPr>
              <a:t>Tasks</a:t>
            </a:r>
            <a:r>
              <a:rPr lang="en-US" altLang="zh-CN" dirty="0">
                <a:latin typeface="Times New Roman" pitchFamily="18" charset="0"/>
                <a:cs typeface="Times New Roman" pitchFamily="18" charset="0"/>
              </a:rPr>
              <a:t>: </a:t>
            </a:r>
            <a:r>
              <a:rPr lang="en-US" altLang="zh-CN" dirty="0" smtClean="0">
                <a:latin typeface="Times New Roman" pitchFamily="18" charset="0"/>
                <a:cs typeface="Times New Roman" pitchFamily="18" charset="0"/>
              </a:rPr>
              <a:t>they </a:t>
            </a:r>
            <a:r>
              <a:rPr lang="en-US" altLang="zh-CN" dirty="0">
                <a:latin typeface="Times New Roman" pitchFamily="18" charset="0"/>
                <a:cs typeface="Times New Roman" pitchFamily="18" charset="0"/>
              </a:rPr>
              <a:t>give </a:t>
            </a:r>
            <a:r>
              <a:rPr lang="en-US" altLang="zh-CN" dirty="0" smtClean="0">
                <a:latin typeface="Times New Roman" pitchFamily="18" charset="0"/>
                <a:cs typeface="Times New Roman" pitchFamily="18" charset="0"/>
              </a:rPr>
              <a:t>command to </a:t>
            </a:r>
            <a:r>
              <a:rPr lang="en-US" altLang="zh-CN" dirty="0">
                <a:latin typeface="Times New Roman" pitchFamily="18" charset="0"/>
                <a:cs typeface="Times New Roman" pitchFamily="18" charset="0"/>
              </a:rPr>
              <a:t>the mechanical system of the </a:t>
            </a:r>
            <a:r>
              <a:rPr lang="en-US" altLang="zh-CN" dirty="0">
                <a:latin typeface="Times New Roman" pitchFamily="18" charset="0"/>
                <a:cs typeface="Times New Roman" pitchFamily="18" charset="0"/>
              </a:rPr>
              <a:t>vehicle </a:t>
            </a:r>
            <a:r>
              <a:rPr lang="en-US" altLang="zh-CN" dirty="0">
                <a:latin typeface="Times New Roman" pitchFamily="18" charset="0"/>
                <a:cs typeface="Times New Roman" pitchFamily="18" charset="0"/>
              </a:rPr>
              <a:t>to achieve </a:t>
            </a:r>
            <a:r>
              <a:rPr lang="en-US" altLang="zh-CN" dirty="0">
                <a:latin typeface="Times New Roman" pitchFamily="18" charset="0"/>
                <a:cs typeface="Times New Roman" pitchFamily="18" charset="0"/>
              </a:rPr>
              <a:t>the desired velocity</a:t>
            </a:r>
            <a:r>
              <a:rPr lang="en-US" altLang="zh-CN" dirty="0">
                <a:latin typeface="Times New Roman" pitchFamily="18" charset="0"/>
                <a:cs typeface="Times New Roman" pitchFamily="18" charset="0"/>
              </a:rPr>
              <a:t>. </a:t>
            </a:r>
            <a:r>
              <a:rPr lang="en-US" altLang="zh-CN" dirty="0">
                <a:latin typeface="Times New Roman" pitchFamily="18" charset="0"/>
                <a:cs typeface="Times New Roman" pitchFamily="18" charset="0"/>
              </a:rPr>
              <a:t>These tasks are </a:t>
            </a:r>
            <a:r>
              <a:rPr lang="en-US" altLang="zh-CN" dirty="0">
                <a:latin typeface="Times New Roman" pitchFamily="18" charset="0"/>
                <a:cs typeface="Times New Roman" pitchFamily="18" charset="0"/>
              </a:rPr>
              <a:t>performed by </a:t>
            </a:r>
            <a:r>
              <a:rPr lang="en-US" altLang="zh-CN" dirty="0">
                <a:latin typeface="Times New Roman" pitchFamily="18" charset="0"/>
                <a:cs typeface="Times New Roman" pitchFamily="18" charset="0"/>
              </a:rPr>
              <a:t>the </a:t>
            </a:r>
            <a:r>
              <a:rPr lang="en-US" altLang="zh-CN" dirty="0" smtClean="0">
                <a:latin typeface="Times New Roman" pitchFamily="18" charset="0"/>
                <a:cs typeface="Times New Roman" pitchFamily="18" charset="0"/>
              </a:rPr>
              <a:t>hardware.</a:t>
            </a:r>
            <a:endParaRPr lang="en-US" altLang="zh-CN" dirty="0">
              <a:latin typeface="Times New Roman" pitchFamily="18" charset="0"/>
              <a:cs typeface="Times New Roman" pitchFamily="18" charset="0"/>
            </a:endParaRPr>
          </a:p>
          <a:p>
            <a:endParaRPr lang="en-US" altLang="zh-CN" dirty="0" smtClean="0">
              <a:latin typeface="Times New Roman" pitchFamily="18" charset="0"/>
              <a:cs typeface="Times New Roman" pitchFamily="18" charset="0"/>
            </a:endParaRPr>
          </a:p>
          <a:p>
            <a:r>
              <a:rPr lang="en-US" altLang="zh-CN" dirty="0">
                <a:latin typeface="Times New Roman" pitchFamily="18" charset="0"/>
                <a:cs typeface="Times New Roman" pitchFamily="18" charset="0"/>
              </a:rPr>
              <a:t>Other Tasks: They are the lower priority tasks such </a:t>
            </a:r>
            <a:r>
              <a:rPr lang="en-US" altLang="zh-CN" dirty="0">
                <a:latin typeface="Times New Roman" pitchFamily="18" charset="0"/>
                <a:cs typeface="Times New Roman" pitchFamily="18" charset="0"/>
              </a:rPr>
              <a:t>as monitoring </a:t>
            </a:r>
            <a:r>
              <a:rPr lang="en-US" altLang="zh-CN" dirty="0">
                <a:latin typeface="Times New Roman" pitchFamily="18" charset="0"/>
                <a:cs typeface="Times New Roman" pitchFamily="18" charset="0"/>
              </a:rPr>
              <a:t>weather </a:t>
            </a:r>
            <a:r>
              <a:rPr lang="en-US" altLang="zh-CN" dirty="0">
                <a:latin typeface="Times New Roman" pitchFamily="18" charset="0"/>
                <a:cs typeface="Times New Roman" pitchFamily="18" charset="0"/>
              </a:rPr>
              <a:t>and road </a:t>
            </a:r>
            <a:r>
              <a:rPr lang="en-US" altLang="zh-CN" dirty="0">
                <a:latin typeface="Times New Roman" pitchFamily="18" charset="0"/>
                <a:cs typeface="Times New Roman" pitchFamily="18" charset="0"/>
              </a:rPr>
              <a:t>conditions</a:t>
            </a:r>
            <a:r>
              <a:rPr lang="en-US" altLang="zh-CN" dirty="0">
                <a:latin typeface="Times New Roman" pitchFamily="18" charset="0"/>
                <a:cs typeface="Times New Roman" pitchFamily="18" charset="0"/>
              </a:rPr>
              <a:t>.</a:t>
            </a:r>
            <a:r>
              <a:rPr lang="en-US" altLang="zh-CN" dirty="0">
                <a:latin typeface="Times New Roman" pitchFamily="18" charset="0"/>
                <a:cs typeface="Times New Roman" pitchFamily="18" charset="0"/>
              </a:rPr>
              <a:t> These tasks are executed only </a:t>
            </a:r>
            <a:r>
              <a:rPr lang="en-US" altLang="zh-CN" dirty="0">
                <a:latin typeface="Times New Roman" pitchFamily="18" charset="0"/>
                <a:cs typeface="Times New Roman" pitchFamily="18" charset="0"/>
              </a:rPr>
              <a:t>when there </a:t>
            </a:r>
            <a:r>
              <a:rPr lang="en-US" altLang="zh-CN" dirty="0">
                <a:latin typeface="Times New Roman" pitchFamily="18" charset="0"/>
                <a:cs typeface="Times New Roman" pitchFamily="18" charset="0"/>
              </a:rPr>
              <a:t>are no critical tasks pending in the system.</a:t>
            </a:r>
            <a:endParaRPr lang="en-US" altLang="zh-CN" dirty="0">
              <a:latin typeface="Times New Roman" pitchFamily="18" charset="0"/>
              <a:cs typeface="Times New Roman" pitchFamily="18" charset="0"/>
            </a:endParaRPr>
          </a:p>
        </p:txBody>
      </p:sp>
    </p:spTree>
    <p:extLst>
      <p:ext uri="{BB962C8B-B14F-4D97-AF65-F5344CB8AC3E}">
        <p14:creationId xmlns:p14="http://schemas.microsoft.com/office/powerpoint/2010/main" val="10674325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
          <p:cNvSpPr>
            <a:spLocks noGrp="1" noChangeArrowheads="1"/>
          </p:cNvSpPr>
          <p:nvPr>
            <p:ph type="title"/>
          </p:nvPr>
        </p:nvSpPr>
        <p:spPr>
          <a:xfrm>
            <a:off x="0" y="0"/>
            <a:ext cx="9142413" cy="1124744"/>
          </a:xfrm>
        </p:spPr>
        <p:txBody>
          <a:bodyPr>
            <a:normAutofit/>
          </a:bodyPr>
          <a:lstStyle/>
          <a:p>
            <a:r>
              <a:rPr lang="en-US" altLang="zh-CN" u="sng" dirty="0" smtClean="0">
                <a:latin typeface="Times New Roman" pitchFamily="18" charset="0"/>
                <a:ea typeface="宋体" charset="-122"/>
                <a:cs typeface="Times New Roman" pitchFamily="18" charset="0"/>
              </a:rPr>
              <a:t>Reference</a:t>
            </a:r>
          </a:p>
        </p:txBody>
      </p:sp>
      <p:sp>
        <p:nvSpPr>
          <p:cNvPr id="15365" name="Rectangle 3"/>
          <p:cNvSpPr>
            <a:spLocks noGrp="1" noChangeArrowheads="1"/>
          </p:cNvSpPr>
          <p:nvPr>
            <p:ph type="body" idx="1"/>
          </p:nvPr>
        </p:nvSpPr>
        <p:spPr>
          <a:xfrm>
            <a:off x="395536" y="1268760"/>
            <a:ext cx="8367464" cy="5400600"/>
          </a:xfrm>
        </p:spPr>
        <p:txBody>
          <a:bodyPr>
            <a:normAutofit fontScale="85000" lnSpcReduction="20000"/>
          </a:bodyPr>
          <a:lstStyle/>
          <a:p>
            <a:r>
              <a:rPr lang="en-US" altLang="zh-CN" dirty="0">
                <a:latin typeface="Times New Roman" pitchFamily="18" charset="0"/>
                <a:cs typeface="Times New Roman" pitchFamily="18" charset="0"/>
              </a:rPr>
              <a:t>Mishra, </a:t>
            </a:r>
            <a:r>
              <a:rPr lang="en-US" altLang="zh-CN" dirty="0" err="1">
                <a:latin typeface="Times New Roman" pitchFamily="18" charset="0"/>
                <a:cs typeface="Times New Roman" pitchFamily="18" charset="0"/>
              </a:rPr>
              <a:t>Geetishree</a:t>
            </a:r>
            <a:r>
              <a:rPr lang="en-US" altLang="zh-CN" dirty="0">
                <a:latin typeface="Times New Roman" pitchFamily="18" charset="0"/>
                <a:cs typeface="Times New Roman" pitchFamily="18" charset="0"/>
              </a:rPr>
              <a:t>, and K. S. </a:t>
            </a:r>
            <a:r>
              <a:rPr lang="en-US" altLang="zh-CN" dirty="0" err="1">
                <a:latin typeface="Times New Roman" pitchFamily="18" charset="0"/>
                <a:cs typeface="Times New Roman" pitchFamily="18" charset="0"/>
              </a:rPr>
              <a:t>Gurumurthy</a:t>
            </a:r>
            <a:r>
              <a:rPr lang="en-US" altLang="zh-CN" dirty="0">
                <a:latin typeface="Times New Roman" pitchFamily="18" charset="0"/>
                <a:cs typeface="Times New Roman" pitchFamily="18" charset="0"/>
              </a:rPr>
              <a:t>. " Dynamic task scheduling on multicore automotive ECUs. " International Journal of VLSI design &amp; Communication Systems (VLSICS) Vol.5, No.6, December 2014</a:t>
            </a:r>
            <a:endParaRPr lang="zh-CN" altLang="en-US" dirty="0">
              <a:latin typeface="Times New Roman" pitchFamily="18" charset="0"/>
              <a:cs typeface="Times New Roman" pitchFamily="18" charset="0"/>
            </a:endParaRPr>
          </a:p>
          <a:p>
            <a:endParaRPr lang="en-US" altLang="zh-CN" dirty="0" smtClean="0">
              <a:latin typeface="Times New Roman" pitchFamily="18" charset="0"/>
              <a:cs typeface="Times New Roman" pitchFamily="18" charset="0"/>
            </a:endParaRPr>
          </a:p>
          <a:p>
            <a:r>
              <a:rPr lang="en-US" altLang="zh-CN" dirty="0" err="1">
                <a:latin typeface="Times New Roman" pitchFamily="18" charset="0"/>
                <a:cs typeface="Times New Roman" pitchFamily="18" charset="0"/>
              </a:rPr>
              <a:t>Goud</a:t>
            </a:r>
            <a:r>
              <a:rPr lang="en-US" altLang="zh-CN" dirty="0">
                <a:latin typeface="Times New Roman" pitchFamily="18" charset="0"/>
                <a:cs typeface="Times New Roman" pitchFamily="18" charset="0"/>
              </a:rPr>
              <a:t>, </a:t>
            </a:r>
            <a:r>
              <a:rPr lang="en-US" altLang="zh-CN" dirty="0" err="1">
                <a:latin typeface="Times New Roman" pitchFamily="18" charset="0"/>
                <a:cs typeface="Times New Roman" pitchFamily="18" charset="0"/>
              </a:rPr>
              <a:t>Gurulingesh</a:t>
            </a:r>
            <a:r>
              <a:rPr lang="en-US" altLang="zh-CN" dirty="0">
                <a:latin typeface="Times New Roman" pitchFamily="18" charset="0"/>
                <a:cs typeface="Times New Roman" pitchFamily="18" charset="0"/>
              </a:rPr>
              <a:t> R., et al. "Efficient real-time support for automotive applications: A case study." Embedded and Real-Time Computing Systems and Applications, 2006. Proceedings. 12th IEEE International Conference on. IEEE, 2006.</a:t>
            </a:r>
          </a:p>
          <a:p>
            <a:endParaRPr lang="en-US" altLang="zh-CN" dirty="0" smtClean="0">
              <a:latin typeface="Times New Roman" pitchFamily="18" charset="0"/>
              <a:cs typeface="Times New Roman" pitchFamily="18" charset="0"/>
            </a:endParaRPr>
          </a:p>
          <a:p>
            <a:r>
              <a:rPr lang="en-US" altLang="zh-CN" dirty="0" smtClean="0">
                <a:latin typeface="Times New Roman" pitchFamily="18" charset="0"/>
                <a:cs typeface="Times New Roman" pitchFamily="18" charset="0"/>
              </a:rPr>
              <a:t>Real</a:t>
            </a:r>
            <a:r>
              <a:rPr lang="en-US" altLang="zh-CN" dirty="0">
                <a:latin typeface="Times New Roman" pitchFamily="18" charset="0"/>
                <a:cs typeface="Times New Roman" pitchFamily="18" charset="0"/>
              </a:rPr>
              <a:t>, Jorge, and </a:t>
            </a:r>
            <a:r>
              <a:rPr lang="en-US" altLang="zh-CN" dirty="0" err="1">
                <a:latin typeface="Times New Roman" pitchFamily="18" charset="0"/>
                <a:cs typeface="Times New Roman" pitchFamily="18" charset="0"/>
              </a:rPr>
              <a:t>Alfons</a:t>
            </a:r>
            <a:r>
              <a:rPr lang="en-US" altLang="zh-CN" dirty="0">
                <a:latin typeface="Times New Roman" pitchFamily="18" charset="0"/>
                <a:cs typeface="Times New Roman" pitchFamily="18" charset="0"/>
              </a:rPr>
              <a:t> </a:t>
            </a:r>
            <a:r>
              <a:rPr lang="en-US" altLang="zh-CN" dirty="0" err="1">
                <a:latin typeface="Times New Roman" pitchFamily="18" charset="0"/>
                <a:cs typeface="Times New Roman" pitchFamily="18" charset="0"/>
              </a:rPr>
              <a:t>Crespo</a:t>
            </a:r>
            <a:r>
              <a:rPr lang="en-US" altLang="zh-CN" dirty="0">
                <a:latin typeface="Times New Roman" pitchFamily="18" charset="0"/>
                <a:cs typeface="Times New Roman" pitchFamily="18" charset="0"/>
              </a:rPr>
              <a:t>. "Mode change protocols for real-time systems: A survey and a new proposal." Real-time systems 26.2 (2004): 161-197</a:t>
            </a:r>
            <a:r>
              <a:rPr lang="en-US" altLang="zh-CN" dirty="0" smtClean="0">
                <a:latin typeface="Times New Roman" pitchFamily="18" charset="0"/>
                <a:cs typeface="Times New Roman" pitchFamily="18" charset="0"/>
              </a:rPr>
              <a:t>.</a:t>
            </a:r>
          </a:p>
          <a:p>
            <a:endParaRPr lang="en-US" altLang="zh-CN" dirty="0" smtClean="0">
              <a:latin typeface="Times New Roman" pitchFamily="18" charset="0"/>
              <a:cs typeface="Times New Roman" pitchFamily="18" charset="0"/>
            </a:endParaRPr>
          </a:p>
          <a:p>
            <a:endParaRPr lang="en-US" altLang="zh-CN" dirty="0" smtClean="0">
              <a:latin typeface="Times New Roman" pitchFamily="18" charset="0"/>
              <a:cs typeface="Times New Roman" pitchFamily="18" charset="0"/>
            </a:endParaRPr>
          </a:p>
          <a:p>
            <a:endParaRPr lang="en-US" altLang="zh-CN" b="1" u="sng" dirty="0" smtClean="0">
              <a:solidFill>
                <a:srgbClr val="CC0000"/>
              </a:solidFill>
              <a:latin typeface="Times New Roman" pitchFamily="18" charset="0"/>
              <a:ea typeface="宋体" charset="-122"/>
              <a:cs typeface="Times New Roman" pitchFamily="18" charset="0"/>
            </a:endParaRPr>
          </a:p>
        </p:txBody>
      </p:sp>
    </p:spTree>
    <p:extLst>
      <p:ext uri="{BB962C8B-B14F-4D97-AF65-F5344CB8AC3E}">
        <p14:creationId xmlns:p14="http://schemas.microsoft.com/office/powerpoint/2010/main" val="5190637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
          <p:cNvSpPr>
            <a:spLocks noGrp="1" noChangeArrowheads="1"/>
          </p:cNvSpPr>
          <p:nvPr>
            <p:ph type="title"/>
          </p:nvPr>
        </p:nvSpPr>
        <p:spPr>
          <a:xfrm>
            <a:off x="0" y="0"/>
            <a:ext cx="9142413" cy="1124744"/>
          </a:xfrm>
        </p:spPr>
        <p:txBody>
          <a:bodyPr>
            <a:normAutofit/>
          </a:bodyPr>
          <a:lstStyle/>
          <a:p>
            <a:r>
              <a:rPr lang="en-US" altLang="zh-CN" u="sng" dirty="0" smtClean="0">
                <a:latin typeface="Times New Roman" pitchFamily="18" charset="0"/>
                <a:ea typeface="宋体" charset="-122"/>
                <a:cs typeface="Times New Roman" pitchFamily="18" charset="0"/>
              </a:rPr>
              <a:t>Motivation for Multiprocessor</a:t>
            </a:r>
            <a:endParaRPr lang="en-US" altLang="zh-CN" u="sng" dirty="0" smtClean="0">
              <a:latin typeface="Times New Roman" pitchFamily="18" charset="0"/>
              <a:ea typeface="宋体" charset="-122"/>
              <a:cs typeface="Times New Roman" pitchFamily="18" charset="0"/>
            </a:endParaRPr>
          </a:p>
        </p:txBody>
      </p:sp>
      <p:sp>
        <p:nvSpPr>
          <p:cNvPr id="15365" name="Rectangle 3"/>
          <p:cNvSpPr>
            <a:spLocks noGrp="1" noChangeArrowheads="1"/>
          </p:cNvSpPr>
          <p:nvPr>
            <p:ph type="body" idx="1"/>
          </p:nvPr>
        </p:nvSpPr>
        <p:spPr>
          <a:xfrm>
            <a:off x="251520" y="1268760"/>
            <a:ext cx="8712968" cy="4691980"/>
          </a:xfrm>
        </p:spPr>
        <p:txBody>
          <a:bodyPr>
            <a:normAutofit/>
          </a:bodyPr>
          <a:lstStyle/>
          <a:p>
            <a:pPr marL="342900" lvl="1" indent="-342900">
              <a:buFont typeface="Arial" pitchFamily="34" charset="0"/>
              <a:buChar char="•"/>
            </a:pPr>
            <a:r>
              <a:rPr lang="en-US" altLang="zh-CN" sz="3200" dirty="0" smtClean="0">
                <a:latin typeface="Times New Roman" pitchFamily="18" charset="0"/>
                <a:cs typeface="Times New Roman" pitchFamily="18" charset="0"/>
              </a:rPr>
              <a:t>More </a:t>
            </a:r>
            <a:r>
              <a:rPr lang="en-US" altLang="zh-CN" sz="3200" dirty="0">
                <a:latin typeface="Times New Roman" pitchFamily="18" charset="0"/>
                <a:cs typeface="Times New Roman" pitchFamily="18" charset="0"/>
              </a:rPr>
              <a:t>advanced features and sophisticated </a:t>
            </a:r>
            <a:r>
              <a:rPr lang="en-US" altLang="zh-CN" sz="3200" dirty="0" smtClean="0">
                <a:latin typeface="Times New Roman" pitchFamily="18" charset="0"/>
                <a:cs typeface="Times New Roman" pitchFamily="18" charset="0"/>
              </a:rPr>
              <a:t>applications are added </a:t>
            </a:r>
            <a:r>
              <a:rPr lang="en-US" altLang="zh-CN" sz="3200" dirty="0">
                <a:latin typeface="Times New Roman" pitchFamily="18" charset="0"/>
                <a:cs typeface="Times New Roman" pitchFamily="18" charset="0"/>
              </a:rPr>
              <a:t>for </a:t>
            </a:r>
            <a:r>
              <a:rPr lang="en-US" altLang="zh-CN" sz="3200" dirty="0" smtClean="0">
                <a:latin typeface="Times New Roman" pitchFamily="18" charset="0"/>
                <a:cs typeface="Times New Roman" pitchFamily="18" charset="0"/>
              </a:rPr>
              <a:t>driving safety.</a:t>
            </a:r>
            <a:endParaRPr lang="en-US" altLang="zh-CN" sz="3200" dirty="0">
              <a:latin typeface="Times New Roman" pitchFamily="18" charset="0"/>
              <a:cs typeface="Times New Roman" pitchFamily="18" charset="0"/>
            </a:endParaRPr>
          </a:p>
          <a:p>
            <a:pPr marL="342900" lvl="1" indent="-342900">
              <a:buFont typeface="Arial" pitchFamily="34" charset="0"/>
              <a:buChar char="•"/>
            </a:pPr>
            <a:r>
              <a:rPr lang="en-US" altLang="zh-CN" sz="3200" dirty="0" smtClean="0">
                <a:latin typeface="Times New Roman" pitchFamily="18" charset="0"/>
                <a:cs typeface="Times New Roman" pitchFamily="18" charset="0"/>
              </a:rPr>
              <a:t>Customer’s </a:t>
            </a:r>
            <a:r>
              <a:rPr lang="en-US" altLang="zh-CN" sz="3200" dirty="0">
                <a:latin typeface="Times New Roman" pitchFamily="18" charset="0"/>
                <a:cs typeface="Times New Roman" pitchFamily="18" charset="0"/>
              </a:rPr>
              <a:t>demands for high level of </a:t>
            </a:r>
            <a:r>
              <a:rPr lang="en-US" altLang="zh-CN" sz="3200" dirty="0" smtClean="0">
                <a:latin typeface="Times New Roman" pitchFamily="18" charset="0"/>
                <a:cs typeface="Times New Roman" pitchFamily="18" charset="0"/>
              </a:rPr>
              <a:t>comfort are increased.</a:t>
            </a:r>
          </a:p>
          <a:p>
            <a:pPr marL="342900" lvl="1" indent="-342900">
              <a:buFont typeface="Arial" pitchFamily="34" charset="0"/>
              <a:buChar char="•"/>
            </a:pPr>
            <a:endParaRPr lang="en-US" altLang="zh-CN" sz="3200" dirty="0">
              <a:latin typeface="Times New Roman" pitchFamily="18" charset="0"/>
              <a:cs typeface="Times New Roman" pitchFamily="18" charset="0"/>
            </a:endParaRPr>
          </a:p>
          <a:p>
            <a:pPr marL="0" indent="0">
              <a:buNone/>
            </a:pPr>
            <a:endParaRPr lang="en-US" altLang="zh-CN" dirty="0">
              <a:latin typeface="Times New Roman" pitchFamily="18" charset="0"/>
              <a:cs typeface="Times New Roman" pitchFamily="18" charset="0"/>
            </a:endParaRPr>
          </a:p>
          <a:p>
            <a:r>
              <a:rPr lang="en-US" altLang="zh-CN" dirty="0">
                <a:latin typeface="Times New Roman" pitchFamily="18" charset="0"/>
                <a:cs typeface="Times New Roman" pitchFamily="18" charset="0"/>
              </a:rPr>
              <a:t>As a result, high computational capability of the microprocessor is used in automobile system.</a:t>
            </a:r>
            <a:endParaRPr lang="en-US" altLang="zh-CN" b="1" u="sng" dirty="0">
              <a:solidFill>
                <a:srgbClr val="CC0000"/>
              </a:solidFill>
              <a:latin typeface="Times New Roman" pitchFamily="18" charset="0"/>
              <a:ea typeface="宋体" charset="-122"/>
              <a:cs typeface="Times New Roman" pitchFamily="18" charset="0"/>
            </a:endParaRPr>
          </a:p>
          <a:p>
            <a:pPr marL="342900" lvl="1" indent="-342900">
              <a:buFont typeface="Arial" pitchFamily="34" charset="0"/>
              <a:buChar char="•"/>
            </a:pPr>
            <a:endParaRPr lang="en-US" altLang="zh-CN" sz="3200" dirty="0">
              <a:latin typeface="Times New Roman" pitchFamily="18" charset="0"/>
              <a:cs typeface="Times New Roman" pitchFamily="18" charset="0"/>
            </a:endParaRPr>
          </a:p>
        </p:txBody>
      </p:sp>
    </p:spTree>
    <p:extLst>
      <p:ext uri="{BB962C8B-B14F-4D97-AF65-F5344CB8AC3E}">
        <p14:creationId xmlns:p14="http://schemas.microsoft.com/office/powerpoint/2010/main" val="15568232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
          <p:cNvSpPr>
            <a:spLocks noGrp="1" noChangeArrowheads="1"/>
          </p:cNvSpPr>
          <p:nvPr>
            <p:ph type="title"/>
          </p:nvPr>
        </p:nvSpPr>
        <p:spPr>
          <a:xfrm>
            <a:off x="0" y="0"/>
            <a:ext cx="9142413" cy="1124744"/>
          </a:xfrm>
        </p:spPr>
        <p:txBody>
          <a:bodyPr>
            <a:normAutofit/>
          </a:bodyPr>
          <a:lstStyle/>
          <a:p>
            <a:r>
              <a:rPr lang="en-US" altLang="zh-CN" u="sng" dirty="0" smtClean="0">
                <a:latin typeface="Times New Roman" pitchFamily="18" charset="0"/>
                <a:ea typeface="宋体" charset="-122"/>
                <a:cs typeface="Times New Roman" pitchFamily="18" charset="0"/>
              </a:rPr>
              <a:t>Multiprocessor </a:t>
            </a:r>
            <a:r>
              <a:rPr lang="en-US" altLang="zh-CN" u="sng" dirty="0" smtClean="0">
                <a:latin typeface="Times New Roman" pitchFamily="18" charset="0"/>
                <a:ea typeface="宋体" charset="-122"/>
                <a:cs typeface="Times New Roman" pitchFamily="18" charset="0"/>
              </a:rPr>
              <a:t>Scheduling in ECU</a:t>
            </a:r>
            <a:endParaRPr lang="en-US" altLang="zh-CN" u="sng" dirty="0">
              <a:latin typeface="Times New Roman" pitchFamily="18" charset="0"/>
              <a:ea typeface="宋体" charset="-122"/>
              <a:cs typeface="Times New Roman" pitchFamily="18" charset="0"/>
            </a:endParaRPr>
          </a:p>
        </p:txBody>
      </p:sp>
      <p:sp>
        <p:nvSpPr>
          <p:cNvPr id="15365" name="Rectangle 3"/>
          <p:cNvSpPr>
            <a:spLocks noGrp="1" noChangeArrowheads="1"/>
          </p:cNvSpPr>
          <p:nvPr>
            <p:ph type="body" idx="1"/>
          </p:nvPr>
        </p:nvSpPr>
        <p:spPr>
          <a:xfrm>
            <a:off x="395536" y="1257300"/>
            <a:ext cx="8367464" cy="4691980"/>
          </a:xfrm>
        </p:spPr>
        <p:txBody>
          <a:bodyPr>
            <a:normAutofit/>
          </a:bodyPr>
          <a:lstStyle/>
          <a:p>
            <a:r>
              <a:rPr lang="en-US" altLang="zh-CN" dirty="0" smtClean="0">
                <a:latin typeface="Times New Roman" pitchFamily="18" charset="0"/>
                <a:cs typeface="Times New Roman" pitchFamily="18" charset="0"/>
              </a:rPr>
              <a:t>Automotive </a:t>
            </a:r>
            <a:r>
              <a:rPr lang="en-US" altLang="zh-CN" dirty="0">
                <a:latin typeface="Times New Roman" pitchFamily="18" charset="0"/>
                <a:cs typeface="Times New Roman" pitchFamily="18" charset="0"/>
              </a:rPr>
              <a:t>Open </a:t>
            </a:r>
            <a:r>
              <a:rPr lang="en-US" altLang="zh-CN" dirty="0" smtClean="0">
                <a:latin typeface="Times New Roman" pitchFamily="18" charset="0"/>
                <a:cs typeface="Times New Roman" pitchFamily="18" charset="0"/>
              </a:rPr>
              <a:t>Systems Architecture </a:t>
            </a:r>
            <a:r>
              <a:rPr lang="en-US" altLang="zh-CN" dirty="0">
                <a:latin typeface="Times New Roman" pitchFamily="18" charset="0"/>
                <a:cs typeface="Times New Roman" pitchFamily="18" charset="0"/>
              </a:rPr>
              <a:t>(AUTOSAR) </a:t>
            </a:r>
            <a:r>
              <a:rPr lang="en-US" altLang="zh-CN" dirty="0" smtClean="0">
                <a:latin typeface="Times New Roman" pitchFamily="18" charset="0"/>
                <a:cs typeface="Times New Roman" pitchFamily="18" charset="0"/>
              </a:rPr>
              <a:t>suggests </a:t>
            </a:r>
            <a:r>
              <a:rPr lang="en-US" altLang="zh-CN" i="1" dirty="0" smtClean="0">
                <a:latin typeface="Times New Roman" pitchFamily="18" charset="0"/>
                <a:cs typeface="Times New Roman" pitchFamily="18" charset="0"/>
              </a:rPr>
              <a:t>static priority scheduling</a:t>
            </a:r>
            <a:r>
              <a:rPr lang="en-US" altLang="zh-CN" dirty="0" smtClean="0">
                <a:latin typeface="Times New Roman" pitchFamily="18" charset="0"/>
                <a:cs typeface="Times New Roman" pitchFamily="18" charset="0"/>
              </a:rPr>
              <a:t> </a:t>
            </a:r>
            <a:r>
              <a:rPr lang="en-US" altLang="zh-CN" dirty="0" smtClean="0">
                <a:latin typeface="Times New Roman" pitchFamily="18" charset="0"/>
                <a:cs typeface="Times New Roman" pitchFamily="18" charset="0"/>
              </a:rPr>
              <a:t>for Engine Control Unit (ECU) </a:t>
            </a:r>
          </a:p>
          <a:p>
            <a:endParaRPr lang="en-US" altLang="zh-CN" b="1" i="1" u="sng" dirty="0" smtClean="0">
              <a:solidFill>
                <a:srgbClr val="CC0000"/>
              </a:solidFill>
              <a:latin typeface="Times New Roman" pitchFamily="18" charset="0"/>
              <a:ea typeface="宋体" charset="-122"/>
              <a:cs typeface="Times New Roman" pitchFamily="18" charset="0"/>
            </a:endParaRPr>
          </a:p>
          <a:p>
            <a:r>
              <a:rPr lang="en-US" altLang="zh-CN" dirty="0">
                <a:latin typeface="Times New Roman" pitchFamily="18" charset="0"/>
                <a:cs typeface="Times New Roman" pitchFamily="18" charset="0"/>
              </a:rPr>
              <a:t>Limitations:</a:t>
            </a:r>
          </a:p>
          <a:p>
            <a:pPr lvl="1"/>
            <a:r>
              <a:rPr lang="en-US" altLang="zh-CN" dirty="0" smtClean="0">
                <a:latin typeface="Times New Roman" pitchFamily="18" charset="0"/>
                <a:cs typeface="Times New Roman" pitchFamily="18" charset="0"/>
              </a:rPr>
              <a:t>Guarantee for lower priority task</a:t>
            </a:r>
          </a:p>
          <a:p>
            <a:pPr lvl="1"/>
            <a:r>
              <a:rPr lang="en-US" altLang="zh-CN" dirty="0" smtClean="0">
                <a:latin typeface="Times New Roman" pitchFamily="18" charset="0"/>
                <a:cs typeface="Times New Roman" pitchFamily="18" charset="0"/>
              </a:rPr>
              <a:t>Shared resource </a:t>
            </a:r>
            <a:endParaRPr lang="en-US" altLang="zh-CN" dirty="0">
              <a:latin typeface="Times New Roman" pitchFamily="18" charset="0"/>
              <a:cs typeface="Times New Roman" pitchFamily="18" charset="0"/>
            </a:endParaRPr>
          </a:p>
          <a:p>
            <a:endParaRPr lang="en-US" altLang="zh-CN" dirty="0">
              <a:latin typeface="Times New Roman" pitchFamily="18" charset="0"/>
              <a:cs typeface="Times New Roman" pitchFamily="18" charset="0"/>
            </a:endParaRPr>
          </a:p>
          <a:p>
            <a:endParaRPr lang="en-US" altLang="zh-CN" b="1" i="1" u="sng" dirty="0">
              <a:solidFill>
                <a:srgbClr val="CC0000"/>
              </a:solidFill>
              <a:latin typeface="Times New Roman" pitchFamily="18" charset="0"/>
              <a:ea typeface="宋体" charset="-122"/>
              <a:cs typeface="Times New Roman" pitchFamily="18" charset="0"/>
            </a:endParaRPr>
          </a:p>
        </p:txBody>
      </p:sp>
    </p:spTree>
    <p:extLst>
      <p:ext uri="{BB962C8B-B14F-4D97-AF65-F5344CB8AC3E}">
        <p14:creationId xmlns:p14="http://schemas.microsoft.com/office/powerpoint/2010/main" val="8908962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
          <p:cNvSpPr>
            <a:spLocks noGrp="1" noChangeArrowheads="1"/>
          </p:cNvSpPr>
          <p:nvPr>
            <p:ph type="title"/>
          </p:nvPr>
        </p:nvSpPr>
        <p:spPr>
          <a:xfrm>
            <a:off x="0" y="0"/>
            <a:ext cx="9142413" cy="1124744"/>
          </a:xfrm>
        </p:spPr>
        <p:txBody>
          <a:bodyPr>
            <a:normAutofit/>
          </a:bodyPr>
          <a:lstStyle/>
          <a:p>
            <a:r>
              <a:rPr lang="en-US" altLang="zh-CN" u="sng" dirty="0" smtClean="0">
                <a:latin typeface="Times New Roman" pitchFamily="18" charset="0"/>
                <a:cs typeface="Times New Roman" pitchFamily="18" charset="0"/>
              </a:rPr>
              <a:t>Dynamic </a:t>
            </a:r>
            <a:r>
              <a:rPr lang="en-US" altLang="zh-CN" u="sng" dirty="0" smtClean="0">
                <a:latin typeface="Times New Roman" pitchFamily="18" charset="0"/>
                <a:cs typeface="Times New Roman" pitchFamily="18" charset="0"/>
              </a:rPr>
              <a:t>Scheduler</a:t>
            </a:r>
            <a:endParaRPr lang="en-US" altLang="zh-CN" u="sng" dirty="0">
              <a:latin typeface="Times New Roman" pitchFamily="18" charset="0"/>
              <a:ea typeface="宋体" charset="-122"/>
              <a:cs typeface="Times New Roman" pitchFamily="18" charset="0"/>
            </a:endParaRPr>
          </a:p>
        </p:txBody>
      </p:sp>
      <p:sp>
        <p:nvSpPr>
          <p:cNvPr id="15365" name="Rectangle 3"/>
          <p:cNvSpPr>
            <a:spLocks noGrp="1" noChangeArrowheads="1"/>
          </p:cNvSpPr>
          <p:nvPr>
            <p:ph type="body" idx="1"/>
          </p:nvPr>
        </p:nvSpPr>
        <p:spPr>
          <a:xfrm>
            <a:off x="395536" y="1257300"/>
            <a:ext cx="8367464" cy="4691980"/>
          </a:xfrm>
        </p:spPr>
        <p:txBody>
          <a:bodyPr>
            <a:normAutofit/>
          </a:bodyPr>
          <a:lstStyle/>
          <a:p>
            <a:r>
              <a:rPr lang="en-US" altLang="zh-CN" dirty="0" smtClean="0">
                <a:latin typeface="Times New Roman" pitchFamily="18" charset="0"/>
                <a:cs typeface="Times New Roman" pitchFamily="18" charset="0"/>
              </a:rPr>
              <a:t>Goal</a:t>
            </a:r>
            <a:r>
              <a:rPr lang="en-US" altLang="zh-CN" dirty="0" smtClean="0">
                <a:latin typeface="Times New Roman" pitchFamily="18" charset="0"/>
                <a:cs typeface="Times New Roman" pitchFamily="18" charset="0"/>
              </a:rPr>
              <a:t>:</a:t>
            </a:r>
            <a:endParaRPr lang="en-US" altLang="zh-CN" dirty="0">
              <a:latin typeface="Times New Roman" pitchFamily="18" charset="0"/>
              <a:cs typeface="Times New Roman" pitchFamily="18" charset="0"/>
            </a:endParaRPr>
          </a:p>
          <a:p>
            <a:pPr lvl="1"/>
            <a:r>
              <a:rPr lang="en-US" altLang="zh-CN" dirty="0">
                <a:latin typeface="Times New Roman" pitchFamily="18" charset="0"/>
                <a:cs typeface="Times New Roman" pitchFamily="18" charset="0"/>
              </a:rPr>
              <a:t>Increasing CPU utilization</a:t>
            </a:r>
          </a:p>
          <a:p>
            <a:pPr lvl="1"/>
            <a:r>
              <a:rPr lang="en-US" altLang="zh-CN" dirty="0">
                <a:latin typeface="Times New Roman" pitchFamily="18" charset="0"/>
                <a:cs typeface="Times New Roman" pitchFamily="18" charset="0"/>
              </a:rPr>
              <a:t>Decreasing preemption overhead</a:t>
            </a:r>
          </a:p>
          <a:p>
            <a:pPr lvl="1"/>
            <a:r>
              <a:rPr lang="en-US" altLang="zh-CN" dirty="0">
                <a:latin typeface="Times New Roman" pitchFamily="18" charset="0"/>
                <a:cs typeface="Times New Roman" pitchFamily="18" charset="0"/>
              </a:rPr>
              <a:t>Decreasing average waiting time</a:t>
            </a:r>
          </a:p>
          <a:p>
            <a:pPr lvl="1"/>
            <a:r>
              <a:rPr lang="en-US" altLang="zh-CN" dirty="0">
                <a:latin typeface="Times New Roman" pitchFamily="18" charset="0"/>
                <a:cs typeface="Times New Roman" pitchFamily="18" charset="0"/>
              </a:rPr>
              <a:t>Guaranteeing all the tasks’ real time deadlines</a:t>
            </a:r>
          </a:p>
          <a:p>
            <a:pPr marL="0" indent="0">
              <a:buNone/>
            </a:pPr>
            <a:endParaRPr lang="en-US" altLang="zh-CN" dirty="0">
              <a:latin typeface="Times New Roman" pitchFamily="18" charset="0"/>
              <a:cs typeface="Times New Roman" pitchFamily="18" charset="0"/>
            </a:endParaRPr>
          </a:p>
          <a:p>
            <a:pPr marL="0" indent="0">
              <a:spcBef>
                <a:spcPts val="0"/>
              </a:spcBef>
              <a:buNone/>
              <a:defRPr/>
            </a:pPr>
            <a:r>
              <a:rPr lang="en-US" altLang="zh-CN" sz="2400" dirty="0" smtClean="0">
                <a:latin typeface="Times New Roman" pitchFamily="18" charset="0"/>
                <a:cs typeface="Times New Roman" pitchFamily="18" charset="0"/>
              </a:rPr>
              <a:t>Mishra</a:t>
            </a:r>
            <a:r>
              <a:rPr lang="en-US" altLang="zh-CN" sz="2400" dirty="0">
                <a:latin typeface="Times New Roman" pitchFamily="18" charset="0"/>
                <a:cs typeface="Times New Roman" pitchFamily="18" charset="0"/>
              </a:rPr>
              <a:t>, </a:t>
            </a:r>
            <a:r>
              <a:rPr lang="en-US" altLang="zh-CN" sz="2400" dirty="0" err="1">
                <a:latin typeface="Times New Roman" pitchFamily="18" charset="0"/>
                <a:cs typeface="Times New Roman" pitchFamily="18" charset="0"/>
              </a:rPr>
              <a:t>Geetishree</a:t>
            </a:r>
            <a:r>
              <a:rPr lang="en-US" altLang="zh-CN" sz="2400" dirty="0">
                <a:latin typeface="Times New Roman" pitchFamily="18" charset="0"/>
                <a:cs typeface="Times New Roman" pitchFamily="18" charset="0"/>
              </a:rPr>
              <a:t>, and K. S. </a:t>
            </a:r>
            <a:r>
              <a:rPr lang="en-US" altLang="zh-CN" sz="2400" dirty="0" err="1">
                <a:latin typeface="Times New Roman" pitchFamily="18" charset="0"/>
                <a:cs typeface="Times New Roman" pitchFamily="18" charset="0"/>
              </a:rPr>
              <a:t>Gurumurthy</a:t>
            </a:r>
            <a:r>
              <a:rPr lang="en-US" altLang="zh-CN" sz="2400" dirty="0">
                <a:latin typeface="Times New Roman" pitchFamily="18" charset="0"/>
                <a:cs typeface="Times New Roman" pitchFamily="18" charset="0"/>
              </a:rPr>
              <a:t>. "Dynamic task scheduling on multicore automotive ECUs." International Journal of VLSI design &amp; Communication Systems (VLSICS) Vol.5, No.6, December 2014</a:t>
            </a:r>
            <a:endParaRPr lang="zh-CN" altLang="en-US" sz="2400" dirty="0">
              <a:latin typeface="Times New Roman" pitchFamily="18" charset="0"/>
              <a:cs typeface="Times New Roman" pitchFamily="18" charset="0"/>
            </a:endParaRPr>
          </a:p>
          <a:p>
            <a:endParaRPr lang="zh-CN" altLang="en-US" dirty="0"/>
          </a:p>
          <a:p>
            <a:pPr lvl="1"/>
            <a:endParaRPr lang="en-US" altLang="zh-CN" b="1" u="sng" dirty="0" smtClean="0">
              <a:solidFill>
                <a:srgbClr val="CC0000"/>
              </a:solidFill>
              <a:latin typeface="Times New Roman" pitchFamily="18" charset="0"/>
              <a:ea typeface="宋体" charset="-122"/>
              <a:cs typeface="Times New Roman" pitchFamily="18" charset="0"/>
            </a:endParaRPr>
          </a:p>
          <a:p>
            <a:endParaRPr lang="en-US" altLang="zh-CN" b="1" u="sng" dirty="0" smtClean="0">
              <a:solidFill>
                <a:srgbClr val="CC0000"/>
              </a:solidFill>
              <a:latin typeface="Times New Roman" pitchFamily="18" charset="0"/>
              <a:ea typeface="宋体" charset="-122"/>
              <a:cs typeface="Times New Roman" pitchFamily="18" charset="0"/>
            </a:endParaRPr>
          </a:p>
        </p:txBody>
      </p:sp>
    </p:spTree>
    <p:extLst>
      <p:ext uri="{BB962C8B-B14F-4D97-AF65-F5344CB8AC3E}">
        <p14:creationId xmlns:p14="http://schemas.microsoft.com/office/powerpoint/2010/main" val="6893468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
          <p:cNvSpPr>
            <a:spLocks noGrp="1" noChangeArrowheads="1"/>
          </p:cNvSpPr>
          <p:nvPr>
            <p:ph type="title"/>
          </p:nvPr>
        </p:nvSpPr>
        <p:spPr>
          <a:xfrm>
            <a:off x="0" y="0"/>
            <a:ext cx="9142413" cy="1124744"/>
          </a:xfrm>
        </p:spPr>
        <p:txBody>
          <a:bodyPr>
            <a:normAutofit/>
          </a:bodyPr>
          <a:lstStyle/>
          <a:p>
            <a:r>
              <a:rPr lang="en-US" altLang="zh-CN" u="sng" dirty="0" smtClean="0">
                <a:latin typeface="Times New Roman" pitchFamily="18" charset="0"/>
                <a:cs typeface="Times New Roman" pitchFamily="18" charset="0"/>
              </a:rPr>
              <a:t>Dynamic Scheduler Model</a:t>
            </a:r>
            <a:endParaRPr lang="en-US" altLang="zh-CN" u="sng" dirty="0" smtClean="0">
              <a:latin typeface="Times New Roman" pitchFamily="18" charset="0"/>
              <a:ea typeface="宋体" charset="-122"/>
              <a:cs typeface="Times New Roman" pitchFamily="18" charset="0"/>
            </a:endParaRPr>
          </a:p>
        </p:txBody>
      </p:sp>
      <p:sp>
        <p:nvSpPr>
          <p:cNvPr id="15365" name="Rectangle 3"/>
          <p:cNvSpPr>
            <a:spLocks noGrp="1" noChangeArrowheads="1"/>
          </p:cNvSpPr>
          <p:nvPr>
            <p:ph type="body" idx="1"/>
          </p:nvPr>
        </p:nvSpPr>
        <p:spPr>
          <a:xfrm>
            <a:off x="395536" y="1257300"/>
            <a:ext cx="8367464" cy="5340052"/>
          </a:xfrm>
        </p:spPr>
        <p:txBody>
          <a:bodyPr>
            <a:normAutofit/>
          </a:bodyPr>
          <a:lstStyle/>
          <a:p>
            <a:endParaRPr lang="en-US" altLang="zh-CN" sz="2800" dirty="0" smtClean="0">
              <a:latin typeface="Times New Roman" pitchFamily="18" charset="0"/>
              <a:cs typeface="Times New Roman" pitchFamily="18" charset="0"/>
            </a:endParaRPr>
          </a:p>
          <a:p>
            <a:endParaRPr lang="en-US" altLang="zh-CN" sz="2800" dirty="0">
              <a:latin typeface="Times New Roman" pitchFamily="18" charset="0"/>
              <a:cs typeface="Times New Roman" pitchFamily="18" charset="0"/>
            </a:endParaRPr>
          </a:p>
          <a:p>
            <a:endParaRPr lang="en-US" altLang="zh-CN" sz="2800" dirty="0" smtClean="0">
              <a:latin typeface="Times New Roman" pitchFamily="18" charset="0"/>
              <a:cs typeface="Times New Roman" pitchFamily="18" charset="0"/>
            </a:endParaRPr>
          </a:p>
          <a:p>
            <a:endParaRPr lang="en-US" altLang="zh-CN" sz="2800" dirty="0">
              <a:latin typeface="Times New Roman" pitchFamily="18" charset="0"/>
              <a:cs typeface="Times New Roman" pitchFamily="18" charset="0"/>
            </a:endParaRPr>
          </a:p>
          <a:p>
            <a:endParaRPr lang="en-US" altLang="zh-CN" sz="2800" dirty="0" smtClean="0">
              <a:latin typeface="Times New Roman" pitchFamily="18" charset="0"/>
              <a:cs typeface="Times New Roman" pitchFamily="18" charset="0"/>
            </a:endParaRPr>
          </a:p>
          <a:p>
            <a:endParaRPr lang="en-US" altLang="zh-CN" sz="2800" dirty="0" smtClean="0">
              <a:latin typeface="Times New Roman" pitchFamily="18" charset="0"/>
              <a:cs typeface="Times New Roman" pitchFamily="18" charset="0"/>
            </a:endParaRPr>
          </a:p>
          <a:p>
            <a:endParaRPr lang="en-US" altLang="zh-CN" sz="2000" dirty="0" smtClean="0">
              <a:latin typeface="Times New Roman" pitchFamily="18" charset="0"/>
              <a:cs typeface="Times New Roman" pitchFamily="18" charset="0"/>
            </a:endParaRPr>
          </a:p>
          <a:p>
            <a:endParaRPr lang="en-US" altLang="zh-CN" b="1" u="sng" dirty="0" smtClean="0">
              <a:solidFill>
                <a:srgbClr val="CC0000"/>
              </a:solidFill>
              <a:latin typeface="Times New Roman" pitchFamily="18" charset="0"/>
              <a:ea typeface="宋体" charset="-122"/>
              <a:cs typeface="Times New Roman" pitchFamily="18" charset="0"/>
            </a:endParaRPr>
          </a:p>
        </p:txBody>
      </p:sp>
      <p:pic>
        <p:nvPicPr>
          <p:cNvPr id="2" name="图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07704" y="2060848"/>
            <a:ext cx="5085715" cy="2971429"/>
          </a:xfrm>
          <a:prstGeom prst="rect">
            <a:avLst/>
          </a:prstGeom>
        </p:spPr>
      </p:pic>
    </p:spTree>
    <p:extLst>
      <p:ext uri="{BB962C8B-B14F-4D97-AF65-F5344CB8AC3E}">
        <p14:creationId xmlns:p14="http://schemas.microsoft.com/office/powerpoint/2010/main" val="15399949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
          <p:cNvSpPr>
            <a:spLocks noGrp="1" noChangeArrowheads="1"/>
          </p:cNvSpPr>
          <p:nvPr>
            <p:ph type="title"/>
          </p:nvPr>
        </p:nvSpPr>
        <p:spPr>
          <a:xfrm>
            <a:off x="0" y="0"/>
            <a:ext cx="9142413" cy="1124744"/>
          </a:xfrm>
        </p:spPr>
        <p:txBody>
          <a:bodyPr>
            <a:normAutofit/>
          </a:bodyPr>
          <a:lstStyle/>
          <a:p>
            <a:r>
              <a:rPr lang="en-US" altLang="zh-CN" u="sng" dirty="0" smtClean="0">
                <a:latin typeface="Times New Roman" pitchFamily="18" charset="0"/>
                <a:cs typeface="Times New Roman" pitchFamily="18" charset="0"/>
              </a:rPr>
              <a:t>Dynamic Scheduler Model</a:t>
            </a:r>
            <a:endParaRPr lang="en-US" altLang="zh-CN" u="sng" dirty="0" smtClean="0">
              <a:latin typeface="Times New Roman" pitchFamily="18" charset="0"/>
              <a:ea typeface="宋体" charset="-122"/>
              <a:cs typeface="Times New Roman" pitchFamily="18" charset="0"/>
            </a:endParaRPr>
          </a:p>
        </p:txBody>
      </p:sp>
      <p:sp>
        <p:nvSpPr>
          <p:cNvPr id="15365" name="Rectangle 3"/>
          <p:cNvSpPr>
            <a:spLocks noGrp="1" noChangeArrowheads="1"/>
          </p:cNvSpPr>
          <p:nvPr>
            <p:ph type="body" idx="1"/>
          </p:nvPr>
        </p:nvSpPr>
        <p:spPr>
          <a:xfrm>
            <a:off x="395536" y="1257300"/>
            <a:ext cx="8367464" cy="4691980"/>
          </a:xfrm>
        </p:spPr>
        <p:txBody>
          <a:bodyPr>
            <a:normAutofit lnSpcReduction="10000"/>
          </a:bodyPr>
          <a:lstStyle/>
          <a:p>
            <a:r>
              <a:rPr lang="en-US" altLang="zh-CN" dirty="0" smtClean="0">
                <a:latin typeface="Times New Roman" pitchFamily="18" charset="0"/>
                <a:cs typeface="Times New Roman" pitchFamily="18" charset="0"/>
              </a:rPr>
              <a:t>A </a:t>
            </a:r>
            <a:r>
              <a:rPr lang="en-US" altLang="zh-CN" dirty="0">
                <a:latin typeface="Times New Roman" pitchFamily="18" charset="0"/>
                <a:cs typeface="Times New Roman" pitchFamily="18" charset="0"/>
              </a:rPr>
              <a:t>combination of both global and </a:t>
            </a:r>
            <a:r>
              <a:rPr lang="en-US" altLang="zh-CN" dirty="0" smtClean="0">
                <a:latin typeface="Times New Roman" pitchFamily="18" charset="0"/>
                <a:cs typeface="Times New Roman" pitchFamily="18" charset="0"/>
              </a:rPr>
              <a:t>partitioned queue </a:t>
            </a:r>
            <a:r>
              <a:rPr lang="en-US" altLang="zh-CN" dirty="0">
                <a:latin typeface="Times New Roman" pitchFamily="18" charset="0"/>
                <a:cs typeface="Times New Roman" pitchFamily="18" charset="0"/>
              </a:rPr>
              <a:t>architecture</a:t>
            </a:r>
          </a:p>
          <a:p>
            <a:endParaRPr lang="en-US" altLang="zh-CN" dirty="0" smtClean="0">
              <a:latin typeface="Times New Roman" pitchFamily="18" charset="0"/>
              <a:cs typeface="Times New Roman" pitchFamily="18" charset="0"/>
            </a:endParaRPr>
          </a:p>
          <a:p>
            <a:r>
              <a:rPr lang="en-US" altLang="zh-CN" dirty="0" smtClean="0">
                <a:latin typeface="Times New Roman" pitchFamily="18" charset="0"/>
                <a:cs typeface="Times New Roman" pitchFamily="18" charset="0"/>
              </a:rPr>
              <a:t>At global queue, </a:t>
            </a:r>
            <a:r>
              <a:rPr lang="en-US" altLang="zh-CN" dirty="0">
                <a:latin typeface="Times New Roman" pitchFamily="18" charset="0"/>
                <a:cs typeface="Times New Roman" pitchFamily="18" charset="0"/>
              </a:rPr>
              <a:t>slack is calculated </a:t>
            </a:r>
            <a:r>
              <a:rPr lang="en-US" altLang="zh-CN" dirty="0" smtClean="0">
                <a:latin typeface="Times New Roman" pitchFamily="18" charset="0"/>
                <a:cs typeface="Times New Roman" pitchFamily="18" charset="0"/>
              </a:rPr>
              <a:t>and </a:t>
            </a:r>
            <a:r>
              <a:rPr lang="en-US" altLang="zh-CN" dirty="0">
                <a:latin typeface="Times New Roman" pitchFamily="18" charset="0"/>
                <a:cs typeface="Times New Roman" pitchFamily="18" charset="0"/>
              </a:rPr>
              <a:t>priorities are assigned dynamically</a:t>
            </a:r>
            <a:endParaRPr lang="en-US" altLang="zh-CN" dirty="0" smtClean="0">
              <a:latin typeface="Times New Roman" pitchFamily="18" charset="0"/>
              <a:cs typeface="Times New Roman" pitchFamily="18" charset="0"/>
            </a:endParaRPr>
          </a:p>
          <a:p>
            <a:endParaRPr lang="en-US" altLang="zh-CN" dirty="0" smtClean="0">
              <a:latin typeface="Times New Roman" pitchFamily="18" charset="0"/>
              <a:cs typeface="Times New Roman" pitchFamily="18" charset="0"/>
            </a:endParaRPr>
          </a:p>
          <a:p>
            <a:r>
              <a:rPr lang="en-US" altLang="zh-CN" dirty="0" smtClean="0">
                <a:latin typeface="Times New Roman" pitchFamily="18" charset="0"/>
                <a:cs typeface="Times New Roman" pitchFamily="18" charset="0"/>
              </a:rPr>
              <a:t>At partitioned queues, </a:t>
            </a:r>
            <a:r>
              <a:rPr lang="en-US" altLang="zh-CN" dirty="0">
                <a:latin typeface="Times New Roman" pitchFamily="18" charset="0"/>
                <a:cs typeface="Times New Roman" pitchFamily="18" charset="0"/>
              </a:rPr>
              <a:t>a comparison happens </a:t>
            </a:r>
            <a:r>
              <a:rPr lang="en-US" altLang="zh-CN" dirty="0" smtClean="0">
                <a:latin typeface="Times New Roman" pitchFamily="18" charset="0"/>
                <a:cs typeface="Times New Roman" pitchFamily="18" charset="0"/>
              </a:rPr>
              <a:t>between their </a:t>
            </a:r>
            <a:r>
              <a:rPr lang="en-US" altLang="zh-CN" dirty="0">
                <a:latin typeface="Times New Roman" pitchFamily="18" charset="0"/>
                <a:cs typeface="Times New Roman" pitchFamily="18" charset="0"/>
              </a:rPr>
              <a:t>slack and tasks are arranged in ascending order of their slack</a:t>
            </a:r>
            <a:endParaRPr lang="en-US" altLang="zh-CN" dirty="0" smtClean="0">
              <a:latin typeface="Times New Roman" pitchFamily="18" charset="0"/>
              <a:cs typeface="Times New Roman" pitchFamily="18" charset="0"/>
            </a:endParaRPr>
          </a:p>
          <a:p>
            <a:endParaRPr lang="en-US" altLang="zh-CN" b="1" u="sng" dirty="0">
              <a:solidFill>
                <a:srgbClr val="CC0000"/>
              </a:solidFill>
              <a:latin typeface="Times New Roman" pitchFamily="18" charset="0"/>
              <a:ea typeface="宋体" charset="-122"/>
              <a:cs typeface="Times New Roman" pitchFamily="18" charset="0"/>
            </a:endParaRPr>
          </a:p>
          <a:p>
            <a:endParaRPr lang="en-US" altLang="zh-CN" b="1" u="sng" dirty="0" smtClean="0">
              <a:solidFill>
                <a:srgbClr val="CC0000"/>
              </a:solidFill>
              <a:latin typeface="Times New Roman" pitchFamily="18" charset="0"/>
              <a:ea typeface="宋体" charset="-122"/>
              <a:cs typeface="Times New Roman" pitchFamily="18" charset="0"/>
            </a:endParaRPr>
          </a:p>
        </p:txBody>
      </p:sp>
    </p:spTree>
    <p:extLst>
      <p:ext uri="{BB962C8B-B14F-4D97-AF65-F5344CB8AC3E}">
        <p14:creationId xmlns:p14="http://schemas.microsoft.com/office/powerpoint/2010/main" val="33814626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
          <p:cNvSpPr>
            <a:spLocks noGrp="1" noChangeArrowheads="1"/>
          </p:cNvSpPr>
          <p:nvPr>
            <p:ph type="title"/>
          </p:nvPr>
        </p:nvSpPr>
        <p:spPr>
          <a:xfrm>
            <a:off x="0" y="0"/>
            <a:ext cx="9142413" cy="1124744"/>
          </a:xfrm>
        </p:spPr>
        <p:txBody>
          <a:bodyPr>
            <a:normAutofit/>
          </a:bodyPr>
          <a:lstStyle/>
          <a:p>
            <a:r>
              <a:rPr lang="en-US" altLang="zh-CN" u="sng" dirty="0">
                <a:latin typeface="Times New Roman" pitchFamily="18" charset="0"/>
                <a:ea typeface="宋体" charset="-122"/>
                <a:cs typeface="Times New Roman" pitchFamily="18" charset="0"/>
              </a:rPr>
              <a:t>Algorithm</a:t>
            </a:r>
            <a:endParaRPr lang="en-US" altLang="zh-CN" u="sng" dirty="0" smtClean="0">
              <a:latin typeface="Times New Roman" pitchFamily="18" charset="0"/>
              <a:ea typeface="宋体" charset="-122"/>
              <a:cs typeface="Times New Roman" pitchFamily="18" charset="0"/>
            </a:endParaRPr>
          </a:p>
        </p:txBody>
      </p:sp>
      <p:sp>
        <p:nvSpPr>
          <p:cNvPr id="15365" name="Rectangle 3"/>
          <p:cNvSpPr>
            <a:spLocks noGrp="1" noChangeArrowheads="1"/>
          </p:cNvSpPr>
          <p:nvPr>
            <p:ph type="body" idx="1"/>
          </p:nvPr>
        </p:nvSpPr>
        <p:spPr>
          <a:xfrm>
            <a:off x="395536" y="1257300"/>
            <a:ext cx="8367464" cy="4691980"/>
          </a:xfrm>
        </p:spPr>
        <p:txBody>
          <a:bodyPr>
            <a:normAutofit fontScale="62500" lnSpcReduction="20000"/>
          </a:bodyPr>
          <a:lstStyle/>
          <a:p>
            <a:pPr marL="0" indent="0">
              <a:buNone/>
            </a:pPr>
            <a:r>
              <a:rPr lang="en-US" altLang="zh-CN" dirty="0">
                <a:latin typeface="Times New Roman" pitchFamily="18" charset="0"/>
                <a:cs typeface="Times New Roman" pitchFamily="18" charset="0"/>
              </a:rPr>
              <a:t>At a new arriving instant at global queue,</a:t>
            </a:r>
            <a:endParaRPr lang="zh-CN" altLang="zh-CN" sz="2800" dirty="0">
              <a:latin typeface="Times New Roman" pitchFamily="18" charset="0"/>
              <a:cs typeface="Times New Roman" pitchFamily="18" charset="0"/>
            </a:endParaRPr>
          </a:p>
          <a:p>
            <a:pPr lvl="0"/>
            <a:r>
              <a:rPr lang="en-US" altLang="zh-CN" dirty="0">
                <a:latin typeface="Times New Roman" pitchFamily="18" charset="0"/>
                <a:cs typeface="Times New Roman" pitchFamily="18" charset="0"/>
              </a:rPr>
              <a:t>Calculate the slack of each task arrived .Where, Slack= Period-WCET.</a:t>
            </a:r>
            <a:endParaRPr lang="zh-CN" altLang="zh-CN" sz="2800" dirty="0">
              <a:latin typeface="Times New Roman" pitchFamily="18" charset="0"/>
              <a:cs typeface="Times New Roman" pitchFamily="18" charset="0"/>
            </a:endParaRPr>
          </a:p>
          <a:p>
            <a:pPr lvl="0"/>
            <a:r>
              <a:rPr lang="en-US" altLang="zh-CN" dirty="0">
                <a:latin typeface="Times New Roman" pitchFamily="18" charset="0"/>
                <a:cs typeface="Times New Roman" pitchFamily="18" charset="0"/>
              </a:rPr>
              <a:t>Sort the tasks in increasing order of their slack </a:t>
            </a:r>
            <a:r>
              <a:rPr lang="en-US" altLang="zh-CN" dirty="0" err="1">
                <a:latin typeface="Times New Roman" pitchFamily="18" charset="0"/>
                <a:cs typeface="Times New Roman" pitchFamily="18" charset="0"/>
              </a:rPr>
              <a:t>i,e</a:t>
            </a:r>
            <a:r>
              <a:rPr lang="en-US" altLang="zh-CN" dirty="0">
                <a:latin typeface="Times New Roman" pitchFamily="18" charset="0"/>
                <a:cs typeface="Times New Roman" pitchFamily="18" charset="0"/>
              </a:rPr>
              <a:t> S1&lt; S2 &lt; S3…….</a:t>
            </a:r>
            <a:r>
              <a:rPr lang="en-US" altLang="zh-CN" dirty="0" err="1">
                <a:latin typeface="Times New Roman" pitchFamily="18" charset="0"/>
                <a:cs typeface="Times New Roman" pitchFamily="18" charset="0"/>
              </a:rPr>
              <a:t>Sn</a:t>
            </a:r>
            <a:r>
              <a:rPr lang="en-US" altLang="zh-CN" dirty="0">
                <a:latin typeface="Times New Roman" pitchFamily="18" charset="0"/>
                <a:cs typeface="Times New Roman" pitchFamily="18" charset="0"/>
              </a:rPr>
              <a:t>.</a:t>
            </a:r>
            <a:endParaRPr lang="zh-CN" altLang="zh-CN" sz="2800" dirty="0">
              <a:latin typeface="Times New Roman" pitchFamily="18" charset="0"/>
              <a:cs typeface="Times New Roman" pitchFamily="18" charset="0"/>
            </a:endParaRPr>
          </a:p>
          <a:p>
            <a:pPr lvl="0"/>
            <a:r>
              <a:rPr lang="en-US" altLang="zh-CN" dirty="0">
                <a:latin typeface="Times New Roman" pitchFamily="18" charset="0"/>
                <a:cs typeface="Times New Roman" pitchFamily="18" charset="0"/>
              </a:rPr>
              <a:t>Assign priorities to these tasks dynamically by giving highest priority to the task with least slack.</a:t>
            </a:r>
            <a:endParaRPr lang="zh-CN" altLang="zh-CN" sz="2800" dirty="0">
              <a:latin typeface="Times New Roman" pitchFamily="18" charset="0"/>
              <a:cs typeface="Times New Roman" pitchFamily="18" charset="0"/>
            </a:endParaRPr>
          </a:p>
          <a:p>
            <a:pPr lvl="0"/>
            <a:r>
              <a:rPr lang="en-US" altLang="zh-CN" dirty="0">
                <a:latin typeface="Times New Roman" pitchFamily="18" charset="0"/>
                <a:cs typeface="Times New Roman" pitchFamily="18" charset="0"/>
              </a:rPr>
              <a:t>If precedence constraint imposed on the task, Pass the task to a partitioned queue preferably to the one where its precedence task has been allocated.</a:t>
            </a:r>
            <a:endParaRPr lang="zh-CN" altLang="zh-CN" sz="2800" dirty="0">
              <a:latin typeface="Times New Roman" pitchFamily="18" charset="0"/>
              <a:cs typeface="Times New Roman" pitchFamily="18" charset="0"/>
            </a:endParaRPr>
          </a:p>
          <a:p>
            <a:pPr lvl="0"/>
            <a:r>
              <a:rPr lang="en-US" altLang="zh-CN" dirty="0">
                <a:latin typeface="Times New Roman" pitchFamily="18" charset="0"/>
                <a:cs typeface="Times New Roman" pitchFamily="18" charset="0"/>
              </a:rPr>
              <a:t>If no precedence constraint, pass that task to a local queue based on early availability of that CPU core.</a:t>
            </a:r>
            <a:endParaRPr lang="zh-CN" altLang="zh-CN" sz="2800" dirty="0">
              <a:latin typeface="Times New Roman" pitchFamily="18" charset="0"/>
              <a:cs typeface="Times New Roman" pitchFamily="18" charset="0"/>
            </a:endParaRPr>
          </a:p>
          <a:p>
            <a:pPr lvl="0"/>
            <a:r>
              <a:rPr lang="en-US" altLang="zh-CN" dirty="0">
                <a:latin typeface="Times New Roman" pitchFamily="18" charset="0"/>
                <a:cs typeface="Times New Roman" pitchFamily="18" charset="0"/>
              </a:rPr>
              <a:t>If the no. of tasks arrived at the global queue at a particular instant is &gt; the no. of CPU cores,</a:t>
            </a:r>
            <a:endParaRPr lang="zh-CN" altLang="zh-CN" sz="2800" dirty="0">
              <a:latin typeface="Times New Roman" pitchFamily="18" charset="0"/>
              <a:cs typeface="Times New Roman" pitchFamily="18" charset="0"/>
            </a:endParaRPr>
          </a:p>
          <a:p>
            <a:pPr lvl="1"/>
            <a:r>
              <a:rPr lang="en-US" altLang="zh-CN" dirty="0">
                <a:latin typeface="Times New Roman" pitchFamily="18" charset="0"/>
                <a:cs typeface="Times New Roman" pitchFamily="18" charset="0"/>
              </a:rPr>
              <a:t>Compare the total WCET of all the tasks at each partitioned queue.</a:t>
            </a:r>
            <a:endParaRPr lang="zh-CN" altLang="zh-CN" sz="2400" dirty="0">
              <a:latin typeface="Times New Roman" pitchFamily="18" charset="0"/>
              <a:cs typeface="Times New Roman" pitchFamily="18" charset="0"/>
            </a:endParaRPr>
          </a:p>
          <a:p>
            <a:pPr lvl="1"/>
            <a:r>
              <a:rPr lang="en-US" altLang="zh-CN" dirty="0">
                <a:latin typeface="Times New Roman" pitchFamily="18" charset="0"/>
                <a:cs typeface="Times New Roman" pitchFamily="18" charset="0"/>
              </a:rPr>
              <a:t>Assign the first task in the remaining list at global queue to the core that has least WCET.</a:t>
            </a:r>
            <a:endParaRPr lang="zh-CN" altLang="zh-CN" sz="2400" dirty="0">
              <a:latin typeface="Times New Roman" pitchFamily="18" charset="0"/>
              <a:cs typeface="Times New Roman" pitchFamily="18" charset="0"/>
            </a:endParaRPr>
          </a:p>
          <a:p>
            <a:pPr lvl="0"/>
            <a:r>
              <a:rPr lang="en-US" altLang="zh-CN" dirty="0">
                <a:latin typeface="Times New Roman" pitchFamily="18" charset="0"/>
                <a:cs typeface="Times New Roman" pitchFamily="18" charset="0"/>
              </a:rPr>
              <a:t>Else wait for the next new arriving instant</a:t>
            </a:r>
            <a:r>
              <a:rPr lang="en-US" altLang="zh-CN" dirty="0" smtClean="0">
                <a:latin typeface="Times New Roman" pitchFamily="18" charset="0"/>
                <a:cs typeface="Times New Roman" pitchFamily="18" charset="0"/>
              </a:rPr>
              <a:t>.</a:t>
            </a:r>
            <a:endParaRPr lang="en-US" altLang="zh-CN" b="1" u="sng" dirty="0">
              <a:solidFill>
                <a:srgbClr val="CC0000"/>
              </a:solidFill>
              <a:latin typeface="Times New Roman" pitchFamily="18" charset="0"/>
              <a:ea typeface="宋体" charset="-122"/>
              <a:cs typeface="Times New Roman" pitchFamily="18" charset="0"/>
            </a:endParaRPr>
          </a:p>
          <a:p>
            <a:endParaRPr lang="en-US" altLang="zh-CN" b="1" u="sng" dirty="0" smtClean="0">
              <a:solidFill>
                <a:srgbClr val="CC0000"/>
              </a:solidFill>
              <a:latin typeface="Times New Roman" pitchFamily="18" charset="0"/>
              <a:ea typeface="宋体" charset="-122"/>
              <a:cs typeface="Times New Roman" pitchFamily="18" charset="0"/>
            </a:endParaRPr>
          </a:p>
        </p:txBody>
      </p:sp>
    </p:spTree>
    <p:extLst>
      <p:ext uri="{BB962C8B-B14F-4D97-AF65-F5344CB8AC3E}">
        <p14:creationId xmlns:p14="http://schemas.microsoft.com/office/powerpoint/2010/main" val="13511449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
          <p:cNvSpPr>
            <a:spLocks noGrp="1" noChangeArrowheads="1"/>
          </p:cNvSpPr>
          <p:nvPr>
            <p:ph type="title"/>
          </p:nvPr>
        </p:nvSpPr>
        <p:spPr>
          <a:xfrm>
            <a:off x="0" y="0"/>
            <a:ext cx="9142413" cy="1124744"/>
          </a:xfrm>
        </p:spPr>
        <p:txBody>
          <a:bodyPr>
            <a:normAutofit/>
          </a:bodyPr>
          <a:lstStyle/>
          <a:p>
            <a:r>
              <a:rPr lang="en-US" altLang="zh-CN" u="sng" dirty="0">
                <a:latin typeface="Times New Roman" pitchFamily="18" charset="0"/>
                <a:ea typeface="宋体" charset="-122"/>
                <a:cs typeface="Times New Roman" pitchFamily="18" charset="0"/>
              </a:rPr>
              <a:t>Algorithm</a:t>
            </a:r>
            <a:endParaRPr lang="en-US" altLang="zh-CN" u="sng" dirty="0" smtClean="0">
              <a:latin typeface="Times New Roman" pitchFamily="18" charset="0"/>
              <a:ea typeface="宋体" charset="-122"/>
              <a:cs typeface="Times New Roman" pitchFamily="18" charset="0"/>
            </a:endParaRPr>
          </a:p>
        </p:txBody>
      </p:sp>
      <p:sp>
        <p:nvSpPr>
          <p:cNvPr id="15365" name="Rectangle 3"/>
          <p:cNvSpPr>
            <a:spLocks noGrp="1" noChangeArrowheads="1"/>
          </p:cNvSpPr>
          <p:nvPr>
            <p:ph type="body" idx="1"/>
          </p:nvPr>
        </p:nvSpPr>
        <p:spPr>
          <a:xfrm>
            <a:off x="395536" y="1257300"/>
            <a:ext cx="8367464" cy="4691980"/>
          </a:xfrm>
        </p:spPr>
        <p:txBody>
          <a:bodyPr>
            <a:normAutofit fontScale="92500" lnSpcReduction="20000"/>
          </a:bodyPr>
          <a:lstStyle/>
          <a:p>
            <a:pPr marL="0" indent="0">
              <a:buNone/>
            </a:pPr>
            <a:r>
              <a:rPr lang="en-US" altLang="zh-CN" dirty="0">
                <a:latin typeface="Times New Roman" pitchFamily="18" charset="0"/>
                <a:cs typeface="Times New Roman" pitchFamily="18" charset="0"/>
              </a:rPr>
              <a:t>At the local partitioned queue,</a:t>
            </a:r>
            <a:endParaRPr lang="zh-CN" altLang="zh-CN" sz="2800" dirty="0">
              <a:latin typeface="Times New Roman" pitchFamily="18" charset="0"/>
              <a:cs typeface="Times New Roman" pitchFamily="18" charset="0"/>
            </a:endParaRPr>
          </a:p>
          <a:p>
            <a:pPr lvl="0"/>
            <a:r>
              <a:rPr lang="en-US" altLang="zh-CN" dirty="0">
                <a:latin typeface="Times New Roman" pitchFamily="18" charset="0"/>
                <a:cs typeface="Times New Roman" pitchFamily="18" charset="0"/>
              </a:rPr>
              <a:t>If new task arrives in the presence of previous task,</a:t>
            </a:r>
            <a:endParaRPr lang="zh-CN" altLang="zh-CN" sz="2800" dirty="0">
              <a:latin typeface="Times New Roman" pitchFamily="18" charset="0"/>
              <a:cs typeface="Times New Roman" pitchFamily="18" charset="0"/>
            </a:endParaRPr>
          </a:p>
          <a:p>
            <a:pPr lvl="1"/>
            <a:r>
              <a:rPr lang="en-US" altLang="zh-CN" dirty="0">
                <a:latin typeface="Times New Roman" pitchFamily="18" charset="0"/>
                <a:cs typeface="Times New Roman" pitchFamily="18" charset="0"/>
              </a:rPr>
              <a:t>If the precedence task of the new arrival is the last task waiting in the queue, no comparison required.</a:t>
            </a:r>
            <a:endParaRPr lang="zh-CN" altLang="zh-CN" sz="2400" dirty="0">
              <a:latin typeface="Times New Roman" pitchFamily="18" charset="0"/>
              <a:cs typeface="Times New Roman" pitchFamily="18" charset="0"/>
            </a:endParaRPr>
          </a:p>
          <a:p>
            <a:pPr lvl="1"/>
            <a:r>
              <a:rPr lang="en-US" altLang="zh-CN" dirty="0">
                <a:latin typeface="Times New Roman" pitchFamily="18" charset="0"/>
                <a:cs typeface="Times New Roman" pitchFamily="18" charset="0"/>
              </a:rPr>
              <a:t>Else </a:t>
            </a:r>
            <a:endParaRPr lang="zh-CN" altLang="zh-CN" sz="2400" dirty="0">
              <a:latin typeface="Times New Roman" pitchFamily="18" charset="0"/>
              <a:cs typeface="Times New Roman" pitchFamily="18" charset="0"/>
            </a:endParaRPr>
          </a:p>
          <a:p>
            <a:pPr lvl="2"/>
            <a:r>
              <a:rPr lang="en-US" altLang="zh-CN" dirty="0">
                <a:latin typeface="Times New Roman" pitchFamily="18" charset="0"/>
                <a:cs typeface="Times New Roman" pitchFamily="18" charset="0"/>
              </a:rPr>
              <a:t>Compare the slack of the new task with the WCET of the previous task.</a:t>
            </a:r>
            <a:endParaRPr lang="zh-CN" altLang="zh-CN" sz="2000" dirty="0">
              <a:latin typeface="Times New Roman" pitchFamily="18" charset="0"/>
              <a:cs typeface="Times New Roman" pitchFamily="18" charset="0"/>
            </a:endParaRPr>
          </a:p>
          <a:p>
            <a:pPr lvl="2"/>
            <a:r>
              <a:rPr lang="en-US" altLang="zh-CN" dirty="0">
                <a:latin typeface="Times New Roman" pitchFamily="18" charset="0"/>
                <a:cs typeface="Times New Roman" pitchFamily="18" charset="0"/>
              </a:rPr>
              <a:t>If S </a:t>
            </a:r>
            <a:r>
              <a:rPr lang="en-US" altLang="zh-CN" sz="800" dirty="0">
                <a:latin typeface="Times New Roman" pitchFamily="18" charset="0"/>
                <a:cs typeface="Times New Roman" pitchFamily="18" charset="0"/>
              </a:rPr>
              <a:t>new arrival  </a:t>
            </a:r>
            <a:r>
              <a:rPr lang="en-US" altLang="zh-CN" dirty="0">
                <a:latin typeface="Times New Roman" pitchFamily="18" charset="0"/>
                <a:cs typeface="Times New Roman" pitchFamily="18" charset="0"/>
              </a:rPr>
              <a:t>&lt; WCET </a:t>
            </a:r>
            <a:r>
              <a:rPr lang="en-US" altLang="zh-CN" sz="800" dirty="0">
                <a:latin typeface="Times New Roman" pitchFamily="18" charset="0"/>
                <a:cs typeface="Times New Roman" pitchFamily="18" charset="0"/>
              </a:rPr>
              <a:t>previous task </a:t>
            </a:r>
            <a:r>
              <a:rPr lang="en-US" altLang="zh-CN" dirty="0">
                <a:latin typeface="Times New Roman" pitchFamily="18" charset="0"/>
                <a:cs typeface="Times New Roman" pitchFamily="18" charset="0"/>
              </a:rPr>
              <a:t>+ Remaining WCET </a:t>
            </a:r>
            <a:r>
              <a:rPr lang="en-US" altLang="zh-CN" sz="800" dirty="0">
                <a:latin typeface="Times New Roman" pitchFamily="18" charset="0"/>
                <a:cs typeface="Times New Roman" pitchFamily="18" charset="0"/>
              </a:rPr>
              <a:t>running task </a:t>
            </a:r>
            <a:r>
              <a:rPr lang="en-US" altLang="zh-CN" dirty="0">
                <a:latin typeface="Times New Roman" pitchFamily="18" charset="0"/>
                <a:cs typeface="Times New Roman" pitchFamily="18" charset="0"/>
              </a:rPr>
              <a:t>&amp; </a:t>
            </a:r>
            <a:r>
              <a:rPr lang="en-US" altLang="zh-CN" dirty="0" err="1">
                <a:latin typeface="Times New Roman" pitchFamily="18" charset="0"/>
                <a:cs typeface="Times New Roman" pitchFamily="18" charset="0"/>
              </a:rPr>
              <a:t>S</a:t>
            </a:r>
            <a:r>
              <a:rPr lang="en-US" altLang="zh-CN" sz="800" dirty="0" err="1">
                <a:latin typeface="Times New Roman" pitchFamily="18" charset="0"/>
                <a:cs typeface="Times New Roman" pitchFamily="18" charset="0"/>
              </a:rPr>
              <a:t>previous</a:t>
            </a:r>
            <a:r>
              <a:rPr lang="en-US" altLang="zh-CN" sz="800" dirty="0">
                <a:latin typeface="Times New Roman" pitchFamily="18" charset="0"/>
                <a:cs typeface="Times New Roman" pitchFamily="18" charset="0"/>
              </a:rPr>
              <a:t> task </a:t>
            </a:r>
            <a:r>
              <a:rPr lang="en-US" altLang="zh-CN" dirty="0">
                <a:latin typeface="Times New Roman" pitchFamily="18" charset="0"/>
                <a:cs typeface="Times New Roman" pitchFamily="18" charset="0"/>
              </a:rPr>
              <a:t>&gt; </a:t>
            </a:r>
            <a:r>
              <a:rPr lang="en-US" altLang="zh-CN" dirty="0" err="1">
                <a:latin typeface="Times New Roman" pitchFamily="18" charset="0"/>
                <a:cs typeface="Times New Roman" pitchFamily="18" charset="0"/>
              </a:rPr>
              <a:t>WCET</a:t>
            </a:r>
            <a:r>
              <a:rPr lang="en-US" altLang="zh-CN" sz="800" dirty="0" err="1">
                <a:latin typeface="Times New Roman" pitchFamily="18" charset="0"/>
                <a:cs typeface="Times New Roman" pitchFamily="18" charset="0"/>
              </a:rPr>
              <a:t>new</a:t>
            </a:r>
            <a:r>
              <a:rPr lang="en-US" altLang="zh-CN" sz="800" dirty="0">
                <a:latin typeface="Times New Roman" pitchFamily="18" charset="0"/>
                <a:cs typeface="Times New Roman" pitchFamily="18" charset="0"/>
              </a:rPr>
              <a:t> arrival </a:t>
            </a:r>
            <a:r>
              <a:rPr lang="en-US" altLang="zh-CN" dirty="0">
                <a:latin typeface="Times New Roman" pitchFamily="18" charset="0"/>
                <a:cs typeface="Times New Roman" pitchFamily="18" charset="0"/>
              </a:rPr>
              <a:t>, Swap the waiting position of these tasks in the queue</a:t>
            </a:r>
            <a:endParaRPr lang="zh-CN" altLang="zh-CN" sz="2000" dirty="0">
              <a:latin typeface="Times New Roman" pitchFamily="18" charset="0"/>
              <a:cs typeface="Times New Roman" pitchFamily="18" charset="0"/>
            </a:endParaRPr>
          </a:p>
          <a:p>
            <a:pPr lvl="2"/>
            <a:r>
              <a:rPr lang="en-US" altLang="zh-CN" dirty="0">
                <a:latin typeface="Times New Roman" pitchFamily="18" charset="0"/>
                <a:cs typeface="Times New Roman" pitchFamily="18" charset="0"/>
              </a:rPr>
              <a:t>Else </a:t>
            </a:r>
            <a:r>
              <a:rPr lang="en-US" altLang="zh-CN" dirty="0" err="1">
                <a:latin typeface="Times New Roman" pitchFamily="18" charset="0"/>
                <a:cs typeface="Times New Roman" pitchFamily="18" charset="0"/>
              </a:rPr>
              <a:t>S</a:t>
            </a:r>
            <a:r>
              <a:rPr lang="en-US" altLang="zh-CN" sz="800" dirty="0" err="1">
                <a:latin typeface="Times New Roman" pitchFamily="18" charset="0"/>
                <a:cs typeface="Times New Roman" pitchFamily="18" charset="0"/>
              </a:rPr>
              <a:t>new</a:t>
            </a:r>
            <a:r>
              <a:rPr lang="en-US" altLang="zh-CN" sz="800" dirty="0">
                <a:latin typeface="Times New Roman" pitchFamily="18" charset="0"/>
                <a:cs typeface="Times New Roman" pitchFamily="18" charset="0"/>
              </a:rPr>
              <a:t> arrival  </a:t>
            </a:r>
            <a:r>
              <a:rPr lang="en-US" altLang="zh-CN" dirty="0">
                <a:latin typeface="Times New Roman" pitchFamily="18" charset="0"/>
                <a:cs typeface="Times New Roman" pitchFamily="18" charset="0"/>
              </a:rPr>
              <a:t>&lt; </a:t>
            </a:r>
            <a:r>
              <a:rPr lang="en-US" altLang="zh-CN" dirty="0" err="1">
                <a:latin typeface="Times New Roman" pitchFamily="18" charset="0"/>
                <a:cs typeface="Times New Roman" pitchFamily="18" charset="0"/>
              </a:rPr>
              <a:t>WCET</a:t>
            </a:r>
            <a:r>
              <a:rPr lang="en-US" altLang="zh-CN" sz="800" dirty="0" err="1">
                <a:latin typeface="Times New Roman" pitchFamily="18" charset="0"/>
                <a:cs typeface="Times New Roman" pitchFamily="18" charset="0"/>
              </a:rPr>
              <a:t>previous</a:t>
            </a:r>
            <a:r>
              <a:rPr lang="en-US" altLang="zh-CN" sz="800" dirty="0">
                <a:latin typeface="Times New Roman" pitchFamily="18" charset="0"/>
                <a:cs typeface="Times New Roman" pitchFamily="18" charset="0"/>
              </a:rPr>
              <a:t> task </a:t>
            </a:r>
            <a:r>
              <a:rPr lang="en-US" altLang="zh-CN" dirty="0">
                <a:latin typeface="Times New Roman" pitchFamily="18" charset="0"/>
                <a:cs typeface="Times New Roman" pitchFamily="18" charset="0"/>
              </a:rPr>
              <a:t>+ Remaining </a:t>
            </a:r>
            <a:r>
              <a:rPr lang="en-US" altLang="zh-CN" dirty="0" err="1">
                <a:latin typeface="Times New Roman" pitchFamily="18" charset="0"/>
                <a:cs typeface="Times New Roman" pitchFamily="18" charset="0"/>
              </a:rPr>
              <a:t>WCET</a:t>
            </a:r>
            <a:r>
              <a:rPr lang="en-US" altLang="zh-CN" sz="800" dirty="0" err="1">
                <a:latin typeface="Times New Roman" pitchFamily="18" charset="0"/>
                <a:cs typeface="Times New Roman" pitchFamily="18" charset="0"/>
              </a:rPr>
              <a:t>running</a:t>
            </a:r>
            <a:r>
              <a:rPr lang="en-US" altLang="zh-CN" sz="800" dirty="0">
                <a:latin typeface="Times New Roman" pitchFamily="18" charset="0"/>
                <a:cs typeface="Times New Roman" pitchFamily="18" charset="0"/>
              </a:rPr>
              <a:t> task </a:t>
            </a:r>
            <a:r>
              <a:rPr lang="en-US" altLang="zh-CN" dirty="0">
                <a:latin typeface="Times New Roman" pitchFamily="18" charset="0"/>
                <a:cs typeface="Times New Roman" pitchFamily="18" charset="0"/>
              </a:rPr>
              <a:t>&amp; </a:t>
            </a:r>
            <a:r>
              <a:rPr lang="en-US" altLang="zh-CN" dirty="0" err="1">
                <a:latin typeface="Times New Roman" pitchFamily="18" charset="0"/>
                <a:cs typeface="Times New Roman" pitchFamily="18" charset="0"/>
              </a:rPr>
              <a:t>S</a:t>
            </a:r>
            <a:r>
              <a:rPr lang="en-US" altLang="zh-CN" sz="800" dirty="0" err="1">
                <a:latin typeface="Times New Roman" pitchFamily="18" charset="0"/>
                <a:cs typeface="Times New Roman" pitchFamily="18" charset="0"/>
              </a:rPr>
              <a:t>previous</a:t>
            </a:r>
            <a:r>
              <a:rPr lang="en-US" altLang="zh-CN" sz="800" dirty="0">
                <a:latin typeface="Times New Roman" pitchFamily="18" charset="0"/>
                <a:cs typeface="Times New Roman" pitchFamily="18" charset="0"/>
              </a:rPr>
              <a:t> task </a:t>
            </a:r>
            <a:r>
              <a:rPr lang="en-US" altLang="zh-CN" dirty="0">
                <a:latin typeface="Times New Roman" pitchFamily="18" charset="0"/>
                <a:cs typeface="Times New Roman" pitchFamily="18" charset="0"/>
              </a:rPr>
              <a:t>&lt; </a:t>
            </a:r>
            <a:r>
              <a:rPr lang="en-US" altLang="zh-CN" dirty="0" err="1">
                <a:latin typeface="Times New Roman" pitchFamily="18" charset="0"/>
                <a:cs typeface="Times New Roman" pitchFamily="18" charset="0"/>
              </a:rPr>
              <a:t>WCET</a:t>
            </a:r>
            <a:r>
              <a:rPr lang="en-US" altLang="zh-CN" sz="800" dirty="0" err="1">
                <a:latin typeface="Times New Roman" pitchFamily="18" charset="0"/>
                <a:cs typeface="Times New Roman" pitchFamily="18" charset="0"/>
              </a:rPr>
              <a:t>new</a:t>
            </a:r>
            <a:r>
              <a:rPr lang="en-US" altLang="zh-CN" sz="800" dirty="0">
                <a:latin typeface="Times New Roman" pitchFamily="18" charset="0"/>
                <a:cs typeface="Times New Roman" pitchFamily="18" charset="0"/>
              </a:rPr>
              <a:t> arrival </a:t>
            </a:r>
            <a:r>
              <a:rPr lang="en-US" altLang="zh-CN" dirty="0">
                <a:latin typeface="Times New Roman" pitchFamily="18" charset="0"/>
                <a:cs typeface="Times New Roman" pitchFamily="18" charset="0"/>
              </a:rPr>
              <a:t>,  Get the </a:t>
            </a:r>
            <a:r>
              <a:rPr lang="en-US" altLang="zh-CN" dirty="0" err="1">
                <a:latin typeface="Times New Roman" pitchFamily="18" charset="0"/>
                <a:cs typeface="Times New Roman" pitchFamily="18" charset="0"/>
              </a:rPr>
              <a:t>task</a:t>
            </a:r>
            <a:r>
              <a:rPr lang="en-US" altLang="zh-CN" sz="800" dirty="0" err="1">
                <a:latin typeface="Times New Roman" pitchFamily="18" charset="0"/>
                <a:cs typeface="Times New Roman" pitchFamily="18" charset="0"/>
              </a:rPr>
              <a:t>new</a:t>
            </a:r>
            <a:r>
              <a:rPr lang="en-US" altLang="zh-CN" sz="800" dirty="0">
                <a:latin typeface="Times New Roman" pitchFamily="18" charset="0"/>
                <a:cs typeface="Times New Roman" pitchFamily="18" charset="0"/>
              </a:rPr>
              <a:t> </a:t>
            </a:r>
            <a:r>
              <a:rPr lang="en-US" altLang="zh-CN" dirty="0">
                <a:latin typeface="Times New Roman" pitchFamily="18" charset="0"/>
                <a:cs typeface="Times New Roman" pitchFamily="18" charset="0"/>
              </a:rPr>
              <a:t>to migrate to another local queue whose CPU core is expected to be available early, getting information from the global queue.</a:t>
            </a:r>
            <a:endParaRPr lang="zh-CN" altLang="zh-CN" sz="2000" dirty="0">
              <a:latin typeface="Times New Roman" pitchFamily="18" charset="0"/>
              <a:cs typeface="Times New Roman" pitchFamily="18" charset="0"/>
            </a:endParaRPr>
          </a:p>
          <a:p>
            <a:endParaRPr lang="en-US" altLang="zh-CN" b="1" u="sng" dirty="0" smtClean="0">
              <a:solidFill>
                <a:srgbClr val="CC0000"/>
              </a:solidFill>
              <a:latin typeface="Times New Roman" pitchFamily="18" charset="0"/>
              <a:ea typeface="宋体" charset="-122"/>
              <a:cs typeface="Times New Roman" pitchFamily="18" charset="0"/>
            </a:endParaRPr>
          </a:p>
        </p:txBody>
      </p:sp>
    </p:spTree>
    <p:extLst>
      <p:ext uri="{BB962C8B-B14F-4D97-AF65-F5344CB8AC3E}">
        <p14:creationId xmlns:p14="http://schemas.microsoft.com/office/powerpoint/2010/main" val="390676185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475</TotalTime>
  <Words>3048</Words>
  <Application>Microsoft Office PowerPoint</Application>
  <PresentationFormat>全屏显示(4:3)</PresentationFormat>
  <Paragraphs>267</Paragraphs>
  <Slides>27</Slides>
  <Notes>26</Notes>
  <HiddenSlides>0</HiddenSlides>
  <MMClips>0</MMClips>
  <ScaleCrop>false</ScaleCrop>
  <HeadingPairs>
    <vt:vector size="4" baseType="variant">
      <vt:variant>
        <vt:lpstr>主题</vt:lpstr>
      </vt:variant>
      <vt:variant>
        <vt:i4>1</vt:i4>
      </vt:variant>
      <vt:variant>
        <vt:lpstr>幻灯片标题</vt:lpstr>
      </vt:variant>
      <vt:variant>
        <vt:i4>27</vt:i4>
      </vt:variant>
    </vt:vector>
  </HeadingPairs>
  <TitlesOfParts>
    <vt:vector size="28" baseType="lpstr">
      <vt:lpstr>Office 主题</vt:lpstr>
      <vt:lpstr>Real-Time Support  for  Automotive Application</vt:lpstr>
      <vt:lpstr>Outline</vt:lpstr>
      <vt:lpstr>Motivation for Multiprocessor</vt:lpstr>
      <vt:lpstr>Multiprocessor Scheduling in ECU</vt:lpstr>
      <vt:lpstr>Dynamic Scheduler</vt:lpstr>
      <vt:lpstr>Dynamic Scheduler Model</vt:lpstr>
      <vt:lpstr>Dynamic Scheduler Model</vt:lpstr>
      <vt:lpstr>Algorithm</vt:lpstr>
      <vt:lpstr>Algorithm</vt:lpstr>
      <vt:lpstr>Simulation Result</vt:lpstr>
      <vt:lpstr>Adaptive Cruise Control (ACC)</vt:lpstr>
      <vt:lpstr>Two-Level Controller</vt:lpstr>
      <vt:lpstr>Raw Data and Derived Data</vt:lpstr>
      <vt:lpstr>Real-Time Issue in ACC</vt:lpstr>
      <vt:lpstr>Goal</vt:lpstr>
      <vt:lpstr>Approach</vt:lpstr>
      <vt:lpstr>Dual Mode System</vt:lpstr>
      <vt:lpstr>Details of the Modes</vt:lpstr>
      <vt:lpstr>Mode-Change Protocols</vt:lpstr>
      <vt:lpstr>Scheduling Tasks in Different Modes</vt:lpstr>
      <vt:lpstr>Real-Time Data Repository</vt:lpstr>
      <vt:lpstr>Real-Time Data Repository</vt:lpstr>
      <vt:lpstr>Tasks Classification</vt:lpstr>
      <vt:lpstr>Scheduling of On-Demand tasks</vt:lpstr>
      <vt:lpstr>Server Technique</vt:lpstr>
      <vt:lpstr>Tasks Classification</vt:lpstr>
      <vt:lpstr>Reference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xxh</dc:creator>
  <cp:lastModifiedBy>xxh</cp:lastModifiedBy>
  <cp:revision>97</cp:revision>
  <dcterms:created xsi:type="dcterms:W3CDTF">2015-04-12T02:02:00Z</dcterms:created>
  <dcterms:modified xsi:type="dcterms:W3CDTF">2015-04-15T15:57:03Z</dcterms:modified>
</cp:coreProperties>
</file>