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  <p:sldId id="275" r:id="rId21"/>
    <p:sldId id="287" r:id="rId22"/>
    <p:sldId id="276" r:id="rId23"/>
    <p:sldId id="284" r:id="rId24"/>
    <p:sldId id="277" r:id="rId25"/>
    <p:sldId id="280" r:id="rId26"/>
    <p:sldId id="278" r:id="rId27"/>
    <p:sldId id="279" r:id="rId28"/>
    <p:sldId id="281" r:id="rId29"/>
    <p:sldId id="282" r:id="rId30"/>
    <p:sldId id="283" r:id="rId31"/>
    <p:sldId id="285" r:id="rId32"/>
    <p:sldId id="286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B2275-ADA3-48F0-8D32-32C8F68658D9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79EBB-3B99-4DD4-9A17-06F8A0F63E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4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79EBB-3B99-4DD4-9A17-06F8A0F63EF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41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38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1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22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06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04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85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80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37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05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92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73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8D16F-8F29-4135-8201-DA1EFE9E857A}" type="datetimeFigureOut">
              <a:rPr lang="zh-CN" altLang="en-US" smtClean="0"/>
              <a:t>2015/4/15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CE479-2B40-4EC4-9AEB-DFA674836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39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1767" y="1122363"/>
            <a:ext cx="7830589" cy="2387600"/>
          </a:xfrm>
        </p:spPr>
        <p:txBody>
          <a:bodyPr>
            <a:noAutofit/>
          </a:bodyPr>
          <a:lstStyle/>
          <a:p>
            <a:r>
              <a:rPr lang="en-US" altLang="zh-CN" sz="4200" dirty="0" smtClean="0"/>
              <a:t>Response time analysis </a:t>
            </a:r>
            <a:br>
              <a:rPr lang="en-US" altLang="zh-CN" sz="4200" dirty="0" smtClean="0"/>
            </a:br>
            <a:r>
              <a:rPr lang="en-US" altLang="zh-CN" sz="4200" dirty="0" smtClean="0"/>
              <a:t>in real-time distributed automotive systems</a:t>
            </a:r>
            <a:endParaRPr lang="zh-CN" altLang="en-US" sz="4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err="1" smtClean="0"/>
              <a:t>Kecheng</a:t>
            </a:r>
            <a:r>
              <a:rPr lang="en-US" altLang="zh-CN" dirty="0" smtClean="0"/>
              <a:t> Yang</a:t>
            </a:r>
          </a:p>
        </p:txBody>
      </p:sp>
    </p:spTree>
    <p:extLst>
      <p:ext uri="{BB962C8B-B14F-4D97-AF65-F5344CB8AC3E}">
        <p14:creationId xmlns:p14="http://schemas.microsoft.com/office/powerpoint/2010/main" val="25374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Periodic activation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end-to end latency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2017221"/>
            <a:ext cx="7077075" cy="2590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698" y="5020108"/>
            <a:ext cx="378142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8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driven activation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end-to end latency</a:t>
            </a:r>
            <a:endParaRPr lang="zh-CN" altLang="en-US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1926735"/>
            <a:ext cx="6867525" cy="27717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871" y="5156921"/>
            <a:ext cx="31242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42" y="1762919"/>
            <a:ext cx="86106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9" y="303762"/>
            <a:ext cx="68580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1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Deadlines may miss, applying either of the activation models.</a:t>
            </a:r>
          </a:p>
          <a:p>
            <a:endParaRPr lang="en-US" altLang="zh-CN" dirty="0"/>
          </a:p>
          <a:p>
            <a:r>
              <a:rPr lang="en-US" altLang="zh-CN" dirty="0" smtClean="0"/>
              <a:t>E.g., deadlines of the three </a:t>
            </a:r>
            <a:r>
              <a:rPr lang="en-US" altLang="zh-CN" dirty="0" err="1" smtClean="0"/>
              <a:t>dataflows</a:t>
            </a:r>
            <a:r>
              <a:rPr lang="en-US" altLang="zh-CN" dirty="0" smtClean="0"/>
              <a:t> are</a:t>
            </a:r>
            <a:br>
              <a:rPr lang="en-US" altLang="zh-CN" dirty="0" smtClean="0"/>
            </a:br>
            <a:r>
              <a:rPr lang="en-US" altLang="zh-CN" dirty="0" smtClean="0"/>
              <a:t>			80, 120, 260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34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Hybrid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A subset of tasks and messages is </a:t>
            </a:r>
            <a:r>
              <a:rPr lang="en-US" altLang="zh-CN" dirty="0" smtClean="0">
                <a:solidFill>
                  <a:srgbClr val="FF0000"/>
                </a:solidFill>
              </a:rPr>
              <a:t>periodic</a:t>
            </a:r>
            <a:r>
              <a:rPr lang="en-US" altLang="zh-CN" dirty="0" smtClean="0"/>
              <a:t>, and the remaining is </a:t>
            </a:r>
            <a:r>
              <a:rPr lang="en-US" altLang="zh-CN" dirty="0" smtClean="0">
                <a:solidFill>
                  <a:srgbClr val="FF0000"/>
                </a:solidFill>
              </a:rPr>
              <a:t>event-driven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Synthesis of task and message activation models in real-time distributed automotive systems. </a:t>
            </a:r>
            <a:br>
              <a:rPr lang="en-US" altLang="zh-CN" dirty="0"/>
            </a:br>
            <a:r>
              <a:rPr lang="en-US" altLang="zh-CN" sz="2000" dirty="0"/>
              <a:t>W. Zheng, M. Di </a:t>
            </a:r>
            <a:r>
              <a:rPr lang="en-US" altLang="zh-CN" sz="2000" dirty="0" err="1"/>
              <a:t>Natale</a:t>
            </a:r>
            <a:r>
              <a:rPr lang="en-US" altLang="zh-CN" sz="2000" dirty="0"/>
              <a:t>, C. </a:t>
            </a:r>
            <a:r>
              <a:rPr lang="en-US" altLang="zh-CN" sz="2000" dirty="0" err="1"/>
              <a:t>Pinello</a:t>
            </a:r>
            <a:r>
              <a:rPr lang="en-US" altLang="zh-CN" sz="2000" dirty="0"/>
              <a:t>, P. Giusto, and A. S.  </a:t>
            </a:r>
            <a:r>
              <a:rPr lang="en-US" altLang="zh-CN" sz="2000" dirty="0" err="1"/>
              <a:t>Vincentelli</a:t>
            </a:r>
            <a:r>
              <a:rPr lang="en-US" altLang="zh-CN" sz="2000" dirty="0"/>
              <a:t>. In </a:t>
            </a:r>
            <a:r>
              <a:rPr lang="en-US" altLang="zh-CN" sz="2000" i="1" dirty="0"/>
              <a:t>DATE'07</a:t>
            </a:r>
            <a:r>
              <a:rPr lang="en-US" altLang="zh-CN" sz="2000" dirty="0"/>
              <a:t>.</a:t>
            </a:r>
            <a:br>
              <a:rPr lang="en-US" altLang="zh-CN" sz="2000" dirty="0"/>
            </a:br>
            <a:endParaRPr lang="en-US" altLang="zh-CN" sz="2000" dirty="0"/>
          </a:p>
          <a:p>
            <a:r>
              <a:rPr lang="en-US" altLang="zh-CN" dirty="0"/>
              <a:t>Optimizing end-to-end latencies by adaptation of the activation events in distributed automotive systems. </a:t>
            </a:r>
            <a:br>
              <a:rPr lang="en-US" altLang="zh-CN" dirty="0"/>
            </a:br>
            <a:r>
              <a:rPr lang="en-US" altLang="zh-CN" sz="2000" dirty="0"/>
              <a:t>M. Di </a:t>
            </a:r>
            <a:r>
              <a:rPr lang="en-US" altLang="zh-CN" sz="2000" dirty="0" err="1"/>
              <a:t>Natale</a:t>
            </a:r>
            <a:r>
              <a:rPr lang="en-US" altLang="zh-CN" sz="2000" dirty="0"/>
              <a:t>, W. Zheng, C. </a:t>
            </a:r>
            <a:r>
              <a:rPr lang="en-US" altLang="zh-CN" sz="2000" dirty="0" err="1"/>
              <a:t>Pinello</a:t>
            </a:r>
            <a:r>
              <a:rPr lang="en-US" altLang="zh-CN" sz="2000" dirty="0"/>
              <a:t>, P. Giusto, and A. S.  </a:t>
            </a:r>
            <a:r>
              <a:rPr lang="en-US" altLang="zh-CN" sz="2000" dirty="0" err="1"/>
              <a:t>Vincentelli</a:t>
            </a:r>
            <a:r>
              <a:rPr lang="en-US" altLang="zh-CN" sz="2000" dirty="0"/>
              <a:t>. In</a:t>
            </a:r>
            <a:r>
              <a:rPr lang="en-US" altLang="zh-CN" sz="2000" i="1" dirty="0"/>
              <a:t> RTAS'07.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806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/>
              <a:t>RTAS'07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proposed a search algorithm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113" y="2409451"/>
            <a:ext cx="6911773" cy="376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1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/>
              <a:t>DATE'07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mixed integer linear programming (MILP)</a:t>
            </a:r>
          </a:p>
          <a:p>
            <a:r>
              <a:rPr lang="en-US" altLang="zh-CN" dirty="0" smtClean="0"/>
              <a:t>a set of linear constraints</a:t>
            </a:r>
          </a:p>
          <a:p>
            <a:r>
              <a:rPr lang="en-US" altLang="zh-CN" dirty="0" smtClean="0"/>
              <a:t>different objective functions for various purposes of optimizing.</a:t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en-US" altLang="zh-CN" sz="2400" dirty="0" smtClean="0"/>
              <a:t>F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=minimization </a:t>
            </a:r>
            <a:r>
              <a:rPr lang="en-US" altLang="zh-CN" sz="2400" dirty="0"/>
              <a:t>of the number of event </a:t>
            </a:r>
            <a:r>
              <a:rPr lang="en-US" altLang="zh-CN" sz="2400" dirty="0" smtClean="0"/>
              <a:t>buffers</a:t>
            </a:r>
          </a:p>
          <a:p>
            <a:r>
              <a:rPr lang="en-US" altLang="zh-CN" sz="2400" dirty="0"/>
              <a:t>F</a:t>
            </a:r>
            <a:r>
              <a:rPr lang="en-US" altLang="zh-CN" sz="2400" baseline="-25000" dirty="0"/>
              <a:t>2</a:t>
            </a:r>
            <a:r>
              <a:rPr lang="en-US" altLang="zh-CN" sz="2400" dirty="0"/>
              <a:t> =minimization of the sum of the path </a:t>
            </a:r>
            <a:r>
              <a:rPr lang="en-US" altLang="zh-CN" sz="2400" dirty="0" smtClean="0"/>
              <a:t>latencies</a:t>
            </a:r>
          </a:p>
          <a:p>
            <a:r>
              <a:rPr lang="en-US" altLang="zh-CN" sz="2400" dirty="0"/>
              <a:t>F</a:t>
            </a:r>
            <a:r>
              <a:rPr lang="en-US" altLang="zh-CN" sz="2400" baseline="-25000" dirty="0"/>
              <a:t>3</a:t>
            </a:r>
            <a:r>
              <a:rPr lang="en-US" altLang="zh-CN" sz="2400" dirty="0"/>
              <a:t> =minimization of the sum of weighted lateness for all the paths exceeding the </a:t>
            </a:r>
            <a:r>
              <a:rPr lang="en-US" altLang="zh-CN" sz="2400" dirty="0" smtClean="0"/>
              <a:t>deadline</a:t>
            </a:r>
          </a:p>
          <a:p>
            <a:r>
              <a:rPr lang="en-US" altLang="zh-CN" sz="2400" dirty="0"/>
              <a:t>F</a:t>
            </a:r>
            <a:r>
              <a:rPr lang="en-US" altLang="zh-CN" sz="2400" baseline="-25000" dirty="0"/>
              <a:t>4</a:t>
            </a:r>
            <a:r>
              <a:rPr lang="en-US" altLang="zh-CN" sz="2400" dirty="0"/>
              <a:t> =minimization of the </a:t>
            </a:r>
            <a:r>
              <a:rPr lang="en-US" altLang="zh-CN" sz="2400" dirty="0" err="1" smtClean="0"/>
              <a:t>lowestpriority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path latency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0965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 for the example system (</a:t>
            </a:r>
            <a:r>
              <a:rPr lang="en-US" altLang="zh-CN" i="1" dirty="0"/>
              <a:t>DATE'07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487" y="2905919"/>
            <a:ext cx="74390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97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9" y="303762"/>
            <a:ext cx="68580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Papers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600" dirty="0" smtClean="0"/>
              <a:t>Synthesis of task and message activation models in real-time distributed automotive systems.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800" dirty="0" smtClean="0"/>
              <a:t>W. Zheng, M. Di </a:t>
            </a:r>
            <a:r>
              <a:rPr lang="en-US" altLang="zh-CN" sz="1800" dirty="0" err="1" smtClean="0"/>
              <a:t>Natale</a:t>
            </a:r>
            <a:r>
              <a:rPr lang="en-US" altLang="zh-CN" sz="1800" dirty="0" smtClean="0"/>
              <a:t>, C. </a:t>
            </a:r>
            <a:r>
              <a:rPr lang="en-US" altLang="zh-CN" sz="1800" dirty="0" err="1" smtClean="0"/>
              <a:t>Pinello</a:t>
            </a:r>
            <a:r>
              <a:rPr lang="en-US" altLang="zh-CN" sz="1800" dirty="0" smtClean="0"/>
              <a:t>, P. Giusto, and A. S.  </a:t>
            </a:r>
            <a:r>
              <a:rPr lang="en-US" altLang="zh-CN" sz="1800" dirty="0" err="1" smtClean="0"/>
              <a:t>Vincentelli</a:t>
            </a:r>
            <a:r>
              <a:rPr lang="en-US" altLang="zh-CN" sz="1800" dirty="0" smtClean="0"/>
              <a:t>. In</a:t>
            </a:r>
            <a:r>
              <a:rPr lang="en-US" altLang="zh-CN" sz="1800" dirty="0"/>
              <a:t> </a:t>
            </a:r>
            <a:r>
              <a:rPr lang="en-US" altLang="zh-CN" sz="1800" i="1" dirty="0" smtClean="0"/>
              <a:t>DATE'07</a:t>
            </a:r>
            <a:r>
              <a:rPr lang="en-US" altLang="zh-CN" sz="1800" dirty="0" smtClean="0"/>
              <a:t>.</a:t>
            </a:r>
            <a:br>
              <a:rPr lang="en-US" altLang="zh-CN" sz="1800" dirty="0" smtClean="0"/>
            </a:br>
            <a:endParaRPr lang="en-US" altLang="zh-CN" sz="1800" dirty="0" smtClean="0"/>
          </a:p>
          <a:p>
            <a:r>
              <a:rPr lang="en-US" altLang="zh-CN" sz="2600" dirty="0" smtClean="0"/>
              <a:t>Optimizing </a:t>
            </a:r>
            <a:r>
              <a:rPr lang="en-US" altLang="zh-CN" sz="2600" dirty="0"/>
              <a:t>end-to-end latencies by adaptation of the activation events in distributed automotive systems.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800" dirty="0" smtClean="0"/>
              <a:t>M. Di </a:t>
            </a:r>
            <a:r>
              <a:rPr lang="en-US" altLang="zh-CN" sz="1800" dirty="0" err="1" smtClean="0"/>
              <a:t>Natale</a:t>
            </a:r>
            <a:r>
              <a:rPr lang="en-US" altLang="zh-CN" sz="1800" dirty="0" smtClean="0"/>
              <a:t>, W. Zheng, C. </a:t>
            </a:r>
            <a:r>
              <a:rPr lang="en-US" altLang="zh-CN" sz="1800" dirty="0" err="1" smtClean="0"/>
              <a:t>Pinello</a:t>
            </a:r>
            <a:r>
              <a:rPr lang="en-US" altLang="zh-CN" sz="1800" dirty="0" smtClean="0"/>
              <a:t>, P. Giusto, and A. S.  </a:t>
            </a:r>
            <a:r>
              <a:rPr lang="en-US" altLang="zh-CN" sz="1800" dirty="0" err="1" smtClean="0"/>
              <a:t>Vincentelli</a:t>
            </a:r>
            <a:r>
              <a:rPr lang="en-US" altLang="zh-CN" sz="1800" dirty="0" smtClean="0"/>
              <a:t>. In</a:t>
            </a:r>
            <a:r>
              <a:rPr lang="en-US" altLang="zh-CN" sz="1800" i="1" dirty="0" smtClean="0"/>
              <a:t> </a:t>
            </a:r>
            <a:r>
              <a:rPr lang="en-US" altLang="zh-CN" sz="1800" i="1" dirty="0"/>
              <a:t>RTAS'07. </a:t>
            </a:r>
            <a:r>
              <a:rPr lang="en-US" altLang="zh-CN" sz="1800" i="1" dirty="0" smtClean="0"/>
              <a:t/>
            </a:r>
            <a:br>
              <a:rPr lang="en-US" altLang="zh-CN" sz="1800" i="1" dirty="0" smtClean="0"/>
            </a:br>
            <a:endParaRPr lang="en-US" altLang="zh-CN" sz="1800" i="1" dirty="0" smtClean="0"/>
          </a:p>
          <a:p>
            <a:r>
              <a:rPr lang="en-US" altLang="zh-CN" sz="2600" dirty="0" smtClean="0"/>
              <a:t>Period optimization for hard real-time distributed automotive systems. 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1800" dirty="0" smtClean="0"/>
              <a:t>A. </a:t>
            </a:r>
            <a:r>
              <a:rPr lang="en-US" altLang="zh-CN" sz="1800" dirty="0" err="1" smtClean="0"/>
              <a:t>Davare</a:t>
            </a:r>
            <a:r>
              <a:rPr lang="en-US" altLang="zh-CN" sz="1800" dirty="0" smtClean="0"/>
              <a:t>, Q. Zhu, M. Di </a:t>
            </a:r>
            <a:r>
              <a:rPr lang="en-US" altLang="zh-CN" sz="1800" dirty="0" err="1" smtClean="0"/>
              <a:t>Natale</a:t>
            </a:r>
            <a:r>
              <a:rPr lang="en-US" altLang="zh-CN" sz="1800" dirty="0" smtClean="0"/>
              <a:t>, C. </a:t>
            </a:r>
            <a:r>
              <a:rPr lang="en-US" altLang="zh-CN" sz="1800" dirty="0" err="1" smtClean="0"/>
              <a:t>Pinello</a:t>
            </a:r>
            <a:r>
              <a:rPr lang="en-US" altLang="zh-CN" sz="1800" dirty="0" smtClean="0"/>
              <a:t>, S. </a:t>
            </a:r>
            <a:r>
              <a:rPr lang="en-US" altLang="zh-CN" sz="1800" dirty="0" err="1" smtClean="0"/>
              <a:t>Kanajan</a:t>
            </a:r>
            <a:r>
              <a:rPr lang="en-US" altLang="zh-CN" sz="1800" dirty="0" smtClean="0"/>
              <a:t>, and A. S.  </a:t>
            </a:r>
            <a:r>
              <a:rPr lang="en-US" altLang="zh-CN" sz="1800" dirty="0" err="1" smtClean="0"/>
              <a:t>Vincentelli</a:t>
            </a:r>
            <a:r>
              <a:rPr lang="en-US" altLang="zh-CN" sz="1800" dirty="0" smtClean="0"/>
              <a:t>. In</a:t>
            </a:r>
            <a:r>
              <a:rPr lang="en-US" altLang="zh-CN" sz="1800" dirty="0"/>
              <a:t> </a:t>
            </a:r>
            <a:r>
              <a:rPr lang="en-US" altLang="zh-CN" sz="1800" i="1" dirty="0" smtClean="0"/>
              <a:t>DAC'07</a:t>
            </a:r>
            <a:r>
              <a:rPr lang="en-US" altLang="zh-CN" sz="1800" dirty="0" smtClean="0"/>
              <a:t>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888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problem (revisit)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Deadlines may miss, applying either of the activation models.</a:t>
            </a:r>
          </a:p>
          <a:p>
            <a:endParaRPr lang="en-US" altLang="zh-CN" dirty="0"/>
          </a:p>
          <a:p>
            <a:r>
              <a:rPr lang="en-US" altLang="zh-CN" dirty="0" smtClean="0"/>
              <a:t>E.g., deadlines of the three </a:t>
            </a:r>
            <a:r>
              <a:rPr lang="en-US" altLang="zh-CN" dirty="0" err="1" smtClean="0"/>
              <a:t>dataflows</a:t>
            </a:r>
            <a:r>
              <a:rPr lang="en-US" altLang="zh-CN" dirty="0" smtClean="0"/>
              <a:t> are</a:t>
            </a:r>
            <a:br>
              <a:rPr lang="en-US" altLang="zh-CN" dirty="0" smtClean="0"/>
            </a:br>
            <a:r>
              <a:rPr lang="en-US" altLang="zh-CN" dirty="0" smtClean="0"/>
              <a:t>			80, 120, 260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8978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 for the example system (</a:t>
            </a:r>
            <a:r>
              <a:rPr lang="en-US" altLang="zh-CN" i="1" dirty="0"/>
              <a:t>DATE'07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487" y="2905919"/>
            <a:ext cx="74390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704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Another optimization direction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000" dirty="0"/>
              <a:t>Period optimization for hard real-time distributed automotive systems. 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r>
              <a:rPr lang="en-US" altLang="zh-CN" dirty="0"/>
              <a:t>A. </a:t>
            </a:r>
            <a:r>
              <a:rPr lang="en-US" altLang="zh-CN" dirty="0" err="1"/>
              <a:t>Davare</a:t>
            </a:r>
            <a:r>
              <a:rPr lang="en-US" altLang="zh-CN" dirty="0"/>
              <a:t>, Q. Zhu, M. Di </a:t>
            </a:r>
            <a:r>
              <a:rPr lang="en-US" altLang="zh-CN" dirty="0" err="1"/>
              <a:t>Natale</a:t>
            </a:r>
            <a:r>
              <a:rPr lang="en-US" altLang="zh-CN" dirty="0"/>
              <a:t>, C. </a:t>
            </a:r>
            <a:r>
              <a:rPr lang="en-US" altLang="zh-CN" dirty="0" err="1"/>
              <a:t>Pinello</a:t>
            </a:r>
            <a:r>
              <a:rPr lang="en-US" altLang="zh-CN" dirty="0"/>
              <a:t>, S. </a:t>
            </a:r>
            <a:r>
              <a:rPr lang="en-US" altLang="zh-CN" dirty="0" err="1"/>
              <a:t>Kanajan</a:t>
            </a:r>
            <a:r>
              <a:rPr lang="en-US" altLang="zh-CN" dirty="0"/>
              <a:t>, and A. S.  </a:t>
            </a:r>
            <a:r>
              <a:rPr lang="en-US" altLang="zh-CN" dirty="0" err="1"/>
              <a:t>Vincentelli</a:t>
            </a:r>
            <a:r>
              <a:rPr lang="en-US" altLang="zh-CN" dirty="0"/>
              <a:t>. In </a:t>
            </a:r>
            <a:r>
              <a:rPr lang="en-US" altLang="zh-CN" i="1" dirty="0"/>
              <a:t>DAC'07</a:t>
            </a:r>
            <a:r>
              <a:rPr lang="en-US" altLang="zh-CN" dirty="0" smtClean="0"/>
              <a:t>.</a:t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3600" dirty="0" smtClean="0">
                <a:solidFill>
                  <a:srgbClr val="FF0000"/>
                </a:solidFill>
              </a:rPr>
              <a:t>Best paper award</a:t>
            </a:r>
            <a:r>
              <a:rPr lang="en-US" altLang="zh-CN" sz="3600" dirty="0" smtClean="0"/>
              <a:t> in </a:t>
            </a:r>
            <a:r>
              <a:rPr lang="en-US" altLang="zh-CN" sz="3600" i="1" dirty="0"/>
              <a:t>DAC'07</a:t>
            </a:r>
            <a:endParaRPr lang="zh-CN" altLang="en-US" sz="36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08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flow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1659" y="1825625"/>
            <a:ext cx="51406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48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Activation </a:t>
            </a:r>
            <a:r>
              <a:rPr lang="en-US" altLang="zh-CN" dirty="0"/>
              <a:t>m</a:t>
            </a:r>
            <a:r>
              <a:rPr lang="en-US" altLang="zh-CN" dirty="0" smtClean="0"/>
              <a:t>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periodic </a:t>
            </a:r>
            <a:r>
              <a:rPr lang="en-US" altLang="zh-CN" dirty="0"/>
              <a:t>activation </a:t>
            </a:r>
            <a:r>
              <a:rPr lang="en-US" altLang="zh-CN" dirty="0" smtClean="0"/>
              <a:t>model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end-to-end latency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2399781"/>
            <a:ext cx="5600700" cy="24574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134" y="5264843"/>
            <a:ext cx="2105025" cy="828675"/>
          </a:xfrm>
          <a:prstGeom prst="rect">
            <a:avLst/>
          </a:prstGeom>
        </p:spPr>
      </p:pic>
      <p:sp>
        <p:nvSpPr>
          <p:cNvPr id="6" name="双括号 5"/>
          <p:cNvSpPr/>
          <p:nvPr/>
        </p:nvSpPr>
        <p:spPr>
          <a:xfrm>
            <a:off x="5536276" y="5431387"/>
            <a:ext cx="806335" cy="379209"/>
          </a:xfrm>
          <a:prstGeom prst="bracketPair">
            <a:avLst>
              <a:gd name="adj" fmla="val 1499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748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Response Times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Task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Message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237" y="2063462"/>
            <a:ext cx="3819525" cy="819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092" y="4598843"/>
            <a:ext cx="498157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79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Geometric </a:t>
            </a:r>
            <a:r>
              <a:rPr lang="en-US" altLang="zh-CN" dirty="0" smtClean="0"/>
              <a:t>Programming (GP)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4937" y="1452404"/>
            <a:ext cx="6334125" cy="3086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6506" y="4979451"/>
            <a:ext cx="89309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dirty="0"/>
              <a:t>If x contains </a:t>
            </a:r>
            <a:r>
              <a:rPr lang="en-US" altLang="zh-CN" sz="2600" dirty="0">
                <a:solidFill>
                  <a:srgbClr val="FF0000"/>
                </a:solidFill>
              </a:rPr>
              <a:t>both integral and real-valued</a:t>
            </a:r>
            <a:r>
              <a:rPr lang="en-US" altLang="zh-CN" sz="2600" dirty="0"/>
              <a:t> decision variables, </a:t>
            </a:r>
            <a:endParaRPr lang="en-US" altLang="zh-CN" sz="2600" dirty="0" smtClean="0"/>
          </a:p>
          <a:p>
            <a:pPr algn="ctr"/>
            <a:r>
              <a:rPr lang="en-US" altLang="zh-CN" sz="2600" dirty="0" smtClean="0"/>
              <a:t>the resulting </a:t>
            </a:r>
            <a:r>
              <a:rPr lang="en-US" altLang="zh-CN" sz="2600" dirty="0"/>
              <a:t>problem is a </a:t>
            </a:r>
            <a:endParaRPr lang="en-US" altLang="zh-CN" sz="2600" dirty="0" smtClean="0"/>
          </a:p>
          <a:p>
            <a:pPr algn="ctr"/>
            <a:r>
              <a:rPr lang="en-US" altLang="zh-CN" sz="2600" dirty="0" smtClean="0">
                <a:solidFill>
                  <a:srgbClr val="FF0000"/>
                </a:solidFill>
              </a:rPr>
              <a:t>mixed-integer </a:t>
            </a:r>
            <a:r>
              <a:rPr lang="en-US" altLang="zh-CN" sz="2600" dirty="0">
                <a:solidFill>
                  <a:srgbClr val="FF0000"/>
                </a:solidFill>
              </a:rPr>
              <a:t>geometric program (MIGP)</a:t>
            </a:r>
            <a:r>
              <a:rPr lang="en-US" altLang="zh-CN" sz="2600" dirty="0"/>
              <a:t>.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000477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MIGP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9337" y="2004594"/>
            <a:ext cx="4505325" cy="4010025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4438995" y="3042458"/>
            <a:ext cx="299259" cy="29094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588624" y="3552305"/>
            <a:ext cx="299259" cy="29094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123110" y="5339541"/>
            <a:ext cx="299259" cy="29094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973480" y="5770266"/>
            <a:ext cx="299259" cy="29094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曲线连接符 10"/>
          <p:cNvCxnSpPr/>
          <p:nvPr/>
        </p:nvCxnSpPr>
        <p:spPr>
          <a:xfrm rot="10800000" flipV="1">
            <a:off x="2086497" y="3197719"/>
            <a:ext cx="2335872" cy="1041771"/>
          </a:xfrm>
          <a:prstGeom prst="curvedConnector3">
            <a:avLst>
              <a:gd name="adj1" fmla="val 54626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/>
          <p:nvPr/>
        </p:nvCxnSpPr>
        <p:spPr>
          <a:xfrm rot="10800000" flipV="1">
            <a:off x="2152996" y="3706995"/>
            <a:ext cx="2435628" cy="751396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曲线连接符 15"/>
          <p:cNvCxnSpPr/>
          <p:nvPr/>
        </p:nvCxnSpPr>
        <p:spPr>
          <a:xfrm rot="10800000">
            <a:off x="2152995" y="4715620"/>
            <a:ext cx="1970114" cy="766505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曲线连接符 17"/>
          <p:cNvCxnSpPr/>
          <p:nvPr/>
        </p:nvCxnSpPr>
        <p:spPr>
          <a:xfrm rot="10800000">
            <a:off x="2086496" y="4934522"/>
            <a:ext cx="1886984" cy="984895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圆角矩形 19"/>
          <p:cNvSpPr/>
          <p:nvPr/>
        </p:nvSpPr>
        <p:spPr>
          <a:xfrm>
            <a:off x="602714" y="4141895"/>
            <a:ext cx="1471353" cy="9015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Integers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78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MIGP to GP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MIGP is difficulty to solve</a:t>
            </a:r>
          </a:p>
          <a:p>
            <a:r>
              <a:rPr lang="en-US" altLang="zh-CN" dirty="0" smtClean="0"/>
              <a:t>So approximate the MIGP to a GP by introducing a set of parameters </a:t>
            </a:r>
            <a:r>
              <a:rPr lang="en-US" altLang="zh-CN" dirty="0">
                <a:latin typeface="cmmi10" panose="020B0500000000000000" pitchFamily="34" charset="0"/>
              </a:rPr>
              <a:t>α</a:t>
            </a:r>
            <a:r>
              <a:rPr lang="en-US" altLang="zh-CN" baseline="-25000" dirty="0" err="1" smtClean="0"/>
              <a:t>i,j</a:t>
            </a:r>
            <a:endParaRPr lang="en-US" altLang="zh-CN" baseline="-25000" dirty="0" smtClean="0">
              <a:latin typeface="cmmi10" panose="020B0500000000000000" pitchFamily="34" charset="0"/>
            </a:endParaRPr>
          </a:p>
          <a:p>
            <a:r>
              <a:rPr lang="en-US" altLang="zh-CN" dirty="0" smtClean="0"/>
              <a:t>the lager </a:t>
            </a:r>
            <a:r>
              <a:rPr lang="en-US" altLang="zh-CN" dirty="0" smtClean="0">
                <a:latin typeface="cmmi10" panose="020B0500000000000000" pitchFamily="34" charset="0"/>
              </a:rPr>
              <a:t>α</a:t>
            </a:r>
            <a:r>
              <a:rPr lang="en-US" altLang="zh-CN" baseline="-25000" dirty="0" err="1" smtClean="0"/>
              <a:t>i,j</a:t>
            </a:r>
            <a:r>
              <a:rPr lang="en-US" altLang="zh-CN" dirty="0" smtClean="0"/>
              <a:t>, the more pessimistic approximation</a:t>
            </a:r>
          </a:p>
          <a:p>
            <a:r>
              <a:rPr lang="en-US" altLang="zh-CN" dirty="0" smtClean="0"/>
              <a:t>pessimistic approximation is safe, but may result in infeasibility GP instance.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7966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Iterative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</a:t>
            </a:r>
            <a:r>
              <a:rPr lang="en-US" altLang="zh-CN" dirty="0" err="1" smtClean="0"/>
              <a:t>s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denote the approximated response time.</a:t>
            </a:r>
          </a:p>
          <a:p>
            <a:r>
              <a:rPr lang="en-US" altLang="zh-CN" dirty="0" smtClean="0"/>
              <a:t>Let </a:t>
            </a:r>
            <a:r>
              <a:rPr lang="en-US" altLang="zh-CN" dirty="0" err="1" smtClean="0"/>
              <a:t>e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denote the approximation error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Iteratively compute </a:t>
            </a:r>
            <a:r>
              <a:rPr lang="en-US" altLang="zh-CN" dirty="0" smtClean="0">
                <a:latin typeface="cmmi10" panose="020B0500000000000000" pitchFamily="34" charset="0"/>
              </a:rPr>
              <a:t>α</a:t>
            </a:r>
            <a:r>
              <a:rPr lang="en-US" altLang="zh-CN" baseline="-25000" dirty="0" err="1" smtClean="0"/>
              <a:t>i,j</a:t>
            </a:r>
            <a:r>
              <a:rPr lang="en-US" altLang="zh-CN" dirty="0" smtClean="0"/>
              <a:t> based on </a:t>
            </a:r>
            <a:r>
              <a:rPr lang="en-US" altLang="zh-CN" dirty="0" err="1" smtClean="0"/>
              <a:t>e</a:t>
            </a:r>
            <a:r>
              <a:rPr lang="en-US" altLang="zh-CN" baseline="-25000" dirty="0" err="1" smtClean="0"/>
              <a:t>i</a:t>
            </a:r>
            <a:r>
              <a:rPr lang="en-US" altLang="zh-CN" baseline="-25000" dirty="0" smtClean="0"/>
              <a:t/>
            </a:r>
            <a:br>
              <a:rPr lang="en-US" altLang="zh-CN" baseline="-25000" dirty="0" smtClean="0"/>
            </a:br>
            <a:r>
              <a:rPr lang="en-US" altLang="zh-CN" baseline="-25000" dirty="0" smtClean="0"/>
              <a:t>	</a:t>
            </a:r>
            <a:r>
              <a:rPr lang="en-US" altLang="zh-CN" dirty="0" smtClean="0"/>
              <a:t>until max{|</a:t>
            </a:r>
            <a:r>
              <a:rPr lang="en-US" altLang="zh-CN" dirty="0" err="1" smtClean="0"/>
              <a:t>e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|} satisfies the input threshold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112" y="2963834"/>
            <a:ext cx="21907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15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Distributed architectures supporting the execution of real-time applications are common in </a:t>
            </a:r>
            <a:r>
              <a:rPr lang="en-US" altLang="zh-CN" sz="3200" b="1" dirty="0" smtClean="0"/>
              <a:t>automotive</a:t>
            </a:r>
            <a:r>
              <a:rPr lang="en-US" altLang="zh-CN" sz="3200" dirty="0" smtClean="0"/>
              <a:t>, avionic, and industrial control systems.</a:t>
            </a:r>
          </a:p>
          <a:p>
            <a:endParaRPr lang="en-US" altLang="zh-CN" sz="3200" dirty="0"/>
          </a:p>
          <a:p>
            <a:r>
              <a:rPr lang="en-US" altLang="zh-CN" sz="3200" dirty="0"/>
              <a:t>D</a:t>
            </a:r>
            <a:r>
              <a:rPr lang="en-US" altLang="zh-CN" sz="3200" dirty="0" smtClean="0"/>
              <a:t>ifferent design and scheduling methodologies are used.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1031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case study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950" y="1352391"/>
            <a:ext cx="6134100" cy="42005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78182" y="5552916"/>
            <a:ext cx="5486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GP problem takes 24 seconds to solve on a 1.6</a:t>
            </a:r>
          </a:p>
          <a:p>
            <a:r>
              <a:rPr lang="en-US" altLang="zh-CN" dirty="0"/>
              <a:t>GHz Pentium M processor with 768 MB of RAM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 smtClean="0"/>
              <a:t>The average period </a:t>
            </a:r>
            <a:r>
              <a:rPr lang="en-US" altLang="zh-CN" dirty="0"/>
              <a:t>increases by 90</a:t>
            </a:r>
            <a:r>
              <a:rPr lang="en-US" altLang="zh-CN" dirty="0" smtClean="0"/>
              <a:t>%.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3782289" y="1941718"/>
            <a:ext cx="689958" cy="29094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曲线连接符 6"/>
          <p:cNvCxnSpPr/>
          <p:nvPr/>
        </p:nvCxnSpPr>
        <p:spPr>
          <a:xfrm flipV="1">
            <a:off x="4120919" y="1352391"/>
            <a:ext cx="949848" cy="59567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圆角矩形 9"/>
          <p:cNvSpPr/>
          <p:nvPr/>
        </p:nvSpPr>
        <p:spPr>
          <a:xfrm>
            <a:off x="5092474" y="1027907"/>
            <a:ext cx="2885206" cy="4629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Just by designer’s intuition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Effectiveness </a:t>
            </a:r>
            <a:br>
              <a:rPr lang="en-US" altLang="zh-CN" dirty="0" smtClean="0"/>
            </a:br>
            <a:r>
              <a:rPr lang="en-US" altLang="zh-CN" dirty="0" smtClean="0"/>
              <a:t>of the iterative procedure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2444" y="1825625"/>
            <a:ext cx="5459112" cy="4351338"/>
          </a:xfrm>
          <a:prstGeom prst="rect">
            <a:avLst/>
          </a:prstGeom>
        </p:spPr>
      </p:pic>
      <p:sp>
        <p:nvSpPr>
          <p:cNvPr id="8" name="上箭头 7"/>
          <p:cNvSpPr/>
          <p:nvPr/>
        </p:nvSpPr>
        <p:spPr>
          <a:xfrm>
            <a:off x="537346" y="2194560"/>
            <a:ext cx="1657214" cy="3566159"/>
          </a:xfrm>
          <a:prstGeom prst="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log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scaled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19498" y="4721629"/>
            <a:ext cx="4389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 smtClean="0"/>
              <a:t>Thank you!</a:t>
            </a:r>
            <a:endParaRPr lang="zh-CN" altLang="en-US" sz="7200" dirty="0"/>
          </a:p>
        </p:txBody>
      </p:sp>
      <p:sp>
        <p:nvSpPr>
          <p:cNvPr id="7" name="笑脸 6"/>
          <p:cNvSpPr/>
          <p:nvPr/>
        </p:nvSpPr>
        <p:spPr>
          <a:xfrm>
            <a:off x="2647604" y="1005840"/>
            <a:ext cx="3532909" cy="3333403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4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Scheduling methodologies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Avionic systems: </a:t>
            </a:r>
            <a:r>
              <a:rPr lang="en-US" altLang="zh-CN" b="1" dirty="0" smtClean="0"/>
              <a:t>static</a:t>
            </a:r>
            <a:r>
              <a:rPr lang="en-US" altLang="zh-CN" dirty="0" smtClean="0"/>
              <a:t>, </a:t>
            </a:r>
            <a:r>
              <a:rPr lang="en-US" altLang="zh-CN" b="1" dirty="0" smtClean="0"/>
              <a:t>time-driven</a:t>
            </a:r>
            <a:r>
              <a:rPr lang="en-US" altLang="zh-CN" dirty="0" smtClean="0"/>
              <a:t> schedules.</a:t>
            </a:r>
          </a:p>
          <a:p>
            <a:endParaRPr lang="en-US" altLang="zh-CN" dirty="0"/>
          </a:p>
          <a:p>
            <a:r>
              <a:rPr lang="en-US" altLang="zh-CN" dirty="0" smtClean="0"/>
              <a:t>Automotive systems: many of them are designed based on </a:t>
            </a:r>
            <a:r>
              <a:rPr lang="en-US" altLang="zh-CN" b="1" dirty="0" smtClean="0"/>
              <a:t>run-time priority-based</a:t>
            </a:r>
            <a:r>
              <a:rPr lang="en-US" altLang="zh-CN" dirty="0" smtClean="0"/>
              <a:t> scheduling of</a:t>
            </a:r>
            <a:r>
              <a:rPr lang="en-US" altLang="zh-CN" dirty="0"/>
              <a:t> </a:t>
            </a:r>
            <a:r>
              <a:rPr lang="en-US" altLang="zh-CN" dirty="0" smtClean="0"/>
              <a:t>tasks and messages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419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Automotive systems scheduling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/>
              <a:t>run-time priority-based</a:t>
            </a:r>
          </a:p>
          <a:p>
            <a:endParaRPr lang="en-US" altLang="zh-CN" sz="3600" b="1" dirty="0"/>
          </a:p>
          <a:p>
            <a:r>
              <a:rPr lang="en-US" altLang="zh-CN" sz="3600" dirty="0" smtClean="0"/>
              <a:t>Why: resource efficiency and </a:t>
            </a:r>
            <a:br>
              <a:rPr lang="en-US" altLang="zh-CN" sz="3600" dirty="0" smtClean="0"/>
            </a:br>
            <a:r>
              <a:rPr lang="en-US" altLang="zh-CN" sz="3600" dirty="0" smtClean="0"/>
              <a:t>			ultimately price concerns</a:t>
            </a:r>
            <a:endParaRPr lang="en-US" altLang="zh-CN" sz="3600" dirty="0"/>
          </a:p>
          <a:p>
            <a:r>
              <a:rPr lang="en-US" altLang="zh-CN" sz="3600" dirty="0" smtClean="0"/>
              <a:t>Examples: </a:t>
            </a:r>
            <a:br>
              <a:rPr lang="en-US" altLang="zh-CN" sz="3600" dirty="0" smtClean="0"/>
            </a:br>
            <a:r>
              <a:rPr lang="en-US" altLang="zh-CN" sz="3600" dirty="0" smtClean="0"/>
              <a:t>	OSEK operating system standard*</a:t>
            </a:r>
            <a:br>
              <a:rPr lang="en-US" altLang="zh-CN" sz="3600" dirty="0" smtClean="0"/>
            </a:br>
            <a:r>
              <a:rPr lang="en-US" altLang="zh-CN" sz="3600" dirty="0" smtClean="0"/>
              <a:t>	the CAN bus arbitration model**</a:t>
            </a:r>
            <a:endParaRPr lang="zh-CN" altLang="en-US" sz="3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28650" y="5918662"/>
            <a:ext cx="7886700" cy="63656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		*OSEK. </a:t>
            </a:r>
            <a:r>
              <a:rPr lang="en-US" altLang="zh-CN" dirty="0" err="1" smtClean="0">
                <a:solidFill>
                  <a:schemeClr val="tx1"/>
                </a:solidFill>
              </a:rPr>
              <a:t>Osek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os</a:t>
            </a:r>
            <a:r>
              <a:rPr lang="en-US" altLang="zh-CN" dirty="0" smtClean="0">
                <a:solidFill>
                  <a:schemeClr val="tx1"/>
                </a:solidFill>
              </a:rPr>
              <a:t> version 2.2.3 specification. available at http://www.osek-vdx.org, 2006.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 ** R. Bosch. Can specification, version 2.0. Stuttgart, 1991.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1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Task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Dataflow, represented with a Directed Acyclic Graph, denoted {</a:t>
            </a:r>
            <a:r>
              <a:rPr lang="en-US" altLang="zh-CN" dirty="0" smtClean="0">
                <a:latin typeface="cmsy10" panose="020B0500000000000000" pitchFamily="34" charset="0"/>
              </a:rPr>
              <a:t>V</a:t>
            </a:r>
            <a:r>
              <a:rPr lang="en-US" altLang="zh-CN" dirty="0" smtClean="0"/>
              <a:t>,</a:t>
            </a:r>
            <a:r>
              <a:rPr lang="en-US" altLang="zh-CN" dirty="0" smtClean="0">
                <a:latin typeface="cmsy10" panose="020B0500000000000000" pitchFamily="34" charset="0"/>
              </a:rPr>
              <a:t>E</a:t>
            </a:r>
            <a:r>
              <a:rPr lang="en-US" altLang="zh-CN" dirty="0" smtClean="0"/>
              <a:t>,</a:t>
            </a:r>
            <a:r>
              <a:rPr lang="en-US" altLang="zh-CN" dirty="0" smtClean="0">
                <a:latin typeface="cmsy10" panose="020B0500000000000000" pitchFamily="34" charset="0"/>
              </a:rPr>
              <a:t>R</a:t>
            </a:r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The set of vertices </a:t>
            </a:r>
            <a:r>
              <a:rPr lang="en-US" altLang="zh-CN" dirty="0" smtClean="0">
                <a:latin typeface="cmsy10" panose="020B0500000000000000" pitchFamily="34" charset="0"/>
              </a:rPr>
              <a:t>V</a:t>
            </a:r>
            <a:r>
              <a:rPr lang="en-US" altLang="zh-CN" dirty="0" smtClean="0"/>
              <a:t>={o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,...,o</a:t>
            </a:r>
            <a:r>
              <a:rPr lang="en-US" altLang="zh-CN" baseline="-25000" dirty="0" smtClean="0"/>
              <a:t>n</a:t>
            </a:r>
            <a:r>
              <a:rPr lang="en-US" altLang="zh-CN" dirty="0" smtClean="0"/>
              <a:t>} is the set of objects. Each object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 can be a task or a message.</a:t>
            </a:r>
          </a:p>
          <a:p>
            <a:r>
              <a:rPr lang="en-US" altLang="zh-CN" dirty="0" smtClean="0"/>
              <a:t>The set of edges </a:t>
            </a:r>
            <a:r>
              <a:rPr lang="en-US" altLang="zh-CN" dirty="0" smtClean="0">
                <a:latin typeface="cmsy10" panose="020B0500000000000000" pitchFamily="34" charset="0"/>
              </a:rPr>
              <a:t>E</a:t>
            </a:r>
            <a:r>
              <a:rPr lang="en-US" altLang="zh-CN" dirty="0" smtClean="0"/>
              <a:t>={l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,...,l</a:t>
            </a:r>
            <a:r>
              <a:rPr lang="en-US" altLang="zh-CN" baseline="-25000" dirty="0" smtClean="0"/>
              <a:t>m</a:t>
            </a:r>
            <a:r>
              <a:rPr lang="en-US" altLang="zh-CN" dirty="0" smtClean="0"/>
              <a:t>} is the set of links.</a:t>
            </a:r>
            <a:br>
              <a:rPr lang="en-US" altLang="zh-CN" dirty="0" smtClean="0"/>
            </a:br>
            <a:r>
              <a:rPr lang="en-US" altLang="zh-CN" dirty="0" smtClean="0"/>
              <a:t>A link l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 =(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h</a:t>
            </a:r>
            <a:r>
              <a:rPr lang="en-US" altLang="zh-CN" dirty="0" err="1" smtClean="0"/>
              <a:t>,o</a:t>
            </a:r>
            <a:r>
              <a:rPr lang="en-US" altLang="zh-CN" baseline="-25000" dirty="0" err="1" smtClean="0"/>
              <a:t>k</a:t>
            </a:r>
            <a:r>
              <a:rPr lang="en-US" altLang="zh-CN" dirty="0" smtClean="0"/>
              <a:t>) connects the output port of o</a:t>
            </a:r>
            <a:r>
              <a:rPr lang="en-US" altLang="zh-CN" baseline="-25000" dirty="0" smtClean="0"/>
              <a:t>h</a:t>
            </a:r>
            <a:r>
              <a:rPr lang="en-US" altLang="zh-CN" dirty="0" smtClean="0"/>
              <a:t>(the source) to the input port of o</a:t>
            </a:r>
            <a:r>
              <a:rPr lang="en-US" altLang="zh-CN" baseline="-25000" dirty="0" smtClean="0"/>
              <a:t>k</a:t>
            </a:r>
            <a:r>
              <a:rPr lang="en-US" altLang="zh-CN" dirty="0" smtClean="0"/>
              <a:t>(the sink).</a:t>
            </a:r>
          </a:p>
          <a:p>
            <a:r>
              <a:rPr lang="en-US" altLang="zh-CN" dirty="0" smtClean="0">
                <a:latin typeface="cmsy10" panose="020B0500000000000000" pitchFamily="34" charset="0"/>
              </a:rPr>
              <a:t>R</a:t>
            </a:r>
            <a:r>
              <a:rPr lang="en-US" altLang="zh-CN" dirty="0" smtClean="0"/>
              <a:t>={R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,...,</a:t>
            </a:r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z</a:t>
            </a:r>
            <a:r>
              <a:rPr lang="en-US" altLang="zh-CN" dirty="0" smtClean="0"/>
              <a:t>}is the set of shared resources supporting the execution of the tasks (CPUs, ECUs) and the transmission of the messages (bus, CAN).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06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Task model example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317936"/>
            <a:ext cx="7886700" cy="113890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14895" y="4330931"/>
            <a:ext cx="7897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functional </a:t>
            </a:r>
            <a:r>
              <a:rPr lang="en-US" altLang="zh-CN" dirty="0"/>
              <a:t>chain </a:t>
            </a:r>
            <a:r>
              <a:rPr lang="en-US" altLang="zh-CN" dirty="0" smtClean="0"/>
              <a:t>or Path from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</a:t>
            </a:r>
            <a:r>
              <a:rPr lang="en-US" altLang="zh-CN" dirty="0"/>
              <a:t>to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j</a:t>
            </a:r>
            <a:r>
              <a:rPr lang="en-US" altLang="zh-CN" dirty="0" err="1" smtClean="0"/>
              <a:t>,or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</a:t>
            </a:r>
            <a:r>
              <a:rPr lang="en-US" altLang="zh-CN" baseline="-25000" dirty="0" err="1" smtClean="0"/>
              <a:t>i,j</a:t>
            </a:r>
            <a:r>
              <a:rPr lang="en-US" altLang="zh-CN" dirty="0" err="1" smtClean="0"/>
              <a:t>,is</a:t>
            </a:r>
            <a:r>
              <a:rPr lang="en-US" altLang="zh-CN" dirty="0" smtClean="0"/>
              <a:t> an ordered sequence P </a:t>
            </a:r>
            <a:r>
              <a:rPr lang="en-US" altLang="zh-CN" dirty="0"/>
              <a:t>=[l</a:t>
            </a:r>
            <a:r>
              <a:rPr lang="en-US" altLang="zh-CN" baseline="-25000" dirty="0"/>
              <a:t>1</a:t>
            </a:r>
            <a:r>
              <a:rPr lang="en-US" altLang="zh-CN" dirty="0"/>
              <a:t>,...,l</a:t>
            </a:r>
            <a:r>
              <a:rPr lang="en-US" altLang="zh-CN" baseline="-25000" dirty="0"/>
              <a:t>n</a:t>
            </a:r>
            <a:r>
              <a:rPr lang="en-US" altLang="zh-CN" dirty="0"/>
              <a:t>] of links that, </a:t>
            </a:r>
            <a:r>
              <a:rPr lang="en-US" altLang="zh-CN" dirty="0" smtClean="0"/>
              <a:t>starting from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</a:t>
            </a:r>
            <a:r>
              <a:rPr lang="en-US" altLang="zh-CN" dirty="0"/>
              <a:t>=</a:t>
            </a:r>
            <a:r>
              <a:rPr lang="en-US" altLang="zh-CN" dirty="0" err="1"/>
              <a:t>src</a:t>
            </a:r>
            <a:r>
              <a:rPr lang="en-US" altLang="zh-CN" dirty="0"/>
              <a:t>(l</a:t>
            </a:r>
            <a:r>
              <a:rPr lang="en-US" altLang="zh-CN" baseline="-25000" dirty="0"/>
              <a:t>1</a:t>
            </a:r>
            <a:r>
              <a:rPr lang="en-US" altLang="zh-CN" dirty="0"/>
              <a:t>), reach </a:t>
            </a:r>
            <a:r>
              <a:rPr lang="en-US" altLang="zh-CN" dirty="0" err="1"/>
              <a:t>o</a:t>
            </a:r>
            <a:r>
              <a:rPr lang="en-US" altLang="zh-CN" baseline="-25000" dirty="0" err="1"/>
              <a:t>j</a:t>
            </a:r>
            <a:r>
              <a:rPr lang="en-US" altLang="zh-CN" dirty="0"/>
              <a:t> =</a:t>
            </a:r>
            <a:r>
              <a:rPr lang="en-US" altLang="zh-CN" dirty="0" err="1"/>
              <a:t>snk</a:t>
            </a:r>
            <a:r>
              <a:rPr lang="en-US" altLang="zh-CN" dirty="0"/>
              <a:t>(l</a:t>
            </a:r>
            <a:r>
              <a:rPr lang="en-US" altLang="zh-CN" baseline="-25000" dirty="0"/>
              <a:t>n</a:t>
            </a:r>
            <a:r>
              <a:rPr lang="en-US" altLang="zh-CN" dirty="0" smtClean="0"/>
              <a:t>) crossing </a:t>
            </a:r>
            <a:r>
              <a:rPr lang="en-US" altLang="zh-CN" dirty="0"/>
              <a:t>a </a:t>
            </a:r>
            <a:r>
              <a:rPr lang="en-US" altLang="zh-CN" dirty="0" smtClean="0"/>
              <a:t>unique sequence of n+1 objects </a:t>
            </a:r>
            <a:r>
              <a:rPr lang="en-US" altLang="zh-CN" dirty="0"/>
              <a:t>such </a:t>
            </a:r>
            <a:r>
              <a:rPr lang="en-US" altLang="zh-CN" dirty="0" smtClean="0"/>
              <a:t>that </a:t>
            </a:r>
            <a:r>
              <a:rPr lang="en-US" altLang="zh-CN" dirty="0" err="1" smtClean="0"/>
              <a:t>snk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</a:t>
            </a:r>
            <a:r>
              <a:rPr lang="en-US" altLang="zh-CN" baseline="-25000" dirty="0" err="1" smtClean="0"/>
              <a:t>k</a:t>
            </a:r>
            <a:r>
              <a:rPr lang="en-US" altLang="zh-CN" dirty="0"/>
              <a:t>)=</a:t>
            </a:r>
            <a:r>
              <a:rPr lang="en-US" altLang="zh-CN" dirty="0" err="1"/>
              <a:t>src</a:t>
            </a:r>
            <a:r>
              <a:rPr lang="en-US" altLang="zh-CN" dirty="0"/>
              <a:t>(l</a:t>
            </a:r>
            <a:r>
              <a:rPr lang="en-US" altLang="zh-CN" baseline="-25000" dirty="0"/>
              <a:t>k+1</a:t>
            </a:r>
            <a:r>
              <a:rPr lang="en-US" altLang="zh-CN" dirty="0" smtClean="0"/>
              <a:t>).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</a:t>
            </a:r>
            <a:r>
              <a:rPr lang="en-US" altLang="zh-CN" dirty="0"/>
              <a:t>is the chain’s source </a:t>
            </a:r>
            <a:r>
              <a:rPr lang="en-US" altLang="zh-CN" dirty="0" smtClean="0"/>
              <a:t>and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j</a:t>
            </a:r>
            <a:r>
              <a:rPr lang="en-US" altLang="zh-CN" dirty="0" smtClean="0"/>
              <a:t> </a:t>
            </a:r>
            <a:r>
              <a:rPr lang="en-US" altLang="zh-CN" dirty="0"/>
              <a:t>its sink.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5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Notations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is </a:t>
            </a:r>
            <a:r>
              <a:rPr lang="en-US" altLang="zh-CN" dirty="0"/>
              <a:t>characterized by a maximum time </a:t>
            </a:r>
            <a:r>
              <a:rPr lang="en-US" altLang="zh-CN" dirty="0" smtClean="0"/>
              <a:t>requirement C</a:t>
            </a:r>
            <a:r>
              <a:rPr lang="en-US" altLang="zh-CN" baseline="-25000" dirty="0" smtClean="0"/>
              <a:t>i</a:t>
            </a:r>
            <a:r>
              <a:rPr lang="en-US" altLang="zh-CN" dirty="0" smtClean="0"/>
              <a:t> </a:t>
            </a:r>
            <a:r>
              <a:rPr lang="en-US" altLang="zh-CN" dirty="0"/>
              <a:t>and a </a:t>
            </a:r>
            <a:r>
              <a:rPr lang="en-US" altLang="zh-CN" dirty="0" smtClean="0"/>
              <a:t>resource </a:t>
            </a:r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oi</a:t>
            </a:r>
            <a:r>
              <a:rPr lang="en-US" altLang="zh-CN" dirty="0" smtClean="0"/>
              <a:t> that </a:t>
            </a:r>
            <a:r>
              <a:rPr lang="en-US" altLang="zh-CN" dirty="0"/>
              <a:t>it </a:t>
            </a:r>
            <a:r>
              <a:rPr lang="en-US" altLang="zh-CN" dirty="0" smtClean="0"/>
              <a:t>needs to </a:t>
            </a:r>
            <a:r>
              <a:rPr lang="en-US" altLang="zh-CN" dirty="0"/>
              <a:t>execute or for its </a:t>
            </a:r>
            <a:r>
              <a:rPr lang="en-US" altLang="zh-CN" dirty="0" smtClean="0"/>
              <a:t>transmission.</a:t>
            </a:r>
          </a:p>
          <a:p>
            <a:r>
              <a:rPr lang="en-US" altLang="zh-CN" dirty="0"/>
              <a:t>All objects are </a:t>
            </a:r>
            <a:r>
              <a:rPr lang="en-US" altLang="zh-CN" dirty="0" smtClean="0"/>
              <a:t>scheduled according </a:t>
            </a:r>
            <a:r>
              <a:rPr lang="en-US" altLang="zh-CN" dirty="0"/>
              <a:t>to their </a:t>
            </a:r>
            <a:r>
              <a:rPr lang="en-US" altLang="zh-CN" dirty="0" smtClean="0"/>
              <a:t>priority π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</a:t>
            </a:r>
            <a:r>
              <a:rPr lang="en-US" altLang="zh-CN" dirty="0"/>
              <a:t>and indexes are assigned </a:t>
            </a:r>
            <a:r>
              <a:rPr lang="en-US" altLang="zh-CN" dirty="0" smtClean="0"/>
              <a:t>by decreasing </a:t>
            </a:r>
            <a:r>
              <a:rPr lang="en-US" altLang="zh-CN" dirty="0"/>
              <a:t>priority levels. </a:t>
            </a:r>
            <a:r>
              <a:rPr lang="en-US" altLang="zh-CN" dirty="0" err="1"/>
              <a:t>hp</a:t>
            </a:r>
            <a:r>
              <a:rPr lang="en-US" altLang="zh-CN" dirty="0"/>
              <a:t>(</a:t>
            </a:r>
            <a:r>
              <a:rPr lang="en-US" altLang="zh-CN" dirty="0" err="1"/>
              <a:t>i</a:t>
            </a:r>
            <a:r>
              <a:rPr lang="en-US" altLang="zh-CN" dirty="0" smtClean="0"/>
              <a:t>) denote the set of objects that have higher priorities than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.</a:t>
            </a:r>
          </a:p>
          <a:p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is </a:t>
            </a:r>
            <a:r>
              <a:rPr lang="en-US" altLang="zh-CN" dirty="0"/>
              <a:t>the worst case response </a:t>
            </a:r>
            <a:r>
              <a:rPr lang="en-US" altLang="zh-CN" dirty="0" smtClean="0"/>
              <a:t>time </a:t>
            </a:r>
            <a:r>
              <a:rPr lang="en-US" altLang="zh-CN" dirty="0" smtClean="0"/>
              <a:t>of </a:t>
            </a:r>
            <a:r>
              <a:rPr lang="en-US" altLang="zh-CN" dirty="0" err="1" smtClean="0"/>
              <a:t>o</a:t>
            </a:r>
            <a:r>
              <a:rPr lang="en-US" altLang="zh-CN" baseline="-25000" dirty="0" err="1" smtClean="0"/>
              <a:t>i</a:t>
            </a:r>
            <a:r>
              <a:rPr lang="en-US" altLang="zh-CN" dirty="0"/>
              <a:t>.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err="1" smtClean="0"/>
              <a:t>w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 </a:t>
            </a:r>
            <a:r>
              <a:rPr lang="en-US" altLang="zh-CN" dirty="0" smtClean="0"/>
              <a:t>is </a:t>
            </a:r>
            <a:r>
              <a:rPr lang="en-US" altLang="zh-CN" dirty="0"/>
              <a:t>defined as the worst case time </a:t>
            </a:r>
            <a:r>
              <a:rPr lang="en-US" altLang="zh-CN" dirty="0" smtClean="0"/>
              <a:t>spent from </a:t>
            </a:r>
            <a:r>
              <a:rPr lang="en-US" altLang="zh-CN" dirty="0"/>
              <a:t>the instant the job is </a:t>
            </a:r>
            <a:r>
              <a:rPr lang="en-US" altLang="zh-CN" b="1" dirty="0"/>
              <a:t>released</a:t>
            </a:r>
            <a:r>
              <a:rPr lang="en-US" altLang="zh-CN" dirty="0"/>
              <a:t> with maximum </a:t>
            </a:r>
            <a:r>
              <a:rPr lang="en-US" altLang="zh-CN" dirty="0" smtClean="0"/>
              <a:t>jitter </a:t>
            </a:r>
            <a:r>
              <a:rPr lang="en-US" altLang="zh-CN" dirty="0" err="1" smtClean="0"/>
              <a:t>J</a:t>
            </a:r>
            <a:r>
              <a:rPr lang="en-US" altLang="zh-CN" baseline="-25000" dirty="0" err="1" smtClean="0"/>
              <a:t>i</a:t>
            </a:r>
            <a:r>
              <a:rPr lang="en-US" altLang="zh-CN" dirty="0" smtClean="0"/>
              <a:t>.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err="1"/>
              <a:t>r</a:t>
            </a:r>
            <a:r>
              <a:rPr lang="en-US" altLang="zh-CN" baseline="-25000" dirty="0" err="1"/>
              <a:t>i</a:t>
            </a:r>
            <a:r>
              <a:rPr lang="en-US" altLang="zh-CN" dirty="0"/>
              <a:t> 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J</a:t>
            </a:r>
            <a:r>
              <a:rPr lang="en-US" altLang="zh-CN" baseline="-25000" dirty="0" err="1" smtClean="0"/>
              <a:t>i</a:t>
            </a:r>
            <a:r>
              <a:rPr lang="en-US" altLang="zh-CN" dirty="0"/>
              <a:t> </a:t>
            </a:r>
            <a:r>
              <a:rPr lang="en-US" altLang="zh-CN" dirty="0" smtClean="0"/>
              <a:t>+ </a:t>
            </a:r>
            <a:r>
              <a:rPr lang="en-US" altLang="zh-CN" dirty="0" err="1" smtClean="0"/>
              <a:t>w</a:t>
            </a:r>
            <a:r>
              <a:rPr lang="en-US" altLang="zh-CN" baseline="-25000" dirty="0" err="1" smtClean="0"/>
              <a:t>i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998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Activation models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Periodic activation </a:t>
            </a:r>
            <a:r>
              <a:rPr lang="en-US" altLang="zh-CN" dirty="0" smtClean="0"/>
              <a:t>model</a:t>
            </a:r>
            <a:r>
              <a:rPr lang="en-US" altLang="zh-CN" dirty="0"/>
              <a:t>: tasks are activated periodically, message transmission is triggered </a:t>
            </a:r>
            <a:r>
              <a:rPr lang="en-US" altLang="zh-CN" dirty="0" smtClean="0"/>
              <a:t>periodically.</a:t>
            </a:r>
            <a:br>
              <a:rPr lang="en-US" altLang="zh-CN" dirty="0" smtClean="0"/>
            </a:br>
            <a:r>
              <a:rPr lang="en-US" altLang="zh-CN" dirty="0" smtClean="0">
                <a:solidFill>
                  <a:srgbClr val="00B050"/>
                </a:solidFill>
              </a:rPr>
              <a:t>better schedulability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worse end-to-end latency</a:t>
            </a:r>
          </a:p>
          <a:p>
            <a:endParaRPr lang="en-US" altLang="zh-CN" dirty="0"/>
          </a:p>
          <a:p>
            <a:r>
              <a:rPr lang="en-US" altLang="zh-CN" dirty="0" smtClean="0"/>
              <a:t>Data driven activation model: task executions and message transmissions are triggered, respectively, by the arrival of the input data and by the availability of the signal data.</a:t>
            </a:r>
            <a:br>
              <a:rPr lang="en-US" altLang="zh-CN" dirty="0" smtClean="0"/>
            </a:br>
            <a:r>
              <a:rPr lang="en-US" altLang="zh-CN" dirty="0" smtClean="0">
                <a:solidFill>
                  <a:srgbClr val="00B050"/>
                </a:solidFill>
              </a:rPr>
              <a:t>better </a:t>
            </a:r>
            <a:r>
              <a:rPr lang="en-US" altLang="zh-CN" dirty="0">
                <a:solidFill>
                  <a:srgbClr val="00B050"/>
                </a:solidFill>
              </a:rPr>
              <a:t>end-to-end </a:t>
            </a:r>
            <a:r>
              <a:rPr lang="en-US" altLang="zh-CN" dirty="0" smtClean="0">
                <a:solidFill>
                  <a:srgbClr val="00B050"/>
                </a:solidFill>
              </a:rPr>
              <a:t>latency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worse schedulability </a:t>
            </a:r>
            <a:r>
              <a:rPr lang="en-US" altLang="zh-CN" dirty="0" smtClean="0"/>
              <a:t>(due to potential </a:t>
            </a:r>
            <a:r>
              <a:rPr lang="en-US" altLang="zh-CN" dirty="0" err="1" smtClean="0"/>
              <a:t>bursty</a:t>
            </a:r>
            <a:r>
              <a:rPr lang="en-US" altLang="zh-CN" dirty="0" smtClean="0"/>
              <a:t> activations)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721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581</Words>
  <Application>Microsoft Office PowerPoint</Application>
  <PresentationFormat>全屏显示(4:3)</PresentationFormat>
  <Paragraphs>129</Paragraphs>
  <Slides>32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9" baseType="lpstr">
      <vt:lpstr>宋体</vt:lpstr>
      <vt:lpstr>Arial</vt:lpstr>
      <vt:lpstr>Calibri</vt:lpstr>
      <vt:lpstr>Calibri Light</vt:lpstr>
      <vt:lpstr>cmmi10</vt:lpstr>
      <vt:lpstr>cmsy10</vt:lpstr>
      <vt:lpstr>Office 主题</vt:lpstr>
      <vt:lpstr>Response time analysis  in real-time distributed automotive systems</vt:lpstr>
      <vt:lpstr>Reference Papers</vt:lpstr>
      <vt:lpstr>Motivation</vt:lpstr>
      <vt:lpstr>Scheduling methodologies</vt:lpstr>
      <vt:lpstr>Automotive systems scheduling</vt:lpstr>
      <vt:lpstr>Task model</vt:lpstr>
      <vt:lpstr>Task model example</vt:lpstr>
      <vt:lpstr>Notations</vt:lpstr>
      <vt:lpstr>Activation models</vt:lpstr>
      <vt:lpstr>Periodic activation model</vt:lpstr>
      <vt:lpstr>Data driven activation model</vt:lpstr>
      <vt:lpstr>An example</vt:lpstr>
      <vt:lpstr>PowerPoint 演示文稿</vt:lpstr>
      <vt:lpstr>The problem</vt:lpstr>
      <vt:lpstr>Hybrid</vt:lpstr>
      <vt:lpstr>RTAS'07</vt:lpstr>
      <vt:lpstr>DATE'07</vt:lpstr>
      <vt:lpstr>Result for the example system (DATE'07)</vt:lpstr>
      <vt:lpstr>PowerPoint 演示文稿</vt:lpstr>
      <vt:lpstr>The problem (revisit)</vt:lpstr>
      <vt:lpstr>Result for the example system (DATE'07)</vt:lpstr>
      <vt:lpstr>Another optimization direction</vt:lpstr>
      <vt:lpstr>Design flow</vt:lpstr>
      <vt:lpstr>Activation model</vt:lpstr>
      <vt:lpstr>Response Times</vt:lpstr>
      <vt:lpstr>Geometric Programming (GP)</vt:lpstr>
      <vt:lpstr>The MIGP</vt:lpstr>
      <vt:lpstr>MIGP to GP</vt:lpstr>
      <vt:lpstr>Iterative procedure</vt:lpstr>
      <vt:lpstr>A case study</vt:lpstr>
      <vt:lpstr>Effectiveness  of the iterative procedure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YANG</dc:creator>
  <cp:lastModifiedBy>YANG</cp:lastModifiedBy>
  <cp:revision>28</cp:revision>
  <dcterms:created xsi:type="dcterms:W3CDTF">2015-04-14T17:41:21Z</dcterms:created>
  <dcterms:modified xsi:type="dcterms:W3CDTF">2015-04-15T15:44:17Z</dcterms:modified>
</cp:coreProperties>
</file>