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60" r:id="rId4"/>
    <p:sldId id="267" r:id="rId5"/>
    <p:sldId id="261" r:id="rId6"/>
    <p:sldId id="269" r:id="rId7"/>
    <p:sldId id="270" r:id="rId8"/>
    <p:sldId id="268" r:id="rId9"/>
    <p:sldId id="266" r:id="rId10"/>
    <p:sldId id="271" r:id="rId11"/>
    <p:sldId id="258" r:id="rId12"/>
    <p:sldId id="272" r:id="rId13"/>
    <p:sldId id="259" r:id="rId14"/>
    <p:sldId id="273" r:id="rId15"/>
    <p:sldId id="263" r:id="rId16"/>
    <p:sldId id="262" r:id="rId17"/>
    <p:sldId id="264" r:id="rId18"/>
    <p:sldId id="275" r:id="rId19"/>
    <p:sldId id="265" r:id="rId20"/>
    <p:sldId id="274" r:id="rId21"/>
    <p:sldId id="277" r:id="rId22"/>
    <p:sldId id="276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729" autoAdjust="0"/>
  </p:normalViewPr>
  <p:slideViewPr>
    <p:cSldViewPr snapToGrid="0">
      <p:cViewPr varScale="1">
        <p:scale>
          <a:sx n="105" d="100"/>
          <a:sy n="105" d="100"/>
        </p:scale>
        <p:origin x="-8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C22DE-7FA4-C44A-B0C2-A3393638CDB4}" type="datetimeFigureOut">
              <a:rPr lang="en-US" smtClean="0"/>
              <a:t>4/15/15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14A1D-DF54-0347-8844-BC023D40B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9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ECM: Electronic/engine</a:t>
            </a:r>
            <a:r>
              <a:rPr lang="en-US" baseline="0" dirty="0" smtClean="0"/>
              <a:t> Control Module</a:t>
            </a:r>
          </a:p>
          <a:p>
            <a:r>
              <a:rPr lang="en-US" baseline="0" dirty="0" smtClean="0"/>
              <a:t>BCM: Brake Control Module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14A1D-DF54-0347-8844-BC023D40BE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54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CRC: Cyclic Redundancy</a:t>
            </a:r>
            <a:r>
              <a:rPr lang="en-US" baseline="0" dirty="0" smtClean="0"/>
              <a:t> Check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14A1D-DF54-0347-8844-BC023D40BE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76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84DE-4C22-40BF-89CC-EE41D2CC5E45}" type="datetimeFigureOut">
              <a:rPr lang="zh-CN" altLang="en-US" smtClean="0"/>
              <a:t>4/15/15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AF39-47D9-4E43-A171-E0C1012785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7932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84DE-4C22-40BF-89CC-EE41D2CC5E45}" type="datetimeFigureOut">
              <a:rPr lang="zh-CN" altLang="en-US" smtClean="0"/>
              <a:t>4/15/15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AF39-47D9-4E43-A171-E0C1012785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407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84DE-4C22-40BF-89CC-EE41D2CC5E45}" type="datetimeFigureOut">
              <a:rPr lang="zh-CN" altLang="en-US" smtClean="0"/>
              <a:t>4/15/15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AF39-47D9-4E43-A171-E0C1012785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601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84DE-4C22-40BF-89CC-EE41D2CC5E45}" type="datetimeFigureOut">
              <a:rPr lang="zh-CN" altLang="en-US" smtClean="0"/>
              <a:t>4/15/15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AF39-47D9-4E43-A171-E0C1012785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99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84DE-4C22-40BF-89CC-EE41D2CC5E45}" type="datetimeFigureOut">
              <a:rPr lang="zh-CN" altLang="en-US" smtClean="0"/>
              <a:t>4/15/15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AF39-47D9-4E43-A171-E0C1012785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682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84DE-4C22-40BF-89CC-EE41D2CC5E45}" type="datetimeFigureOut">
              <a:rPr lang="zh-CN" altLang="en-US" smtClean="0"/>
              <a:t>4/15/15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AF39-47D9-4E43-A171-E0C1012785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742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84DE-4C22-40BF-89CC-EE41D2CC5E45}" type="datetimeFigureOut">
              <a:rPr lang="zh-CN" altLang="en-US" smtClean="0"/>
              <a:t>4/15/15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AF39-47D9-4E43-A171-E0C1012785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289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84DE-4C22-40BF-89CC-EE41D2CC5E45}" type="datetimeFigureOut">
              <a:rPr lang="zh-CN" altLang="en-US" smtClean="0"/>
              <a:t>4/15/15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AF39-47D9-4E43-A171-E0C1012785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762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84DE-4C22-40BF-89CC-EE41D2CC5E45}" type="datetimeFigureOut">
              <a:rPr lang="zh-CN" altLang="en-US" smtClean="0"/>
              <a:t>4/15/15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AF39-47D9-4E43-A171-E0C1012785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945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84DE-4C22-40BF-89CC-EE41D2CC5E45}" type="datetimeFigureOut">
              <a:rPr lang="zh-CN" altLang="en-US" smtClean="0"/>
              <a:t>4/15/15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AF39-47D9-4E43-A171-E0C1012785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960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84DE-4C22-40BF-89CC-EE41D2CC5E45}" type="datetimeFigureOut">
              <a:rPr lang="zh-CN" altLang="en-US" smtClean="0"/>
              <a:t>4/15/15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AF39-47D9-4E43-A171-E0C1012785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558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184DE-4C22-40BF-89CC-EE41D2CC5E45}" type="datetimeFigureOut">
              <a:rPr lang="zh-CN" altLang="en-US" smtClean="0"/>
              <a:t>4/15/15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BAF39-47D9-4E43-A171-E0C1012785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24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Scheduling on CAN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Rui Liu</a:t>
            </a:r>
          </a:p>
          <a:p>
            <a:r>
              <a:rPr lang="en-US" altLang="zh-CN" dirty="0" smtClean="0"/>
              <a:t>04/15/2015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8043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Scheduling Model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message has a max number of data bytes </a:t>
            </a:r>
            <a:r>
              <a:rPr lang="en-US" i="1" dirty="0" err="1" smtClean="0"/>
              <a:t>s</a:t>
            </a:r>
            <a:r>
              <a:rPr lang="en-US" sz="2400" i="1" baseline="-25000" dirty="0" err="1" smtClean="0"/>
              <a:t>m</a:t>
            </a:r>
            <a:r>
              <a:rPr lang="en-US" sz="2400" dirty="0"/>
              <a:t> </a:t>
            </a:r>
            <a:r>
              <a:rPr lang="en-US" sz="2400" dirty="0" smtClean="0"/>
              <a:t>and </a:t>
            </a:r>
            <a:r>
              <a:rPr lang="en-US" sz="2400" i="1" dirty="0" smtClean="0"/>
              <a:t>max transmission time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.</a:t>
            </a:r>
          </a:p>
          <a:p>
            <a:endParaRPr lang="en-US" sz="2400" baseline="-25000" dirty="0"/>
          </a:p>
          <a:p>
            <a:r>
              <a:rPr lang="en-US" sz="2400" dirty="0" smtClean="0"/>
              <a:t>Each message is assumed to be queued by a software </a:t>
            </a:r>
            <a:r>
              <a:rPr lang="en-US" sz="2400" dirty="0" smtClean="0"/>
              <a:t>task (triggered by events). </a:t>
            </a:r>
            <a:r>
              <a:rPr lang="en-US" sz="2400" dirty="0" smtClean="0"/>
              <a:t>To account for the clock drift due to the lack of synchronized clock, this task needs a bounded amount of time between </a:t>
            </a:r>
            <a:r>
              <a:rPr lang="en-US" sz="2400" i="1" dirty="0" smtClean="0"/>
              <a:t>0</a:t>
            </a:r>
            <a:r>
              <a:rPr lang="en-US" sz="2400" dirty="0" smtClean="0"/>
              <a:t> and </a:t>
            </a:r>
            <a:r>
              <a:rPr lang="en-US" sz="2400" i="1" dirty="0" err="1" smtClean="0"/>
              <a:t>J</a:t>
            </a:r>
            <a:r>
              <a:rPr lang="en-US" sz="2400" i="1" baseline="-25000" dirty="0" err="1" smtClean="0"/>
              <a:t>m</a:t>
            </a:r>
            <a:r>
              <a:rPr lang="en-US" sz="2400" dirty="0" smtClean="0"/>
              <a:t> to queue a message ready for transmission. </a:t>
            </a:r>
            <a:r>
              <a:rPr lang="en-US" sz="2400" i="1" dirty="0" err="1" smtClean="0"/>
              <a:t>J</a:t>
            </a:r>
            <a:r>
              <a:rPr lang="en-US" sz="2400" i="1" baseline="-25000" dirty="0" err="1" smtClean="0"/>
              <a:t>m</a:t>
            </a:r>
            <a:r>
              <a:rPr lang="en-US" sz="2400" dirty="0" smtClean="0"/>
              <a:t> is referred as </a:t>
            </a:r>
            <a:r>
              <a:rPr lang="en-US" sz="2400" i="1" dirty="0" smtClean="0"/>
              <a:t>queuing jitter</a:t>
            </a:r>
            <a:r>
              <a:rPr lang="en-US" sz="2400" dirty="0" smtClean="0"/>
              <a:t>.</a:t>
            </a:r>
          </a:p>
          <a:p>
            <a:endParaRPr lang="en-US" sz="2400" baseline="-25000" dirty="0"/>
          </a:p>
          <a:p>
            <a:r>
              <a:rPr lang="en-US" sz="2400" dirty="0" smtClean="0"/>
              <a:t>The event that triggers the queuing of message </a:t>
            </a:r>
            <a:r>
              <a:rPr lang="en-US" sz="2400" i="1" dirty="0" smtClean="0"/>
              <a:t>m</a:t>
            </a:r>
            <a:r>
              <a:rPr lang="en-US" sz="2400" dirty="0" smtClean="0"/>
              <a:t> is assumed to occur with a min inter-arrival time of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, referred </a:t>
            </a:r>
            <a:r>
              <a:rPr lang="en-US" sz="2400" dirty="0" smtClean="0"/>
              <a:t>as </a:t>
            </a:r>
            <a:r>
              <a:rPr lang="en-US" sz="2400" i="1" dirty="0" smtClean="0"/>
              <a:t>period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4078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Scheduling Model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Each message </a:t>
            </a:r>
            <a:r>
              <a:rPr lang="en-US" altLang="zh-CN" i="1" dirty="0" smtClean="0"/>
              <a:t>m</a:t>
            </a:r>
            <a:r>
              <a:rPr lang="en-US" altLang="zh-CN" dirty="0" smtClean="0"/>
              <a:t> has a hard deadline </a:t>
            </a:r>
            <a:r>
              <a:rPr lang="en-US" altLang="zh-CN" i="1" dirty="0" err="1" smtClean="0"/>
              <a:t>D</a:t>
            </a:r>
            <a:r>
              <a:rPr lang="en-US" altLang="zh-CN" i="1" baseline="-25000" dirty="0" err="1" smtClean="0"/>
              <a:t>m</a:t>
            </a:r>
            <a:r>
              <a:rPr lang="en-US" altLang="zh-CN" dirty="0" smtClean="0"/>
              <a:t>, corresponding to the max permitted time from the occurrence of the triggering event to the end of successful transmission of the message, i.e. all nodes require </a:t>
            </a:r>
            <a:r>
              <a:rPr lang="en-US" altLang="zh-CN" i="1" dirty="0" smtClean="0"/>
              <a:t>m</a:t>
            </a:r>
            <a:r>
              <a:rPr lang="en-US" altLang="zh-CN" dirty="0" smtClean="0"/>
              <a:t> have received it. Receiving nodes may have different </a:t>
            </a:r>
            <a:r>
              <a:rPr lang="en-US" altLang="zh-CN" smtClean="0"/>
              <a:t>timing </a:t>
            </a:r>
            <a:r>
              <a:rPr lang="en-US" altLang="zh-CN" smtClean="0"/>
              <a:t>requirements, </a:t>
            </a:r>
            <a:r>
              <a:rPr lang="en-US" altLang="zh-CN" dirty="0" smtClean="0"/>
              <a:t>and we assume </a:t>
            </a:r>
            <a:r>
              <a:rPr lang="en-US" altLang="zh-CN" i="1" dirty="0" err="1" smtClean="0"/>
              <a:t>D</a:t>
            </a:r>
            <a:r>
              <a:rPr lang="en-US" altLang="zh-CN" i="1" baseline="-25000" dirty="0" err="1" smtClean="0"/>
              <a:t>m</a:t>
            </a:r>
            <a:r>
              <a:rPr lang="en-US" altLang="zh-CN" dirty="0" smtClean="0"/>
              <a:t> to be the tightest.</a:t>
            </a:r>
          </a:p>
          <a:p>
            <a:endParaRPr lang="en-US" altLang="zh-CN" dirty="0"/>
          </a:p>
          <a:p>
            <a:r>
              <a:rPr lang="en-US" altLang="zh-CN" dirty="0" smtClean="0"/>
              <a:t>The worst-case response time </a:t>
            </a:r>
            <a:r>
              <a:rPr lang="en-US" altLang="zh-CN" i="1" dirty="0" smtClean="0"/>
              <a:t>R</a:t>
            </a:r>
            <a:r>
              <a:rPr lang="en-US" altLang="zh-CN" i="1" baseline="-25000" dirty="0" smtClean="0"/>
              <a:t>m</a:t>
            </a:r>
            <a:r>
              <a:rPr lang="en-US" altLang="zh-CN" dirty="0" smtClean="0"/>
              <a:t>.</a:t>
            </a:r>
            <a:endParaRPr lang="en-US" altLang="zh-CN" baseline="-25000" dirty="0" smtClean="0"/>
          </a:p>
          <a:p>
            <a:endParaRPr lang="en-US" altLang="zh-CN" baseline="-25000" dirty="0"/>
          </a:p>
          <a:p>
            <a:r>
              <a:rPr lang="en-US" altLang="zh-CN" dirty="0" smtClean="0"/>
              <a:t>Message </a:t>
            </a:r>
            <a:r>
              <a:rPr lang="en-US" altLang="zh-CN" i="1" dirty="0" smtClean="0"/>
              <a:t>m</a:t>
            </a:r>
            <a:r>
              <a:rPr lang="en-US" altLang="zh-CN" dirty="0" smtClean="0"/>
              <a:t> is </a:t>
            </a:r>
            <a:r>
              <a:rPr lang="en-US" altLang="zh-CN" dirty="0" err="1" smtClean="0"/>
              <a:t>scheduable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iff</a:t>
            </a:r>
            <a:r>
              <a:rPr lang="en-US" altLang="zh-CN" dirty="0" smtClean="0"/>
              <a:t> </a:t>
            </a:r>
            <a:r>
              <a:rPr lang="en-US" altLang="zh-CN" i="1" dirty="0" err="1" smtClean="0"/>
              <a:t>R</a:t>
            </a:r>
            <a:r>
              <a:rPr lang="en-US" altLang="zh-CN" i="1" baseline="-25000" dirty="0" err="1" smtClean="0"/>
              <a:t>m</a:t>
            </a:r>
            <a:r>
              <a:rPr lang="en-US" altLang="zh-CN" i="1" baseline="-25000" dirty="0" smtClean="0"/>
              <a:t> </a:t>
            </a:r>
            <a:r>
              <a:rPr lang="en-US" altLang="zh-CN" i="1" dirty="0" smtClean="0"/>
              <a:t>≤ D</a:t>
            </a:r>
            <a:r>
              <a:rPr lang="en-US" altLang="zh-CN" i="1" baseline="-25000" dirty="0" smtClean="0"/>
              <a:t>m</a:t>
            </a:r>
            <a:r>
              <a:rPr lang="en-US" altLang="zh-CN" baseline="-25000" dirty="0" smtClean="0"/>
              <a:t>.</a:t>
            </a:r>
            <a:endParaRPr lang="en-US" altLang="zh-CN" baseline="-25000" dirty="0"/>
          </a:p>
        </p:txBody>
      </p:sp>
    </p:spTree>
    <p:extLst>
      <p:ext uri="{BB962C8B-B14F-4D97-AF65-F5344CB8AC3E}">
        <p14:creationId xmlns:p14="http://schemas.microsoft.com/office/powerpoint/2010/main" val="3848842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Scheduling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Messages are sent as if all the nodes on the network shared a single global priority-based queue.</a:t>
            </a:r>
          </a:p>
          <a:p>
            <a:endParaRPr lang="en-US" altLang="zh-CN" dirty="0"/>
          </a:p>
          <a:p>
            <a:r>
              <a:rPr lang="en-US" altLang="zh-CN" dirty="0" smtClean="0"/>
              <a:t>Messages are sent on the bus according </a:t>
            </a:r>
            <a:r>
              <a:rPr lang="en-US" altLang="zh-CN" dirty="0" smtClean="0"/>
              <a:t>to a </a:t>
            </a:r>
            <a:r>
              <a:rPr lang="en-US" altLang="zh-CN" dirty="0" smtClean="0"/>
              <a:t>fixed priority </a:t>
            </a:r>
            <a:r>
              <a:rPr lang="en-US" altLang="zh-CN" b="1" i="1" dirty="0" smtClean="0"/>
              <a:t>non-preemptive </a:t>
            </a:r>
            <a:r>
              <a:rPr lang="en-US" altLang="zh-CN" dirty="0" smtClean="0"/>
              <a:t>schedule.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However, the real timing behavior of CAN in an actual system can be much more complicated.</a:t>
            </a:r>
          </a:p>
        </p:txBody>
      </p:sp>
    </p:spTree>
    <p:extLst>
      <p:ext uri="{BB962C8B-B14F-4D97-AF65-F5344CB8AC3E}">
        <p14:creationId xmlns:p14="http://schemas.microsoft.com/office/powerpoint/2010/main" val="2882254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Survey of Related Scheduling Result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Before </a:t>
            </a:r>
            <a:r>
              <a:rPr lang="en-US" altLang="zh-CN" dirty="0" err="1" smtClean="0"/>
              <a:t>Tindell</a:t>
            </a:r>
            <a:r>
              <a:rPr lang="en-US" altLang="zh-CN" dirty="0" smtClean="0"/>
              <a:t> </a:t>
            </a:r>
            <a:r>
              <a:rPr lang="en-US" altLang="zh-CN" i="1" dirty="0" smtClean="0"/>
              <a:t>et al</a:t>
            </a:r>
            <a:r>
              <a:rPr lang="en-US" altLang="zh-CN" dirty="0" smtClean="0"/>
              <a:t>. (1994), </a:t>
            </a:r>
            <a:r>
              <a:rPr lang="en-US" altLang="zh-CN" dirty="0" smtClean="0"/>
              <a:t>there is a misconception about CAN that</a:t>
            </a:r>
          </a:p>
          <a:p>
            <a:pPr lvl="1"/>
            <a:r>
              <a:rPr lang="en-US" altLang="zh-CN" dirty="0" smtClean="0"/>
              <a:t>Transmitting highest priority message with low latency</a:t>
            </a:r>
          </a:p>
          <a:p>
            <a:pPr lvl="1"/>
            <a:r>
              <a:rPr lang="en-US" altLang="zh-CN" dirty="0" smtClean="0"/>
              <a:t>Not possible to guarantee less urgent signals -&gt; low priority messages would miss their deadlines.</a:t>
            </a:r>
          </a:p>
          <a:p>
            <a:r>
              <a:rPr lang="en-US" altLang="zh-CN" dirty="0" err="1" smtClean="0"/>
              <a:t>Tindell’s</a:t>
            </a:r>
            <a:r>
              <a:rPr lang="en-US" altLang="zh-CN" dirty="0" smtClean="0"/>
              <a:t> </a:t>
            </a:r>
            <a:r>
              <a:rPr lang="en-US" altLang="zh-CN" dirty="0" smtClean="0"/>
              <a:t>paper </a:t>
            </a:r>
            <a:r>
              <a:rPr lang="en-US" altLang="zh-CN" dirty="0" smtClean="0"/>
              <a:t>provides a Worst-Case Response Time bound based on uniprocessor fixed-priority </a:t>
            </a:r>
            <a:r>
              <a:rPr lang="en-US" altLang="zh-CN" b="1" i="1" dirty="0" smtClean="0"/>
              <a:t>preemptive</a:t>
            </a:r>
            <a:r>
              <a:rPr lang="en-US" altLang="zh-CN" dirty="0" smtClean="0"/>
              <a:t> scheduling.</a:t>
            </a:r>
            <a:endParaRPr lang="en-US" altLang="zh-CN" dirty="0"/>
          </a:p>
          <a:p>
            <a:r>
              <a:rPr lang="en-US" altLang="zh-CN" dirty="0" smtClean="0"/>
              <a:t>Prior to </a:t>
            </a:r>
            <a:r>
              <a:rPr lang="en-US" altLang="zh-CN" dirty="0" err="1" smtClean="0"/>
              <a:t>Tindell’s</a:t>
            </a:r>
            <a:r>
              <a:rPr lang="en-US" altLang="zh-CN" dirty="0" smtClean="0"/>
              <a:t> work, bus utilization was </a:t>
            </a:r>
            <a:r>
              <a:rPr lang="en-US" altLang="zh-CN" dirty="0" smtClean="0"/>
              <a:t>in       30</a:t>
            </a:r>
            <a:r>
              <a:rPr lang="en-US" altLang="zh-CN" dirty="0" smtClean="0"/>
              <a:t>% </a:t>
            </a:r>
            <a:r>
              <a:rPr lang="en-US" altLang="zh-CN" dirty="0" smtClean="0"/>
              <a:t>- 40%</a:t>
            </a:r>
            <a:r>
              <a:rPr lang="en-US" altLang="zh-CN" dirty="0" smtClean="0"/>
              <a:t>. After, bus utilization raised to 80%.</a:t>
            </a:r>
          </a:p>
        </p:txBody>
      </p:sp>
    </p:spTree>
    <p:extLst>
      <p:ext uri="{BB962C8B-B14F-4D97-AF65-F5344CB8AC3E}">
        <p14:creationId xmlns:p14="http://schemas.microsoft.com/office/powerpoint/2010/main" val="688972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500" dirty="0"/>
              <a:t>Survey of Related Scheduling </a:t>
            </a:r>
            <a:r>
              <a:rPr lang="en-US" altLang="zh-CN" sz="3500" dirty="0" smtClean="0"/>
              <a:t>Result(cont.)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In fact, non-preemptive scheduling is effectively a special case of preemptive scheduling</a:t>
            </a:r>
          </a:p>
          <a:p>
            <a:pPr lvl="1"/>
            <a:endParaRPr lang="en-US" altLang="zh-CN" dirty="0" smtClean="0"/>
          </a:p>
          <a:p>
            <a:r>
              <a:rPr lang="en-US" dirty="0" err="1" smtClean="0"/>
              <a:t>Tindell’s</a:t>
            </a:r>
            <a:r>
              <a:rPr lang="en-US" dirty="0" smtClean="0"/>
              <a:t> seminal paper led to numerous work on CAN related </a:t>
            </a:r>
            <a:r>
              <a:rPr lang="en-US" dirty="0" err="1" smtClean="0"/>
              <a:t>schedulability</a:t>
            </a:r>
            <a:r>
              <a:rPr lang="en-US" dirty="0" smtClean="0"/>
              <a:t> theory including. Starting from 1995, this work has been used in the configuration of production vehicles.</a:t>
            </a:r>
          </a:p>
          <a:p>
            <a:endParaRPr lang="en-US" dirty="0"/>
          </a:p>
          <a:p>
            <a:r>
              <a:rPr lang="en-US" dirty="0" smtClean="0"/>
              <a:t>However, </a:t>
            </a:r>
            <a:r>
              <a:rPr lang="en-US" dirty="0" err="1" smtClean="0"/>
              <a:t>Tindell’s</a:t>
            </a:r>
            <a:r>
              <a:rPr lang="en-US" dirty="0" smtClean="0"/>
              <a:t> approach is flawed</a:t>
            </a:r>
          </a:p>
          <a:p>
            <a:pPr lvl="1"/>
            <a:r>
              <a:rPr lang="en-US" dirty="0" smtClean="0"/>
              <a:t>Can provide optimistic worst-case response times for messages from the 3</a:t>
            </a:r>
            <a:r>
              <a:rPr lang="en-US" baseline="30000" dirty="0" smtClean="0"/>
              <a:t>rd</a:t>
            </a:r>
            <a:r>
              <a:rPr lang="en-US" dirty="0" smtClean="0"/>
              <a:t> highest priority to the lowest priority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Davis et al. (2007) revised </a:t>
            </a:r>
            <a:r>
              <a:rPr lang="en-US" dirty="0" err="1" smtClean="0"/>
              <a:t>Tindell’s</a:t>
            </a:r>
            <a:r>
              <a:rPr lang="en-US" dirty="0" smtClean="0"/>
              <a:t> approach and remove the optimism in the worst-case response time bound. This paper is built upon the analysis of both preemptive and non-preemptive fix priority scheduling.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03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Flawed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</a:t>
            </a:r>
            <a:r>
              <a:rPr lang="en-US" dirty="0" err="1" smtClean="0"/>
              <a:t>Schedulability</a:t>
            </a:r>
            <a:r>
              <a:rPr lang="en-US" dirty="0" smtClean="0"/>
              <a:t> Analysis</a:t>
            </a:r>
          </a:p>
          <a:p>
            <a:pPr lvl="1"/>
            <a:r>
              <a:rPr lang="en-US" dirty="0" smtClean="0"/>
              <a:t>Implement the revised analysis.</a:t>
            </a:r>
            <a:endParaRPr lang="en-US" dirty="0"/>
          </a:p>
          <a:p>
            <a:r>
              <a:rPr lang="en-US" dirty="0" smtClean="0"/>
              <a:t>Commercial CAN Application</a:t>
            </a:r>
          </a:p>
          <a:p>
            <a:pPr lvl="1"/>
            <a:r>
              <a:rPr lang="en-US" dirty="0" smtClean="0"/>
              <a:t>Usually incorporated extra pessimism, but still need to recheck the details.</a:t>
            </a:r>
            <a:endParaRPr lang="en-US" dirty="0"/>
          </a:p>
          <a:p>
            <a:r>
              <a:rPr lang="en-US" dirty="0" smtClean="0"/>
              <a:t>Faults in Deployed System</a:t>
            </a:r>
          </a:p>
          <a:p>
            <a:pPr lvl="1"/>
            <a:r>
              <a:rPr lang="en-US" dirty="0" smtClean="0"/>
              <a:t>Deadline misses due to flawed analysis is extremely hard to encounter.</a:t>
            </a:r>
          </a:p>
          <a:p>
            <a:pPr lvl="1"/>
            <a:r>
              <a:rPr lang="en-US" dirty="0" smtClean="0"/>
              <a:t>Due to some known problems, the basic form of CAN </a:t>
            </a:r>
            <a:r>
              <a:rPr lang="en-US" dirty="0"/>
              <a:t>(presented here</a:t>
            </a:r>
            <a:r>
              <a:rPr lang="en-US" dirty="0" smtClean="0"/>
              <a:t>) is not used in safety critical systems.</a:t>
            </a:r>
          </a:p>
        </p:txBody>
      </p:sp>
    </p:spTree>
    <p:extLst>
      <p:ext uri="{BB962C8B-B14F-4D97-AF65-F5344CB8AC3E}">
        <p14:creationId xmlns:p14="http://schemas.microsoft.com/office/powerpoint/2010/main" val="1114925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Since we are essentially considering a message-passing system (distributed system – sort of), the problem becomes much more complicated as we started to consider faults.</a:t>
            </a:r>
          </a:p>
          <a:p>
            <a:endParaRPr lang="en-US" dirty="0" smtClean="0"/>
          </a:p>
          <a:p>
            <a:r>
              <a:rPr lang="en-US" dirty="0" smtClean="0"/>
              <a:t>CAN provides error detection and recovery features</a:t>
            </a:r>
          </a:p>
          <a:p>
            <a:pPr lvl="1"/>
            <a:r>
              <a:rPr lang="en-US" dirty="0" smtClean="0"/>
              <a:t>Simply put: retransmitting any corrupted messages.</a:t>
            </a:r>
          </a:p>
          <a:p>
            <a:pPr lvl="1"/>
            <a:endParaRPr lang="en-US" dirty="0"/>
          </a:p>
          <a:p>
            <a:r>
              <a:rPr lang="en-US" dirty="0" smtClean="0"/>
              <a:t>Thus, faults can cause extra overhead and delay message on the bus</a:t>
            </a:r>
          </a:p>
          <a:p>
            <a:pPr lvl="1"/>
            <a:r>
              <a:rPr lang="en-US" dirty="0" err="1" smtClean="0"/>
              <a:t>Schedulability</a:t>
            </a:r>
            <a:r>
              <a:rPr lang="en-US" dirty="0" smtClean="0"/>
              <a:t> </a:t>
            </a:r>
            <a:r>
              <a:rPr lang="en-US" dirty="0" smtClean="0"/>
              <a:t>analysis </a:t>
            </a:r>
            <a:r>
              <a:rPr lang="en-US" dirty="0" smtClean="0"/>
              <a:t>needs to take care of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870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 about faults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Standard/old assumption about faults:</a:t>
            </a:r>
          </a:p>
          <a:p>
            <a:pPr lvl="1"/>
            <a:r>
              <a:rPr lang="en-US" dirty="0" smtClean="0"/>
              <a:t>There exists a minimum inter-arrival time between faults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However, not realistic:</a:t>
            </a:r>
          </a:p>
          <a:p>
            <a:pPr lvl="1"/>
            <a:r>
              <a:rPr lang="en-US" dirty="0" smtClean="0"/>
              <a:t>Communication and network faults in CAN are mainly caused by Electromagnetic </a:t>
            </a:r>
            <a:r>
              <a:rPr lang="en-US" dirty="0" smtClean="0"/>
              <a:t>Interference. Minimum separation time may not exist.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 general model:</a:t>
            </a:r>
          </a:p>
          <a:p>
            <a:pPr lvl="1"/>
            <a:r>
              <a:rPr lang="en-US" dirty="0" smtClean="0"/>
              <a:t>F(t) to count the number of errors occurred up to time 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77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Poisson Process?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Widely applied to model occurrence of event</a:t>
            </a:r>
          </a:p>
          <a:p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Memory-less property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occurrence of events are distributed uniformly on any interval of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96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Schedulability</a:t>
            </a:r>
            <a:r>
              <a:rPr lang="en-US" dirty="0" smtClean="0"/>
              <a:t> Result with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Basic approach:</a:t>
            </a:r>
          </a:p>
          <a:p>
            <a:pPr lvl="1"/>
            <a:r>
              <a:rPr lang="en-US" dirty="0" smtClean="0"/>
              <a:t>Account for recovery overhead and retransmitting cost as a extra factor in the cost function (like blocking terms).</a:t>
            </a:r>
          </a:p>
          <a:p>
            <a:endParaRPr lang="en-US" dirty="0"/>
          </a:p>
          <a:p>
            <a:r>
              <a:rPr lang="en-US" dirty="0"/>
              <a:t>A distribution of the worst-case response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131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Recap on CAN</a:t>
            </a:r>
          </a:p>
          <a:p>
            <a:endParaRPr lang="en-US" altLang="zh-CN" dirty="0"/>
          </a:p>
          <a:p>
            <a:r>
              <a:rPr lang="en-US" altLang="zh-CN" dirty="0" smtClean="0"/>
              <a:t>Scheduling Model</a:t>
            </a:r>
          </a:p>
          <a:p>
            <a:endParaRPr lang="en-US" altLang="zh-CN" dirty="0"/>
          </a:p>
          <a:p>
            <a:r>
              <a:rPr lang="en-US" altLang="zh-CN" dirty="0" err="1" smtClean="0"/>
              <a:t>Schedulability</a:t>
            </a:r>
            <a:r>
              <a:rPr lang="en-US" altLang="zh-CN" dirty="0" smtClean="0"/>
              <a:t> Results</a:t>
            </a:r>
          </a:p>
        </p:txBody>
      </p:sp>
    </p:spTree>
    <p:extLst>
      <p:ext uri="{BB962C8B-B14F-4D97-AF65-F5344CB8AC3E}">
        <p14:creationId xmlns:p14="http://schemas.microsoft.com/office/powerpoint/2010/main" val="2425888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Priority Assignment</a:t>
            </a:r>
          </a:p>
          <a:p>
            <a:pPr lvl="1"/>
            <a:r>
              <a:rPr lang="en-US" dirty="0" smtClean="0"/>
              <a:t>Optimal Priority Assignment Policy exists.</a:t>
            </a:r>
          </a:p>
          <a:p>
            <a:pPr lvl="1"/>
            <a:r>
              <a:rPr lang="en-US" dirty="0" smtClean="0"/>
              <a:t>Several more efficient heuristics exists.</a:t>
            </a:r>
          </a:p>
          <a:p>
            <a:endParaRPr lang="en-US" dirty="0"/>
          </a:p>
          <a:p>
            <a:r>
              <a:rPr lang="en-US" dirty="0" smtClean="0"/>
              <a:t>How different fault models apply to the revised analysis.</a:t>
            </a:r>
          </a:p>
        </p:txBody>
      </p:sp>
    </p:spTree>
    <p:extLst>
      <p:ext uri="{BB962C8B-B14F-4D97-AF65-F5344CB8AC3E}">
        <p14:creationId xmlns:p14="http://schemas.microsoft.com/office/powerpoint/2010/main" val="2773001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Probabilistic Analysis of CAN with faults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2000" dirty="0" smtClean="0"/>
              <a:t>Ian </a:t>
            </a:r>
            <a:r>
              <a:rPr lang="en-US" sz="2000" dirty="0" err="1" smtClean="0"/>
              <a:t>Broster</a:t>
            </a:r>
            <a:r>
              <a:rPr lang="en-US" sz="2000" dirty="0" smtClean="0"/>
              <a:t>, Alan Burns, Guillermo Rodriguez-</a:t>
            </a:r>
            <a:r>
              <a:rPr lang="en-US" sz="2000" dirty="0" err="1" smtClean="0"/>
              <a:t>Navas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Controller Area Network (CAN) </a:t>
            </a:r>
            <a:r>
              <a:rPr lang="en-US" dirty="0" err="1"/>
              <a:t>Schedulability</a:t>
            </a:r>
            <a:r>
              <a:rPr lang="en-US" dirty="0"/>
              <a:t> Analysis: Refuted, Revisited and </a:t>
            </a:r>
            <a:r>
              <a:rPr lang="en-US" dirty="0" smtClean="0"/>
              <a:t>Revised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2000" dirty="0" smtClean="0"/>
              <a:t>Robert I. Davis, Alan Burns, </a:t>
            </a:r>
            <a:r>
              <a:rPr lang="en-US" sz="2000" dirty="0" err="1" smtClean="0"/>
              <a:t>Reinder</a:t>
            </a:r>
            <a:r>
              <a:rPr lang="en-US" sz="2000" dirty="0" smtClean="0"/>
              <a:t> J. </a:t>
            </a:r>
            <a:r>
              <a:rPr lang="en-US" sz="2000" dirty="0" err="1" smtClean="0"/>
              <a:t>Bril</a:t>
            </a:r>
            <a:r>
              <a:rPr lang="en-US" sz="2000" dirty="0" smtClean="0"/>
              <a:t> and Johan J. </a:t>
            </a:r>
            <a:r>
              <a:rPr lang="en-US" sz="2000" dirty="0" err="1" smtClean="0"/>
              <a:t>Lukkien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69871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/>
              <a:t>Question?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92738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on CAN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Controller Area Network</a:t>
            </a:r>
          </a:p>
          <a:p>
            <a:pPr lvl="1"/>
            <a:r>
              <a:rPr lang="en-US" altLang="zh-CN" sz="2000" dirty="0" smtClean="0"/>
              <a:t>A multi-master </a:t>
            </a:r>
            <a:r>
              <a:rPr lang="en-US" altLang="zh-CN" sz="2000" b="1" i="1" dirty="0" smtClean="0"/>
              <a:t>serial</a:t>
            </a:r>
            <a:r>
              <a:rPr lang="en-US" altLang="zh-CN" sz="2000" dirty="0" smtClean="0"/>
              <a:t> data bus which uses Carrier Sense Multiple Access/Collision Resolution to determine access.</a:t>
            </a:r>
            <a:endParaRPr lang="en-US" altLang="zh-CN" sz="2000" dirty="0"/>
          </a:p>
          <a:p>
            <a:pPr lvl="1"/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Picture 3" descr="diag_canbu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9" y="2920028"/>
            <a:ext cx="5188856" cy="393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43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CAN on automotive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Developed in 1983; first controller chip by Intel and Philips in 1987; ISO standard in 1993.</a:t>
            </a:r>
            <a:endParaRPr lang="en-US" dirty="0"/>
          </a:p>
          <a:p>
            <a:r>
              <a:rPr lang="en-US" dirty="0" smtClean="0"/>
              <a:t>Mercedes was the first to deploy CAN in a production car (1993).</a:t>
            </a:r>
            <a:endParaRPr lang="en-US" dirty="0"/>
          </a:p>
          <a:p>
            <a:r>
              <a:rPr lang="en-US" dirty="0" smtClean="0"/>
              <a:t>In mid 1990s, number of ECUs grew rapidly. As a result, point-to-point wiring became </a:t>
            </a:r>
            <a:r>
              <a:rPr lang="en-US" dirty="0" smtClean="0"/>
              <a:t>impractical (lots of copper </a:t>
            </a:r>
            <a:r>
              <a:rPr lang="en-US" dirty="0"/>
              <a:t>w</a:t>
            </a:r>
            <a:r>
              <a:rPr lang="en-US" dirty="0" smtClean="0"/>
              <a:t>ire).</a:t>
            </a:r>
            <a:endParaRPr lang="en-US" dirty="0"/>
          </a:p>
          <a:p>
            <a:r>
              <a:rPr lang="en-US" dirty="0" smtClean="0"/>
              <a:t>CAN started to be adopted as the solution to increase electronics content.</a:t>
            </a:r>
          </a:p>
          <a:p>
            <a:r>
              <a:rPr lang="en-US" dirty="0" smtClean="0"/>
              <a:t>By 2004, over 50 different microprocessor families with on-chip CAN capability.</a:t>
            </a:r>
          </a:p>
          <a:p>
            <a:r>
              <a:rPr lang="en-US" dirty="0" smtClean="0"/>
              <a:t>The Environmental Protection Agency mandated the use of CAN in all cars from model year 2008 onwards.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471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brief look at CAN </a:t>
            </a:r>
            <a:r>
              <a:rPr lang="en-US" dirty="0" err="1" smtClean="0"/>
              <a:t>protocal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Message transfer over CAN is controlled by 4 types of frame: </a:t>
            </a:r>
          </a:p>
          <a:p>
            <a:pPr lvl="1"/>
            <a:r>
              <a:rPr lang="en-US" b="1" i="1" dirty="0" smtClean="0"/>
              <a:t>data frames</a:t>
            </a:r>
          </a:p>
          <a:p>
            <a:pPr lvl="1"/>
            <a:r>
              <a:rPr lang="en-US" dirty="0" smtClean="0"/>
              <a:t>remote transmit request frames</a:t>
            </a:r>
          </a:p>
          <a:p>
            <a:pPr lvl="1"/>
            <a:r>
              <a:rPr lang="en-US" dirty="0" smtClean="0"/>
              <a:t>overload frames</a:t>
            </a:r>
          </a:p>
          <a:p>
            <a:pPr lvl="1"/>
            <a:r>
              <a:rPr lang="en-US" dirty="0" smtClean="0"/>
              <a:t>error frames</a:t>
            </a:r>
          </a:p>
          <a:p>
            <a:endParaRPr lang="en-US" dirty="0" smtClean="0"/>
          </a:p>
          <a:p>
            <a:r>
              <a:rPr lang="en-US" dirty="0" smtClean="0"/>
              <a:t>Normally, CAN nodes (ECUs) are only allowed to start transmitting when the bus is idle.</a:t>
            </a:r>
          </a:p>
          <a:p>
            <a:endParaRPr lang="en-US" dirty="0"/>
          </a:p>
          <a:p>
            <a:r>
              <a:rPr lang="en-US" dirty="0" smtClean="0"/>
              <a:t>Different CAN nodes may not have synchronized clocks. So nodes will re-synchronize through the start of frame bit on each message transmission.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34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15-bit Cyclic </a:t>
            </a:r>
            <a:r>
              <a:rPr lang="en-US" dirty="0"/>
              <a:t>Redundancy </a:t>
            </a:r>
            <a:r>
              <a:rPr lang="en-US" dirty="0" smtClean="0"/>
              <a:t>Check is used to check errors in the transmitted messages.</a:t>
            </a:r>
          </a:p>
          <a:p>
            <a:r>
              <a:rPr lang="en-US" dirty="0" smtClean="0"/>
              <a:t>When error detected</a:t>
            </a:r>
            <a:r>
              <a:rPr lang="en-US" dirty="0" smtClean="0"/>
              <a:t>, the node sends </a:t>
            </a:r>
            <a:r>
              <a:rPr lang="en-US" dirty="0" smtClean="0"/>
              <a:t>error flag ‘000000’ or ‘111111’. The transmission of an error flag usual causes other nodes to also detect </a:t>
            </a:r>
            <a:r>
              <a:rPr lang="en-US" dirty="0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error.</a:t>
            </a:r>
          </a:p>
          <a:p>
            <a:endParaRPr lang="en-US" dirty="0"/>
          </a:p>
          <a:p>
            <a:r>
              <a:rPr lang="en-US" dirty="0" smtClean="0"/>
              <a:t>Since bit patterns ‘000000’ and ‘111111’ have special meanings, we need to avoid them in the variable part of the transmitted messages.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1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Stuffing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Bit-stuffing: A bit of the opposite polarity is inserted by the transmitter whenever 5 bits of the same polarity are transmitted. This process is reversed by the receiver.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</p:txBody>
      </p:sp>
      <p:pic>
        <p:nvPicPr>
          <p:cNvPr id="4" name="Picture 3" descr="stuffing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307" y="4483306"/>
            <a:ext cx="7200826" cy="191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77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Data Frame Format</a:t>
            </a:r>
            <a:endParaRPr lang="en-US" dirty="0"/>
          </a:p>
        </p:txBody>
      </p:sp>
      <p:pic>
        <p:nvPicPr>
          <p:cNvPr id="4" name="Content Placeholder 3" descr="image040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" t="-22917" r="-67" b="-24256"/>
          <a:stretch/>
        </p:blipFill>
        <p:spPr>
          <a:xfrm>
            <a:off x="0" y="1330476"/>
            <a:ext cx="9144000" cy="5126659"/>
          </a:xfrm>
        </p:spPr>
      </p:pic>
    </p:spTree>
    <p:extLst>
      <p:ext uri="{BB962C8B-B14F-4D97-AF65-F5344CB8AC3E}">
        <p14:creationId xmlns:p14="http://schemas.microsoft.com/office/powerpoint/2010/main" val="378253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system is comprised of a number of nodes (microprocessors) connected via CAN.</a:t>
            </a:r>
          </a:p>
          <a:p>
            <a:endParaRPr lang="en-US" dirty="0" smtClean="0"/>
          </a:p>
          <a:p>
            <a:r>
              <a:rPr lang="en-US" dirty="0" smtClean="0"/>
              <a:t>The system is assumed to contain a </a:t>
            </a:r>
            <a:r>
              <a:rPr lang="en-US" b="1" dirty="0" smtClean="0"/>
              <a:t>static </a:t>
            </a:r>
            <a:r>
              <a:rPr lang="en-US" dirty="0" smtClean="0"/>
              <a:t>set of hard real-time messages. Each message </a:t>
            </a:r>
            <a:r>
              <a:rPr lang="en-US" i="1" dirty="0" smtClean="0"/>
              <a:t>m</a:t>
            </a:r>
            <a:r>
              <a:rPr lang="en-US" dirty="0" smtClean="0"/>
              <a:t> is statically assigned to a node.</a:t>
            </a:r>
          </a:p>
          <a:p>
            <a:endParaRPr lang="en-US" dirty="0" smtClean="0"/>
          </a:p>
          <a:p>
            <a:r>
              <a:rPr lang="en-US" dirty="0" smtClean="0"/>
              <a:t>Each message </a:t>
            </a:r>
            <a:r>
              <a:rPr lang="en-US" i="1" dirty="0" smtClean="0"/>
              <a:t>m</a:t>
            </a:r>
            <a:r>
              <a:rPr lang="en-US" dirty="0" smtClean="0"/>
              <a:t> has a fixed identifier (thus a unique priority), and each node attempts to transmit the highest priority message queued at that node.</a:t>
            </a:r>
            <a:endParaRPr lang="en-US" i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990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</TotalTime>
  <Words>1249</Words>
  <Application>Microsoft Macintosh PowerPoint</Application>
  <PresentationFormat>On-screen Show (4:3)</PresentationFormat>
  <Paragraphs>135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主题</vt:lpstr>
      <vt:lpstr>Scheduling on CAN</vt:lpstr>
      <vt:lpstr>Outline</vt:lpstr>
      <vt:lpstr>Recap on CAN</vt:lpstr>
      <vt:lpstr>History of CAN on automotive</vt:lpstr>
      <vt:lpstr>A brief look at CAN protocal</vt:lpstr>
      <vt:lpstr>Error Detection</vt:lpstr>
      <vt:lpstr>Bit Stuffing</vt:lpstr>
      <vt:lpstr>CAN Data Frame Format</vt:lpstr>
      <vt:lpstr>Scheduling Model</vt:lpstr>
      <vt:lpstr>Scheduling Model (cont.)</vt:lpstr>
      <vt:lpstr>Scheduling Model (cont.)</vt:lpstr>
      <vt:lpstr>Summary of Scheduling Model</vt:lpstr>
      <vt:lpstr>Survey of Related Scheduling Result</vt:lpstr>
      <vt:lpstr>Survey of Related Scheduling Result(cont.)</vt:lpstr>
      <vt:lpstr>Consequences of Flawed Analysis</vt:lpstr>
      <vt:lpstr>Dealing with Faults</vt:lpstr>
      <vt:lpstr>Assumption about faults </vt:lpstr>
      <vt:lpstr>Why Poisson Process?</vt:lpstr>
      <vt:lpstr>Schedulability Result with Faults</vt:lpstr>
      <vt:lpstr>More issues</vt:lpstr>
      <vt:lpstr>Reference</vt:lpstr>
      <vt:lpstr>Thank you!</vt:lpstr>
    </vt:vector>
  </TitlesOfParts>
  <Company>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on CAN</dc:title>
  <dc:creator>Rui Liu</dc:creator>
  <cp:lastModifiedBy>Rui Liu</cp:lastModifiedBy>
  <cp:revision>203</cp:revision>
  <dcterms:created xsi:type="dcterms:W3CDTF">2015-04-14T01:45:24Z</dcterms:created>
  <dcterms:modified xsi:type="dcterms:W3CDTF">2015-04-15T19:22:43Z</dcterms:modified>
</cp:coreProperties>
</file>