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sldIdLst>
    <p:sldId id="718" r:id="rId2"/>
    <p:sldId id="749" r:id="rId3"/>
    <p:sldId id="825" r:id="rId4"/>
    <p:sldId id="826" r:id="rId5"/>
    <p:sldId id="756" r:id="rId6"/>
    <p:sldId id="745" r:id="rId7"/>
    <p:sldId id="747" r:id="rId8"/>
    <p:sldId id="757" r:id="rId9"/>
    <p:sldId id="758" r:id="rId10"/>
    <p:sldId id="759" r:id="rId11"/>
    <p:sldId id="760" r:id="rId12"/>
    <p:sldId id="761" r:id="rId13"/>
    <p:sldId id="755" r:id="rId14"/>
    <p:sldId id="762" r:id="rId15"/>
    <p:sldId id="763" r:id="rId16"/>
    <p:sldId id="785" r:id="rId17"/>
    <p:sldId id="783" r:id="rId18"/>
    <p:sldId id="784" r:id="rId19"/>
    <p:sldId id="771" r:id="rId20"/>
    <p:sldId id="770" r:id="rId21"/>
    <p:sldId id="772" r:id="rId22"/>
    <p:sldId id="767" r:id="rId23"/>
    <p:sldId id="768" r:id="rId24"/>
    <p:sldId id="775" r:id="rId25"/>
    <p:sldId id="814" r:id="rId26"/>
    <p:sldId id="815" r:id="rId27"/>
    <p:sldId id="816" r:id="rId28"/>
    <p:sldId id="817" r:id="rId29"/>
    <p:sldId id="818" r:id="rId30"/>
    <p:sldId id="819" r:id="rId31"/>
    <p:sldId id="786" r:id="rId32"/>
    <p:sldId id="790" r:id="rId33"/>
    <p:sldId id="791" r:id="rId34"/>
    <p:sldId id="789" r:id="rId35"/>
    <p:sldId id="792" r:id="rId36"/>
    <p:sldId id="793" r:id="rId37"/>
    <p:sldId id="824" r:id="rId38"/>
    <p:sldId id="795" r:id="rId39"/>
    <p:sldId id="820" r:id="rId40"/>
    <p:sldId id="821" r:id="rId41"/>
    <p:sldId id="796" r:id="rId42"/>
    <p:sldId id="799" r:id="rId43"/>
    <p:sldId id="800" r:id="rId44"/>
    <p:sldId id="801" r:id="rId45"/>
    <p:sldId id="802" r:id="rId46"/>
    <p:sldId id="805" r:id="rId47"/>
    <p:sldId id="822" r:id="rId48"/>
    <p:sldId id="823" r:id="rId49"/>
    <p:sldId id="806" r:id="rId50"/>
    <p:sldId id="810" r:id="rId51"/>
    <p:sldId id="809" r:id="rId52"/>
    <p:sldId id="811" r:id="rId53"/>
    <p:sldId id="812" r:id="rId54"/>
    <p:sldId id="813" r:id="rId55"/>
    <p:sldId id="314" r:id="rId5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CC00"/>
    <a:srgbClr val="33CC33"/>
    <a:srgbClr val="9900CC"/>
    <a:srgbClr val="E46C0A"/>
    <a:srgbClr val="CC0000"/>
    <a:srgbClr val="DDDDDD"/>
    <a:srgbClr val="FF5050"/>
    <a:srgbClr val="00FF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1195" autoAdjust="0"/>
  </p:normalViewPr>
  <p:slideViewPr>
    <p:cSldViewPr>
      <p:cViewPr varScale="1">
        <p:scale>
          <a:sx n="61" d="100"/>
          <a:sy n="61" d="100"/>
        </p:scale>
        <p:origin x="-151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1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3E1F5-8911-4E1C-91A9-D78F7DCBFC6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0A8796-E156-45E5-9676-A28D59F26A3C}">
      <dgm:prSet phldrT="[文本]"/>
      <dgm:spPr>
        <a:solidFill>
          <a:schemeClr val="accent6"/>
        </a:solidFill>
        <a:ln>
          <a:solidFill>
            <a:srgbClr val="FF0000"/>
          </a:solidFill>
        </a:ln>
      </dgm:spPr>
      <dgm:t>
        <a:bodyPr/>
        <a:lstStyle/>
        <a:p>
          <a:r>
            <a:rPr lang="el-GR" altLang="zh-CN" dirty="0" smtClean="0">
              <a:latin typeface="Calibri"/>
            </a:rPr>
            <a:t>Δ</a:t>
          </a:r>
          <a:r>
            <a:rPr lang="el-GR" altLang="zh-CN" baseline="-25000" dirty="0" smtClean="0">
              <a:latin typeface="Calibri"/>
            </a:rPr>
            <a:t>ω</a:t>
          </a:r>
          <a:endParaRPr lang="zh-CN" altLang="en-US" baseline="-25000" dirty="0"/>
        </a:p>
      </dgm:t>
    </dgm:pt>
    <dgm:pt modelId="{4132F033-9051-4EF7-8D05-1B32A02A0340}" type="parTrans" cxnId="{9695CE14-6C7D-4378-92C3-A333DF582608}">
      <dgm:prSet/>
      <dgm:spPr/>
      <dgm:t>
        <a:bodyPr/>
        <a:lstStyle/>
        <a:p>
          <a:endParaRPr lang="zh-CN" altLang="en-US"/>
        </a:p>
      </dgm:t>
    </dgm:pt>
    <dgm:pt modelId="{50F57FDD-B03E-4B20-909F-D726EEA56210}" type="sibTrans" cxnId="{9695CE14-6C7D-4378-92C3-A333DF582608}">
      <dgm:prSet/>
      <dgm:spPr/>
      <dgm:t>
        <a:bodyPr/>
        <a:lstStyle/>
        <a:p>
          <a:endParaRPr lang="zh-CN" altLang="en-US"/>
        </a:p>
      </dgm:t>
    </dgm:pt>
    <dgm:pt modelId="{E251E5C8-CD1E-4B62-B1CF-F76DC8AF1579}">
      <dgm:prSet phldrT="[文本]"/>
      <dgm:spPr>
        <a:solidFill>
          <a:schemeClr val="tx2">
            <a:lumMod val="40000"/>
            <a:lumOff val="60000"/>
          </a:schemeClr>
        </a:solidFill>
        <a:ln>
          <a:solidFill>
            <a:srgbClr val="3333FF"/>
          </a:solidFill>
        </a:ln>
      </dgm:spPr>
      <dgm:t>
        <a:bodyPr/>
        <a:lstStyle/>
        <a:p>
          <a:r>
            <a:rPr lang="el-GR" altLang="zh-CN" dirty="0" smtClean="0">
              <a:latin typeface="Calibri"/>
            </a:rPr>
            <a:t>α</a:t>
          </a:r>
          <a:r>
            <a:rPr lang="en-US" altLang="zh-CN" baseline="30000" dirty="0" smtClean="0">
              <a:latin typeface="Calibri"/>
            </a:rPr>
            <a:t>+</a:t>
          </a:r>
          <a:r>
            <a:rPr lang="en-US" altLang="zh-CN" dirty="0" smtClean="0">
              <a:latin typeface="Calibri"/>
            </a:rPr>
            <a:t>, </a:t>
          </a:r>
          <a:r>
            <a:rPr lang="el-GR" altLang="zh-CN" dirty="0" smtClean="0">
              <a:latin typeface="Calibri"/>
            </a:rPr>
            <a:t>α</a:t>
          </a:r>
          <a:r>
            <a:rPr lang="en-US" altLang="zh-CN" baseline="30000" dirty="0" smtClean="0">
              <a:latin typeface="Calibri"/>
            </a:rPr>
            <a:t>-</a:t>
          </a:r>
          <a:endParaRPr lang="zh-CN" altLang="en-US" baseline="30000" dirty="0"/>
        </a:p>
      </dgm:t>
    </dgm:pt>
    <dgm:pt modelId="{19C6805F-0879-4368-9D22-261AB756AE6A}" type="parTrans" cxnId="{9550183B-C59D-4DDE-A8A6-A18F4F32F6F7}">
      <dgm:prSet/>
      <dgm:spPr/>
      <dgm:t>
        <a:bodyPr/>
        <a:lstStyle/>
        <a:p>
          <a:endParaRPr lang="zh-CN" altLang="en-US"/>
        </a:p>
      </dgm:t>
    </dgm:pt>
    <dgm:pt modelId="{CE4974AB-DCB0-4FFF-8D2B-5297B9475767}" type="sibTrans" cxnId="{9550183B-C59D-4DDE-A8A6-A18F4F32F6F7}">
      <dgm:prSet/>
      <dgm:spPr/>
      <dgm:t>
        <a:bodyPr/>
        <a:lstStyle/>
        <a:p>
          <a:endParaRPr lang="zh-CN" altLang="en-US"/>
        </a:p>
      </dgm:t>
    </dgm:pt>
    <dgm:pt modelId="{77EBEAED-99A0-4281-949F-37A4DE123BB0}" type="pres">
      <dgm:prSet presAssocID="{ED53E1F5-8911-4E1C-91A9-D78F7DCBFC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C2559E-23E7-42AD-ACFB-2767F3D236DC}" type="pres">
      <dgm:prSet presAssocID="{BE0A8796-E156-45E5-9676-A28D59F26A3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20AF49-93EA-4DA1-988D-4415CAC6AD77}" type="pres">
      <dgm:prSet presAssocID="{E251E5C8-CD1E-4B62-B1CF-F76DC8AF1579}" presName="arrow" presStyleLbl="node1" presStyleIdx="1" presStyleCnt="2" custScaleY="100050" custRadScaleRad="605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0B09D7-1615-484F-BD8C-4871D735CB8F}" type="presOf" srcId="{BE0A8796-E156-45E5-9676-A28D59F26A3C}" destId="{64C2559E-23E7-42AD-ACFB-2767F3D236DC}" srcOrd="0" destOrd="0" presId="urn:microsoft.com/office/officeart/2005/8/layout/arrow5"/>
    <dgm:cxn modelId="{A8580C29-0868-48F4-A173-FC46A9D522E0}" type="presOf" srcId="{ED53E1F5-8911-4E1C-91A9-D78F7DCBFC69}" destId="{77EBEAED-99A0-4281-949F-37A4DE123BB0}" srcOrd="0" destOrd="0" presId="urn:microsoft.com/office/officeart/2005/8/layout/arrow5"/>
    <dgm:cxn modelId="{9695CE14-6C7D-4378-92C3-A333DF582608}" srcId="{ED53E1F5-8911-4E1C-91A9-D78F7DCBFC69}" destId="{BE0A8796-E156-45E5-9676-A28D59F26A3C}" srcOrd="0" destOrd="0" parTransId="{4132F033-9051-4EF7-8D05-1B32A02A0340}" sibTransId="{50F57FDD-B03E-4B20-909F-D726EEA56210}"/>
    <dgm:cxn modelId="{5A18D682-E961-487F-A677-FF8125D0EEA7}" type="presOf" srcId="{E251E5C8-CD1E-4B62-B1CF-F76DC8AF1579}" destId="{B520AF49-93EA-4DA1-988D-4415CAC6AD77}" srcOrd="0" destOrd="0" presId="urn:microsoft.com/office/officeart/2005/8/layout/arrow5"/>
    <dgm:cxn modelId="{9550183B-C59D-4DDE-A8A6-A18F4F32F6F7}" srcId="{ED53E1F5-8911-4E1C-91A9-D78F7DCBFC69}" destId="{E251E5C8-CD1E-4B62-B1CF-F76DC8AF1579}" srcOrd="1" destOrd="0" parTransId="{19C6805F-0879-4368-9D22-261AB756AE6A}" sibTransId="{CE4974AB-DCB0-4FFF-8D2B-5297B9475767}"/>
    <dgm:cxn modelId="{864B546E-DEDC-4DFB-A06A-42C076814962}" type="presParOf" srcId="{77EBEAED-99A0-4281-949F-37A4DE123BB0}" destId="{64C2559E-23E7-42AD-ACFB-2767F3D236DC}" srcOrd="0" destOrd="0" presId="urn:microsoft.com/office/officeart/2005/8/layout/arrow5"/>
    <dgm:cxn modelId="{95115786-821B-4958-A53D-864D1E7C032E}" type="presParOf" srcId="{77EBEAED-99A0-4281-949F-37A4DE123BB0}" destId="{B520AF49-93EA-4DA1-988D-4415CAC6AD7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3E1F5-8911-4E1C-91A9-D78F7DCBFC6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0A8796-E156-45E5-9676-A28D59F26A3C}">
      <dgm:prSet phldrT="[文本]"/>
      <dgm:spPr>
        <a:solidFill>
          <a:schemeClr val="accent6"/>
        </a:solidFill>
        <a:ln>
          <a:solidFill>
            <a:srgbClr val="FF0000"/>
          </a:solidFill>
        </a:ln>
      </dgm:spPr>
      <dgm:t>
        <a:bodyPr/>
        <a:lstStyle/>
        <a:p>
          <a:r>
            <a:rPr lang="el-GR" altLang="zh-CN" dirty="0" smtClean="0">
              <a:latin typeface="Calibri"/>
            </a:rPr>
            <a:t>Δ</a:t>
          </a:r>
          <a:r>
            <a:rPr lang="el-GR" altLang="zh-CN" baseline="-25000" dirty="0" smtClean="0">
              <a:latin typeface="Calibri"/>
            </a:rPr>
            <a:t>ω</a:t>
          </a:r>
          <a:endParaRPr lang="zh-CN" altLang="en-US" baseline="-25000" dirty="0"/>
        </a:p>
      </dgm:t>
    </dgm:pt>
    <dgm:pt modelId="{4132F033-9051-4EF7-8D05-1B32A02A0340}" type="parTrans" cxnId="{9695CE14-6C7D-4378-92C3-A333DF582608}">
      <dgm:prSet/>
      <dgm:spPr/>
      <dgm:t>
        <a:bodyPr/>
        <a:lstStyle/>
        <a:p>
          <a:endParaRPr lang="zh-CN" altLang="en-US"/>
        </a:p>
      </dgm:t>
    </dgm:pt>
    <dgm:pt modelId="{50F57FDD-B03E-4B20-909F-D726EEA56210}" type="sibTrans" cxnId="{9695CE14-6C7D-4378-92C3-A333DF582608}">
      <dgm:prSet/>
      <dgm:spPr/>
      <dgm:t>
        <a:bodyPr/>
        <a:lstStyle/>
        <a:p>
          <a:endParaRPr lang="zh-CN" altLang="en-US"/>
        </a:p>
      </dgm:t>
    </dgm:pt>
    <dgm:pt modelId="{E251E5C8-CD1E-4B62-B1CF-F76DC8AF1579}">
      <dgm:prSet phldrT="[文本]"/>
      <dgm:spPr>
        <a:solidFill>
          <a:schemeClr val="tx2">
            <a:lumMod val="40000"/>
            <a:lumOff val="60000"/>
          </a:schemeClr>
        </a:solidFill>
        <a:ln>
          <a:solidFill>
            <a:srgbClr val="3333FF"/>
          </a:solidFill>
        </a:ln>
      </dgm:spPr>
      <dgm:t>
        <a:bodyPr/>
        <a:lstStyle/>
        <a:p>
          <a:r>
            <a:rPr lang="el-GR" altLang="zh-CN" dirty="0" smtClean="0">
              <a:latin typeface="Calibri"/>
            </a:rPr>
            <a:t>α</a:t>
          </a:r>
          <a:r>
            <a:rPr lang="en-US" altLang="zh-CN" baseline="30000" dirty="0" smtClean="0">
              <a:latin typeface="Calibri"/>
            </a:rPr>
            <a:t>+</a:t>
          </a:r>
          <a:r>
            <a:rPr lang="en-US" altLang="zh-CN" dirty="0" smtClean="0">
              <a:latin typeface="Calibri"/>
            </a:rPr>
            <a:t>, </a:t>
          </a:r>
          <a:r>
            <a:rPr lang="el-GR" altLang="zh-CN" dirty="0" smtClean="0">
              <a:latin typeface="Calibri"/>
            </a:rPr>
            <a:t>α</a:t>
          </a:r>
          <a:r>
            <a:rPr lang="en-US" altLang="zh-CN" baseline="30000" dirty="0" smtClean="0">
              <a:latin typeface="Calibri"/>
            </a:rPr>
            <a:t>-</a:t>
          </a:r>
          <a:endParaRPr lang="zh-CN" altLang="en-US" baseline="30000" dirty="0"/>
        </a:p>
      </dgm:t>
    </dgm:pt>
    <dgm:pt modelId="{19C6805F-0879-4368-9D22-261AB756AE6A}" type="parTrans" cxnId="{9550183B-C59D-4DDE-A8A6-A18F4F32F6F7}">
      <dgm:prSet/>
      <dgm:spPr/>
      <dgm:t>
        <a:bodyPr/>
        <a:lstStyle/>
        <a:p>
          <a:endParaRPr lang="zh-CN" altLang="en-US"/>
        </a:p>
      </dgm:t>
    </dgm:pt>
    <dgm:pt modelId="{CE4974AB-DCB0-4FFF-8D2B-5297B9475767}" type="sibTrans" cxnId="{9550183B-C59D-4DDE-A8A6-A18F4F32F6F7}">
      <dgm:prSet/>
      <dgm:spPr/>
      <dgm:t>
        <a:bodyPr/>
        <a:lstStyle/>
        <a:p>
          <a:endParaRPr lang="zh-CN" altLang="en-US"/>
        </a:p>
      </dgm:t>
    </dgm:pt>
    <dgm:pt modelId="{77EBEAED-99A0-4281-949F-37A4DE123BB0}" type="pres">
      <dgm:prSet presAssocID="{ED53E1F5-8911-4E1C-91A9-D78F7DCBFC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C2559E-23E7-42AD-ACFB-2767F3D236DC}" type="pres">
      <dgm:prSet presAssocID="{BE0A8796-E156-45E5-9676-A28D59F26A3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20AF49-93EA-4DA1-988D-4415CAC6AD77}" type="pres">
      <dgm:prSet presAssocID="{E251E5C8-CD1E-4B62-B1CF-F76DC8AF1579}" presName="arrow" presStyleLbl="node1" presStyleIdx="1" presStyleCnt="2" custScaleY="100050" custRadScaleRad="605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127FC8A-4EB1-49B8-8005-DEB2A79B40AE}" type="presOf" srcId="{BE0A8796-E156-45E5-9676-A28D59F26A3C}" destId="{64C2559E-23E7-42AD-ACFB-2767F3D236DC}" srcOrd="0" destOrd="0" presId="urn:microsoft.com/office/officeart/2005/8/layout/arrow5"/>
    <dgm:cxn modelId="{A4CCBD7B-E3BC-48A9-A602-9E4D38B7095B}" type="presOf" srcId="{ED53E1F5-8911-4E1C-91A9-D78F7DCBFC69}" destId="{77EBEAED-99A0-4281-949F-37A4DE123BB0}" srcOrd="0" destOrd="0" presId="urn:microsoft.com/office/officeart/2005/8/layout/arrow5"/>
    <dgm:cxn modelId="{9550183B-C59D-4DDE-A8A6-A18F4F32F6F7}" srcId="{ED53E1F5-8911-4E1C-91A9-D78F7DCBFC69}" destId="{E251E5C8-CD1E-4B62-B1CF-F76DC8AF1579}" srcOrd="1" destOrd="0" parTransId="{19C6805F-0879-4368-9D22-261AB756AE6A}" sibTransId="{CE4974AB-DCB0-4FFF-8D2B-5297B9475767}"/>
    <dgm:cxn modelId="{9695CE14-6C7D-4378-92C3-A333DF582608}" srcId="{ED53E1F5-8911-4E1C-91A9-D78F7DCBFC69}" destId="{BE0A8796-E156-45E5-9676-A28D59F26A3C}" srcOrd="0" destOrd="0" parTransId="{4132F033-9051-4EF7-8D05-1B32A02A0340}" sibTransId="{50F57FDD-B03E-4B20-909F-D726EEA56210}"/>
    <dgm:cxn modelId="{360E3D94-B9F5-4C71-881B-A0FAA5B87EC4}" type="presOf" srcId="{E251E5C8-CD1E-4B62-B1CF-F76DC8AF1579}" destId="{B520AF49-93EA-4DA1-988D-4415CAC6AD77}" srcOrd="0" destOrd="0" presId="urn:microsoft.com/office/officeart/2005/8/layout/arrow5"/>
    <dgm:cxn modelId="{F008E54B-4D5E-4D7B-95F4-B0A78F67B784}" type="presParOf" srcId="{77EBEAED-99A0-4281-949F-37A4DE123BB0}" destId="{64C2559E-23E7-42AD-ACFB-2767F3D236DC}" srcOrd="0" destOrd="0" presId="urn:microsoft.com/office/officeart/2005/8/layout/arrow5"/>
    <dgm:cxn modelId="{54F28AD9-1929-4164-A1B4-B29F35096D28}" type="presParOf" srcId="{77EBEAED-99A0-4281-949F-37A4DE123BB0}" destId="{B520AF49-93EA-4DA1-988D-4415CAC6AD7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C2559E-23E7-42AD-ACFB-2767F3D236DC}">
      <dsp:nvSpPr>
        <dsp:cNvPr id="0" name=""/>
        <dsp:cNvSpPr/>
      </dsp:nvSpPr>
      <dsp:spPr>
        <a:xfrm rot="16200000">
          <a:off x="96" y="452"/>
          <a:ext cx="1223231" cy="1223231"/>
        </a:xfrm>
        <a:prstGeom prst="downArrow">
          <a:avLst>
            <a:gd name="adj1" fmla="val 50000"/>
            <a:gd name="adj2" fmla="val 35000"/>
          </a:avLst>
        </a:prstGeom>
        <a:solidFill>
          <a:schemeClr val="accent6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zh-CN" sz="2100" kern="1200" dirty="0" smtClean="0">
              <a:latin typeface="Calibri"/>
            </a:rPr>
            <a:t>Δ</a:t>
          </a:r>
          <a:r>
            <a:rPr lang="el-GR" altLang="zh-CN" sz="2100" kern="1200" baseline="-25000" dirty="0" smtClean="0">
              <a:latin typeface="Calibri"/>
            </a:rPr>
            <a:t>ω</a:t>
          </a:r>
          <a:endParaRPr lang="zh-CN" altLang="en-US" sz="2100" kern="1200" baseline="-25000" dirty="0"/>
        </a:p>
      </dsp:txBody>
      <dsp:txXfrm rot="16200000">
        <a:off x="96" y="452"/>
        <a:ext cx="1223231" cy="1223231"/>
      </dsp:txXfrm>
    </dsp:sp>
    <dsp:sp modelId="{B520AF49-93EA-4DA1-988D-4415CAC6AD77}">
      <dsp:nvSpPr>
        <dsp:cNvPr id="0" name=""/>
        <dsp:cNvSpPr/>
      </dsp:nvSpPr>
      <dsp:spPr>
        <a:xfrm rot="5400000">
          <a:off x="1176096" y="146"/>
          <a:ext cx="1223231" cy="1223843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zh-CN" sz="2100" kern="1200" dirty="0" smtClean="0">
              <a:latin typeface="Calibri"/>
            </a:rPr>
            <a:t>α</a:t>
          </a:r>
          <a:r>
            <a:rPr lang="en-US" altLang="zh-CN" sz="2100" kern="1200" baseline="30000" dirty="0" smtClean="0">
              <a:latin typeface="Calibri"/>
            </a:rPr>
            <a:t>+</a:t>
          </a:r>
          <a:r>
            <a:rPr lang="en-US" altLang="zh-CN" sz="2100" kern="1200" dirty="0" smtClean="0">
              <a:latin typeface="Calibri"/>
            </a:rPr>
            <a:t>, </a:t>
          </a:r>
          <a:r>
            <a:rPr lang="el-GR" altLang="zh-CN" sz="2100" kern="1200" dirty="0" smtClean="0">
              <a:latin typeface="Calibri"/>
            </a:rPr>
            <a:t>α</a:t>
          </a:r>
          <a:r>
            <a:rPr lang="en-US" altLang="zh-CN" sz="2100" kern="1200" baseline="30000" dirty="0" smtClean="0">
              <a:latin typeface="Calibri"/>
            </a:rPr>
            <a:t>-</a:t>
          </a:r>
          <a:endParaRPr lang="zh-CN" altLang="en-US" sz="2100" kern="1200" baseline="30000" dirty="0"/>
        </a:p>
      </dsp:txBody>
      <dsp:txXfrm rot="5400000">
        <a:off x="1176096" y="146"/>
        <a:ext cx="1223231" cy="12238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C2559E-23E7-42AD-ACFB-2767F3D236DC}">
      <dsp:nvSpPr>
        <dsp:cNvPr id="0" name=""/>
        <dsp:cNvSpPr/>
      </dsp:nvSpPr>
      <dsp:spPr>
        <a:xfrm rot="16200000">
          <a:off x="96" y="452"/>
          <a:ext cx="1223231" cy="1223231"/>
        </a:xfrm>
        <a:prstGeom prst="downArrow">
          <a:avLst>
            <a:gd name="adj1" fmla="val 50000"/>
            <a:gd name="adj2" fmla="val 35000"/>
          </a:avLst>
        </a:prstGeom>
        <a:solidFill>
          <a:schemeClr val="accent6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zh-CN" sz="2100" kern="1200" dirty="0" smtClean="0">
              <a:latin typeface="Calibri"/>
            </a:rPr>
            <a:t>Δ</a:t>
          </a:r>
          <a:r>
            <a:rPr lang="el-GR" altLang="zh-CN" sz="2100" kern="1200" baseline="-25000" dirty="0" smtClean="0">
              <a:latin typeface="Calibri"/>
            </a:rPr>
            <a:t>ω</a:t>
          </a:r>
          <a:endParaRPr lang="zh-CN" altLang="en-US" sz="2100" kern="1200" baseline="-25000" dirty="0"/>
        </a:p>
      </dsp:txBody>
      <dsp:txXfrm rot="16200000">
        <a:off x="96" y="452"/>
        <a:ext cx="1223231" cy="1223231"/>
      </dsp:txXfrm>
    </dsp:sp>
    <dsp:sp modelId="{B520AF49-93EA-4DA1-988D-4415CAC6AD77}">
      <dsp:nvSpPr>
        <dsp:cNvPr id="0" name=""/>
        <dsp:cNvSpPr/>
      </dsp:nvSpPr>
      <dsp:spPr>
        <a:xfrm rot="5400000">
          <a:off x="1176096" y="146"/>
          <a:ext cx="1223231" cy="1223843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zh-CN" sz="2100" kern="1200" dirty="0" smtClean="0">
              <a:latin typeface="Calibri"/>
            </a:rPr>
            <a:t>α</a:t>
          </a:r>
          <a:r>
            <a:rPr lang="en-US" altLang="zh-CN" sz="2100" kern="1200" baseline="30000" dirty="0" smtClean="0">
              <a:latin typeface="Calibri"/>
            </a:rPr>
            <a:t>+</a:t>
          </a:r>
          <a:r>
            <a:rPr lang="en-US" altLang="zh-CN" sz="2100" kern="1200" dirty="0" smtClean="0">
              <a:latin typeface="Calibri"/>
            </a:rPr>
            <a:t>, </a:t>
          </a:r>
          <a:r>
            <a:rPr lang="el-GR" altLang="zh-CN" sz="2100" kern="1200" dirty="0" smtClean="0">
              <a:latin typeface="Calibri"/>
            </a:rPr>
            <a:t>α</a:t>
          </a:r>
          <a:r>
            <a:rPr lang="en-US" altLang="zh-CN" sz="2100" kern="1200" baseline="30000" dirty="0" smtClean="0">
              <a:latin typeface="Calibri"/>
            </a:rPr>
            <a:t>-</a:t>
          </a:r>
          <a:endParaRPr lang="zh-CN" altLang="en-US" sz="2100" kern="1200" baseline="30000" dirty="0"/>
        </a:p>
      </dsp:txBody>
      <dsp:txXfrm rot="5400000">
        <a:off x="1176096" y="146"/>
        <a:ext cx="1223231" cy="1223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477DC-C90D-4CF5-BCF5-A2EC42CC5EB5}" type="datetimeFigureOut">
              <a:rPr lang="zh-CN" altLang="en-US" smtClean="0"/>
              <a:pPr/>
              <a:t>2015/4/14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4C4F8-B4E2-48CB-838B-AB0D056B5B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model-based design (MBD) approaches are widely used in the development of complex cyber-physical systems.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model-based design (MBD) approaches are widely used in the development of complex cyber-physical systems.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model-based design (MBD) approaches are widely used in the development of complex cyber-physical systems.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>
                <a:cs typeface="ヒラギノ角ゴ Pro W3" charset="0"/>
              </a:rPr>
              <a:t>RTAS 2014: using ILP programming and quantization on the speed domain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>
                <a:cs typeface="ヒラギノ角ゴ Pro W3" charset="0"/>
              </a:rPr>
              <a:t>RTAS 2014: using ILP programming and quantization on the speed domain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fuel injection in the Engine Control Unit (ECU) of an automobile is dependent upon the position of each piston (which is a function of the crankshaft angular position)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fuel injection in the Engine Control Unit (ECU) of an automobile is dependent upon the position of each piston (which is a function of the crankshaft angular position)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 sporadic task systems with constrained deadlines have been well-studied, and a pseudo-polynomial time feasibility test has been derived [4] for systems with utilization capped (strictly) below 1.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fuel injection in the Engine Control Unit (ECU) of an automobile is dependent upon the position of each piston (which is a function of the crankshaft angular position)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strokes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model-based design (MBD) approaches are widely used in the development of complex cyber-physical systems.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prevent overload at high rates, certain task functions are disabled after given speeds</a:t>
            </a:r>
            <a:endParaRPr lang="zh-CN" altLang="en-US" b="0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prevent overload at high rates, certain task functions are disabled after given speeds</a:t>
            </a:r>
            <a:endParaRPr lang="zh-CN" altLang="en-US" b="0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model-based design (MBD) approaches are widely used in the development of complex cyber-physical systems.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4C4F8-B4E2-48CB-838B-AB0D056B5BE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20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820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5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b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small_blue_tra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92800"/>
            <a:ext cx="2540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85800" y="2463031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err="1" smtClean="0"/>
              <a:t>Uniprocessor</a:t>
            </a:r>
            <a:r>
              <a:rPr lang="en-US" altLang="zh-CN" sz="3600" dirty="0" smtClean="0"/>
              <a:t> EDF Scheduling of AVR Task Systems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1371600" y="443711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Zhishan</a:t>
            </a:r>
            <a:r>
              <a:rPr kumimoji="0" lang="en-US" altLang="zh-CN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 </a:t>
            </a:r>
            <a:r>
              <a:rPr kumimoji="0" lang="en-US" altLang="zh-CN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Guo</a:t>
            </a:r>
            <a:r>
              <a:rPr kumimoji="0" lang="en-US" altLang="zh-CN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 and </a:t>
            </a:r>
            <a:r>
              <a:rPr kumimoji="0" lang="en-US" altLang="zh-CN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Sanjoy</a:t>
            </a:r>
            <a:r>
              <a:rPr kumimoji="0" lang="en-US" altLang="zh-CN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 </a:t>
            </a:r>
            <a:r>
              <a:rPr kumimoji="0" lang="en-US" altLang="zh-CN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Baruah</a:t>
            </a:r>
            <a:endParaRPr kumimoji="0" lang="en-US" altLang="zh-CN" sz="2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Department of Computer Science, UNC Chapel Hill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2000" dirty="0" smtClean="0">
              <a:ea typeface="ヒラギノ角ゴ Pro W3" charset="0"/>
              <a:cs typeface="ヒラギノ角ゴ Pro W3" charset="0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ICCPS 2015, Seattle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Motivation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dirty="0" smtClean="0"/>
              <a:t>Rigorous </a:t>
            </a:r>
            <a:r>
              <a:rPr lang="en-US" altLang="zh-CN" sz="2400" i="1" dirty="0" smtClean="0"/>
              <a:t>model-based design (MBD) </a:t>
            </a:r>
            <a:r>
              <a:rPr lang="en-US" altLang="zh-CN" sz="2400" dirty="0" smtClean="0"/>
              <a:t>approaches are widely used in the development of complex CPS.</a:t>
            </a: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Motivation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dirty="0" smtClean="0"/>
              <a:t>Rigorous </a:t>
            </a:r>
            <a:r>
              <a:rPr lang="en-US" altLang="zh-CN" sz="2400" i="1" dirty="0" smtClean="0"/>
              <a:t>model-based design (MBD) </a:t>
            </a:r>
            <a:r>
              <a:rPr lang="en-US" altLang="zh-CN" sz="2400" dirty="0" smtClean="0"/>
              <a:t>approaches are widely used in the development of complex CPS.</a:t>
            </a:r>
          </a:p>
          <a:p>
            <a:r>
              <a:rPr lang="en-US" altLang="zh-CN" sz="2400" dirty="0" smtClean="0"/>
              <a:t>There is not always a perfect fit between the </a:t>
            </a:r>
            <a:r>
              <a:rPr lang="en-US" altLang="zh-CN" sz="2400" i="1" dirty="0" smtClean="0">
                <a:solidFill>
                  <a:srgbClr val="3333FF"/>
                </a:solidFill>
              </a:rPr>
              <a:t>models of MBD </a:t>
            </a:r>
            <a:r>
              <a:rPr lang="en-US" altLang="zh-CN" sz="2400" dirty="0" smtClean="0"/>
              <a:t>and the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lower-level ones of scheduling theory</a:t>
            </a:r>
            <a:r>
              <a:rPr lang="en-US" altLang="zh-CN" sz="2400" dirty="0" smtClean="0"/>
              <a:t>, and consequently the mapping is achieved by introducing additional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pessimism</a:t>
            </a:r>
            <a:r>
              <a:rPr lang="en-US" altLang="zh-CN" sz="2400" dirty="0" smtClean="0"/>
              <a:t>.</a:t>
            </a: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Motivation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dirty="0" smtClean="0"/>
              <a:t>Rigorous </a:t>
            </a:r>
            <a:r>
              <a:rPr lang="en-US" altLang="zh-CN" sz="2400" i="1" dirty="0" smtClean="0"/>
              <a:t>model-based design (MBD) </a:t>
            </a:r>
            <a:r>
              <a:rPr lang="en-US" altLang="zh-CN" sz="2400" dirty="0" smtClean="0"/>
              <a:t>approaches are widely used in the development of complex CPS.</a:t>
            </a:r>
          </a:p>
          <a:p>
            <a:r>
              <a:rPr lang="en-US" altLang="zh-CN" sz="2400" dirty="0" smtClean="0"/>
              <a:t>There is not always a perfect fit between the </a:t>
            </a:r>
            <a:r>
              <a:rPr lang="en-US" altLang="zh-CN" sz="2400" i="1" dirty="0" smtClean="0">
                <a:solidFill>
                  <a:srgbClr val="3333FF"/>
                </a:solidFill>
              </a:rPr>
              <a:t>models of MBD </a:t>
            </a:r>
            <a:r>
              <a:rPr lang="en-US" altLang="zh-CN" sz="2400" dirty="0" smtClean="0"/>
              <a:t>and the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lower-level ones of scheduling theory</a:t>
            </a:r>
            <a:r>
              <a:rPr lang="en-US" altLang="zh-CN" sz="2400" dirty="0" smtClean="0"/>
              <a:t>, and consequently the mapping is achieved by introducing additional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pessimism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High </a:t>
            </a:r>
            <a:r>
              <a:rPr lang="en-US" altLang="zh-CN" sz="2400" dirty="0" smtClean="0">
                <a:solidFill>
                  <a:srgbClr val="3333FF"/>
                </a:solidFill>
              </a:rPr>
              <a:t>variability</a:t>
            </a:r>
            <a:r>
              <a:rPr lang="en-US" altLang="zh-CN" sz="2400" dirty="0" smtClean="0"/>
              <a:t> of task parameters lead to significant </a:t>
            </a:r>
            <a:r>
              <a:rPr lang="en-US" altLang="zh-CN" sz="2400" dirty="0" smtClean="0">
                <a:solidFill>
                  <a:srgbClr val="FF0000"/>
                </a:solidFill>
              </a:rPr>
              <a:t>resource under-utilization</a:t>
            </a:r>
            <a:r>
              <a:rPr lang="en-US" altLang="zh-CN" sz="2400" dirty="0" smtClean="0"/>
              <a:t> during run-time.</a:t>
            </a: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Related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r>
              <a:rPr lang="en-US" altLang="zh-CN" sz="2400" dirty="0" smtClean="0"/>
              <a:t>Real-time scheduling theory </a:t>
            </a:r>
            <a:r>
              <a:rPr lang="en-US" altLang="zh-CN" sz="2400" dirty="0" smtClean="0"/>
              <a:t>has begun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looking at developing new </a:t>
            </a:r>
            <a:r>
              <a:rPr lang="en-US" altLang="zh-CN" sz="2400" dirty="0" smtClean="0">
                <a:solidFill>
                  <a:srgbClr val="3333FF"/>
                </a:solidFill>
              </a:rPr>
              <a:t>low-level task models </a:t>
            </a:r>
            <a:r>
              <a:rPr lang="en-US" altLang="zh-CN" sz="2400" dirty="0" smtClean="0"/>
              <a:t>that are</a:t>
            </a:r>
            <a:r>
              <a:rPr lang="en-US" altLang="zh-CN" sz="2400" i="1" dirty="0" smtClean="0"/>
              <a:t> inspired </a:t>
            </a:r>
            <a:r>
              <a:rPr lang="en-US" altLang="zh-CN" sz="2400" dirty="0" smtClean="0"/>
              <a:t>by </a:t>
            </a:r>
            <a:r>
              <a:rPr lang="en-US" altLang="zh-CN" sz="2400" dirty="0" smtClean="0">
                <a:solidFill>
                  <a:srgbClr val="C00000"/>
                </a:solidFill>
              </a:rPr>
              <a:t>requirements of actual physical systems</a:t>
            </a:r>
            <a:r>
              <a:rPr lang="en-US" altLang="zh-CN" sz="2400" dirty="0" smtClean="0"/>
              <a:t>.</a:t>
            </a:r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Related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r>
              <a:rPr lang="en-US" altLang="zh-CN" sz="2400" dirty="0" smtClean="0"/>
              <a:t>Real-time scheduling theory </a:t>
            </a:r>
            <a:r>
              <a:rPr lang="en-US" altLang="zh-CN" sz="2400" dirty="0" smtClean="0"/>
              <a:t>has begun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looking at developing new </a:t>
            </a:r>
            <a:r>
              <a:rPr lang="en-US" altLang="zh-CN" sz="2400" dirty="0" smtClean="0">
                <a:solidFill>
                  <a:srgbClr val="3333FF"/>
                </a:solidFill>
              </a:rPr>
              <a:t>low-level task models </a:t>
            </a:r>
            <a:r>
              <a:rPr lang="en-US" altLang="zh-CN" sz="2400" dirty="0" smtClean="0"/>
              <a:t>that are</a:t>
            </a:r>
            <a:r>
              <a:rPr lang="en-US" altLang="zh-CN" sz="2400" i="1" dirty="0" smtClean="0"/>
              <a:t> inspired </a:t>
            </a:r>
            <a:r>
              <a:rPr lang="en-US" altLang="zh-CN" sz="2400" dirty="0" smtClean="0"/>
              <a:t>by </a:t>
            </a:r>
            <a:r>
              <a:rPr lang="en-US" altLang="zh-CN" sz="2400" dirty="0" smtClean="0">
                <a:solidFill>
                  <a:srgbClr val="C00000"/>
                </a:solidFill>
              </a:rPr>
              <a:t>requirements of actual physical systems</a:t>
            </a:r>
            <a:r>
              <a:rPr lang="en-US" altLang="zh-CN" sz="2400" dirty="0" smtClean="0"/>
              <a:t>.</a:t>
            </a:r>
            <a:r>
              <a:rPr lang="en-US" altLang="zh-CN" sz="2000" dirty="0" smtClean="0">
                <a:cs typeface="ヒラギノ角ゴ Pro W3" charset="0"/>
              </a:rPr>
              <a:t></a:t>
            </a:r>
          </a:p>
          <a:p>
            <a:pPr lvl="1"/>
            <a:r>
              <a:rPr lang="en-US" altLang="zh-CN" sz="2000" dirty="0" smtClean="0">
                <a:cs typeface="ヒラギノ角ゴ Pro W3" charset="0"/>
              </a:rPr>
              <a:t>Kim, </a:t>
            </a:r>
            <a:r>
              <a:rPr lang="en-US" altLang="zh-CN" sz="2000" dirty="0" err="1" smtClean="0">
                <a:cs typeface="ヒラギノ角ゴ Pro W3" charset="0"/>
              </a:rPr>
              <a:t>Lakshmanan</a:t>
            </a:r>
            <a:r>
              <a:rPr lang="en-US" altLang="zh-CN" sz="2000" dirty="0" smtClean="0">
                <a:cs typeface="ヒラギノ角ゴ Pro W3" charset="0"/>
              </a:rPr>
              <a:t>, and </a:t>
            </a:r>
            <a:r>
              <a:rPr lang="en-US" altLang="zh-CN" sz="2000" dirty="0" err="1" smtClean="0">
                <a:cs typeface="ヒラギノ角ゴ Pro W3" charset="0"/>
              </a:rPr>
              <a:t>Rajkumar</a:t>
            </a:r>
            <a:r>
              <a:rPr lang="en-US" altLang="zh-CN" sz="2000" dirty="0" smtClean="0">
                <a:cs typeface="ヒラギノ角ゴ Pro W3" charset="0"/>
              </a:rPr>
              <a:t>@ </a:t>
            </a:r>
            <a:r>
              <a:rPr lang="en-US" altLang="zh-CN" sz="2000" dirty="0" smtClean="0">
                <a:solidFill>
                  <a:srgbClr val="3333FF"/>
                </a:solidFill>
                <a:cs typeface="ヒラギノ角ゴ Pro W3" charset="0"/>
              </a:rPr>
              <a:t>ICCPS 2012</a:t>
            </a:r>
            <a:r>
              <a:rPr lang="en-US" altLang="zh-CN" sz="2000" dirty="0" smtClean="0">
                <a:cs typeface="ヒラギノ角ゴ Pro W3" charset="0"/>
              </a:rPr>
              <a:t/>
            </a:r>
            <a:br>
              <a:rPr lang="en-US" altLang="zh-CN" sz="2000" dirty="0" smtClean="0">
                <a:cs typeface="ヒラギノ角ゴ Pro W3" charset="0"/>
              </a:rPr>
            </a:br>
            <a:r>
              <a:rPr lang="en-US" altLang="zh-CN" sz="2000" dirty="0" smtClean="0">
                <a:cs typeface="ヒラギノ角ゴ Pro W3" charset="0"/>
              </a:rPr>
              <a:t>   Preliminary work on a </a:t>
            </a:r>
            <a:r>
              <a:rPr lang="en-US" altLang="zh-CN" sz="2000" dirty="0" smtClean="0">
                <a:solidFill>
                  <a:srgbClr val="C00000"/>
                </a:solidFill>
                <a:cs typeface="ヒラギノ角ゴ Pro W3" charset="0"/>
              </a:rPr>
              <a:t>simplified model</a:t>
            </a:r>
          </a:p>
          <a:p>
            <a:pPr lvl="1"/>
            <a:r>
              <a:rPr lang="en-US" altLang="zh-CN" sz="2000" dirty="0" smtClean="0">
                <a:cs typeface="ヒラギノ角ゴ Pro W3" charset="0"/>
              </a:rPr>
              <a:t>Pollex et al. @ </a:t>
            </a:r>
            <a:r>
              <a:rPr lang="en-US" altLang="zh-CN" sz="2000" dirty="0" smtClean="0">
                <a:solidFill>
                  <a:srgbClr val="3333FF"/>
                </a:solidFill>
                <a:cs typeface="ヒラギノ角ゴ Pro W3" charset="0"/>
              </a:rPr>
              <a:t>DATE 2013 </a:t>
            </a:r>
          </a:p>
          <a:p>
            <a:pPr lvl="1">
              <a:buNone/>
            </a:pPr>
            <a:r>
              <a:rPr lang="en-US" altLang="zh-CN" sz="2000" dirty="0" smtClean="0">
                <a:cs typeface="ヒラギノ角ゴ Pro W3" charset="0"/>
              </a:rPr>
              <a:t>		Sufficient analysis with </a:t>
            </a:r>
            <a:r>
              <a:rPr lang="en-US" altLang="zh-CN" sz="2000" dirty="0" smtClean="0">
                <a:solidFill>
                  <a:srgbClr val="C00000"/>
                </a:solidFill>
                <a:cs typeface="ヒラギノ角ゴ Pro W3" charset="0"/>
              </a:rPr>
              <a:t>constant speed</a:t>
            </a:r>
            <a:r>
              <a:rPr lang="en-US" altLang="zh-CN" sz="2000" dirty="0" smtClean="0">
                <a:cs typeface="ヒラギノ角ゴ Pro W3" charset="0"/>
              </a:rPr>
              <a:t></a:t>
            </a:r>
          </a:p>
          <a:p>
            <a:pPr lvl="1"/>
            <a:r>
              <a:rPr lang="en-US" altLang="zh-CN" sz="2000" dirty="0" err="1" smtClean="0">
                <a:cs typeface="ヒラギノ角ゴ Pro W3" charset="0"/>
              </a:rPr>
              <a:t>Buttazzo</a:t>
            </a:r>
            <a:r>
              <a:rPr lang="en-US" altLang="zh-CN" sz="2000" dirty="0" smtClean="0">
                <a:cs typeface="ヒラギノ角ゴ Pro W3" charset="0"/>
              </a:rPr>
              <a:t>, </a:t>
            </a:r>
            <a:r>
              <a:rPr lang="en-US" altLang="zh-CN" sz="2000" dirty="0" err="1" smtClean="0">
                <a:cs typeface="ヒラギノ角ゴ Pro W3" charset="0"/>
              </a:rPr>
              <a:t>Bini</a:t>
            </a:r>
            <a:r>
              <a:rPr lang="en-US" altLang="zh-CN" sz="2000" dirty="0" smtClean="0">
                <a:cs typeface="ヒラギノ角ゴ Pro W3" charset="0"/>
              </a:rPr>
              <a:t>, and </a:t>
            </a:r>
            <a:r>
              <a:rPr lang="en-US" altLang="zh-CN" sz="2000" dirty="0" err="1" smtClean="0">
                <a:cs typeface="ヒラギノ角ゴ Pro W3" charset="0"/>
              </a:rPr>
              <a:t>Buttle</a:t>
            </a:r>
            <a:r>
              <a:rPr lang="en-US" altLang="zh-CN" sz="2000" dirty="0" smtClean="0">
                <a:cs typeface="ヒラギノ角ゴ Pro W3" charset="0"/>
              </a:rPr>
              <a:t> @ </a:t>
            </a:r>
            <a:r>
              <a:rPr lang="en-US" altLang="zh-CN" sz="2000" dirty="0" smtClean="0">
                <a:solidFill>
                  <a:srgbClr val="3333FF"/>
                </a:solidFill>
                <a:cs typeface="ヒラギノ角ゴ Pro W3" charset="0"/>
              </a:rPr>
              <a:t>DATE 2014</a:t>
            </a:r>
          </a:p>
          <a:p>
            <a:pPr lvl="1">
              <a:buNone/>
            </a:pPr>
            <a:r>
              <a:rPr lang="en-US" altLang="zh-CN" sz="2000" dirty="0" smtClean="0">
                <a:cs typeface="ヒラギノ角ゴ Pro W3" charset="0"/>
              </a:rPr>
              <a:t>		Analysis in dynamic condition under </a:t>
            </a:r>
            <a:r>
              <a:rPr lang="en-US" altLang="zh-CN" sz="2000" dirty="0" smtClean="0">
                <a:solidFill>
                  <a:srgbClr val="C00000"/>
                </a:solidFill>
                <a:cs typeface="ヒラギノ角ゴ Pro W3" charset="0"/>
              </a:rPr>
              <a:t>EDF</a:t>
            </a:r>
            <a:r>
              <a:rPr lang="en-US" altLang="zh-CN" sz="2000" dirty="0" smtClean="0">
                <a:cs typeface="ヒラギノ角ゴ Pro W3" charset="0"/>
              </a:rPr>
              <a:t> (triggers our work)</a:t>
            </a:r>
          </a:p>
          <a:p>
            <a:pPr lvl="1"/>
            <a:r>
              <a:rPr lang="en-US" altLang="zh-CN" sz="2000" dirty="0" smtClean="0">
                <a:cs typeface="ヒラギノ角ゴ Pro W3" charset="0"/>
              </a:rPr>
              <a:t>Davis et al. @ </a:t>
            </a:r>
            <a:r>
              <a:rPr lang="en-US" altLang="zh-CN" sz="2000" dirty="0" smtClean="0">
                <a:solidFill>
                  <a:srgbClr val="3333FF"/>
                </a:solidFill>
                <a:cs typeface="ヒラギノ角ゴ Pro W3" charset="0"/>
              </a:rPr>
              <a:t>RTAS 2014</a:t>
            </a:r>
          </a:p>
          <a:p>
            <a:pPr lvl="1">
              <a:buNone/>
            </a:pPr>
            <a:r>
              <a:rPr lang="en-US" altLang="zh-CN" sz="2000" dirty="0" smtClean="0">
                <a:cs typeface="ヒラギノ角ゴ Pro W3" charset="0"/>
              </a:rPr>
              <a:t>		Sufficient analysis in dynamic condition under </a:t>
            </a:r>
            <a:r>
              <a:rPr lang="en-US" altLang="zh-CN" sz="2000" b="1" dirty="0" smtClean="0">
                <a:solidFill>
                  <a:srgbClr val="C00000"/>
                </a:solidFill>
                <a:cs typeface="ヒラギノ角ゴ Pro W3" charset="0"/>
              </a:rPr>
              <a:t>FP</a:t>
            </a:r>
            <a:r>
              <a:rPr lang="en-US" altLang="zh-CN" sz="2000" dirty="0" smtClean="0">
                <a:cs typeface="ヒラギノ角ゴ Pro W3" charset="0"/>
              </a:rPr>
              <a:t> (ILP + Quantization)</a:t>
            </a:r>
          </a:p>
          <a:p>
            <a:pPr lvl="1"/>
            <a:r>
              <a:rPr lang="en-US" altLang="zh-CN" sz="2000" dirty="0" err="1" smtClean="0">
                <a:cs typeface="ヒラギノ角ゴ Pro W3" charset="0"/>
              </a:rPr>
              <a:t>Biondi</a:t>
            </a:r>
            <a:r>
              <a:rPr lang="en-US" altLang="zh-CN" sz="2000" dirty="0" smtClean="0">
                <a:cs typeface="ヒラギノ角ゴ Pro W3" charset="0"/>
              </a:rPr>
              <a:t>, et al. @ </a:t>
            </a:r>
            <a:r>
              <a:rPr lang="en-US" altLang="zh-CN" sz="2000" dirty="0" smtClean="0">
                <a:solidFill>
                  <a:srgbClr val="3333FF"/>
                </a:solidFill>
                <a:cs typeface="ヒラギノ角ゴ Pro W3" charset="0"/>
              </a:rPr>
              <a:t>ECRTS 2014</a:t>
            </a:r>
          </a:p>
          <a:p>
            <a:pPr lvl="1">
              <a:buNone/>
            </a:pPr>
            <a:r>
              <a:rPr lang="en-US" altLang="zh-CN" sz="2000" dirty="0" smtClean="0">
                <a:cs typeface="ヒラギノ角ゴ Pro W3" charset="0"/>
              </a:rPr>
              <a:t>		Exact Interference under </a:t>
            </a:r>
            <a:r>
              <a:rPr lang="en-US" altLang="zh-CN" sz="2000" b="1" dirty="0" smtClean="0">
                <a:solidFill>
                  <a:srgbClr val="C00000"/>
                </a:solidFill>
                <a:cs typeface="ヒラギノ角ゴ Pro W3" charset="0"/>
              </a:rPr>
              <a:t>FP</a:t>
            </a:r>
            <a:r>
              <a:rPr lang="en-US" altLang="zh-CN" sz="2000" dirty="0" smtClean="0">
                <a:cs typeface="ヒラギノ角ゴ Pro W3" charset="0"/>
              </a:rPr>
              <a:t> (Brute-Force + Tree Pruning)</a:t>
            </a:r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This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endParaRPr lang="en-US" altLang="zh-CN" sz="2200" dirty="0" smtClean="0">
              <a:cs typeface="ヒラギノ角ゴ Pro W3" charset="0"/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This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Sufficient</a:t>
            </a:r>
            <a:r>
              <a:rPr lang="en-US" altLang="zh-CN" sz="2200" dirty="0" smtClean="0">
                <a:cs typeface="ヒラギノ角ゴ Pro W3" charset="0"/>
              </a:rPr>
              <a:t> &amp; fast 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test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Speedup factor </a:t>
            </a:r>
            <a:r>
              <a:rPr lang="en-US" altLang="zh-CN" sz="2200" dirty="0" smtClean="0">
                <a:cs typeface="ヒラギノ角ゴ Pro W3" charset="0"/>
              </a:rPr>
              <a:t>as a function of engine speed</a:t>
            </a: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Conditions for a 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necessary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test to be 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sufficient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br>
              <a:rPr lang="en-US" altLang="zh-CN" sz="2200" dirty="0" smtClean="0">
                <a:cs typeface="ヒラギノ角ゴ Pro W3" charset="0"/>
              </a:rPr>
            </a:br>
            <a:r>
              <a:rPr lang="en-US" altLang="zh-CN" sz="2200" dirty="0" smtClean="0">
                <a:cs typeface="ヒラギノ角ゴ Pro W3" charset="0"/>
              </a:rPr>
              <a:t>as well (that could be satisfied easily in practice) </a:t>
            </a:r>
          </a:p>
          <a:p>
            <a:pPr marL="742950" lvl="2" indent="-342900"/>
            <a:endParaRPr lang="en-US" altLang="zh-CN" sz="2200" dirty="0" smtClean="0">
              <a:cs typeface="ヒラギノ角ゴ Pro W3" charset="0"/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This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Sufficient</a:t>
            </a:r>
            <a:r>
              <a:rPr lang="en-US" altLang="zh-CN" sz="2200" dirty="0" smtClean="0">
                <a:cs typeface="ヒラギノ角ゴ Pro W3" charset="0"/>
              </a:rPr>
              <a:t> &amp; fast 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test</a:t>
            </a:r>
            <a:endParaRPr lang="en-US" altLang="zh-CN" sz="2200" dirty="0" smtClean="0">
              <a:solidFill>
                <a:srgbClr val="3333FF"/>
              </a:solidFill>
              <a:cs typeface="ヒラギノ角ゴ Pro W3" charset="0"/>
            </a:endParaRP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Speedup factor </a:t>
            </a:r>
            <a:r>
              <a:rPr lang="en-US" altLang="zh-CN" sz="2200" dirty="0" smtClean="0">
                <a:cs typeface="ヒラギノ角ゴ Pro W3" charset="0"/>
              </a:rPr>
              <a:t>as a function of engine speed </a:t>
            </a: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Conditions for a 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necessary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test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to be 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sufficient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br>
              <a:rPr lang="en-US" altLang="zh-CN" sz="2200" dirty="0" smtClean="0">
                <a:cs typeface="ヒラギノ角ゴ Pro W3" charset="0"/>
              </a:rPr>
            </a:br>
            <a:r>
              <a:rPr lang="en-US" altLang="zh-CN" sz="2200" dirty="0" smtClean="0">
                <a:cs typeface="ヒラギノ角ゴ Pro W3" charset="0"/>
              </a:rPr>
              <a:t>as well (that could be satisfied easily in practice)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cs typeface="ヒラギノ角ゴ Pro W3" charset="0"/>
              </a:rPr>
              <a:t>&lt;= </a:t>
            </a:r>
            <a:r>
              <a:rPr lang="en-US" altLang="zh-CN" sz="2400" dirty="0" smtClean="0"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Transform into the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Demand based function</a:t>
            </a:r>
            <a:r>
              <a:rPr lang="en-US" altLang="zh-CN" sz="2200" dirty="0" smtClean="0">
                <a:cs typeface="ヒラギノ角ゴ Pro W3" charset="0"/>
              </a:rPr>
              <a:t> analysis</a:t>
            </a:r>
          </a:p>
          <a:p>
            <a:pPr marL="742950" lvl="2" indent="-342900"/>
            <a:r>
              <a:rPr lang="en-US" altLang="zh-CN" sz="2200" dirty="0" err="1" smtClean="0">
                <a:cs typeface="ヒラギノ角ゴ Pro W3" charset="0"/>
              </a:rPr>
              <a:t>Schedulability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experiments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smtClean="0">
                <a:cs typeface="ヒラギノ角ゴ Pro W3" charset="0"/>
              </a:rPr>
              <a:t>(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outperforms</a:t>
            </a:r>
            <a:r>
              <a:rPr lang="en-US" altLang="zh-CN" sz="2200" dirty="0" smtClean="0">
                <a:cs typeface="ヒラギノ角ゴ Pro W3" charset="0"/>
              </a:rPr>
              <a:t> the current state of the art)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This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Sufficient</a:t>
            </a:r>
            <a:r>
              <a:rPr lang="en-US" altLang="zh-CN" sz="2200" dirty="0" smtClean="0">
                <a:cs typeface="ヒラギノ角ゴ Pro W3" charset="0"/>
              </a:rPr>
              <a:t> &amp; fast 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test</a:t>
            </a:r>
            <a:endParaRPr lang="en-US" altLang="zh-CN" sz="2200" dirty="0" smtClean="0">
              <a:solidFill>
                <a:srgbClr val="3333FF"/>
              </a:solidFill>
              <a:cs typeface="ヒラギノ角ゴ Pro W3" charset="0"/>
            </a:endParaRP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Speedup factor as a function of engine speed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Conditions for a necessary 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test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to be sufficient </a:t>
            </a:r>
            <a:b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</a:b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as well (that could be satisfied easily in practice)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&lt;=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Transform into the 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Demand based function analysis</a:t>
            </a:r>
          </a:p>
          <a:p>
            <a:pPr marL="742950" lvl="2" indent="-342900"/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experiments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(outperforms the current state of the art)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 Sufficient Utilization Based Test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82066"/>
          </a:xfrm>
        </p:spPr>
        <p:txBody>
          <a:bodyPr/>
          <a:lstStyle/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73032" t="42650" r="7153" b="42650"/>
          <a:stretch>
            <a:fillRect/>
          </a:stretch>
        </p:blipFill>
        <p:spPr bwMode="auto">
          <a:xfrm>
            <a:off x="1043608" y="1196752"/>
            <a:ext cx="4429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60953" t="62600" r="7153" b="24800"/>
          <a:stretch>
            <a:fillRect/>
          </a:stretch>
        </p:blipFill>
        <p:spPr bwMode="auto">
          <a:xfrm>
            <a:off x="1259632" y="5733256"/>
            <a:ext cx="71287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6444208" y="5661248"/>
            <a:ext cx="1224136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Adaptive Varying-Rate (AVR) Tasks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i="1" dirty="0" smtClean="0"/>
              <a:t>T</a:t>
            </a:r>
            <a:r>
              <a:rPr lang="en-US" altLang="zh-CN" sz="2400" i="1" dirty="0" smtClean="0"/>
              <a:t>asks are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activated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in </a:t>
            </a:r>
            <a:r>
              <a:rPr lang="en-US" altLang="zh-CN" sz="2400" dirty="0" smtClean="0"/>
              <a:t>relation to specific </a:t>
            </a:r>
            <a:r>
              <a:rPr lang="en-US" altLang="zh-CN" sz="2400" i="1" u="sng" dirty="0" smtClean="0"/>
              <a:t>system variables</a:t>
            </a:r>
          </a:p>
          <a:p>
            <a:r>
              <a:rPr lang="en-US" altLang="zh-CN" sz="2400" dirty="0" smtClean="0"/>
              <a:t>Each activation of some recurrent processes (tasks) in CPS is </a:t>
            </a:r>
            <a:r>
              <a:rPr lang="en-US" altLang="zh-CN" sz="2400" dirty="0" smtClean="0">
                <a:solidFill>
                  <a:srgbClr val="C00000"/>
                </a:solidFill>
              </a:rPr>
              <a:t>triggered</a:t>
            </a:r>
            <a:r>
              <a:rPr lang="en-US" altLang="zh-CN" sz="2400" dirty="0" smtClean="0"/>
              <a:t> by the values of variables describing </a:t>
            </a:r>
            <a:r>
              <a:rPr lang="en-US" altLang="zh-CN" sz="2400" dirty="0" smtClean="0">
                <a:solidFill>
                  <a:srgbClr val="3333FF"/>
                </a:solidFill>
              </a:rPr>
              <a:t>the state of the physical system</a:t>
            </a:r>
            <a:r>
              <a:rPr lang="en-US" altLang="zh-CN" sz="2400" dirty="0" smtClean="0"/>
              <a:t>. </a:t>
            </a:r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 Sufficient Utilization Based Test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82066"/>
          </a:xfrm>
        </p:spPr>
        <p:txBody>
          <a:bodyPr/>
          <a:lstStyle/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8684" t="22700" r="6095" b="24356"/>
          <a:stretch>
            <a:fillRect/>
          </a:stretch>
        </p:blipFill>
        <p:spPr bwMode="auto">
          <a:xfrm>
            <a:off x="5652120" y="1052736"/>
            <a:ext cx="3312368" cy="21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62979" t="75199" r="16403" b="14301"/>
          <a:stretch>
            <a:fillRect/>
          </a:stretch>
        </p:blipFill>
        <p:spPr bwMode="auto">
          <a:xfrm>
            <a:off x="1115616" y="2420888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 l="73032" t="42650" r="7153" b="42650"/>
          <a:stretch>
            <a:fillRect/>
          </a:stretch>
        </p:blipFill>
        <p:spPr bwMode="auto">
          <a:xfrm>
            <a:off x="1043608" y="1196752"/>
            <a:ext cx="4429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1763688" y="2276872"/>
            <a:ext cx="648072" cy="936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60953" t="62600" r="7153" b="24800"/>
          <a:stretch>
            <a:fillRect/>
          </a:stretch>
        </p:blipFill>
        <p:spPr bwMode="auto">
          <a:xfrm>
            <a:off x="1259632" y="5733256"/>
            <a:ext cx="71287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 Sufficient Utilization Based Test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82066"/>
          </a:xfrm>
        </p:spPr>
        <p:txBody>
          <a:bodyPr/>
          <a:lstStyle/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62979" t="75199" r="16403" b="14301"/>
          <a:stretch>
            <a:fillRect/>
          </a:stretch>
        </p:blipFill>
        <p:spPr bwMode="auto">
          <a:xfrm>
            <a:off x="1115616" y="2420888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2619" t="55127" r="16403" b="37523"/>
          <a:stretch>
            <a:fillRect/>
          </a:stretch>
        </p:blipFill>
        <p:spPr bwMode="auto">
          <a:xfrm>
            <a:off x="1043608" y="3140968"/>
            <a:ext cx="4688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73032" t="42650" r="7153" b="42650"/>
          <a:stretch>
            <a:fillRect/>
          </a:stretch>
        </p:blipFill>
        <p:spPr bwMode="auto">
          <a:xfrm>
            <a:off x="1043608" y="1196752"/>
            <a:ext cx="4429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2411760" y="2996952"/>
            <a:ext cx="648072" cy="936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3131840" y="3861048"/>
            <a:ext cx="4464496" cy="1368152"/>
          </a:xfrm>
          <a:prstGeom prst="wedgeRoundRectCallout">
            <a:avLst>
              <a:gd name="adj1" fmla="val -57280"/>
              <a:gd name="adj2" fmla="val -6567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200" dirty="0" smtClean="0"/>
              <a:t>Given the engine (angular) speed </a:t>
            </a:r>
            <a:r>
              <a:rPr lang="el-GR" altLang="zh-CN" sz="2200" dirty="0" smtClean="0"/>
              <a:t>ω</a:t>
            </a:r>
            <a:r>
              <a:rPr lang="en-US" altLang="zh-CN" sz="2200" dirty="0" smtClean="0"/>
              <a:t> when a task is released, </a:t>
            </a:r>
            <a:r>
              <a:rPr lang="el-GR" altLang="zh-CN" sz="2200" dirty="0" smtClean="0"/>
              <a:t> </a:t>
            </a:r>
            <a:r>
              <a:rPr lang="en-US" altLang="zh-CN" sz="2200" dirty="0" smtClean="0"/>
              <a:t>its period is not as simple as 2</a:t>
            </a:r>
            <a:r>
              <a:rPr lang="el-GR" altLang="zh-CN" sz="2200" dirty="0" smtClean="0"/>
              <a:t>π</a:t>
            </a:r>
            <a:r>
              <a:rPr lang="en-US" altLang="zh-CN" sz="2200" dirty="0" smtClean="0"/>
              <a:t>/</a:t>
            </a:r>
            <a:r>
              <a:rPr lang="el-GR" altLang="zh-CN" sz="2200" dirty="0" smtClean="0"/>
              <a:t>ω</a:t>
            </a:r>
            <a:endParaRPr lang="en-US" altLang="zh-CN" sz="2200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60953" t="62600" r="7153" b="24800"/>
          <a:stretch>
            <a:fillRect/>
          </a:stretch>
        </p:blipFill>
        <p:spPr bwMode="auto">
          <a:xfrm>
            <a:off x="1259632" y="5733256"/>
            <a:ext cx="71287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68684" t="22700" r="6095" b="24356"/>
          <a:stretch>
            <a:fillRect/>
          </a:stretch>
        </p:blipFill>
        <p:spPr bwMode="auto">
          <a:xfrm>
            <a:off x="5652120" y="1052736"/>
            <a:ext cx="3312368" cy="21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Preliminaries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r>
              <a:rPr lang="en-US" altLang="zh-CN" sz="2400" dirty="0" smtClean="0"/>
              <a:t>Given the engine (angular) speed </a:t>
            </a:r>
            <a:r>
              <a:rPr lang="el-GR" altLang="zh-CN" sz="2400" dirty="0" smtClean="0"/>
              <a:t>ω</a:t>
            </a:r>
            <a:r>
              <a:rPr lang="en-US" altLang="zh-CN" sz="2400" dirty="0" smtClean="0"/>
              <a:t> when a task is released, </a:t>
            </a:r>
            <a:r>
              <a:rPr lang="el-GR" altLang="zh-CN" sz="2400" dirty="0" smtClean="0"/>
              <a:t> </a:t>
            </a:r>
            <a:r>
              <a:rPr lang="en-US" altLang="zh-CN" sz="2400" dirty="0" smtClean="0"/>
              <a:t>its period is not as simple as 2</a:t>
            </a:r>
            <a:r>
              <a:rPr lang="el-GR" altLang="zh-CN" sz="2400" dirty="0" smtClean="0"/>
              <a:t>π</a:t>
            </a:r>
            <a:r>
              <a:rPr lang="en-US" altLang="zh-CN" sz="2400" dirty="0" smtClean="0"/>
              <a:t>/</a:t>
            </a:r>
            <a:r>
              <a:rPr lang="el-GR" altLang="zh-CN" sz="2400" dirty="0" smtClean="0"/>
              <a:t>ω</a:t>
            </a:r>
            <a:endParaRPr lang="en-US" altLang="zh-CN" sz="24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4220821" cy="440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3275856" y="4077072"/>
            <a:ext cx="1080120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275856" y="2132856"/>
            <a:ext cx="1080120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20687822">
            <a:off x="4335390" y="1796872"/>
            <a:ext cx="1917485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Worst Case!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5724128" y="3103220"/>
            <a:ext cx="32758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T</a:t>
            </a:r>
            <a:r>
              <a:rPr lang="en-US" altLang="zh-CN" sz="2800" baseline="-25000" dirty="0" smtClean="0"/>
              <a:t>i  </a:t>
            </a:r>
            <a:r>
              <a:rPr lang="en-US" altLang="zh-CN" sz="2800" dirty="0" smtClean="0"/>
              <a:t>-</a:t>
            </a:r>
            <a:r>
              <a:rPr lang="en-US" altLang="zh-CN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Shortest period </a:t>
            </a:r>
            <a:r>
              <a:rPr lang="en-US" altLang="zh-CN" sz="2400" dirty="0" smtClean="0">
                <a:solidFill>
                  <a:srgbClr val="3333FF"/>
                </a:solidFill>
              </a:rPr>
              <a:t>under maximum acceleration</a:t>
            </a:r>
          </a:p>
          <a:p>
            <a:r>
              <a:rPr lang="en-US" altLang="zh-CN" sz="2200" dirty="0" smtClean="0">
                <a:solidFill>
                  <a:srgbClr val="3333FF"/>
                </a:solidFill>
              </a:rPr>
              <a:t> </a:t>
            </a:r>
            <a:r>
              <a:rPr lang="en-US" altLang="zh-CN" sz="2200" dirty="0" smtClean="0"/>
              <a:t>(possible mode changes)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Preliminaries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r>
              <a:rPr lang="en-US" altLang="zh-CN" sz="2400" dirty="0" smtClean="0"/>
              <a:t>Given the engine (angular) speed </a:t>
            </a:r>
            <a:r>
              <a:rPr lang="el-GR" altLang="zh-CN" sz="2400" dirty="0" smtClean="0"/>
              <a:t>ω</a:t>
            </a:r>
            <a:r>
              <a:rPr lang="en-US" altLang="zh-CN" sz="2400" dirty="0" smtClean="0"/>
              <a:t> when a task is released, </a:t>
            </a:r>
            <a:r>
              <a:rPr lang="el-GR" altLang="zh-CN" sz="2400" dirty="0" smtClean="0"/>
              <a:t> </a:t>
            </a:r>
            <a:r>
              <a:rPr lang="en-US" altLang="zh-CN" sz="2400" dirty="0" smtClean="0"/>
              <a:t>its period is not as simple as 2</a:t>
            </a:r>
            <a:r>
              <a:rPr lang="el-GR" altLang="zh-CN" sz="2400" dirty="0" smtClean="0"/>
              <a:t>π</a:t>
            </a:r>
            <a:r>
              <a:rPr lang="en-US" altLang="zh-CN" sz="2400" dirty="0" smtClean="0"/>
              <a:t>/</a:t>
            </a:r>
            <a:r>
              <a:rPr lang="el-GR" altLang="zh-CN" sz="2400" dirty="0" smtClean="0"/>
              <a:t>ω</a:t>
            </a:r>
            <a:endParaRPr lang="en-US" altLang="zh-CN" sz="2400" dirty="0" smtClean="0"/>
          </a:p>
          <a:p>
            <a:pPr lvl="1">
              <a:buNone/>
            </a:pPr>
            <a:endParaRPr lang="en-US" altLang="zh-CN" sz="2400" dirty="0" smtClean="0"/>
          </a:p>
          <a:p>
            <a:pPr lvl="1"/>
            <a:endParaRPr lang="en-US" altLang="zh-CN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4220821" cy="440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b="48490"/>
          <a:stretch>
            <a:fillRect/>
          </a:stretch>
        </p:blipFill>
        <p:spPr bwMode="auto">
          <a:xfrm>
            <a:off x="5914454" y="2047857"/>
            <a:ext cx="2762002" cy="21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b="48484"/>
          <a:stretch>
            <a:fillRect/>
          </a:stretch>
        </p:blipFill>
        <p:spPr bwMode="auto">
          <a:xfrm>
            <a:off x="5842446" y="4280105"/>
            <a:ext cx="2573784" cy="231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3275856" y="4077072"/>
            <a:ext cx="1080120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275856" y="2132856"/>
            <a:ext cx="1080120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Preliminaries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142"/>
            <a:ext cx="8229600" cy="4082066"/>
          </a:xfrm>
        </p:spPr>
        <p:txBody>
          <a:bodyPr/>
          <a:lstStyle/>
          <a:p>
            <a:r>
              <a:rPr lang="en-US" altLang="zh-CN" sz="2800" dirty="0" smtClean="0"/>
              <a:t>Besides the T</a:t>
            </a:r>
            <a:r>
              <a:rPr lang="en-US" altLang="zh-CN" sz="2800" baseline="-25000" dirty="0" smtClean="0"/>
              <a:t>i</a:t>
            </a:r>
            <a:r>
              <a:rPr lang="en-US" altLang="zh-CN" sz="2800" dirty="0" smtClean="0"/>
              <a:t> we’ve defined…</a:t>
            </a:r>
          </a:p>
          <a:p>
            <a:r>
              <a:rPr lang="en-US" altLang="zh-CN" sz="2800" dirty="0" smtClean="0"/>
              <a:t>There is T</a:t>
            </a:r>
            <a:r>
              <a:rPr lang="en-US" altLang="zh-CN" sz="2800" baseline="-25000" dirty="0" smtClean="0"/>
              <a:t>i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Shortest period </a:t>
            </a:r>
            <a:r>
              <a:rPr lang="en-US" altLang="zh-CN" dirty="0" smtClean="0">
                <a:solidFill>
                  <a:srgbClr val="3333FF"/>
                </a:solidFill>
              </a:rPr>
              <a:t>for staying in current mode</a:t>
            </a:r>
            <a:r>
              <a:rPr lang="en-US" altLang="zh-CN" dirty="0" smtClean="0"/>
              <a:t> </a:t>
            </a:r>
          </a:p>
          <a:p>
            <a:pPr lvl="1"/>
            <a:endParaRPr lang="en-US" altLang="zh-CN" sz="2000" dirty="0" smtClean="0"/>
          </a:p>
        </p:txBody>
      </p:sp>
      <p:sp>
        <p:nvSpPr>
          <p:cNvPr id="7" name="矩形 6"/>
          <p:cNvSpPr/>
          <p:nvPr/>
        </p:nvSpPr>
        <p:spPr>
          <a:xfrm>
            <a:off x="2013724" y="16288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~</a:t>
            </a:r>
            <a:endParaRPr lang="zh-CN" alt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6089303" cy="36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68684" t="22700" r="6095" b="24356"/>
          <a:stretch>
            <a:fillRect/>
          </a:stretch>
        </p:blipFill>
        <p:spPr bwMode="auto">
          <a:xfrm>
            <a:off x="5652120" y="116632"/>
            <a:ext cx="3312368" cy="21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 rot="20687822">
            <a:off x="6711654" y="3309040"/>
            <a:ext cx="1917485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Worst Case!</a:t>
            </a:r>
            <a:endParaRPr lang="zh-CN" altLang="en-US" sz="2400" b="1" dirty="0"/>
          </a:p>
        </p:txBody>
      </p:sp>
      <p:sp>
        <p:nvSpPr>
          <p:cNvPr id="10" name="椭圆 9"/>
          <p:cNvSpPr/>
          <p:nvPr/>
        </p:nvSpPr>
        <p:spPr>
          <a:xfrm>
            <a:off x="2411760" y="5949280"/>
            <a:ext cx="1080120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Preliminaries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142"/>
            <a:ext cx="8229600" cy="4082066"/>
          </a:xfrm>
        </p:spPr>
        <p:txBody>
          <a:bodyPr/>
          <a:lstStyle/>
          <a:p>
            <a:r>
              <a:rPr lang="en-US" altLang="zh-CN" sz="2800" dirty="0" smtClean="0"/>
              <a:t>Besides the T</a:t>
            </a:r>
            <a:r>
              <a:rPr lang="en-US" altLang="zh-CN" sz="2800" baseline="-25000" dirty="0" smtClean="0"/>
              <a:t>i</a:t>
            </a:r>
            <a:r>
              <a:rPr lang="en-US" altLang="zh-CN" sz="2800" dirty="0" smtClean="0"/>
              <a:t> we’ve defined…</a:t>
            </a:r>
          </a:p>
          <a:p>
            <a:r>
              <a:rPr lang="en-US" altLang="zh-CN" sz="2800" dirty="0" smtClean="0"/>
              <a:t>There is T</a:t>
            </a:r>
            <a:r>
              <a:rPr lang="en-US" altLang="zh-CN" sz="2800" baseline="-25000" dirty="0" smtClean="0"/>
              <a:t>i</a:t>
            </a:r>
          </a:p>
          <a:p>
            <a:pPr lvl="1"/>
            <a:r>
              <a:rPr lang="en-US" altLang="zh-CN" dirty="0" smtClean="0"/>
              <a:t>Shortest period for staying in current mode </a:t>
            </a:r>
          </a:p>
          <a:p>
            <a:pPr lvl="1"/>
            <a:endParaRPr lang="en-US" altLang="zh-CN" sz="2000" dirty="0" smtClean="0"/>
          </a:p>
        </p:txBody>
      </p:sp>
      <p:sp>
        <p:nvSpPr>
          <p:cNvPr id="7" name="矩形 6"/>
          <p:cNvSpPr/>
          <p:nvPr/>
        </p:nvSpPr>
        <p:spPr>
          <a:xfrm>
            <a:off x="2013724" y="16288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~</a:t>
            </a:r>
            <a:endParaRPr lang="zh-CN" alt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6089303" cy="36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68684" t="22700" r="6095" b="24356"/>
          <a:stretch>
            <a:fillRect/>
          </a:stretch>
        </p:blipFill>
        <p:spPr bwMode="auto">
          <a:xfrm>
            <a:off x="5652120" y="116632"/>
            <a:ext cx="3312368" cy="21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2411760" y="5949280"/>
            <a:ext cx="1080120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l="74254" t="21650" r="9638" b="69950"/>
          <a:stretch>
            <a:fillRect/>
          </a:stretch>
        </p:blipFill>
        <p:spPr bwMode="auto">
          <a:xfrm>
            <a:off x="4932040" y="5949280"/>
            <a:ext cx="3600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860032" y="5877272"/>
            <a:ext cx="3744416" cy="7200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This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Sufficient &amp; fast </a:t>
            </a:r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test</a:t>
            </a:r>
            <a:endParaRPr lang="en-US" altLang="zh-CN" sz="2200" dirty="0" smtClean="0">
              <a:solidFill>
                <a:schemeClr val="bg1">
                  <a:lumMod val="65000"/>
                </a:schemeClr>
              </a:solidFill>
              <a:cs typeface="ヒラギノ角ゴ Pro W3" charset="0"/>
            </a:endParaRP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Speedup factor </a:t>
            </a:r>
            <a:r>
              <a:rPr lang="en-US" altLang="zh-CN" sz="2200" dirty="0" smtClean="0">
                <a:cs typeface="ヒラギノ角ゴ Pro W3" charset="0"/>
              </a:rPr>
              <a:t>as a function of engine speed </a:t>
            </a:r>
            <a:endParaRPr lang="en-US" altLang="zh-CN" sz="2200" dirty="0" smtClean="0">
              <a:cs typeface="ヒラギノ角ゴ Pro W3" charset="0"/>
            </a:endParaRP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Conditions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for a necessary </a:t>
            </a:r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test to be sufficient </a:t>
            </a:r>
            <a:b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</a:b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as well (that could be satisfied easily in practice)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&lt;=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Transform into the 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Demand based function analysis</a:t>
            </a:r>
          </a:p>
          <a:p>
            <a:pPr marL="742950" lvl="2" indent="-342900"/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experiments (outperforms the current state of the art)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Preliminaries - Speedup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82066"/>
          </a:xfrm>
        </p:spPr>
        <p:txBody>
          <a:bodyPr/>
          <a:lstStyle/>
          <a:p>
            <a:r>
              <a:rPr lang="en-US" altLang="zh-CN" sz="2600" dirty="0" smtClean="0"/>
              <a:t>A </a:t>
            </a:r>
            <a:r>
              <a:rPr lang="en-US" altLang="zh-CN" sz="2600" dirty="0" err="1" smtClean="0"/>
              <a:t>schedulability</a:t>
            </a:r>
            <a:r>
              <a:rPr lang="en-US" altLang="zh-CN" sz="2600" dirty="0" smtClean="0"/>
              <a:t> test has </a:t>
            </a:r>
            <a:r>
              <a:rPr lang="en-US" altLang="zh-CN" sz="2600" dirty="0" smtClean="0">
                <a:solidFill>
                  <a:srgbClr val="3333FF"/>
                </a:solidFill>
              </a:rPr>
              <a:t>speedup factor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 s</a:t>
            </a:r>
            <a:r>
              <a:rPr lang="en-US" altLang="zh-CN" sz="2600" dirty="0" smtClean="0"/>
              <a:t>, 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s</a:t>
            </a:r>
            <a:r>
              <a:rPr lang="en-US" altLang="zh-CN" sz="2600" dirty="0" smtClean="0"/>
              <a:t>&gt;=1, if any mixed task set that is </a:t>
            </a:r>
            <a:r>
              <a:rPr lang="en-US" altLang="zh-CN" sz="2600" i="1" dirty="0" smtClean="0"/>
              <a:t>schedulable</a:t>
            </a:r>
            <a:r>
              <a:rPr lang="en-US" altLang="zh-CN" sz="2600" dirty="0" smtClean="0"/>
              <a:t> by </a:t>
            </a:r>
            <a:r>
              <a:rPr lang="en-US" altLang="zh-CN" sz="2600" dirty="0" smtClean="0">
                <a:solidFill>
                  <a:srgbClr val="FF0000"/>
                </a:solidFill>
              </a:rPr>
              <a:t>any</a:t>
            </a:r>
            <a:r>
              <a:rPr lang="en-US" altLang="zh-CN" sz="2600" dirty="0" smtClean="0"/>
              <a:t> algorithm on a </a:t>
            </a:r>
            <a:r>
              <a:rPr lang="en-US" altLang="zh-CN" sz="2600" i="1" dirty="0" smtClean="0">
                <a:solidFill>
                  <a:srgbClr val="3333FF"/>
                </a:solidFill>
              </a:rPr>
              <a:t>unit-speed</a:t>
            </a:r>
            <a:r>
              <a:rPr lang="en-US" altLang="zh-CN" sz="2600" dirty="0" smtClean="0"/>
              <a:t> processer, will be deemed schedulable by this test upon a processor that is </a:t>
            </a:r>
            <a:r>
              <a:rPr lang="en-US" altLang="zh-CN" sz="2600" b="1" i="1" dirty="0" smtClean="0">
                <a:solidFill>
                  <a:srgbClr val="C00000"/>
                </a:solidFill>
              </a:rPr>
              <a:t>s</a:t>
            </a:r>
            <a:r>
              <a:rPr lang="en-US" altLang="zh-CN" sz="2600" i="1" dirty="0" smtClean="0">
                <a:solidFill>
                  <a:srgbClr val="C00000"/>
                </a:solidFill>
              </a:rPr>
              <a:t> </a:t>
            </a:r>
            <a:r>
              <a:rPr lang="en-US" altLang="zh-CN" sz="2600" i="1" dirty="0" smtClean="0">
                <a:solidFill>
                  <a:srgbClr val="3333FF"/>
                </a:solidFill>
              </a:rPr>
              <a:t>times as fast</a:t>
            </a:r>
            <a:r>
              <a:rPr lang="en-US" altLang="zh-CN" sz="2600" dirty="0" smtClean="0"/>
              <a:t>.</a:t>
            </a:r>
          </a:p>
          <a:p>
            <a:pPr lvl="1"/>
            <a:endParaRPr lang="en-US" altLang="zh-CN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Preliminaries - Speedup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82066"/>
          </a:xfrm>
        </p:spPr>
        <p:txBody>
          <a:bodyPr/>
          <a:lstStyle/>
          <a:p>
            <a:r>
              <a:rPr lang="en-US" altLang="zh-CN" sz="2600" dirty="0" smtClean="0"/>
              <a:t>A </a:t>
            </a:r>
            <a:r>
              <a:rPr lang="en-US" altLang="zh-CN" sz="2600" dirty="0" err="1" smtClean="0"/>
              <a:t>schedulability</a:t>
            </a:r>
            <a:r>
              <a:rPr lang="en-US" altLang="zh-CN" sz="2600" dirty="0" smtClean="0"/>
              <a:t> test has </a:t>
            </a:r>
            <a:r>
              <a:rPr lang="en-US" altLang="zh-CN" sz="2600" dirty="0" smtClean="0">
                <a:solidFill>
                  <a:srgbClr val="3333FF"/>
                </a:solidFill>
              </a:rPr>
              <a:t>speedup factor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 s</a:t>
            </a:r>
            <a:r>
              <a:rPr lang="en-US" altLang="zh-CN" sz="2600" dirty="0" smtClean="0"/>
              <a:t>, 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s</a:t>
            </a:r>
            <a:r>
              <a:rPr lang="en-US" altLang="zh-CN" sz="2600" dirty="0" smtClean="0"/>
              <a:t>&gt;=1, if any mixed task set that is </a:t>
            </a:r>
            <a:r>
              <a:rPr lang="en-US" altLang="zh-CN" sz="2600" i="1" dirty="0" smtClean="0"/>
              <a:t>schedulable</a:t>
            </a:r>
            <a:r>
              <a:rPr lang="en-US" altLang="zh-CN" sz="2600" dirty="0" smtClean="0"/>
              <a:t> by </a:t>
            </a:r>
            <a:r>
              <a:rPr lang="en-US" altLang="zh-CN" sz="2600" dirty="0" smtClean="0">
                <a:solidFill>
                  <a:srgbClr val="FF0000"/>
                </a:solidFill>
              </a:rPr>
              <a:t>any</a:t>
            </a:r>
            <a:r>
              <a:rPr lang="en-US" altLang="zh-CN" sz="2600" dirty="0" smtClean="0"/>
              <a:t> algorithm on a </a:t>
            </a:r>
            <a:r>
              <a:rPr lang="en-US" altLang="zh-CN" sz="2600" i="1" dirty="0" smtClean="0">
                <a:solidFill>
                  <a:srgbClr val="3333FF"/>
                </a:solidFill>
              </a:rPr>
              <a:t>unit-speed</a:t>
            </a:r>
            <a:r>
              <a:rPr lang="en-US" altLang="zh-CN" sz="2600" dirty="0" smtClean="0"/>
              <a:t> processer, will be deemed schedulable by this test upon a processor that is </a:t>
            </a:r>
            <a:r>
              <a:rPr lang="en-US" altLang="zh-CN" sz="2600" b="1" i="1" dirty="0" smtClean="0">
                <a:solidFill>
                  <a:srgbClr val="C00000"/>
                </a:solidFill>
              </a:rPr>
              <a:t>s</a:t>
            </a:r>
            <a:r>
              <a:rPr lang="en-US" altLang="zh-CN" sz="2600" i="1" dirty="0" smtClean="0">
                <a:solidFill>
                  <a:srgbClr val="C00000"/>
                </a:solidFill>
              </a:rPr>
              <a:t> </a:t>
            </a:r>
            <a:r>
              <a:rPr lang="en-US" altLang="zh-CN" sz="2600" i="1" dirty="0" smtClean="0">
                <a:solidFill>
                  <a:srgbClr val="3333FF"/>
                </a:solidFill>
              </a:rPr>
              <a:t>times as fast</a:t>
            </a:r>
            <a:r>
              <a:rPr lang="en-US" altLang="zh-CN" sz="2600" dirty="0" smtClean="0"/>
              <a:t>.</a:t>
            </a:r>
          </a:p>
          <a:p>
            <a:endParaRPr lang="en-US" altLang="zh-CN" sz="2600" dirty="0" smtClean="0"/>
          </a:p>
          <a:p>
            <a:r>
              <a:rPr lang="en-US" altLang="zh-CN" sz="2600" dirty="0" smtClean="0"/>
              <a:t>Given a mixed task set, if any algorithm could schedule it on a </a:t>
            </a:r>
            <a:r>
              <a:rPr lang="en-US" altLang="zh-CN" sz="2600" i="1" dirty="0" smtClean="0">
                <a:solidFill>
                  <a:srgbClr val="3333FF"/>
                </a:solidFill>
              </a:rPr>
              <a:t>1/s-speed</a:t>
            </a:r>
            <a:r>
              <a:rPr lang="en-US" altLang="zh-CN" sz="2600" dirty="0" smtClean="0"/>
              <a:t> processer, our algorithm will be able to schedule it on a </a:t>
            </a:r>
            <a:r>
              <a:rPr lang="en-US" altLang="zh-CN" sz="2600" i="1" dirty="0" smtClean="0">
                <a:solidFill>
                  <a:srgbClr val="3333FF"/>
                </a:solidFill>
              </a:rPr>
              <a:t>unit-speed</a:t>
            </a:r>
            <a:r>
              <a:rPr lang="en-US" altLang="zh-CN" sz="2600" dirty="0" smtClean="0"/>
              <a:t> processer.</a:t>
            </a:r>
          </a:p>
          <a:p>
            <a:pPr lvl="1"/>
            <a:endParaRPr lang="en-US" altLang="zh-CN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Speedup of the Utilization Based Test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82066"/>
          </a:xfrm>
        </p:spPr>
        <p:txBody>
          <a:bodyPr/>
          <a:lstStyle/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6522" t="36350" r="1584" b="50000"/>
          <a:stretch>
            <a:fillRect/>
          </a:stretch>
        </p:blipFill>
        <p:spPr bwMode="auto">
          <a:xfrm>
            <a:off x="755576" y="1052736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09600" y="2348880"/>
            <a:ext cx="8229600" cy="3082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l-GR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η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 &gt;=1 is the ratio between Ti and Ti, which is closely related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 to </a:t>
            </a:r>
            <a:r>
              <a:rPr lang="en-US" altLang="zh-CN" sz="2600" dirty="0" smtClean="0">
                <a:ea typeface="ヒラギノ角ゴ Pro W3" charset="0"/>
                <a:cs typeface="ヒラギノ角ゴ Pro W3" charset="0"/>
              </a:rPr>
              <a:t>max 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angular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 acceleration/deceleration, and the gap between neighborhood modes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l-GR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β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 &lt;=1 is the AVR task utilization ratio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57582" y="224725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ea typeface="ヒラギノ角ゴ Pro W3" charset="0"/>
                <a:cs typeface="ヒラギノ角ゴ Pro W3" charset="0"/>
              </a:rPr>
              <a:t>~</a:t>
            </a:r>
            <a:endParaRPr lang="zh-CN" alt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73032" t="42650" r="7153" b="42650"/>
          <a:stretch>
            <a:fillRect/>
          </a:stretch>
        </p:blipFill>
        <p:spPr bwMode="auto">
          <a:xfrm>
            <a:off x="2195736" y="4509120"/>
            <a:ext cx="4429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Adaptive Varying-Rate (AVR) Tasks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i="1" dirty="0" smtClean="0"/>
              <a:t>Tasks are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activated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in relation to specific </a:t>
            </a:r>
            <a:r>
              <a:rPr lang="en-US" altLang="zh-CN" sz="2400" i="1" u="sng" dirty="0" smtClean="0"/>
              <a:t>system variables</a:t>
            </a:r>
          </a:p>
          <a:p>
            <a:r>
              <a:rPr lang="en-US" altLang="zh-CN" sz="2400" dirty="0" smtClean="0"/>
              <a:t>Each </a:t>
            </a:r>
            <a:r>
              <a:rPr lang="en-US" altLang="zh-CN" sz="2400" dirty="0" smtClean="0"/>
              <a:t>activation of some recurrent processes (tasks) in CPS is </a:t>
            </a:r>
            <a:r>
              <a:rPr lang="en-US" altLang="zh-CN" sz="2400" dirty="0" smtClean="0">
                <a:solidFill>
                  <a:srgbClr val="C00000"/>
                </a:solidFill>
              </a:rPr>
              <a:t>triggered</a:t>
            </a:r>
            <a:r>
              <a:rPr lang="en-US" altLang="zh-CN" sz="2400" dirty="0" smtClean="0"/>
              <a:t> by the values of variables describing </a:t>
            </a:r>
            <a:r>
              <a:rPr lang="en-US" altLang="zh-CN" sz="2400" dirty="0" smtClean="0">
                <a:solidFill>
                  <a:srgbClr val="3333FF"/>
                </a:solidFill>
              </a:rPr>
              <a:t>the state of the physical system</a:t>
            </a:r>
            <a:r>
              <a:rPr lang="en-US" altLang="zh-CN" sz="2400" dirty="0" smtClean="0"/>
              <a:t>. </a:t>
            </a:r>
            <a:endParaRPr lang="en-US" altLang="zh-CN" sz="2000" dirty="0" smtClean="0"/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9987" t="34250" r="32281" b="31100"/>
          <a:stretch>
            <a:fillRect/>
          </a:stretch>
        </p:blipFill>
        <p:spPr bwMode="auto">
          <a:xfrm>
            <a:off x="827584" y="2960948"/>
            <a:ext cx="2016224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Speedup of the Utilization Based Test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82066"/>
          </a:xfrm>
        </p:spPr>
        <p:txBody>
          <a:bodyPr/>
          <a:lstStyle/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6522" t="36350" r="1584" b="50000"/>
          <a:stretch>
            <a:fillRect/>
          </a:stretch>
        </p:blipFill>
        <p:spPr bwMode="auto">
          <a:xfrm>
            <a:off x="755576" y="1052736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09600" y="2348880"/>
            <a:ext cx="8229600" cy="3082338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0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48804" t="9051" r="19303" b="6951"/>
          <a:stretch>
            <a:fillRect/>
          </a:stretch>
        </p:blipFill>
        <p:spPr bwMode="auto">
          <a:xfrm>
            <a:off x="1331640" y="2060848"/>
            <a:ext cx="5760640" cy="465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73032" t="45401" r="20203" b="42650"/>
          <a:stretch>
            <a:fillRect/>
          </a:stretch>
        </p:blipFill>
        <p:spPr bwMode="auto">
          <a:xfrm>
            <a:off x="7452320" y="188640"/>
            <a:ext cx="151216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This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Sufficient &amp; fast </a:t>
            </a:r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test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Speedup factor as a function of engine speed</a:t>
            </a:r>
            <a:endParaRPr lang="en-US" altLang="zh-CN" sz="2200" dirty="0" smtClean="0">
              <a:cs typeface="ヒラギノ角ゴ Pro W3" charset="0"/>
            </a:endParaRP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Conditions for a 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necessary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test to be 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sufficient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br>
              <a:rPr lang="en-US" altLang="zh-CN" sz="2200" dirty="0" smtClean="0">
                <a:cs typeface="ヒラギノ角ゴ Pro W3" charset="0"/>
              </a:rPr>
            </a:br>
            <a:r>
              <a:rPr lang="en-US" altLang="zh-CN" sz="2200" dirty="0" smtClean="0">
                <a:cs typeface="ヒラギノ角ゴ Pro W3" charset="0"/>
              </a:rPr>
              <a:t>as well (that could be satisfied easily in practice)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&lt;=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Transform into the 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Demand based function analysis</a:t>
            </a:r>
          </a:p>
          <a:p>
            <a:pPr marL="742950" lvl="2" indent="-342900"/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experiments (outperforms the current state of the art)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 Necessary Utilization Based Test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450" y="1886632"/>
            <a:ext cx="4811982" cy="291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59113" t="67850" r="36699" b="24800"/>
          <a:stretch>
            <a:fillRect/>
          </a:stretch>
        </p:blipFill>
        <p:spPr bwMode="auto">
          <a:xfrm>
            <a:off x="1907704" y="980728"/>
            <a:ext cx="16047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 Necessary Utilization Based Test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59113" t="67850" r="36699" b="24800"/>
          <a:stretch>
            <a:fillRect/>
          </a:stretch>
        </p:blipFill>
        <p:spPr bwMode="auto">
          <a:xfrm>
            <a:off x="1907704" y="980728"/>
            <a:ext cx="16047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68684" t="22700" r="6095" b="24356"/>
          <a:stretch>
            <a:fillRect/>
          </a:stretch>
        </p:blipFill>
        <p:spPr bwMode="auto">
          <a:xfrm>
            <a:off x="5436096" y="2204864"/>
            <a:ext cx="3312368" cy="21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图示 10"/>
          <p:cNvGraphicFramePr/>
          <p:nvPr/>
        </p:nvGraphicFramePr>
        <p:xfrm>
          <a:off x="5844480" y="1052736"/>
          <a:ext cx="26879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1450" y="1886632"/>
            <a:ext cx="4811982" cy="291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 Necessary Utilization Based Test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59113" t="67850" r="36699" b="24800"/>
          <a:stretch>
            <a:fillRect/>
          </a:stretch>
        </p:blipFill>
        <p:spPr bwMode="auto">
          <a:xfrm>
            <a:off x="1907704" y="980728"/>
            <a:ext cx="16047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68684" t="22700" r="6095" b="24356"/>
          <a:stretch>
            <a:fillRect/>
          </a:stretch>
        </p:blipFill>
        <p:spPr bwMode="auto">
          <a:xfrm>
            <a:off x="5436096" y="2204864"/>
            <a:ext cx="3312368" cy="21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203848" y="5201324"/>
            <a:ext cx="5616624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200" dirty="0" err="1" smtClean="0"/>
              <a:t>Thm</a:t>
            </a:r>
            <a:r>
              <a:rPr lang="en-US" altLang="zh-CN" sz="2200" dirty="0" smtClean="0"/>
              <a:t> 3: The </a:t>
            </a:r>
            <a:r>
              <a:rPr lang="en-US" altLang="zh-CN" sz="2200" dirty="0" err="1" smtClean="0"/>
              <a:t>schedulability</a:t>
            </a:r>
            <a:r>
              <a:rPr lang="en-US" altLang="zh-CN" sz="2200" dirty="0" smtClean="0"/>
              <a:t> test is sufficient </a:t>
            </a:r>
            <a:r>
              <a:rPr lang="en-US" altLang="zh-CN" sz="2200" b="1" dirty="0" smtClean="0"/>
              <a:t>if</a:t>
            </a:r>
            <a:r>
              <a:rPr lang="en-US" altLang="zh-CN" sz="2200" dirty="0" smtClean="0"/>
              <a:t> </a:t>
            </a:r>
            <a:r>
              <a:rPr lang="en-US" altLang="zh-CN" sz="2200" i="1" dirty="0" smtClean="0"/>
              <a:t>the system will always stay in the current mode or its neighboring modes within two revolutions</a:t>
            </a:r>
            <a:endParaRPr lang="zh-CN" altLang="en-US" sz="2200" i="1" dirty="0"/>
          </a:p>
        </p:txBody>
      </p:sp>
      <p:graphicFrame>
        <p:nvGraphicFramePr>
          <p:cNvPr id="11" name="图示 10"/>
          <p:cNvGraphicFramePr/>
          <p:nvPr/>
        </p:nvGraphicFramePr>
        <p:xfrm>
          <a:off x="5844480" y="1052736"/>
          <a:ext cx="26879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1450" y="1886632"/>
            <a:ext cx="4811982" cy="291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 rot="1008600">
            <a:off x="1110579" y="4933432"/>
            <a:ext cx="2113160" cy="8377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PRACTICAL</a:t>
            </a:r>
          </a:p>
          <a:p>
            <a:pPr algn="ctr"/>
            <a:r>
              <a:rPr lang="en-US" altLang="zh-CN" sz="2400" b="1" dirty="0" smtClean="0"/>
              <a:t>Assumption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This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Implicit Systems (relative deadline = 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Sufficient &amp; fast </a:t>
            </a:r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test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Conditions for a necessary </a:t>
            </a:r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test to be sufficient </a:t>
            </a:r>
            <a:b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</a:b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as well (that could be satisfied easily in practice) 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Speedup factor as a function of engine speed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cs typeface="ヒラギノ角ゴ Pro W3" charset="0"/>
              </a:rPr>
              <a:t>&lt;= </a:t>
            </a:r>
            <a:r>
              <a:rPr lang="en-US" altLang="zh-CN" sz="2400" dirty="0" smtClean="0"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Transform into the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Demand based function </a:t>
            </a:r>
            <a:r>
              <a:rPr lang="en-US" altLang="zh-CN" sz="2200" dirty="0" smtClean="0">
                <a:cs typeface="ヒラギノ角ゴ Pro W3" charset="0"/>
              </a:rPr>
              <a:t>analysis</a:t>
            </a:r>
          </a:p>
          <a:p>
            <a:pPr marL="742950" lvl="2" indent="-342900"/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experiments (outperforms the current state of the art)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 Transformation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r>
              <a:rPr lang="en-US" altLang="zh-CN" sz="2400" dirty="0" smtClean="0"/>
              <a:t>Digraph-based model  - structures of jobs in terms of order and timing can be expressed via a directed graph. </a:t>
            </a:r>
          </a:p>
          <a:p>
            <a:r>
              <a:rPr lang="en-US" altLang="zh-CN" sz="2400" dirty="0" smtClean="0">
                <a:solidFill>
                  <a:srgbClr val="3333FF"/>
                </a:solidFill>
              </a:rPr>
              <a:t>[</a:t>
            </a:r>
            <a:r>
              <a:rPr lang="en-US" altLang="zh-CN" sz="2400" dirty="0" err="1" smtClean="0">
                <a:solidFill>
                  <a:srgbClr val="3333FF"/>
                </a:solidFill>
              </a:rPr>
              <a:t>Stigge</a:t>
            </a:r>
            <a:r>
              <a:rPr lang="en-US" altLang="zh-CN" sz="2400" dirty="0" smtClean="0">
                <a:solidFill>
                  <a:srgbClr val="3333FF"/>
                </a:solidFill>
              </a:rPr>
              <a:t>, Ekberg, Guan, Wang Yi, @RTAS2011]</a:t>
            </a:r>
          </a:p>
          <a:p>
            <a:r>
              <a:rPr lang="en-US" altLang="zh-CN" sz="2400" dirty="0" smtClean="0"/>
              <a:t>It is recognized as the most expressive task model for which pseudo-polynomial time EDF-</a:t>
            </a:r>
            <a:r>
              <a:rPr lang="en-US" altLang="zh-CN" sz="2400" dirty="0" err="1" smtClean="0"/>
              <a:t>schedulability</a:t>
            </a:r>
            <a:r>
              <a:rPr lang="en-US" altLang="zh-CN" sz="2400" dirty="0" smtClean="0"/>
              <a:t> testing algorithms are known.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8684" t="22700" r="6095" b="24356"/>
          <a:stretch>
            <a:fillRect/>
          </a:stretch>
        </p:blipFill>
        <p:spPr bwMode="auto">
          <a:xfrm>
            <a:off x="139718" y="3455850"/>
            <a:ext cx="3424170" cy="220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3612584" y="3380576"/>
            <a:ext cx="5135880" cy="2712720"/>
            <a:chOff x="3474720" y="2743200"/>
            <a:chExt cx="5135880" cy="2712720"/>
          </a:xfrm>
        </p:grpSpPr>
        <p:sp>
          <p:nvSpPr>
            <p:cNvPr id="8" name="Oval 134"/>
            <p:cNvSpPr/>
            <p:nvPr/>
          </p:nvSpPr>
          <p:spPr>
            <a:xfrm>
              <a:off x="3794760" y="4000500"/>
              <a:ext cx="746760" cy="74543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v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3</a:t>
              </a:r>
              <a:endParaRPr lang="en-US" sz="3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134"/>
            <p:cNvSpPr/>
            <p:nvPr/>
          </p:nvSpPr>
          <p:spPr>
            <a:xfrm>
              <a:off x="7335520" y="4024684"/>
              <a:ext cx="746760" cy="74543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v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1</a:t>
              </a:r>
              <a:endParaRPr lang="en-US" sz="3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134"/>
            <p:cNvSpPr/>
            <p:nvPr/>
          </p:nvSpPr>
          <p:spPr>
            <a:xfrm>
              <a:off x="5577840" y="4027004"/>
              <a:ext cx="746760" cy="7454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v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2</a:t>
              </a:r>
              <a:endParaRPr lang="en-US" sz="3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Circular Arrow 46"/>
            <p:cNvSpPr/>
            <p:nvPr/>
          </p:nvSpPr>
          <p:spPr>
            <a:xfrm rot="3548400">
              <a:off x="3639191" y="3228540"/>
              <a:ext cx="1060312" cy="1043977"/>
            </a:xfrm>
            <a:prstGeom prst="circularArrow">
              <a:avLst>
                <a:gd name="adj1" fmla="val 3357"/>
                <a:gd name="adj2" fmla="val 1142319"/>
                <a:gd name="adj3" fmla="val 20457693"/>
                <a:gd name="adj4" fmla="val 4049276"/>
                <a:gd name="adj5" fmla="val 123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ular Arrow 46"/>
            <p:cNvSpPr/>
            <p:nvPr/>
          </p:nvSpPr>
          <p:spPr>
            <a:xfrm rot="3548400">
              <a:off x="5455417" y="3228540"/>
              <a:ext cx="1060312" cy="1043977"/>
            </a:xfrm>
            <a:prstGeom prst="circularArrow">
              <a:avLst>
                <a:gd name="adj1" fmla="val 3357"/>
                <a:gd name="adj2" fmla="val 1142319"/>
                <a:gd name="adj3" fmla="val 20457693"/>
                <a:gd name="adj4" fmla="val 4049276"/>
                <a:gd name="adj5" fmla="val 123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ircular Arrow 46"/>
            <p:cNvSpPr/>
            <p:nvPr/>
          </p:nvSpPr>
          <p:spPr>
            <a:xfrm rot="3548400">
              <a:off x="7205350" y="3228540"/>
              <a:ext cx="1060312" cy="1043977"/>
            </a:xfrm>
            <a:prstGeom prst="circularArrow">
              <a:avLst>
                <a:gd name="adj1" fmla="val 3357"/>
                <a:gd name="adj2" fmla="val 1142319"/>
                <a:gd name="adj3" fmla="val 20457693"/>
                <a:gd name="adj4" fmla="val 4049276"/>
                <a:gd name="adj5" fmla="val 123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组合 22"/>
            <p:cNvGrpSpPr/>
            <p:nvPr/>
          </p:nvGrpSpPr>
          <p:grpSpPr>
            <a:xfrm>
              <a:off x="3682094" y="3418840"/>
              <a:ext cx="2886346" cy="1926635"/>
              <a:chOff x="1999960" y="3449700"/>
              <a:chExt cx="2886346" cy="1926635"/>
            </a:xfrm>
          </p:grpSpPr>
          <p:sp>
            <p:nvSpPr>
              <p:cNvPr id="33" name="Circular Arrow 46"/>
              <p:cNvSpPr/>
              <p:nvPr/>
            </p:nvSpPr>
            <p:spPr>
              <a:xfrm rot="17421187">
                <a:off x="3191705" y="3681735"/>
                <a:ext cx="1166711" cy="2222490"/>
              </a:xfrm>
              <a:prstGeom prst="circularArrow">
                <a:avLst>
                  <a:gd name="adj1" fmla="val 3357"/>
                  <a:gd name="adj2" fmla="val 1142319"/>
                  <a:gd name="adj3" fmla="val 20457693"/>
                  <a:gd name="adj4" fmla="val 16621629"/>
                  <a:gd name="adj5" fmla="val 59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ircular Arrow 46"/>
              <p:cNvSpPr/>
              <p:nvPr/>
            </p:nvSpPr>
            <p:spPr>
              <a:xfrm rot="6979955">
                <a:off x="2486596" y="2963064"/>
                <a:ext cx="1213358" cy="2186629"/>
              </a:xfrm>
              <a:prstGeom prst="circularArrow">
                <a:avLst>
                  <a:gd name="adj1" fmla="val 3357"/>
                  <a:gd name="adj2" fmla="val 1142319"/>
                  <a:gd name="adj3" fmla="val 20457693"/>
                  <a:gd name="adj4" fmla="val 16621629"/>
                  <a:gd name="adj5" fmla="val 59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组合 25"/>
            <p:cNvGrpSpPr/>
            <p:nvPr/>
          </p:nvGrpSpPr>
          <p:grpSpPr>
            <a:xfrm>
              <a:off x="5440680" y="3418840"/>
              <a:ext cx="2886346" cy="1926635"/>
              <a:chOff x="1999960" y="3449700"/>
              <a:chExt cx="2886346" cy="1926635"/>
            </a:xfrm>
          </p:grpSpPr>
          <p:sp>
            <p:nvSpPr>
              <p:cNvPr id="31" name="Circular Arrow 46"/>
              <p:cNvSpPr/>
              <p:nvPr/>
            </p:nvSpPr>
            <p:spPr>
              <a:xfrm rot="17421187">
                <a:off x="3191705" y="3681735"/>
                <a:ext cx="1166711" cy="2222490"/>
              </a:xfrm>
              <a:prstGeom prst="circularArrow">
                <a:avLst>
                  <a:gd name="adj1" fmla="val 3357"/>
                  <a:gd name="adj2" fmla="val 1142319"/>
                  <a:gd name="adj3" fmla="val 20457693"/>
                  <a:gd name="adj4" fmla="val 16621629"/>
                  <a:gd name="adj5" fmla="val 59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ircular Arrow 46"/>
              <p:cNvSpPr/>
              <p:nvPr/>
            </p:nvSpPr>
            <p:spPr>
              <a:xfrm rot="6979955">
                <a:off x="2486596" y="2963064"/>
                <a:ext cx="1213358" cy="2186629"/>
              </a:xfrm>
              <a:prstGeom prst="circularArrow">
                <a:avLst>
                  <a:gd name="adj1" fmla="val 3357"/>
                  <a:gd name="adj2" fmla="val 1142319"/>
                  <a:gd name="adj3" fmla="val 20457693"/>
                  <a:gd name="adj4" fmla="val 16621629"/>
                  <a:gd name="adj5" fmla="val 59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3788302" y="2895600"/>
              <a:ext cx="731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3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615007" y="2896215"/>
              <a:ext cx="731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2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367607" y="2895600"/>
              <a:ext cx="731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1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grpSp>
          <p:nvGrpSpPr>
            <p:cNvPr id="19" name="组合 35"/>
            <p:cNvGrpSpPr/>
            <p:nvPr/>
          </p:nvGrpSpPr>
          <p:grpSpPr>
            <a:xfrm>
              <a:off x="3789680" y="2743200"/>
              <a:ext cx="1664632" cy="1452285"/>
              <a:chOff x="1938465" y="2753360"/>
              <a:chExt cx="1664632" cy="145228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871807" y="3805535"/>
                <a:ext cx="7312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 smtClean="0"/>
                  <a:t>T(</a:t>
                </a:r>
                <a:r>
                  <a:rPr lang="el-GR" altLang="zh-CN" sz="2000" dirty="0" smtClean="0"/>
                  <a:t>ω</a:t>
                </a:r>
                <a:r>
                  <a:rPr lang="en-US" altLang="zh-CN" sz="2000" baseline="30000" dirty="0" smtClean="0"/>
                  <a:t>3</a:t>
                </a:r>
                <a:r>
                  <a:rPr lang="en-US" altLang="zh-CN" sz="2000" dirty="0" smtClean="0"/>
                  <a:t>)</a:t>
                </a:r>
                <a:endParaRPr lang="en-US" altLang="zh-CN" sz="2000" baseline="-25000" dirty="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938465" y="2753360"/>
                <a:ext cx="3129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/>
                  <a:t>~</a:t>
                </a:r>
                <a:endParaRPr lang="zh-CN" altLang="en-US" sz="2000" dirty="0"/>
              </a:p>
            </p:txBody>
          </p:sp>
        </p:grpSp>
        <p:grpSp>
          <p:nvGrpSpPr>
            <p:cNvPr id="20" name="组合 38"/>
            <p:cNvGrpSpPr/>
            <p:nvPr/>
          </p:nvGrpSpPr>
          <p:grpSpPr>
            <a:xfrm>
              <a:off x="5613400" y="2743200"/>
              <a:ext cx="1611737" cy="1447205"/>
              <a:chOff x="1991360" y="2758440"/>
              <a:chExt cx="1611737" cy="144720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871807" y="3805535"/>
                <a:ext cx="7312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 smtClean="0"/>
                  <a:t>T(</a:t>
                </a:r>
                <a:r>
                  <a:rPr lang="el-GR" altLang="zh-CN" sz="2000" dirty="0" smtClean="0"/>
                  <a:t>ω</a:t>
                </a:r>
                <a:r>
                  <a:rPr lang="en-US" altLang="zh-CN" sz="2000" baseline="30000" dirty="0" smtClean="0"/>
                  <a:t>2</a:t>
                </a:r>
                <a:r>
                  <a:rPr lang="en-US" altLang="zh-CN" sz="2000" dirty="0" smtClean="0"/>
                  <a:t>)</a:t>
                </a:r>
                <a:endParaRPr lang="en-US" altLang="zh-CN" sz="2000" baseline="-25000" dirty="0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991360" y="2758440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 smtClean="0"/>
                  <a:t>~</a:t>
                </a:r>
                <a:endParaRPr lang="zh-CN" altLang="en-US" sz="2000" dirty="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768466" y="4632960"/>
              <a:ext cx="8013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T’(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3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539291" y="4627880"/>
              <a:ext cx="8013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T’(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2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474720" y="4994255"/>
              <a:ext cx="15544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dirty="0" smtClean="0"/>
                <a:t>{C</a:t>
              </a:r>
              <a:r>
                <a:rPr lang="en-US" altLang="zh-CN" sz="2200" baseline="30000" dirty="0" smtClean="0"/>
                <a:t>3</a:t>
              </a:r>
              <a:r>
                <a:rPr lang="en-US" altLang="zh-CN" sz="2200" dirty="0" smtClean="0"/>
                <a:t>,</a:t>
              </a:r>
              <a:r>
                <a:rPr lang="en-US" altLang="zh-CN" sz="2400" dirty="0" smtClean="0"/>
                <a:t> D(</a:t>
              </a:r>
              <a:r>
                <a:rPr lang="el-GR" altLang="zh-CN" sz="2400" dirty="0" smtClean="0"/>
                <a:t>ω</a:t>
              </a:r>
              <a:r>
                <a:rPr lang="en-US" altLang="zh-CN" sz="2400" baseline="30000" dirty="0" smtClean="0"/>
                <a:t>3</a:t>
              </a:r>
              <a:r>
                <a:rPr lang="en-US" altLang="zh-CN" sz="2400" dirty="0" smtClean="0"/>
                <a:t>)</a:t>
              </a:r>
              <a:r>
                <a:rPr lang="en-US" altLang="zh-CN" sz="2200" dirty="0" smtClean="0"/>
                <a:t>}</a:t>
              </a:r>
              <a:endParaRPr lang="en-US" altLang="zh-CN" sz="2200" baseline="-250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334000" y="4988560"/>
              <a:ext cx="1447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dirty="0" smtClean="0"/>
                <a:t>{C</a:t>
              </a:r>
              <a:r>
                <a:rPr lang="en-US" altLang="zh-CN" sz="2200" baseline="30000" dirty="0" smtClean="0"/>
                <a:t>2</a:t>
              </a:r>
              <a:r>
                <a:rPr lang="en-US" altLang="zh-CN" sz="2200" dirty="0" smtClean="0"/>
                <a:t>,</a:t>
              </a:r>
              <a:r>
                <a:rPr lang="en-US" altLang="zh-CN" sz="2400" dirty="0" smtClean="0"/>
                <a:t> D(</a:t>
              </a:r>
              <a:r>
                <a:rPr lang="el-GR" altLang="zh-CN" sz="2400" dirty="0" smtClean="0"/>
                <a:t>ω</a:t>
              </a:r>
              <a:r>
                <a:rPr lang="en-US" altLang="zh-CN" sz="2400" baseline="30000" dirty="0" smtClean="0"/>
                <a:t>2</a:t>
              </a:r>
              <a:r>
                <a:rPr lang="en-US" altLang="zh-CN" sz="2400" dirty="0" smtClean="0"/>
                <a:t>)</a:t>
              </a:r>
              <a:r>
                <a:rPr lang="en-US" altLang="zh-CN" sz="2200" dirty="0" smtClean="0"/>
                <a:t>}</a:t>
              </a:r>
              <a:endParaRPr lang="en-US" altLang="zh-CN" sz="2200" baseline="-250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7162800" y="4988560"/>
              <a:ext cx="1447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dirty="0" smtClean="0"/>
                <a:t>{C</a:t>
              </a:r>
              <a:r>
                <a:rPr lang="en-US" altLang="zh-CN" sz="2200" baseline="30000" dirty="0" smtClean="0"/>
                <a:t>1</a:t>
              </a:r>
              <a:r>
                <a:rPr lang="en-US" altLang="zh-CN" sz="2200" dirty="0" smtClean="0"/>
                <a:t>,</a:t>
              </a:r>
              <a:r>
                <a:rPr lang="en-US" altLang="zh-CN" sz="2400" dirty="0" smtClean="0"/>
                <a:t> D(</a:t>
              </a:r>
              <a:r>
                <a:rPr lang="el-GR" altLang="zh-CN" sz="2400" dirty="0" smtClean="0"/>
                <a:t>ω</a:t>
              </a:r>
              <a:r>
                <a:rPr lang="en-US" altLang="zh-CN" sz="2400" baseline="30000" dirty="0" smtClean="0"/>
                <a:t>1</a:t>
              </a:r>
              <a:r>
                <a:rPr lang="en-US" altLang="zh-CN" sz="2400" dirty="0" smtClean="0"/>
                <a:t>)</a:t>
              </a:r>
              <a:r>
                <a:rPr lang="en-US" altLang="zh-CN" sz="2200" dirty="0" smtClean="0"/>
                <a:t>}</a:t>
              </a:r>
              <a:endParaRPr lang="en-US" altLang="zh-CN" sz="2200" baseline="-250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7362974" y="2743200"/>
              <a:ext cx="3129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~</a:t>
              </a:r>
              <a:endParaRPr lang="zh-CN" altLang="en-US" sz="2000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730524" y="4196457"/>
            <a:ext cx="432048" cy="1152128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203298" y="4713039"/>
            <a:ext cx="648072" cy="635546"/>
          </a:xfrm>
          <a:prstGeom prst="rect">
            <a:avLst/>
          </a:prstGeom>
          <a:solidFill>
            <a:srgbClr val="99CC00">
              <a:alpha val="55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848222" y="5060553"/>
            <a:ext cx="1008112" cy="275506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 Transformation - Steps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r>
              <a:rPr lang="en-US" altLang="zh-CN" sz="2400" dirty="0" smtClean="0"/>
              <a:t>Determine # nodes</a:t>
            </a:r>
          </a:p>
          <a:p>
            <a:r>
              <a:rPr lang="en-US" altLang="zh-CN" sz="2400" dirty="0" smtClean="0"/>
              <a:t>Identify </a:t>
            </a:r>
            <a:r>
              <a:rPr lang="en-US" altLang="zh-CN" sz="2400" dirty="0" err="1" smtClean="0"/>
              <a:t>C</a:t>
            </a:r>
            <a:r>
              <a:rPr lang="en-US" altLang="zh-CN" sz="2400" baseline="30000" dirty="0" err="1" smtClean="0"/>
              <a:t>i</a:t>
            </a:r>
            <a:r>
              <a:rPr lang="en-US" altLang="zh-CN" sz="2400" dirty="0" smtClean="0"/>
              <a:t> and D(</a:t>
            </a:r>
            <a:r>
              <a:rPr lang="el-GR" altLang="zh-CN" sz="2400" dirty="0" smtClean="0"/>
              <a:t>ω</a:t>
            </a:r>
            <a:r>
              <a:rPr lang="en-US" altLang="zh-CN" sz="2400" baseline="30000" dirty="0" err="1" smtClean="0"/>
              <a:t>i</a:t>
            </a:r>
            <a:r>
              <a:rPr lang="en-US" altLang="zh-CN" sz="2400" dirty="0" smtClean="0"/>
              <a:t>) </a:t>
            </a:r>
          </a:p>
          <a:p>
            <a:r>
              <a:rPr lang="en-US" altLang="zh-CN" sz="2400" dirty="0" smtClean="0"/>
              <a:t>Self loops with T(</a:t>
            </a:r>
            <a:r>
              <a:rPr lang="el-GR" altLang="zh-CN" sz="2400" dirty="0" smtClean="0"/>
              <a:t>ω</a:t>
            </a:r>
            <a:r>
              <a:rPr lang="en-US" altLang="zh-CN" sz="2400" baseline="30000" dirty="0" err="1" smtClean="0"/>
              <a:t>i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Intra-vertex edges for possible mode change within a period (calculate according to parameters)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8684" t="22700" r="6095" b="24356"/>
          <a:stretch>
            <a:fillRect/>
          </a:stretch>
        </p:blipFill>
        <p:spPr bwMode="auto">
          <a:xfrm>
            <a:off x="139718" y="3455850"/>
            <a:ext cx="3424170" cy="220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6"/>
          <p:cNvGrpSpPr/>
          <p:nvPr/>
        </p:nvGrpSpPr>
        <p:grpSpPr>
          <a:xfrm>
            <a:off x="3612584" y="3380576"/>
            <a:ext cx="5135880" cy="2712720"/>
            <a:chOff x="3474720" y="2743200"/>
            <a:chExt cx="5135880" cy="2712720"/>
          </a:xfrm>
        </p:grpSpPr>
        <p:sp>
          <p:nvSpPr>
            <p:cNvPr id="8" name="Oval 134"/>
            <p:cNvSpPr/>
            <p:nvPr/>
          </p:nvSpPr>
          <p:spPr>
            <a:xfrm>
              <a:off x="3794760" y="4000500"/>
              <a:ext cx="746760" cy="74543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v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3</a:t>
              </a:r>
              <a:endParaRPr lang="en-US" sz="3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134"/>
            <p:cNvSpPr/>
            <p:nvPr/>
          </p:nvSpPr>
          <p:spPr>
            <a:xfrm>
              <a:off x="7335520" y="4024684"/>
              <a:ext cx="746760" cy="74543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v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1</a:t>
              </a:r>
              <a:endParaRPr lang="en-US" sz="3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134"/>
            <p:cNvSpPr/>
            <p:nvPr/>
          </p:nvSpPr>
          <p:spPr>
            <a:xfrm>
              <a:off x="5577840" y="4027004"/>
              <a:ext cx="746760" cy="7454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v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2</a:t>
              </a:r>
              <a:endParaRPr lang="en-US" sz="3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Circular Arrow 46"/>
            <p:cNvSpPr/>
            <p:nvPr/>
          </p:nvSpPr>
          <p:spPr>
            <a:xfrm rot="3548400">
              <a:off x="3639191" y="3228540"/>
              <a:ext cx="1060312" cy="1043977"/>
            </a:xfrm>
            <a:prstGeom prst="circularArrow">
              <a:avLst>
                <a:gd name="adj1" fmla="val 3357"/>
                <a:gd name="adj2" fmla="val 1142319"/>
                <a:gd name="adj3" fmla="val 20457693"/>
                <a:gd name="adj4" fmla="val 4049276"/>
                <a:gd name="adj5" fmla="val 123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ular Arrow 46"/>
            <p:cNvSpPr/>
            <p:nvPr/>
          </p:nvSpPr>
          <p:spPr>
            <a:xfrm rot="3548400">
              <a:off x="5455417" y="3228540"/>
              <a:ext cx="1060312" cy="1043977"/>
            </a:xfrm>
            <a:prstGeom prst="circularArrow">
              <a:avLst>
                <a:gd name="adj1" fmla="val 3357"/>
                <a:gd name="adj2" fmla="val 1142319"/>
                <a:gd name="adj3" fmla="val 20457693"/>
                <a:gd name="adj4" fmla="val 4049276"/>
                <a:gd name="adj5" fmla="val 123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ircular Arrow 46"/>
            <p:cNvSpPr/>
            <p:nvPr/>
          </p:nvSpPr>
          <p:spPr>
            <a:xfrm rot="3548400">
              <a:off x="7205350" y="3228540"/>
              <a:ext cx="1060312" cy="1043977"/>
            </a:xfrm>
            <a:prstGeom prst="circularArrow">
              <a:avLst>
                <a:gd name="adj1" fmla="val 3357"/>
                <a:gd name="adj2" fmla="val 1142319"/>
                <a:gd name="adj3" fmla="val 20457693"/>
                <a:gd name="adj4" fmla="val 4049276"/>
                <a:gd name="adj5" fmla="val 123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组合 22"/>
            <p:cNvGrpSpPr/>
            <p:nvPr/>
          </p:nvGrpSpPr>
          <p:grpSpPr>
            <a:xfrm>
              <a:off x="3682094" y="3418840"/>
              <a:ext cx="2886346" cy="1926635"/>
              <a:chOff x="1999960" y="3449700"/>
              <a:chExt cx="2886346" cy="1926635"/>
            </a:xfrm>
          </p:grpSpPr>
          <p:sp>
            <p:nvSpPr>
              <p:cNvPr id="33" name="Circular Arrow 46"/>
              <p:cNvSpPr/>
              <p:nvPr/>
            </p:nvSpPr>
            <p:spPr>
              <a:xfrm rot="17421187">
                <a:off x="3191705" y="3681735"/>
                <a:ext cx="1166711" cy="2222490"/>
              </a:xfrm>
              <a:prstGeom prst="circularArrow">
                <a:avLst>
                  <a:gd name="adj1" fmla="val 3357"/>
                  <a:gd name="adj2" fmla="val 1142319"/>
                  <a:gd name="adj3" fmla="val 20457693"/>
                  <a:gd name="adj4" fmla="val 16621629"/>
                  <a:gd name="adj5" fmla="val 59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ircular Arrow 46"/>
              <p:cNvSpPr/>
              <p:nvPr/>
            </p:nvSpPr>
            <p:spPr>
              <a:xfrm rot="6979955">
                <a:off x="2486596" y="2963064"/>
                <a:ext cx="1213358" cy="2186629"/>
              </a:xfrm>
              <a:prstGeom prst="circularArrow">
                <a:avLst>
                  <a:gd name="adj1" fmla="val 3357"/>
                  <a:gd name="adj2" fmla="val 1142319"/>
                  <a:gd name="adj3" fmla="val 20457693"/>
                  <a:gd name="adj4" fmla="val 16621629"/>
                  <a:gd name="adj5" fmla="val 59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组合 25"/>
            <p:cNvGrpSpPr/>
            <p:nvPr/>
          </p:nvGrpSpPr>
          <p:grpSpPr>
            <a:xfrm>
              <a:off x="5440680" y="3418840"/>
              <a:ext cx="2886346" cy="1926635"/>
              <a:chOff x="1999960" y="3449700"/>
              <a:chExt cx="2886346" cy="1926635"/>
            </a:xfrm>
          </p:grpSpPr>
          <p:sp>
            <p:nvSpPr>
              <p:cNvPr id="31" name="Circular Arrow 46"/>
              <p:cNvSpPr/>
              <p:nvPr/>
            </p:nvSpPr>
            <p:spPr>
              <a:xfrm rot="17421187">
                <a:off x="3191705" y="3681735"/>
                <a:ext cx="1166711" cy="2222490"/>
              </a:xfrm>
              <a:prstGeom prst="circularArrow">
                <a:avLst>
                  <a:gd name="adj1" fmla="val 3357"/>
                  <a:gd name="adj2" fmla="val 1142319"/>
                  <a:gd name="adj3" fmla="val 20457693"/>
                  <a:gd name="adj4" fmla="val 16621629"/>
                  <a:gd name="adj5" fmla="val 59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ircular Arrow 46"/>
              <p:cNvSpPr/>
              <p:nvPr/>
            </p:nvSpPr>
            <p:spPr>
              <a:xfrm rot="6979955">
                <a:off x="2486596" y="2963064"/>
                <a:ext cx="1213358" cy="2186629"/>
              </a:xfrm>
              <a:prstGeom prst="circularArrow">
                <a:avLst>
                  <a:gd name="adj1" fmla="val 3357"/>
                  <a:gd name="adj2" fmla="val 1142319"/>
                  <a:gd name="adj3" fmla="val 20457693"/>
                  <a:gd name="adj4" fmla="val 16621629"/>
                  <a:gd name="adj5" fmla="val 59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3788302" y="2895600"/>
              <a:ext cx="731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3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615007" y="2896215"/>
              <a:ext cx="731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2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367607" y="2895600"/>
              <a:ext cx="731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1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grpSp>
          <p:nvGrpSpPr>
            <p:cNvPr id="14" name="组合 35"/>
            <p:cNvGrpSpPr/>
            <p:nvPr/>
          </p:nvGrpSpPr>
          <p:grpSpPr>
            <a:xfrm>
              <a:off x="3789680" y="2743200"/>
              <a:ext cx="1664632" cy="1452285"/>
              <a:chOff x="1938465" y="2753360"/>
              <a:chExt cx="1664632" cy="145228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871807" y="3805535"/>
                <a:ext cx="7312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 smtClean="0"/>
                  <a:t>T(</a:t>
                </a:r>
                <a:r>
                  <a:rPr lang="el-GR" altLang="zh-CN" sz="2000" dirty="0" smtClean="0"/>
                  <a:t>ω</a:t>
                </a:r>
                <a:r>
                  <a:rPr lang="en-US" altLang="zh-CN" sz="2000" baseline="30000" dirty="0" smtClean="0"/>
                  <a:t>3</a:t>
                </a:r>
                <a:r>
                  <a:rPr lang="en-US" altLang="zh-CN" sz="2000" dirty="0" smtClean="0"/>
                  <a:t>)</a:t>
                </a:r>
                <a:endParaRPr lang="en-US" altLang="zh-CN" sz="2000" baseline="-25000" dirty="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938465" y="2753360"/>
                <a:ext cx="3129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/>
                  <a:t>~</a:t>
                </a:r>
                <a:endParaRPr lang="zh-CN" altLang="en-US" sz="2000" dirty="0"/>
              </a:p>
            </p:txBody>
          </p:sp>
        </p:grpSp>
        <p:grpSp>
          <p:nvGrpSpPr>
            <p:cNvPr id="15" name="组合 38"/>
            <p:cNvGrpSpPr/>
            <p:nvPr/>
          </p:nvGrpSpPr>
          <p:grpSpPr>
            <a:xfrm>
              <a:off x="5613400" y="2743200"/>
              <a:ext cx="1611737" cy="1447205"/>
              <a:chOff x="1991360" y="2758440"/>
              <a:chExt cx="1611737" cy="144720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871807" y="3805535"/>
                <a:ext cx="7312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 smtClean="0"/>
                  <a:t>T(</a:t>
                </a:r>
                <a:r>
                  <a:rPr lang="el-GR" altLang="zh-CN" sz="2000" dirty="0" smtClean="0"/>
                  <a:t>ω</a:t>
                </a:r>
                <a:r>
                  <a:rPr lang="en-US" altLang="zh-CN" sz="2000" baseline="30000" dirty="0" smtClean="0"/>
                  <a:t>2</a:t>
                </a:r>
                <a:r>
                  <a:rPr lang="en-US" altLang="zh-CN" sz="2000" dirty="0" smtClean="0"/>
                  <a:t>)</a:t>
                </a:r>
                <a:endParaRPr lang="en-US" altLang="zh-CN" sz="2000" baseline="-25000" dirty="0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991360" y="2758440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 smtClean="0"/>
                  <a:t>~</a:t>
                </a:r>
                <a:endParaRPr lang="zh-CN" altLang="en-US" sz="2000" dirty="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768466" y="4632960"/>
              <a:ext cx="8013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T’(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3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539291" y="4627880"/>
              <a:ext cx="8013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/>
                <a:t>T’(</a:t>
              </a:r>
              <a:r>
                <a:rPr lang="el-GR" altLang="zh-CN" sz="2000" dirty="0" smtClean="0"/>
                <a:t>ω</a:t>
              </a:r>
              <a:r>
                <a:rPr lang="en-US" altLang="zh-CN" sz="2000" baseline="30000" dirty="0" smtClean="0"/>
                <a:t>2</a:t>
              </a:r>
              <a:r>
                <a:rPr lang="en-US" altLang="zh-CN" sz="2000" dirty="0" smtClean="0"/>
                <a:t>)</a:t>
              </a:r>
              <a:endParaRPr lang="en-US" altLang="zh-CN" sz="2000" baseline="-250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474720" y="4994255"/>
              <a:ext cx="15544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dirty="0" smtClean="0"/>
                <a:t>{C</a:t>
              </a:r>
              <a:r>
                <a:rPr lang="en-US" altLang="zh-CN" sz="2200" baseline="30000" dirty="0" smtClean="0"/>
                <a:t>3</a:t>
              </a:r>
              <a:r>
                <a:rPr lang="en-US" altLang="zh-CN" sz="2200" dirty="0" smtClean="0"/>
                <a:t>,</a:t>
              </a:r>
              <a:r>
                <a:rPr lang="en-US" altLang="zh-CN" sz="2400" dirty="0" smtClean="0"/>
                <a:t> D(</a:t>
              </a:r>
              <a:r>
                <a:rPr lang="el-GR" altLang="zh-CN" sz="2400" dirty="0" smtClean="0"/>
                <a:t>ω</a:t>
              </a:r>
              <a:r>
                <a:rPr lang="en-US" altLang="zh-CN" sz="2400" baseline="30000" dirty="0" smtClean="0"/>
                <a:t>3</a:t>
              </a:r>
              <a:r>
                <a:rPr lang="en-US" altLang="zh-CN" sz="2400" dirty="0" smtClean="0"/>
                <a:t>)</a:t>
              </a:r>
              <a:r>
                <a:rPr lang="en-US" altLang="zh-CN" sz="2200" dirty="0" smtClean="0"/>
                <a:t>}</a:t>
              </a:r>
              <a:endParaRPr lang="en-US" altLang="zh-CN" sz="2200" baseline="-250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334000" y="4988560"/>
              <a:ext cx="1447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dirty="0" smtClean="0"/>
                <a:t>{C</a:t>
              </a:r>
              <a:r>
                <a:rPr lang="en-US" altLang="zh-CN" sz="2200" baseline="30000" dirty="0" smtClean="0"/>
                <a:t>2</a:t>
              </a:r>
              <a:r>
                <a:rPr lang="en-US" altLang="zh-CN" sz="2200" dirty="0" smtClean="0"/>
                <a:t>,</a:t>
              </a:r>
              <a:r>
                <a:rPr lang="en-US" altLang="zh-CN" sz="2400" dirty="0" smtClean="0"/>
                <a:t> D(</a:t>
              </a:r>
              <a:r>
                <a:rPr lang="el-GR" altLang="zh-CN" sz="2400" dirty="0" smtClean="0"/>
                <a:t>ω</a:t>
              </a:r>
              <a:r>
                <a:rPr lang="en-US" altLang="zh-CN" sz="2400" baseline="30000" dirty="0" smtClean="0"/>
                <a:t>2</a:t>
              </a:r>
              <a:r>
                <a:rPr lang="en-US" altLang="zh-CN" sz="2400" dirty="0" smtClean="0"/>
                <a:t>)</a:t>
              </a:r>
              <a:r>
                <a:rPr lang="en-US" altLang="zh-CN" sz="2200" dirty="0" smtClean="0"/>
                <a:t>}</a:t>
              </a:r>
              <a:endParaRPr lang="en-US" altLang="zh-CN" sz="2200" baseline="-250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7162800" y="4988560"/>
              <a:ext cx="1447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dirty="0" smtClean="0"/>
                <a:t>{C</a:t>
              </a:r>
              <a:r>
                <a:rPr lang="en-US" altLang="zh-CN" sz="2200" baseline="30000" dirty="0" smtClean="0"/>
                <a:t>1</a:t>
              </a:r>
              <a:r>
                <a:rPr lang="en-US" altLang="zh-CN" sz="2200" dirty="0" smtClean="0"/>
                <a:t>,</a:t>
              </a:r>
              <a:r>
                <a:rPr lang="en-US" altLang="zh-CN" sz="2400" dirty="0" smtClean="0"/>
                <a:t> D(</a:t>
              </a:r>
              <a:r>
                <a:rPr lang="el-GR" altLang="zh-CN" sz="2400" dirty="0" smtClean="0"/>
                <a:t>ω</a:t>
              </a:r>
              <a:r>
                <a:rPr lang="en-US" altLang="zh-CN" sz="2400" baseline="30000" dirty="0" smtClean="0"/>
                <a:t>1</a:t>
              </a:r>
              <a:r>
                <a:rPr lang="en-US" altLang="zh-CN" sz="2400" dirty="0" smtClean="0"/>
                <a:t>)</a:t>
              </a:r>
              <a:r>
                <a:rPr lang="en-US" altLang="zh-CN" sz="2200" dirty="0" smtClean="0"/>
                <a:t>}</a:t>
              </a:r>
              <a:endParaRPr lang="en-US" altLang="zh-CN" sz="2200" baseline="-250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7362974" y="2743200"/>
              <a:ext cx="3129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~</a:t>
              </a:r>
              <a:endParaRPr lang="zh-CN" altLang="en-US" sz="2000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730524" y="4196457"/>
            <a:ext cx="432048" cy="1152128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203298" y="4713039"/>
            <a:ext cx="648072" cy="635546"/>
          </a:xfrm>
          <a:prstGeom prst="rect">
            <a:avLst/>
          </a:prstGeom>
          <a:solidFill>
            <a:srgbClr val="99CC00">
              <a:alpha val="55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848222" y="5060553"/>
            <a:ext cx="1008112" cy="275506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This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Implicit Systems (relative deadline = 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Sufficient &amp; fast </a:t>
            </a:r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test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Conditions for a necessary </a:t>
            </a:r>
            <a:r>
              <a:rPr lang="en-US" altLang="zh-CN" sz="2200" dirty="0" err="1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test to be sufficient </a:t>
            </a:r>
            <a:b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</a:br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as well (that could be satisfied easily in practice) 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Speedup factor as a function of engine speed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cs typeface="ヒラギノ角ゴ Pro W3" charset="0"/>
              </a:rPr>
              <a:t>&lt;= </a:t>
            </a:r>
            <a:r>
              <a:rPr lang="en-US" altLang="zh-CN" sz="2400" dirty="0" smtClean="0"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Transform into the 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chemeClr val="bg1">
                    <a:lumMod val="65000"/>
                  </a:schemeClr>
                </a:solidFill>
                <a:cs typeface="ヒラギノ角ゴ Pro W3" charset="0"/>
              </a:rPr>
              <a:t>Demand based function analysis</a:t>
            </a:r>
          </a:p>
          <a:p>
            <a:pPr marL="742950" lvl="2" indent="-342900"/>
            <a:r>
              <a:rPr lang="en-US" altLang="zh-CN" sz="2200" dirty="0" err="1" smtClean="0">
                <a:cs typeface="ヒラギノ角ゴ Pro W3" charset="0"/>
              </a:rPr>
              <a:t>Schedulability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experiments</a:t>
            </a:r>
            <a:r>
              <a:rPr lang="en-US" altLang="zh-CN" sz="2200" dirty="0" smtClean="0">
                <a:cs typeface="ヒラギノ角ゴ Pro W3" charset="0"/>
              </a:rPr>
              <a:t> (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outperforms</a:t>
            </a:r>
            <a:r>
              <a:rPr lang="en-US" altLang="zh-CN" sz="2200" dirty="0" smtClean="0">
                <a:cs typeface="ヒラギノ角ゴ Pro W3" charset="0"/>
              </a:rPr>
              <a:t> the current state of the art)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 Set Up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Task set generation - </a:t>
            </a:r>
            <a:r>
              <a:rPr lang="en-US" altLang="zh-CN" sz="2400" i="1" dirty="0" smtClean="0">
                <a:solidFill>
                  <a:srgbClr val="FF0000"/>
                </a:solidFill>
                <a:cs typeface="ヒラギノ角ゴ Pro W3" charset="0"/>
              </a:rPr>
              <a:t>adopt</a:t>
            </a:r>
            <a:r>
              <a:rPr lang="en-US" altLang="zh-CN" sz="2400" dirty="0" smtClean="0">
                <a:cs typeface="ヒラギノ角ゴ Pro W3" charset="0"/>
              </a:rPr>
              <a:t> exactly the methodology described in </a:t>
            </a:r>
            <a:r>
              <a:rPr lang="en-US" altLang="zh-CN" sz="2400" dirty="0" smtClean="0">
                <a:solidFill>
                  <a:srgbClr val="3333FF"/>
                </a:solidFill>
                <a:cs typeface="ヒラギノ角ゴ Pro W3" charset="0"/>
              </a:rPr>
              <a:t>[</a:t>
            </a:r>
            <a:r>
              <a:rPr lang="da-DK" altLang="zh-CN" sz="2400" dirty="0" smtClean="0">
                <a:solidFill>
                  <a:srgbClr val="3333FF"/>
                </a:solidFill>
                <a:cs typeface="ヒラギノ角ゴ Pro W3" charset="0"/>
              </a:rPr>
              <a:t>Davis et al. @RTAS 2014</a:t>
            </a:r>
            <a:r>
              <a:rPr lang="en-US" altLang="zh-CN" sz="2400" dirty="0" smtClean="0">
                <a:solidFill>
                  <a:srgbClr val="3333FF"/>
                </a:solidFill>
                <a:cs typeface="ヒラギノ角ゴ Pro W3" charset="0"/>
              </a:rPr>
              <a:t>]</a:t>
            </a:r>
            <a:r>
              <a:rPr lang="en-US" altLang="zh-CN" sz="2400" dirty="0" smtClean="0">
                <a:cs typeface="ヒラギノ角ゴ Pro W3" charset="0"/>
              </a:rPr>
              <a:t>.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Adaptive Varying-Rate (AVR) Tasks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i="1" dirty="0" smtClean="0"/>
              <a:t>Tasks are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activated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in relation to specific </a:t>
            </a:r>
            <a:r>
              <a:rPr lang="en-US" altLang="zh-CN" sz="2400" i="1" u="sng" dirty="0" smtClean="0"/>
              <a:t>system variables</a:t>
            </a:r>
          </a:p>
          <a:p>
            <a:r>
              <a:rPr lang="en-US" altLang="zh-CN" sz="2400" dirty="0" smtClean="0"/>
              <a:t>Each </a:t>
            </a:r>
            <a:r>
              <a:rPr lang="en-US" altLang="zh-CN" sz="2400" dirty="0" smtClean="0"/>
              <a:t>activation of some recurrent processes (tasks) in CPS is </a:t>
            </a:r>
            <a:r>
              <a:rPr lang="en-US" altLang="zh-CN" sz="2400" dirty="0" smtClean="0">
                <a:solidFill>
                  <a:srgbClr val="C00000"/>
                </a:solidFill>
              </a:rPr>
              <a:t>triggered</a:t>
            </a:r>
            <a:r>
              <a:rPr lang="en-US" altLang="zh-CN" sz="2400" dirty="0" smtClean="0"/>
              <a:t> by the values of variables describing </a:t>
            </a:r>
            <a:r>
              <a:rPr lang="en-US" altLang="zh-CN" sz="2400" dirty="0" smtClean="0">
                <a:solidFill>
                  <a:srgbClr val="3333FF"/>
                </a:solidFill>
              </a:rPr>
              <a:t>the state of the physical system</a:t>
            </a:r>
            <a:r>
              <a:rPr lang="en-US" altLang="zh-CN" sz="2400" dirty="0" smtClean="0"/>
              <a:t>. </a:t>
            </a:r>
            <a:endParaRPr lang="en-US" altLang="zh-CN" sz="2000" dirty="0" smtClean="0"/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9987" t="34250" r="32281" b="31100"/>
          <a:stretch>
            <a:fillRect/>
          </a:stretch>
        </p:blipFill>
        <p:spPr bwMode="auto">
          <a:xfrm>
            <a:off x="827584" y="2960948"/>
            <a:ext cx="2016224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8791" t="38753" r="33155" b="36350"/>
          <a:stretch>
            <a:fillRect/>
          </a:stretch>
        </p:blipFill>
        <p:spPr bwMode="auto">
          <a:xfrm>
            <a:off x="2960430" y="2975424"/>
            <a:ext cx="2907714" cy="27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 Set Up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Task set generation - </a:t>
            </a:r>
            <a:r>
              <a:rPr lang="en-US" altLang="zh-CN" sz="2400" i="1" dirty="0" smtClean="0">
                <a:solidFill>
                  <a:srgbClr val="FF0000"/>
                </a:solidFill>
                <a:cs typeface="ヒラギノ角ゴ Pro W3" charset="0"/>
              </a:rPr>
              <a:t>adopt</a:t>
            </a:r>
            <a:r>
              <a:rPr lang="en-US" altLang="zh-CN" sz="2400" dirty="0" smtClean="0">
                <a:cs typeface="ヒラギノ角ゴ Pro W3" charset="0"/>
              </a:rPr>
              <a:t> exactly the methodology described in </a:t>
            </a:r>
            <a:r>
              <a:rPr lang="en-US" altLang="zh-CN" sz="2400" dirty="0" smtClean="0">
                <a:solidFill>
                  <a:srgbClr val="3333FF"/>
                </a:solidFill>
                <a:cs typeface="ヒラギノ角ゴ Pro W3" charset="0"/>
              </a:rPr>
              <a:t>[</a:t>
            </a:r>
            <a:r>
              <a:rPr lang="da-DK" altLang="zh-CN" sz="2400" dirty="0" smtClean="0">
                <a:solidFill>
                  <a:srgbClr val="3333FF"/>
                </a:solidFill>
                <a:cs typeface="ヒラギノ角ゴ Pro W3" charset="0"/>
              </a:rPr>
              <a:t>Davis et al. @RTAS 2014</a:t>
            </a:r>
            <a:r>
              <a:rPr lang="en-US" altLang="zh-CN" sz="2400" dirty="0" smtClean="0">
                <a:solidFill>
                  <a:srgbClr val="3333FF"/>
                </a:solidFill>
                <a:cs typeface="ヒラギノ角ゴ Pro W3" charset="0"/>
              </a:rPr>
              <a:t>]</a:t>
            </a:r>
            <a:r>
              <a:rPr lang="en-US" altLang="zh-CN" sz="2400" dirty="0" smtClean="0">
                <a:cs typeface="ヒラギノ角ゴ Pro W3" charset="0"/>
              </a:rPr>
              <a:t>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Compared to:</a:t>
            </a:r>
          </a:p>
          <a:p>
            <a:pPr marL="742950" lvl="2" indent="-342900"/>
            <a:r>
              <a:rPr lang="en-US" altLang="zh-CN" sz="2200" b="1" dirty="0" smtClean="0">
                <a:solidFill>
                  <a:srgbClr val="3333FF"/>
                </a:solidFill>
                <a:cs typeface="ヒラギノ角ゴ Pro W3" charset="0"/>
              </a:rPr>
              <a:t>RTA-SP</a:t>
            </a:r>
            <a:r>
              <a:rPr lang="en-US" altLang="zh-CN" sz="2200" dirty="0" smtClean="0">
                <a:cs typeface="ヒラギノ角ゴ Pro W3" charset="0"/>
              </a:rPr>
              <a:t>: Use the maximum WCET, minimum period, and minimum deadline to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represent</a:t>
            </a:r>
            <a:r>
              <a:rPr lang="en-US" altLang="zh-CN" sz="2200" dirty="0" smtClean="0">
                <a:cs typeface="ヒラギノ角ゴ Pro W3" charset="0"/>
              </a:rPr>
              <a:t> all modes to model each AVR task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as a traditional </a:t>
            </a:r>
            <a:r>
              <a:rPr lang="en-US" altLang="zh-CN" sz="2200" b="1" dirty="0" smtClean="0">
                <a:solidFill>
                  <a:srgbClr val="FF0000"/>
                </a:solidFill>
                <a:cs typeface="ヒラギノ角ゴ Pro W3" charset="0"/>
              </a:rPr>
              <a:t>sporadic task</a:t>
            </a:r>
            <a:r>
              <a:rPr lang="en-US" altLang="zh-CN" sz="2200" dirty="0" smtClean="0">
                <a:cs typeface="ヒラギノ角ゴ Pro W3" charset="0"/>
              </a:rPr>
              <a:t>.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 Set Up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Task set generation - </a:t>
            </a:r>
            <a:r>
              <a:rPr lang="en-US" altLang="zh-CN" sz="2400" i="1" dirty="0" smtClean="0">
                <a:solidFill>
                  <a:srgbClr val="FF0000"/>
                </a:solidFill>
                <a:cs typeface="ヒラギノ角ゴ Pro W3" charset="0"/>
              </a:rPr>
              <a:t>adopt</a:t>
            </a:r>
            <a:r>
              <a:rPr lang="en-US" altLang="zh-CN" sz="2400" dirty="0" smtClean="0">
                <a:cs typeface="ヒラギノ角ゴ Pro W3" charset="0"/>
              </a:rPr>
              <a:t> exactly the methodology described in </a:t>
            </a:r>
            <a:r>
              <a:rPr lang="en-US" altLang="zh-CN" sz="2400" dirty="0" smtClean="0">
                <a:solidFill>
                  <a:srgbClr val="3333FF"/>
                </a:solidFill>
                <a:cs typeface="ヒラギノ角ゴ Pro W3" charset="0"/>
              </a:rPr>
              <a:t>[</a:t>
            </a:r>
            <a:r>
              <a:rPr lang="da-DK" altLang="zh-CN" sz="2400" dirty="0" smtClean="0">
                <a:solidFill>
                  <a:srgbClr val="3333FF"/>
                </a:solidFill>
                <a:cs typeface="ヒラギノ角ゴ Pro W3" charset="0"/>
              </a:rPr>
              <a:t>Davis et al. @RTAS 2014</a:t>
            </a:r>
            <a:r>
              <a:rPr lang="en-US" altLang="zh-CN" sz="2400" dirty="0" smtClean="0">
                <a:solidFill>
                  <a:srgbClr val="3333FF"/>
                </a:solidFill>
                <a:cs typeface="ヒラギノ角ゴ Pro W3" charset="0"/>
              </a:rPr>
              <a:t>]</a:t>
            </a:r>
            <a:r>
              <a:rPr lang="en-US" altLang="zh-CN" sz="2400" dirty="0" smtClean="0">
                <a:cs typeface="ヒラギノ角ゴ Pro W3" charset="0"/>
              </a:rPr>
              <a:t>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Compared to:</a:t>
            </a:r>
          </a:p>
          <a:p>
            <a:pPr marL="742950" lvl="2" indent="-342900"/>
            <a:r>
              <a:rPr lang="en-US" altLang="zh-CN" sz="2200" b="1" dirty="0" smtClean="0">
                <a:solidFill>
                  <a:srgbClr val="3333FF"/>
                </a:solidFill>
                <a:cs typeface="ヒラギノ角ゴ Pro W3" charset="0"/>
              </a:rPr>
              <a:t>RTA-SP</a:t>
            </a:r>
            <a:r>
              <a:rPr lang="en-US" altLang="zh-CN" sz="2200" dirty="0" smtClean="0">
                <a:cs typeface="ヒラギノ角ゴ Pro W3" charset="0"/>
              </a:rPr>
              <a:t>: Use the maximum WCET, minimum period, and minimum deadline to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represent</a:t>
            </a:r>
            <a:r>
              <a:rPr lang="en-US" altLang="zh-CN" sz="2200" dirty="0" smtClean="0">
                <a:cs typeface="ヒラギノ角ゴ Pro W3" charset="0"/>
              </a:rPr>
              <a:t> all modes to model each AVR task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as a traditional </a:t>
            </a:r>
            <a:r>
              <a:rPr lang="en-US" altLang="zh-CN" sz="2200" b="1" dirty="0" smtClean="0">
                <a:solidFill>
                  <a:srgbClr val="FF0000"/>
                </a:solidFill>
                <a:cs typeface="ヒラギノ角ゴ Pro W3" charset="0"/>
              </a:rPr>
              <a:t>sporadic task</a:t>
            </a:r>
            <a:r>
              <a:rPr lang="en-US" altLang="zh-CN" sz="2200" dirty="0" smtClean="0">
                <a:cs typeface="ヒラギノ角ゴ Pro W3" charset="0"/>
              </a:rPr>
              <a:t>.</a:t>
            </a:r>
          </a:p>
          <a:p>
            <a:pPr marL="742950" lvl="2" indent="-342900"/>
            <a:r>
              <a:rPr lang="en-US" altLang="zh-CN" sz="2200" b="1" dirty="0" smtClean="0">
                <a:cs typeface="ヒラギノ角ゴ Pro W3" charset="0"/>
              </a:rPr>
              <a:t>Exact-CON</a:t>
            </a:r>
            <a:r>
              <a:rPr lang="en-US" altLang="zh-CN" sz="2200" dirty="0" smtClean="0">
                <a:cs typeface="ヒラギノ角ゴ Pro W3" charset="0"/>
              </a:rPr>
              <a:t>: Compute the maximum interference with additional constraints from the physical system via the exact analysis in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[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Biondi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et al. @ECRTS 2014] </a:t>
            </a:r>
            <a:r>
              <a:rPr lang="en-US" altLang="zh-CN" sz="2200" dirty="0" smtClean="0">
                <a:cs typeface="ヒラギノ角ゴ Pro W3" charset="0"/>
              </a:rPr>
              <a:t>instead of Integer Linear Programming [Davis et al. @RTAS 2014], which is 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the current state of the art</a:t>
            </a:r>
            <a:r>
              <a:rPr lang="en-US" altLang="zh-CN" sz="2200" dirty="0" smtClean="0">
                <a:cs typeface="ヒラギノ角ゴ Pro W3" charset="0"/>
              </a:rPr>
              <a:t> analysis technique for </a:t>
            </a:r>
            <a:r>
              <a:rPr lang="en-US" altLang="zh-CN" sz="2200" u="sng" dirty="0" smtClean="0">
                <a:cs typeface="ヒラギノ角ゴ Pro W3" charset="0"/>
              </a:rPr>
              <a:t>AVR task systems </a:t>
            </a:r>
            <a:r>
              <a:rPr lang="en-US" altLang="zh-CN" sz="2200" u="sng" dirty="0" smtClean="0">
                <a:solidFill>
                  <a:srgbClr val="FF0000"/>
                </a:solidFill>
                <a:cs typeface="ヒラギノ角ゴ Pro W3" charset="0"/>
              </a:rPr>
              <a:t>under </a:t>
            </a:r>
            <a:r>
              <a:rPr lang="en-US" altLang="zh-CN" sz="2200" b="1" i="1" u="sng" dirty="0" smtClean="0">
                <a:solidFill>
                  <a:srgbClr val="FF0000"/>
                </a:solidFill>
                <a:cs typeface="ヒラギノ角ゴ Pro W3" charset="0"/>
              </a:rPr>
              <a:t>fixed priority </a:t>
            </a:r>
            <a:r>
              <a:rPr lang="en-US" altLang="zh-CN" sz="2200" u="sng" dirty="0" smtClean="0">
                <a:solidFill>
                  <a:srgbClr val="FF0000"/>
                </a:solidFill>
                <a:cs typeface="ヒラギノ角ゴ Pro W3" charset="0"/>
              </a:rPr>
              <a:t>scheduling.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Experimental Comparison</a:t>
            </a:r>
            <a:endParaRPr lang="zh-CN" alt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51704" t="17450" r="26390" b="24800"/>
          <a:stretch>
            <a:fillRect/>
          </a:stretch>
        </p:blipFill>
        <p:spPr bwMode="auto">
          <a:xfrm>
            <a:off x="1547664" y="1052736"/>
            <a:ext cx="5760640" cy="465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箭头连接符 4"/>
          <p:cNvCxnSpPr/>
          <p:nvPr/>
        </p:nvCxnSpPr>
        <p:spPr>
          <a:xfrm>
            <a:off x="2123728" y="5301208"/>
            <a:ext cx="540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851920" y="5373216"/>
            <a:ext cx="1512168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08490" y="5507940"/>
            <a:ext cx="149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Lightly loaded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41531" y="5456799"/>
            <a:ext cx="1615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Heavily loaded</a:t>
            </a:r>
            <a:endParaRPr lang="zh-CN" altLang="en-US" dirty="0"/>
          </a:p>
        </p:txBody>
      </p:sp>
      <p:sp>
        <p:nvSpPr>
          <p:cNvPr id="9" name="等腰三角形 8"/>
          <p:cNvSpPr/>
          <p:nvPr/>
        </p:nvSpPr>
        <p:spPr>
          <a:xfrm>
            <a:off x="2123728" y="4903885"/>
            <a:ext cx="4968552" cy="36004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Experimental Comparison</a:t>
            </a:r>
            <a:endParaRPr lang="zh-CN" alt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51704" t="17450" r="26390" b="24800"/>
          <a:stretch>
            <a:fillRect/>
          </a:stretch>
        </p:blipFill>
        <p:spPr bwMode="auto">
          <a:xfrm>
            <a:off x="1547664" y="1052736"/>
            <a:ext cx="5760640" cy="465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箭头连接符 4"/>
          <p:cNvCxnSpPr/>
          <p:nvPr/>
        </p:nvCxnSpPr>
        <p:spPr>
          <a:xfrm flipV="1">
            <a:off x="2123728" y="980728"/>
            <a:ext cx="0" cy="4320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 rot="16200000">
            <a:off x="971600" y="2996952"/>
            <a:ext cx="1512168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7308" y="1907540"/>
            <a:ext cx="15263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b="1" dirty="0" err="1" smtClean="0"/>
              <a:t>Schedulability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Experimental Comparison</a:t>
            </a:r>
            <a:endParaRPr lang="zh-CN" alt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51704" t="17450" r="26390" b="24800"/>
          <a:stretch>
            <a:fillRect/>
          </a:stretch>
        </p:blipFill>
        <p:spPr bwMode="auto">
          <a:xfrm>
            <a:off x="1547664" y="1052736"/>
            <a:ext cx="5760640" cy="465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 rot="16200000">
            <a:off x="6408204" y="2528900"/>
            <a:ext cx="432048" cy="504056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123728" y="2780928"/>
            <a:ext cx="446449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611374" y="2780928"/>
            <a:ext cx="0" cy="24482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圆角矩形标注 10"/>
          <p:cNvSpPr/>
          <p:nvPr/>
        </p:nvSpPr>
        <p:spPr>
          <a:xfrm>
            <a:off x="2181603" y="2924944"/>
            <a:ext cx="4248472" cy="1224136"/>
          </a:xfrm>
          <a:prstGeom prst="wedgeRoundRectCallout">
            <a:avLst>
              <a:gd name="adj1" fmla="val 53153"/>
              <a:gd name="adj2" fmla="val -50965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/>
              <a:t>86% of the sets with utilization 0.9 is schedulable under our method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Experimental Comparison</a:t>
            </a:r>
            <a:endParaRPr lang="zh-CN" alt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51704" t="17450" r="26390" b="24800"/>
          <a:stretch>
            <a:fillRect/>
          </a:stretch>
        </p:blipFill>
        <p:spPr bwMode="auto">
          <a:xfrm>
            <a:off x="1547664" y="1052736"/>
            <a:ext cx="5760640" cy="465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56536" t="16400" r="17692" b="16401"/>
          <a:stretch>
            <a:fillRect/>
          </a:stretch>
        </p:blipFill>
        <p:spPr bwMode="auto">
          <a:xfrm>
            <a:off x="1475656" y="1052736"/>
            <a:ext cx="57606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Experimental Comparison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5292080" y="4653136"/>
            <a:ext cx="3384376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u="sng" dirty="0" smtClean="0"/>
              <a:t>Parameter Study</a:t>
            </a:r>
            <a:r>
              <a:rPr lang="en-US" altLang="zh-CN" sz="2400" dirty="0" smtClean="0"/>
              <a:t>: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Different task size n</a:t>
            </a:r>
          </a:p>
          <a:p>
            <a:pPr algn="ctr"/>
            <a:r>
              <a:rPr lang="en-US" altLang="zh-CN" sz="2400" dirty="0" smtClean="0"/>
              <a:t>Similarity of modes</a:t>
            </a:r>
          </a:p>
          <a:p>
            <a:pPr algn="ctr"/>
            <a:r>
              <a:rPr lang="en-US" altLang="zh-CN" sz="2400" dirty="0" smtClean="0"/>
              <a:t>Proportion of AVR tasks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8684" t="22700" r="6095" b="24356"/>
          <a:stretch>
            <a:fillRect/>
          </a:stretch>
        </p:blipFill>
        <p:spPr bwMode="auto">
          <a:xfrm>
            <a:off x="0" y="4652602"/>
            <a:ext cx="3424170" cy="220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6871" t="17450" r="29612" b="17451"/>
          <a:stretch>
            <a:fillRect/>
          </a:stretch>
        </p:blipFill>
        <p:spPr bwMode="auto">
          <a:xfrm>
            <a:off x="1619672" y="1124744"/>
            <a:ext cx="52565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Experimental Comparison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5292080" y="4653136"/>
            <a:ext cx="3384376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u="sng" dirty="0" smtClean="0"/>
              <a:t>Parameter Study:</a:t>
            </a:r>
          </a:p>
          <a:p>
            <a:pPr algn="ctr"/>
            <a:r>
              <a:rPr lang="en-US" altLang="zh-CN" sz="2400" dirty="0" smtClean="0"/>
              <a:t>Different task size n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Similarity of modes</a:t>
            </a:r>
          </a:p>
          <a:p>
            <a:pPr algn="ctr"/>
            <a:r>
              <a:rPr lang="en-US" altLang="zh-CN" sz="2400" dirty="0" smtClean="0"/>
              <a:t>Proportion of AVR tasks</a:t>
            </a:r>
            <a:endParaRPr lang="zh-CN" altLang="en-US" sz="2400" dirty="0" smtClean="0"/>
          </a:p>
        </p:txBody>
      </p:sp>
      <p:sp>
        <p:nvSpPr>
          <p:cNvPr id="7" name="矩形 6"/>
          <p:cNvSpPr/>
          <p:nvPr/>
        </p:nvSpPr>
        <p:spPr>
          <a:xfrm>
            <a:off x="590806" y="5393209"/>
            <a:ext cx="432048" cy="1152128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63580" y="5909791"/>
            <a:ext cx="648072" cy="635546"/>
          </a:xfrm>
          <a:prstGeom prst="rect">
            <a:avLst/>
          </a:prstGeom>
          <a:solidFill>
            <a:srgbClr val="99CC00">
              <a:alpha val="55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8504" y="6257305"/>
            <a:ext cx="1008112" cy="275506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Experimental Comparison</a:t>
            </a:r>
            <a:endParaRPr lang="zh-CN" alt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4576" t="17450" r="619" b="17451"/>
          <a:stretch>
            <a:fillRect/>
          </a:stretch>
        </p:blipFill>
        <p:spPr bwMode="auto">
          <a:xfrm>
            <a:off x="1475656" y="1124744"/>
            <a:ext cx="55446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292080" y="4653136"/>
            <a:ext cx="3384376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u="sng" dirty="0" smtClean="0"/>
              <a:t>Parameter Study</a:t>
            </a:r>
            <a:r>
              <a:rPr lang="en-US" altLang="zh-CN" sz="2400" dirty="0" smtClean="0"/>
              <a:t>:</a:t>
            </a:r>
          </a:p>
          <a:p>
            <a:pPr algn="ctr"/>
            <a:r>
              <a:rPr lang="en-US" altLang="zh-CN" sz="2400" dirty="0" smtClean="0"/>
              <a:t>Different task size n</a:t>
            </a:r>
          </a:p>
          <a:p>
            <a:pPr algn="ctr"/>
            <a:r>
              <a:rPr lang="en-US" altLang="zh-CN" sz="2400" dirty="0" smtClean="0"/>
              <a:t>Similarity of modes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Proportion of AVR tasks</a:t>
            </a: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55776" y="836712"/>
            <a:ext cx="2160240" cy="50405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Conclusion &amp; Further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Adaptive Varying-Rate (AVR) Tasks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i="1" dirty="0" smtClean="0"/>
              <a:t>Tasks are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activated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in relation to specific </a:t>
            </a:r>
            <a:r>
              <a:rPr lang="en-US" altLang="zh-CN" sz="2400" i="1" u="sng" dirty="0" smtClean="0"/>
              <a:t>system variables</a:t>
            </a:r>
          </a:p>
          <a:p>
            <a:r>
              <a:rPr lang="en-US" altLang="zh-CN" sz="2400" dirty="0" smtClean="0"/>
              <a:t>Each </a:t>
            </a:r>
            <a:r>
              <a:rPr lang="en-US" altLang="zh-CN" sz="2400" dirty="0" smtClean="0"/>
              <a:t>activation of some recurrent processes (tasks) in CPS is </a:t>
            </a:r>
            <a:r>
              <a:rPr lang="en-US" altLang="zh-CN" sz="2400" dirty="0" smtClean="0">
                <a:solidFill>
                  <a:srgbClr val="C00000"/>
                </a:solidFill>
              </a:rPr>
              <a:t>triggered</a:t>
            </a:r>
            <a:r>
              <a:rPr lang="en-US" altLang="zh-CN" sz="2400" dirty="0" smtClean="0"/>
              <a:t> by the values of variables describing </a:t>
            </a:r>
            <a:r>
              <a:rPr lang="en-US" altLang="zh-CN" sz="2400" dirty="0" smtClean="0">
                <a:solidFill>
                  <a:srgbClr val="3333FF"/>
                </a:solidFill>
              </a:rPr>
              <a:t>the state of the physical system</a:t>
            </a:r>
            <a:r>
              <a:rPr lang="en-US" altLang="zh-CN" sz="2400" dirty="0" smtClean="0"/>
              <a:t>. </a:t>
            </a:r>
            <a:endParaRPr lang="en-US" altLang="zh-CN" sz="2000" dirty="0" smtClean="0"/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9987" t="34250" r="32281" b="31100"/>
          <a:stretch>
            <a:fillRect/>
          </a:stretch>
        </p:blipFill>
        <p:spPr bwMode="auto">
          <a:xfrm>
            <a:off x="827584" y="2960948"/>
            <a:ext cx="2016224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8791" t="38753" r="33155" b="36350"/>
          <a:stretch>
            <a:fillRect/>
          </a:stretch>
        </p:blipFill>
        <p:spPr bwMode="auto">
          <a:xfrm>
            <a:off x="2960430" y="2975424"/>
            <a:ext cx="2907714" cy="27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50737" t="18500" r="18980" b="15351"/>
          <a:stretch>
            <a:fillRect/>
          </a:stretch>
        </p:blipFill>
        <p:spPr bwMode="auto">
          <a:xfrm rot="16200000" flipH="1">
            <a:off x="5706698" y="3302415"/>
            <a:ext cx="3599257" cy="24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Conclusion &amp; Further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Sufficient</a:t>
            </a:r>
            <a:r>
              <a:rPr lang="en-US" altLang="zh-CN" sz="2200" dirty="0" smtClean="0">
                <a:cs typeface="ヒラギノ角ゴ Pro W3" charset="0"/>
              </a:rPr>
              <a:t> &amp; fast 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test</a:t>
            </a: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Conditions for a 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necessary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err="1" smtClean="0">
                <a:solidFill>
                  <a:srgbClr val="3333FF"/>
                </a:solidFill>
                <a:cs typeface="ヒラギノ角ゴ Pro W3" charset="0"/>
              </a:rPr>
              <a:t>schedulability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test to be 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sufficient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br>
              <a:rPr lang="en-US" altLang="zh-CN" sz="2200" dirty="0" smtClean="0">
                <a:cs typeface="ヒラギノ角ゴ Pro W3" charset="0"/>
              </a:rPr>
            </a:br>
            <a:r>
              <a:rPr lang="en-US" altLang="zh-CN" sz="2200" dirty="0" smtClean="0">
                <a:cs typeface="ヒラギノ角ゴ Pro W3" charset="0"/>
              </a:rPr>
              <a:t>as well (that could be satisfied easily in practice) 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Speedup factor </a:t>
            </a:r>
            <a:r>
              <a:rPr lang="en-US" altLang="zh-CN" sz="2200" dirty="0" smtClean="0">
                <a:cs typeface="ヒラギノ角ゴ Pro W3" charset="0"/>
              </a:rPr>
              <a:t>as a function of engine speed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sp>
        <p:nvSpPr>
          <p:cNvPr id="4" name="半闭框 3"/>
          <p:cNvSpPr/>
          <p:nvPr/>
        </p:nvSpPr>
        <p:spPr>
          <a:xfrm rot="8604576" flipH="1">
            <a:off x="6468463" y="2625237"/>
            <a:ext cx="2880320" cy="792088"/>
          </a:xfrm>
          <a:prstGeom prst="half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Conclusion &amp; Further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cs typeface="ヒラギノ角ゴ Pro W3" charset="0"/>
              </a:rPr>
              <a:t>&lt;= </a:t>
            </a:r>
            <a:r>
              <a:rPr lang="en-US" altLang="zh-CN" sz="2400" dirty="0" smtClean="0"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Transform into the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Demand based function</a:t>
            </a:r>
            <a:r>
              <a:rPr lang="en-US" altLang="zh-CN" sz="2200" dirty="0" smtClean="0">
                <a:cs typeface="ヒラギノ角ゴ Pro W3" charset="0"/>
              </a:rPr>
              <a:t> analysis</a:t>
            </a:r>
          </a:p>
          <a:p>
            <a:pPr marL="742950" lvl="2" indent="-342900"/>
            <a:r>
              <a:rPr lang="en-US" altLang="zh-CN" sz="2200" dirty="0" err="1" smtClean="0">
                <a:cs typeface="ヒラギノ角ゴ Pro W3" charset="0"/>
              </a:rPr>
              <a:t>Schedulability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experiments</a:t>
            </a:r>
            <a:r>
              <a:rPr lang="en-US" altLang="zh-CN" sz="2200" dirty="0" smtClean="0">
                <a:cs typeface="ヒラギノ角ゴ Pro W3" charset="0"/>
              </a:rPr>
              <a:t> (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outperforms</a:t>
            </a:r>
            <a:r>
              <a:rPr lang="en-US" altLang="zh-CN" sz="2200" dirty="0" smtClean="0">
                <a:cs typeface="ヒラギノ角ゴ Pro W3" charset="0"/>
              </a:rPr>
              <a:t> the current state of the art)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sp>
        <p:nvSpPr>
          <p:cNvPr id="4" name="半闭框 3"/>
          <p:cNvSpPr/>
          <p:nvPr/>
        </p:nvSpPr>
        <p:spPr>
          <a:xfrm rot="8604576" flipH="1">
            <a:off x="6386580" y="1637421"/>
            <a:ext cx="1175643" cy="379496"/>
          </a:xfrm>
          <a:prstGeom prst="half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Conclusion &amp; Further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cs typeface="ヒラギノ角ゴ Pro W3" charset="0"/>
              </a:rPr>
              <a:t>&lt;= </a:t>
            </a:r>
            <a:r>
              <a:rPr lang="en-US" altLang="zh-CN" sz="2400" dirty="0" smtClean="0"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Transform into the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Demand based function</a:t>
            </a:r>
            <a:r>
              <a:rPr lang="en-US" altLang="zh-CN" sz="2200" dirty="0" smtClean="0">
                <a:cs typeface="ヒラギノ角ゴ Pro W3" charset="0"/>
              </a:rPr>
              <a:t> analysis</a:t>
            </a:r>
          </a:p>
          <a:p>
            <a:pPr marL="742950" lvl="2" indent="-342900"/>
            <a:r>
              <a:rPr lang="en-US" altLang="zh-CN" sz="2200" dirty="0" err="1" smtClean="0">
                <a:cs typeface="ヒラギノ角ゴ Pro W3" charset="0"/>
              </a:rPr>
              <a:t>Schedulability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experiments</a:t>
            </a:r>
            <a:r>
              <a:rPr lang="en-US" altLang="zh-CN" sz="2200" dirty="0" smtClean="0">
                <a:cs typeface="ヒラギノ角ゴ Pro W3" charset="0"/>
              </a:rPr>
              <a:t> (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outperforms</a:t>
            </a:r>
            <a:r>
              <a:rPr lang="en-US" altLang="zh-CN" sz="2200" dirty="0" smtClean="0">
                <a:cs typeface="ヒラギノ角ゴ Pro W3" charset="0"/>
              </a:rPr>
              <a:t> the current state of the art)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sp>
        <p:nvSpPr>
          <p:cNvPr id="4" name="半闭框 3"/>
          <p:cNvSpPr/>
          <p:nvPr/>
        </p:nvSpPr>
        <p:spPr>
          <a:xfrm rot="8604576" flipH="1">
            <a:off x="6386580" y="1637421"/>
            <a:ext cx="1175643" cy="379496"/>
          </a:xfrm>
          <a:prstGeom prst="half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3779912" y="3140968"/>
            <a:ext cx="4176464" cy="1512168"/>
          </a:xfrm>
          <a:prstGeom prst="wedgeEllipseCallout">
            <a:avLst>
              <a:gd name="adj1" fmla="val -43180"/>
              <a:gd name="adj2" fmla="val -484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We do lose something during this transformation…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Conclusion &amp; Further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cs typeface="ヒラギノ角ゴ Pro W3" charset="0"/>
              </a:rPr>
              <a:t>&lt;= </a:t>
            </a:r>
            <a:r>
              <a:rPr lang="en-US" altLang="zh-CN" sz="2400" dirty="0" smtClean="0"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Transform into the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Demand based function</a:t>
            </a:r>
            <a:r>
              <a:rPr lang="en-US" altLang="zh-CN" sz="2200" dirty="0" smtClean="0">
                <a:cs typeface="ヒラギノ角ゴ Pro W3" charset="0"/>
              </a:rPr>
              <a:t> analysis</a:t>
            </a:r>
          </a:p>
          <a:p>
            <a:pPr marL="742950" lvl="2" indent="-342900"/>
            <a:r>
              <a:rPr lang="en-US" altLang="zh-CN" sz="2200" dirty="0" err="1" smtClean="0">
                <a:cs typeface="ヒラギノ角ゴ Pro W3" charset="0"/>
              </a:rPr>
              <a:t>Schedulability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experiments</a:t>
            </a:r>
            <a:r>
              <a:rPr lang="en-US" altLang="zh-CN" sz="2200" dirty="0" smtClean="0">
                <a:cs typeface="ヒラギノ角ゴ Pro W3" charset="0"/>
              </a:rPr>
              <a:t> (</a:t>
            </a:r>
            <a:r>
              <a:rPr lang="en-US" altLang="zh-CN" sz="2200" dirty="0" smtClean="0">
                <a:solidFill>
                  <a:srgbClr val="C00000"/>
                </a:solidFill>
                <a:cs typeface="ヒラギノ角ゴ Pro W3" charset="0"/>
              </a:rPr>
              <a:t>outperforms</a:t>
            </a:r>
            <a:r>
              <a:rPr lang="en-US" altLang="zh-CN" sz="2200" dirty="0" smtClean="0">
                <a:cs typeface="ヒラギノ角ゴ Pro W3" charset="0"/>
              </a:rPr>
              <a:t> the current state of the art)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sp>
        <p:nvSpPr>
          <p:cNvPr id="4" name="半闭框 3"/>
          <p:cNvSpPr/>
          <p:nvPr/>
        </p:nvSpPr>
        <p:spPr>
          <a:xfrm rot="8604576" flipH="1">
            <a:off x="6386580" y="1637421"/>
            <a:ext cx="1175643" cy="379496"/>
          </a:xfrm>
          <a:prstGeom prst="half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3131840" y="3861048"/>
            <a:ext cx="5328592" cy="1512168"/>
          </a:xfrm>
          <a:prstGeom prst="wedgeEllipseCallout">
            <a:avLst>
              <a:gd name="adj1" fmla="val -39023"/>
              <a:gd name="adj2" fmla="val -699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Not very fast -- </a:t>
            </a:r>
            <a:br>
              <a:rPr lang="en-US" altLang="zh-CN" sz="2400" dirty="0" smtClean="0"/>
            </a:br>
            <a:r>
              <a:rPr lang="en-US" altLang="zh-CN" sz="2400" dirty="0" smtClean="0"/>
              <a:t>Study of digraph based task model is still on going…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Conclusion &amp; Further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8206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We focus on providing  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EDF </a:t>
            </a:r>
            <a:r>
              <a:rPr lang="en-US" altLang="zh-CN" sz="2400" b="1" dirty="0" err="1" smtClean="0">
                <a:solidFill>
                  <a:srgbClr val="C00000"/>
                </a:solidFill>
                <a:cs typeface="ヒラギノ角ゴ Pro W3" charset="0"/>
              </a:rPr>
              <a:t>schedulability</a:t>
            </a:r>
            <a:r>
              <a:rPr lang="en-US" altLang="zh-CN" sz="2400" b="1" dirty="0" smtClean="0">
                <a:solidFill>
                  <a:srgbClr val="C00000"/>
                </a:solidFill>
                <a:cs typeface="ヒラギノ角ゴ Pro W3" charset="0"/>
              </a:rPr>
              <a:t> analysis </a:t>
            </a:r>
            <a:r>
              <a:rPr lang="en-US" altLang="zh-CN" sz="2400" dirty="0" smtClean="0">
                <a:cs typeface="ヒラギノ角ゴ Pro W3" charset="0"/>
              </a:rPr>
              <a:t>for workloads including AVR tasks.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Implicit Systems (relative deadline = period)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400" dirty="0" smtClean="0">
                <a:cs typeface="ヒラギノ角ゴ Pro W3" charset="0"/>
              </a:rPr>
              <a:t>Constrained Systems (relative deadline </a:t>
            </a:r>
            <a:r>
              <a:rPr lang="en-US" altLang="zh-CN" sz="2400" dirty="0" smtClean="0">
                <a:cs typeface="ヒラギノ角ゴ Pro W3" charset="0"/>
              </a:rPr>
              <a:t>&lt;= </a:t>
            </a:r>
            <a:r>
              <a:rPr lang="en-US" altLang="zh-CN" sz="2400" dirty="0" smtClean="0">
                <a:cs typeface="ヒラギノ角ゴ Pro W3" charset="0"/>
              </a:rPr>
              <a:t>period)</a:t>
            </a:r>
          </a:p>
          <a:p>
            <a:pPr marL="742950" lvl="2" indent="-342900"/>
            <a:r>
              <a:rPr lang="en-US" altLang="zh-CN" sz="2200" dirty="0" smtClean="0">
                <a:cs typeface="ヒラギノ角ゴ Pro W3" charset="0"/>
              </a:rPr>
              <a:t>Transform into the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digraph based task model</a:t>
            </a:r>
          </a:p>
          <a:p>
            <a:pPr marL="742950" lvl="2" indent="-342900"/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Demand based function</a:t>
            </a:r>
            <a:r>
              <a:rPr lang="en-US" altLang="zh-CN" sz="2200" dirty="0" smtClean="0">
                <a:cs typeface="ヒラギノ角ゴ Pro W3" charset="0"/>
              </a:rPr>
              <a:t> analysis</a:t>
            </a:r>
          </a:p>
          <a:p>
            <a:pPr marL="742950" lvl="2" indent="-342900"/>
            <a:r>
              <a:rPr lang="en-US" altLang="zh-CN" sz="2200" dirty="0" err="1" smtClean="0">
                <a:cs typeface="ヒラギノ角ゴ Pro W3" charset="0"/>
              </a:rPr>
              <a:t>Schedulability</a:t>
            </a:r>
            <a:r>
              <a:rPr lang="en-US" altLang="zh-CN" sz="2200" dirty="0" smtClean="0">
                <a:cs typeface="ヒラギノ角ゴ Pro W3" charset="0"/>
              </a:rPr>
              <a:t> </a:t>
            </a:r>
            <a:r>
              <a:rPr lang="en-US" altLang="zh-CN" sz="2200" dirty="0" smtClean="0">
                <a:solidFill>
                  <a:srgbClr val="3333FF"/>
                </a:solidFill>
                <a:cs typeface="ヒラギノ角ゴ Pro W3" charset="0"/>
              </a:rPr>
              <a:t>experiments</a:t>
            </a:r>
            <a:r>
              <a:rPr lang="en-US" altLang="zh-CN" sz="2200" dirty="0" smtClean="0">
                <a:cs typeface="ヒラギノ角ゴ Pro W3" charset="0"/>
              </a:rPr>
              <a:t> (</a:t>
            </a:r>
            <a:r>
              <a:rPr lang="en-US" altLang="zh-CN" sz="2200" u="sng" dirty="0" smtClean="0">
                <a:solidFill>
                  <a:srgbClr val="C00000"/>
                </a:solidFill>
                <a:cs typeface="ヒラギノ角ゴ Pro W3" charset="0"/>
              </a:rPr>
              <a:t>outperforms</a:t>
            </a:r>
            <a:r>
              <a:rPr lang="en-US" altLang="zh-CN" sz="2200" u="sng" dirty="0" smtClean="0">
                <a:cs typeface="ヒラギノ角ゴ Pro W3" charset="0"/>
              </a:rPr>
              <a:t> the current state of the art</a:t>
            </a:r>
            <a:r>
              <a:rPr lang="en-US" altLang="zh-CN" sz="2200" dirty="0" smtClean="0">
                <a:cs typeface="ヒラギノ角ゴ Pro W3" charset="0"/>
              </a:rPr>
              <a:t>)</a:t>
            </a: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sp>
        <p:nvSpPr>
          <p:cNvPr id="4" name="半闭框 3"/>
          <p:cNvSpPr/>
          <p:nvPr/>
        </p:nvSpPr>
        <p:spPr>
          <a:xfrm rot="8604576" flipH="1">
            <a:off x="6386580" y="1637421"/>
            <a:ext cx="1175643" cy="379496"/>
          </a:xfrm>
          <a:prstGeom prst="half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3131840" y="4293096"/>
            <a:ext cx="5328592" cy="1512168"/>
          </a:xfrm>
          <a:prstGeom prst="wedgeEllipseCallout">
            <a:avLst>
              <a:gd name="adj1" fmla="val 13109"/>
              <a:gd name="adj2" fmla="val -760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That’s when we submitted the paper, not now…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85800" y="267905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ヒラギノ角ゴ Pro W3" charset="0"/>
              </a:rPr>
              <a:t>Thank you!</a:t>
            </a: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71600" y="443711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Zhishan</a:t>
            </a:r>
            <a:r>
              <a:rPr kumimoji="0" lang="en-US" altLang="zh-CN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 </a:t>
            </a:r>
            <a:r>
              <a:rPr kumimoji="0" lang="en-US" altLang="zh-CN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Guo</a:t>
            </a:r>
            <a:endParaRPr kumimoji="0" lang="en-US" altLang="zh-CN" sz="2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0"/>
              <a:cs typeface="ヒラギノ角ゴ Pro W3" charset="0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0"/>
                <a:cs typeface="ヒラギノ角ゴ Pro W3" charset="0"/>
              </a:rPr>
              <a:t>zsguo@cs.unc.edu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2000" dirty="0" smtClean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Adaptive Varying-Rate (AVR) Tasks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i="1" dirty="0" smtClean="0"/>
              <a:t>Tasks are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activated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in relation to specific </a:t>
            </a:r>
            <a:r>
              <a:rPr lang="en-US" altLang="zh-CN" sz="2400" i="1" u="sng" dirty="0" smtClean="0"/>
              <a:t>system variables</a:t>
            </a:r>
          </a:p>
          <a:p>
            <a:pPr lvl="1"/>
            <a:r>
              <a:rPr lang="en-US" altLang="zh-CN" sz="2400" dirty="0" smtClean="0"/>
              <a:t>Such </a:t>
            </a:r>
            <a:r>
              <a:rPr lang="en-US" altLang="zh-CN" sz="2400" dirty="0" smtClean="0"/>
              <a:t>as the </a:t>
            </a:r>
            <a:r>
              <a:rPr lang="en-US" altLang="zh-CN" sz="2400" i="1" dirty="0" smtClean="0">
                <a:solidFill>
                  <a:srgbClr val="3333FF"/>
                </a:solidFill>
              </a:rPr>
              <a:t>crankshaft rotation angle</a:t>
            </a:r>
          </a:p>
          <a:p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76872"/>
            <a:ext cx="5653916" cy="301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051720" y="5229200"/>
            <a:ext cx="543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Intake         Compression        Power            Exhaust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Adaptive Varying-Rate (AVR) Tasks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i="1" dirty="0" smtClean="0"/>
              <a:t>Tasks are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activated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in relation to specific </a:t>
            </a:r>
            <a:r>
              <a:rPr lang="en-US" altLang="zh-CN" sz="2400" i="1" u="sng" dirty="0" smtClean="0"/>
              <a:t>system variables</a:t>
            </a:r>
          </a:p>
          <a:p>
            <a:pPr lvl="1"/>
            <a:r>
              <a:rPr lang="en-US" altLang="zh-CN" sz="2400" dirty="0" smtClean="0"/>
              <a:t>Such </a:t>
            </a:r>
            <a:r>
              <a:rPr lang="en-US" altLang="zh-CN" sz="2400" dirty="0" smtClean="0"/>
              <a:t>as the </a:t>
            </a:r>
            <a:r>
              <a:rPr lang="en-US" altLang="zh-CN" sz="2400" i="1" dirty="0" smtClean="0">
                <a:solidFill>
                  <a:srgbClr val="3333FF"/>
                </a:solidFill>
              </a:rPr>
              <a:t>crankshaft rotation angle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Inter-arrival time </a:t>
            </a:r>
            <a:r>
              <a:rPr lang="en-US" altLang="zh-CN" sz="2400" dirty="0" smtClean="0"/>
              <a:t>of a task may </a:t>
            </a:r>
            <a:r>
              <a:rPr lang="en-US" altLang="zh-CN" sz="2400" u="sng" dirty="0" smtClean="0"/>
              <a:t>vary</a:t>
            </a:r>
          </a:p>
          <a:p>
            <a:pPr lvl="1"/>
            <a:r>
              <a:rPr lang="en-US" altLang="zh-CN" sz="2400" dirty="0" smtClean="0"/>
              <a:t>Fuel injection</a:t>
            </a:r>
          </a:p>
          <a:p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r="51603"/>
          <a:stretch>
            <a:fillRect/>
          </a:stretch>
        </p:blipFill>
        <p:spPr bwMode="auto">
          <a:xfrm>
            <a:off x="5868144" y="2996952"/>
            <a:ext cx="2736304" cy="301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012160" y="594928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Intake         Compression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6084168" y="551723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b="1" dirty="0" smtClean="0">
                <a:solidFill>
                  <a:srgbClr val="FF0000"/>
                </a:solidFill>
              </a:rPr>
              <a:t>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40352" y="515719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b="1" dirty="0" smtClean="0">
                <a:solidFill>
                  <a:srgbClr val="FF0000"/>
                </a:solidFill>
              </a:rPr>
              <a:t>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99592" y="3717033"/>
          <a:ext cx="41044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4229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Ang. </a:t>
                      </a:r>
                      <a:r>
                        <a:rPr lang="en-US" altLang="zh-CN" baseline="0" dirty="0" smtClean="0"/>
                        <a:t> Speed </a:t>
                      </a:r>
                      <a:r>
                        <a:rPr lang="el-GR" altLang="zh-CN" b="1" dirty="0" smtClean="0">
                          <a:solidFill>
                            <a:srgbClr val="FF0000"/>
                          </a:solidFill>
                        </a:rPr>
                        <a:t>ω</a:t>
                      </a: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(rpm)</a:t>
                      </a:r>
                      <a:endParaRPr lang="zh-CN" alt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Task’s Period </a:t>
                      </a:r>
                    </a:p>
                    <a:p>
                      <a:pPr algn="ctr"/>
                      <a:r>
                        <a:rPr lang="en-US" altLang="zh-CN" dirty="0" smtClean="0"/>
                        <a:t>(ms)</a:t>
                      </a:r>
                      <a:endParaRPr lang="zh-CN" altLang="en-US" dirty="0"/>
                    </a:p>
                  </a:txBody>
                  <a:tcPr/>
                </a:tc>
              </a:tr>
              <a:tr h="2431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/>
                </a:tc>
              </a:tr>
              <a:tr h="270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Adaptive Varying-Rate (AVR) Tasks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i="1" dirty="0" smtClean="0"/>
              <a:t>Tasks are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activated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in relation to specific </a:t>
            </a:r>
            <a:r>
              <a:rPr lang="en-US" altLang="zh-CN" sz="2400" i="1" u="sng" dirty="0" smtClean="0"/>
              <a:t>system variables</a:t>
            </a:r>
          </a:p>
          <a:p>
            <a:pPr lvl="1"/>
            <a:r>
              <a:rPr lang="en-US" altLang="zh-CN" sz="2400" dirty="0" smtClean="0"/>
              <a:t>Such </a:t>
            </a:r>
            <a:r>
              <a:rPr lang="en-US" altLang="zh-CN" sz="2400" dirty="0" smtClean="0"/>
              <a:t>as the </a:t>
            </a:r>
            <a:r>
              <a:rPr lang="en-US" altLang="zh-CN" sz="2400" i="1" dirty="0" smtClean="0">
                <a:solidFill>
                  <a:srgbClr val="3333FF"/>
                </a:solidFill>
              </a:rPr>
              <a:t>crankshaft rotation angle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Inter-arrival time </a:t>
            </a:r>
            <a:r>
              <a:rPr lang="en-US" altLang="zh-CN" sz="2400" dirty="0" smtClean="0"/>
              <a:t>of a task </a:t>
            </a:r>
            <a:r>
              <a:rPr lang="en-US" altLang="zh-CN" sz="2400" u="sng" dirty="0" smtClean="0"/>
              <a:t>varies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Execution time </a:t>
            </a:r>
            <a:r>
              <a:rPr lang="en-US" altLang="zh-CN" sz="2400" dirty="0" smtClean="0"/>
              <a:t>of a task </a:t>
            </a:r>
            <a:r>
              <a:rPr lang="en-US" altLang="zh-CN" sz="2400" u="sng" dirty="0" smtClean="0"/>
              <a:t>varies</a:t>
            </a:r>
            <a:r>
              <a:rPr lang="en-US" altLang="zh-CN" sz="2400" dirty="0" smtClean="0"/>
              <a:t> as well</a:t>
            </a:r>
          </a:p>
          <a:p>
            <a:endParaRPr lang="en-US" altLang="zh-CN" sz="2000" dirty="0" smtClean="0"/>
          </a:p>
          <a:p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6883" t="22700" r="31743" b="12346"/>
          <a:stretch>
            <a:fillRect/>
          </a:stretch>
        </p:blipFill>
        <p:spPr bwMode="auto">
          <a:xfrm>
            <a:off x="467544" y="3356992"/>
            <a:ext cx="36004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427984" y="4141529"/>
            <a:ext cx="39604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To prevent overload at high rates, certain task functions are disabled after given speeds.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Adaptive Varying-Rate (AVR) Tasks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82066"/>
          </a:xfrm>
        </p:spPr>
        <p:txBody>
          <a:bodyPr/>
          <a:lstStyle/>
          <a:p>
            <a:r>
              <a:rPr lang="en-US" altLang="zh-CN" sz="2400" i="1" dirty="0" smtClean="0"/>
              <a:t>Tasks are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activated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in relation to specific </a:t>
            </a:r>
            <a:r>
              <a:rPr lang="en-US" altLang="zh-CN" sz="2400" i="1" u="sng" dirty="0" smtClean="0"/>
              <a:t>system variables</a:t>
            </a:r>
          </a:p>
          <a:p>
            <a:pPr lvl="1"/>
            <a:r>
              <a:rPr lang="en-US" altLang="zh-CN" sz="2400" dirty="0" smtClean="0"/>
              <a:t>Such </a:t>
            </a:r>
            <a:r>
              <a:rPr lang="en-US" altLang="zh-CN" sz="2400" dirty="0" smtClean="0"/>
              <a:t>as the </a:t>
            </a:r>
            <a:r>
              <a:rPr lang="en-US" altLang="zh-CN" sz="2400" i="1" dirty="0" smtClean="0">
                <a:solidFill>
                  <a:srgbClr val="3333FF"/>
                </a:solidFill>
              </a:rPr>
              <a:t>crankshaft rotation angle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Inter-arrival time </a:t>
            </a:r>
            <a:r>
              <a:rPr lang="en-US" altLang="zh-CN" sz="2400" dirty="0" smtClean="0"/>
              <a:t>of a task </a:t>
            </a:r>
            <a:r>
              <a:rPr lang="en-US" altLang="zh-CN" sz="2400" u="sng" dirty="0" smtClean="0"/>
              <a:t>varies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Execution time </a:t>
            </a:r>
            <a:r>
              <a:rPr lang="en-US" altLang="zh-CN" sz="2400" dirty="0" smtClean="0"/>
              <a:t>of a task </a:t>
            </a:r>
            <a:r>
              <a:rPr lang="en-US" altLang="zh-CN" sz="2400" u="sng" dirty="0" smtClean="0"/>
              <a:t>varies</a:t>
            </a:r>
            <a:r>
              <a:rPr lang="en-US" altLang="zh-CN" sz="2400" dirty="0" smtClean="0"/>
              <a:t> as well</a:t>
            </a:r>
          </a:p>
          <a:p>
            <a:endParaRPr lang="en-US" altLang="zh-CN" sz="2000" dirty="0" smtClean="0"/>
          </a:p>
          <a:p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cs typeface="ヒラギノ角ゴ Pro W3" charset="0"/>
            </a:endParaRPr>
          </a:p>
          <a:p>
            <a:pPr lvl="1"/>
            <a:endParaRPr lang="en-US" altLang="zh-CN" sz="2000" dirty="0" smtClean="0">
              <a:solidFill>
                <a:srgbClr val="3333FF"/>
              </a:solidFill>
            </a:endParaRPr>
          </a:p>
          <a:p>
            <a:pPr lvl="1"/>
            <a:endParaRPr lang="zh-CN" altLang="en-US" sz="2000" dirty="0" smtClean="0">
              <a:solidFill>
                <a:srgbClr val="3333FF"/>
              </a:solidFill>
            </a:endParaRPr>
          </a:p>
          <a:p>
            <a:pPr lvl="1"/>
            <a:endParaRPr lang="en-US" altLang="zh-CN" sz="2000" dirty="0" smtClean="0"/>
          </a:p>
          <a:p>
            <a:pPr lvl="1">
              <a:buNone/>
            </a:pP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6883" t="22700" r="3530" b="12346"/>
          <a:stretch>
            <a:fillRect/>
          </a:stretch>
        </p:blipFill>
        <p:spPr bwMode="auto">
          <a:xfrm>
            <a:off x="467544" y="3356992"/>
            <a:ext cx="835292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UN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powerpointUNC2</Template>
  <TotalTime>19682</TotalTime>
  <Words>2323</Words>
  <Application>Microsoft Office PowerPoint</Application>
  <PresentationFormat>全屏显示(4:3)</PresentationFormat>
  <Paragraphs>440</Paragraphs>
  <Slides>55</Slides>
  <Notes>53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powerpointUNC2</vt:lpstr>
      <vt:lpstr>幻灯片 1</vt:lpstr>
      <vt:lpstr>Adaptive Varying-Rate (AVR) Tasks</vt:lpstr>
      <vt:lpstr>Adaptive Varying-Rate (AVR) Tasks</vt:lpstr>
      <vt:lpstr>Adaptive Varying-Rate (AVR) Tasks</vt:lpstr>
      <vt:lpstr>Adaptive Varying-Rate (AVR) Tasks</vt:lpstr>
      <vt:lpstr>Adaptive Varying-Rate (AVR) Tasks</vt:lpstr>
      <vt:lpstr>Adaptive Varying-Rate (AVR) Tasks</vt:lpstr>
      <vt:lpstr>Adaptive Varying-Rate (AVR) Tasks</vt:lpstr>
      <vt:lpstr>Adaptive Varying-Rate (AVR) Tasks</vt:lpstr>
      <vt:lpstr>Motivation</vt:lpstr>
      <vt:lpstr>Motivation</vt:lpstr>
      <vt:lpstr>Motivation</vt:lpstr>
      <vt:lpstr>Related Work</vt:lpstr>
      <vt:lpstr>Related Work</vt:lpstr>
      <vt:lpstr>This Work</vt:lpstr>
      <vt:lpstr>This Work</vt:lpstr>
      <vt:lpstr>This Work</vt:lpstr>
      <vt:lpstr>This Work</vt:lpstr>
      <vt:lpstr>A Sufficient Utilization Based Test</vt:lpstr>
      <vt:lpstr>A Sufficient Utilization Based Test</vt:lpstr>
      <vt:lpstr>A Sufficient Utilization Based Test</vt:lpstr>
      <vt:lpstr>Preliminaries</vt:lpstr>
      <vt:lpstr>Preliminaries</vt:lpstr>
      <vt:lpstr>Preliminaries</vt:lpstr>
      <vt:lpstr>Preliminaries</vt:lpstr>
      <vt:lpstr>This Work</vt:lpstr>
      <vt:lpstr>Preliminaries - Speedup</vt:lpstr>
      <vt:lpstr>Preliminaries - Speedup</vt:lpstr>
      <vt:lpstr>Speedup of the Utilization Based Test </vt:lpstr>
      <vt:lpstr>Speedup of the Utilization Based Test </vt:lpstr>
      <vt:lpstr>This Work</vt:lpstr>
      <vt:lpstr>A Necessary Utilization Based Test </vt:lpstr>
      <vt:lpstr>A Necessary Utilization Based Test </vt:lpstr>
      <vt:lpstr>A Necessary Utilization Based Test </vt:lpstr>
      <vt:lpstr>This Work</vt:lpstr>
      <vt:lpstr>A Transformation</vt:lpstr>
      <vt:lpstr>A Transformation - Steps</vt:lpstr>
      <vt:lpstr>This Work</vt:lpstr>
      <vt:lpstr>Experiment Set Up</vt:lpstr>
      <vt:lpstr>Experiment Set Up</vt:lpstr>
      <vt:lpstr>Experiment Set Up</vt:lpstr>
      <vt:lpstr>Experimental Comparison</vt:lpstr>
      <vt:lpstr>Experimental Comparison</vt:lpstr>
      <vt:lpstr>Experimental Comparison</vt:lpstr>
      <vt:lpstr>Experimental Comparison</vt:lpstr>
      <vt:lpstr>Experimental Comparison</vt:lpstr>
      <vt:lpstr>Experimental Comparison</vt:lpstr>
      <vt:lpstr>Experimental Comparison</vt:lpstr>
      <vt:lpstr>Conclusion &amp; Further Work</vt:lpstr>
      <vt:lpstr>Conclusion &amp; Further Work</vt:lpstr>
      <vt:lpstr>Conclusion &amp; Further Work</vt:lpstr>
      <vt:lpstr>Conclusion &amp; Further Work</vt:lpstr>
      <vt:lpstr>Conclusion &amp; Further Work</vt:lpstr>
      <vt:lpstr>Conclusion &amp; Further Work</vt:lpstr>
      <vt:lpstr>幻灯片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Mixed-criticality Scheduling on Unreliable Processors</dc:title>
  <dc:creator>Sam</dc:creator>
  <cp:lastModifiedBy>sony</cp:lastModifiedBy>
  <cp:revision>1089</cp:revision>
  <dcterms:created xsi:type="dcterms:W3CDTF">2012-12-01T19:58:46Z</dcterms:created>
  <dcterms:modified xsi:type="dcterms:W3CDTF">2015-04-14T22:44:00Z</dcterms:modified>
</cp:coreProperties>
</file>