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slides/slide138.xml" ContentType="application/vnd.openxmlformats-officedocument.presentationml.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slides/slide139.xml" ContentType="application/vnd.openxmlformats-officedocument.presentationml.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2"/>
  </p:notesMasterIdLst>
  <p:sldIdLst>
    <p:sldId id="256" r:id="rId2"/>
    <p:sldId id="439" r:id="rId3"/>
    <p:sldId id="444" r:id="rId4"/>
    <p:sldId id="445" r:id="rId5"/>
    <p:sldId id="670" r:id="rId6"/>
    <p:sldId id="685" r:id="rId7"/>
    <p:sldId id="447" r:id="rId8"/>
    <p:sldId id="448" r:id="rId9"/>
    <p:sldId id="449" r:id="rId10"/>
    <p:sldId id="671" r:id="rId11"/>
    <p:sldId id="450" r:id="rId12"/>
    <p:sldId id="451" r:id="rId13"/>
    <p:sldId id="453" r:id="rId14"/>
    <p:sldId id="454" r:id="rId15"/>
    <p:sldId id="573" r:id="rId16"/>
    <p:sldId id="576" r:id="rId17"/>
    <p:sldId id="575" r:id="rId18"/>
    <p:sldId id="577" r:id="rId19"/>
    <p:sldId id="578" r:id="rId20"/>
    <p:sldId id="579" r:id="rId21"/>
    <p:sldId id="580" r:id="rId22"/>
    <p:sldId id="581" r:id="rId23"/>
    <p:sldId id="582" r:id="rId24"/>
    <p:sldId id="673" r:id="rId25"/>
    <p:sldId id="672" r:id="rId26"/>
    <p:sldId id="674" r:id="rId27"/>
    <p:sldId id="456" r:id="rId28"/>
    <p:sldId id="462" r:id="rId29"/>
    <p:sldId id="459" r:id="rId30"/>
    <p:sldId id="458" r:id="rId31"/>
    <p:sldId id="463" r:id="rId32"/>
    <p:sldId id="465" r:id="rId33"/>
    <p:sldId id="488" r:id="rId34"/>
    <p:sldId id="489" r:id="rId35"/>
    <p:sldId id="675" r:id="rId36"/>
    <p:sldId id="676" r:id="rId37"/>
    <p:sldId id="677" r:id="rId38"/>
    <p:sldId id="688" r:id="rId39"/>
    <p:sldId id="678" r:id="rId40"/>
    <p:sldId id="679" r:id="rId41"/>
    <p:sldId id="508" r:id="rId42"/>
    <p:sldId id="468" r:id="rId43"/>
    <p:sldId id="469" r:id="rId44"/>
    <p:sldId id="470" r:id="rId45"/>
    <p:sldId id="471" r:id="rId46"/>
    <p:sldId id="472" r:id="rId47"/>
    <p:sldId id="474" r:id="rId48"/>
    <p:sldId id="494" r:id="rId49"/>
    <p:sldId id="496" r:id="rId50"/>
    <p:sldId id="497" r:id="rId51"/>
    <p:sldId id="509" r:id="rId52"/>
    <p:sldId id="502" r:id="rId53"/>
    <p:sldId id="511" r:id="rId54"/>
    <p:sldId id="512" r:id="rId55"/>
    <p:sldId id="513" r:id="rId56"/>
    <p:sldId id="680" r:id="rId57"/>
    <p:sldId id="515" r:id="rId58"/>
    <p:sldId id="689" r:id="rId59"/>
    <p:sldId id="690" r:id="rId60"/>
    <p:sldId id="691" r:id="rId61"/>
    <p:sldId id="682" r:id="rId62"/>
    <p:sldId id="683" r:id="rId63"/>
    <p:sldId id="547" r:id="rId64"/>
    <p:sldId id="548" r:id="rId65"/>
    <p:sldId id="549" r:id="rId66"/>
    <p:sldId id="550" r:id="rId67"/>
    <p:sldId id="551" r:id="rId68"/>
    <p:sldId id="552" r:id="rId69"/>
    <p:sldId id="553" r:id="rId70"/>
    <p:sldId id="554" r:id="rId71"/>
    <p:sldId id="555" r:id="rId72"/>
    <p:sldId id="556" r:id="rId73"/>
    <p:sldId id="557" r:id="rId74"/>
    <p:sldId id="558" r:id="rId75"/>
    <p:sldId id="559" r:id="rId76"/>
    <p:sldId id="560" r:id="rId77"/>
    <p:sldId id="561" r:id="rId78"/>
    <p:sldId id="562" r:id="rId79"/>
    <p:sldId id="563" r:id="rId80"/>
    <p:sldId id="564" r:id="rId81"/>
    <p:sldId id="565" r:id="rId82"/>
    <p:sldId id="566" r:id="rId83"/>
    <p:sldId id="567" r:id="rId84"/>
    <p:sldId id="568" r:id="rId85"/>
    <p:sldId id="569" r:id="rId86"/>
    <p:sldId id="570" r:id="rId87"/>
    <p:sldId id="692" r:id="rId88"/>
    <p:sldId id="693" r:id="rId89"/>
    <p:sldId id="694" r:id="rId90"/>
    <p:sldId id="695" r:id="rId91"/>
    <p:sldId id="696" r:id="rId92"/>
    <p:sldId id="697" r:id="rId93"/>
    <p:sldId id="714" r:id="rId94"/>
    <p:sldId id="698" r:id="rId95"/>
    <p:sldId id="699" r:id="rId96"/>
    <p:sldId id="700" r:id="rId97"/>
    <p:sldId id="701" r:id="rId98"/>
    <p:sldId id="702" r:id="rId99"/>
    <p:sldId id="703" r:id="rId100"/>
    <p:sldId id="704" r:id="rId101"/>
    <p:sldId id="705" r:id="rId102"/>
    <p:sldId id="724" r:id="rId103"/>
    <p:sldId id="571" r:id="rId104"/>
    <p:sldId id="586" r:id="rId105"/>
    <p:sldId id="587" r:id="rId106"/>
    <p:sldId id="588" r:id="rId107"/>
    <p:sldId id="733" r:id="rId108"/>
    <p:sldId id="734" r:id="rId109"/>
    <p:sldId id="613" r:id="rId110"/>
    <p:sldId id="716" r:id="rId111"/>
    <p:sldId id="715" r:id="rId112"/>
    <p:sldId id="717" r:id="rId113"/>
    <p:sldId id="718" r:id="rId114"/>
    <p:sldId id="591" r:id="rId115"/>
    <p:sldId id="719" r:id="rId116"/>
    <p:sldId id="720" r:id="rId117"/>
    <p:sldId id="593" r:id="rId118"/>
    <p:sldId id="597" r:id="rId119"/>
    <p:sldId id="623" r:id="rId120"/>
    <p:sldId id="723" r:id="rId121"/>
    <p:sldId id="721" r:id="rId122"/>
    <p:sldId id="722" r:id="rId123"/>
    <p:sldId id="620" r:id="rId124"/>
    <p:sldId id="629" r:id="rId125"/>
    <p:sldId id="633" r:id="rId126"/>
    <p:sldId id="635" r:id="rId127"/>
    <p:sldId id="640" r:id="rId128"/>
    <p:sldId id="634" r:id="rId129"/>
    <p:sldId id="637" r:id="rId130"/>
    <p:sldId id="643" r:id="rId131"/>
    <p:sldId id="649" r:id="rId132"/>
    <p:sldId id="650" r:id="rId133"/>
    <p:sldId id="644" r:id="rId134"/>
    <p:sldId id="651" r:id="rId135"/>
    <p:sldId id="652" r:id="rId136"/>
    <p:sldId id="656" r:id="rId137"/>
    <p:sldId id="657" r:id="rId138"/>
    <p:sldId id="660" r:id="rId139"/>
    <p:sldId id="659" r:id="rId140"/>
    <p:sldId id="612" r:id="rId141"/>
    <p:sldId id="663" r:id="rId142"/>
    <p:sldId id="666" r:id="rId143"/>
    <p:sldId id="664" r:id="rId144"/>
    <p:sldId id="665" r:id="rId145"/>
    <p:sldId id="726" r:id="rId146"/>
    <p:sldId id="727" r:id="rId147"/>
    <p:sldId id="728" r:id="rId148"/>
    <p:sldId id="729" r:id="rId149"/>
    <p:sldId id="730" r:id="rId150"/>
    <p:sldId id="731" r:id="rId1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90000"/>
    <a:srgbClr val="FFE28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800" autoAdjust="0"/>
    <p:restoredTop sz="92238" autoAdjust="0"/>
  </p:normalViewPr>
  <p:slideViewPr>
    <p:cSldViewPr>
      <p:cViewPr>
        <p:scale>
          <a:sx n="75" d="100"/>
          <a:sy n="75" d="100"/>
        </p:scale>
        <p:origin x="-1014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12/8/2009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304C7-4C96-4603-B40E-9B5D707B7149}" type="slidenum">
              <a:rPr lang="en-US"/>
              <a:pPr/>
              <a:t>19</a:t>
            </a:fld>
            <a:endParaRPr lang="en-US"/>
          </a:p>
        </p:txBody>
      </p:sp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AEBCB-56F9-47BE-AF3C-D9DC188779F5}" type="slidenum">
              <a:rPr lang="en-US"/>
              <a:pPr/>
              <a:t>20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h1  h2  h3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f1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02B10-FFCC-414C-9711-D4A87A89E10B}" type="slidenum">
              <a:rPr lang="en-US"/>
              <a:pPr/>
              <a:t>21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86836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/>
          </p:nvPr>
        </p:nvSpPr>
        <p:spPr>
          <a:xfrm>
            <a:off x="304800" y="6443004"/>
            <a:ext cx="8229600" cy="381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buNone/>
              <a:defRPr sz="800">
                <a:latin typeface="Calibri" pitchFamily="34" charset="0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8561832" y="62484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34400" y="62674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wan@cs.unc.edu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99.wav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0.wav"/><Relationship Id="rId1" Type="http://schemas.openxmlformats.org/officeDocument/2006/relationships/tags" Target="../tags/tag33.xml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01.wav"/><Relationship Id="rId1" Type="http://schemas.openxmlformats.org/officeDocument/2006/relationships/tags" Target="../tags/tag34.xml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3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4.wav"/><Relationship Id="rId1" Type="http://schemas.openxmlformats.org/officeDocument/2006/relationships/tags" Target="../tags/tag35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5.wav"/><Relationship Id="rId1" Type="http://schemas.openxmlformats.org/officeDocument/2006/relationships/tags" Target="../tags/tag36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6.wav"/><Relationship Id="rId1" Type="http://schemas.openxmlformats.org/officeDocument/2006/relationships/tags" Target="../tags/tag37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7.wav"/><Relationship Id="rId1" Type="http://schemas.openxmlformats.org/officeDocument/2006/relationships/tags" Target="../tags/tag38.xml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08.wav"/><Relationship Id="rId1" Type="http://schemas.openxmlformats.org/officeDocument/2006/relationships/tags" Target="../tags/tag3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1.wav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9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10.wav"/><Relationship Id="rId1" Type="http://schemas.openxmlformats.org/officeDocument/2006/relationships/tags" Target="../tags/tag40.xml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11.wav"/><Relationship Id="rId1" Type="http://schemas.openxmlformats.org/officeDocument/2006/relationships/tags" Target="../tags/tag41.xml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12.wav"/><Relationship Id="rId1" Type="http://schemas.openxmlformats.org/officeDocument/2006/relationships/tags" Target="../tags/tag42.xml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3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14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15.wav"/><Relationship Id="rId1" Type="http://schemas.openxmlformats.org/officeDocument/2006/relationships/tags" Target="../tags/tag43.xml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16.wav"/><Relationship Id="rId1" Type="http://schemas.openxmlformats.org/officeDocument/2006/relationships/tags" Target="../tags/tag44.xml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7.wav"/><Relationship Id="rId1" Type="http://schemas.openxmlformats.org/officeDocument/2006/relationships/tags" Target="../tags/tag45.xml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8.wav"/><Relationship Id="rId1" Type="http://schemas.openxmlformats.org/officeDocument/2006/relationships/tags" Target="../tags/tag4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2.wav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9.wav"/><Relationship Id="rId1" Type="http://schemas.openxmlformats.org/officeDocument/2006/relationships/tags" Target="../tags/tag47.xml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0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1.wav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4.wav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8.wav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.wav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audio20.wav"/><Relationship Id="rId1" Type="http://schemas.openxmlformats.org/officeDocument/2006/relationships/tags" Target="../tags/tag14.xml"/><Relationship Id="rId6" Type="http://schemas.openxmlformats.org/officeDocument/2006/relationships/image" Target="flow%203.bmp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28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31.wav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32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7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38.wav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9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0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4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5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46.wav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47.wav"/><Relationship Id="rId1" Type="http://schemas.openxmlformats.org/officeDocument/2006/relationships/tags" Target="../tags/tag2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9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0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4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5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6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57.wav"/><Relationship Id="rId1" Type="http://schemas.openxmlformats.org/officeDocument/2006/relationships/tags" Target="../tags/tag23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5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6.wav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59.wav"/><Relationship Id="rId1" Type="http://schemas.openxmlformats.org/officeDocument/2006/relationships/tags" Target="../tags/tag24.xml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60.wav"/><Relationship Id="rId1" Type="http://schemas.openxmlformats.org/officeDocument/2006/relationships/tags" Target="../tags/tag25.xml"/><Relationship Id="rId4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61.wav"/><Relationship Id="rId1" Type="http://schemas.openxmlformats.org/officeDocument/2006/relationships/tags" Target="../tags/tag26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3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4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5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6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7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7.wav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9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0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73.wav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4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5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6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7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8.wav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9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0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3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4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85.wav"/><Relationship Id="rId1" Type="http://schemas.openxmlformats.org/officeDocument/2006/relationships/tags" Target="../tags/tag28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6.wav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7.wav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.wav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89.wav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0.wav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1.wav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92.wav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3.wav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4.wav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5.wav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96.wav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7.wav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Prasun Dewan</a:t>
            </a:r>
          </a:p>
          <a:p>
            <a:r>
              <a:rPr lang="en-US" smtClean="0"/>
              <a:t>Department of Computer Science</a:t>
            </a:r>
          </a:p>
          <a:p>
            <a:r>
              <a:rPr lang="en-US" smtClean="0"/>
              <a:t>University of North Carolina at Chapel Hill</a:t>
            </a:r>
          </a:p>
          <a:p>
            <a:r>
              <a:rPr lang="en-US" smtClean="0">
                <a:hlinkClick r:id="rId3"/>
              </a:rPr>
              <a:t>dewan@cs.unc.edu</a:t>
            </a:r>
            <a:endParaRPr lang="en-US" dirty="0" smtClean="0"/>
          </a:p>
        </p:txBody>
      </p:sp>
      <p:pic>
        <p:nvPicPr>
          <p:cNvPr id="4" name="~PP1475.WAV">
            <a:hlinkClick r:id="" action="ppaction://media"/>
          </p:cNvPr>
          <p:cNvPicPr>
            <a:picLocks noRot="1" noChangeAspect="1"/>
          </p:cNvPicPr>
          <p:nvPr>
            <a:wavAudioFile r:embed="rId1" name="~PP147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362200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v1= (a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 .. a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3276600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 2= (b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.. 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2819400"/>
            <a:ext cx="16764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Is successor of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2819400"/>
            <a:ext cx="381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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3050977"/>
            <a:ext cx="2133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all  j !=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== b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endParaRPr lang="en-US" sz="1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2441377"/>
            <a:ext cx="2667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 some 1 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== 1 +b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endParaRPr lang="en-US" sz="14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438400" y="502920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smtClean="0"/>
              <a:t>If </a:t>
            </a:r>
            <a:r>
              <a:rPr lang="en-US" sz="1400" dirty="0" smtClean="0"/>
              <a:t>no concurrent interaction, time stamps have unique successors</a:t>
            </a:r>
            <a:endParaRPr lang="en-US" sz="1400" dirty="0"/>
          </a:p>
        </p:txBody>
      </p:sp>
      <p:pic>
        <p:nvPicPr>
          <p:cNvPr id="14" name="~PP1201.WAV">
            <a:hlinkClick r:id="" action="ppaction://media"/>
          </p:cNvPr>
          <p:cNvPicPr>
            <a:picLocks noRot="1" noChangeAspect="1"/>
          </p:cNvPicPr>
          <p:nvPr>
            <a:wavAudioFile r:embed="rId2" name="~PP120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Transform Local Command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100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286000"/>
            <a:ext cx="26670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2860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1279904">
            <a:off x="3731854" y="21590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638771">
            <a:off x="4909151" y="2731910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1028333">
            <a:off x="997044" y="2112234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b</a:t>
            </a:r>
            <a:endParaRPr lang="en-US" sz="11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1" name="TextBox 8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324600" y="362459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a</a:t>
            </a:r>
            <a:endParaRPr lang="en-US" sz="1100" dirty="0"/>
          </a:p>
        </p:txBody>
      </p:sp>
      <p:sp>
        <p:nvSpPr>
          <p:cNvPr id="85" name="TextBox 84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67056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pic>
        <p:nvPicPr>
          <p:cNvPr id="77" name="~PP1118.WAV">
            <a:hlinkClick r:id="" action="ppaction://media"/>
          </p:cNvPr>
          <p:cNvPicPr>
            <a:picLocks noRot="1" noChangeAspect="1"/>
          </p:cNvPicPr>
          <p:nvPr>
            <a:wavAudioFile r:embed="rId2" name="~PP1118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with 2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Order of concurrent messages influences output.</a:t>
            </a:r>
          </a:p>
          <a:p>
            <a:r>
              <a:rPr lang="en-US" dirty="0" smtClean="0"/>
              <a:t>Same output not guaranteed at a single site.</a:t>
            </a:r>
          </a:p>
          <a:p>
            <a:r>
              <a:rPr lang="en-US" dirty="0" smtClean="0"/>
              <a:t>Same output not guaranteed at all sites.</a:t>
            </a:r>
          </a:p>
          <a:p>
            <a:r>
              <a:rPr lang="en-US" dirty="0" smtClean="0"/>
              <a:t>Problem independent of whether local operation is transformed.</a:t>
            </a:r>
          </a:p>
          <a:p>
            <a:r>
              <a:rPr lang="en-US" dirty="0" smtClean="0"/>
              <a:t>To understand better, need state transition diagram</a:t>
            </a:r>
            <a:endParaRPr lang="en-US" dirty="0"/>
          </a:p>
        </p:txBody>
      </p:sp>
      <p:pic>
        <p:nvPicPr>
          <p:cNvPr id="4" name="~PP3984.WAV">
            <a:hlinkClick r:id="" action="ppaction://media"/>
          </p:cNvPr>
          <p:cNvPicPr>
            <a:picLocks noRot="1" noChangeAspect="1"/>
          </p:cNvPicPr>
          <p:nvPr>
            <a:wavAudioFile r:embed="rId2" name="~PP398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381000" y="761860"/>
            <a:ext cx="7620000" cy="59437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102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916059" y="1193816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62400" y="1132747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8138861">
            <a:off x="3164718" y="1320191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16" name="TextBox 15"/>
          <p:cNvSpPr txBox="1"/>
          <p:nvPr/>
        </p:nvSpPr>
        <p:spPr>
          <a:xfrm rot="2661077">
            <a:off x="4414975" y="1340037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27123" y="2270265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026913" y="2288546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10000" y="2813764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438400" y="2117851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5257800" y="2114874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3783886" y="832564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77" name="TextBox 76"/>
          <p:cNvSpPr txBox="1"/>
          <p:nvPr/>
        </p:nvSpPr>
        <p:spPr>
          <a:xfrm>
            <a:off x="3124200" y="2041651"/>
            <a:ext cx="1752600" cy="313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Distributed Merge</a:t>
            </a:r>
            <a:endParaRPr lang="en-US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1817722" y="229693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8159385">
            <a:off x="1945520" y="2549504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828800" y="3352660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2960112" y="3365457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2676563">
            <a:off x="2745129" y="2738356"/>
            <a:ext cx="9906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7" name="TextBox 46"/>
          <p:cNvSpPr txBox="1"/>
          <p:nvPr/>
        </p:nvSpPr>
        <p:spPr>
          <a:xfrm rot="7972827">
            <a:off x="4294129" y="2822567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8" name="TextBox 47"/>
          <p:cNvSpPr txBox="1"/>
          <p:nvPr/>
        </p:nvSpPr>
        <p:spPr>
          <a:xfrm rot="2634932">
            <a:off x="1485105" y="3940006"/>
            <a:ext cx="1600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endParaRPr lang="en-US" sz="1400" baseline="-25000" dirty="0"/>
          </a:p>
        </p:txBody>
      </p:sp>
      <p:sp>
        <p:nvSpPr>
          <p:cNvPr id="49" name="TextBox 48"/>
          <p:cNvSpPr txBox="1"/>
          <p:nvPr/>
        </p:nvSpPr>
        <p:spPr>
          <a:xfrm rot="8060259">
            <a:off x="2906602" y="4045657"/>
            <a:ext cx="1482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3 ,</a:t>
            </a:r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</a:t>
            </a:r>
            <a:endParaRPr lang="en-US" sz="1400" baseline="-25000" dirty="0"/>
          </a:p>
        </p:txBody>
      </p:sp>
      <p:sp>
        <p:nvSpPr>
          <p:cNvPr id="57" name="TextBox 56"/>
          <p:cNvSpPr txBox="1"/>
          <p:nvPr/>
        </p:nvSpPr>
        <p:spPr>
          <a:xfrm>
            <a:off x="1447800" y="761860"/>
            <a:ext cx="11430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At Site1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4724400" y="838060"/>
            <a:ext cx="11430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At Site 2</a:t>
            </a:r>
            <a:endParaRPr lang="en-US" sz="1600" dirty="0"/>
          </a:p>
        </p:txBody>
      </p:sp>
      <p:cxnSp>
        <p:nvCxnSpPr>
          <p:cNvPr id="59" name="Straight Arrow Connector 58"/>
          <p:cNvCxnSpPr/>
          <p:nvPr/>
        </p:nvCxnSpPr>
        <p:spPr>
          <a:xfrm rot="16200000" flipH="1">
            <a:off x="2590800" y="914260"/>
            <a:ext cx="304800" cy="3048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>
            <a:off x="4484182" y="1002078"/>
            <a:ext cx="228600" cy="2053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>
            <a:off x="750922" y="336373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8138861">
            <a:off x="958761" y="354417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4</a:t>
            </a:r>
            <a:endParaRPr lang="en-US" sz="1400" baseline="-25000" dirty="0"/>
          </a:p>
        </p:txBody>
      </p:sp>
      <p:sp>
        <p:nvSpPr>
          <p:cNvPr id="80" name="TextBox 79"/>
          <p:cNvSpPr txBox="1"/>
          <p:nvPr/>
        </p:nvSpPr>
        <p:spPr>
          <a:xfrm rot="2634932">
            <a:off x="514410" y="5012869"/>
            <a:ext cx="1600200" cy="2539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 smtClean="0"/>
              <a:t>T(T(</a:t>
            </a:r>
            <a:r>
              <a:rPr lang="en-US" sz="1050" baseline="-25000" dirty="0" smtClean="0"/>
              <a:t> </a:t>
            </a:r>
            <a:r>
              <a:rPr lang="en-US" sz="1050" dirty="0" smtClean="0"/>
              <a:t>T(O</a:t>
            </a:r>
            <a:r>
              <a:rPr lang="en-US" sz="1050" baseline="-25000" dirty="0" smtClean="0"/>
              <a:t>2</a:t>
            </a:r>
            <a:r>
              <a:rPr lang="en-US" sz="1050" dirty="0" smtClean="0"/>
              <a:t>, O</a:t>
            </a:r>
            <a:r>
              <a:rPr lang="en-US" sz="1050" baseline="-25000" dirty="0" smtClean="0"/>
              <a:t>1</a:t>
            </a:r>
            <a:r>
              <a:rPr lang="en-US" sz="1050" dirty="0" smtClean="0"/>
              <a:t>), O</a:t>
            </a:r>
            <a:r>
              <a:rPr lang="en-US" sz="1050" baseline="-25000" dirty="0" smtClean="0"/>
              <a:t>3</a:t>
            </a:r>
            <a:r>
              <a:rPr lang="en-US" sz="1050" dirty="0" smtClean="0"/>
              <a:t>), O</a:t>
            </a:r>
            <a:r>
              <a:rPr lang="en-US" sz="1050" baseline="-25000" dirty="0" smtClean="0"/>
              <a:t>4</a:t>
            </a:r>
            <a:r>
              <a:rPr lang="en-US" sz="1050" dirty="0" smtClean="0"/>
              <a:t>)</a:t>
            </a:r>
            <a:endParaRPr lang="en-US" sz="1400" baseline="-25000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762000" y="4419460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>
            <a:off x="1893312" y="4431148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 rot="8060259">
            <a:off x="1740610" y="5184272"/>
            <a:ext cx="1542920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T(O</a:t>
            </a:r>
            <a:r>
              <a:rPr lang="en-US" sz="1000" baseline="-25000" dirty="0" smtClean="0"/>
              <a:t>4 </a:t>
            </a:r>
            <a:r>
              <a:rPr lang="en-US" sz="1000" dirty="0" smtClean="0"/>
              <a:t>,T(</a:t>
            </a:r>
            <a:r>
              <a:rPr lang="en-US" sz="1000" baseline="-25000" dirty="0" smtClean="0"/>
              <a:t> </a:t>
            </a:r>
            <a:r>
              <a:rPr lang="en-US" sz="1000" dirty="0" smtClean="0"/>
              <a:t>T(O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, O</a:t>
            </a:r>
            <a:r>
              <a:rPr lang="en-US" sz="1000" baseline="-25000" dirty="0" smtClean="0"/>
              <a:t>1</a:t>
            </a:r>
            <a:r>
              <a:rPr lang="en-US" sz="1000" dirty="0" smtClean="0"/>
              <a:t>), O</a:t>
            </a:r>
            <a:r>
              <a:rPr lang="en-US" sz="1000" baseline="-25000" dirty="0" smtClean="0"/>
              <a:t>3</a:t>
            </a:r>
            <a:r>
              <a:rPr lang="en-US" sz="1000" dirty="0" smtClean="0"/>
              <a:t>))</a:t>
            </a:r>
            <a:endParaRPr lang="en-US" sz="1200" baseline="-250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181600" y="228586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191000" y="3505200"/>
            <a:ext cx="1143000" cy="106694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5246112" y="3440548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048000" y="4495660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4179312" y="4507488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3112512" y="5574288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981200" y="5562600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2661077">
            <a:off x="5759362" y="255357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5</a:t>
            </a:r>
            <a:endParaRPr lang="en-US" sz="1400" baseline="-25000" dirty="0"/>
          </a:p>
        </p:txBody>
      </p:sp>
      <p:sp>
        <p:nvSpPr>
          <p:cNvPr id="53" name="TextBox 52"/>
          <p:cNvSpPr txBox="1"/>
          <p:nvPr/>
        </p:nvSpPr>
        <p:spPr>
          <a:xfrm rot="7972827">
            <a:off x="3533077" y="4206453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4" name="Multiply 53"/>
          <p:cNvSpPr/>
          <p:nvPr/>
        </p:nvSpPr>
        <p:spPr>
          <a:xfrm>
            <a:off x="3962400" y="4267200"/>
            <a:ext cx="457200" cy="3810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6096000" y="4495800"/>
            <a:ext cx="1676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3-User Transition Diagram?</a:t>
            </a:r>
            <a:endParaRPr lang="en-US" dirty="0"/>
          </a:p>
        </p:txBody>
      </p:sp>
      <p:pic>
        <p:nvPicPr>
          <p:cNvPr id="50" name="~PP536.WAV">
            <a:hlinkClick r:id="" action="ppaction://media"/>
          </p:cNvPr>
          <p:cNvPicPr>
            <a:picLocks noRot="1" noChangeAspect="1"/>
          </p:cNvPicPr>
          <p:nvPr>
            <a:wavAudioFile r:embed="rId2" name="~PP53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N-Users?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pic>
        <p:nvPicPr>
          <p:cNvPr id="21" name="~PP1652.WAV">
            <a:hlinkClick r:id="" action="ppaction://media"/>
          </p:cNvPr>
          <p:cNvPicPr>
            <a:picLocks noRot="1" noChangeAspect="1"/>
          </p:cNvPicPr>
          <p:nvPr>
            <a:wavAudioFile r:embed="rId1" name="~PP165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1 for User 1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3314700" y="3390900"/>
            <a:ext cx="76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~PP1703.WAV">
            <a:hlinkClick r:id="" action="ppaction://media"/>
          </p:cNvPr>
          <p:cNvPicPr>
            <a:picLocks noRot="1" noChangeAspect="1"/>
          </p:cNvPicPr>
          <p:nvPr>
            <a:wavAudioFile r:embed="rId1" name="~PP170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2 for User 1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3314700" y="3390900"/>
            <a:ext cx="76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19800" y="990600"/>
            <a:ext cx="228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two paths must give equivalent results.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19800" y="2286000"/>
            <a:ext cx="228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 our example, our transformation functions  did not!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19800" y="3371671"/>
            <a:ext cx="2362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Necessary condition for new transformation functions?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19800" y="48768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Each edge should have a unique label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57200" y="8382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Edge can have multiple labels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905000" y="1447800"/>
            <a:ext cx="1752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~PP1263.WAV">
            <a:hlinkClick r:id="" action="ppaction://media"/>
          </p:cNvPr>
          <p:cNvPicPr>
            <a:picLocks noRot="1" noChangeAspect="1"/>
          </p:cNvPicPr>
          <p:nvPr>
            <a:wavAudioFile r:embed="rId2" name="~PP126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943600" y="914400"/>
            <a:ext cx="2590800" cy="457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Labels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 w="127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 w="127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 w="127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212344" y="355065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7" name="TextBox 36"/>
          <p:cNvSpPr txBox="1"/>
          <p:nvPr/>
        </p:nvSpPr>
        <p:spPr>
          <a:xfrm rot="13276628">
            <a:off x="4178515" y="385972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9" name="TextBox 38"/>
          <p:cNvSpPr txBox="1"/>
          <p:nvPr/>
        </p:nvSpPr>
        <p:spPr>
          <a:xfrm rot="13085893">
            <a:off x="3759751" y="1675222"/>
            <a:ext cx="2078431" cy="307777"/>
          </a:xfrm>
          <a:prstGeom prst="rect">
            <a:avLst/>
          </a:prstGeom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2935190" y="2170212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0" y="4038600"/>
            <a:ext cx="20784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6172200" y="4953000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6858000" y="4495800"/>
            <a:ext cx="609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248400" y="190500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6815558" y="1905000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6248400" y="2740223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6815559" y="2740223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19800" y="990600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Constraints for Transform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6858000" y="2296113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629400" y="13716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TP1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705600" y="35052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TP2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20691891">
            <a:off x="1849115" y="3573198"/>
            <a:ext cx="114543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22692" y="2940115"/>
            <a:ext cx="114543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1" name="TextBox 50"/>
          <p:cNvSpPr txBox="1"/>
          <p:nvPr/>
        </p:nvSpPr>
        <p:spPr>
          <a:xfrm rot="20509555">
            <a:off x="1289870" y="1241398"/>
            <a:ext cx="214599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 (T(O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))</a:t>
            </a:r>
            <a:endParaRPr lang="en-US" sz="1400" baseline="30000" dirty="0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2477990" y="2170212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pic>
        <p:nvPicPr>
          <p:cNvPr id="41" name="~PP1199.WAV">
            <a:hlinkClick r:id="" action="ppaction://media"/>
          </p:cNvPr>
          <p:cNvPicPr>
            <a:picLocks noRot="1" noChangeAspect="1"/>
          </p:cNvPicPr>
          <p:nvPr>
            <a:wavAudioFile r:embed="rId2" name="~PP119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8" grpId="0" animBg="1"/>
      <p:bldP spid="35" grpId="0" animBg="1"/>
      <p:bldP spid="37" grpId="0" animBg="1"/>
      <p:bldP spid="39" grpId="0" animBg="1"/>
      <p:bldP spid="45" grpId="0" animBg="1"/>
      <p:bldP spid="29" grpId="0" animBg="1"/>
      <p:bldP spid="31" grpId="0" animBg="1"/>
      <p:bldP spid="33" grpId="0" animBg="1"/>
      <p:bldP spid="40" grpId="0" animBg="1"/>
      <p:bldP spid="44" grpId="0" animBg="1"/>
      <p:bldP spid="46" grpId="0" animBg="1"/>
      <p:bldP spid="47" grpId="0" animBg="1"/>
      <p:bldP spid="48" grpId="0" animBg="1"/>
      <p:bldP spid="53" grpId="0" animBg="1"/>
      <p:bldP spid="54" grpId="0" animBg="1"/>
      <p:bldP spid="56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943600" y="914400"/>
            <a:ext cx="2590800" cy="457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Buffer </a:t>
            </a:r>
            <a:r>
              <a:rPr lang="en-US" dirty="0" err="1" smtClean="0"/>
              <a:t>vs</a:t>
            </a:r>
            <a:r>
              <a:rPr lang="en-US" dirty="0" smtClean="0"/>
              <a:t> Interaction Model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 w="127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 w="127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 w="127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212344" y="355065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7" name="TextBox 36"/>
          <p:cNvSpPr txBox="1"/>
          <p:nvPr/>
        </p:nvSpPr>
        <p:spPr>
          <a:xfrm rot="13276628">
            <a:off x="4178515" y="385972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9" name="TextBox 38"/>
          <p:cNvSpPr txBox="1"/>
          <p:nvPr/>
        </p:nvSpPr>
        <p:spPr>
          <a:xfrm rot="13085893">
            <a:off x="3759751" y="1675222"/>
            <a:ext cx="2078431" cy="307777"/>
          </a:xfrm>
          <a:prstGeom prst="rect">
            <a:avLst/>
          </a:prstGeom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2935190" y="2170212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0" y="4038600"/>
            <a:ext cx="20784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6172200" y="4953000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6858000" y="4495800"/>
            <a:ext cx="609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248400" y="190500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6815558" y="1905000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6248400" y="2740223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6815559" y="2740223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19800" y="990600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Constraints for Transform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6858000" y="2296113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629400" y="13716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TP1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705600" y="35052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TP2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20691891">
            <a:off x="1849115" y="3573198"/>
            <a:ext cx="114543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22692" y="2940115"/>
            <a:ext cx="114543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1" name="TextBox 50"/>
          <p:cNvSpPr txBox="1"/>
          <p:nvPr/>
        </p:nvSpPr>
        <p:spPr>
          <a:xfrm rot="20509555">
            <a:off x="1289870" y="1241398"/>
            <a:ext cx="214599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 (T(O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))</a:t>
            </a:r>
            <a:endParaRPr lang="en-US" sz="1400" baseline="30000" dirty="0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2477990" y="2170212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304800" y="914400"/>
            <a:ext cx="27432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Linear local buffer does not suffice,  local operation </a:t>
            </a:r>
            <a:r>
              <a:rPr lang="en-US" dirty="0" err="1" smtClean="0"/>
              <a:t>wrt</a:t>
            </a:r>
            <a:r>
              <a:rPr lang="en-US" dirty="0" smtClean="0"/>
              <a:t> to which a remote operation is transformed depends on received concurrent operations from other sites</a:t>
            </a:r>
            <a:endParaRPr lang="en-US" dirty="0"/>
          </a:p>
        </p:txBody>
      </p:sp>
      <p:pic>
        <p:nvPicPr>
          <p:cNvPr id="42" name="~PP1072.WAV">
            <a:hlinkClick r:id="" action="ppaction://media"/>
          </p:cNvPr>
          <p:cNvPicPr>
            <a:picLocks noRot="1" noChangeAspect="1"/>
          </p:cNvPicPr>
          <p:nvPr>
            <a:wavAudioFile r:embed="rId2" name="~PP107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5" grpId="0" animBg="1"/>
      <p:bldP spid="37" grpId="0" animBg="1"/>
      <p:bldP spid="39" grpId="0" animBg="1"/>
      <p:bldP spid="45" grpId="0" animBg="1"/>
      <p:bldP spid="4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943600" y="914400"/>
            <a:ext cx="2590800" cy="457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Sufficient Conditions?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 w="127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 w="127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 w="127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212344" y="355065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7" name="TextBox 36"/>
          <p:cNvSpPr txBox="1"/>
          <p:nvPr/>
        </p:nvSpPr>
        <p:spPr>
          <a:xfrm rot="13276628">
            <a:off x="4178515" y="385972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9" name="TextBox 38"/>
          <p:cNvSpPr txBox="1"/>
          <p:nvPr/>
        </p:nvSpPr>
        <p:spPr>
          <a:xfrm rot="13085893">
            <a:off x="3759751" y="1675222"/>
            <a:ext cx="2078431" cy="307777"/>
          </a:xfrm>
          <a:prstGeom prst="rect">
            <a:avLst/>
          </a:prstGeom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2935190" y="2170212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0" y="4038600"/>
            <a:ext cx="20784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6172200" y="4953000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6858000" y="4495800"/>
            <a:ext cx="609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248400" y="190500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6815558" y="1905000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6248400" y="2740223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6815559" y="2740223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19800" y="990600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Constraints for Transform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6858000" y="2296113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629400" y="13716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TP1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705600" y="35052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TP2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20691891">
            <a:off x="1849115" y="3573198"/>
            <a:ext cx="114543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22692" y="2940115"/>
            <a:ext cx="114543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1" name="TextBox 50"/>
          <p:cNvSpPr txBox="1"/>
          <p:nvPr/>
        </p:nvSpPr>
        <p:spPr>
          <a:xfrm rot="20509555">
            <a:off x="1289870" y="1241398"/>
            <a:ext cx="214599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 (T(O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))</a:t>
            </a:r>
            <a:endParaRPr lang="en-US" sz="1400" baseline="30000" dirty="0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2477990" y="2170212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228600" y="1981200"/>
            <a:ext cx="2743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Creating functions meeting TP2  has been problematic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28600" y="990600"/>
            <a:ext cx="2743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Claim: TP1 and TP2 sufficient for N users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28600" y="3200400"/>
            <a:ext cx="2743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TP2 not needed if concurrent commands from other sites have unique ordering</a:t>
            </a:r>
            <a:endParaRPr lang="en-US" dirty="0"/>
          </a:p>
        </p:txBody>
      </p:sp>
      <p:pic>
        <p:nvPicPr>
          <p:cNvPr id="57" name="~PP1016.WAV">
            <a:hlinkClick r:id="" action="ppaction://media"/>
          </p:cNvPr>
          <p:cNvPicPr>
            <a:picLocks noRot="1" noChangeAspect="1"/>
          </p:cNvPicPr>
          <p:nvPr>
            <a:wavAudioFile r:embed="rId2" name="~PP101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5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Replicated Architecture With Central Merger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109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143000" y="1143000"/>
            <a:ext cx="6629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Replicated Mapping</a:t>
            </a:r>
            <a:endParaRPr lang="en-US" baseline="30000" dirty="0"/>
          </a:p>
        </p:txBody>
      </p:sp>
      <p:sp>
        <p:nvSpPr>
          <p:cNvPr id="24" name="Oval 23"/>
          <p:cNvSpPr/>
          <p:nvPr/>
        </p:nvSpPr>
        <p:spPr>
          <a:xfrm>
            <a:off x="1143000" y="22098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UI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143000" y="31242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4191000" y="22098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UI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7239000" y="22098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UI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29" name="Straight Arrow Connector 28"/>
          <p:cNvCxnSpPr>
            <a:stCxn id="24" idx="3"/>
            <a:endCxn id="25" idx="1"/>
          </p:cNvCxnSpPr>
          <p:nvPr/>
        </p:nvCxnSpPr>
        <p:spPr>
          <a:xfrm rot="5400000">
            <a:off x="990600" y="2971800"/>
            <a:ext cx="48334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7"/>
            <a:endCxn id="24" idx="5"/>
          </p:cNvCxnSpPr>
          <p:nvPr/>
        </p:nvCxnSpPr>
        <p:spPr>
          <a:xfrm rot="5400000" flipH="1" flipV="1">
            <a:off x="1421652" y="2971800"/>
            <a:ext cx="483348" cy="1588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7" idx="3"/>
            <a:endCxn id="36" idx="1"/>
          </p:cNvCxnSpPr>
          <p:nvPr/>
        </p:nvCxnSpPr>
        <p:spPr>
          <a:xfrm rot="5400000">
            <a:off x="4038600" y="2971800"/>
            <a:ext cx="48334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8" idx="3"/>
            <a:endCxn id="37" idx="1"/>
          </p:cNvCxnSpPr>
          <p:nvPr/>
        </p:nvCxnSpPr>
        <p:spPr>
          <a:xfrm rot="5400000">
            <a:off x="7086600" y="2971800"/>
            <a:ext cx="48334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6" idx="7"/>
            <a:endCxn id="27" idx="5"/>
          </p:cNvCxnSpPr>
          <p:nvPr/>
        </p:nvCxnSpPr>
        <p:spPr>
          <a:xfrm rot="5400000" flipH="1" flipV="1">
            <a:off x="4469652" y="2971800"/>
            <a:ext cx="483348" cy="1588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7" idx="7"/>
            <a:endCxn id="28" idx="5"/>
          </p:cNvCxnSpPr>
          <p:nvPr/>
        </p:nvCxnSpPr>
        <p:spPr>
          <a:xfrm rot="5400000" flipH="1" flipV="1">
            <a:off x="7517652" y="2971800"/>
            <a:ext cx="483348" cy="1588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4191000" y="31242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7239000" y="31242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69" name="Curved Connector 68"/>
          <p:cNvCxnSpPr>
            <a:stCxn id="30" idx="0"/>
            <a:endCxn id="36" idx="4"/>
          </p:cNvCxnSpPr>
          <p:nvPr/>
        </p:nvCxnSpPr>
        <p:spPr>
          <a:xfrm rot="16200000" flipV="1">
            <a:off x="3867150" y="4362450"/>
            <a:ext cx="1295400" cy="3810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25" idx="5"/>
          </p:cNvCxnSpPr>
          <p:nvPr/>
        </p:nvCxnSpPr>
        <p:spPr>
          <a:xfrm rot="16200000" flipH="1">
            <a:off x="1987176" y="3320676"/>
            <a:ext cx="1727574" cy="2375274"/>
          </a:xfrm>
          <a:prstGeom prst="curvedConnector2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1066800" y="2133600"/>
            <a:ext cx="762000" cy="1676400"/>
          </a:xfrm>
          <a:prstGeom prst="roundRect">
            <a:avLst/>
          </a:prstGeom>
          <a:noFill/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/>
          <p:cNvSpPr/>
          <p:nvPr/>
        </p:nvSpPr>
        <p:spPr>
          <a:xfrm>
            <a:off x="4114800" y="2133600"/>
            <a:ext cx="762000" cy="1676400"/>
          </a:xfrm>
          <a:prstGeom prst="roundRect">
            <a:avLst/>
          </a:prstGeom>
          <a:noFill/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7162800" y="2133600"/>
            <a:ext cx="762000" cy="1676400"/>
          </a:xfrm>
          <a:prstGeom prst="roundRect">
            <a:avLst/>
          </a:prstGeom>
          <a:noFill/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962400" y="5029200"/>
            <a:ext cx="1143000" cy="838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Merger</a:t>
            </a:r>
          </a:p>
        </p:txBody>
      </p:sp>
      <p:cxnSp>
        <p:nvCxnSpPr>
          <p:cNvPr id="33" name="Curved Connector 32"/>
          <p:cNvCxnSpPr>
            <a:endCxn id="86" idx="2"/>
          </p:cNvCxnSpPr>
          <p:nvPr/>
        </p:nvCxnSpPr>
        <p:spPr>
          <a:xfrm flipV="1">
            <a:off x="5105400" y="3810000"/>
            <a:ext cx="2438400" cy="1600200"/>
          </a:xfrm>
          <a:prstGeom prst="curvedConnector2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32"/>
          <p:cNvCxnSpPr/>
          <p:nvPr/>
        </p:nvCxnSpPr>
        <p:spPr>
          <a:xfrm flipV="1">
            <a:off x="5029200" y="3657600"/>
            <a:ext cx="2438400" cy="1600200"/>
          </a:xfrm>
          <a:prstGeom prst="curvedConnector2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16200000" flipV="1">
            <a:off x="4038600" y="4343400"/>
            <a:ext cx="1295400" cy="76200"/>
          </a:xfrm>
          <a:prstGeom prst="curvedConnector3">
            <a:avLst>
              <a:gd name="adj1" fmla="val 41764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74"/>
          <p:cNvCxnSpPr/>
          <p:nvPr/>
        </p:nvCxnSpPr>
        <p:spPr>
          <a:xfrm rot="16200000" flipH="1">
            <a:off x="1809750" y="3295650"/>
            <a:ext cx="1714500" cy="2590800"/>
          </a:xfrm>
          <a:prstGeom prst="curvedConnector2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724400" y="4343400"/>
            <a:ext cx="14478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66" name="TextBox 65"/>
          <p:cNvSpPr txBox="1"/>
          <p:nvPr/>
        </p:nvSpPr>
        <p:spPr>
          <a:xfrm>
            <a:off x="5181600" y="5486400"/>
            <a:ext cx="13716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68" name="TextBox 67"/>
          <p:cNvSpPr txBox="1"/>
          <p:nvPr/>
        </p:nvSpPr>
        <p:spPr>
          <a:xfrm>
            <a:off x="2590800" y="5486400"/>
            <a:ext cx="1447800" cy="304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71" name="TextBox 70"/>
          <p:cNvSpPr txBox="1"/>
          <p:nvPr/>
        </p:nvSpPr>
        <p:spPr>
          <a:xfrm>
            <a:off x="0" y="3352801"/>
            <a:ext cx="1295400" cy="304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endParaRPr lang="en-US" sz="1400" baseline="-25000" dirty="0"/>
          </a:p>
        </p:txBody>
      </p:sp>
      <p:sp>
        <p:nvSpPr>
          <p:cNvPr id="74" name="TextBox 73"/>
          <p:cNvSpPr txBox="1"/>
          <p:nvPr/>
        </p:nvSpPr>
        <p:spPr>
          <a:xfrm>
            <a:off x="3048000" y="3352800"/>
            <a:ext cx="1295400" cy="304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endParaRPr lang="en-US" sz="1400" baseline="-25000" dirty="0"/>
          </a:p>
        </p:txBody>
      </p:sp>
      <p:sp>
        <p:nvSpPr>
          <p:cNvPr id="77" name="TextBox 76"/>
          <p:cNvSpPr txBox="1"/>
          <p:nvPr/>
        </p:nvSpPr>
        <p:spPr>
          <a:xfrm>
            <a:off x="6019800" y="3352800"/>
            <a:ext cx="1295400" cy="304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endParaRPr lang="en-US" sz="1400" baseline="-25000" dirty="0"/>
          </a:p>
        </p:txBody>
      </p:sp>
      <p:grpSp>
        <p:nvGrpSpPr>
          <p:cNvPr id="53" name="Group 109"/>
          <p:cNvGrpSpPr/>
          <p:nvPr/>
        </p:nvGrpSpPr>
        <p:grpSpPr>
          <a:xfrm>
            <a:off x="152400" y="2971800"/>
            <a:ext cx="990600" cy="307777"/>
            <a:chOff x="457200" y="990600"/>
            <a:chExt cx="838200" cy="307777"/>
          </a:xfrm>
        </p:grpSpPr>
        <p:sp>
          <p:nvSpPr>
            <p:cNvPr id="54" name="TextBox 53"/>
            <p:cNvSpPr txBox="1"/>
            <p:nvPr/>
          </p:nvSpPr>
          <p:spPr>
            <a:xfrm>
              <a:off x="457200" y="990600"/>
              <a:ext cx="4572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#L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14400" y="990600"/>
              <a:ext cx="3810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#S</a:t>
              </a:r>
              <a:endParaRPr lang="en-US" sz="1400" dirty="0"/>
            </a:p>
          </p:txBody>
        </p:sp>
      </p:grpSp>
      <p:grpSp>
        <p:nvGrpSpPr>
          <p:cNvPr id="82" name="Group 109"/>
          <p:cNvGrpSpPr/>
          <p:nvPr/>
        </p:nvGrpSpPr>
        <p:grpSpPr>
          <a:xfrm>
            <a:off x="3200400" y="2971800"/>
            <a:ext cx="990600" cy="307777"/>
            <a:chOff x="457200" y="990600"/>
            <a:chExt cx="838200" cy="307777"/>
          </a:xfrm>
        </p:grpSpPr>
        <p:sp>
          <p:nvSpPr>
            <p:cNvPr id="83" name="TextBox 82"/>
            <p:cNvSpPr txBox="1"/>
            <p:nvPr/>
          </p:nvSpPr>
          <p:spPr>
            <a:xfrm>
              <a:off x="457200" y="990600"/>
              <a:ext cx="4572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#L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14400" y="990600"/>
              <a:ext cx="3810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#S</a:t>
              </a:r>
              <a:endParaRPr lang="en-US" sz="1400" dirty="0"/>
            </a:p>
          </p:txBody>
        </p:sp>
      </p:grpSp>
      <p:grpSp>
        <p:nvGrpSpPr>
          <p:cNvPr id="88" name="Group 109"/>
          <p:cNvGrpSpPr/>
          <p:nvPr/>
        </p:nvGrpSpPr>
        <p:grpSpPr>
          <a:xfrm>
            <a:off x="6248400" y="2971800"/>
            <a:ext cx="990600" cy="307777"/>
            <a:chOff x="457200" y="990600"/>
            <a:chExt cx="838200" cy="307777"/>
          </a:xfrm>
        </p:grpSpPr>
        <p:sp>
          <p:nvSpPr>
            <p:cNvPr id="89" name="TextBox 88"/>
            <p:cNvSpPr txBox="1"/>
            <p:nvPr/>
          </p:nvSpPr>
          <p:spPr>
            <a:xfrm>
              <a:off x="457200" y="990600"/>
              <a:ext cx="4572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#L</a:t>
              </a:r>
              <a:endParaRPr lang="en-US" sz="14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914400" y="990600"/>
              <a:ext cx="3810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#S</a:t>
              </a:r>
              <a:endParaRPr lang="en-US" sz="1400" dirty="0"/>
            </a:p>
          </p:txBody>
        </p:sp>
      </p:grpSp>
      <p:grpSp>
        <p:nvGrpSpPr>
          <p:cNvPr id="56" name="Group 109"/>
          <p:cNvGrpSpPr/>
          <p:nvPr/>
        </p:nvGrpSpPr>
        <p:grpSpPr>
          <a:xfrm>
            <a:off x="4724400" y="4721423"/>
            <a:ext cx="1295400" cy="307777"/>
            <a:chOff x="457200" y="990600"/>
            <a:chExt cx="1096108" cy="307777"/>
          </a:xfrm>
        </p:grpSpPr>
        <p:sp>
          <p:nvSpPr>
            <p:cNvPr id="58" name="TextBox 57"/>
            <p:cNvSpPr txBox="1"/>
            <p:nvPr/>
          </p:nvSpPr>
          <p:spPr>
            <a:xfrm>
              <a:off x="457200" y="990600"/>
              <a:ext cx="4572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#2</a:t>
              </a:r>
              <a:endParaRPr lang="en-US" sz="14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44062" y="990600"/>
              <a:ext cx="70924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#1 +#3</a:t>
              </a:r>
              <a:endParaRPr lang="en-US" sz="1400" dirty="0"/>
            </a:p>
          </p:txBody>
        </p:sp>
      </p:grpSp>
      <p:grpSp>
        <p:nvGrpSpPr>
          <p:cNvPr id="61" name="Group 109"/>
          <p:cNvGrpSpPr/>
          <p:nvPr/>
        </p:nvGrpSpPr>
        <p:grpSpPr>
          <a:xfrm>
            <a:off x="5181600" y="5867400"/>
            <a:ext cx="1295400" cy="307777"/>
            <a:chOff x="457200" y="990600"/>
            <a:chExt cx="1096108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457200" y="990600"/>
              <a:ext cx="4572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#3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44062" y="990600"/>
              <a:ext cx="70924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#1 +#2</a:t>
              </a:r>
              <a:endParaRPr lang="en-US" sz="1400" dirty="0"/>
            </a:p>
          </p:txBody>
        </p:sp>
      </p:grpSp>
      <p:grpSp>
        <p:nvGrpSpPr>
          <p:cNvPr id="78" name="Group 109"/>
          <p:cNvGrpSpPr/>
          <p:nvPr/>
        </p:nvGrpSpPr>
        <p:grpSpPr>
          <a:xfrm>
            <a:off x="2667000" y="5867400"/>
            <a:ext cx="1295400" cy="307777"/>
            <a:chOff x="457200" y="990600"/>
            <a:chExt cx="1096108" cy="307777"/>
          </a:xfrm>
        </p:grpSpPr>
        <p:sp>
          <p:nvSpPr>
            <p:cNvPr id="79" name="TextBox 78"/>
            <p:cNvSpPr txBox="1"/>
            <p:nvPr/>
          </p:nvSpPr>
          <p:spPr>
            <a:xfrm>
              <a:off x="457200" y="990600"/>
              <a:ext cx="4572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#1</a:t>
              </a:r>
              <a:endParaRPr lang="en-US" sz="1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44062" y="990600"/>
              <a:ext cx="70924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#2 +#3</a:t>
              </a:r>
              <a:endParaRPr lang="en-US" sz="1400" dirty="0"/>
            </a:p>
          </p:txBody>
        </p:sp>
      </p:grpSp>
      <p:pic>
        <p:nvPicPr>
          <p:cNvPr id="60" name="~PP4069.WAV">
            <a:hlinkClick r:id="" action="ppaction://media"/>
          </p:cNvPr>
          <p:cNvPicPr>
            <a:picLocks noRot="1" noChangeAspect="1"/>
          </p:cNvPicPr>
          <p:nvPr>
            <a:wavAudioFile r:embed="rId2" name="~PP406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52" grpId="0" animBg="1"/>
      <p:bldP spid="66" grpId="0" animBg="1"/>
      <p:bldP spid="68" grpId="0" animBg="1"/>
      <p:bldP spid="71" grpId="0" animBg="1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Unicast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Mulitcast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11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400" y="914400"/>
            <a:ext cx="29718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Each pair of communicating computers keeps a count of how many messages it has sent to other party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533400" y="1981199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Send message: attach and increment local count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533400" y="2590799"/>
            <a:ext cx="29718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Each computer keeps next expected remote #and ordered buffer  for other party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724400" y="990601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Each </a:t>
            </a:r>
            <a:r>
              <a:rPr lang="en-US" sz="1400" dirty="0" err="1" smtClean="0"/>
              <a:t>site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keeps a  local vector time stamp, v</a:t>
            </a:r>
            <a:r>
              <a:rPr lang="en-US" sz="1400" baseline="-25000" dirty="0" smtClean="0"/>
              <a:t>i </a:t>
            </a:r>
            <a:r>
              <a:rPr lang="en-US" sz="1400" dirty="0" smtClean="0"/>
              <a:t>= (i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.. i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) </a:t>
            </a:r>
            <a:endParaRPr lang="en-US" sz="1400" baseline="-25000" dirty="0"/>
          </a:p>
        </p:txBody>
      </p:sp>
      <p:sp>
        <p:nvSpPr>
          <p:cNvPr id="87" name="TextBox 86"/>
          <p:cNvSpPr txBox="1"/>
          <p:nvPr/>
        </p:nvSpPr>
        <p:spPr>
          <a:xfrm>
            <a:off x="4724400" y="2057400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Send message: increment i</a:t>
            </a:r>
            <a:r>
              <a:rPr lang="en-US" sz="1400" baseline="-25000" dirty="0" smtClean="0"/>
              <a:t>i </a:t>
            </a:r>
            <a:r>
              <a:rPr lang="en-US" sz="1400" dirty="0" smtClean="0"/>
              <a:t>and attach vector time stamp</a:t>
            </a:r>
            <a:endParaRPr lang="en-US" sz="1400" dirty="0"/>
          </a:p>
        </p:txBody>
      </p:sp>
      <p:sp>
        <p:nvSpPr>
          <p:cNvPr id="88" name="TextBox 87"/>
          <p:cNvSpPr txBox="1"/>
          <p:nvPr/>
        </p:nvSpPr>
        <p:spPr>
          <a:xfrm>
            <a:off x="4724400" y="2753380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Each </a:t>
            </a:r>
            <a:r>
              <a:rPr lang="en-US" sz="1400" dirty="0" err="1" smtClean="0"/>
              <a:t>site</a:t>
            </a:r>
            <a:r>
              <a:rPr lang="en-US" sz="1400" baseline="-25000" dirty="0" err="1" smtClean="0"/>
              <a:t>i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keeps ordered </a:t>
            </a:r>
            <a:r>
              <a:rPr lang="en-US" sz="1400" dirty="0" err="1" smtClean="0"/>
              <a:t>buffer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 for all parties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33400" y="3452336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When message received, put message in ordered buffer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0" y="6098977"/>
            <a:ext cx="2514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4.  Go to 1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762000" y="5042357"/>
            <a:ext cx="2590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2. Remove message from buffer, process it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762000" y="4267200"/>
            <a:ext cx="25908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1. If  buffer empty or message#  !=successor ( remote#)  return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762000" y="5638800"/>
            <a:ext cx="2590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  remote#  </a:t>
            </a:r>
            <a:r>
              <a:rPr lang="en-US" sz="1400" dirty="0" smtClean="0">
                <a:sym typeface="Wingdings" pitchFamily="2" charset="2"/>
              </a:rPr>
              <a:t></a:t>
            </a:r>
            <a:r>
              <a:rPr lang="en-US" sz="1400" dirty="0" smtClean="0"/>
              <a:t>  message#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4724400" y="3429000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When message received, put message in ordered buffer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953000" y="6075641"/>
            <a:ext cx="2514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4.  Go to 1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953000" y="5019021"/>
            <a:ext cx="2590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2. Remove message from buffer, process it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953000" y="4138136"/>
            <a:ext cx="25908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1. If  buffer empty or message TS  !=successor ( local TS) return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4953000" y="5615464"/>
            <a:ext cx="2590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  Local TS </a:t>
            </a:r>
            <a:r>
              <a:rPr lang="en-US" sz="1400" dirty="0" smtClean="0">
                <a:sym typeface="Wingdings" pitchFamily="2" charset="2"/>
              </a:rPr>
              <a:t></a:t>
            </a:r>
            <a:r>
              <a:rPr lang="en-US" sz="1400" dirty="0" smtClean="0"/>
              <a:t> message TS</a:t>
            </a:r>
            <a:endParaRPr lang="en-US" sz="1400" dirty="0"/>
          </a:p>
        </p:txBody>
      </p:sp>
      <p:pic>
        <p:nvPicPr>
          <p:cNvPr id="20" name="~PP2069.WAV">
            <a:hlinkClick r:id="" action="ppaction://media"/>
          </p:cNvPr>
          <p:cNvPicPr>
            <a:picLocks noRot="1" noChangeAspect="1"/>
          </p:cNvPicPr>
          <p:nvPr>
            <a:wavAudioFile r:embed="rId2" name="~PP206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6" grpId="0" animBg="1"/>
      <p:bldP spid="87" grpId="0" animBg="1"/>
      <p:bldP spid="88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 Algorithm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Assume all users merge through central server</a:t>
            </a:r>
          </a:p>
          <a:p>
            <a:pPr lvl="1"/>
            <a:r>
              <a:rPr lang="en-US" dirty="0" smtClean="0"/>
              <a:t>Output is produced locally immediately</a:t>
            </a:r>
          </a:p>
          <a:p>
            <a:r>
              <a:rPr lang="en-US" dirty="0" smtClean="0"/>
              <a:t>Server keeps local buffer and timestamp for each client</a:t>
            </a:r>
          </a:p>
          <a:p>
            <a:r>
              <a:rPr lang="en-US" dirty="0" smtClean="0"/>
              <a:t>Each client treats server as second user and sends it each command</a:t>
            </a:r>
          </a:p>
          <a:p>
            <a:r>
              <a:rPr lang="en-US" dirty="0" smtClean="0"/>
              <a:t>Server sends possibly transformed command to each remote client</a:t>
            </a:r>
          </a:p>
          <a:p>
            <a:r>
              <a:rPr lang="en-US" dirty="0" smtClean="0"/>
              <a:t>Client transform it further if it has executed concurrently</a:t>
            </a:r>
          </a:p>
          <a:p>
            <a:r>
              <a:rPr lang="en-US" dirty="0" smtClean="0"/>
              <a:t>Client assumes command executed directly by server</a:t>
            </a:r>
          </a:p>
          <a:p>
            <a:r>
              <a:rPr lang="en-US" dirty="0" smtClean="0"/>
              <a:t>Each client consistent with server, and thus with each other client</a:t>
            </a:r>
          </a:p>
          <a:p>
            <a:r>
              <a:rPr lang="en-US" dirty="0" smtClean="0"/>
              <a:t>Unique ordering of all commands from remote machines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~PP1423.WAV">
            <a:hlinkClick r:id="" action="ppaction://media"/>
          </p:cNvPr>
          <p:cNvPicPr>
            <a:picLocks noRot="1" noChangeAspect="1"/>
          </p:cNvPicPr>
          <p:nvPr>
            <a:wavAudioFile r:embed="rId1" name="~PP142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dOPT</a:t>
            </a:r>
            <a:r>
              <a:rPr lang="en-US" dirty="0" smtClean="0"/>
              <a:t> (Distributed Operation Transformation) – Ellis and Gibbs ’89</a:t>
            </a:r>
          </a:p>
          <a:p>
            <a:pPr lvl="1"/>
            <a:r>
              <a:rPr lang="en-US" dirty="0" smtClean="0"/>
              <a:t>Did not transform local operation</a:t>
            </a:r>
          </a:p>
          <a:p>
            <a:pPr lvl="1"/>
            <a:r>
              <a:rPr lang="en-US" dirty="0" smtClean="0"/>
              <a:t>Had known problem with multiple users</a:t>
            </a:r>
          </a:p>
          <a:p>
            <a:r>
              <a:rPr lang="en-US" dirty="0" err="1" smtClean="0"/>
              <a:t>adOPTed</a:t>
            </a:r>
            <a:r>
              <a:rPr lang="en-US" dirty="0" smtClean="0"/>
              <a:t> (</a:t>
            </a:r>
            <a:r>
              <a:rPr lang="en-US" dirty="0" err="1" smtClean="0"/>
              <a:t>Ressel</a:t>
            </a:r>
            <a:r>
              <a:rPr lang="en-US" dirty="0" smtClean="0"/>
              <a:t> et al ‘96)</a:t>
            </a:r>
          </a:p>
          <a:p>
            <a:pPr lvl="1"/>
            <a:r>
              <a:rPr lang="en-US" dirty="0" smtClean="0"/>
              <a:t>Transformed local operation</a:t>
            </a:r>
          </a:p>
          <a:p>
            <a:pPr lvl="1"/>
            <a:r>
              <a:rPr lang="en-US" dirty="0" smtClean="0"/>
              <a:t>Give conditions for N-user replicated merging</a:t>
            </a:r>
          </a:p>
          <a:p>
            <a:r>
              <a:rPr lang="en-US" dirty="0" smtClean="0"/>
              <a:t>Jupiter (Nichols, Curtis, et al ‘95)</a:t>
            </a:r>
          </a:p>
          <a:p>
            <a:pPr lvl="1"/>
            <a:r>
              <a:rPr lang="en-US" dirty="0" smtClean="0"/>
              <a:t>Centralized merging</a:t>
            </a:r>
          </a:p>
          <a:p>
            <a:pPr lvl="1"/>
            <a:r>
              <a:rPr lang="en-US" dirty="0" smtClean="0"/>
              <a:t>Inventors of LiveMeeting</a:t>
            </a:r>
          </a:p>
          <a:p>
            <a:pPr lvl="1"/>
            <a:r>
              <a:rPr lang="en-US" dirty="0" smtClean="0"/>
              <a:t>Implemented in </a:t>
            </a:r>
            <a:r>
              <a:rPr lang="en-US" dirty="0" err="1" smtClean="0"/>
              <a:t>GoogleWave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~PP2999.WAV">
            <a:hlinkClick r:id="" action="ppaction://media"/>
          </p:cNvPr>
          <p:cNvPicPr>
            <a:picLocks noRot="1" noChangeAspect="1"/>
          </p:cNvPicPr>
          <p:nvPr>
            <a:wavAudioFile r:embed="rId2" name="~PP299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Transformation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228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126" name="Rectangle 125"/>
          <p:cNvSpPr/>
          <p:nvPr/>
        </p:nvSpPr>
        <p:spPr>
          <a:xfrm>
            <a:off x="4876800" y="2286000"/>
            <a:ext cx="3657600" cy="2133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5715000" y="2961687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128" name="TextBox 127"/>
          <p:cNvSpPr txBox="1"/>
          <p:nvPr/>
        </p:nvSpPr>
        <p:spPr>
          <a:xfrm>
            <a:off x="6282158" y="2961687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715000" y="379691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130" name="TextBox 129"/>
          <p:cNvSpPr txBox="1"/>
          <p:nvPr/>
        </p:nvSpPr>
        <p:spPr>
          <a:xfrm>
            <a:off x="6282159" y="3796910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5181600" y="2428287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 for Transform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1054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3" name="TextBox 132"/>
          <p:cNvSpPr txBox="1"/>
          <p:nvPr/>
        </p:nvSpPr>
        <p:spPr>
          <a:xfrm>
            <a:off x="51054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4" name="TextBox 133"/>
          <p:cNvSpPr txBox="1"/>
          <p:nvPr/>
        </p:nvSpPr>
        <p:spPr>
          <a:xfrm>
            <a:off x="76200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76200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6324600" y="3352800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grpSp>
        <p:nvGrpSpPr>
          <p:cNvPr id="15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5" name="TextBox 124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41" name="TextBox 140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42" name="TextBox 141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43" name="TextBox 14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6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45" name="TextBox 144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50" name="TextBox 14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52" name="TextBox 15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54" name="TextBox 153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55" name="TextBox 154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57" name="TextBox 156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58" name="TextBox 157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64" name="TextBox 163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152400" y="762000"/>
            <a:ext cx="8458200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InsertOperation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Remote, 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L </a:t>
            </a:r>
            <a:r>
              <a:rPr lang="en-US" sz="1400" dirty="0" err="1" smtClean="0"/>
              <a:t>ocal</a:t>
            </a:r>
            <a:r>
              <a:rPr lang="en-US" sz="1400" dirty="0" smtClean="0"/>
              <a:t>)  {</a:t>
            </a:r>
          </a:p>
          <a:p>
            <a:r>
              <a:rPr lang="en-US" sz="1400" dirty="0" smtClean="0"/>
              <a:t>	Operation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Remote.clone</a:t>
            </a:r>
            <a:r>
              <a:rPr lang="en-US" sz="1400" dirty="0" smtClean="0"/>
              <a:t>();</a:t>
            </a:r>
            <a:endParaRPr lang="en-US" sz="1400" baseline="30000" dirty="0" smtClean="0"/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if </a:t>
            </a:r>
            <a:r>
              <a:rPr lang="en-US" sz="1400" dirty="0" smtClean="0"/>
              <a:t>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&gt;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 || </a:t>
            </a:r>
          </a:p>
          <a:p>
            <a:r>
              <a:rPr lang="en-US" sz="1400" dirty="0" smtClean="0"/>
              <a:t>                      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===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  &amp;&amp;  Remote.id  &lt; Local.id)) </a:t>
            </a:r>
          </a:p>
          <a:p>
            <a:r>
              <a:rPr lang="en-US" sz="1400" dirty="0" smtClean="0"/>
              <a:t>		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err="1" smtClean="0"/>
              <a:t>.index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+ 1;	</a:t>
            </a:r>
          </a:p>
          <a:p>
            <a:r>
              <a:rPr lang="en-US" sz="1400" b="1" dirty="0" smtClean="0"/>
              <a:t>	return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;</a:t>
            </a:r>
            <a:endParaRPr lang="en-US" sz="1400" b="1" dirty="0" smtClean="0"/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5867400" y="4724400"/>
            <a:ext cx="2667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Multiple transformation functions possible?</a:t>
            </a:r>
            <a:endParaRPr lang="en-US" dirty="0"/>
          </a:p>
        </p:txBody>
      </p:sp>
      <p:pic>
        <p:nvPicPr>
          <p:cNvPr id="95" name="~PP1710.WAV">
            <a:hlinkClick r:id="" action="ppaction://media"/>
          </p:cNvPr>
          <p:cNvPicPr>
            <a:picLocks noRot="1" noChangeAspect="1"/>
          </p:cNvPicPr>
          <p:nvPr>
            <a:wavAudioFile r:embed="rId2" name="~PP171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9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Implementation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152400" y="3048000"/>
            <a:ext cx="8382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err="1" smtClean="0"/>
              <a:t>clearAll</a:t>
            </a:r>
            <a:r>
              <a:rPr lang="en-US" sz="1100" dirty="0" smtClean="0"/>
              <a:t>()</a:t>
            </a:r>
            <a:endParaRPr lang="en-US" sz="11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2743200"/>
            <a:ext cx="8382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err="1" smtClean="0"/>
              <a:t>clearAll</a:t>
            </a:r>
            <a:r>
              <a:rPr lang="en-US" sz="1100" dirty="0" smtClean="0"/>
              <a:t>()</a:t>
            </a:r>
            <a:endParaRPr lang="en-US" sz="1100" dirty="0"/>
          </a:p>
        </p:txBody>
      </p:sp>
      <p:sp>
        <p:nvSpPr>
          <p:cNvPr id="126" name="Rectangle 125"/>
          <p:cNvSpPr/>
          <p:nvPr/>
        </p:nvSpPr>
        <p:spPr>
          <a:xfrm>
            <a:off x="4876800" y="2286000"/>
            <a:ext cx="3657600" cy="2133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5715000" y="2961687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128" name="TextBox 127"/>
          <p:cNvSpPr txBox="1"/>
          <p:nvPr/>
        </p:nvSpPr>
        <p:spPr>
          <a:xfrm>
            <a:off x="6282158" y="2961687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715000" y="379691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130" name="TextBox 129"/>
          <p:cNvSpPr txBox="1"/>
          <p:nvPr/>
        </p:nvSpPr>
        <p:spPr>
          <a:xfrm>
            <a:off x="6282159" y="3796910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5181600" y="2428287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 for Transform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1054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3" name="TextBox 132"/>
          <p:cNvSpPr txBox="1"/>
          <p:nvPr/>
        </p:nvSpPr>
        <p:spPr>
          <a:xfrm>
            <a:off x="51054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4" name="TextBox 133"/>
          <p:cNvSpPr txBox="1"/>
          <p:nvPr/>
        </p:nvSpPr>
        <p:spPr>
          <a:xfrm>
            <a:off x="76200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76200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6324600" y="3352800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152400" y="762000"/>
            <a:ext cx="845820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InsertOperation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Remote, 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L </a:t>
            </a:r>
            <a:r>
              <a:rPr lang="en-US" sz="1400" dirty="0" err="1" smtClean="0"/>
              <a:t>ocal</a:t>
            </a:r>
            <a:r>
              <a:rPr lang="en-US" sz="1400" dirty="0" smtClean="0"/>
              <a:t>)  {</a:t>
            </a:r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return new </a:t>
            </a:r>
            <a:r>
              <a:rPr lang="en-US" sz="1400" dirty="0" err="1" smtClean="0"/>
              <a:t>ClearAll</a:t>
            </a:r>
            <a:r>
              <a:rPr lang="en-US" sz="1400" dirty="0" smtClean="0"/>
              <a:t>();</a:t>
            </a:r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5943600" y="5791200"/>
            <a:ext cx="2514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Work preserving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5867400" y="4724400"/>
            <a:ext cx="26670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Extra consistency criteria?</a:t>
            </a:r>
            <a:endParaRPr lang="en-US" dirty="0"/>
          </a:p>
        </p:txBody>
      </p:sp>
      <p:pic>
        <p:nvPicPr>
          <p:cNvPr id="64" name="~PP2815.WAV">
            <a:hlinkClick r:id="" action="ppaction://media"/>
          </p:cNvPr>
          <p:cNvPicPr>
            <a:picLocks noRot="1" noChangeAspect="1"/>
          </p:cNvPicPr>
          <p:nvPr>
            <a:wavAudioFile r:embed="rId2" name="~PP281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94" grpId="0" animBg="1"/>
      <p:bldP spid="9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Consistency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quiescence (no user interacting) all displays are the same</a:t>
            </a:r>
          </a:p>
          <a:p>
            <a:pPr lvl="1"/>
            <a:r>
              <a:rPr lang="en-US" dirty="0" smtClean="0"/>
              <a:t>When concurrent command is executed, could ignore it and clear object</a:t>
            </a:r>
          </a:p>
          <a:p>
            <a:pPr lvl="1"/>
            <a:r>
              <a:rPr lang="en-US" dirty="0" smtClean="0"/>
              <a:t>Meets TP1 (and TP2!)</a:t>
            </a:r>
          </a:p>
          <a:p>
            <a:r>
              <a:rPr lang="en-US" dirty="0" smtClean="0"/>
              <a:t>Work preserving</a:t>
            </a:r>
          </a:p>
          <a:p>
            <a:pPr lvl="1"/>
            <a:r>
              <a:rPr lang="en-US" dirty="0" smtClean="0"/>
              <a:t>No user input is deleted</a:t>
            </a:r>
          </a:p>
          <a:p>
            <a:endParaRPr lang="en-US" dirty="0"/>
          </a:p>
        </p:txBody>
      </p:sp>
      <p:pic>
        <p:nvPicPr>
          <p:cNvPr id="5" name="~PP78.WAV">
            <a:hlinkClick r:id="" action="ppaction://media"/>
          </p:cNvPr>
          <p:cNvPicPr>
            <a:picLocks noRot="1" noChangeAspect="1"/>
          </p:cNvPicPr>
          <p:nvPr>
            <a:wavAudioFile r:embed="rId1" name="~PP78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581400" y="2362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" name="Group 163"/>
          <p:cNvGrpSpPr/>
          <p:nvPr/>
        </p:nvGrpSpPr>
        <p:grpSpPr>
          <a:xfrm rot="20281440">
            <a:off x="1454763" y="2873738"/>
            <a:ext cx="1155700" cy="261611"/>
            <a:chOff x="6477000" y="2590799"/>
            <a:chExt cx="1109472" cy="261611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1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grpSp>
        <p:nvGrpSpPr>
          <p:cNvPr id="12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5715000" y="2895600"/>
            <a:ext cx="1600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Insert same character at same position?</a:t>
            </a:r>
            <a:endParaRPr lang="en-US" dirty="0"/>
          </a:p>
        </p:txBody>
      </p:sp>
      <p:pic>
        <p:nvPicPr>
          <p:cNvPr id="62" name="~PP3681.WAV">
            <a:hlinkClick r:id="" action="ppaction://media"/>
          </p:cNvPr>
          <p:cNvPicPr>
            <a:picLocks noRot="1" noChangeAspect="1"/>
          </p:cNvPicPr>
          <p:nvPr>
            <a:wavAudioFile r:embed="rId1" name="~PP368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581400" y="2362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" name="Group 163"/>
          <p:cNvGrpSpPr/>
          <p:nvPr/>
        </p:nvGrpSpPr>
        <p:grpSpPr>
          <a:xfrm rot="20281440">
            <a:off x="1454763" y="2873738"/>
            <a:ext cx="1155700" cy="261611"/>
            <a:chOff x="6477000" y="2590799"/>
            <a:chExt cx="1109472" cy="261611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1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grpSp>
        <p:nvGrpSpPr>
          <p:cNvPr id="12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5715000" y="2895600"/>
            <a:ext cx="1600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Insert same character at same position?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715000" y="4191000"/>
            <a:ext cx="1600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Duplicate character!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67" name="TextBox 66"/>
          <p:cNvSpPr txBox="1"/>
          <p:nvPr/>
        </p:nvSpPr>
        <p:spPr>
          <a:xfrm>
            <a:off x="3657600" y="2819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68" name="TextBox 67"/>
          <p:cNvSpPr txBox="1"/>
          <p:nvPr/>
        </p:nvSpPr>
        <p:spPr>
          <a:xfrm>
            <a:off x="5715000" y="4953000"/>
            <a:ext cx="1600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Work preserving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715000" y="5791200"/>
            <a:ext cx="1600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Does not meet “user intention”</a:t>
            </a:r>
            <a:endParaRPr lang="en-US" dirty="0"/>
          </a:p>
        </p:txBody>
      </p:sp>
      <p:pic>
        <p:nvPicPr>
          <p:cNvPr id="70" name="~PP2549.WAV">
            <a:hlinkClick r:id="" action="ppaction://media"/>
          </p:cNvPr>
          <p:cNvPicPr>
            <a:picLocks noRot="1" noChangeAspect="1"/>
          </p:cNvPicPr>
          <p:nvPr>
            <a:wavAudioFile r:embed="rId2" name="~PP254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68" grpId="0" animBg="1"/>
      <p:bldP spid="6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581400" y="2362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1454763" y="28737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52400" y="762000"/>
            <a:ext cx="84582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InsertOperation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Remote, 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L </a:t>
            </a:r>
            <a:r>
              <a:rPr lang="en-US" sz="1400" dirty="0" err="1" smtClean="0"/>
              <a:t>ocal</a:t>
            </a:r>
            <a:r>
              <a:rPr lang="en-US" sz="1400" dirty="0" smtClean="0"/>
              <a:t>)  {</a:t>
            </a:r>
          </a:p>
          <a:p>
            <a:r>
              <a:rPr lang="en-US" sz="1400" dirty="0" smtClean="0"/>
              <a:t>	Operation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Remote.clone</a:t>
            </a:r>
            <a:r>
              <a:rPr lang="en-US" sz="1400" dirty="0" smtClean="0"/>
              <a:t>();</a:t>
            </a:r>
          </a:p>
          <a:p>
            <a:r>
              <a:rPr lang="en-US" sz="1400" b="1" dirty="0" smtClean="0"/>
              <a:t>	if </a:t>
            </a:r>
            <a:r>
              <a:rPr lang="en-US" sz="1400" dirty="0" smtClean="0"/>
              <a:t>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 ==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  &amp;&amp; </a:t>
            </a:r>
            <a:r>
              <a:rPr lang="en-US" sz="1400" dirty="0" err="1" smtClean="0"/>
              <a:t>Remote.element.equal</a:t>
            </a:r>
            <a:r>
              <a:rPr lang="en-US" sz="1400" dirty="0" smtClean="0"/>
              <a:t>(</a:t>
            </a:r>
            <a:r>
              <a:rPr lang="en-US" sz="1400" dirty="0" err="1" smtClean="0"/>
              <a:t>Local.element</a:t>
            </a:r>
            <a:r>
              <a:rPr lang="en-US" sz="1400" dirty="0" smtClean="0"/>
              <a:t>))</a:t>
            </a:r>
          </a:p>
          <a:p>
            <a:r>
              <a:rPr lang="en-US" sz="1400" dirty="0" smtClean="0"/>
              <a:t>		</a:t>
            </a:r>
            <a:r>
              <a:rPr lang="en-US" sz="1400" b="1" dirty="0" smtClean="0"/>
              <a:t> return </a:t>
            </a:r>
            <a:r>
              <a:rPr lang="en-US" sz="1400" dirty="0" err="1" smtClean="0"/>
              <a:t>NullOperation</a:t>
            </a:r>
            <a:r>
              <a:rPr lang="en-US" sz="1400" baseline="30000" dirty="0" smtClean="0"/>
              <a:t>	</a:t>
            </a:r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if </a:t>
            </a:r>
            <a:r>
              <a:rPr lang="en-US" sz="1400" dirty="0" smtClean="0"/>
              <a:t>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&gt;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 || </a:t>
            </a:r>
          </a:p>
          <a:p>
            <a:r>
              <a:rPr lang="en-US" sz="1400" dirty="0" smtClean="0"/>
              <a:t>                      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===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  &amp;&amp;  Remote.id  &lt; Local.id)) </a:t>
            </a:r>
          </a:p>
          <a:p>
            <a:r>
              <a:rPr lang="en-US" sz="1400" dirty="0" smtClean="0"/>
              <a:t>		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err="1" smtClean="0"/>
              <a:t>.index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+ 1;	</a:t>
            </a:r>
          </a:p>
          <a:p>
            <a:r>
              <a:rPr lang="en-US" sz="1400" b="1" dirty="0" smtClean="0"/>
              <a:t>	return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;</a:t>
            </a:r>
            <a:endParaRPr lang="en-US" sz="1400" b="1" dirty="0" smtClean="0"/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5715000" y="5791200"/>
            <a:ext cx="1600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Meets“user</a:t>
            </a:r>
            <a:r>
              <a:rPr lang="en-US" dirty="0" smtClean="0"/>
              <a:t> intention”</a:t>
            </a:r>
            <a:endParaRPr lang="en-US" dirty="0"/>
          </a:p>
        </p:txBody>
      </p:sp>
      <p:pic>
        <p:nvPicPr>
          <p:cNvPr id="61" name="~PP1306.WAV">
            <a:hlinkClick r:id="" action="ppaction://media"/>
          </p:cNvPr>
          <p:cNvPicPr>
            <a:picLocks noRot="1" noChangeAspect="1"/>
          </p:cNvPicPr>
          <p:nvPr>
            <a:wavAudioFile r:embed="rId2" name="~PP130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6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Consistency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quiescence (no user interacting) all displays are the same</a:t>
            </a:r>
          </a:p>
          <a:p>
            <a:pPr lvl="1"/>
            <a:r>
              <a:rPr lang="en-US" dirty="0" smtClean="0"/>
              <a:t>When concurrent command is executed, could ignore it and clear object</a:t>
            </a:r>
          </a:p>
          <a:p>
            <a:pPr lvl="1"/>
            <a:r>
              <a:rPr lang="en-US" dirty="0" smtClean="0"/>
              <a:t>Meets TP1 (and TP2!)</a:t>
            </a:r>
          </a:p>
          <a:p>
            <a:r>
              <a:rPr lang="en-US" dirty="0" smtClean="0"/>
              <a:t>Meets user intention</a:t>
            </a:r>
          </a:p>
          <a:p>
            <a:pPr lvl="1"/>
            <a:r>
              <a:rPr lang="en-US" dirty="0" smtClean="0"/>
              <a:t>How to describe what it is?</a:t>
            </a:r>
          </a:p>
          <a:p>
            <a:pPr lvl="1"/>
            <a:r>
              <a:rPr lang="en-US" dirty="0" smtClean="0"/>
              <a:t>Even if we cannot describe it, how to describe what algorithm does</a:t>
            </a:r>
          </a:p>
          <a:p>
            <a:pPr lvl="2"/>
            <a:r>
              <a:rPr lang="en-US" dirty="0" smtClean="0"/>
              <a:t>More than one “reasonable” merge acceptable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~PP219.WAV">
            <a:hlinkClick r:id="" action="ppaction://media"/>
          </p:cNvPr>
          <p:cNvPicPr>
            <a:picLocks noRot="1" noChangeAspect="1"/>
          </p:cNvPicPr>
          <p:nvPr>
            <a:wavAudioFile r:embed="rId2" name="~PP21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and Intention Issue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438400" y="1371600"/>
            <a:ext cx="3581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One-level sequence with inserts only.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38400" y="2133600"/>
            <a:ext cx="4038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Inserts at different positions are both accepted  (as define by initial transformation functions).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38400" y="3276600"/>
            <a:ext cx="4038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If both users insert the same character at the same position,  only one is executed.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38400" y="4495800"/>
            <a:ext cx="4038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What happens when both users insert different characters at the same position? </a:t>
            </a:r>
            <a:endParaRPr lang="en-US" dirty="0"/>
          </a:p>
        </p:txBody>
      </p:sp>
      <p:pic>
        <p:nvPicPr>
          <p:cNvPr id="7" name="~PP2188.WAV">
            <a:hlinkClick r:id="" action="ppaction://media"/>
          </p:cNvPr>
          <p:cNvPicPr>
            <a:picLocks noRot="1" noChangeAspect="1"/>
          </p:cNvPicPr>
          <p:nvPr>
            <a:wavAudioFile r:embed="rId2" name="~PP218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3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868362"/>
          </a:xfrm>
        </p:spPr>
        <p:txBody>
          <a:bodyPr/>
          <a:lstStyle/>
          <a:p>
            <a:r>
              <a:rPr lang="en-US" dirty="0" smtClean="0"/>
              <a:t>Causal Broadcast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" y="42672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581400" y="2819400"/>
            <a:ext cx="2667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38200" y="2133600"/>
            <a:ext cx="54102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895600" y="42672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895600" y="45719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5486400" y="4267200"/>
            <a:ext cx="12192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5486400" y="45719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64" name="TextBox 63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09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019800" y="609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228600" y="5334000"/>
            <a:ext cx="114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14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6388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638800" y="5334000"/>
            <a:ext cx="114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grpSp>
        <p:nvGrpSpPr>
          <p:cNvPr id="104" name="Group 103"/>
          <p:cNvGrpSpPr/>
          <p:nvPr/>
        </p:nvGrpSpPr>
        <p:grpSpPr>
          <a:xfrm rot="405736">
            <a:off x="1153699" y="1953345"/>
            <a:ext cx="2133601" cy="307777"/>
            <a:chOff x="380999" y="2667000"/>
            <a:chExt cx="2133601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80999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111" name="TextBox 11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15" name="TextBox 114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19" name="TextBox 11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895600" y="5638800"/>
            <a:ext cx="2133600" cy="307777"/>
            <a:chOff x="6477000" y="2590800"/>
            <a:chExt cx="2133600" cy="307777"/>
          </a:xfrm>
        </p:grpSpPr>
        <p:grpSp>
          <p:nvGrpSpPr>
            <p:cNvPr id="143" name="Group 104"/>
            <p:cNvGrpSpPr/>
            <p:nvPr/>
          </p:nvGrpSpPr>
          <p:grpSpPr>
            <a:xfrm>
              <a:off x="7696200" y="2590800"/>
              <a:ext cx="914400" cy="307777"/>
              <a:chOff x="1447800" y="4264223"/>
              <a:chExt cx="914400" cy="307777"/>
            </a:xfrm>
          </p:grpSpPr>
          <p:sp>
            <p:nvSpPr>
              <p:cNvPr id="145" name="TextBox 144"/>
              <p:cNvSpPr txBox="1"/>
              <p:nvPr/>
            </p:nvSpPr>
            <p:spPr>
              <a:xfrm>
                <a:off x="14478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endParaRPr lang="en-US" sz="1400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7526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20574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</p:grpSp>
        <p:sp>
          <p:nvSpPr>
            <p:cNvPr id="144" name="TextBox 143"/>
            <p:cNvSpPr txBox="1"/>
            <p:nvPr/>
          </p:nvSpPr>
          <p:spPr>
            <a:xfrm>
              <a:off x="6477000" y="2590800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</p:grpSp>
      <p:grpSp>
        <p:nvGrpSpPr>
          <p:cNvPr id="154" name="Group 153"/>
          <p:cNvGrpSpPr/>
          <p:nvPr/>
        </p:nvGrpSpPr>
        <p:grpSpPr>
          <a:xfrm rot="810500">
            <a:off x="3968835" y="2759533"/>
            <a:ext cx="2133600" cy="307777"/>
            <a:chOff x="381000" y="2667000"/>
            <a:chExt cx="2133600" cy="307777"/>
          </a:xfrm>
        </p:grpSpPr>
        <p:sp>
          <p:nvSpPr>
            <p:cNvPr id="155" name="TextBox 154"/>
            <p:cNvSpPr txBox="1"/>
            <p:nvPr/>
          </p:nvSpPr>
          <p:spPr>
            <a:xfrm>
              <a:off x="381000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5791200" y="5943600"/>
            <a:ext cx="2133600" cy="307777"/>
            <a:chOff x="6477000" y="2590800"/>
            <a:chExt cx="2133600" cy="307777"/>
          </a:xfrm>
        </p:grpSpPr>
        <p:grpSp>
          <p:nvGrpSpPr>
            <p:cNvPr id="165" name="Group 104"/>
            <p:cNvGrpSpPr/>
            <p:nvPr/>
          </p:nvGrpSpPr>
          <p:grpSpPr>
            <a:xfrm>
              <a:off x="7696200" y="2590800"/>
              <a:ext cx="914400" cy="307777"/>
              <a:chOff x="1447800" y="4264223"/>
              <a:chExt cx="914400" cy="307777"/>
            </a:xfrm>
          </p:grpSpPr>
          <p:sp>
            <p:nvSpPr>
              <p:cNvPr id="167" name="TextBox 166"/>
              <p:cNvSpPr txBox="1"/>
              <p:nvPr/>
            </p:nvSpPr>
            <p:spPr>
              <a:xfrm>
                <a:off x="14478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endParaRPr lang="en-US" sz="1400" dirty="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17526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endParaRPr lang="en-US" sz="1400" dirty="0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20574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</p:grpSp>
        <p:sp>
          <p:nvSpPr>
            <p:cNvPr id="166" name="TextBox 165"/>
            <p:cNvSpPr txBox="1"/>
            <p:nvPr/>
          </p:nvSpPr>
          <p:spPr>
            <a:xfrm>
              <a:off x="6477000" y="2590800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5791200" y="5635823"/>
            <a:ext cx="2133600" cy="307777"/>
            <a:chOff x="381000" y="2667000"/>
            <a:chExt cx="2133600" cy="307777"/>
          </a:xfrm>
        </p:grpSpPr>
        <p:sp>
          <p:nvSpPr>
            <p:cNvPr id="171" name="TextBox 170"/>
            <p:cNvSpPr txBox="1"/>
            <p:nvPr/>
          </p:nvSpPr>
          <p:spPr>
            <a:xfrm>
              <a:off x="381000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195" name="TextBox 194"/>
          <p:cNvSpPr txBox="1"/>
          <p:nvPr/>
        </p:nvSpPr>
        <p:spPr>
          <a:xfrm>
            <a:off x="6705600" y="2057400"/>
            <a:ext cx="17526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Received message is put in ordered buffer</a:t>
            </a:r>
            <a:endParaRPr lang="en-US" sz="1400" dirty="0"/>
          </a:p>
        </p:txBody>
      </p:sp>
      <p:sp>
        <p:nvSpPr>
          <p:cNvPr id="197" name="TextBox 196"/>
          <p:cNvSpPr txBox="1"/>
          <p:nvPr/>
        </p:nvSpPr>
        <p:spPr>
          <a:xfrm>
            <a:off x="6705600" y="3886200"/>
            <a:ext cx="20574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2. Remove message from buffer and process it</a:t>
            </a:r>
            <a:endParaRPr lang="en-US" sz="1400" dirty="0"/>
          </a:p>
        </p:txBody>
      </p:sp>
      <p:sp>
        <p:nvSpPr>
          <p:cNvPr id="199" name="TextBox 198"/>
          <p:cNvSpPr txBox="1"/>
          <p:nvPr/>
        </p:nvSpPr>
        <p:spPr>
          <a:xfrm>
            <a:off x="6705600" y="5105400"/>
            <a:ext cx="19812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4. Go to 1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6705600" y="990600"/>
            <a:ext cx="19812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Send message: increment i</a:t>
            </a:r>
            <a:r>
              <a:rPr lang="en-US" sz="1400" baseline="-25000" dirty="0" smtClean="0"/>
              <a:t>i </a:t>
            </a:r>
            <a:r>
              <a:rPr lang="en-US" sz="1400" dirty="0" smtClean="0"/>
              <a:t>and attach vector time stamp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6705600" y="2895600"/>
            <a:ext cx="20574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1. If  buffer empty or message TS  !=successor ( local TS) return</a:t>
            </a:r>
            <a:endParaRPr lang="en-US" sz="1400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5791200" y="990600"/>
            <a:ext cx="914400" cy="307777"/>
            <a:chOff x="5791200" y="987623"/>
            <a:chExt cx="914400" cy="307777"/>
          </a:xfrm>
        </p:grpSpPr>
        <p:sp>
          <p:nvSpPr>
            <p:cNvPr id="130" name="TextBox 129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5791200" y="990600"/>
            <a:ext cx="914400" cy="307777"/>
            <a:chOff x="5791200" y="987623"/>
            <a:chExt cx="914400" cy="307777"/>
          </a:xfrm>
        </p:grpSpPr>
        <p:sp>
          <p:nvSpPr>
            <p:cNvPr id="134" name="TextBox 133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6705600" y="4724401"/>
            <a:ext cx="2057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  Local TS </a:t>
            </a:r>
            <a:r>
              <a:rPr lang="en-US" sz="1400" dirty="0" smtClean="0">
                <a:sym typeface="Wingdings" pitchFamily="2" charset="2"/>
              </a:rPr>
              <a:t></a:t>
            </a:r>
            <a:r>
              <a:rPr lang="en-US" sz="1400" dirty="0" smtClean="0"/>
              <a:t> </a:t>
            </a:r>
            <a:r>
              <a:rPr lang="en-US" sz="1400" dirty="0" err="1" smtClean="0"/>
              <a:t>msg</a:t>
            </a:r>
            <a:r>
              <a:rPr lang="en-US" sz="1400" dirty="0" smtClean="0"/>
              <a:t> TS</a:t>
            </a:r>
            <a:endParaRPr lang="en-US" sz="1400" dirty="0"/>
          </a:p>
        </p:txBody>
      </p:sp>
      <p:pic>
        <p:nvPicPr>
          <p:cNvPr id="98" name="~PP3805.WAV">
            <a:hlinkClick r:id="" action="ppaction://media"/>
          </p:cNvPr>
          <p:cNvPicPr>
            <a:picLocks noRot="1" noChangeAspect="1"/>
          </p:cNvPicPr>
          <p:nvPr>
            <a:wavAudioFile r:embed="rId2" name="~PP3805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24" grpId="0" animBg="1"/>
      <p:bldP spid="82" grpId="0" animBg="1"/>
      <p:bldP spid="83" grpId="0" animBg="1"/>
      <p:bldP spid="84" grpId="0" animBg="1"/>
      <p:bldP spid="85" grpId="0" animBg="1"/>
      <p:bldP spid="195" grpId="1" animBg="1"/>
      <p:bldP spid="195" grpId="2" animBg="1"/>
      <p:bldP spid="197" grpId="0" animBg="1"/>
      <p:bldP spid="197" grpId="1" animBg="1"/>
      <p:bldP spid="197" grpId="2" animBg="1"/>
      <p:bldP spid="199" grpId="0" animBg="1"/>
      <p:bldP spid="97" grpId="0" animBg="1"/>
      <p:bldP spid="97" grpId="1" animBg="1"/>
      <p:bldP spid="99" grpId="1" animBg="1"/>
      <p:bldP spid="99" grpId="2" animBg="1"/>
      <p:bldP spid="96" grpId="0" animBg="1"/>
      <p:bldP spid="96" grpId="1" animBg="1"/>
      <p:bldP spid="96" grpId="2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Operation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43000" y="1371600"/>
            <a:ext cx="4876800" cy="3505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1400" y="18731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46123" y="30106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3645913" y="30289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2503522" y="191607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00400" y="1447800"/>
            <a:ext cx="838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371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00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4267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48400" y="1447800"/>
            <a:ext cx="1981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intention?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24600" y="2133600"/>
            <a:ext cx="1981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Conflict!</a:t>
            </a:r>
            <a:endParaRPr lang="en-US" dirty="0"/>
          </a:p>
        </p:txBody>
      </p:sp>
      <p:pic>
        <p:nvPicPr>
          <p:cNvPr id="16" name="~PP1739.WAV">
            <a:hlinkClick r:id="" action="ppaction://media"/>
          </p:cNvPr>
          <p:cNvPicPr>
            <a:picLocks noRot="1" noChangeAspect="1"/>
          </p:cNvPicPr>
          <p:nvPr>
            <a:wavAudioFile r:embed="rId2" name="~PP173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 Both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1447800"/>
            <a:ext cx="1981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Accept both as they can resolve  </a:t>
            </a:r>
            <a:r>
              <a:rPr lang="en-US" smtClean="0"/>
              <a:t>the  conflict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43000" y="1371600"/>
            <a:ext cx="4876800" cy="3505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1400" y="18731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46123" y="30106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3645913" y="30289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2503522" y="191607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00400" y="1447800"/>
            <a:ext cx="838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371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00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4267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h1i</a:t>
            </a:r>
            <a:endParaRPr lang="en-US" dirty="0"/>
          </a:p>
        </p:txBody>
      </p:sp>
      <p:pic>
        <p:nvPicPr>
          <p:cNvPr id="14" name="~PP315.WAV">
            <a:hlinkClick r:id="" action="ppaction://media"/>
          </p:cNvPr>
          <p:cNvPicPr>
            <a:picLocks noRot="1" noChangeAspect="1"/>
          </p:cNvPicPr>
          <p:nvPr>
            <a:wavAudioFile r:embed="rId1" name="~PP31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 None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1447800"/>
            <a:ext cx="19812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Accept none as there is a conflict and cannot  afford a wrong merge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43000" y="1371600"/>
            <a:ext cx="4876800" cy="3505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1400" y="18731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46123" y="30106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3645913" y="30289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2503522" y="191607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00400" y="1447800"/>
            <a:ext cx="838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371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00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4267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pic>
        <p:nvPicPr>
          <p:cNvPr id="14" name="~PP1632.WAV">
            <a:hlinkClick r:id="" action="ppaction://media"/>
          </p:cNvPr>
          <p:cNvPicPr>
            <a:picLocks noRot="1" noChangeAspect="1"/>
          </p:cNvPicPr>
          <p:nvPr>
            <a:wavAudioFile r:embed="rId1" name="~PP163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 Server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6248400" y="1447800"/>
            <a:ext cx="19812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Accept earlier  (server) so later person can see it and correct it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1143000" y="1371600"/>
            <a:ext cx="4876800" cy="3505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3581400" y="18731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2546123" y="30106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>
            <a:off x="3645913" y="30289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2503522" y="191607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3200400" y="1447800"/>
            <a:ext cx="838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1371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4800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3124200" y="4267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 Client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1447800"/>
            <a:ext cx="19812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Accept  later (client) as more recent information  available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43000" y="1371600"/>
            <a:ext cx="4876800" cy="3505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1400" y="18731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46123" y="30106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3645913" y="30289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2503522" y="191607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00400" y="1447800"/>
            <a:ext cx="838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371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00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4267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Merge Matrix For </a:t>
            </a:r>
            <a:r>
              <a:rPr lang="en-US" dirty="0" err="1" smtClean="0"/>
              <a:t>Insertable</a:t>
            </a:r>
            <a:r>
              <a:rPr lang="en-US" dirty="0" smtClean="0"/>
              <a:t> Sequences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4600" y="2743200"/>
          <a:ext cx="31242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00"/>
                <a:gridCol w="1562100"/>
              </a:tblGrid>
              <a:tr h="416210">
                <a:tc>
                  <a:txBody>
                    <a:bodyPr/>
                    <a:lstStyle/>
                    <a:p>
                      <a:r>
                        <a:rPr lang="en-US" dirty="0" smtClean="0"/>
                        <a:t>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Insert(#)</a:t>
                      </a:r>
                      <a:endParaRPr lang="en-US" dirty="0"/>
                    </a:p>
                  </a:txBody>
                  <a:tcPr/>
                </a:tc>
              </a:tr>
              <a:tr h="421990"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62400" y="16002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 Operation at  Same index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743200"/>
            <a:ext cx="1676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 operation at same index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>
          <a:xfrm rot="5400000">
            <a:off x="4665784" y="2380577"/>
            <a:ext cx="573662" cy="3055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82788" y="3276600"/>
            <a:ext cx="531812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67600" y="2438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67600" y="2819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67600" y="3200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3581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1447800"/>
            <a:ext cx="1676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Cell Choices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544195" y="2133207"/>
            <a:ext cx="609601" cy="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15000" y="5334000"/>
            <a:ext cx="27432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particular algorithm can give the application and/or user a subset of choices in the merge matrix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1000" y="5334000"/>
            <a:ext cx="2286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Describes merge semantics of different insert operations at same index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10000" y="40386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Default value for flexible algorithm?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4572395" y="3809605"/>
            <a:ext cx="457199" cy="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71800" y="5334000"/>
            <a:ext cx="24384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Merge matrix not relevant when indices are different or insertions are the same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4" grpId="0" animBg="1"/>
      <p:bldP spid="2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Default for </a:t>
            </a:r>
            <a:r>
              <a:rPr lang="en-US" dirty="0" err="1" smtClean="0"/>
              <a:t>Insertable</a:t>
            </a:r>
            <a:r>
              <a:rPr lang="en-US" dirty="0" smtClean="0"/>
              <a:t> Sequences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4600" y="2743200"/>
          <a:ext cx="31242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00"/>
                <a:gridCol w="1562100"/>
              </a:tblGrid>
              <a:tr h="416210">
                <a:tc>
                  <a:txBody>
                    <a:bodyPr/>
                    <a:lstStyle/>
                    <a:p>
                      <a:r>
                        <a:rPr lang="en-US" dirty="0" smtClean="0"/>
                        <a:t>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Insert(#)</a:t>
                      </a:r>
                      <a:endParaRPr lang="en-US" dirty="0"/>
                    </a:p>
                  </a:txBody>
                  <a:tcPr/>
                </a:tc>
              </a:tr>
              <a:tr h="421990"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810000" y="40386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Default value for flexible algorithm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4572395" y="3809605"/>
            <a:ext cx="457199" cy="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00400" y="57150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Delete and Modify Operations?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67600" y="2438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2819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67600" y="3200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67600" y="3581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Sequences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1143000" y="1371600"/>
            <a:ext cx="4876800" cy="3505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3581400" y="18731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2546123" y="30106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>
            <a:off x="3645913" y="30289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2503522" y="191607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3200400" y="1447800"/>
            <a:ext cx="838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bat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1371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cat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4800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00200" y="2133600"/>
            <a:ext cx="132882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Replace(1, “c’)</a:t>
            </a:r>
            <a:endParaRPr lang="en-US" sz="14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267200" y="2133600"/>
            <a:ext cx="132882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Delete(1, “c’)</a:t>
            </a:r>
            <a:endParaRPr lang="en-US" sz="14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41148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Merge Matrix for </a:t>
            </a:r>
            <a:r>
              <a:rPr lang="en-US" dirty="0" err="1" smtClean="0"/>
              <a:t>Insertable</a:t>
            </a:r>
            <a:r>
              <a:rPr lang="en-US" dirty="0" smtClean="0"/>
              <a:t> Sequences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914400" y="2286000"/>
          <a:ext cx="60960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Delete(#)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Replace(#)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Delete(#)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Replace(#)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467600" y="2438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2819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67600" y="3200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67600" y="3581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81000" y="5181600"/>
            <a:ext cx="2286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Describes merge semantics of different sequence operations at same index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276600" y="5257800"/>
            <a:ext cx="228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Default values for flexible algorithm?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Defaults for General Sequences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52800" y="5029200"/>
            <a:ext cx="2286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Deletes at the same index always the same operation and hence </a:t>
            </a:r>
            <a:r>
              <a:rPr lang="en-US" dirty="0" err="1" smtClean="0"/>
              <a:t>NoOp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914400" y="2286000"/>
          <a:ext cx="60960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Insert(#, 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Delete(#)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Replace(#)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Insert(#, 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Delete(#)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Replace(#)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467600" y="2438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2819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67600" y="3200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67600" y="3581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3543301" y="4152901"/>
            <a:ext cx="175259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43600" y="5029200"/>
            <a:ext cx="2286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Replacement means it is relevant and perhaps should not be deleted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1" idx="0"/>
          </p:cNvCxnSpPr>
          <p:nvPr/>
        </p:nvCxnSpPr>
        <p:spPr>
          <a:xfrm rot="16200000" flipV="1">
            <a:off x="5601097" y="3543697"/>
            <a:ext cx="1752600" cy="1218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0"/>
          </p:cNvCxnSpPr>
          <p:nvPr/>
        </p:nvCxnSpPr>
        <p:spPr>
          <a:xfrm rot="16200000" flipV="1">
            <a:off x="5029200" y="2971800"/>
            <a:ext cx="1447800" cy="266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000" y="6324600"/>
            <a:ext cx="13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Tables?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66800" y="3733800"/>
            <a:ext cx="6477000" cy="1447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6800" y="2209800"/>
            <a:ext cx="6477000" cy="1447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Partially Ordered Vector Time Stamps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7467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 = (x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.. </a:t>
            </a:r>
            <a:r>
              <a:rPr lang="en-US" sz="1400" dirty="0" err="1" smtClean="0"/>
              <a:t>x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)  at Site </a:t>
            </a:r>
            <a:r>
              <a:rPr lang="en-US" sz="1400" dirty="0" err="1" smtClean="0"/>
              <a:t>S</a:t>
            </a:r>
            <a:r>
              <a:rPr lang="en-US" sz="1400" baseline="-25000" dirty="0" err="1" smtClean="0"/>
              <a:t>j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itchFamily="2" charset="2"/>
              </a:rPr>
              <a:t>  Site </a:t>
            </a:r>
            <a:r>
              <a:rPr lang="en-US" sz="1400" dirty="0" err="1" smtClean="0">
                <a:sym typeface="Wingdings" pitchFamily="2" charset="2"/>
              </a:rPr>
              <a:t>S</a:t>
            </a:r>
            <a:r>
              <a:rPr lang="en-US" sz="1400" baseline="-25000" dirty="0" err="1" smtClean="0">
                <a:sym typeface="Wingdings" pitchFamily="2" charset="2"/>
              </a:rPr>
              <a:t>j</a:t>
            </a:r>
            <a:r>
              <a:rPr lang="en-US" sz="1400" dirty="0" smtClean="0">
                <a:sym typeface="Wingdings" pitchFamily="2" charset="2"/>
              </a:rPr>
              <a:t> has received x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 messages from Site S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 for all 1≤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3807023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v1= (a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 .. a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4721423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 2= (b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.. 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752600" y="4264223"/>
            <a:ext cx="381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&lt;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4264223"/>
            <a:ext cx="381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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4035623"/>
            <a:ext cx="2133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all 1≤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b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endParaRPr lang="en-US" sz="1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4569023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 some 1 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&lt; b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1295400" y="2362200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v1= (a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 .. a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295400" y="3276600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 2= (b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.. 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828800" y="2819400"/>
            <a:ext cx="6096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==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581400" y="2819400"/>
            <a:ext cx="381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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953000" y="2743200"/>
            <a:ext cx="2133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all 1≤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== b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endParaRPr lang="en-US" sz="1400" baseline="-25000" dirty="0"/>
          </a:p>
        </p:txBody>
      </p:sp>
      <p:sp>
        <p:nvSpPr>
          <p:cNvPr id="31" name="Rectangle 30"/>
          <p:cNvSpPr/>
          <p:nvPr/>
        </p:nvSpPr>
        <p:spPr>
          <a:xfrm>
            <a:off x="1066800" y="5257800"/>
            <a:ext cx="6477000" cy="1447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19200" y="5331023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v1= (a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 .. a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219200" y="6245423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 2= (b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.. 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1752600" y="5788223"/>
            <a:ext cx="4572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||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581400" y="5788223"/>
            <a:ext cx="381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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876800" y="6093023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 some 1 ≤ j ≤ n,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j</a:t>
            </a:r>
            <a:r>
              <a:rPr lang="en-US" sz="1400" baseline="-25000" dirty="0" smtClean="0">
                <a:sym typeface="Wingdings" pitchFamily="2" charset="2"/>
              </a:rPr>
              <a:t> </a:t>
            </a:r>
            <a:r>
              <a:rPr lang="en-US" sz="1400" dirty="0" smtClean="0">
                <a:sym typeface="Wingdings" pitchFamily="2" charset="2"/>
              </a:rPr>
              <a:t>&gt; </a:t>
            </a:r>
            <a:r>
              <a:rPr lang="en-US" sz="1400" dirty="0" err="1" smtClean="0">
                <a:sym typeface="Wingdings" pitchFamily="2" charset="2"/>
              </a:rPr>
              <a:t>b</a:t>
            </a:r>
            <a:r>
              <a:rPr lang="en-US" sz="1400" baseline="-25000" dirty="0" err="1" smtClean="0">
                <a:sym typeface="Wingdings" pitchFamily="2" charset="2"/>
              </a:rPr>
              <a:t>j</a:t>
            </a:r>
            <a:endParaRPr lang="en-US" sz="1400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4876800" y="5562600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 some 1 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&lt; b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endParaRPr lang="en-US" sz="1400" baseline="-25000" dirty="0"/>
          </a:p>
        </p:txBody>
      </p:sp>
      <p:sp>
        <p:nvSpPr>
          <p:cNvPr id="39" name="TextBox 38"/>
          <p:cNvSpPr txBox="1"/>
          <p:nvPr/>
        </p:nvSpPr>
        <p:spPr>
          <a:xfrm>
            <a:off x="3124200" y="6324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Concurrent Input</a:t>
            </a:r>
            <a:endParaRPr lang="en-US" dirty="0"/>
          </a:p>
        </p:txBody>
      </p:sp>
      <p:pic>
        <p:nvPicPr>
          <p:cNvPr id="29" name="~PP1697.WAV">
            <a:hlinkClick r:id="" action="ppaction://media"/>
          </p:cNvPr>
          <p:cNvPicPr>
            <a:picLocks noRot="1" noChangeAspect="1"/>
          </p:cNvPicPr>
          <p:nvPr>
            <a:wavAudioFile r:embed="rId1" name="~PP169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Tables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1295400" y="1219200"/>
            <a:ext cx="6553200" cy="3581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419600" y="18731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3384323" y="30106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>
            <a:off x="4484113" y="30289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3341722" y="191607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62200" y="2057400"/>
            <a:ext cx="15240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put (“bob, false)</a:t>
            </a:r>
            <a:endParaRPr lang="en-US" sz="1400" baseline="-25000" dirty="0"/>
          </a:p>
        </p:txBody>
      </p:sp>
      <p:pic>
        <p:nvPicPr>
          <p:cNvPr id="15" name="Rectangle 176129"/>
          <p:cNvPicPr>
            <a:picLocks noChangeAspect="1" noChangeArrowheads="1"/>
          </p:cNvPicPr>
          <p:nvPr/>
        </p:nvPicPr>
        <p:blipFill>
          <a:blip r:embed="rId2" cstate="print"/>
          <a:srcRect l="3778" t="28070" r="47107" b="59649"/>
          <a:stretch>
            <a:fillRect/>
          </a:stretch>
        </p:blipFill>
        <p:spPr bwMode="auto">
          <a:xfrm>
            <a:off x="35052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Rectangle 175105"/>
          <p:cNvPicPr>
            <a:picLocks noChangeAspect="1" noChangeArrowheads="1"/>
          </p:cNvPicPr>
          <p:nvPr/>
        </p:nvPicPr>
        <p:blipFill>
          <a:blip r:embed="rId3" cstate="print"/>
          <a:srcRect l="5667" t="28070" r="47107" b="61403"/>
          <a:stretch>
            <a:fillRect/>
          </a:stretch>
        </p:blipFill>
        <p:spPr bwMode="auto">
          <a:xfrm>
            <a:off x="1524000" y="2819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Rectangle 175105"/>
          <p:cNvPicPr>
            <a:picLocks noChangeAspect="1" noChangeArrowheads="1"/>
          </p:cNvPicPr>
          <p:nvPr/>
        </p:nvPicPr>
        <p:blipFill>
          <a:blip r:embed="rId3" cstate="print"/>
          <a:srcRect l="5667" t="28070" r="69775" b="61403"/>
          <a:stretch>
            <a:fillRect/>
          </a:stretch>
        </p:blipFill>
        <p:spPr bwMode="auto">
          <a:xfrm>
            <a:off x="5791200" y="2819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029200" y="2057400"/>
            <a:ext cx="15240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remove (“bob”)</a:t>
            </a:r>
            <a:endParaRPr lang="en-US" sz="1400" baseline="-25000" dirty="0"/>
          </a:p>
        </p:txBody>
      </p:sp>
      <p:pic>
        <p:nvPicPr>
          <p:cNvPr id="21" name="Rectangle 175105"/>
          <p:cNvPicPr>
            <a:picLocks noChangeAspect="1" noChangeArrowheads="1"/>
          </p:cNvPicPr>
          <p:nvPr/>
        </p:nvPicPr>
        <p:blipFill>
          <a:blip r:embed="rId3" cstate="print"/>
          <a:srcRect l="5667" t="28070" r="47107" b="61403"/>
          <a:stretch>
            <a:fillRect/>
          </a:stretch>
        </p:blipFill>
        <p:spPr bwMode="auto">
          <a:xfrm>
            <a:off x="3657600" y="4191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Table Matrix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914400" y="2286000"/>
          <a:ext cx="48768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Put (key)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Delete(key)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Put (key)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Delete(key)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467600" y="2438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2819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67600" y="3200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67600" y="3581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5257800"/>
            <a:ext cx="2286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Describes merge semantics of different table operations at key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5257800"/>
            <a:ext cx="228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Default values?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5257800"/>
            <a:ext cx="228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Assume operations at different keys are non conflicting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Defaults for General Tables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76600" y="5334000"/>
            <a:ext cx="228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Putting the same value at the same key is a </a:t>
            </a:r>
            <a:r>
              <a:rPr lang="en-US" dirty="0" err="1" smtClean="0"/>
              <a:t>NoOP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914400" y="2286000"/>
          <a:ext cx="48768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Put (key)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Delete(key)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Put (key)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Delete(key)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NoOp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467600" y="2438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2819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67600" y="3200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67600" y="3581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Beans/Records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1295400" y="1219200"/>
            <a:ext cx="6553200" cy="3581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419600" y="18731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3384323" y="30106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>
            <a:off x="4484113" y="30289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3341722" y="191607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00200" y="2133600"/>
            <a:ext cx="2133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set (“</a:t>
            </a:r>
            <a:r>
              <a:rPr lang="en-US" sz="1400" dirty="0" err="1" smtClean="0"/>
              <a:t>ticketPrice</a:t>
            </a:r>
            <a:r>
              <a:rPr lang="en-US" sz="1400" dirty="0" smtClean="0"/>
              <a:t>”, 24.0)</a:t>
            </a:r>
            <a:endParaRPr lang="en-US" sz="1400" baseline="-25000" dirty="0"/>
          </a:p>
        </p:txBody>
      </p:sp>
      <p:pic>
        <p:nvPicPr>
          <p:cNvPr id="16" name="Rectangle 69641"/>
          <p:cNvPicPr>
            <a:picLocks noChangeAspect="1" noChangeArrowheads="1"/>
          </p:cNvPicPr>
          <p:nvPr/>
        </p:nvPicPr>
        <p:blipFill>
          <a:blip r:embed="rId2" cstate="print"/>
          <a:srcRect l="4878" t="57170" r="65854" b="21415"/>
          <a:stretch>
            <a:fillRect/>
          </a:stretch>
        </p:blipFill>
        <p:spPr bwMode="auto">
          <a:xfrm>
            <a:off x="3886200" y="12954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Rectangle 70666"/>
          <p:cNvPicPr>
            <a:picLocks noChangeAspect="1" noChangeArrowheads="1"/>
          </p:cNvPicPr>
          <p:nvPr/>
        </p:nvPicPr>
        <p:blipFill>
          <a:blip r:embed="rId3" cstate="print"/>
          <a:srcRect l="4878" t="55067" r="65854" b="20459"/>
          <a:stretch>
            <a:fillRect/>
          </a:stretch>
        </p:blipFill>
        <p:spPr bwMode="auto">
          <a:xfrm>
            <a:off x="5715000" y="27432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Rectangle 71688"/>
          <p:cNvPicPr>
            <a:picLocks noChangeAspect="1" noChangeArrowheads="1"/>
          </p:cNvPicPr>
          <p:nvPr/>
        </p:nvPicPr>
        <p:blipFill>
          <a:blip r:embed="rId4" cstate="print"/>
          <a:srcRect l="4000" t="46760" r="70000" b="30823"/>
          <a:stretch>
            <a:fillRect/>
          </a:stretch>
        </p:blipFill>
        <p:spPr bwMode="auto">
          <a:xfrm>
            <a:off x="2286000" y="2667000"/>
            <a:ext cx="99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181600" y="2209800"/>
            <a:ext cx="2133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set (“</a:t>
            </a:r>
            <a:r>
              <a:rPr lang="en-US" sz="1400" dirty="0" err="1" smtClean="0"/>
              <a:t>ticketPrice</a:t>
            </a:r>
            <a:r>
              <a:rPr lang="en-US" sz="1400" dirty="0" smtClean="0"/>
              <a:t>”, 24.1)</a:t>
            </a:r>
            <a:endParaRPr lang="en-US" sz="1400" baseline="-25000" dirty="0"/>
          </a:p>
        </p:txBody>
      </p:sp>
      <p:pic>
        <p:nvPicPr>
          <p:cNvPr id="27" name="Rectangle 70666"/>
          <p:cNvPicPr>
            <a:picLocks noChangeAspect="1" noChangeArrowheads="1"/>
          </p:cNvPicPr>
          <p:nvPr/>
        </p:nvPicPr>
        <p:blipFill>
          <a:blip r:embed="rId3" cstate="print"/>
          <a:srcRect l="4878" t="55067" r="65854" b="20459"/>
          <a:stretch>
            <a:fillRect/>
          </a:stretch>
        </p:blipFill>
        <p:spPr bwMode="auto">
          <a:xfrm>
            <a:off x="4114800" y="4114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Record Matrix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00400" y="5029200"/>
            <a:ext cx="228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Putting the same value at the same property is a </a:t>
            </a:r>
            <a:r>
              <a:rPr lang="en-US" dirty="0" err="1" smtClean="0"/>
              <a:t>NoOP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676400" y="2286000"/>
          <a:ext cx="4191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/>
                <a:gridCol w="20955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Record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Set (Property)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Set (Property)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467600" y="2438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2819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67600" y="3200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67600" y="3581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5029200"/>
            <a:ext cx="2286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Describes merge semantics of different record operations at same property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5029200"/>
            <a:ext cx="228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Default value?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Defaults for Record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676400" y="2286000"/>
          <a:ext cx="4191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/>
                <a:gridCol w="20955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Record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Set (Property)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Set (Property)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467600" y="2438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2819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67600" y="3200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67600" y="35814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81400" y="5257800"/>
            <a:ext cx="2286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Accept earlier  (server) so later person can see it and correct 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Objects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6248400" y="1447800"/>
            <a:ext cx="19812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Accept earlier  (server) so later person can see it and correct it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1143000" y="1371600"/>
            <a:ext cx="4876800" cy="3505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3581400" y="18731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2546123" y="30106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>
            <a:off x="3645913" y="30289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2503522" y="191607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3200400" y="1447800"/>
            <a:ext cx="838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23.5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1371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4800600" y="2743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24.1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3124200" y="4267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24.1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2133600"/>
            <a:ext cx="10668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set (24.0)</a:t>
            </a:r>
            <a:endParaRPr lang="en-US" sz="14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4114800" y="2057400"/>
            <a:ext cx="990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set (24.1)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Atomic Matrix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676400" y="2286000"/>
          <a:ext cx="4191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/>
                <a:gridCol w="20955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Atomic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Set ()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Set ()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Merge Matrix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2286000"/>
          <a:ext cx="66294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350"/>
                <a:gridCol w="1657350"/>
                <a:gridCol w="1657350"/>
                <a:gridCol w="165735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</a:t>
                      </a:r>
                      <a:r>
                        <a:rPr lang="en-US" baseline="0" dirty="0" smtClean="0"/>
                        <a:t>eration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Operation</a:t>
                      </a:r>
                      <a:r>
                        <a:rPr lang="en-US" baseline="-25000" dirty="0" err="1" smtClean="0"/>
                        <a:t>N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</a:t>
                      </a:r>
                      <a:r>
                        <a:rPr lang="en-US" baseline="0" dirty="0" smtClean="0"/>
                        <a:t>eration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Default</a:t>
                      </a:r>
                      <a:r>
                        <a:rPr lang="en-US" baseline="-25000" dirty="0" smtClean="0"/>
                        <a:t>11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Default</a:t>
                      </a:r>
                      <a:r>
                        <a:rPr lang="en-US" baseline="-25000" dirty="0" smtClean="0"/>
                        <a:t>1N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Op</a:t>
                      </a:r>
                      <a:r>
                        <a:rPr lang="en-US" baseline="0" dirty="0" err="1" smtClean="0"/>
                        <a:t>eration</a:t>
                      </a:r>
                      <a:r>
                        <a:rPr lang="en-US" baseline="-25000" dirty="0" err="1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Default</a:t>
                      </a:r>
                      <a:r>
                        <a:rPr lang="en-US" baseline="-25000" dirty="0" smtClean="0"/>
                        <a:t>N1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Default</a:t>
                      </a:r>
                      <a:r>
                        <a:rPr lang="en-US" baseline="-25000" dirty="0" err="1" smtClean="0"/>
                        <a:t>NN</a:t>
                      </a:r>
                      <a:endParaRPr lang="en-US" baseline="-25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4724400"/>
            <a:ext cx="29718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Some type-specific operand (index, key, value) whose value determines when two dissimilar operations are compared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22860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26670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67600" y="30480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67600" y="34290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Buffered Changes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1524000" y="1371600"/>
            <a:ext cx="5562600" cy="3581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953000" y="1905000"/>
            <a:ext cx="685800" cy="641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16200000" flipH="1">
            <a:off x="3200400" y="3810000"/>
            <a:ext cx="609600" cy="6096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>
            <a:off x="3722182" y="2526218"/>
            <a:ext cx="1905000" cy="1881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4343400" y="1905000"/>
            <a:ext cx="6096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4343400" y="1524000"/>
            <a:ext cx="6096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Joe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800600" y="1524000"/>
            <a:ext cx="685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UNC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3733800" y="2514600"/>
            <a:ext cx="6096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3124200" y="3124200"/>
            <a:ext cx="6096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48000" y="2057400"/>
            <a:ext cx="6096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Joe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505200" y="2057400"/>
            <a:ext cx="685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UNC-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2286000" y="2816423"/>
            <a:ext cx="6096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Joe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743200" y="2816423"/>
            <a:ext cx="9144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UNC-C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1600200" y="3505200"/>
            <a:ext cx="6096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Joe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2057400" y="3505200"/>
            <a:ext cx="9906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UNC-CH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5562600" y="2057400"/>
            <a:ext cx="6096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Joe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6019800" y="2057400"/>
            <a:ext cx="8382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UNCC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3124200" y="4416623"/>
            <a:ext cx="6096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Joe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3581400" y="4416623"/>
            <a:ext cx="12192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UNCC-CH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3352800" y="5181600"/>
            <a:ext cx="28956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we extend model to add the option of  accepting  all of server or client changes to affiliation?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09600" y="5181600"/>
            <a:ext cx="2438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“Joe” and “UNC” are sequences in a record with name and affiliation properties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6553200" y="5105400"/>
            <a:ext cx="2057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to capture multiple levels of changes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14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581400" y="2819400"/>
            <a:ext cx="2667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38200" y="2133600"/>
            <a:ext cx="54102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4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64" name="TextBox 63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6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019800" y="609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228600" y="5334000"/>
            <a:ext cx="114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14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114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grpSp>
        <p:nvGrpSpPr>
          <p:cNvPr id="7" name="Group 103"/>
          <p:cNvGrpSpPr/>
          <p:nvPr/>
        </p:nvGrpSpPr>
        <p:grpSpPr>
          <a:xfrm rot="1031049">
            <a:off x="1153698" y="2105744"/>
            <a:ext cx="2133601" cy="307777"/>
            <a:chOff x="380999" y="2667000"/>
            <a:chExt cx="2133601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80999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111" name="TextBox 11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9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15" name="TextBox 114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6" name="Group 153"/>
          <p:cNvGrpSpPr/>
          <p:nvPr/>
        </p:nvGrpSpPr>
        <p:grpSpPr>
          <a:xfrm rot="810500">
            <a:off x="3968835" y="2759533"/>
            <a:ext cx="2133600" cy="307777"/>
            <a:chOff x="381000" y="2667000"/>
            <a:chExt cx="2133600" cy="307777"/>
          </a:xfrm>
        </p:grpSpPr>
        <p:sp>
          <p:nvSpPr>
            <p:cNvPr id="155" name="TextBox 154"/>
            <p:cNvSpPr txBox="1"/>
            <p:nvPr/>
          </p:nvSpPr>
          <p:spPr>
            <a:xfrm>
              <a:off x="381000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5562600" y="6019800"/>
            <a:ext cx="2133600" cy="307777"/>
            <a:chOff x="6477000" y="2590800"/>
            <a:chExt cx="2133600" cy="307777"/>
          </a:xfrm>
        </p:grpSpPr>
        <p:grpSp>
          <p:nvGrpSpPr>
            <p:cNvPr id="18" name="Group 104"/>
            <p:cNvGrpSpPr/>
            <p:nvPr/>
          </p:nvGrpSpPr>
          <p:grpSpPr>
            <a:xfrm>
              <a:off x="7696200" y="2590800"/>
              <a:ext cx="914400" cy="307777"/>
              <a:chOff x="1447800" y="4264223"/>
              <a:chExt cx="914400" cy="307777"/>
            </a:xfrm>
          </p:grpSpPr>
          <p:sp>
            <p:nvSpPr>
              <p:cNvPr id="167" name="TextBox 166"/>
              <p:cNvSpPr txBox="1"/>
              <p:nvPr/>
            </p:nvSpPr>
            <p:spPr>
              <a:xfrm>
                <a:off x="14478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17526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endParaRPr lang="en-US" sz="1400" dirty="0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20574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</p:grpSp>
        <p:sp>
          <p:nvSpPr>
            <p:cNvPr id="166" name="TextBox 165"/>
            <p:cNvSpPr txBox="1"/>
            <p:nvPr/>
          </p:nvSpPr>
          <p:spPr>
            <a:xfrm>
              <a:off x="6477000" y="2590800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</p:grpSp>
      <p:grpSp>
        <p:nvGrpSpPr>
          <p:cNvPr id="19" name="Group 169"/>
          <p:cNvGrpSpPr/>
          <p:nvPr/>
        </p:nvGrpSpPr>
        <p:grpSpPr>
          <a:xfrm>
            <a:off x="5562600" y="5715000"/>
            <a:ext cx="2133600" cy="307777"/>
            <a:chOff x="381000" y="2667000"/>
            <a:chExt cx="2133600" cy="307777"/>
          </a:xfrm>
        </p:grpSpPr>
        <p:sp>
          <p:nvSpPr>
            <p:cNvPr id="171" name="TextBox 170"/>
            <p:cNvSpPr txBox="1"/>
            <p:nvPr/>
          </p:nvSpPr>
          <p:spPr>
            <a:xfrm>
              <a:off x="381000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6934200" y="1219200"/>
            <a:ext cx="17526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Atomic order means all sites execute operations in the same order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6934200" y="2286000"/>
            <a:ext cx="1752600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Without coordination,  centralization, or semantics, atomic  broadcast  impossible</a:t>
            </a:r>
            <a:endParaRPr lang="en-US" sz="1400" dirty="0"/>
          </a:p>
        </p:txBody>
      </p:sp>
      <p:grpSp>
        <p:nvGrpSpPr>
          <p:cNvPr id="90" name="Group 163"/>
          <p:cNvGrpSpPr/>
          <p:nvPr/>
        </p:nvGrpSpPr>
        <p:grpSpPr>
          <a:xfrm>
            <a:off x="2971800" y="6019800"/>
            <a:ext cx="2133600" cy="307777"/>
            <a:chOff x="6477000" y="2590800"/>
            <a:chExt cx="2133600" cy="307777"/>
          </a:xfrm>
        </p:grpSpPr>
        <p:grpSp>
          <p:nvGrpSpPr>
            <p:cNvPr id="91" name="Group 104"/>
            <p:cNvGrpSpPr/>
            <p:nvPr/>
          </p:nvGrpSpPr>
          <p:grpSpPr>
            <a:xfrm>
              <a:off x="7696200" y="2590800"/>
              <a:ext cx="914400" cy="307777"/>
              <a:chOff x="1447800" y="4264223"/>
              <a:chExt cx="914400" cy="307777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14478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7526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endParaRPr lang="en-US" sz="1400" dirty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0574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6477000" y="2590800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</p:grpSp>
      <p:grpSp>
        <p:nvGrpSpPr>
          <p:cNvPr id="106" name="Group 169"/>
          <p:cNvGrpSpPr/>
          <p:nvPr/>
        </p:nvGrpSpPr>
        <p:grpSpPr>
          <a:xfrm>
            <a:off x="2971800" y="5715000"/>
            <a:ext cx="2133600" cy="307777"/>
            <a:chOff x="381000" y="2667000"/>
            <a:chExt cx="2133600" cy="307777"/>
          </a:xfrm>
        </p:grpSpPr>
        <p:sp>
          <p:nvSpPr>
            <p:cNvPr id="108" name="TextBox 107"/>
            <p:cNvSpPr txBox="1"/>
            <p:nvPr/>
          </p:nvSpPr>
          <p:spPr>
            <a:xfrm>
              <a:off x="381000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18" name="Group 163"/>
          <p:cNvGrpSpPr/>
          <p:nvPr/>
        </p:nvGrpSpPr>
        <p:grpSpPr>
          <a:xfrm>
            <a:off x="304800" y="6019800"/>
            <a:ext cx="2133600" cy="307777"/>
            <a:chOff x="6477000" y="2590800"/>
            <a:chExt cx="2133600" cy="307777"/>
          </a:xfrm>
        </p:grpSpPr>
        <p:grpSp>
          <p:nvGrpSpPr>
            <p:cNvPr id="122" name="Group 104"/>
            <p:cNvGrpSpPr/>
            <p:nvPr/>
          </p:nvGrpSpPr>
          <p:grpSpPr>
            <a:xfrm>
              <a:off x="7696200" y="2590800"/>
              <a:ext cx="914400" cy="307777"/>
              <a:chOff x="1447800" y="4264223"/>
              <a:chExt cx="914400" cy="307777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14478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17526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endParaRPr lang="en-US" sz="1400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057400" y="4264223"/>
                <a:ext cx="304800" cy="30777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>
              <a:off x="6477000" y="2590800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</p:grpSp>
      <p:grpSp>
        <p:nvGrpSpPr>
          <p:cNvPr id="133" name="Group 169"/>
          <p:cNvGrpSpPr/>
          <p:nvPr/>
        </p:nvGrpSpPr>
        <p:grpSpPr>
          <a:xfrm>
            <a:off x="304800" y="5715000"/>
            <a:ext cx="2133600" cy="307777"/>
            <a:chOff x="381000" y="2667000"/>
            <a:chExt cx="2133600" cy="307777"/>
          </a:xfrm>
        </p:grpSpPr>
        <p:sp>
          <p:nvSpPr>
            <p:cNvPr id="134" name="TextBox 133"/>
            <p:cNvSpPr txBox="1"/>
            <p:nvPr/>
          </p:nvSpPr>
          <p:spPr>
            <a:xfrm>
              <a:off x="381000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cxnSp>
        <p:nvCxnSpPr>
          <p:cNvPr id="142" name="Straight Arrow Connector 141"/>
          <p:cNvCxnSpPr/>
          <p:nvPr/>
        </p:nvCxnSpPr>
        <p:spPr>
          <a:xfrm rot="10800000" flipV="1">
            <a:off x="838200" y="2819400"/>
            <a:ext cx="2743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6934200" y="3886200"/>
            <a:ext cx="17526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Sometimes displays can be consistent without atomic broadcast</a:t>
            </a:r>
            <a:endParaRPr lang="en-US" sz="1400" dirty="0"/>
          </a:p>
        </p:txBody>
      </p:sp>
      <p:pic>
        <p:nvPicPr>
          <p:cNvPr id="89" name="~PP2647.WAV">
            <a:hlinkClick r:id="" action="ppaction://media"/>
          </p:cNvPr>
          <p:cNvPicPr>
            <a:picLocks noRot="1" noChangeAspect="1"/>
          </p:cNvPicPr>
          <p:nvPr>
            <a:wavAudioFile r:embed="rId2" name="~PP264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98" grpId="0" animBg="1"/>
      <p:bldP spid="99" grpId="0" animBg="1"/>
      <p:bldP spid="119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2667000" y="990600"/>
            <a:ext cx="29718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Rounded Rectangle 86"/>
          <p:cNvSpPr/>
          <p:nvPr/>
        </p:nvSpPr>
        <p:spPr>
          <a:xfrm>
            <a:off x="76200" y="2438400"/>
            <a:ext cx="25146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Document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86200" y="11430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28" name="Straight Connector 27"/>
          <p:cNvCxnSpPr>
            <a:endCxn id="43" idx="0"/>
          </p:cNvCxnSpPr>
          <p:nvPr/>
        </p:nvCxnSpPr>
        <p:spPr>
          <a:xfrm rot="10800000" flipV="1">
            <a:off x="3543300" y="14478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32" idx="0"/>
          </p:cNvCxnSpPr>
          <p:nvPr/>
        </p:nvCxnSpPr>
        <p:spPr>
          <a:xfrm rot="5400000">
            <a:off x="2895601" y="22098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194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1242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4290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3434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6482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9530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048000" y="18288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45" name="Straight Connector 44"/>
          <p:cNvCxnSpPr>
            <a:endCxn id="156" idx="0"/>
          </p:cNvCxnSpPr>
          <p:nvPr/>
        </p:nvCxnSpPr>
        <p:spPr>
          <a:xfrm>
            <a:off x="4191002" y="14478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3" idx="0"/>
          </p:cNvCxnSpPr>
          <p:nvPr/>
        </p:nvCxnSpPr>
        <p:spPr>
          <a:xfrm rot="5400000">
            <a:off x="3048001" y="23622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H="1">
            <a:off x="3221685" y="22647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33400" y="2514600"/>
            <a:ext cx="1524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Set(Affiliation)</a:t>
            </a:r>
            <a:endParaRPr lang="en-US" sz="1200" dirty="0"/>
          </a:p>
        </p:txBody>
      </p:sp>
      <p:cxnSp>
        <p:nvCxnSpPr>
          <p:cNvPr id="74" name="Straight Connector 73"/>
          <p:cNvCxnSpPr>
            <a:endCxn id="77" idx="0"/>
          </p:cNvCxnSpPr>
          <p:nvPr/>
        </p:nvCxnSpPr>
        <p:spPr>
          <a:xfrm rot="10800000" flipV="1">
            <a:off x="495300" y="2819399"/>
            <a:ext cx="800100" cy="3048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52400" y="3124201"/>
            <a:ext cx="685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I(4, ‘-’)</a:t>
            </a:r>
            <a:endParaRPr lang="en-US" sz="1200" dirty="0"/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4457700" y="22098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4610100" y="23622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6200000" flipH="1">
            <a:off x="4783784" y="22647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3200400" y="14478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149" name="TextBox 148"/>
          <p:cNvSpPr txBox="1"/>
          <p:nvPr/>
        </p:nvSpPr>
        <p:spPr>
          <a:xfrm>
            <a:off x="4495800" y="14478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419600" y="18288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183" name="Rectangle 182"/>
          <p:cNvSpPr/>
          <p:nvPr/>
        </p:nvSpPr>
        <p:spPr>
          <a:xfrm>
            <a:off x="533400" y="4114800"/>
            <a:ext cx="35814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4" name="TextBox 183"/>
          <p:cNvSpPr txBox="1"/>
          <p:nvPr/>
        </p:nvSpPr>
        <p:spPr>
          <a:xfrm>
            <a:off x="1752600" y="4267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185" name="Straight Connector 184"/>
          <p:cNvCxnSpPr>
            <a:endCxn id="193" idx="0"/>
          </p:cNvCxnSpPr>
          <p:nvPr/>
        </p:nvCxnSpPr>
        <p:spPr>
          <a:xfrm rot="10800000" flipV="1">
            <a:off x="1409700" y="45720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endCxn id="187" idx="0"/>
          </p:cNvCxnSpPr>
          <p:nvPr/>
        </p:nvCxnSpPr>
        <p:spPr>
          <a:xfrm rot="5400000">
            <a:off x="762001" y="53340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685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188" name="TextBox 187"/>
          <p:cNvSpPr txBox="1"/>
          <p:nvPr/>
        </p:nvSpPr>
        <p:spPr>
          <a:xfrm>
            <a:off x="9906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189" name="TextBox 188"/>
          <p:cNvSpPr txBox="1"/>
          <p:nvPr/>
        </p:nvSpPr>
        <p:spPr>
          <a:xfrm>
            <a:off x="12954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190" name="TextBox 189"/>
          <p:cNvSpPr txBox="1"/>
          <p:nvPr/>
        </p:nvSpPr>
        <p:spPr>
          <a:xfrm>
            <a:off x="22098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191" name="TextBox 190"/>
          <p:cNvSpPr txBox="1"/>
          <p:nvPr/>
        </p:nvSpPr>
        <p:spPr>
          <a:xfrm>
            <a:off x="25146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192" name="TextBox 191"/>
          <p:cNvSpPr txBox="1"/>
          <p:nvPr/>
        </p:nvSpPr>
        <p:spPr>
          <a:xfrm>
            <a:off x="28194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193" name="TextBox 192"/>
          <p:cNvSpPr txBox="1"/>
          <p:nvPr/>
        </p:nvSpPr>
        <p:spPr>
          <a:xfrm>
            <a:off x="9144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194" name="Straight Connector 193"/>
          <p:cNvCxnSpPr>
            <a:endCxn id="202" idx="0"/>
          </p:cNvCxnSpPr>
          <p:nvPr/>
        </p:nvCxnSpPr>
        <p:spPr>
          <a:xfrm>
            <a:off x="2057402" y="45720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88" idx="0"/>
          </p:cNvCxnSpPr>
          <p:nvPr/>
        </p:nvCxnSpPr>
        <p:spPr>
          <a:xfrm rot="5400000">
            <a:off x="914401" y="54864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16200000" flipH="1">
            <a:off x="1088085" y="53889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rot="5400000">
            <a:off x="2324100" y="53340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rot="5400000">
            <a:off x="2476500" y="54864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rot="16200000" flipH="1">
            <a:off x="2650184" y="53889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>
            <a:off x="1066800" y="4572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201" name="TextBox 200"/>
          <p:cNvSpPr txBox="1"/>
          <p:nvPr/>
        </p:nvSpPr>
        <p:spPr>
          <a:xfrm>
            <a:off x="2362200" y="4572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202" name="TextBox 201"/>
          <p:cNvSpPr txBox="1"/>
          <p:nvPr/>
        </p:nvSpPr>
        <p:spPr>
          <a:xfrm>
            <a:off x="22860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203" name="Rectangle 202"/>
          <p:cNvSpPr/>
          <p:nvPr/>
        </p:nvSpPr>
        <p:spPr>
          <a:xfrm>
            <a:off x="4724400" y="4114800"/>
            <a:ext cx="29718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4" name="TextBox 203"/>
          <p:cNvSpPr txBox="1"/>
          <p:nvPr/>
        </p:nvSpPr>
        <p:spPr>
          <a:xfrm>
            <a:off x="5943600" y="4267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205" name="Straight Connector 204"/>
          <p:cNvCxnSpPr>
            <a:endCxn id="213" idx="0"/>
          </p:cNvCxnSpPr>
          <p:nvPr/>
        </p:nvCxnSpPr>
        <p:spPr>
          <a:xfrm rot="10800000" flipV="1">
            <a:off x="5600700" y="45720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endCxn id="207" idx="0"/>
          </p:cNvCxnSpPr>
          <p:nvPr/>
        </p:nvCxnSpPr>
        <p:spPr>
          <a:xfrm rot="5400000">
            <a:off x="4953001" y="53340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4876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208" name="TextBox 207"/>
          <p:cNvSpPr txBox="1"/>
          <p:nvPr/>
        </p:nvSpPr>
        <p:spPr>
          <a:xfrm>
            <a:off x="51816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209" name="TextBox 208"/>
          <p:cNvSpPr txBox="1"/>
          <p:nvPr/>
        </p:nvSpPr>
        <p:spPr>
          <a:xfrm>
            <a:off x="54864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210" name="TextBox 209"/>
          <p:cNvSpPr txBox="1"/>
          <p:nvPr/>
        </p:nvSpPr>
        <p:spPr>
          <a:xfrm>
            <a:off x="64008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211" name="TextBox 210"/>
          <p:cNvSpPr txBox="1"/>
          <p:nvPr/>
        </p:nvSpPr>
        <p:spPr>
          <a:xfrm>
            <a:off x="67056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212" name="TextBox 211"/>
          <p:cNvSpPr txBox="1"/>
          <p:nvPr/>
        </p:nvSpPr>
        <p:spPr>
          <a:xfrm>
            <a:off x="70104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13" name="TextBox 212"/>
          <p:cNvSpPr txBox="1"/>
          <p:nvPr/>
        </p:nvSpPr>
        <p:spPr>
          <a:xfrm>
            <a:off x="51054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214" name="Straight Connector 213"/>
          <p:cNvCxnSpPr>
            <a:endCxn id="222" idx="0"/>
          </p:cNvCxnSpPr>
          <p:nvPr/>
        </p:nvCxnSpPr>
        <p:spPr>
          <a:xfrm>
            <a:off x="6248402" y="45720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endCxn id="208" idx="0"/>
          </p:cNvCxnSpPr>
          <p:nvPr/>
        </p:nvCxnSpPr>
        <p:spPr>
          <a:xfrm rot="5400000">
            <a:off x="5105401" y="54864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rot="16200000" flipH="1">
            <a:off x="5279085" y="53889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rot="5400000">
            <a:off x="6515100" y="53340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rot="5400000">
            <a:off x="6667500" y="54864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6200000" flipH="1">
            <a:off x="6841184" y="53889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5257800" y="4572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221" name="TextBox 220"/>
          <p:cNvSpPr txBox="1"/>
          <p:nvPr/>
        </p:nvSpPr>
        <p:spPr>
          <a:xfrm>
            <a:off x="6553200" y="4572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222" name="TextBox 221"/>
          <p:cNvSpPr txBox="1"/>
          <p:nvPr/>
        </p:nvSpPr>
        <p:spPr>
          <a:xfrm>
            <a:off x="64770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223" name="TextBox 222"/>
          <p:cNvSpPr txBox="1"/>
          <p:nvPr/>
        </p:nvSpPr>
        <p:spPr>
          <a:xfrm>
            <a:off x="31242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24" name="TextBox 223"/>
          <p:cNvSpPr txBox="1"/>
          <p:nvPr/>
        </p:nvSpPr>
        <p:spPr>
          <a:xfrm>
            <a:off x="34290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25" name="TextBox 224"/>
          <p:cNvSpPr txBox="1"/>
          <p:nvPr/>
        </p:nvSpPr>
        <p:spPr>
          <a:xfrm>
            <a:off x="3733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H</a:t>
            </a:r>
            <a:endParaRPr lang="en-US" sz="1200" dirty="0"/>
          </a:p>
        </p:txBody>
      </p:sp>
      <p:sp>
        <p:nvSpPr>
          <p:cNvPr id="226" name="TextBox 225"/>
          <p:cNvSpPr txBox="1"/>
          <p:nvPr/>
        </p:nvSpPr>
        <p:spPr>
          <a:xfrm>
            <a:off x="73152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cxnSp>
        <p:nvCxnSpPr>
          <p:cNvPr id="227" name="Straight Connector 226"/>
          <p:cNvCxnSpPr>
            <a:endCxn id="226" idx="0"/>
          </p:cNvCxnSpPr>
          <p:nvPr/>
        </p:nvCxnSpPr>
        <p:spPr>
          <a:xfrm rot="16200000" flipH="1">
            <a:off x="6972300" y="5295900"/>
            <a:ext cx="53340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914400" y="3124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I(5, ‘C’)</a:t>
            </a:r>
            <a:endParaRPr lang="en-US" sz="1200" dirty="0"/>
          </a:p>
        </p:txBody>
      </p:sp>
      <p:sp>
        <p:nvSpPr>
          <p:cNvPr id="235" name="TextBox 234"/>
          <p:cNvSpPr txBox="1"/>
          <p:nvPr/>
        </p:nvSpPr>
        <p:spPr>
          <a:xfrm>
            <a:off x="1752600" y="3124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I(5, ‘C’)</a:t>
            </a:r>
            <a:endParaRPr lang="en-US" sz="1200" dirty="0"/>
          </a:p>
        </p:txBody>
      </p:sp>
      <p:cxnSp>
        <p:nvCxnSpPr>
          <p:cNvPr id="236" name="Straight Connector 235"/>
          <p:cNvCxnSpPr>
            <a:endCxn id="234" idx="0"/>
          </p:cNvCxnSpPr>
          <p:nvPr/>
        </p:nvCxnSpPr>
        <p:spPr>
          <a:xfrm rot="5400000">
            <a:off x="1143000" y="2971800"/>
            <a:ext cx="30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6" idx="2"/>
          </p:cNvCxnSpPr>
          <p:nvPr/>
        </p:nvCxnSpPr>
        <p:spPr>
          <a:xfrm rot="16200000" flipH="1">
            <a:off x="1548200" y="2538799"/>
            <a:ext cx="332601" cy="838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9" name="Rounded Rectangle 248"/>
          <p:cNvSpPr/>
          <p:nvPr/>
        </p:nvSpPr>
        <p:spPr>
          <a:xfrm>
            <a:off x="5715000" y="2438400"/>
            <a:ext cx="22098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0" name="TextBox 249"/>
          <p:cNvSpPr txBox="1"/>
          <p:nvPr/>
        </p:nvSpPr>
        <p:spPr>
          <a:xfrm>
            <a:off x="6019800" y="2590800"/>
            <a:ext cx="1447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Set(Affiliation)</a:t>
            </a:r>
            <a:endParaRPr lang="en-US" sz="1200" dirty="0"/>
          </a:p>
        </p:txBody>
      </p:sp>
      <p:cxnSp>
        <p:nvCxnSpPr>
          <p:cNvPr id="251" name="Straight Connector 250"/>
          <p:cNvCxnSpPr>
            <a:endCxn id="252" idx="0"/>
          </p:cNvCxnSpPr>
          <p:nvPr/>
        </p:nvCxnSpPr>
        <p:spPr>
          <a:xfrm rot="5400000">
            <a:off x="6819900" y="3009900"/>
            <a:ext cx="22860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/>
        </p:nvSpPr>
        <p:spPr>
          <a:xfrm>
            <a:off x="6553200" y="3124201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I(4, ‘C’)</a:t>
            </a:r>
            <a:endParaRPr lang="en-US" sz="1200" dirty="0"/>
          </a:p>
        </p:txBody>
      </p:sp>
      <p:cxnSp>
        <p:nvCxnSpPr>
          <p:cNvPr id="259" name="Straight Arrow Connector 258"/>
          <p:cNvCxnSpPr>
            <a:stCxn id="89" idx="2"/>
            <a:endCxn id="183" idx="0"/>
          </p:cNvCxnSpPr>
          <p:nvPr/>
        </p:nvCxnSpPr>
        <p:spPr>
          <a:xfrm rot="5400000">
            <a:off x="2705100" y="2667000"/>
            <a:ext cx="10668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203" idx="0"/>
          </p:cNvCxnSpPr>
          <p:nvPr/>
        </p:nvCxnSpPr>
        <p:spPr>
          <a:xfrm>
            <a:off x="4191000" y="3048000"/>
            <a:ext cx="20193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2667000" y="990600"/>
            <a:ext cx="29718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Rounded Rectangle 86"/>
          <p:cNvSpPr/>
          <p:nvPr/>
        </p:nvSpPr>
        <p:spPr>
          <a:xfrm>
            <a:off x="76200" y="2438400"/>
            <a:ext cx="25146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1 Step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86200" y="11430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28" name="Straight Connector 27"/>
          <p:cNvCxnSpPr>
            <a:endCxn id="43" idx="0"/>
          </p:cNvCxnSpPr>
          <p:nvPr/>
        </p:nvCxnSpPr>
        <p:spPr>
          <a:xfrm rot="10800000" flipV="1">
            <a:off x="3543300" y="14478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32" idx="0"/>
          </p:cNvCxnSpPr>
          <p:nvPr/>
        </p:nvCxnSpPr>
        <p:spPr>
          <a:xfrm rot="5400000">
            <a:off x="2895601" y="22098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194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1242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4290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3434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6482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9530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048000" y="18288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45" name="Straight Connector 44"/>
          <p:cNvCxnSpPr>
            <a:endCxn id="156" idx="0"/>
          </p:cNvCxnSpPr>
          <p:nvPr/>
        </p:nvCxnSpPr>
        <p:spPr>
          <a:xfrm>
            <a:off x="4191002" y="14478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3" idx="0"/>
          </p:cNvCxnSpPr>
          <p:nvPr/>
        </p:nvCxnSpPr>
        <p:spPr>
          <a:xfrm rot="5400000">
            <a:off x="3048001" y="23622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H="1">
            <a:off x="3221685" y="22647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33400" y="2514600"/>
            <a:ext cx="1524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Set(Affiliation)</a:t>
            </a:r>
            <a:endParaRPr lang="en-US" sz="1200" dirty="0"/>
          </a:p>
        </p:txBody>
      </p:sp>
      <p:cxnSp>
        <p:nvCxnSpPr>
          <p:cNvPr id="74" name="Straight Connector 73"/>
          <p:cNvCxnSpPr>
            <a:endCxn id="77" idx="0"/>
          </p:cNvCxnSpPr>
          <p:nvPr/>
        </p:nvCxnSpPr>
        <p:spPr>
          <a:xfrm rot="10800000" flipV="1">
            <a:off x="495300" y="2819399"/>
            <a:ext cx="800100" cy="3048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52400" y="3124201"/>
            <a:ext cx="685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I(4, ‘-’)</a:t>
            </a:r>
            <a:endParaRPr lang="en-US" sz="1200" dirty="0"/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4457700" y="22098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4610100" y="23622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6200000" flipH="1">
            <a:off x="4783784" y="22647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3200400" y="14478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149" name="TextBox 148"/>
          <p:cNvSpPr txBox="1"/>
          <p:nvPr/>
        </p:nvSpPr>
        <p:spPr>
          <a:xfrm>
            <a:off x="4495800" y="14478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419600" y="18288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183" name="Rectangle 182"/>
          <p:cNvSpPr/>
          <p:nvPr/>
        </p:nvSpPr>
        <p:spPr>
          <a:xfrm>
            <a:off x="533400" y="4114800"/>
            <a:ext cx="35814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4" name="TextBox 183"/>
          <p:cNvSpPr txBox="1"/>
          <p:nvPr/>
        </p:nvSpPr>
        <p:spPr>
          <a:xfrm>
            <a:off x="1752600" y="4267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185" name="Straight Connector 184"/>
          <p:cNvCxnSpPr>
            <a:endCxn id="193" idx="0"/>
          </p:cNvCxnSpPr>
          <p:nvPr/>
        </p:nvCxnSpPr>
        <p:spPr>
          <a:xfrm rot="10800000" flipV="1">
            <a:off x="1409700" y="45720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endCxn id="187" idx="0"/>
          </p:cNvCxnSpPr>
          <p:nvPr/>
        </p:nvCxnSpPr>
        <p:spPr>
          <a:xfrm rot="5400000">
            <a:off x="762001" y="53340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685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188" name="TextBox 187"/>
          <p:cNvSpPr txBox="1"/>
          <p:nvPr/>
        </p:nvSpPr>
        <p:spPr>
          <a:xfrm>
            <a:off x="9906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189" name="TextBox 188"/>
          <p:cNvSpPr txBox="1"/>
          <p:nvPr/>
        </p:nvSpPr>
        <p:spPr>
          <a:xfrm>
            <a:off x="12954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190" name="TextBox 189"/>
          <p:cNvSpPr txBox="1"/>
          <p:nvPr/>
        </p:nvSpPr>
        <p:spPr>
          <a:xfrm>
            <a:off x="22098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191" name="TextBox 190"/>
          <p:cNvSpPr txBox="1"/>
          <p:nvPr/>
        </p:nvSpPr>
        <p:spPr>
          <a:xfrm>
            <a:off x="25146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192" name="TextBox 191"/>
          <p:cNvSpPr txBox="1"/>
          <p:nvPr/>
        </p:nvSpPr>
        <p:spPr>
          <a:xfrm>
            <a:off x="28194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193" name="TextBox 192"/>
          <p:cNvSpPr txBox="1"/>
          <p:nvPr/>
        </p:nvSpPr>
        <p:spPr>
          <a:xfrm>
            <a:off x="9144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194" name="Straight Connector 193"/>
          <p:cNvCxnSpPr>
            <a:endCxn id="202" idx="0"/>
          </p:cNvCxnSpPr>
          <p:nvPr/>
        </p:nvCxnSpPr>
        <p:spPr>
          <a:xfrm>
            <a:off x="2057402" y="45720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88" idx="0"/>
          </p:cNvCxnSpPr>
          <p:nvPr/>
        </p:nvCxnSpPr>
        <p:spPr>
          <a:xfrm rot="5400000">
            <a:off x="914401" y="54864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16200000" flipH="1">
            <a:off x="1088085" y="53889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rot="5400000">
            <a:off x="2324100" y="53340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rot="5400000">
            <a:off x="2476500" y="54864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rot="16200000" flipH="1">
            <a:off x="2650184" y="53889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>
            <a:off x="1066800" y="4572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201" name="TextBox 200"/>
          <p:cNvSpPr txBox="1"/>
          <p:nvPr/>
        </p:nvSpPr>
        <p:spPr>
          <a:xfrm>
            <a:off x="2362200" y="4572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202" name="TextBox 201"/>
          <p:cNvSpPr txBox="1"/>
          <p:nvPr/>
        </p:nvSpPr>
        <p:spPr>
          <a:xfrm>
            <a:off x="22860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203" name="Rectangle 202"/>
          <p:cNvSpPr/>
          <p:nvPr/>
        </p:nvSpPr>
        <p:spPr>
          <a:xfrm>
            <a:off x="4724400" y="4114800"/>
            <a:ext cx="29718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4" name="TextBox 203"/>
          <p:cNvSpPr txBox="1"/>
          <p:nvPr/>
        </p:nvSpPr>
        <p:spPr>
          <a:xfrm>
            <a:off x="5943600" y="4267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205" name="Straight Connector 204"/>
          <p:cNvCxnSpPr>
            <a:endCxn id="213" idx="0"/>
          </p:cNvCxnSpPr>
          <p:nvPr/>
        </p:nvCxnSpPr>
        <p:spPr>
          <a:xfrm rot="10800000" flipV="1">
            <a:off x="5600700" y="45720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endCxn id="207" idx="0"/>
          </p:cNvCxnSpPr>
          <p:nvPr/>
        </p:nvCxnSpPr>
        <p:spPr>
          <a:xfrm rot="5400000">
            <a:off x="4953001" y="53340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4876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208" name="TextBox 207"/>
          <p:cNvSpPr txBox="1"/>
          <p:nvPr/>
        </p:nvSpPr>
        <p:spPr>
          <a:xfrm>
            <a:off x="51816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209" name="TextBox 208"/>
          <p:cNvSpPr txBox="1"/>
          <p:nvPr/>
        </p:nvSpPr>
        <p:spPr>
          <a:xfrm>
            <a:off x="54864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210" name="TextBox 209"/>
          <p:cNvSpPr txBox="1"/>
          <p:nvPr/>
        </p:nvSpPr>
        <p:spPr>
          <a:xfrm>
            <a:off x="64008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211" name="TextBox 210"/>
          <p:cNvSpPr txBox="1"/>
          <p:nvPr/>
        </p:nvSpPr>
        <p:spPr>
          <a:xfrm>
            <a:off x="67056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212" name="TextBox 211"/>
          <p:cNvSpPr txBox="1"/>
          <p:nvPr/>
        </p:nvSpPr>
        <p:spPr>
          <a:xfrm>
            <a:off x="70104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13" name="TextBox 212"/>
          <p:cNvSpPr txBox="1"/>
          <p:nvPr/>
        </p:nvSpPr>
        <p:spPr>
          <a:xfrm>
            <a:off x="51054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214" name="Straight Connector 213"/>
          <p:cNvCxnSpPr>
            <a:endCxn id="222" idx="0"/>
          </p:cNvCxnSpPr>
          <p:nvPr/>
        </p:nvCxnSpPr>
        <p:spPr>
          <a:xfrm>
            <a:off x="6248402" y="45720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endCxn id="208" idx="0"/>
          </p:cNvCxnSpPr>
          <p:nvPr/>
        </p:nvCxnSpPr>
        <p:spPr>
          <a:xfrm rot="5400000">
            <a:off x="5105401" y="54864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rot="16200000" flipH="1">
            <a:off x="5279085" y="53889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rot="5400000">
            <a:off x="6515100" y="53340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rot="5400000">
            <a:off x="6667500" y="54864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6200000" flipH="1">
            <a:off x="6841184" y="53889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5257800" y="4572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221" name="TextBox 220"/>
          <p:cNvSpPr txBox="1"/>
          <p:nvPr/>
        </p:nvSpPr>
        <p:spPr>
          <a:xfrm>
            <a:off x="6553200" y="4572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222" name="TextBox 221"/>
          <p:cNvSpPr txBox="1"/>
          <p:nvPr/>
        </p:nvSpPr>
        <p:spPr>
          <a:xfrm>
            <a:off x="64770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223" name="TextBox 222"/>
          <p:cNvSpPr txBox="1"/>
          <p:nvPr/>
        </p:nvSpPr>
        <p:spPr>
          <a:xfrm>
            <a:off x="31242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24" name="TextBox 223"/>
          <p:cNvSpPr txBox="1"/>
          <p:nvPr/>
        </p:nvSpPr>
        <p:spPr>
          <a:xfrm>
            <a:off x="34290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25" name="TextBox 224"/>
          <p:cNvSpPr txBox="1"/>
          <p:nvPr/>
        </p:nvSpPr>
        <p:spPr>
          <a:xfrm>
            <a:off x="3733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H</a:t>
            </a:r>
            <a:endParaRPr lang="en-US" sz="1200" dirty="0"/>
          </a:p>
        </p:txBody>
      </p:sp>
      <p:sp>
        <p:nvSpPr>
          <p:cNvPr id="226" name="TextBox 225"/>
          <p:cNvSpPr txBox="1"/>
          <p:nvPr/>
        </p:nvSpPr>
        <p:spPr>
          <a:xfrm>
            <a:off x="73152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cxnSp>
        <p:nvCxnSpPr>
          <p:cNvPr id="227" name="Straight Connector 226"/>
          <p:cNvCxnSpPr>
            <a:endCxn id="226" idx="0"/>
          </p:cNvCxnSpPr>
          <p:nvPr/>
        </p:nvCxnSpPr>
        <p:spPr>
          <a:xfrm rot="16200000" flipH="1">
            <a:off x="6972300" y="5295900"/>
            <a:ext cx="53340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914400" y="3124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I(5, ‘C’)</a:t>
            </a:r>
            <a:endParaRPr lang="en-US" sz="1200" dirty="0"/>
          </a:p>
        </p:txBody>
      </p:sp>
      <p:sp>
        <p:nvSpPr>
          <p:cNvPr id="235" name="TextBox 234"/>
          <p:cNvSpPr txBox="1"/>
          <p:nvPr/>
        </p:nvSpPr>
        <p:spPr>
          <a:xfrm>
            <a:off x="1752600" y="3124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I(5, ‘C’)</a:t>
            </a:r>
            <a:endParaRPr lang="en-US" sz="1200" dirty="0"/>
          </a:p>
        </p:txBody>
      </p:sp>
      <p:cxnSp>
        <p:nvCxnSpPr>
          <p:cNvPr id="236" name="Straight Connector 235"/>
          <p:cNvCxnSpPr>
            <a:endCxn id="234" idx="0"/>
          </p:cNvCxnSpPr>
          <p:nvPr/>
        </p:nvCxnSpPr>
        <p:spPr>
          <a:xfrm rot="5400000">
            <a:off x="1143000" y="2971800"/>
            <a:ext cx="30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6" idx="2"/>
          </p:cNvCxnSpPr>
          <p:nvPr/>
        </p:nvCxnSpPr>
        <p:spPr>
          <a:xfrm rot="16200000" flipH="1">
            <a:off x="1548200" y="2538799"/>
            <a:ext cx="332601" cy="838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9" name="Rounded Rectangle 248"/>
          <p:cNvSpPr/>
          <p:nvPr/>
        </p:nvSpPr>
        <p:spPr>
          <a:xfrm>
            <a:off x="5715000" y="2438400"/>
            <a:ext cx="22098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0" name="TextBox 249"/>
          <p:cNvSpPr txBox="1"/>
          <p:nvPr/>
        </p:nvSpPr>
        <p:spPr>
          <a:xfrm>
            <a:off x="6019800" y="2590800"/>
            <a:ext cx="1524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Set(Affiliation)</a:t>
            </a:r>
            <a:endParaRPr lang="en-US" sz="1200" dirty="0"/>
          </a:p>
        </p:txBody>
      </p:sp>
      <p:cxnSp>
        <p:nvCxnSpPr>
          <p:cNvPr id="251" name="Straight Connector 250"/>
          <p:cNvCxnSpPr>
            <a:endCxn id="252" idx="0"/>
          </p:cNvCxnSpPr>
          <p:nvPr/>
        </p:nvCxnSpPr>
        <p:spPr>
          <a:xfrm rot="5400000">
            <a:off x="6819900" y="3009900"/>
            <a:ext cx="22860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/>
        </p:nvSpPr>
        <p:spPr>
          <a:xfrm>
            <a:off x="6553200" y="3124201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I(4, ‘C’)</a:t>
            </a:r>
            <a:endParaRPr lang="en-US" sz="1200" dirty="0"/>
          </a:p>
        </p:txBody>
      </p:sp>
      <p:cxnSp>
        <p:nvCxnSpPr>
          <p:cNvPr id="259" name="Straight Arrow Connector 258"/>
          <p:cNvCxnSpPr>
            <a:stCxn id="89" idx="2"/>
            <a:endCxn id="183" idx="0"/>
          </p:cNvCxnSpPr>
          <p:nvPr/>
        </p:nvCxnSpPr>
        <p:spPr>
          <a:xfrm rot="5400000">
            <a:off x="2705100" y="2667000"/>
            <a:ext cx="10668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203" idx="0"/>
          </p:cNvCxnSpPr>
          <p:nvPr/>
        </p:nvCxnSpPr>
        <p:spPr>
          <a:xfrm>
            <a:off x="4191000" y="3048000"/>
            <a:ext cx="20193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Left Arrow 81"/>
          <p:cNvSpPr/>
          <p:nvPr/>
        </p:nvSpPr>
        <p:spPr>
          <a:xfrm>
            <a:off x="2057400" y="2590800"/>
            <a:ext cx="457200" cy="1524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Left Arrow 82"/>
          <p:cNvSpPr/>
          <p:nvPr/>
        </p:nvSpPr>
        <p:spPr>
          <a:xfrm>
            <a:off x="7543800" y="2667000"/>
            <a:ext cx="457200" cy="1524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124200" y="6477000"/>
            <a:ext cx="2971800" cy="381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6" name="TextBox 85"/>
          <p:cNvSpPr txBox="1"/>
          <p:nvPr/>
        </p:nvSpPr>
        <p:spPr>
          <a:xfrm>
            <a:off x="3886200" y="6556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4191000" y="6556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4495800" y="6556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91" name="TextBox 90"/>
          <p:cNvSpPr txBox="1"/>
          <p:nvPr/>
        </p:nvSpPr>
        <p:spPr>
          <a:xfrm>
            <a:off x="4800600" y="6553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cxnSp>
        <p:nvCxnSpPr>
          <p:cNvPr id="92" name="Straight Arrow Connector 91"/>
          <p:cNvCxnSpPr>
            <a:stCxn id="183" idx="2"/>
            <a:endCxn id="85" idx="0"/>
          </p:cNvCxnSpPr>
          <p:nvPr/>
        </p:nvCxnSpPr>
        <p:spPr>
          <a:xfrm rot="16200000" flipH="1">
            <a:off x="3314700" y="5181600"/>
            <a:ext cx="3048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85" idx="0"/>
          </p:cNvCxnSpPr>
          <p:nvPr/>
        </p:nvCxnSpPr>
        <p:spPr>
          <a:xfrm rot="10800000" flipV="1">
            <a:off x="4610100" y="6172200"/>
            <a:ext cx="18669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248400" y="1219200"/>
            <a:ext cx="1981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Hot to go to next level?</a:t>
            </a:r>
            <a:endParaRPr lang="en-US" dirty="0"/>
          </a:p>
        </p:txBody>
      </p:sp>
      <p:graphicFrame>
        <p:nvGraphicFramePr>
          <p:cNvPr id="93" name="Table 92"/>
          <p:cNvGraphicFramePr>
            <a:graphicFrameLocks noGrp="1"/>
          </p:cNvGraphicFramePr>
          <p:nvPr/>
        </p:nvGraphicFramePr>
        <p:xfrm>
          <a:off x="2209800" y="3581400"/>
          <a:ext cx="4191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/>
                <a:gridCol w="20955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Record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Set (Property)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Set (Property)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8" name="Oval 97"/>
          <p:cNvSpPr/>
          <p:nvPr/>
        </p:nvSpPr>
        <p:spPr>
          <a:xfrm>
            <a:off x="4191000" y="3962400"/>
            <a:ext cx="1219200" cy="3810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Merge Next Level Option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2286000"/>
          <a:ext cx="66294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350"/>
                <a:gridCol w="1657350"/>
                <a:gridCol w="1657350"/>
                <a:gridCol w="165735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</a:t>
                      </a:r>
                      <a:r>
                        <a:rPr lang="en-US" baseline="0" dirty="0" smtClean="0"/>
                        <a:t>eration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Operation</a:t>
                      </a:r>
                      <a:r>
                        <a:rPr lang="en-US" baseline="-25000" dirty="0" err="1" smtClean="0"/>
                        <a:t>N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</a:t>
                      </a:r>
                      <a:r>
                        <a:rPr lang="en-US" baseline="0" dirty="0" smtClean="0"/>
                        <a:t>eration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Default</a:t>
                      </a:r>
                      <a:r>
                        <a:rPr lang="en-US" baseline="-25000" dirty="0" smtClean="0"/>
                        <a:t>11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Default</a:t>
                      </a:r>
                      <a:r>
                        <a:rPr lang="en-US" baseline="-25000" dirty="0" smtClean="0"/>
                        <a:t>1N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Op</a:t>
                      </a:r>
                      <a:r>
                        <a:rPr lang="en-US" baseline="0" dirty="0" err="1" smtClean="0"/>
                        <a:t>eration</a:t>
                      </a:r>
                      <a:r>
                        <a:rPr lang="en-US" baseline="-25000" dirty="0" err="1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Default</a:t>
                      </a:r>
                      <a:r>
                        <a:rPr lang="en-US" baseline="-25000" dirty="0" smtClean="0"/>
                        <a:t>N1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Default</a:t>
                      </a:r>
                      <a:r>
                        <a:rPr lang="en-US" baseline="-25000" dirty="0" err="1" smtClean="0"/>
                        <a:t>NN</a:t>
                      </a:r>
                      <a:endParaRPr lang="en-US" baseline="-25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67600" y="22860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26670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67600" y="30480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67600" y="34290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67600" y="3810000"/>
            <a:ext cx="1143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467600" y="3810000"/>
            <a:ext cx="1143000" cy="381000"/>
          </a:xfrm>
          <a:prstGeom prst="rect">
            <a:avLst/>
          </a:prstGeom>
          <a:solidFill>
            <a:schemeClr val="accent2">
              <a:lumMod val="40000"/>
              <a:lumOff val="6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2667000" y="990600"/>
            <a:ext cx="29718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Rounded Rectangle 86"/>
          <p:cNvSpPr/>
          <p:nvPr/>
        </p:nvSpPr>
        <p:spPr>
          <a:xfrm>
            <a:off x="76200" y="2438400"/>
            <a:ext cx="25146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1 Step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86200" y="11430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28" name="Straight Connector 27"/>
          <p:cNvCxnSpPr>
            <a:endCxn id="43" idx="0"/>
          </p:cNvCxnSpPr>
          <p:nvPr/>
        </p:nvCxnSpPr>
        <p:spPr>
          <a:xfrm rot="10800000" flipV="1">
            <a:off x="3543300" y="14478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32" idx="0"/>
          </p:cNvCxnSpPr>
          <p:nvPr/>
        </p:nvCxnSpPr>
        <p:spPr>
          <a:xfrm rot="5400000">
            <a:off x="2895601" y="22098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194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1242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4290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3434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6482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9530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048000" y="18288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45" name="Straight Connector 44"/>
          <p:cNvCxnSpPr>
            <a:endCxn id="156" idx="0"/>
          </p:cNvCxnSpPr>
          <p:nvPr/>
        </p:nvCxnSpPr>
        <p:spPr>
          <a:xfrm>
            <a:off x="4191002" y="14478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3" idx="0"/>
          </p:cNvCxnSpPr>
          <p:nvPr/>
        </p:nvCxnSpPr>
        <p:spPr>
          <a:xfrm rot="5400000">
            <a:off x="3048001" y="23622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H="1">
            <a:off x="3221685" y="22647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33400" y="2514600"/>
            <a:ext cx="1524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Set(Affiliation)</a:t>
            </a:r>
            <a:endParaRPr lang="en-US" sz="1200" dirty="0"/>
          </a:p>
        </p:txBody>
      </p:sp>
      <p:cxnSp>
        <p:nvCxnSpPr>
          <p:cNvPr id="74" name="Straight Connector 73"/>
          <p:cNvCxnSpPr>
            <a:endCxn id="77" idx="0"/>
          </p:cNvCxnSpPr>
          <p:nvPr/>
        </p:nvCxnSpPr>
        <p:spPr>
          <a:xfrm rot="10800000" flipV="1">
            <a:off x="495300" y="2819399"/>
            <a:ext cx="800100" cy="3048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52400" y="3124201"/>
            <a:ext cx="685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I(4, ‘-’)</a:t>
            </a:r>
            <a:endParaRPr lang="en-US" sz="1200" dirty="0"/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4457700" y="22098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4610100" y="23622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6200000" flipH="1">
            <a:off x="4783784" y="22647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3200400" y="14478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149" name="TextBox 148"/>
          <p:cNvSpPr txBox="1"/>
          <p:nvPr/>
        </p:nvSpPr>
        <p:spPr>
          <a:xfrm>
            <a:off x="4495800" y="14478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419600" y="18288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183" name="Rectangle 182"/>
          <p:cNvSpPr/>
          <p:nvPr/>
        </p:nvSpPr>
        <p:spPr>
          <a:xfrm>
            <a:off x="533400" y="4114800"/>
            <a:ext cx="35814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4" name="TextBox 183"/>
          <p:cNvSpPr txBox="1"/>
          <p:nvPr/>
        </p:nvSpPr>
        <p:spPr>
          <a:xfrm>
            <a:off x="1752600" y="4267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185" name="Straight Connector 184"/>
          <p:cNvCxnSpPr>
            <a:endCxn id="193" idx="0"/>
          </p:cNvCxnSpPr>
          <p:nvPr/>
        </p:nvCxnSpPr>
        <p:spPr>
          <a:xfrm rot="10800000" flipV="1">
            <a:off x="1409700" y="45720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endCxn id="187" idx="0"/>
          </p:cNvCxnSpPr>
          <p:nvPr/>
        </p:nvCxnSpPr>
        <p:spPr>
          <a:xfrm rot="5400000">
            <a:off x="762001" y="53340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685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188" name="TextBox 187"/>
          <p:cNvSpPr txBox="1"/>
          <p:nvPr/>
        </p:nvSpPr>
        <p:spPr>
          <a:xfrm>
            <a:off x="9906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189" name="TextBox 188"/>
          <p:cNvSpPr txBox="1"/>
          <p:nvPr/>
        </p:nvSpPr>
        <p:spPr>
          <a:xfrm>
            <a:off x="12954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190" name="TextBox 189"/>
          <p:cNvSpPr txBox="1"/>
          <p:nvPr/>
        </p:nvSpPr>
        <p:spPr>
          <a:xfrm>
            <a:off x="22098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191" name="TextBox 190"/>
          <p:cNvSpPr txBox="1"/>
          <p:nvPr/>
        </p:nvSpPr>
        <p:spPr>
          <a:xfrm>
            <a:off x="25146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192" name="TextBox 191"/>
          <p:cNvSpPr txBox="1"/>
          <p:nvPr/>
        </p:nvSpPr>
        <p:spPr>
          <a:xfrm>
            <a:off x="28194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193" name="TextBox 192"/>
          <p:cNvSpPr txBox="1"/>
          <p:nvPr/>
        </p:nvSpPr>
        <p:spPr>
          <a:xfrm>
            <a:off x="9144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194" name="Straight Connector 193"/>
          <p:cNvCxnSpPr>
            <a:endCxn id="202" idx="0"/>
          </p:cNvCxnSpPr>
          <p:nvPr/>
        </p:nvCxnSpPr>
        <p:spPr>
          <a:xfrm>
            <a:off x="2057402" y="45720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88" idx="0"/>
          </p:cNvCxnSpPr>
          <p:nvPr/>
        </p:nvCxnSpPr>
        <p:spPr>
          <a:xfrm rot="5400000">
            <a:off x="914401" y="54864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16200000" flipH="1">
            <a:off x="1088085" y="53889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rot="5400000">
            <a:off x="2324100" y="53340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rot="5400000">
            <a:off x="2476500" y="54864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rot="16200000" flipH="1">
            <a:off x="2650184" y="53889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>
            <a:off x="1066800" y="4572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201" name="TextBox 200"/>
          <p:cNvSpPr txBox="1"/>
          <p:nvPr/>
        </p:nvSpPr>
        <p:spPr>
          <a:xfrm>
            <a:off x="2362200" y="4572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202" name="TextBox 201"/>
          <p:cNvSpPr txBox="1"/>
          <p:nvPr/>
        </p:nvSpPr>
        <p:spPr>
          <a:xfrm>
            <a:off x="22860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203" name="Rectangle 202"/>
          <p:cNvSpPr/>
          <p:nvPr/>
        </p:nvSpPr>
        <p:spPr>
          <a:xfrm>
            <a:off x="4724400" y="4114800"/>
            <a:ext cx="29718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4" name="TextBox 203"/>
          <p:cNvSpPr txBox="1"/>
          <p:nvPr/>
        </p:nvSpPr>
        <p:spPr>
          <a:xfrm>
            <a:off x="5943600" y="4267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205" name="Straight Connector 204"/>
          <p:cNvCxnSpPr>
            <a:endCxn id="213" idx="0"/>
          </p:cNvCxnSpPr>
          <p:nvPr/>
        </p:nvCxnSpPr>
        <p:spPr>
          <a:xfrm rot="10800000" flipV="1">
            <a:off x="5600700" y="45720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endCxn id="207" idx="0"/>
          </p:cNvCxnSpPr>
          <p:nvPr/>
        </p:nvCxnSpPr>
        <p:spPr>
          <a:xfrm rot="5400000">
            <a:off x="4953001" y="53340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4876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208" name="TextBox 207"/>
          <p:cNvSpPr txBox="1"/>
          <p:nvPr/>
        </p:nvSpPr>
        <p:spPr>
          <a:xfrm>
            <a:off x="51816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209" name="TextBox 208"/>
          <p:cNvSpPr txBox="1"/>
          <p:nvPr/>
        </p:nvSpPr>
        <p:spPr>
          <a:xfrm>
            <a:off x="54864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210" name="TextBox 209"/>
          <p:cNvSpPr txBox="1"/>
          <p:nvPr/>
        </p:nvSpPr>
        <p:spPr>
          <a:xfrm>
            <a:off x="64008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211" name="TextBox 210"/>
          <p:cNvSpPr txBox="1"/>
          <p:nvPr/>
        </p:nvSpPr>
        <p:spPr>
          <a:xfrm>
            <a:off x="67056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212" name="TextBox 211"/>
          <p:cNvSpPr txBox="1"/>
          <p:nvPr/>
        </p:nvSpPr>
        <p:spPr>
          <a:xfrm>
            <a:off x="70104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13" name="TextBox 212"/>
          <p:cNvSpPr txBox="1"/>
          <p:nvPr/>
        </p:nvSpPr>
        <p:spPr>
          <a:xfrm>
            <a:off x="51054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214" name="Straight Connector 213"/>
          <p:cNvCxnSpPr>
            <a:endCxn id="222" idx="0"/>
          </p:cNvCxnSpPr>
          <p:nvPr/>
        </p:nvCxnSpPr>
        <p:spPr>
          <a:xfrm>
            <a:off x="6248402" y="45720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endCxn id="208" idx="0"/>
          </p:cNvCxnSpPr>
          <p:nvPr/>
        </p:nvCxnSpPr>
        <p:spPr>
          <a:xfrm rot="5400000">
            <a:off x="5105401" y="54864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rot="16200000" flipH="1">
            <a:off x="5279085" y="53889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rot="5400000">
            <a:off x="6515100" y="53340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rot="5400000">
            <a:off x="6667500" y="54864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6200000" flipH="1">
            <a:off x="6841184" y="53889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5257800" y="4572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221" name="TextBox 220"/>
          <p:cNvSpPr txBox="1"/>
          <p:nvPr/>
        </p:nvSpPr>
        <p:spPr>
          <a:xfrm>
            <a:off x="6553200" y="4572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222" name="TextBox 221"/>
          <p:cNvSpPr txBox="1"/>
          <p:nvPr/>
        </p:nvSpPr>
        <p:spPr>
          <a:xfrm>
            <a:off x="64770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223" name="TextBox 222"/>
          <p:cNvSpPr txBox="1"/>
          <p:nvPr/>
        </p:nvSpPr>
        <p:spPr>
          <a:xfrm>
            <a:off x="31242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24" name="TextBox 223"/>
          <p:cNvSpPr txBox="1"/>
          <p:nvPr/>
        </p:nvSpPr>
        <p:spPr>
          <a:xfrm>
            <a:off x="34290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25" name="TextBox 224"/>
          <p:cNvSpPr txBox="1"/>
          <p:nvPr/>
        </p:nvSpPr>
        <p:spPr>
          <a:xfrm>
            <a:off x="3733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H</a:t>
            </a:r>
            <a:endParaRPr lang="en-US" sz="1200" dirty="0"/>
          </a:p>
        </p:txBody>
      </p:sp>
      <p:sp>
        <p:nvSpPr>
          <p:cNvPr id="226" name="TextBox 225"/>
          <p:cNvSpPr txBox="1"/>
          <p:nvPr/>
        </p:nvSpPr>
        <p:spPr>
          <a:xfrm>
            <a:off x="73152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cxnSp>
        <p:nvCxnSpPr>
          <p:cNvPr id="227" name="Straight Connector 226"/>
          <p:cNvCxnSpPr>
            <a:endCxn id="226" idx="0"/>
          </p:cNvCxnSpPr>
          <p:nvPr/>
        </p:nvCxnSpPr>
        <p:spPr>
          <a:xfrm rot="16200000" flipH="1">
            <a:off x="6972300" y="5295900"/>
            <a:ext cx="53340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914400" y="3124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I(5, ‘C’)</a:t>
            </a:r>
            <a:endParaRPr lang="en-US" sz="1200" dirty="0"/>
          </a:p>
        </p:txBody>
      </p:sp>
      <p:sp>
        <p:nvSpPr>
          <p:cNvPr id="235" name="TextBox 234"/>
          <p:cNvSpPr txBox="1"/>
          <p:nvPr/>
        </p:nvSpPr>
        <p:spPr>
          <a:xfrm>
            <a:off x="1752600" y="3124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I(5, ‘C’)</a:t>
            </a:r>
            <a:endParaRPr lang="en-US" sz="1200" dirty="0"/>
          </a:p>
        </p:txBody>
      </p:sp>
      <p:cxnSp>
        <p:nvCxnSpPr>
          <p:cNvPr id="236" name="Straight Connector 235"/>
          <p:cNvCxnSpPr>
            <a:endCxn id="234" idx="0"/>
          </p:cNvCxnSpPr>
          <p:nvPr/>
        </p:nvCxnSpPr>
        <p:spPr>
          <a:xfrm rot="5400000">
            <a:off x="1143000" y="2971800"/>
            <a:ext cx="30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6" idx="2"/>
          </p:cNvCxnSpPr>
          <p:nvPr/>
        </p:nvCxnSpPr>
        <p:spPr>
          <a:xfrm rot="16200000" flipH="1">
            <a:off x="1548200" y="2538799"/>
            <a:ext cx="332601" cy="838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9" name="Rounded Rectangle 248"/>
          <p:cNvSpPr/>
          <p:nvPr/>
        </p:nvSpPr>
        <p:spPr>
          <a:xfrm>
            <a:off x="5715000" y="2438400"/>
            <a:ext cx="22098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0" name="TextBox 249"/>
          <p:cNvSpPr txBox="1"/>
          <p:nvPr/>
        </p:nvSpPr>
        <p:spPr>
          <a:xfrm>
            <a:off x="6019800" y="2590800"/>
            <a:ext cx="1524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Set(Affiliation)</a:t>
            </a:r>
            <a:endParaRPr lang="en-US" sz="1200" dirty="0"/>
          </a:p>
        </p:txBody>
      </p:sp>
      <p:cxnSp>
        <p:nvCxnSpPr>
          <p:cNvPr id="251" name="Straight Connector 250"/>
          <p:cNvCxnSpPr>
            <a:endCxn id="252" idx="0"/>
          </p:cNvCxnSpPr>
          <p:nvPr/>
        </p:nvCxnSpPr>
        <p:spPr>
          <a:xfrm rot="5400000">
            <a:off x="6819900" y="3009900"/>
            <a:ext cx="22860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/>
        </p:nvSpPr>
        <p:spPr>
          <a:xfrm>
            <a:off x="6553200" y="3124201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I(4, ‘C’)</a:t>
            </a:r>
            <a:endParaRPr lang="en-US" sz="1200" dirty="0"/>
          </a:p>
        </p:txBody>
      </p:sp>
      <p:cxnSp>
        <p:nvCxnSpPr>
          <p:cNvPr id="259" name="Straight Arrow Connector 258"/>
          <p:cNvCxnSpPr>
            <a:stCxn id="89" idx="2"/>
            <a:endCxn id="183" idx="0"/>
          </p:cNvCxnSpPr>
          <p:nvPr/>
        </p:nvCxnSpPr>
        <p:spPr>
          <a:xfrm rot="5400000">
            <a:off x="2705100" y="2667000"/>
            <a:ext cx="10668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203" idx="0"/>
          </p:cNvCxnSpPr>
          <p:nvPr/>
        </p:nvCxnSpPr>
        <p:spPr>
          <a:xfrm>
            <a:off x="4191000" y="3048000"/>
            <a:ext cx="20193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Left Arrow 81"/>
          <p:cNvSpPr/>
          <p:nvPr/>
        </p:nvSpPr>
        <p:spPr>
          <a:xfrm>
            <a:off x="2057400" y="2590800"/>
            <a:ext cx="457200" cy="1524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Left Arrow 82"/>
          <p:cNvSpPr/>
          <p:nvPr/>
        </p:nvSpPr>
        <p:spPr>
          <a:xfrm>
            <a:off x="7543800" y="2667000"/>
            <a:ext cx="457200" cy="1524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4" name="Table 83"/>
          <p:cNvGraphicFramePr>
            <a:graphicFrameLocks noGrp="1"/>
          </p:cNvGraphicFramePr>
          <p:nvPr/>
        </p:nvGraphicFramePr>
        <p:xfrm>
          <a:off x="2209800" y="3581400"/>
          <a:ext cx="4191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/>
                <a:gridCol w="20955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Record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Set (Property)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Set (Property)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Merge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5" name="Rectangle 84"/>
          <p:cNvSpPr/>
          <p:nvPr/>
        </p:nvSpPr>
        <p:spPr>
          <a:xfrm>
            <a:off x="3124200" y="6477000"/>
            <a:ext cx="2971800" cy="381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6" name="TextBox 85"/>
          <p:cNvSpPr txBox="1"/>
          <p:nvPr/>
        </p:nvSpPr>
        <p:spPr>
          <a:xfrm>
            <a:off x="3886200" y="6556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4191000" y="6556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4495800" y="6556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91" name="TextBox 90"/>
          <p:cNvSpPr txBox="1"/>
          <p:nvPr/>
        </p:nvSpPr>
        <p:spPr>
          <a:xfrm>
            <a:off x="4800600" y="6553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cxnSp>
        <p:nvCxnSpPr>
          <p:cNvPr id="92" name="Straight Arrow Connector 91"/>
          <p:cNvCxnSpPr>
            <a:stCxn id="183" idx="2"/>
            <a:endCxn id="85" idx="0"/>
          </p:cNvCxnSpPr>
          <p:nvPr/>
        </p:nvCxnSpPr>
        <p:spPr>
          <a:xfrm rot="16200000" flipH="1">
            <a:off x="3314700" y="5181600"/>
            <a:ext cx="3048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85" idx="0"/>
          </p:cNvCxnSpPr>
          <p:nvPr/>
        </p:nvCxnSpPr>
        <p:spPr>
          <a:xfrm rot="10800000" flipV="1">
            <a:off x="4610100" y="6172200"/>
            <a:ext cx="18669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248400" y="1219200"/>
            <a:ext cx="1981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Hot to go to next level?</a:t>
            </a:r>
            <a:endParaRPr lang="en-US" dirty="0"/>
          </a:p>
        </p:txBody>
      </p:sp>
      <p:sp>
        <p:nvSpPr>
          <p:cNvPr id="93" name="Oval 92"/>
          <p:cNvSpPr/>
          <p:nvPr/>
        </p:nvSpPr>
        <p:spPr>
          <a:xfrm>
            <a:off x="4191000" y="3962400"/>
            <a:ext cx="1219200" cy="3810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2667000" y="990600"/>
            <a:ext cx="29718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Rounded Rectangle 86"/>
          <p:cNvSpPr/>
          <p:nvPr/>
        </p:nvSpPr>
        <p:spPr>
          <a:xfrm>
            <a:off x="76200" y="2438400"/>
            <a:ext cx="25146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Level 2 </a:t>
            </a:r>
            <a:r>
              <a:rPr lang="en-US" dirty="0" smtClean="0"/>
              <a:t>Step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86200" y="11430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28" name="Straight Connector 27"/>
          <p:cNvCxnSpPr>
            <a:endCxn id="43" idx="0"/>
          </p:cNvCxnSpPr>
          <p:nvPr/>
        </p:nvCxnSpPr>
        <p:spPr>
          <a:xfrm rot="10800000" flipV="1">
            <a:off x="3543300" y="14478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32" idx="0"/>
          </p:cNvCxnSpPr>
          <p:nvPr/>
        </p:nvCxnSpPr>
        <p:spPr>
          <a:xfrm rot="5400000">
            <a:off x="2895601" y="22098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194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1242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429000" y="26670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3434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6482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953000" y="26699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048000" y="18288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45" name="Straight Connector 44"/>
          <p:cNvCxnSpPr>
            <a:endCxn id="156" idx="0"/>
          </p:cNvCxnSpPr>
          <p:nvPr/>
        </p:nvCxnSpPr>
        <p:spPr>
          <a:xfrm>
            <a:off x="4191002" y="14478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3" idx="0"/>
          </p:cNvCxnSpPr>
          <p:nvPr/>
        </p:nvCxnSpPr>
        <p:spPr>
          <a:xfrm rot="5400000">
            <a:off x="3048001" y="23622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H="1">
            <a:off x="3221685" y="22647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33400" y="2514600"/>
            <a:ext cx="1524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Set(Affiliation)</a:t>
            </a:r>
            <a:endParaRPr lang="en-US" sz="1200" dirty="0"/>
          </a:p>
        </p:txBody>
      </p:sp>
      <p:cxnSp>
        <p:nvCxnSpPr>
          <p:cNvPr id="74" name="Straight Connector 73"/>
          <p:cNvCxnSpPr>
            <a:endCxn id="77" idx="0"/>
          </p:cNvCxnSpPr>
          <p:nvPr/>
        </p:nvCxnSpPr>
        <p:spPr>
          <a:xfrm rot="10800000" flipV="1">
            <a:off x="495300" y="2819399"/>
            <a:ext cx="800100" cy="3048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52400" y="3124201"/>
            <a:ext cx="685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I(4, ‘-’)</a:t>
            </a:r>
            <a:endParaRPr lang="en-US" sz="1200" dirty="0"/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4457700" y="22098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4610100" y="23622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6200000" flipH="1">
            <a:off x="4783784" y="22647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3200400" y="14478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149" name="TextBox 148"/>
          <p:cNvSpPr txBox="1"/>
          <p:nvPr/>
        </p:nvSpPr>
        <p:spPr>
          <a:xfrm>
            <a:off x="4495800" y="14478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419600" y="18288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183" name="Rectangle 182"/>
          <p:cNvSpPr/>
          <p:nvPr/>
        </p:nvSpPr>
        <p:spPr>
          <a:xfrm>
            <a:off x="533400" y="4114800"/>
            <a:ext cx="35814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4" name="TextBox 183"/>
          <p:cNvSpPr txBox="1"/>
          <p:nvPr/>
        </p:nvSpPr>
        <p:spPr>
          <a:xfrm>
            <a:off x="1752600" y="4267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185" name="Straight Connector 184"/>
          <p:cNvCxnSpPr>
            <a:endCxn id="193" idx="0"/>
          </p:cNvCxnSpPr>
          <p:nvPr/>
        </p:nvCxnSpPr>
        <p:spPr>
          <a:xfrm rot="10800000" flipV="1">
            <a:off x="1409700" y="45720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endCxn id="187" idx="0"/>
          </p:cNvCxnSpPr>
          <p:nvPr/>
        </p:nvCxnSpPr>
        <p:spPr>
          <a:xfrm rot="5400000">
            <a:off x="762001" y="53340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685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188" name="TextBox 187"/>
          <p:cNvSpPr txBox="1"/>
          <p:nvPr/>
        </p:nvSpPr>
        <p:spPr>
          <a:xfrm>
            <a:off x="9906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189" name="TextBox 188"/>
          <p:cNvSpPr txBox="1"/>
          <p:nvPr/>
        </p:nvSpPr>
        <p:spPr>
          <a:xfrm>
            <a:off x="12954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190" name="TextBox 189"/>
          <p:cNvSpPr txBox="1"/>
          <p:nvPr/>
        </p:nvSpPr>
        <p:spPr>
          <a:xfrm>
            <a:off x="22098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191" name="TextBox 190"/>
          <p:cNvSpPr txBox="1"/>
          <p:nvPr/>
        </p:nvSpPr>
        <p:spPr>
          <a:xfrm>
            <a:off x="25146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192" name="TextBox 191"/>
          <p:cNvSpPr txBox="1"/>
          <p:nvPr/>
        </p:nvSpPr>
        <p:spPr>
          <a:xfrm>
            <a:off x="28194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193" name="TextBox 192"/>
          <p:cNvSpPr txBox="1"/>
          <p:nvPr/>
        </p:nvSpPr>
        <p:spPr>
          <a:xfrm>
            <a:off x="9144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194" name="Straight Connector 193"/>
          <p:cNvCxnSpPr>
            <a:endCxn id="202" idx="0"/>
          </p:cNvCxnSpPr>
          <p:nvPr/>
        </p:nvCxnSpPr>
        <p:spPr>
          <a:xfrm>
            <a:off x="2057402" y="45720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88" idx="0"/>
          </p:cNvCxnSpPr>
          <p:nvPr/>
        </p:nvCxnSpPr>
        <p:spPr>
          <a:xfrm rot="5400000">
            <a:off x="914401" y="54864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16200000" flipH="1">
            <a:off x="1088085" y="53889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rot="5400000">
            <a:off x="2324100" y="53340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rot="5400000">
            <a:off x="2476500" y="54864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rot="16200000" flipH="1">
            <a:off x="2650184" y="53889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>
            <a:off x="1066800" y="4572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201" name="TextBox 200"/>
          <p:cNvSpPr txBox="1"/>
          <p:nvPr/>
        </p:nvSpPr>
        <p:spPr>
          <a:xfrm>
            <a:off x="2362200" y="4572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202" name="TextBox 201"/>
          <p:cNvSpPr txBox="1"/>
          <p:nvPr/>
        </p:nvSpPr>
        <p:spPr>
          <a:xfrm>
            <a:off x="22860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203" name="Rectangle 202"/>
          <p:cNvSpPr/>
          <p:nvPr/>
        </p:nvSpPr>
        <p:spPr>
          <a:xfrm>
            <a:off x="4724400" y="4114800"/>
            <a:ext cx="29718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4" name="TextBox 203"/>
          <p:cNvSpPr txBox="1"/>
          <p:nvPr/>
        </p:nvSpPr>
        <p:spPr>
          <a:xfrm>
            <a:off x="5943600" y="4267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Record</a:t>
            </a:r>
            <a:endParaRPr lang="en-US" sz="1200" dirty="0"/>
          </a:p>
        </p:txBody>
      </p:sp>
      <p:cxnSp>
        <p:nvCxnSpPr>
          <p:cNvPr id="205" name="Straight Connector 204"/>
          <p:cNvCxnSpPr>
            <a:endCxn id="213" idx="0"/>
          </p:cNvCxnSpPr>
          <p:nvPr/>
        </p:nvCxnSpPr>
        <p:spPr>
          <a:xfrm rot="10800000" flipV="1">
            <a:off x="5600700" y="4572002"/>
            <a:ext cx="647700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endCxn id="207" idx="0"/>
          </p:cNvCxnSpPr>
          <p:nvPr/>
        </p:nvCxnSpPr>
        <p:spPr>
          <a:xfrm rot="5400000">
            <a:off x="4953001" y="5334001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4876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J</a:t>
            </a:r>
            <a:endParaRPr lang="en-US" sz="1200" dirty="0"/>
          </a:p>
        </p:txBody>
      </p:sp>
      <p:sp>
        <p:nvSpPr>
          <p:cNvPr id="208" name="TextBox 207"/>
          <p:cNvSpPr txBox="1"/>
          <p:nvPr/>
        </p:nvSpPr>
        <p:spPr>
          <a:xfrm>
            <a:off x="51816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o</a:t>
            </a:r>
            <a:endParaRPr lang="en-US" sz="1200" dirty="0"/>
          </a:p>
        </p:txBody>
      </p:sp>
      <p:sp>
        <p:nvSpPr>
          <p:cNvPr id="209" name="TextBox 208"/>
          <p:cNvSpPr txBox="1"/>
          <p:nvPr/>
        </p:nvSpPr>
        <p:spPr>
          <a:xfrm>
            <a:off x="54864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210" name="TextBox 209"/>
          <p:cNvSpPr txBox="1"/>
          <p:nvPr/>
        </p:nvSpPr>
        <p:spPr>
          <a:xfrm>
            <a:off x="64008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211" name="TextBox 210"/>
          <p:cNvSpPr txBox="1"/>
          <p:nvPr/>
        </p:nvSpPr>
        <p:spPr>
          <a:xfrm>
            <a:off x="67056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212" name="TextBox 211"/>
          <p:cNvSpPr txBox="1"/>
          <p:nvPr/>
        </p:nvSpPr>
        <p:spPr>
          <a:xfrm>
            <a:off x="7010400" y="5794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13" name="TextBox 212"/>
          <p:cNvSpPr txBox="1"/>
          <p:nvPr/>
        </p:nvSpPr>
        <p:spPr>
          <a:xfrm>
            <a:off x="51054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cxnSp>
        <p:nvCxnSpPr>
          <p:cNvPr id="214" name="Straight Connector 213"/>
          <p:cNvCxnSpPr>
            <a:endCxn id="222" idx="0"/>
          </p:cNvCxnSpPr>
          <p:nvPr/>
        </p:nvCxnSpPr>
        <p:spPr>
          <a:xfrm>
            <a:off x="6248402" y="4572002"/>
            <a:ext cx="723898" cy="380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endCxn id="208" idx="0"/>
          </p:cNvCxnSpPr>
          <p:nvPr/>
        </p:nvCxnSpPr>
        <p:spPr>
          <a:xfrm rot="5400000">
            <a:off x="5105401" y="5486401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rot="16200000" flipH="1">
            <a:off x="5279085" y="5388918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rot="5400000">
            <a:off x="6515100" y="5334000"/>
            <a:ext cx="53339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rot="5400000">
            <a:off x="6667500" y="5486400"/>
            <a:ext cx="53339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6200000" flipH="1">
            <a:off x="6841184" y="5388917"/>
            <a:ext cx="528933" cy="266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5257800" y="4572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Name</a:t>
            </a:r>
            <a:endParaRPr lang="en-US" sz="1200" dirty="0"/>
          </a:p>
        </p:txBody>
      </p:sp>
      <p:sp>
        <p:nvSpPr>
          <p:cNvPr id="221" name="TextBox 220"/>
          <p:cNvSpPr txBox="1"/>
          <p:nvPr/>
        </p:nvSpPr>
        <p:spPr>
          <a:xfrm>
            <a:off x="6553200" y="4572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Affiliation</a:t>
            </a:r>
            <a:endParaRPr lang="en-US" sz="1200" dirty="0"/>
          </a:p>
        </p:txBody>
      </p:sp>
      <p:sp>
        <p:nvSpPr>
          <p:cNvPr id="222" name="TextBox 221"/>
          <p:cNvSpPr txBox="1"/>
          <p:nvPr/>
        </p:nvSpPr>
        <p:spPr>
          <a:xfrm>
            <a:off x="6477000" y="4953000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Sequence</a:t>
            </a:r>
            <a:endParaRPr lang="en-US" sz="1200" dirty="0"/>
          </a:p>
        </p:txBody>
      </p:sp>
      <p:sp>
        <p:nvSpPr>
          <p:cNvPr id="223" name="TextBox 222"/>
          <p:cNvSpPr txBox="1"/>
          <p:nvPr/>
        </p:nvSpPr>
        <p:spPr>
          <a:xfrm>
            <a:off x="31242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24" name="TextBox 223"/>
          <p:cNvSpPr txBox="1"/>
          <p:nvPr/>
        </p:nvSpPr>
        <p:spPr>
          <a:xfrm>
            <a:off x="34290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225" name="TextBox 224"/>
          <p:cNvSpPr txBox="1"/>
          <p:nvPr/>
        </p:nvSpPr>
        <p:spPr>
          <a:xfrm>
            <a:off x="37338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H</a:t>
            </a:r>
            <a:endParaRPr lang="en-US" sz="1200" dirty="0"/>
          </a:p>
        </p:txBody>
      </p:sp>
      <p:sp>
        <p:nvSpPr>
          <p:cNvPr id="226" name="TextBox 225"/>
          <p:cNvSpPr txBox="1"/>
          <p:nvPr/>
        </p:nvSpPr>
        <p:spPr>
          <a:xfrm>
            <a:off x="7315200" y="5791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cxnSp>
        <p:nvCxnSpPr>
          <p:cNvPr id="227" name="Straight Connector 226"/>
          <p:cNvCxnSpPr>
            <a:endCxn id="226" idx="0"/>
          </p:cNvCxnSpPr>
          <p:nvPr/>
        </p:nvCxnSpPr>
        <p:spPr>
          <a:xfrm rot="16200000" flipH="1">
            <a:off x="6972300" y="5295900"/>
            <a:ext cx="53340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914400" y="3124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I(5, ‘C’)</a:t>
            </a:r>
            <a:endParaRPr lang="en-US" sz="1200" dirty="0"/>
          </a:p>
        </p:txBody>
      </p:sp>
      <p:sp>
        <p:nvSpPr>
          <p:cNvPr id="235" name="TextBox 234"/>
          <p:cNvSpPr txBox="1"/>
          <p:nvPr/>
        </p:nvSpPr>
        <p:spPr>
          <a:xfrm>
            <a:off x="1752600" y="3124200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I(5, ‘C’)</a:t>
            </a:r>
            <a:endParaRPr lang="en-US" sz="1200" dirty="0"/>
          </a:p>
        </p:txBody>
      </p:sp>
      <p:cxnSp>
        <p:nvCxnSpPr>
          <p:cNvPr id="236" name="Straight Connector 235"/>
          <p:cNvCxnSpPr>
            <a:endCxn id="234" idx="0"/>
          </p:cNvCxnSpPr>
          <p:nvPr/>
        </p:nvCxnSpPr>
        <p:spPr>
          <a:xfrm rot="5400000">
            <a:off x="1143000" y="2971800"/>
            <a:ext cx="30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6" idx="2"/>
          </p:cNvCxnSpPr>
          <p:nvPr/>
        </p:nvCxnSpPr>
        <p:spPr>
          <a:xfrm rot="16200000" flipH="1">
            <a:off x="1548200" y="2538799"/>
            <a:ext cx="332601" cy="838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9" name="Rounded Rectangle 248"/>
          <p:cNvSpPr/>
          <p:nvPr/>
        </p:nvSpPr>
        <p:spPr>
          <a:xfrm>
            <a:off x="5715000" y="2438400"/>
            <a:ext cx="22098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0" name="TextBox 249"/>
          <p:cNvSpPr txBox="1"/>
          <p:nvPr/>
        </p:nvSpPr>
        <p:spPr>
          <a:xfrm>
            <a:off x="6019800" y="2590800"/>
            <a:ext cx="1524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Set(Affiliation)</a:t>
            </a:r>
            <a:endParaRPr lang="en-US" sz="1200" dirty="0"/>
          </a:p>
        </p:txBody>
      </p:sp>
      <p:cxnSp>
        <p:nvCxnSpPr>
          <p:cNvPr id="251" name="Straight Connector 250"/>
          <p:cNvCxnSpPr>
            <a:endCxn id="252" idx="0"/>
          </p:cNvCxnSpPr>
          <p:nvPr/>
        </p:nvCxnSpPr>
        <p:spPr>
          <a:xfrm rot="5400000">
            <a:off x="6819900" y="3009900"/>
            <a:ext cx="22860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/>
        </p:nvSpPr>
        <p:spPr>
          <a:xfrm>
            <a:off x="6553200" y="3124201"/>
            <a:ext cx="76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I(4, ‘C’)</a:t>
            </a:r>
            <a:endParaRPr lang="en-US" sz="1200" dirty="0"/>
          </a:p>
        </p:txBody>
      </p:sp>
      <p:cxnSp>
        <p:nvCxnSpPr>
          <p:cNvPr id="259" name="Straight Arrow Connector 258"/>
          <p:cNvCxnSpPr>
            <a:stCxn id="89" idx="2"/>
            <a:endCxn id="183" idx="0"/>
          </p:cNvCxnSpPr>
          <p:nvPr/>
        </p:nvCxnSpPr>
        <p:spPr>
          <a:xfrm rot="5400000">
            <a:off x="2705100" y="2667000"/>
            <a:ext cx="10668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203" idx="0"/>
          </p:cNvCxnSpPr>
          <p:nvPr/>
        </p:nvCxnSpPr>
        <p:spPr>
          <a:xfrm>
            <a:off x="4191000" y="3048000"/>
            <a:ext cx="20193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Left Arrow 81"/>
          <p:cNvSpPr/>
          <p:nvPr/>
        </p:nvSpPr>
        <p:spPr>
          <a:xfrm>
            <a:off x="2590800" y="3200400"/>
            <a:ext cx="457200" cy="1524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Left Arrow 82"/>
          <p:cNvSpPr/>
          <p:nvPr/>
        </p:nvSpPr>
        <p:spPr>
          <a:xfrm>
            <a:off x="7391400" y="3200400"/>
            <a:ext cx="457200" cy="1524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124200" y="6477000"/>
            <a:ext cx="2971800" cy="381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6" name="TextBox 85"/>
          <p:cNvSpPr txBox="1"/>
          <p:nvPr/>
        </p:nvSpPr>
        <p:spPr>
          <a:xfrm>
            <a:off x="3886200" y="6556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U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4191000" y="6556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</a:t>
            </a:r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4495800" y="6556177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91" name="TextBox 90"/>
          <p:cNvSpPr txBox="1"/>
          <p:nvPr/>
        </p:nvSpPr>
        <p:spPr>
          <a:xfrm>
            <a:off x="4800600" y="6553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cxnSp>
        <p:nvCxnSpPr>
          <p:cNvPr id="92" name="Straight Arrow Connector 91"/>
          <p:cNvCxnSpPr>
            <a:stCxn id="183" idx="2"/>
            <a:endCxn id="85" idx="0"/>
          </p:cNvCxnSpPr>
          <p:nvPr/>
        </p:nvCxnSpPr>
        <p:spPr>
          <a:xfrm rot="16200000" flipH="1">
            <a:off x="3314700" y="5181600"/>
            <a:ext cx="3048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85" idx="0"/>
          </p:cNvCxnSpPr>
          <p:nvPr/>
        </p:nvCxnSpPr>
        <p:spPr>
          <a:xfrm rot="10800000" flipV="1">
            <a:off x="4610100" y="6172200"/>
            <a:ext cx="18669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248400" y="1219200"/>
            <a:ext cx="1981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Hot to go to next level?</a:t>
            </a:r>
            <a:endParaRPr lang="en-US" dirty="0"/>
          </a:p>
        </p:txBody>
      </p:sp>
      <p:graphicFrame>
        <p:nvGraphicFramePr>
          <p:cNvPr id="93" name="Table 92"/>
          <p:cNvGraphicFramePr>
            <a:graphicFrameLocks noGrp="1"/>
          </p:cNvGraphicFramePr>
          <p:nvPr/>
        </p:nvGraphicFramePr>
        <p:xfrm>
          <a:off x="1600200" y="3810000"/>
          <a:ext cx="60960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Delete(#)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Replace(#)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Insert(#)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Delete(#)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Replace(#)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Server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5105400" y="6553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-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5410200" y="6553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en-US" sz="1200" dirty="0"/>
          </a:p>
        </p:txBody>
      </p:sp>
      <p:sp>
        <p:nvSpPr>
          <p:cNvPr id="96" name="TextBox 95"/>
          <p:cNvSpPr txBox="1"/>
          <p:nvPr/>
        </p:nvSpPr>
        <p:spPr>
          <a:xfrm>
            <a:off x="5715000" y="6553200"/>
            <a:ext cx="3048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H</a:t>
            </a:r>
            <a:endParaRPr lang="en-US" sz="1200" dirty="0"/>
          </a:p>
        </p:txBody>
      </p:sp>
      <p:sp>
        <p:nvSpPr>
          <p:cNvPr id="98" name="Oval 97"/>
          <p:cNvSpPr/>
          <p:nvPr/>
        </p:nvSpPr>
        <p:spPr>
          <a:xfrm>
            <a:off x="3124200" y="4191000"/>
            <a:ext cx="990600" cy="3810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0" y="3048000"/>
            <a:ext cx="990600" cy="3810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477000" y="3048000"/>
            <a:ext cx="990600" cy="3810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15240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 are extra slides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N-Users?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2" name="TextBox 31"/>
          <p:cNvSpPr txBox="1"/>
          <p:nvPr/>
        </p:nvSpPr>
        <p:spPr>
          <a:xfrm rot="20720826">
            <a:off x="3757315" y="2634798"/>
            <a:ext cx="9906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212344" y="355065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6" name="TextBox 35"/>
          <p:cNvSpPr txBox="1"/>
          <p:nvPr/>
        </p:nvSpPr>
        <p:spPr>
          <a:xfrm rot="20720826">
            <a:off x="2080915" y="3472998"/>
            <a:ext cx="9906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7" name="TextBox 36"/>
          <p:cNvSpPr txBox="1"/>
          <p:nvPr/>
        </p:nvSpPr>
        <p:spPr>
          <a:xfrm rot="13276628">
            <a:off x="4178515" y="385972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9" name="TextBox 38"/>
          <p:cNvSpPr txBox="1"/>
          <p:nvPr/>
        </p:nvSpPr>
        <p:spPr>
          <a:xfrm rot="13085893">
            <a:off x="3729504" y="1637936"/>
            <a:ext cx="20784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41" name="TextBox 40"/>
          <p:cNvSpPr txBox="1"/>
          <p:nvPr/>
        </p:nvSpPr>
        <p:spPr>
          <a:xfrm rot="13293211">
            <a:off x="1960450" y="2422723"/>
            <a:ext cx="9906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575737" y="2703611"/>
            <a:ext cx="990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3" name="TextBox 42"/>
          <p:cNvSpPr txBox="1"/>
          <p:nvPr/>
        </p:nvSpPr>
        <p:spPr>
          <a:xfrm rot="20720826">
            <a:off x="1395867" y="1162388"/>
            <a:ext cx="2018704" cy="4514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 (T(O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 smtClean="0"/>
          </a:p>
          <a:p>
            <a:endParaRPr lang="en-US" sz="1400" baseline="300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2477990" y="2170211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1 for User 1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212344" y="355065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7" name="TextBox 36"/>
          <p:cNvSpPr txBox="1"/>
          <p:nvPr/>
        </p:nvSpPr>
        <p:spPr>
          <a:xfrm rot="13276628">
            <a:off x="4178515" y="385972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9" name="TextBox 38"/>
          <p:cNvSpPr txBox="1"/>
          <p:nvPr/>
        </p:nvSpPr>
        <p:spPr>
          <a:xfrm rot="13085893">
            <a:off x="3729504" y="1637936"/>
            <a:ext cx="20784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3314700" y="3390900"/>
            <a:ext cx="76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2 for User 1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212344" y="355065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7" name="TextBox 36"/>
          <p:cNvSpPr txBox="1"/>
          <p:nvPr/>
        </p:nvSpPr>
        <p:spPr>
          <a:xfrm rot="13276628">
            <a:off x="4178515" y="385972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2477990" y="2170211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3314700" y="3390900"/>
            <a:ext cx="76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943600" y="685800"/>
            <a:ext cx="2590800" cy="6019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N-Users?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212344" y="355065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7" name="TextBox 36"/>
          <p:cNvSpPr txBox="1"/>
          <p:nvPr/>
        </p:nvSpPr>
        <p:spPr>
          <a:xfrm rot="13276628">
            <a:off x="4178515" y="385972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9" name="TextBox 38"/>
          <p:cNvSpPr txBox="1"/>
          <p:nvPr/>
        </p:nvSpPr>
        <p:spPr>
          <a:xfrm rot="13085893">
            <a:off x="3729504" y="1637936"/>
            <a:ext cx="20784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2477990" y="2170211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6172200" y="4340423"/>
            <a:ext cx="20784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6172200" y="5788223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6858000" y="4721423"/>
            <a:ext cx="609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248400" y="167640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6815558" y="1676400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6248400" y="2511623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6815559" y="2511623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19800" y="762000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Constraints for Transform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6858000" y="2067513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629400" y="11430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TP1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705600" y="32766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553200" y="3962400"/>
            <a:ext cx="990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</a:t>
            </a:r>
            <a:endParaRPr lang="en-US" sz="1400" baseline="30000" dirty="0"/>
          </a:p>
        </p:txBody>
      </p:sp>
      <p:sp>
        <p:nvSpPr>
          <p:cNvPr id="43" name="TextBox 42"/>
          <p:cNvSpPr txBox="1"/>
          <p:nvPr/>
        </p:nvSpPr>
        <p:spPr>
          <a:xfrm>
            <a:off x="6629400" y="5410200"/>
            <a:ext cx="990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</a:t>
            </a:r>
            <a:endParaRPr lang="en-US" sz="1400" baseline="30000" dirty="0"/>
          </a:p>
        </p:txBody>
      </p:sp>
      <p:sp>
        <p:nvSpPr>
          <p:cNvPr id="49" name="TextBox 48"/>
          <p:cNvSpPr txBox="1"/>
          <p:nvPr/>
        </p:nvSpPr>
        <p:spPr>
          <a:xfrm rot="20691891">
            <a:off x="1849115" y="3573198"/>
            <a:ext cx="114543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22692" y="2940115"/>
            <a:ext cx="114543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1" name="TextBox 50"/>
          <p:cNvSpPr txBox="1"/>
          <p:nvPr/>
        </p:nvSpPr>
        <p:spPr>
          <a:xfrm rot="20509555">
            <a:off x="1137469" y="1241398"/>
            <a:ext cx="214599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 (T(O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))</a:t>
            </a:r>
            <a:endParaRPr lang="en-US" sz="1400" baseline="30000" dirty="0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2096990" y="2170211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290-F99</a:t>
            </a: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Commuting Operations</a:t>
            </a:r>
            <a:endParaRPr lang="en-US" dirty="0"/>
          </a:p>
        </p:txBody>
      </p:sp>
      <p:sp>
        <p:nvSpPr>
          <p:cNvPr id="392195" name="Rectangle 3"/>
          <p:cNvSpPr>
            <a:spLocks noChangeArrowheads="1"/>
          </p:cNvSpPr>
          <p:nvPr/>
        </p:nvSpPr>
        <p:spPr bwMode="auto">
          <a:xfrm>
            <a:off x="5257800" y="20574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2196" name="Rectangle 4"/>
          <p:cNvSpPr>
            <a:spLocks noChangeArrowheads="1"/>
          </p:cNvSpPr>
          <p:nvPr/>
        </p:nvSpPr>
        <p:spPr bwMode="auto">
          <a:xfrm>
            <a:off x="5410200" y="1371600"/>
            <a:ext cx="2819400" cy="381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392197" name="Line 5"/>
          <p:cNvSpPr>
            <a:spLocks noChangeShapeType="1"/>
          </p:cNvSpPr>
          <p:nvPr/>
        </p:nvSpPr>
        <p:spPr bwMode="auto">
          <a:xfrm>
            <a:off x="6096000" y="1752600"/>
            <a:ext cx="1219200" cy="914400"/>
          </a:xfrm>
          <a:prstGeom prst="line">
            <a:avLst/>
          </a:prstGeom>
          <a:noFill/>
          <a:ln w="9525">
            <a:solidFill>
              <a:srgbClr val="B20048"/>
            </a:solidFill>
            <a:round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2198" name="Rectangle 6"/>
          <p:cNvSpPr>
            <a:spLocks noChangeArrowheads="1"/>
          </p:cNvSpPr>
          <p:nvPr/>
        </p:nvSpPr>
        <p:spPr bwMode="auto">
          <a:xfrm>
            <a:off x="6096000" y="3352800"/>
            <a:ext cx="1143000" cy="838200"/>
          </a:xfrm>
          <a:prstGeom prst="rect">
            <a:avLst/>
          </a:prstGeom>
          <a:noFill/>
          <a:ln w="9525">
            <a:solidFill>
              <a:srgbClr val="FF1BFF"/>
            </a:solidFill>
            <a:miter lim="800000"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2199" name="Rectangle 7"/>
          <p:cNvSpPr>
            <a:spLocks noChangeArrowheads="1"/>
          </p:cNvSpPr>
          <p:nvPr/>
        </p:nvSpPr>
        <p:spPr bwMode="auto">
          <a:xfrm>
            <a:off x="457200" y="20574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2200" name="Rectangle 8"/>
          <p:cNvSpPr>
            <a:spLocks noChangeArrowheads="1"/>
          </p:cNvSpPr>
          <p:nvPr/>
        </p:nvSpPr>
        <p:spPr bwMode="auto">
          <a:xfrm>
            <a:off x="609600" y="1371600"/>
            <a:ext cx="2819400" cy="381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392201" name="Line 9"/>
          <p:cNvSpPr>
            <a:spLocks noChangeShapeType="1"/>
          </p:cNvSpPr>
          <p:nvPr/>
        </p:nvSpPr>
        <p:spPr bwMode="auto">
          <a:xfrm>
            <a:off x="1295400" y="1752600"/>
            <a:ext cx="1219200" cy="914400"/>
          </a:xfrm>
          <a:prstGeom prst="line">
            <a:avLst/>
          </a:prstGeom>
          <a:noFill/>
          <a:ln w="9525">
            <a:solidFill>
              <a:srgbClr val="B20048"/>
            </a:solidFill>
            <a:round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2202" name="Rectangle 10"/>
          <p:cNvSpPr>
            <a:spLocks noChangeArrowheads="1"/>
          </p:cNvSpPr>
          <p:nvPr/>
        </p:nvSpPr>
        <p:spPr bwMode="auto">
          <a:xfrm>
            <a:off x="1295400" y="3352800"/>
            <a:ext cx="1143000" cy="838200"/>
          </a:xfrm>
          <a:prstGeom prst="rect">
            <a:avLst/>
          </a:prstGeom>
          <a:noFill/>
          <a:ln w="9525">
            <a:solidFill>
              <a:srgbClr val="FF1BFF"/>
            </a:solidFill>
            <a:miter lim="800000"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pic>
        <p:nvPicPr>
          <p:cNvPr id="13" name="~PP368.WAV">
            <a:hlinkClick r:id="" action="ppaction://media"/>
          </p:cNvPr>
          <p:cNvPicPr>
            <a:picLocks noRot="1" noChangeAspect="1"/>
          </p:cNvPicPr>
          <p:nvPr>
            <a:wavAudioFile r:embed="rId1" name="~PP368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943600" y="685800"/>
            <a:ext cx="2590800" cy="6019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N-Users?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905000" y="4572000"/>
            <a:ext cx="2286000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343400" y="38100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52400" y="3124200"/>
            <a:ext cx="2286000" cy="0"/>
          </a:xfrm>
          <a:prstGeom prst="line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590800" y="2362200"/>
            <a:ext cx="2286000" cy="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267200"/>
            <a:ext cx="1752600" cy="14478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8000" y="4953000"/>
            <a:ext cx="2438400" cy="76200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8000" y="26670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3505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95400" y="1219200"/>
            <a:ext cx="2438400" cy="76200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1981200"/>
            <a:ext cx="1752600" cy="1447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1219200"/>
            <a:ext cx="1752600" cy="144780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33800" y="3505200"/>
            <a:ext cx="1752600" cy="1447800"/>
          </a:xfrm>
          <a:prstGeom prst="line">
            <a:avLst/>
          </a:prstGeom>
          <a:ln w="38100"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27091">
            <a:off x="4079289" y="5404886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24" name="TextBox 23"/>
          <p:cNvSpPr txBox="1"/>
          <p:nvPr/>
        </p:nvSpPr>
        <p:spPr>
          <a:xfrm rot="13182860">
            <a:off x="1795375" y="499349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838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791200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52237" y="441536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212344" y="355065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7" name="TextBox 36"/>
          <p:cNvSpPr txBox="1"/>
          <p:nvPr/>
        </p:nvSpPr>
        <p:spPr>
          <a:xfrm rot="13276628">
            <a:off x="4178515" y="3859726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39" name="TextBox 38"/>
          <p:cNvSpPr txBox="1"/>
          <p:nvPr/>
        </p:nvSpPr>
        <p:spPr>
          <a:xfrm rot="13085893">
            <a:off x="3729504" y="1637936"/>
            <a:ext cx="20784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2477990" y="2170211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6172200" y="4340423"/>
            <a:ext cx="20784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 </a:t>
            </a:r>
            <a:endParaRPr lang="en-US" sz="1400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6172200" y="5788223"/>
            <a:ext cx="20574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)</a:t>
            </a:r>
            <a:endParaRPr lang="en-US" sz="14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6858000" y="4721423"/>
            <a:ext cx="609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248400" y="167640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6815558" y="1676400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6248400" y="2511623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6815559" y="2511623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6019800" y="762000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Constraints for Transform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6858000" y="2067513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629400" y="11430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TP1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28600" y="4953000"/>
            <a:ext cx="2743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Creating functions meeting TP2  has been problematic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705600" y="327660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TP2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28600" y="4038600"/>
            <a:ext cx="2743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Claim: TP1 and TP2 sufficient for N users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124200" y="5486400"/>
            <a:ext cx="2743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TP2 not needed if concurrent commands from other sites have unique ordering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52400" y="4549676"/>
            <a:ext cx="27432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Linear local buffer does not suffice,  local operation </a:t>
            </a:r>
            <a:r>
              <a:rPr lang="en-US" dirty="0" err="1" smtClean="0"/>
              <a:t>wrt</a:t>
            </a:r>
            <a:r>
              <a:rPr lang="en-US" dirty="0" smtClean="0"/>
              <a:t> to which a remote operation is transformed depends on received concurrent operations from other sites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553200" y="3962400"/>
            <a:ext cx="990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</a:t>
            </a:r>
            <a:endParaRPr lang="en-US" sz="1400" baseline="30000" dirty="0"/>
          </a:p>
        </p:txBody>
      </p:sp>
      <p:sp>
        <p:nvSpPr>
          <p:cNvPr id="43" name="TextBox 42"/>
          <p:cNvSpPr txBox="1"/>
          <p:nvPr/>
        </p:nvSpPr>
        <p:spPr>
          <a:xfrm>
            <a:off x="6629400" y="5410200"/>
            <a:ext cx="990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 </a:t>
            </a:r>
            <a:endParaRPr lang="en-US" sz="1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290-F99</a:t>
            </a: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Concurrent Drawing</a:t>
            </a:r>
          </a:p>
        </p:txBody>
      </p:sp>
      <p:sp>
        <p:nvSpPr>
          <p:cNvPr id="392195" name="Rectangle 3"/>
          <p:cNvSpPr>
            <a:spLocks noChangeArrowheads="1"/>
          </p:cNvSpPr>
          <p:nvPr/>
        </p:nvSpPr>
        <p:spPr bwMode="auto">
          <a:xfrm>
            <a:off x="5257800" y="20574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2196" name="Rectangle 4"/>
          <p:cNvSpPr>
            <a:spLocks noChangeArrowheads="1"/>
          </p:cNvSpPr>
          <p:nvPr/>
        </p:nvSpPr>
        <p:spPr bwMode="auto">
          <a:xfrm>
            <a:off x="5410200" y="1371600"/>
            <a:ext cx="2819400" cy="381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392197" name="Line 5"/>
          <p:cNvSpPr>
            <a:spLocks noChangeShapeType="1"/>
          </p:cNvSpPr>
          <p:nvPr/>
        </p:nvSpPr>
        <p:spPr bwMode="auto">
          <a:xfrm>
            <a:off x="6096000" y="1752600"/>
            <a:ext cx="1219200" cy="914400"/>
          </a:xfrm>
          <a:prstGeom prst="line">
            <a:avLst/>
          </a:prstGeom>
          <a:noFill/>
          <a:ln w="9525">
            <a:solidFill>
              <a:srgbClr val="B20048"/>
            </a:solidFill>
            <a:round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2199" name="Rectangle 7"/>
          <p:cNvSpPr>
            <a:spLocks noChangeArrowheads="1"/>
          </p:cNvSpPr>
          <p:nvPr/>
        </p:nvSpPr>
        <p:spPr bwMode="auto">
          <a:xfrm>
            <a:off x="457200" y="20574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2200" name="Rectangle 8"/>
          <p:cNvSpPr>
            <a:spLocks noChangeArrowheads="1"/>
          </p:cNvSpPr>
          <p:nvPr/>
        </p:nvSpPr>
        <p:spPr bwMode="auto">
          <a:xfrm>
            <a:off x="609600" y="1371600"/>
            <a:ext cx="2819400" cy="381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392202" name="Rectangle 10"/>
          <p:cNvSpPr>
            <a:spLocks noChangeArrowheads="1"/>
          </p:cNvSpPr>
          <p:nvPr/>
        </p:nvSpPr>
        <p:spPr bwMode="auto">
          <a:xfrm>
            <a:off x="1295400" y="3352800"/>
            <a:ext cx="1143000" cy="838200"/>
          </a:xfrm>
          <a:prstGeom prst="rect">
            <a:avLst/>
          </a:prstGeom>
          <a:noFill/>
          <a:ln w="9525">
            <a:solidFill>
              <a:srgbClr val="FF1BFF"/>
            </a:solidFill>
            <a:miter lim="800000"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52600" y="1524000"/>
            <a:ext cx="457200" cy="1143000"/>
          </a:xfrm>
          <a:prstGeom prst="line">
            <a:avLst/>
          </a:prstGeom>
          <a:noFill/>
          <a:ln w="9525">
            <a:solidFill>
              <a:srgbClr val="B20048"/>
            </a:solidFill>
            <a:round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096000" y="3429000"/>
            <a:ext cx="1905000" cy="838200"/>
          </a:xfrm>
          <a:prstGeom prst="rect">
            <a:avLst/>
          </a:prstGeom>
          <a:noFill/>
          <a:ln w="9525">
            <a:solidFill>
              <a:srgbClr val="FF1BFF"/>
            </a:solidFill>
            <a:miter lim="800000"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pic>
        <p:nvPicPr>
          <p:cNvPr id="15" name="~PP2765.WAV">
            <a:hlinkClick r:id="" action="ppaction://media"/>
          </p:cNvPr>
          <p:cNvPicPr>
            <a:picLocks noRot="1" noChangeAspect="1"/>
          </p:cNvPicPr>
          <p:nvPr>
            <a:wavAudioFile r:embed="rId1" name="~PP276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Concurrent Drawing</a:t>
            </a:r>
          </a:p>
        </p:txBody>
      </p:sp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5257800" y="20574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4244" name="Rectangle 4"/>
          <p:cNvSpPr>
            <a:spLocks noChangeArrowheads="1"/>
          </p:cNvSpPr>
          <p:nvPr/>
        </p:nvSpPr>
        <p:spPr bwMode="auto">
          <a:xfrm>
            <a:off x="5410200" y="1371600"/>
            <a:ext cx="2819400" cy="381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394246" name="Rectangle 6"/>
          <p:cNvSpPr>
            <a:spLocks noChangeArrowheads="1"/>
          </p:cNvSpPr>
          <p:nvPr/>
        </p:nvSpPr>
        <p:spPr bwMode="auto">
          <a:xfrm>
            <a:off x="6096000" y="3429000"/>
            <a:ext cx="1905000" cy="838200"/>
          </a:xfrm>
          <a:prstGeom prst="rect">
            <a:avLst/>
          </a:prstGeom>
          <a:noFill/>
          <a:ln w="9525">
            <a:solidFill>
              <a:srgbClr val="FF1BFF"/>
            </a:solidFill>
            <a:miter lim="800000"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394251" name="Line 11"/>
          <p:cNvSpPr>
            <a:spLocks noChangeShapeType="1"/>
          </p:cNvSpPr>
          <p:nvPr/>
        </p:nvSpPr>
        <p:spPr bwMode="auto">
          <a:xfrm>
            <a:off x="6629400" y="1447800"/>
            <a:ext cx="457200" cy="1143000"/>
          </a:xfrm>
          <a:prstGeom prst="line">
            <a:avLst/>
          </a:prstGeom>
          <a:noFill/>
          <a:ln w="9525">
            <a:solidFill>
              <a:srgbClr val="B20048"/>
            </a:solidFill>
            <a:round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394252" name="Rectangle 12"/>
          <p:cNvSpPr>
            <a:spLocks noChangeArrowheads="1"/>
          </p:cNvSpPr>
          <p:nvPr/>
        </p:nvSpPr>
        <p:spPr bwMode="auto">
          <a:xfrm>
            <a:off x="381000" y="21336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>
            <a:spAutoFit/>
          </a:bodyPr>
          <a:lstStyle/>
          <a:p>
            <a:endParaRPr lang="en-US"/>
          </a:p>
        </p:txBody>
      </p:sp>
      <p:sp>
        <p:nvSpPr>
          <p:cNvPr id="394253" name="Rectangle 13"/>
          <p:cNvSpPr>
            <a:spLocks noChangeArrowheads="1"/>
          </p:cNvSpPr>
          <p:nvPr/>
        </p:nvSpPr>
        <p:spPr bwMode="auto">
          <a:xfrm>
            <a:off x="533400" y="1447800"/>
            <a:ext cx="2819400" cy="381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394254" name="Rectangle 14"/>
          <p:cNvSpPr>
            <a:spLocks noChangeArrowheads="1"/>
          </p:cNvSpPr>
          <p:nvPr/>
        </p:nvSpPr>
        <p:spPr bwMode="auto">
          <a:xfrm>
            <a:off x="1219200" y="3429000"/>
            <a:ext cx="1905000" cy="838200"/>
          </a:xfrm>
          <a:prstGeom prst="rect">
            <a:avLst/>
          </a:prstGeom>
          <a:noFill/>
          <a:ln w="9525">
            <a:solidFill>
              <a:srgbClr val="FF1BFF"/>
            </a:solidFill>
            <a:miter lim="800000"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394255" name="Line 15"/>
          <p:cNvSpPr>
            <a:spLocks noChangeShapeType="1"/>
          </p:cNvSpPr>
          <p:nvPr/>
        </p:nvSpPr>
        <p:spPr bwMode="auto">
          <a:xfrm>
            <a:off x="1752600" y="1524000"/>
            <a:ext cx="457200" cy="1143000"/>
          </a:xfrm>
          <a:prstGeom prst="line">
            <a:avLst/>
          </a:prstGeom>
          <a:noFill/>
          <a:ln w="9525">
            <a:solidFill>
              <a:srgbClr val="B20048"/>
            </a:solidFill>
            <a:round/>
            <a:headEnd/>
            <a:tailEnd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00400" y="5486400"/>
            <a:ext cx="2819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Commuting changes, give same result with different order</a:t>
            </a:r>
            <a:endParaRPr lang="en-US" dirty="0"/>
          </a:p>
        </p:txBody>
      </p:sp>
      <p:pic>
        <p:nvPicPr>
          <p:cNvPr id="12" name="~PP2142.WAV">
            <a:hlinkClick r:id="" action="ppaction://media"/>
          </p:cNvPr>
          <p:cNvPicPr>
            <a:picLocks noRot="1" noChangeAspect="1"/>
          </p:cNvPicPr>
          <p:nvPr>
            <a:wavAudioFile r:embed="rId1" name="~PP214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18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rot="10800000" flipV="1">
            <a:off x="914400" y="2819400"/>
            <a:ext cx="2667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895600" y="42672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895600" y="45719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4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64" name="TextBox 63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7" name="Group 103"/>
          <p:cNvGrpSpPr/>
          <p:nvPr/>
        </p:nvGrpSpPr>
        <p:grpSpPr>
          <a:xfrm rot="1549546">
            <a:off x="1064644" y="2213310"/>
            <a:ext cx="2133601" cy="307777"/>
            <a:chOff x="380999" y="2667000"/>
            <a:chExt cx="2133601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80999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111" name="TextBox 11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9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15" name="TextBox 114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0" name="Group 11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19" name="TextBox 11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4" name="Group 153"/>
          <p:cNvGrpSpPr/>
          <p:nvPr/>
        </p:nvGrpSpPr>
        <p:grpSpPr>
          <a:xfrm rot="20827041">
            <a:off x="921858" y="2824775"/>
            <a:ext cx="2133600" cy="307777"/>
            <a:chOff x="381000" y="2667000"/>
            <a:chExt cx="2133600" cy="307777"/>
          </a:xfrm>
        </p:grpSpPr>
        <p:sp>
          <p:nvSpPr>
            <p:cNvPr id="155" name="TextBox 154"/>
            <p:cNvSpPr txBox="1"/>
            <p:nvPr/>
          </p:nvSpPr>
          <p:spPr>
            <a:xfrm>
              <a:off x="381000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2672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89" name="TextBox 88"/>
          <p:cNvSpPr txBox="1"/>
          <p:nvPr/>
        </p:nvSpPr>
        <p:spPr>
          <a:xfrm>
            <a:off x="5334000" y="1676400"/>
            <a:ext cx="23622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Sometimes divergence is acceptable though not ideal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228600" y="45720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5334000" y="3048000"/>
            <a:ext cx="2362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Two-user IM, less cause for confusion</a:t>
            </a:r>
            <a:endParaRPr lang="en-US" dirty="0"/>
          </a:p>
        </p:txBody>
      </p:sp>
      <p:pic>
        <p:nvPicPr>
          <p:cNvPr id="48" name="~PP2722.WAV">
            <a:hlinkClick r:id="" action="ppaction://media"/>
          </p:cNvPr>
          <p:cNvPicPr>
            <a:picLocks noRot="1" noChangeAspect="1"/>
          </p:cNvPicPr>
          <p:nvPr>
            <a:wavAudioFile r:embed="rId2" name="~PP272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89" grpId="0" animBg="1"/>
      <p:bldP spid="9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Causal vs. Concurrent</a:t>
            </a:r>
            <a:endParaRPr lang="en-US" dirty="0"/>
          </a:p>
        </p:txBody>
      </p:sp>
      <p:pic>
        <p:nvPicPr>
          <p:cNvPr id="487427" name="Picture 10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3" y="914400"/>
            <a:ext cx="323691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05600" y="1295400"/>
            <a:ext cx="1752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Concurrent or causal relationship?</a:t>
            </a:r>
            <a:endParaRPr lang="en-US" dirty="0"/>
          </a:p>
        </p:txBody>
      </p:sp>
      <p:cxnSp>
        <p:nvCxnSpPr>
          <p:cNvPr id="9" name="Straight Arrow Connector 8"/>
          <p:cNvCxnSpPr>
            <a:endCxn id="34" idx="3"/>
          </p:cNvCxnSpPr>
          <p:nvPr/>
        </p:nvCxnSpPr>
        <p:spPr>
          <a:xfrm rot="10800000" flipV="1">
            <a:off x="6019800" y="1752600"/>
            <a:ext cx="685800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35" idx="3"/>
          </p:cNvCxnSpPr>
          <p:nvPr/>
        </p:nvCxnSpPr>
        <p:spPr>
          <a:xfrm rot="10800000" flipV="1">
            <a:off x="6019800" y="1752600"/>
            <a:ext cx="685800" cy="501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1981200" y="3581400"/>
            <a:ext cx="35052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48400" y="3124200"/>
            <a:ext cx="2362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Could differentiate between causal and concurrent in the UI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581400" y="1307068"/>
            <a:ext cx="2438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KG:Bento</a:t>
            </a:r>
            <a:r>
              <a:rPr lang="en-US" dirty="0" smtClean="0"/>
              <a:t> box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581400" y="1688068"/>
            <a:ext cx="2438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KG:or</a:t>
            </a:r>
            <a:r>
              <a:rPr lang="en-US" dirty="0" smtClean="0"/>
              <a:t> Indian buffet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81400" y="2069068"/>
            <a:ext cx="2438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PD:ok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1400" y="838200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Remote display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581400" y="2438400"/>
            <a:ext cx="2438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KG:I’ll</a:t>
            </a:r>
            <a:r>
              <a:rPr lang="en-US" dirty="0" smtClean="0"/>
              <a:t> come down – or u can come and see my new office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581400" y="3352800"/>
            <a:ext cx="2438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PD:Indian</a:t>
            </a:r>
            <a:r>
              <a:rPr lang="en-US" dirty="0" smtClean="0"/>
              <a:t> buffet will be too much food – I may play squash today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581400" y="4495800"/>
            <a:ext cx="2438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PD:How</a:t>
            </a:r>
            <a:r>
              <a:rPr lang="en-US" dirty="0" smtClean="0"/>
              <a:t> about you come down and we can decide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248400" y="4419600"/>
            <a:ext cx="2362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Could show wall time</a:t>
            </a:r>
            <a:endParaRPr lang="en-US" dirty="0"/>
          </a:p>
        </p:txBody>
      </p:sp>
      <p:pic>
        <p:nvPicPr>
          <p:cNvPr id="17" name="~PP3195.WAV">
            <a:hlinkClick r:id="" action="ppaction://media"/>
          </p:cNvPr>
          <p:cNvPicPr>
            <a:picLocks noRot="1" noChangeAspect="1"/>
          </p:cNvPicPr>
          <p:nvPr>
            <a:wavAudioFile r:embed="rId2" name="~PP3195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51" grpId="0" animBg="1"/>
      <p:bldP spid="52" grpId="0" animBg="1"/>
      <p:bldP spid="53" grpId="0" animBg="1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Replicated systems</a:t>
            </a:r>
          </a:p>
          <a:p>
            <a:r>
              <a:rPr lang="en-US" dirty="0" smtClean="0"/>
              <a:t>Concurrency</a:t>
            </a:r>
          </a:p>
          <a:p>
            <a:r>
              <a:rPr lang="en-US" dirty="0" smtClean="0"/>
              <a:t>Causal and atomic broadcast</a:t>
            </a:r>
          </a:p>
          <a:p>
            <a:r>
              <a:rPr lang="en-US" dirty="0" smtClean="0"/>
              <a:t>Distributed algorithms</a:t>
            </a:r>
          </a:p>
          <a:p>
            <a:r>
              <a:rPr lang="en-US" dirty="0" smtClean="0"/>
              <a:t>Proof of correctness!</a:t>
            </a:r>
            <a:endParaRPr lang="en-US" dirty="0"/>
          </a:p>
        </p:txBody>
      </p:sp>
      <p:pic>
        <p:nvPicPr>
          <p:cNvPr id="4" name="~PP3586.WAV">
            <a:hlinkClick r:id="" action="ppaction://media"/>
          </p:cNvPr>
          <p:cNvPicPr>
            <a:picLocks noRot="1" noChangeAspect="1"/>
          </p:cNvPicPr>
          <p:nvPr>
            <a:wavAudioFile r:embed="rId1" name="~PP3586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077200" cy="1143000"/>
          </a:xfrm>
        </p:spPr>
        <p:txBody>
          <a:bodyPr/>
          <a:lstStyle/>
          <a:p>
            <a:r>
              <a:rPr lang="en-US" dirty="0"/>
              <a:t>Horizontal Time Line</a:t>
            </a:r>
          </a:p>
        </p:txBody>
      </p:sp>
      <p:sp>
        <p:nvSpPr>
          <p:cNvPr id="421892" name="Rectangle 4"/>
          <p:cNvSpPr>
            <a:spLocks noChangeArrowheads="1"/>
          </p:cNvSpPr>
          <p:nvPr/>
        </p:nvSpPr>
        <p:spPr bwMode="auto">
          <a:xfrm>
            <a:off x="5105400" y="4191000"/>
            <a:ext cx="36576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400"/>
              <a:t>Long conversations will not fit.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400"/>
              <a:t>Incremental input of users in other threads of conversations distracting</a:t>
            </a:r>
          </a:p>
        </p:txBody>
      </p:sp>
      <p:pic>
        <p:nvPicPr>
          <p:cNvPr id="421893" name="Picture 5" descr="flow 3.bmp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228600" y="1295400"/>
            <a:ext cx="71628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4" name="Rectangle 6"/>
          <p:cNvSpPr>
            <a:spLocks noChangeArrowheads="1"/>
          </p:cNvSpPr>
          <p:nvPr/>
        </p:nvSpPr>
        <p:spPr bwMode="auto">
          <a:xfrm>
            <a:off x="1752600" y="990600"/>
            <a:ext cx="502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>
                <a:latin typeface="Arial" charset="0"/>
                <a:cs typeface="Times New Roman" pitchFamily="18" charset="0"/>
              </a:rPr>
              <a:t>Horizontal time line in Flow Chat (Vronay, Smith et al. 99),</a:t>
            </a:r>
            <a:r>
              <a:rPr lang="en-US" sz="1400"/>
              <a:t> </a:t>
            </a:r>
          </a:p>
        </p:txBody>
      </p:sp>
      <p:sp>
        <p:nvSpPr>
          <p:cNvPr id="421895" name="Rectangle 7"/>
          <p:cNvSpPr>
            <a:spLocks noChangeArrowheads="1"/>
          </p:cNvSpPr>
          <p:nvPr/>
        </p:nvSpPr>
        <p:spPr bwMode="auto">
          <a:xfrm>
            <a:off x="685800" y="4191000"/>
            <a:ext cx="40386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400"/>
              <a:t>Users see concurrent input.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400"/>
              <a:t>Time line of committed text for third party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400"/>
              <a:t>Textless box created for uncommitted text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429000" y="2133600"/>
            <a:ext cx="1981200" cy="2209800"/>
            <a:chOff x="2160" y="1344"/>
            <a:chExt cx="1248" cy="1392"/>
          </a:xfrm>
        </p:grpSpPr>
        <p:sp>
          <p:nvSpPr>
            <p:cNvPr id="421896" name="Line 8"/>
            <p:cNvSpPr>
              <a:spLocks noChangeShapeType="1"/>
            </p:cNvSpPr>
            <p:nvPr/>
          </p:nvSpPr>
          <p:spPr bwMode="auto">
            <a:xfrm flipV="1">
              <a:off x="2160" y="1344"/>
              <a:ext cx="1152" cy="13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1897" name="Line 9"/>
            <p:cNvSpPr>
              <a:spLocks noChangeShapeType="1"/>
            </p:cNvSpPr>
            <p:nvPr/>
          </p:nvSpPr>
          <p:spPr bwMode="auto">
            <a:xfrm flipV="1">
              <a:off x="2160" y="1632"/>
              <a:ext cx="1248" cy="11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21898" name="Line 10"/>
          <p:cNvSpPr>
            <a:spLocks noChangeShapeType="1"/>
          </p:cNvSpPr>
          <p:nvPr/>
        </p:nvSpPr>
        <p:spPr bwMode="auto">
          <a:xfrm flipH="1" flipV="1">
            <a:off x="2362200" y="2438400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sp>
        <p:nvSpPr>
          <p:cNvPr id="421899" name="Line 11"/>
          <p:cNvSpPr>
            <a:spLocks noChangeShapeType="1"/>
          </p:cNvSpPr>
          <p:nvPr/>
        </p:nvSpPr>
        <p:spPr bwMode="auto">
          <a:xfrm flipV="1">
            <a:off x="2743200" y="2362200"/>
            <a:ext cx="1295400" cy="3657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 lIns="0" anchor="ctr">
            <a:spAutoFit/>
          </a:bodyPr>
          <a:lstStyle/>
          <a:p>
            <a:endParaRPr lang="en-US"/>
          </a:p>
        </p:txBody>
      </p:sp>
      <p:pic>
        <p:nvPicPr>
          <p:cNvPr id="12" name="~PP2241.WAV">
            <a:hlinkClick r:id="" action="ppaction://media"/>
          </p:cNvPr>
          <p:cNvPicPr>
            <a:picLocks noRot="1" noChangeAspect="1"/>
          </p:cNvPicPr>
          <p:nvPr>
            <a:wavAudioFile r:embed="rId2" name="~PP2241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21892" grpId="0" build="p" autoUpdateAnimBg="0"/>
      <p:bldP spid="421898" grpId="0" animBg="1"/>
      <p:bldP spid="4218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FD7A77-D5DB-4CF2-886E-791A28FBD903}" type="slidenum">
              <a:rPr lang="en-US"/>
              <a:pPr/>
              <a:t>21</a:t>
            </a:fld>
            <a:endParaRPr lang="en-US"/>
          </a:p>
        </p:txBody>
      </p:sp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53400" cy="1143000"/>
          </a:xfrm>
        </p:spPr>
        <p:txBody>
          <a:bodyPr/>
          <a:lstStyle/>
          <a:p>
            <a:r>
              <a:rPr lang="en-US" dirty="0"/>
              <a:t>Vertical Time Line</a:t>
            </a:r>
          </a:p>
        </p:txBody>
      </p:sp>
      <p:sp>
        <p:nvSpPr>
          <p:cNvPr id="422915" name="Rectangle 3"/>
          <p:cNvSpPr>
            <a:spLocks noChangeArrowheads="1"/>
          </p:cNvSpPr>
          <p:nvPr/>
        </p:nvSpPr>
        <p:spPr bwMode="auto">
          <a:xfrm>
            <a:off x="6248400" y="2438400"/>
            <a:ext cx="266700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400" dirty="0"/>
              <a:t>Comic-book metaphor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400" dirty="0"/>
              <a:t>Incremental input not shown – empty balloon created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400" dirty="0"/>
              <a:t>Does not work for large # users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graphicFrame>
        <p:nvGraphicFramePr>
          <p:cNvPr id="835584" name="Object 2048"/>
          <p:cNvGraphicFramePr>
            <a:graphicFrameLocks noChangeAspect="1"/>
          </p:cNvGraphicFramePr>
          <p:nvPr/>
        </p:nvGraphicFramePr>
        <p:xfrm>
          <a:off x="381000" y="990600"/>
          <a:ext cx="5715000" cy="4197350"/>
        </p:xfrm>
        <a:graphic>
          <a:graphicData uri="http://schemas.openxmlformats.org/presentationml/2006/ole">
            <p:oleObj spid="_x0000_s2028546" name="Bitmap Image" r:id="rId6" imgW="4390476" imgH="3219899" progId="PBrush">
              <p:embed/>
            </p:oleObj>
          </a:graphicData>
        </a:graphic>
      </p:graphicFrame>
      <p:sp>
        <p:nvSpPr>
          <p:cNvPr id="422919" name="Rectangle 7"/>
          <p:cNvSpPr>
            <a:spLocks noChangeArrowheads="1"/>
          </p:cNvSpPr>
          <p:nvPr/>
        </p:nvSpPr>
        <p:spPr bwMode="auto">
          <a:xfrm>
            <a:off x="381000" y="5181600"/>
            <a:ext cx="419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600">
                <a:latin typeface="Arial" charset="0"/>
                <a:cs typeface="Times New Roman" pitchFamily="18" charset="0"/>
              </a:rPr>
              <a:t>Vertical time line in Freeway (Vronay 2002)</a:t>
            </a:r>
            <a:r>
              <a:rPr lang="en-US" sz="1600"/>
              <a:t> </a:t>
            </a:r>
          </a:p>
        </p:txBody>
      </p:sp>
      <p:sp>
        <p:nvSpPr>
          <p:cNvPr id="422920" name="Line 8"/>
          <p:cNvSpPr>
            <a:spLocks noChangeShapeType="1"/>
          </p:cNvSpPr>
          <p:nvPr/>
        </p:nvSpPr>
        <p:spPr bwMode="auto">
          <a:xfrm flipH="1" flipV="1">
            <a:off x="4648200" y="3886200"/>
            <a:ext cx="1981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anchor="ctr">
            <a:spAutoFit/>
          </a:bodyPr>
          <a:lstStyle/>
          <a:p>
            <a:endParaRPr lang="en-US"/>
          </a:p>
        </p:txBody>
      </p:sp>
      <p:pic>
        <p:nvPicPr>
          <p:cNvPr id="9" name="~PP2130.WAV">
            <a:hlinkClick r:id="" action="ppaction://media"/>
          </p:cNvPr>
          <p:cNvPicPr>
            <a:picLocks noRot="1" noChangeAspect="1"/>
          </p:cNvPicPr>
          <p:nvPr>
            <a:wavAudioFile r:embed="rId3" name="~PP2130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22915" grpId="0" uiExpand="1" build="p" autoUpdateAnimBg="0"/>
      <p:bldP spid="4229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rot="10800000" flipV="1">
            <a:off x="838200" y="32004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4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64" name="TextBox 63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6" name="Group 103"/>
          <p:cNvGrpSpPr/>
          <p:nvPr/>
        </p:nvGrpSpPr>
        <p:grpSpPr>
          <a:xfrm rot="1549546">
            <a:off x="1064644" y="2213310"/>
            <a:ext cx="2133601" cy="307777"/>
            <a:chOff x="380999" y="2667000"/>
            <a:chExt cx="2133601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80999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09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111" name="TextBox 11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8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15" name="TextBox 114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9" name="Group 11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19" name="TextBox 11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0" name="Group 153"/>
          <p:cNvGrpSpPr/>
          <p:nvPr/>
        </p:nvGrpSpPr>
        <p:grpSpPr>
          <a:xfrm rot="20827041">
            <a:off x="921858" y="3205774"/>
            <a:ext cx="2133600" cy="307777"/>
            <a:chOff x="381000" y="2667000"/>
            <a:chExt cx="2133600" cy="307777"/>
          </a:xfrm>
        </p:grpSpPr>
        <p:sp>
          <p:nvSpPr>
            <p:cNvPr id="155" name="TextBox 154"/>
            <p:cNvSpPr txBox="1"/>
            <p:nvPr/>
          </p:nvSpPr>
          <p:spPr>
            <a:xfrm>
              <a:off x="381000" y="2669977"/>
              <a:ext cx="1219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6002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9050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209800" y="2667000"/>
              <a:ext cx="304800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334000" y="1676400"/>
            <a:ext cx="2362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Sometimes divergence seems acceptable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5334000" y="3048000"/>
            <a:ext cx="2362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Text Editing?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895600" y="42672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2895600" y="45719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228600" y="42672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228600" y="45720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pic>
        <p:nvPicPr>
          <p:cNvPr id="51" name="~PP683.WAV">
            <a:hlinkClick r:id="" action="ppaction://media"/>
          </p:cNvPr>
          <p:cNvPicPr>
            <a:picLocks noRot="1" noChangeAspect="1"/>
          </p:cNvPicPr>
          <p:nvPr>
            <a:wavAudioFile r:embed="rId1" name="~PP68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Editing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28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533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8382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2971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</a:t>
            </a:r>
            <a:endParaRPr lang="en-US" sz="1400" dirty="0"/>
          </a:p>
        </p:txBody>
      </p:sp>
      <p:sp>
        <p:nvSpPr>
          <p:cNvPr id="153" name="TextBox 152"/>
          <p:cNvSpPr txBox="1"/>
          <p:nvPr/>
        </p:nvSpPr>
        <p:spPr>
          <a:xfrm>
            <a:off x="3276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endParaRPr lang="en-US" sz="1400" dirty="0"/>
          </a:p>
        </p:txBody>
      </p:sp>
      <p:sp>
        <p:nvSpPr>
          <p:cNvPr id="154" name="TextBox 153"/>
          <p:cNvSpPr txBox="1"/>
          <p:nvPr/>
        </p:nvSpPr>
        <p:spPr>
          <a:xfrm>
            <a:off x="35814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9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11430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290" name="TextBox 289"/>
          <p:cNvSpPr txBox="1"/>
          <p:nvPr/>
        </p:nvSpPr>
        <p:spPr>
          <a:xfrm>
            <a:off x="38862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5334000" y="1371600"/>
            <a:ext cx="23622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Two users editing the same document, which must have a unique state at the end of the collaboration</a:t>
            </a:r>
            <a:endParaRPr lang="en-US" dirty="0"/>
          </a:p>
        </p:txBody>
      </p:sp>
      <p:pic>
        <p:nvPicPr>
          <p:cNvPr id="32" name="~PP1600.WAV">
            <a:hlinkClick r:id="" action="ppaction://media"/>
          </p:cNvPr>
          <p:cNvPicPr>
            <a:picLocks noRot="1" noChangeAspect="1"/>
          </p:cNvPicPr>
          <p:nvPr>
            <a:wavAudioFile r:embed="rId1" name="~PP1600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Editing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86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0" name="TextBox 89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2971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</a:t>
            </a:r>
            <a:endParaRPr lang="en-US" sz="1400" dirty="0"/>
          </a:p>
        </p:txBody>
      </p:sp>
      <p:sp>
        <p:nvSpPr>
          <p:cNvPr id="153" name="TextBox 152"/>
          <p:cNvSpPr txBox="1"/>
          <p:nvPr/>
        </p:nvSpPr>
        <p:spPr>
          <a:xfrm>
            <a:off x="3276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endParaRPr lang="en-US" sz="1400" dirty="0"/>
          </a:p>
        </p:txBody>
      </p:sp>
      <p:sp>
        <p:nvSpPr>
          <p:cNvPr id="154" name="TextBox 153"/>
          <p:cNvSpPr txBox="1"/>
          <p:nvPr/>
        </p:nvSpPr>
        <p:spPr>
          <a:xfrm>
            <a:off x="35814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 163"/>
          <p:cNvGrpSpPr/>
          <p:nvPr/>
        </p:nvGrpSpPr>
        <p:grpSpPr>
          <a:xfrm rot="20055592">
            <a:off x="2285469" y="2371575"/>
            <a:ext cx="1155700" cy="261610"/>
            <a:chOff x="6477000" y="2590800"/>
            <a:chExt cx="1109472" cy="261610"/>
          </a:xfrm>
        </p:grpSpPr>
        <p:grpSp>
          <p:nvGrpSpPr>
            <p:cNvPr id="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30" name="TextBox 22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35" name="TextBox 234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grpSp>
        <p:nvGrpSpPr>
          <p:cNvPr id="9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290" name="TextBox 289"/>
          <p:cNvSpPr txBox="1"/>
          <p:nvPr/>
        </p:nvSpPr>
        <p:spPr>
          <a:xfrm>
            <a:off x="38862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5334000" y="1371600"/>
            <a:ext cx="23622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Two users editing the same document, which must have a unique state at the end of the collaboration</a:t>
            </a:r>
            <a:endParaRPr lang="en-US" dirty="0"/>
          </a:p>
        </p:txBody>
      </p:sp>
      <p:pic>
        <p:nvPicPr>
          <p:cNvPr id="47" name="~PP1467.WAV">
            <a:hlinkClick r:id="" action="ppaction://media"/>
          </p:cNvPr>
          <p:cNvPicPr>
            <a:picLocks noRot="1" noChangeAspect="1"/>
          </p:cNvPicPr>
          <p:nvPr>
            <a:wavAudioFile r:embed="rId1" name="~PP146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Transforming Remote Operation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86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0" name="TextBox 89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6" name="Group 287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51" name="TextBox 150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 163"/>
          <p:cNvGrpSpPr/>
          <p:nvPr/>
        </p:nvGrpSpPr>
        <p:grpSpPr>
          <a:xfrm rot="20055592">
            <a:off x="2285469" y="2371575"/>
            <a:ext cx="1155700" cy="261610"/>
            <a:chOff x="6477000" y="2590800"/>
            <a:chExt cx="1109472" cy="261610"/>
          </a:xfrm>
        </p:grpSpPr>
        <p:grpSp>
          <p:nvGrpSpPr>
            <p:cNvPr id="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30" name="TextBox 22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35" name="TextBox 234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grpSp>
        <p:nvGrpSpPr>
          <p:cNvPr id="9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290" name="TextBox 289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3733800" y="2819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69" name="TextBox 68"/>
          <p:cNvSpPr txBox="1"/>
          <p:nvPr/>
        </p:nvSpPr>
        <p:spPr>
          <a:xfrm>
            <a:off x="228600" y="3505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5334000" y="1371600"/>
            <a:ext cx="23622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Two users editing the same document, which must have a unique state at the end of the collaboration</a:t>
            </a:r>
            <a:endParaRPr lang="en-US" dirty="0"/>
          </a:p>
        </p:txBody>
      </p:sp>
      <p:pic>
        <p:nvPicPr>
          <p:cNvPr id="54" name="~PP3871.WAV">
            <a:hlinkClick r:id="" action="ppaction://media"/>
          </p:cNvPr>
          <p:cNvPicPr>
            <a:picLocks noRot="1" noChangeAspect="1"/>
          </p:cNvPicPr>
          <p:nvPr>
            <a:wavAudioFile r:embed="rId1" name="~PP387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Transforming Remote Operation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86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0" name="TextBox 89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6" name="Group 287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51" name="TextBox 150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 163"/>
          <p:cNvGrpSpPr/>
          <p:nvPr/>
        </p:nvGrpSpPr>
        <p:grpSpPr>
          <a:xfrm rot="20055592">
            <a:off x="2285469" y="2371575"/>
            <a:ext cx="1155700" cy="261610"/>
            <a:chOff x="6477000" y="2590800"/>
            <a:chExt cx="1109472" cy="261610"/>
          </a:xfrm>
        </p:grpSpPr>
        <p:grpSp>
          <p:nvGrpSpPr>
            <p:cNvPr id="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30" name="TextBox 22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35" name="TextBox 234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grpSp>
        <p:nvGrpSpPr>
          <p:cNvPr id="9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290" name="TextBox 289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3733800" y="2819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69" name="TextBox 68"/>
          <p:cNvSpPr txBox="1"/>
          <p:nvPr/>
        </p:nvSpPr>
        <p:spPr>
          <a:xfrm>
            <a:off x="228600" y="3505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5334000" y="1371600"/>
            <a:ext cx="23622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Two users editing the same document, which must have a unique state at the end of the collaboration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334000" y="3352800"/>
            <a:ext cx="24384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Sometimes semantics can be used to transform concurrent operations to give same result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74" idx="1"/>
          </p:cNvCxnSpPr>
          <p:nvPr/>
        </p:nvCxnSpPr>
        <p:spPr>
          <a:xfrm rot="10800000">
            <a:off x="762000" y="3733801"/>
            <a:ext cx="4572000" cy="496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~PP809.WAV">
            <a:hlinkClick r:id="" action="ppaction://media"/>
          </p:cNvPr>
          <p:cNvPicPr>
            <a:picLocks noRot="1" noChangeAspect="1"/>
          </p:cNvPicPr>
          <p:nvPr>
            <a:wavAudioFile r:embed="rId1" name="~PP80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762000" y="2743200"/>
            <a:ext cx="6477000" cy="11430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2000" y="4191000"/>
            <a:ext cx="6477000" cy="11430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2000" y="5486400"/>
            <a:ext cx="6477000" cy="8382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62000" y="1143000"/>
            <a:ext cx="6477000" cy="11430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Assume  Indexed Sequence Data Type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895600"/>
            <a:ext cx="12192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32003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35051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No, Yes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5486400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I(</a:t>
            </a:r>
            <a:r>
              <a:rPr lang="en-US" dirty="0" err="1" smtClean="0"/>
              <a:t>nsert</a:t>
            </a:r>
            <a:r>
              <a:rPr lang="en-US" dirty="0" smtClean="0"/>
              <a:t>) (index, element)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1295400"/>
            <a:ext cx="12192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Element 1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0" y="16001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Element 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219200" y="19049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Element 3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5715000"/>
            <a:ext cx="152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Operations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0" y="1295400"/>
            <a:ext cx="2286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914400" y="1600199"/>
            <a:ext cx="228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914400" y="1904999"/>
            <a:ext cx="228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124200" y="1524000"/>
            <a:ext cx="25146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Arbitrary element type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914400" y="2895601"/>
            <a:ext cx="2286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914400" y="3200400"/>
            <a:ext cx="228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914400" y="3505200"/>
            <a:ext cx="228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048000" y="3048000"/>
            <a:ext cx="41148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String element type (message sequence)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1143000" y="4648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1447800" y="4648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u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752600" y="4648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2057400" y="4648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2362200" y="4648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1143000" y="43404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1447800" y="43404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1752600" y="43404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2057400" y="43404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362200" y="43404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048000" y="4572000"/>
            <a:ext cx="35814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char element type (text editors)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1600200" y="5955268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D(</a:t>
            </a:r>
            <a:r>
              <a:rPr lang="en-US" dirty="0" err="1" smtClean="0"/>
              <a:t>elete</a:t>
            </a:r>
            <a:r>
              <a:rPr lang="en-US" dirty="0" smtClean="0"/>
              <a:t>)( index))</a:t>
            </a:r>
            <a:endParaRPr lang="en-US" dirty="0"/>
          </a:p>
        </p:txBody>
      </p:sp>
      <p:pic>
        <p:nvPicPr>
          <p:cNvPr id="47" name="~PP456.WAV">
            <a:hlinkClick r:id="" action="ppaction://media"/>
          </p:cNvPr>
          <p:cNvPicPr>
            <a:picLocks noRot="1" noChangeAspect="1"/>
          </p:cNvPicPr>
          <p:nvPr>
            <a:wavAudioFile r:embed="rId2" name="~PP45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 animBg="1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Received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Received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grpSp>
        <p:nvGrpSpPr>
          <p:cNvPr id="9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276" name="TextBox 275"/>
          <p:cNvSpPr txBox="1"/>
          <p:nvPr/>
        </p:nvSpPr>
        <p:spPr>
          <a:xfrm>
            <a:off x="762000" y="9906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5105400" y="2935069"/>
            <a:ext cx="2438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need for  received buffer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105400" y="990600"/>
            <a:ext cx="2438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Assume  only two sites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105400" y="1905000"/>
            <a:ext cx="2438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Assume messages are received in order from other site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105400" y="3733800"/>
            <a:ext cx="2438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time stamp to discuss concurrency</a:t>
            </a:r>
            <a:endParaRPr lang="en-US" dirty="0"/>
          </a:p>
        </p:txBody>
      </p:sp>
      <p:sp>
        <p:nvSpPr>
          <p:cNvPr id="57" name="Multiply 56"/>
          <p:cNvSpPr/>
          <p:nvPr/>
        </p:nvSpPr>
        <p:spPr>
          <a:xfrm>
            <a:off x="990600" y="5867400"/>
            <a:ext cx="533400" cy="3810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ultiply 57"/>
          <p:cNvSpPr/>
          <p:nvPr/>
        </p:nvSpPr>
        <p:spPr>
          <a:xfrm>
            <a:off x="3505200" y="5791200"/>
            <a:ext cx="533400" cy="3810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~PP2543.WAV">
            <a:hlinkClick r:id="" action="ppaction://media"/>
          </p:cNvPr>
          <p:cNvPicPr>
            <a:picLocks noRot="1" noChangeAspect="1"/>
          </p:cNvPicPr>
          <p:nvPr>
            <a:wavAudioFile r:embed="rId2" name="~PP254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State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86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0" name="TextBox 89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6" name="Group 287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51" name="TextBox 150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9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1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12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pic>
        <p:nvPicPr>
          <p:cNvPr id="37" name="~PP3978.WAV">
            <a:hlinkClick r:id="" action="ppaction://media"/>
          </p:cNvPr>
          <p:cNvPicPr>
            <a:picLocks noRot="1" noChangeAspect="1"/>
          </p:cNvPicPr>
          <p:nvPr>
            <a:wavAudioFile r:embed="rId1" name="~PP3978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Replicated Architecture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143000" y="1143000"/>
            <a:ext cx="6629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Replicated Mapping</a:t>
            </a:r>
            <a:endParaRPr lang="en-US" baseline="30000" dirty="0"/>
          </a:p>
        </p:txBody>
      </p:sp>
      <p:sp>
        <p:nvSpPr>
          <p:cNvPr id="24" name="Oval 23"/>
          <p:cNvSpPr/>
          <p:nvPr/>
        </p:nvSpPr>
        <p:spPr>
          <a:xfrm>
            <a:off x="1143000" y="22098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UI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143000" y="31242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4191000" y="22098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UI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7239000" y="22098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UI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29" name="Straight Arrow Connector 28"/>
          <p:cNvCxnSpPr>
            <a:stCxn id="24" idx="3"/>
            <a:endCxn id="25" idx="1"/>
          </p:cNvCxnSpPr>
          <p:nvPr/>
        </p:nvCxnSpPr>
        <p:spPr>
          <a:xfrm rot="5400000">
            <a:off x="990600" y="2971800"/>
            <a:ext cx="48334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7"/>
            <a:endCxn id="24" idx="5"/>
          </p:cNvCxnSpPr>
          <p:nvPr/>
        </p:nvCxnSpPr>
        <p:spPr>
          <a:xfrm rot="5400000" flipH="1" flipV="1">
            <a:off x="1421652" y="2971800"/>
            <a:ext cx="483348" cy="1588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7" idx="3"/>
            <a:endCxn id="36" idx="1"/>
          </p:cNvCxnSpPr>
          <p:nvPr/>
        </p:nvCxnSpPr>
        <p:spPr>
          <a:xfrm rot="5400000">
            <a:off x="4038600" y="2971800"/>
            <a:ext cx="48334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8" idx="3"/>
            <a:endCxn id="37" idx="1"/>
          </p:cNvCxnSpPr>
          <p:nvPr/>
        </p:nvCxnSpPr>
        <p:spPr>
          <a:xfrm rot="5400000">
            <a:off x="7086600" y="2971800"/>
            <a:ext cx="48334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6" idx="7"/>
            <a:endCxn id="27" idx="5"/>
          </p:cNvCxnSpPr>
          <p:nvPr/>
        </p:nvCxnSpPr>
        <p:spPr>
          <a:xfrm rot="5400000" flipH="1" flipV="1">
            <a:off x="4469652" y="2971800"/>
            <a:ext cx="483348" cy="1588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7" idx="7"/>
            <a:endCxn id="28" idx="5"/>
          </p:cNvCxnSpPr>
          <p:nvPr/>
        </p:nvCxnSpPr>
        <p:spPr>
          <a:xfrm rot="5400000" flipH="1" flipV="1">
            <a:off x="7517652" y="2971800"/>
            <a:ext cx="483348" cy="1588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4191000" y="31242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7239000" y="31242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69" name="Curved Connector 68"/>
          <p:cNvCxnSpPr>
            <a:stCxn id="25" idx="4"/>
            <a:endCxn id="36" idx="4"/>
          </p:cNvCxnSpPr>
          <p:nvPr/>
        </p:nvCxnSpPr>
        <p:spPr>
          <a:xfrm rot="16200000" flipH="1">
            <a:off x="2971800" y="2209800"/>
            <a:ext cx="1588" cy="3048000"/>
          </a:xfrm>
          <a:prstGeom prst="curvedConnector3">
            <a:avLst>
              <a:gd name="adj1" fmla="val 23630297"/>
            </a:avLst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36" idx="4"/>
            <a:endCxn id="37" idx="4"/>
          </p:cNvCxnSpPr>
          <p:nvPr/>
        </p:nvCxnSpPr>
        <p:spPr>
          <a:xfrm rot="16200000" flipH="1">
            <a:off x="6019800" y="2209800"/>
            <a:ext cx="1588" cy="3048000"/>
          </a:xfrm>
          <a:prstGeom prst="curvedConnector3">
            <a:avLst>
              <a:gd name="adj1" fmla="val 24716695"/>
            </a:avLst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25" idx="4"/>
            <a:endCxn id="37" idx="4"/>
          </p:cNvCxnSpPr>
          <p:nvPr/>
        </p:nvCxnSpPr>
        <p:spPr>
          <a:xfrm rot="16200000" flipH="1">
            <a:off x="4495800" y="685800"/>
            <a:ext cx="1588" cy="6096000"/>
          </a:xfrm>
          <a:prstGeom prst="curvedConnector3">
            <a:avLst>
              <a:gd name="adj1" fmla="val 39383828"/>
            </a:avLst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1066800" y="2133600"/>
            <a:ext cx="762000" cy="1676400"/>
          </a:xfrm>
          <a:prstGeom prst="roundRect">
            <a:avLst/>
          </a:prstGeom>
          <a:noFill/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/>
          <p:cNvSpPr/>
          <p:nvPr/>
        </p:nvSpPr>
        <p:spPr>
          <a:xfrm>
            <a:off x="4114800" y="2133600"/>
            <a:ext cx="762000" cy="1676400"/>
          </a:xfrm>
          <a:prstGeom prst="roundRect">
            <a:avLst/>
          </a:prstGeom>
          <a:noFill/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7162800" y="2133600"/>
            <a:ext cx="762000" cy="1676400"/>
          </a:xfrm>
          <a:prstGeom prst="roundRect">
            <a:avLst/>
          </a:prstGeom>
          <a:noFill/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85800" y="4648200"/>
            <a:ext cx="1524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</a:t>
            </a:r>
            <a:endParaRPr lang="en-US" dirty="0"/>
          </a:p>
        </p:txBody>
      </p:sp>
      <p:cxnSp>
        <p:nvCxnSpPr>
          <p:cNvPr id="96" name="Straight Arrow Connector 95"/>
          <p:cNvCxnSpPr>
            <a:stCxn id="95" idx="0"/>
          </p:cNvCxnSpPr>
          <p:nvPr/>
        </p:nvCxnSpPr>
        <p:spPr>
          <a:xfrm rot="5400000" flipH="1" flipV="1">
            <a:off x="1028700" y="4229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3733800" y="4648200"/>
            <a:ext cx="1524000" cy="4579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</a:t>
            </a:r>
            <a:endParaRPr lang="en-US" dirty="0"/>
          </a:p>
        </p:txBody>
      </p:sp>
      <p:cxnSp>
        <p:nvCxnSpPr>
          <p:cNvPr id="98" name="Straight Arrow Connector 97"/>
          <p:cNvCxnSpPr>
            <a:stCxn id="100" idx="0"/>
          </p:cNvCxnSpPr>
          <p:nvPr/>
        </p:nvCxnSpPr>
        <p:spPr>
          <a:xfrm rot="5400000" flipH="1" flipV="1">
            <a:off x="7124700" y="4229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97" idx="0"/>
          </p:cNvCxnSpPr>
          <p:nvPr/>
        </p:nvCxnSpPr>
        <p:spPr>
          <a:xfrm rot="5400000" flipH="1" flipV="1">
            <a:off x="4076700" y="4229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6781800" y="4648200"/>
            <a:ext cx="1524000" cy="4579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</a:t>
            </a:r>
            <a:endParaRPr lang="en-US" dirty="0"/>
          </a:p>
        </p:txBody>
      </p:sp>
      <p:pic>
        <p:nvPicPr>
          <p:cNvPr id="30" name="~PP822.WAV">
            <a:hlinkClick r:id="" action="ppaction://media"/>
          </p:cNvPr>
          <p:cNvPicPr>
            <a:picLocks noRot="1" noChangeAspect="1"/>
          </p:cNvPicPr>
          <p:nvPr>
            <a:wavAudioFile r:embed="rId2" name="~PP82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5" grpId="0" animBg="1"/>
      <p:bldP spid="36" grpId="0" animBg="1"/>
      <p:bldP spid="36" grpId="1" animBg="1"/>
      <p:bldP spid="37" grpId="0" animBg="1"/>
      <p:bldP spid="37" grpId="1" animBg="1"/>
      <p:bldP spid="95" grpId="0" animBg="1"/>
      <p:bldP spid="97" grpId="0" animBg="1"/>
      <p:bldP spid="10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2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7" name="Group 286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0" name="TextBox 89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88" name="Group 287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51" name="TextBox 150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28" name="Group 163"/>
          <p:cNvGrpSpPr/>
          <p:nvPr/>
        </p:nvGrpSpPr>
        <p:grpSpPr>
          <a:xfrm rot="20055592">
            <a:off x="2285469" y="2371575"/>
            <a:ext cx="1155700" cy="261610"/>
            <a:chOff x="6477000" y="2590800"/>
            <a:chExt cx="1109472" cy="261610"/>
          </a:xfrm>
        </p:grpSpPr>
        <p:grpSp>
          <p:nvGrpSpPr>
            <p:cNvPr id="229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30" name="TextBox 22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35" name="TextBox 234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grpSp>
        <p:nvGrpSpPr>
          <p:cNvPr id="258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262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1447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290" name="TextBox 289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pic>
        <p:nvPicPr>
          <p:cNvPr id="47" name="~PP83.WAV">
            <a:hlinkClick r:id="" action="ppaction://media"/>
          </p:cNvPr>
          <p:cNvPicPr>
            <a:picLocks noRot="1" noChangeAspect="1"/>
          </p:cNvPicPr>
          <p:nvPr>
            <a:wavAudioFile r:embed="rId1" name="~PP8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733800" y="2819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228600" y="3429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Transforming Remote Operation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86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0" name="TextBox 89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6" name="Group 287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51" name="TextBox 150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 163"/>
          <p:cNvGrpSpPr/>
          <p:nvPr/>
        </p:nvGrpSpPr>
        <p:grpSpPr>
          <a:xfrm rot="20055592">
            <a:off x="2285469" y="2371575"/>
            <a:ext cx="1155700" cy="261610"/>
            <a:chOff x="6477000" y="2590800"/>
            <a:chExt cx="1109472" cy="261610"/>
          </a:xfrm>
        </p:grpSpPr>
        <p:grpSp>
          <p:nvGrpSpPr>
            <p:cNvPr id="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30" name="TextBox 22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35" name="TextBox 234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grpSp>
        <p:nvGrpSpPr>
          <p:cNvPr id="9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290" name="TextBox 289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5715000" y="1371600"/>
            <a:ext cx="26670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Increment index of remote operation with higher index before processing it</a:t>
            </a:r>
            <a:endParaRPr lang="en-US" sz="1600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3733800" y="2819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69" name="TextBox 68"/>
          <p:cNvSpPr txBox="1"/>
          <p:nvPr/>
        </p:nvSpPr>
        <p:spPr>
          <a:xfrm>
            <a:off x="228600" y="3429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79" name="TextBox 78"/>
          <p:cNvSpPr txBox="1"/>
          <p:nvPr/>
        </p:nvSpPr>
        <p:spPr>
          <a:xfrm>
            <a:off x="5715000" y="2895600"/>
            <a:ext cx="26670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Based on index of  concurrent local operation, L</a:t>
            </a:r>
            <a:endParaRPr lang="en-US" sz="1600" dirty="0" smtClean="0"/>
          </a:p>
        </p:txBody>
      </p:sp>
      <p:sp>
        <p:nvSpPr>
          <p:cNvPr id="80" name="TextBox 79"/>
          <p:cNvSpPr txBox="1"/>
          <p:nvPr/>
        </p:nvSpPr>
        <p:spPr>
          <a:xfrm>
            <a:off x="5715000" y="2209800"/>
            <a:ext cx="26670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Remote operation, R transformed!</a:t>
            </a:r>
            <a:endParaRPr lang="en-US" sz="1600" dirty="0" smtClean="0"/>
          </a:p>
        </p:txBody>
      </p:sp>
      <p:cxnSp>
        <p:nvCxnSpPr>
          <p:cNvPr id="60" name="Straight Arrow Connector 59"/>
          <p:cNvCxnSpPr>
            <a:stCxn id="66" idx="1"/>
          </p:cNvCxnSpPr>
          <p:nvPr/>
        </p:nvCxnSpPr>
        <p:spPr>
          <a:xfrm rot="10800000" flipV="1">
            <a:off x="457200" y="1740932"/>
            <a:ext cx="5257800" cy="1840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715000" y="3578423"/>
            <a:ext cx="2667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R</a:t>
            </a:r>
            <a:r>
              <a:rPr lang="en-US" sz="1400" baseline="30000" dirty="0" smtClean="0"/>
              <a:t>T</a:t>
            </a:r>
            <a:r>
              <a:rPr lang="en-US" sz="1400" dirty="0" smtClean="0"/>
              <a:t> = Transform (R, L)</a:t>
            </a:r>
            <a:endParaRPr lang="en-US" sz="1600" dirty="0" smtClean="0"/>
          </a:p>
        </p:txBody>
      </p:sp>
      <p:sp>
        <p:nvSpPr>
          <p:cNvPr id="77" name="TextBox 76"/>
          <p:cNvSpPr txBox="1"/>
          <p:nvPr/>
        </p:nvSpPr>
        <p:spPr>
          <a:xfrm>
            <a:off x="5715000" y="4038600"/>
            <a:ext cx="26670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Apply R</a:t>
            </a:r>
            <a:r>
              <a:rPr lang="en-US" sz="1400" baseline="30000" dirty="0" smtClean="0"/>
              <a:t>T </a:t>
            </a:r>
            <a:r>
              <a:rPr lang="en-US" sz="1600" dirty="0" smtClean="0"/>
              <a:t>instead of R at local site 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81" name="Rectangle 8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86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87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92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93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pic>
        <p:nvPicPr>
          <p:cNvPr id="73" name="~PP2116.WAV">
            <a:hlinkClick r:id="" action="ppaction://media"/>
          </p:cNvPr>
          <p:cNvPicPr>
            <a:picLocks noRot="1" noChangeAspect="1"/>
          </p:cNvPicPr>
          <p:nvPr>
            <a:wavAudioFile r:embed="rId2" name="~PP211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79" grpId="0" animBg="1"/>
      <p:bldP spid="80" grpId="0" animBg="1"/>
      <p:bldP spid="76" grpId="0" animBg="1"/>
      <p:bldP spid="7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4876800" y="3810000"/>
            <a:ext cx="3657600" cy="2133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914400" y="3733800"/>
            <a:ext cx="3581400" cy="304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Operation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990600"/>
            <a:ext cx="594360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Operation Transform (Operation Remote,  Operation Local)  {</a:t>
            </a:r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if</a:t>
            </a:r>
            <a:r>
              <a:rPr lang="en-US" sz="1400" dirty="0" smtClean="0"/>
              <a:t> (</a:t>
            </a:r>
            <a:r>
              <a:rPr lang="en-US" sz="1400" dirty="0" err="1" smtClean="0"/>
              <a:t>Remote.type</a:t>
            </a:r>
            <a:r>
              <a:rPr lang="en-US" sz="1400" dirty="0" smtClean="0"/>
              <a:t> == Insert &amp;&amp; </a:t>
            </a:r>
            <a:r>
              <a:rPr lang="en-US" sz="1400" dirty="0" err="1" smtClean="0"/>
              <a:t>Local.type</a:t>
            </a:r>
            <a:r>
              <a:rPr lang="en-US" sz="1400" dirty="0" smtClean="0"/>
              <a:t> == Insert)</a:t>
            </a:r>
          </a:p>
          <a:p>
            <a:r>
              <a:rPr lang="en-US" sz="1400" dirty="0" smtClean="0"/>
              <a:t>		</a:t>
            </a:r>
            <a:r>
              <a:rPr lang="en-US" sz="1400" b="1" dirty="0" smtClean="0"/>
              <a:t>return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(R,L);</a:t>
            </a:r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else</a:t>
            </a:r>
            <a:r>
              <a:rPr lang="en-US" sz="1400" dirty="0" smtClean="0"/>
              <a:t> ….</a:t>
            </a:r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286000"/>
            <a:ext cx="84582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InsertOperation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Remote, 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Local)  {</a:t>
            </a:r>
          </a:p>
          <a:p>
            <a:r>
              <a:rPr lang="en-US" sz="1400" dirty="0" smtClean="0"/>
              <a:t>	Operation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Remote.clone</a:t>
            </a:r>
            <a:r>
              <a:rPr lang="en-US" sz="1400" dirty="0" smtClean="0"/>
              <a:t>();</a:t>
            </a:r>
            <a:endParaRPr lang="en-US" sz="1400" baseline="30000" dirty="0" smtClean="0"/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if </a:t>
            </a:r>
            <a:r>
              <a:rPr lang="en-US" sz="1400" dirty="0" smtClean="0"/>
              <a:t>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&gt;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) </a:t>
            </a:r>
          </a:p>
          <a:p>
            <a:r>
              <a:rPr lang="en-US" sz="1400" dirty="0" smtClean="0"/>
              <a:t>		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err="1" smtClean="0"/>
              <a:t>.index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+ 1</a:t>
            </a:r>
          </a:p>
          <a:p>
            <a:r>
              <a:rPr lang="en-US" sz="1400" b="1" dirty="0" smtClean="0"/>
              <a:t>	return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;</a:t>
            </a:r>
            <a:endParaRPr lang="en-US" sz="1400" b="1" dirty="0" smtClean="0"/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715000" y="4485687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71" name="TextBox 70"/>
          <p:cNvSpPr txBox="1"/>
          <p:nvPr/>
        </p:nvSpPr>
        <p:spPr>
          <a:xfrm>
            <a:off x="6358359" y="4485687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74" name="TextBox 73"/>
          <p:cNvSpPr txBox="1"/>
          <p:nvPr/>
        </p:nvSpPr>
        <p:spPr>
          <a:xfrm>
            <a:off x="5715000" y="532091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75" name="TextBox 74"/>
          <p:cNvSpPr txBox="1"/>
          <p:nvPr/>
        </p:nvSpPr>
        <p:spPr>
          <a:xfrm>
            <a:off x="6400800" y="5320910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78" name="TextBox 77"/>
          <p:cNvSpPr txBox="1"/>
          <p:nvPr/>
        </p:nvSpPr>
        <p:spPr>
          <a:xfrm>
            <a:off x="5181600" y="3952287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 for Transform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5105400" y="4485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80" name="TextBox 79"/>
          <p:cNvSpPr txBox="1"/>
          <p:nvPr/>
        </p:nvSpPr>
        <p:spPr>
          <a:xfrm>
            <a:off x="5105400" y="5320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81" name="TextBox 80"/>
          <p:cNvSpPr txBox="1"/>
          <p:nvPr/>
        </p:nvSpPr>
        <p:spPr>
          <a:xfrm>
            <a:off x="7620000" y="4485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82" name="TextBox 81"/>
          <p:cNvSpPr txBox="1"/>
          <p:nvPr/>
        </p:nvSpPr>
        <p:spPr>
          <a:xfrm>
            <a:off x="7620000" y="5320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cxnSp>
        <p:nvCxnSpPr>
          <p:cNvPr id="49" name="Straight Arrow Connector 48"/>
          <p:cNvCxnSpPr/>
          <p:nvPr/>
        </p:nvCxnSpPr>
        <p:spPr>
          <a:xfrm rot="5400000">
            <a:off x="1468259" y="4372619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514600" y="431155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8138861">
            <a:off x="1716918" y="4498994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52" name="TextBox 51"/>
          <p:cNvSpPr txBox="1"/>
          <p:nvPr/>
        </p:nvSpPr>
        <p:spPr>
          <a:xfrm rot="2661077">
            <a:off x="2967175" y="4518840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479323" y="5449068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2579113" y="5467349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62200" y="5992567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56" name="TextBox 55"/>
          <p:cNvSpPr txBox="1"/>
          <p:nvPr/>
        </p:nvSpPr>
        <p:spPr>
          <a:xfrm>
            <a:off x="990600" y="5296654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57" name="TextBox 56"/>
          <p:cNvSpPr txBox="1"/>
          <p:nvPr/>
        </p:nvSpPr>
        <p:spPr>
          <a:xfrm>
            <a:off x="3810000" y="5293677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58" name="TextBox 57"/>
          <p:cNvSpPr txBox="1"/>
          <p:nvPr/>
        </p:nvSpPr>
        <p:spPr>
          <a:xfrm>
            <a:off x="2336086" y="4011367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59" name="TextBox 58"/>
          <p:cNvSpPr txBox="1"/>
          <p:nvPr/>
        </p:nvSpPr>
        <p:spPr>
          <a:xfrm>
            <a:off x="1676400" y="5220454"/>
            <a:ext cx="1752600" cy="313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Distributed Merge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 rot="2676563">
            <a:off x="1297329" y="5917159"/>
            <a:ext cx="9906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61" name="TextBox 60"/>
          <p:cNvSpPr txBox="1"/>
          <p:nvPr/>
        </p:nvSpPr>
        <p:spPr>
          <a:xfrm rot="7972827">
            <a:off x="2846329" y="6001370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65" name="TextBox 64"/>
          <p:cNvSpPr txBox="1"/>
          <p:nvPr/>
        </p:nvSpPr>
        <p:spPr>
          <a:xfrm>
            <a:off x="6248400" y="4876800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467600" y="1066800"/>
            <a:ext cx="609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10800000" flipV="1">
            <a:off x="2743200" y="1295400"/>
            <a:ext cx="46482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~PP3755.WAV">
            <a:hlinkClick r:id="" action="ppaction://media"/>
          </p:cNvPr>
          <p:cNvPicPr>
            <a:picLocks noRot="1" noChangeAspect="1"/>
          </p:cNvPicPr>
          <p:nvPr>
            <a:wavAudioFile r:embed="rId2" name="~PP375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84" grpId="0" animBg="1"/>
      <p:bldP spid="83" grpId="0" animBg="1"/>
      <p:bldP spid="8" grpId="0" animBg="1"/>
      <p:bldP spid="70" grpId="0" animBg="1"/>
      <p:bldP spid="71" grpId="0" animBg="1"/>
      <p:bldP spid="74" grpId="0" animBg="1"/>
      <p:bldP spid="75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51" grpId="0" animBg="1"/>
      <p:bldP spid="52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State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4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5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38" name="TextBox 37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8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47" name="TextBox 4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pic>
        <p:nvPicPr>
          <p:cNvPr id="46" name="~PP1420.WAV">
            <a:hlinkClick r:id="" action="ppaction://media"/>
          </p:cNvPr>
          <p:cNvPicPr>
            <a:picLocks noRot="1" noChangeAspect="1"/>
          </p:cNvPicPr>
          <p:nvPr>
            <a:wavAudioFile r:embed="rId1" name="~PP1420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at same index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5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6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pic>
        <p:nvPicPr>
          <p:cNvPr id="73" name="~PP2250.WAV">
            <a:hlinkClick r:id="" action="ppaction://media"/>
          </p:cNvPr>
          <p:cNvPicPr>
            <a:picLocks noRot="1" noChangeAspect="1"/>
          </p:cNvPicPr>
          <p:nvPr>
            <a:wavAudioFile r:embed="rId1" name="~PP2250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at same index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5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6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228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pic>
        <p:nvPicPr>
          <p:cNvPr id="75" name="~PP1839.WAV">
            <a:hlinkClick r:id="" action="ppaction://media"/>
          </p:cNvPr>
          <p:cNvPicPr>
            <a:picLocks noRot="1" noChangeAspect="1"/>
          </p:cNvPicPr>
          <p:nvPr>
            <a:wavAudioFile r:embed="rId1" name="~PP183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at same index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5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6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228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pic>
        <p:nvPicPr>
          <p:cNvPr id="75" name="~PP462.WAV">
            <a:hlinkClick r:id="" action="ppaction://media"/>
          </p:cNvPr>
          <p:cNvPicPr>
            <a:picLocks noRot="1" noChangeAspect="1"/>
          </p:cNvPicPr>
          <p:nvPr>
            <a:wavAudioFile r:embed="rId1" name="~PP46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at same index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5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6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228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152400" y="762000"/>
            <a:ext cx="84582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InsertOperation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Remote, 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L </a:t>
            </a:r>
            <a:r>
              <a:rPr lang="en-US" sz="1400" dirty="0" err="1" smtClean="0"/>
              <a:t>ocal</a:t>
            </a:r>
            <a:r>
              <a:rPr lang="en-US" sz="1400" dirty="0" smtClean="0"/>
              <a:t>)  {</a:t>
            </a:r>
          </a:p>
          <a:p>
            <a:r>
              <a:rPr lang="en-US" sz="1400" dirty="0" smtClean="0"/>
              <a:t>	Operation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Remote.clone</a:t>
            </a:r>
            <a:r>
              <a:rPr lang="en-US" sz="1400" dirty="0" smtClean="0"/>
              <a:t>();</a:t>
            </a:r>
            <a:endParaRPr lang="en-US" sz="1400" baseline="30000" dirty="0" smtClean="0"/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if </a:t>
            </a:r>
            <a:r>
              <a:rPr lang="en-US" sz="1400" dirty="0" smtClean="0"/>
              <a:t>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&gt;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) </a:t>
            </a:r>
          </a:p>
          <a:p>
            <a:r>
              <a:rPr lang="en-US" sz="1400" dirty="0" smtClean="0"/>
              <a:t>		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err="1" smtClean="0"/>
              <a:t>.index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+ 1</a:t>
            </a:r>
          </a:p>
          <a:p>
            <a:r>
              <a:rPr lang="en-US" sz="1400" b="1" dirty="0" smtClean="0"/>
              <a:t>	return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;</a:t>
            </a:r>
            <a:endParaRPr lang="en-US" sz="1400" b="1" dirty="0" smtClean="0"/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6019800" y="2514600"/>
            <a:ext cx="2438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Neither operation is transformed</a:t>
            </a:r>
            <a:endParaRPr lang="en-US" dirty="0"/>
          </a:p>
        </p:txBody>
      </p:sp>
      <p:pic>
        <p:nvPicPr>
          <p:cNvPr id="77" name="~PP897.WAV">
            <a:hlinkClick r:id="" action="ppaction://media"/>
          </p:cNvPr>
          <p:cNvPicPr>
            <a:picLocks noRot="1" noChangeAspect="1"/>
          </p:cNvPicPr>
          <p:nvPr>
            <a:wavAudioFile r:embed="rId1" name="~PP89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at same index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5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6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228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152400" y="762000"/>
            <a:ext cx="84582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InsertOperation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Remote, 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L </a:t>
            </a:r>
            <a:r>
              <a:rPr lang="en-US" sz="1400" dirty="0" err="1" smtClean="0"/>
              <a:t>ocal</a:t>
            </a:r>
            <a:r>
              <a:rPr lang="en-US" sz="1400" dirty="0" smtClean="0"/>
              <a:t>)  {</a:t>
            </a:r>
          </a:p>
          <a:p>
            <a:r>
              <a:rPr lang="en-US" sz="1400" dirty="0" smtClean="0"/>
              <a:t>	Operation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Remote.clone</a:t>
            </a:r>
            <a:r>
              <a:rPr lang="en-US" sz="1400" dirty="0" smtClean="0"/>
              <a:t>();</a:t>
            </a:r>
            <a:endParaRPr lang="en-US" sz="1400" baseline="30000" dirty="0" smtClean="0"/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if </a:t>
            </a:r>
            <a:r>
              <a:rPr lang="en-US" sz="1400" dirty="0" smtClean="0"/>
              <a:t>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&gt;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) </a:t>
            </a:r>
          </a:p>
          <a:p>
            <a:r>
              <a:rPr lang="en-US" sz="1400" dirty="0" smtClean="0"/>
              <a:t>		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err="1" smtClean="0"/>
              <a:t>.index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+ 1</a:t>
            </a:r>
          </a:p>
          <a:p>
            <a:r>
              <a:rPr lang="en-US" sz="1400" b="1" dirty="0" smtClean="0"/>
              <a:t>	return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;</a:t>
            </a:r>
            <a:endParaRPr lang="en-US" sz="1400" b="1" dirty="0" smtClean="0"/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6019800" y="2514600"/>
            <a:ext cx="2438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Neither operation is transformed</a:t>
            </a:r>
            <a:endParaRPr lang="en-US" dirty="0"/>
          </a:p>
        </p:txBody>
      </p:sp>
      <p:pic>
        <p:nvPicPr>
          <p:cNvPr id="77" name="~PP897.WAV">
            <a:hlinkClick r:id="" action="ppaction://media"/>
          </p:cNvPr>
          <p:cNvPicPr>
            <a:picLocks noRot="1" noChangeAspect="1"/>
          </p:cNvPicPr>
          <p:nvPr>
            <a:wavAudioFile r:embed="rId1" name="~PP89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6019800" y="3429000"/>
            <a:ext cx="2438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Inconsistency</a:t>
            </a:r>
            <a:endParaRPr lang="en-US" dirty="0"/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at same index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5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6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228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152400" y="762000"/>
            <a:ext cx="84582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InsertOperation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Remote, 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L </a:t>
            </a:r>
            <a:r>
              <a:rPr lang="en-US" sz="1400" dirty="0" err="1" smtClean="0"/>
              <a:t>ocal</a:t>
            </a:r>
            <a:r>
              <a:rPr lang="en-US" sz="1400" dirty="0" smtClean="0"/>
              <a:t>)  {</a:t>
            </a:r>
          </a:p>
          <a:p>
            <a:r>
              <a:rPr lang="en-US" sz="1400" dirty="0" smtClean="0"/>
              <a:t>	Operation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Remote.clone</a:t>
            </a:r>
            <a:r>
              <a:rPr lang="en-US" sz="1400" dirty="0" smtClean="0"/>
              <a:t>();</a:t>
            </a:r>
            <a:endParaRPr lang="en-US" sz="1400" baseline="30000" dirty="0" smtClean="0"/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if </a:t>
            </a:r>
            <a:r>
              <a:rPr lang="en-US" sz="1400" dirty="0" smtClean="0"/>
              <a:t>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&gt;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) </a:t>
            </a:r>
          </a:p>
          <a:p>
            <a:r>
              <a:rPr lang="en-US" sz="1400" dirty="0" smtClean="0"/>
              <a:t>		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err="1" smtClean="0"/>
              <a:t>.index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+ 1</a:t>
            </a:r>
          </a:p>
          <a:p>
            <a:r>
              <a:rPr lang="en-US" sz="1400" b="1" dirty="0" smtClean="0"/>
              <a:t>	return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;</a:t>
            </a:r>
            <a:endParaRPr lang="en-US" sz="1400" b="1" dirty="0" smtClean="0"/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126" name="Rectangle 125"/>
          <p:cNvSpPr/>
          <p:nvPr/>
        </p:nvSpPr>
        <p:spPr>
          <a:xfrm>
            <a:off x="4876800" y="2286000"/>
            <a:ext cx="3657600" cy="2133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5715000" y="2961687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128" name="TextBox 127"/>
          <p:cNvSpPr txBox="1"/>
          <p:nvPr/>
        </p:nvSpPr>
        <p:spPr>
          <a:xfrm>
            <a:off x="6282158" y="2961687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715000" y="379691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130" name="TextBox 129"/>
          <p:cNvSpPr txBox="1"/>
          <p:nvPr/>
        </p:nvSpPr>
        <p:spPr>
          <a:xfrm>
            <a:off x="6282159" y="3796910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5181600" y="2428287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 for Transform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1054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3" name="TextBox 132"/>
          <p:cNvSpPr txBox="1"/>
          <p:nvPr/>
        </p:nvSpPr>
        <p:spPr>
          <a:xfrm>
            <a:off x="51054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4" name="TextBox 133"/>
          <p:cNvSpPr txBox="1"/>
          <p:nvPr/>
        </p:nvSpPr>
        <p:spPr>
          <a:xfrm>
            <a:off x="76200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76200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6324600" y="3352800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25" name="TextBox 124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37" name="TextBox 136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38" name="TextBox 137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39" name="Multiply 138"/>
          <p:cNvSpPr/>
          <p:nvPr/>
        </p:nvSpPr>
        <p:spPr>
          <a:xfrm>
            <a:off x="6096000" y="1143000"/>
            <a:ext cx="533400" cy="3810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5867400" y="4724400"/>
            <a:ext cx="2667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Insert concurrent text at some position  in order of priority</a:t>
            </a:r>
            <a:endParaRPr lang="en-US" dirty="0"/>
          </a:p>
        </p:txBody>
      </p:sp>
      <p:pic>
        <p:nvPicPr>
          <p:cNvPr id="141" name="~PP82.WAV">
            <a:hlinkClick r:id="" action="ppaction://media"/>
          </p:cNvPr>
          <p:cNvPicPr>
            <a:picLocks noRot="1" noChangeAspect="1"/>
          </p:cNvPicPr>
          <p:nvPr>
            <a:wavAudioFile r:embed="rId2" name="~PP8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</p:childTnLst>
        </p:cTn>
      </p:par>
    </p:tnLst>
    <p:bldLst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/>
      <p:bldP spid="138" grpId="0" animBg="1"/>
      <p:bldP spid="139" grpId="0" animBg="1"/>
      <p:bldP spid="1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 of Order </a:t>
            </a:r>
            <a:r>
              <a:rPr lang="en-US" dirty="0" err="1" smtClean="0"/>
              <a:t>Unicast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131247">
            <a:off x="2010570" y="2430611"/>
            <a:ext cx="77688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 rot="20531724">
            <a:off x="2004216" y="3298941"/>
            <a:ext cx="8382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59" name="Oval 58"/>
          <p:cNvSpPr/>
          <p:nvPr/>
        </p:nvSpPr>
        <p:spPr>
          <a:xfrm>
            <a:off x="1600200" y="1688068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60" name="Oval 59"/>
          <p:cNvSpPr/>
          <p:nvPr/>
        </p:nvSpPr>
        <p:spPr>
          <a:xfrm>
            <a:off x="4495800" y="1688068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67200" y="4736068"/>
            <a:ext cx="1143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Lunch?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4267200" y="5498068"/>
            <a:ext cx="1143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Yes, No</a:t>
            </a:r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 rot="10800000" flipV="1">
            <a:off x="1905000" y="3593068"/>
            <a:ext cx="2895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20583376">
            <a:off x="3071018" y="3679941"/>
            <a:ext cx="8382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Yes, No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4267200" y="5117068"/>
            <a:ext cx="1143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Done?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295400" y="5498068"/>
            <a:ext cx="1143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Yes, No</a:t>
            </a:r>
            <a:endParaRPr lang="en-US" dirty="0"/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1905000" y="2602468"/>
            <a:ext cx="2895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1905000" y="2907268"/>
            <a:ext cx="2895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295400" y="4736068"/>
            <a:ext cx="1143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Done?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1295400" y="5117068"/>
            <a:ext cx="1143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Lunch?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762000" y="3440668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657600" y="3440668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43600" y="2438400"/>
            <a:ext cx="16002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Assume reliable but out of order messages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943600" y="3276600"/>
            <a:ext cx="16002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Divergent state!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943600" y="3733800"/>
            <a:ext cx="16002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Need sequence numbers</a:t>
            </a:r>
            <a:endParaRPr lang="en-US" sz="1400" dirty="0"/>
          </a:p>
        </p:txBody>
      </p:sp>
      <p:pic>
        <p:nvPicPr>
          <p:cNvPr id="25" name="~PP1865.WAV">
            <a:hlinkClick r:id="" action="ppaction://media"/>
          </p:cNvPr>
          <p:cNvPicPr>
            <a:picLocks noRot="1" noChangeAspect="1"/>
          </p:cNvPicPr>
          <p:nvPr>
            <a:wavAudioFile r:embed="rId2" name="~PP186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2" grpId="0" animBg="1"/>
      <p:bldP spid="55" grpId="0" animBg="1"/>
      <p:bldP spid="63" grpId="0" animBg="1"/>
      <p:bldP spid="66" grpId="0" animBg="1"/>
      <p:bldP spid="73" grpId="0" animBg="1"/>
      <p:bldP spid="74" grpId="0" animBg="1"/>
      <p:bldP spid="77" grpId="0" animBg="1"/>
      <p:bldP spid="82" grpId="0" animBg="1"/>
      <p:bldP spid="83" grpId="0" animBg="1"/>
      <p:bldP spid="24" grpId="0" animBg="1"/>
      <p:bldP spid="26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Priority-Based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228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126" name="Rectangle 125"/>
          <p:cNvSpPr/>
          <p:nvPr/>
        </p:nvSpPr>
        <p:spPr>
          <a:xfrm>
            <a:off x="4876800" y="2286000"/>
            <a:ext cx="3657600" cy="2133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5715000" y="2961687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128" name="TextBox 127"/>
          <p:cNvSpPr txBox="1"/>
          <p:nvPr/>
        </p:nvSpPr>
        <p:spPr>
          <a:xfrm>
            <a:off x="6282158" y="2961687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715000" y="379691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130" name="TextBox 129"/>
          <p:cNvSpPr txBox="1"/>
          <p:nvPr/>
        </p:nvSpPr>
        <p:spPr>
          <a:xfrm>
            <a:off x="6282159" y="3796910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5181600" y="2428287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 for Transform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1054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3" name="TextBox 132"/>
          <p:cNvSpPr txBox="1"/>
          <p:nvPr/>
        </p:nvSpPr>
        <p:spPr>
          <a:xfrm>
            <a:off x="51054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4" name="TextBox 133"/>
          <p:cNvSpPr txBox="1"/>
          <p:nvPr/>
        </p:nvSpPr>
        <p:spPr>
          <a:xfrm>
            <a:off x="76200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76200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6324600" y="3352800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grpSp>
        <p:nvGrpSpPr>
          <p:cNvPr id="9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5" name="TextBox 124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41" name="TextBox 140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42" name="TextBox 141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43" name="TextBox 14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44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45" name="TextBox 144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50" name="TextBox 14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52" name="TextBox 15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54" name="TextBox 153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55" name="TextBox 154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57" name="TextBox 156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58" name="TextBox 157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64" name="TextBox 163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152400" y="762000"/>
            <a:ext cx="8458200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InsertOperation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Remote, 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L </a:t>
            </a:r>
            <a:r>
              <a:rPr lang="en-US" sz="1400" dirty="0" err="1" smtClean="0"/>
              <a:t>ocal</a:t>
            </a:r>
            <a:r>
              <a:rPr lang="en-US" sz="1400" dirty="0" smtClean="0"/>
              <a:t>)  {</a:t>
            </a:r>
          </a:p>
          <a:p>
            <a:r>
              <a:rPr lang="en-US" sz="1400" dirty="0" smtClean="0"/>
              <a:t>	Operation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Remote.clone</a:t>
            </a:r>
            <a:r>
              <a:rPr lang="en-US" sz="1400" dirty="0" smtClean="0"/>
              <a:t>();</a:t>
            </a:r>
            <a:endParaRPr lang="en-US" sz="1400" baseline="30000" dirty="0" smtClean="0"/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if </a:t>
            </a:r>
            <a:r>
              <a:rPr lang="en-US" sz="1400" dirty="0" smtClean="0"/>
              <a:t>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&gt;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 || </a:t>
            </a:r>
          </a:p>
          <a:p>
            <a:r>
              <a:rPr lang="en-US" sz="1400" dirty="0" smtClean="0"/>
              <a:t>                      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===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  &amp;&amp;  Remote.id  &lt; Local.id)) </a:t>
            </a:r>
          </a:p>
          <a:p>
            <a:r>
              <a:rPr lang="en-US" sz="1400" dirty="0" smtClean="0"/>
              <a:t>		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err="1" smtClean="0"/>
              <a:t>.index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+ 1;	</a:t>
            </a:r>
          </a:p>
          <a:p>
            <a:r>
              <a:rPr lang="en-US" sz="1400" b="1" dirty="0" smtClean="0"/>
              <a:t>	return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;</a:t>
            </a:r>
            <a:endParaRPr lang="en-US" sz="1400" b="1" dirty="0" smtClean="0"/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5867400" y="4724400"/>
            <a:ext cx="2667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Insert concurrent text at some position  in order of priority</a:t>
            </a:r>
            <a:endParaRPr lang="en-US" dirty="0"/>
          </a:p>
        </p:txBody>
      </p:sp>
      <p:pic>
        <p:nvPicPr>
          <p:cNvPr id="93" name="~PP3932.WAV">
            <a:hlinkClick r:id="" action="ppaction://media"/>
          </p:cNvPr>
          <p:cNvPicPr>
            <a:picLocks noRot="1" noChangeAspect="1"/>
          </p:cNvPicPr>
          <p:nvPr>
            <a:wavAudioFile r:embed="rId1" name="~PP393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165" grpId="0" animBg="1"/>
      <p:bldP spid="9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4267200" y="2209800"/>
            <a:ext cx="3810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remote site can execute multiple operations that are concurrent </a:t>
            </a:r>
            <a:r>
              <a:rPr lang="en-US" dirty="0" err="1" smtClean="0"/>
              <a:t>wrt</a:t>
            </a:r>
            <a:r>
              <a:rPr lang="en-US" dirty="0" smtClean="0"/>
              <a:t> to local buffer</a:t>
            </a:r>
            <a:endParaRPr lang="en-US" dirty="0"/>
          </a:p>
        </p:txBody>
      </p:sp>
      <p:pic>
        <p:nvPicPr>
          <p:cNvPr id="42" name="~PP3289.WAV">
            <a:hlinkClick r:id="" action="ppaction://media"/>
          </p:cNvPr>
          <p:cNvPicPr>
            <a:picLocks noRot="1" noChangeAspect="1"/>
          </p:cNvPicPr>
          <p:nvPr>
            <a:wavAudioFile r:embed="rId1" name="~PP328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grpSp>
        <p:nvGrpSpPr>
          <p:cNvPr id="7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9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cxnSp>
        <p:nvCxnSpPr>
          <p:cNvPr id="106" name="Straight Arrow Connector 105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7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0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2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13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17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22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23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pic>
        <p:nvPicPr>
          <p:cNvPr id="90" name="~PP492.WAV">
            <a:hlinkClick r:id="" action="ppaction://media"/>
          </p:cNvPr>
          <p:cNvPicPr>
            <a:picLocks noRot="1" noChangeAspect="1"/>
          </p:cNvPicPr>
          <p:nvPr>
            <a:wavAudioFile r:embed="rId1" name="~PP49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I,5,?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1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2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3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cxnSp>
        <p:nvCxnSpPr>
          <p:cNvPr id="96" name="Straight Arrow Connector 95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7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9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0" name="TextBox 9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07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0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12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13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pic>
        <p:nvPicPr>
          <p:cNvPr id="93" name="~PP2132.WAV">
            <a:hlinkClick r:id="" action="ppaction://media"/>
          </p:cNvPr>
          <p:cNvPicPr>
            <a:picLocks noRot="1" noChangeAspect="1"/>
          </p:cNvPicPr>
          <p:nvPr>
            <a:wavAudioFile r:embed="rId1" name="~PP213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1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2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3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8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99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08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09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18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19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pic>
        <p:nvPicPr>
          <p:cNvPr id="93" name="~PP3742.WAV">
            <a:hlinkClick r:id="" action="ppaction://media"/>
          </p:cNvPr>
          <p:cNvPicPr>
            <a:picLocks noRot="1" noChangeAspect="1"/>
          </p:cNvPicPr>
          <p:nvPr>
            <a:wavAudioFile r:embed="rId1" name="~PP374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I,5,?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1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2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3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97" name="TextBox 96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cxnSp>
        <p:nvCxnSpPr>
          <p:cNvPr id="99" name="Straight Arrow Connector 98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0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0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16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17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21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2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pic>
        <p:nvPicPr>
          <p:cNvPr id="93" name="~PP2286.WAV">
            <a:hlinkClick r:id="" action="ppaction://media"/>
          </p:cNvPr>
          <p:cNvPicPr>
            <a:picLocks noRot="1" noChangeAspect="1"/>
          </p:cNvPicPr>
          <p:nvPr>
            <a:wavAudioFile r:embed="rId1" name="~PP2286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1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2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3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96" name="TextBox 95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97" name="TextBox 96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cxnSp>
        <p:nvCxnSpPr>
          <p:cNvPr id="100" name="Straight Arrow Connector 99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4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0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1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16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17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21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2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6096000" y="838200"/>
            <a:ext cx="213360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Multiple remote operations transformed with respect to same local operation</a:t>
            </a:r>
            <a:endParaRPr lang="en-US" sz="1600" dirty="0"/>
          </a:p>
        </p:txBody>
      </p:sp>
      <p:pic>
        <p:nvPicPr>
          <p:cNvPr id="126" name="~PP1925.WAV">
            <a:hlinkClick r:id="" action="ppaction://media"/>
          </p:cNvPr>
          <p:cNvPicPr>
            <a:picLocks noRot="1" noChangeAspect="1"/>
          </p:cNvPicPr>
          <p:nvPr>
            <a:wavAudioFile r:embed="rId1" name="~PP192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cxnSp>
        <p:nvCxnSpPr>
          <p:cNvPr id="53" name="Straight Arrow Connector 52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2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3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97" name="TextBox 96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!</a:t>
            </a:r>
            <a:endParaRPr lang="en-US" sz="1100" dirty="0"/>
          </a:p>
        </p:txBody>
      </p:sp>
      <p:sp>
        <p:nvSpPr>
          <p:cNvPr id="100" name="TextBox 99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096000" y="2362200"/>
            <a:ext cx="21336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How long should local buffer be kept?</a:t>
            </a:r>
            <a:endParaRPr lang="en-US" sz="16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1054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105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8</a:t>
            </a:r>
            <a:endParaRPr lang="en-US" sz="1400" dirty="0"/>
          </a:p>
        </p:txBody>
      </p:sp>
      <p:cxnSp>
        <p:nvCxnSpPr>
          <p:cNvPr id="110" name="Straight Arrow Connector 109"/>
          <p:cNvCxnSpPr/>
          <p:nvPr/>
        </p:nvCxnSpPr>
        <p:spPr>
          <a:xfrm rot="10800000" flipV="1">
            <a:off x="838200" y="3429000"/>
            <a:ext cx="2743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3657600" y="3200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I,8, ?</a:t>
            </a:r>
            <a:endParaRPr lang="en-US" sz="1100" dirty="0"/>
          </a:p>
        </p:txBody>
      </p:sp>
      <p:grpSp>
        <p:nvGrpSpPr>
          <p:cNvPr id="15" name="Group 163"/>
          <p:cNvGrpSpPr/>
          <p:nvPr/>
        </p:nvGrpSpPr>
        <p:grpSpPr>
          <a:xfrm rot="20667961">
            <a:off x="2299924" y="3274177"/>
            <a:ext cx="1155700" cy="261611"/>
            <a:chOff x="6477000" y="2590799"/>
            <a:chExt cx="1109472" cy="261611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I,8, ?</a:t>
              </a:r>
              <a:endParaRPr lang="en-US" sz="11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6096000" y="3124200"/>
            <a:ext cx="22860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No need to transform</a:t>
            </a:r>
            <a:endParaRPr lang="en-US" sz="1600" dirty="0"/>
          </a:p>
        </p:txBody>
      </p:sp>
      <p:grpSp>
        <p:nvGrpSpPr>
          <p:cNvPr id="1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13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20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21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3" name="TextBox 122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25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2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8" name="TextBox 127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228600" y="4038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I,8,?</a:t>
            </a:r>
            <a:endParaRPr lang="en-US" sz="1100" dirty="0"/>
          </a:p>
        </p:txBody>
      </p:sp>
      <p:cxnSp>
        <p:nvCxnSpPr>
          <p:cNvPr id="132" name="Straight Arrow Connector 131"/>
          <p:cNvCxnSpPr>
            <a:stCxn id="116" idx="2"/>
          </p:cNvCxnSpPr>
          <p:nvPr/>
        </p:nvCxnSpPr>
        <p:spPr>
          <a:xfrm rot="5400000">
            <a:off x="1089964" y="3629635"/>
            <a:ext cx="2062203" cy="18037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819400" y="3733800"/>
            <a:ext cx="381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6324600" y="3733800"/>
            <a:ext cx="22860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If </a:t>
            </a:r>
            <a:r>
              <a:rPr lang="en-US" sz="1600" dirty="0" err="1" smtClean="0"/>
              <a:t>local.timestamp</a:t>
            </a:r>
            <a:r>
              <a:rPr lang="en-US" sz="1600" dirty="0" smtClean="0"/>
              <a:t> &lt; </a:t>
            </a:r>
            <a:r>
              <a:rPr lang="en-US" sz="1600" dirty="0" err="1" smtClean="0"/>
              <a:t>msg.timestamp</a:t>
            </a:r>
            <a:endParaRPr lang="en-US" sz="1600" dirty="0"/>
          </a:p>
        </p:txBody>
      </p:sp>
      <p:sp>
        <p:nvSpPr>
          <p:cNvPr id="140" name="TextBox 139"/>
          <p:cNvSpPr txBox="1"/>
          <p:nvPr/>
        </p:nvSpPr>
        <p:spPr>
          <a:xfrm>
            <a:off x="6096000" y="4495800"/>
            <a:ext cx="2514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Each subsequent message has larger time stamp</a:t>
            </a:r>
            <a:endParaRPr lang="en-US" sz="1600" dirty="0"/>
          </a:p>
        </p:txBody>
      </p:sp>
      <p:sp>
        <p:nvSpPr>
          <p:cNvPr id="141" name="TextBox 140"/>
          <p:cNvSpPr txBox="1"/>
          <p:nvPr/>
        </p:nvSpPr>
        <p:spPr>
          <a:xfrm>
            <a:off x="6096000" y="5486400"/>
            <a:ext cx="25908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Remove all locals from buffer with time stamp smaller than time stamp of received message</a:t>
            </a:r>
            <a:endParaRPr lang="en-US" sz="1600" dirty="0"/>
          </a:p>
        </p:txBody>
      </p:sp>
      <p:sp>
        <p:nvSpPr>
          <p:cNvPr id="142" name="TextBox 141"/>
          <p:cNvSpPr txBox="1"/>
          <p:nvPr/>
        </p:nvSpPr>
        <p:spPr>
          <a:xfrm>
            <a:off x="23622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43" name="TextBox 142"/>
          <p:cNvSpPr txBox="1"/>
          <p:nvPr/>
        </p:nvSpPr>
        <p:spPr>
          <a:xfrm>
            <a:off x="2362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8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6096000" y="838200"/>
            <a:ext cx="213360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Multiple remote operations transformed with respect to same local operation</a:t>
            </a:r>
            <a:endParaRPr lang="en-US" sz="1600" dirty="0"/>
          </a:p>
        </p:txBody>
      </p:sp>
      <p:pic>
        <p:nvPicPr>
          <p:cNvPr id="131" name="~PP3567.WAV">
            <a:hlinkClick r:id="" action="ppaction://media"/>
          </p:cNvPr>
          <p:cNvPicPr>
            <a:picLocks noRot="1" noChangeAspect="1"/>
          </p:cNvPicPr>
          <p:nvPr>
            <a:wavAudioFile r:embed="rId2" name="~PP356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108" grpId="0" animBg="1"/>
      <p:bldP spid="109" grpId="0"/>
      <p:bldP spid="112" grpId="0" animBg="1"/>
      <p:bldP spid="107" grpId="0" animBg="1"/>
      <p:bldP spid="130" grpId="0" animBg="1"/>
      <p:bldP spid="137" grpId="0" animBg="1"/>
      <p:bldP spid="139" grpId="0" animBg="1"/>
      <p:bldP spid="140" grpId="0" animBg="1"/>
      <p:bldP spid="141" grpId="0" animBg="1"/>
      <p:bldP spid="142" grpId="0" animBg="1"/>
      <p:bldP spid="14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!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cxnSp>
        <p:nvCxnSpPr>
          <p:cNvPr id="53" name="Straight Arrow Connector 52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2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3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I,5,?</a:t>
              </a:r>
              <a:endParaRPr lang="en-US" sz="11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97" name="TextBox 96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!</a:t>
            </a:r>
            <a:endParaRPr lang="en-US" sz="1100" dirty="0"/>
          </a:p>
        </p:txBody>
      </p:sp>
      <p:sp>
        <p:nvSpPr>
          <p:cNvPr id="100" name="TextBox 99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096000" y="2362200"/>
            <a:ext cx="21336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Dual?</a:t>
            </a:r>
            <a:endParaRPr lang="en-US" sz="16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1054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105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8</a:t>
            </a:r>
            <a:endParaRPr lang="en-US" sz="1400" dirty="0"/>
          </a:p>
        </p:txBody>
      </p:sp>
      <p:cxnSp>
        <p:nvCxnSpPr>
          <p:cNvPr id="110" name="Straight Arrow Connector 109"/>
          <p:cNvCxnSpPr/>
          <p:nvPr/>
        </p:nvCxnSpPr>
        <p:spPr>
          <a:xfrm rot="10800000" flipV="1">
            <a:off x="838200" y="3429000"/>
            <a:ext cx="2743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3657600" y="3200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I,8, !</a:t>
            </a:r>
            <a:endParaRPr lang="en-US" sz="1100" dirty="0"/>
          </a:p>
        </p:txBody>
      </p:sp>
      <p:grpSp>
        <p:nvGrpSpPr>
          <p:cNvPr id="15" name="Group 163"/>
          <p:cNvGrpSpPr/>
          <p:nvPr/>
        </p:nvGrpSpPr>
        <p:grpSpPr>
          <a:xfrm rot="20667961">
            <a:off x="2299924" y="3274177"/>
            <a:ext cx="1155700" cy="261611"/>
            <a:chOff x="6477000" y="2590799"/>
            <a:chExt cx="1109472" cy="261611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I,8, !</a:t>
              </a:r>
              <a:endParaRPr lang="en-US" sz="1100" dirty="0"/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228600" y="4038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I,8, !</a:t>
            </a:r>
            <a:endParaRPr lang="en-US" sz="1100" dirty="0"/>
          </a:p>
        </p:txBody>
      </p:sp>
      <p:grpSp>
        <p:nvGrpSpPr>
          <p:cNvPr id="17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9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2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21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2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31" name="TextBox 130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096000" y="838200"/>
            <a:ext cx="213360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Multiple remote operations transformed with respect to same local operation</a:t>
            </a:r>
            <a:endParaRPr lang="en-US" sz="1600" dirty="0"/>
          </a:p>
        </p:txBody>
      </p:sp>
      <p:sp>
        <p:nvSpPr>
          <p:cNvPr id="107" name="TextBox 106"/>
          <p:cNvSpPr txBox="1"/>
          <p:nvPr/>
        </p:nvSpPr>
        <p:spPr>
          <a:xfrm>
            <a:off x="6096000" y="2971800"/>
            <a:ext cx="21336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 remote operation transformed with respect to multiple local operations</a:t>
            </a:r>
            <a:endParaRPr lang="en-US" sz="1600" dirty="0"/>
          </a:p>
        </p:txBody>
      </p:sp>
      <p:pic>
        <p:nvPicPr>
          <p:cNvPr id="111" name="~PP2139.WAV">
            <a:hlinkClick r:id="" action="ppaction://media"/>
          </p:cNvPr>
          <p:cNvPicPr>
            <a:picLocks noRot="1" noChangeAspect="1"/>
          </p:cNvPicPr>
          <p:nvPr>
            <a:wavAudioFile r:embed="rId2" name="~PP213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  <p:bldLst>
      <p:bldP spid="106" grpId="0" animBg="1"/>
      <p:bldP spid="10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Concurrent Local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5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2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93" name="Group 60"/>
          <p:cNvGrpSpPr/>
          <p:nvPr/>
        </p:nvGrpSpPr>
        <p:grpSpPr>
          <a:xfrm>
            <a:off x="228600" y="4492823"/>
            <a:ext cx="914400" cy="307777"/>
            <a:chOff x="228600" y="4492823"/>
            <a:chExt cx="9144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grpSp>
        <p:nvGrpSpPr>
          <p:cNvPr id="113" name="Group 72"/>
          <p:cNvGrpSpPr/>
          <p:nvPr/>
        </p:nvGrpSpPr>
        <p:grpSpPr>
          <a:xfrm>
            <a:off x="2971800" y="4495800"/>
            <a:ext cx="914400" cy="307777"/>
            <a:chOff x="2971800" y="4495800"/>
            <a:chExt cx="914400" cy="307777"/>
          </a:xfrm>
        </p:grpSpPr>
        <p:sp>
          <p:nvSpPr>
            <p:cNvPr id="117" name="TextBox 11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5" name="TextBox 124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pic>
        <p:nvPicPr>
          <p:cNvPr id="52" name="~PP3371.WAV">
            <a:hlinkClick r:id="" action="ppaction://media"/>
          </p:cNvPr>
          <p:cNvPicPr>
            <a:picLocks noRot="1" noChangeAspect="1"/>
          </p:cNvPicPr>
          <p:nvPr>
            <a:wavAudioFile r:embed="rId1" name="~PP337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4343400" y="5562600"/>
            <a:ext cx="1447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Unicast</a:t>
            </a:r>
            <a:r>
              <a:rPr lang="en-US" dirty="0" smtClean="0"/>
              <a:t> Sequence Numbers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4800" y="6629400"/>
            <a:ext cx="8229600" cy="1946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48006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0" y="51054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4495800" y="48006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495800" y="51054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0" y="9906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2133600" y="990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133600" y="990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419600" y="5638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PC2 Buffer</a:t>
            </a:r>
            <a:endParaRPr lang="en-US" sz="1400" dirty="0"/>
          </a:p>
        </p:txBody>
      </p:sp>
      <p:grpSp>
        <p:nvGrpSpPr>
          <p:cNvPr id="3" name="Group 60"/>
          <p:cNvGrpSpPr/>
          <p:nvPr/>
        </p:nvGrpSpPr>
        <p:grpSpPr>
          <a:xfrm rot="1138041">
            <a:off x="2078456" y="2603415"/>
            <a:ext cx="1066800" cy="307777"/>
            <a:chOff x="2438400" y="1676400"/>
            <a:chExt cx="1066800" cy="307777"/>
          </a:xfrm>
        </p:grpSpPr>
        <p:sp>
          <p:nvSpPr>
            <p:cNvPr id="27" name="TextBox 26"/>
            <p:cNvSpPr txBox="1"/>
            <p:nvPr/>
          </p:nvSpPr>
          <p:spPr>
            <a:xfrm>
              <a:off x="2438400" y="1676400"/>
              <a:ext cx="750115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00400" y="16764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6" name="Group 68"/>
          <p:cNvGrpSpPr/>
          <p:nvPr/>
        </p:nvGrpSpPr>
        <p:grpSpPr>
          <a:xfrm rot="20596089">
            <a:off x="2077640" y="3354659"/>
            <a:ext cx="1116472" cy="304800"/>
            <a:chOff x="5436728" y="2209800"/>
            <a:chExt cx="1116472" cy="304800"/>
          </a:xfrm>
        </p:grpSpPr>
        <p:sp>
          <p:nvSpPr>
            <p:cNvPr id="64" name="TextBox 63"/>
            <p:cNvSpPr txBox="1"/>
            <p:nvPr/>
          </p:nvSpPr>
          <p:spPr>
            <a:xfrm>
              <a:off x="5436728" y="2209800"/>
              <a:ext cx="838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248400" y="22098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371600" y="1371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Remote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21336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4343400" y="9144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4953000" y="9144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4191000" y="1371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Remote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133600" y="990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715000" y="838200"/>
            <a:ext cx="29718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Each pair of communicating computers keeps a count of how many messages it has sent to other party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715000" y="1904999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Send message: increment and attach local count as time stamp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5715000" y="2514599"/>
            <a:ext cx="29718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Each computer keeps last received remote #and ordered buffer  for other party</a:t>
            </a:r>
            <a:endParaRPr lang="en-US" sz="1400" dirty="0"/>
          </a:p>
        </p:txBody>
      </p:sp>
      <p:grpSp>
        <p:nvGrpSpPr>
          <p:cNvPr id="7" name="Group 48"/>
          <p:cNvGrpSpPr/>
          <p:nvPr/>
        </p:nvGrpSpPr>
        <p:grpSpPr>
          <a:xfrm>
            <a:off x="4495800" y="6019800"/>
            <a:ext cx="990600" cy="307777"/>
            <a:chOff x="2438400" y="1676400"/>
            <a:chExt cx="990600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2438400" y="1676400"/>
              <a:ext cx="750115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24200" y="16764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4495800" y="6324600"/>
            <a:ext cx="1122759" cy="304800"/>
            <a:chOff x="5436728" y="2209800"/>
            <a:chExt cx="1116472" cy="304800"/>
          </a:xfrm>
        </p:grpSpPr>
        <p:sp>
          <p:nvSpPr>
            <p:cNvPr id="53" name="TextBox 52"/>
            <p:cNvSpPr txBox="1"/>
            <p:nvPr/>
          </p:nvSpPr>
          <p:spPr>
            <a:xfrm>
              <a:off x="5436728" y="2209800"/>
              <a:ext cx="838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48400" y="22098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715000" y="3452336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When message received, put message in ordered buffer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5943600" y="6098977"/>
            <a:ext cx="2514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4.  Go to 1</a:t>
            </a:r>
            <a:endParaRPr lang="en-US" sz="1400" dirty="0"/>
          </a:p>
        </p:txBody>
      </p:sp>
      <p:sp>
        <p:nvSpPr>
          <p:cNvPr id="60" name="Oval 59"/>
          <p:cNvSpPr/>
          <p:nvPr/>
        </p:nvSpPr>
        <p:spPr>
          <a:xfrm>
            <a:off x="1600200" y="1752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62" name="Oval 61"/>
          <p:cNvSpPr/>
          <p:nvPr/>
        </p:nvSpPr>
        <p:spPr>
          <a:xfrm>
            <a:off x="4495800" y="1752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63" name="Straight Connector 62"/>
          <p:cNvCxnSpPr/>
          <p:nvPr/>
        </p:nvCxnSpPr>
        <p:spPr>
          <a:xfrm rot="5400000">
            <a:off x="762000" y="3505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3657600" y="3505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905000" y="2667000"/>
            <a:ext cx="2895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1905000" y="2971800"/>
            <a:ext cx="2895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33400" y="5562600"/>
            <a:ext cx="25146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Actual algorithms limit #outstanding messages to avoid congestion (sliding window) and ensures delivery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5943600" y="5042357"/>
            <a:ext cx="2590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2. Remove message from buffer, process it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5943600" y="4267200"/>
            <a:ext cx="25908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1. If  buffer empty or message#  !=successor ( remote#)  return</a:t>
            </a:r>
            <a:endParaRPr lang="en-US" sz="1400" dirty="0"/>
          </a:p>
        </p:txBody>
      </p:sp>
      <p:pic>
        <p:nvPicPr>
          <p:cNvPr id="59" name="~PP2898.WAV">
            <a:hlinkClick r:id="" action="ppaction://media"/>
          </p:cNvPr>
          <p:cNvPicPr>
            <a:picLocks noRot="1" noChangeAspect="1"/>
          </p:cNvPicPr>
          <p:nvPr>
            <a:wavAudioFile r:embed="rId2" name="~PP2898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943600" y="5638800"/>
            <a:ext cx="2590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  remote# = message#</a:t>
            </a:r>
            <a:endParaRPr lang="en-US" sz="1400" dirty="0"/>
          </a:p>
        </p:txBody>
      </p:sp>
    </p:spTree>
    <p:custDataLst>
      <p:tags r:id="rId1"/>
    </p:custDataLst>
  </p:cSld>
  <p:clrMapOvr>
    <a:masterClrMapping/>
  </p:clrMapOvr>
  <p:transition advTm="16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33" grpId="0" animBg="1"/>
      <p:bldP spid="37" grpId="0" animBg="1"/>
      <p:bldP spid="42" grpId="0" animBg="1"/>
      <p:bldP spid="70" grpId="0"/>
      <p:bldP spid="72" grpId="0" animBg="1"/>
      <p:bldP spid="79" grpId="0"/>
      <p:bldP spid="80" grpId="0" animBg="1"/>
      <p:bldP spid="81" grpId="0" animBg="1"/>
      <p:bldP spid="82" grpId="0" animBg="1"/>
      <p:bldP spid="38" grpId="0" animBg="1"/>
      <p:bldP spid="43" grpId="0" animBg="1"/>
      <p:bldP spid="56" grpId="0" animBg="1"/>
      <p:bldP spid="56" grpId="1" animBg="1"/>
      <p:bldP spid="57" grpId="0" animBg="1"/>
      <p:bldP spid="83" grpId="0" animBg="1"/>
      <p:bldP spid="52" grpId="0" animBg="1"/>
      <p:bldP spid="52" grpId="1" animBg="1"/>
      <p:bldP spid="54" grpId="0" animBg="1"/>
      <p:bldP spid="54" grpId="1" animBg="1"/>
      <p:bldP spid="61" grpId="0" animBg="1"/>
      <p:bldP spid="6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Concurrent Local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1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3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I,2,u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grpSp>
        <p:nvGrpSpPr>
          <p:cNvPr id="19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2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93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?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14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18" name="TextBox 117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pic>
        <p:nvPicPr>
          <p:cNvPr id="79" name="~PP2409.WAV">
            <a:hlinkClick r:id="" action="ppaction://media"/>
          </p:cNvPr>
          <p:cNvPicPr>
            <a:picLocks noRot="1" noChangeAspect="1"/>
          </p:cNvPicPr>
          <p:nvPr>
            <a:wavAudioFile r:embed="rId1" name="~PP240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Concurrent Local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I,1,1</a:t>
            </a:r>
            <a:endParaRPr lang="en-US" sz="1100" dirty="0"/>
          </a:p>
        </p:txBody>
      </p: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I,2,u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?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18" name="TextBox 117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grpSp>
        <p:nvGrpSpPr>
          <p:cNvPr id="8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8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86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87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pic>
        <p:nvPicPr>
          <p:cNvPr id="110" name="~PP2313.WAV">
            <a:hlinkClick r:id="" action="ppaction://media"/>
          </p:cNvPr>
          <p:cNvPicPr>
            <a:picLocks noRot="1" noChangeAspect="1"/>
          </p:cNvPicPr>
          <p:nvPr>
            <a:wavAudioFile r:embed="rId1" name="~PP231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Concurrent Local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I,2,u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18" name="TextBox 117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I,1,1</a:t>
            </a:r>
            <a:endParaRPr lang="en-US" sz="11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pic>
        <p:nvPicPr>
          <p:cNvPr id="82" name="~PP2045.WAV">
            <a:hlinkClick r:id="" action="ppaction://media"/>
          </p:cNvPr>
          <p:cNvPicPr>
            <a:picLocks noRot="1" noChangeAspect="1"/>
          </p:cNvPicPr>
          <p:nvPr>
            <a:wavAudioFile r:embed="rId1" name="~PP204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Concurrent Local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I,2,u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18" name="TextBox 117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I,1,1</a:t>
            </a:r>
            <a:endParaRPr lang="en-US" sz="1100" dirty="0"/>
          </a:p>
        </p:txBody>
      </p:sp>
      <p:sp>
        <p:nvSpPr>
          <p:cNvPr id="81" name="TextBox 8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pic>
        <p:nvPicPr>
          <p:cNvPr id="85" name="~PP808.WAV">
            <a:hlinkClick r:id="" action="ppaction://media"/>
          </p:cNvPr>
          <p:cNvPicPr>
            <a:picLocks noRot="1" noChangeAspect="1"/>
          </p:cNvPicPr>
          <p:nvPr>
            <a:wavAudioFile r:embed="rId1" name="~PP808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Concurrent Local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I,2,u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18" name="TextBox 117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I,1,1</a:t>
            </a:r>
            <a:endParaRPr lang="en-US" sz="1100" dirty="0"/>
          </a:p>
        </p:txBody>
      </p:sp>
      <p:sp>
        <p:nvSpPr>
          <p:cNvPr id="81" name="TextBox 8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pic>
        <p:nvPicPr>
          <p:cNvPr id="87" name="~PP1634.WAV">
            <a:hlinkClick r:id="" action="ppaction://media"/>
          </p:cNvPr>
          <p:cNvPicPr>
            <a:picLocks noRot="1" noChangeAspect="1"/>
          </p:cNvPicPr>
          <p:nvPr>
            <a:wavAudioFile r:embed="rId1" name="~PP163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Concurrent Local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I,2,u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18" name="TextBox 117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I,1,1</a:t>
            </a:r>
            <a:endParaRPr lang="en-US" sz="1100" dirty="0"/>
          </a:p>
        </p:txBody>
      </p:sp>
      <p:sp>
        <p:nvSpPr>
          <p:cNvPr id="81" name="TextBox 8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7" name="TextBox 86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I,4,?</a:t>
            </a:r>
            <a:endParaRPr lang="en-US" sz="1100" dirty="0"/>
          </a:p>
        </p:txBody>
      </p:sp>
      <p:pic>
        <p:nvPicPr>
          <p:cNvPr id="93" name="~PP754.WAV">
            <a:hlinkClick r:id="" action="ppaction://media"/>
          </p:cNvPr>
          <p:cNvPicPr>
            <a:picLocks noRot="1" noChangeAspect="1"/>
          </p:cNvPicPr>
          <p:nvPr>
            <a:wavAudioFile r:embed="rId1" name="~PP75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Concurrent Local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I,2,u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18" name="TextBox 117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I,1,1</a:t>
            </a:r>
            <a:endParaRPr lang="en-US" sz="1100" dirty="0"/>
          </a:p>
        </p:txBody>
      </p:sp>
      <p:sp>
        <p:nvSpPr>
          <p:cNvPr id="81" name="TextBox 8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7" name="TextBox 86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I,5,?</a:t>
            </a:r>
            <a:endParaRPr lang="en-US" sz="1100" dirty="0"/>
          </a:p>
        </p:txBody>
      </p:sp>
      <p:sp>
        <p:nvSpPr>
          <p:cNvPr id="129" name="TextBox 128"/>
          <p:cNvSpPr txBox="1"/>
          <p:nvPr/>
        </p:nvSpPr>
        <p:spPr>
          <a:xfrm>
            <a:off x="6096000" y="1524000"/>
            <a:ext cx="2133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Transform </a:t>
            </a:r>
            <a:r>
              <a:rPr lang="en-US" sz="1600" dirty="0" err="1" smtClean="0"/>
              <a:t>wrt</a:t>
            </a:r>
            <a:r>
              <a:rPr lang="en-US" sz="1600" dirty="0" smtClean="0"/>
              <a:t> to first concurrent local operation </a:t>
            </a:r>
            <a:endParaRPr lang="en-US" sz="1600" dirty="0"/>
          </a:p>
        </p:txBody>
      </p:sp>
      <p:cxnSp>
        <p:nvCxnSpPr>
          <p:cNvPr id="131" name="Straight Arrow Connector 130"/>
          <p:cNvCxnSpPr/>
          <p:nvPr/>
        </p:nvCxnSpPr>
        <p:spPr>
          <a:xfrm rot="10800000" flipV="1">
            <a:off x="42672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3" name="~PP857.WAV">
            <a:hlinkClick r:id="" action="ppaction://media"/>
          </p:cNvPr>
          <p:cNvPicPr>
            <a:picLocks noRot="1" noChangeAspect="1"/>
          </p:cNvPicPr>
          <p:nvPr>
            <a:wavAudioFile r:embed="rId1" name="~PP85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Concurrent Local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I,2,u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18" name="TextBox 117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I,1,1</a:t>
            </a:r>
            <a:endParaRPr lang="en-US" sz="1100" dirty="0"/>
          </a:p>
        </p:txBody>
      </p:sp>
      <p:sp>
        <p:nvSpPr>
          <p:cNvPr id="81" name="TextBox 8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7" name="TextBox 86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I,6,?</a:t>
            </a:r>
            <a:endParaRPr lang="en-US" sz="1100" dirty="0"/>
          </a:p>
        </p:txBody>
      </p:sp>
      <p:sp>
        <p:nvSpPr>
          <p:cNvPr id="93" name="TextBox 92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6096000" y="3962400"/>
            <a:ext cx="2133600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Transform remote operation with respect to all concurrent operations in the local log</a:t>
            </a:r>
            <a:endParaRPr lang="en-US" sz="1600" dirty="0"/>
          </a:p>
        </p:txBody>
      </p:sp>
      <p:sp>
        <p:nvSpPr>
          <p:cNvPr id="134" name="TextBox 133"/>
          <p:cNvSpPr txBox="1"/>
          <p:nvPr/>
        </p:nvSpPr>
        <p:spPr>
          <a:xfrm>
            <a:off x="6096000" y="2590800"/>
            <a:ext cx="21336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 remote operation transformed with respect to multiple local operations</a:t>
            </a:r>
            <a:endParaRPr lang="en-US" sz="1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6096000" y="1524000"/>
            <a:ext cx="2133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Transform </a:t>
            </a:r>
            <a:r>
              <a:rPr lang="en-US" sz="1600" dirty="0" err="1" smtClean="0"/>
              <a:t>wrt</a:t>
            </a:r>
            <a:r>
              <a:rPr lang="en-US" sz="1600" dirty="0" smtClean="0"/>
              <a:t> to second concurrent local operation </a:t>
            </a:r>
            <a:endParaRPr lang="en-US" sz="1600" dirty="0"/>
          </a:p>
        </p:txBody>
      </p:sp>
      <p:cxnSp>
        <p:nvCxnSpPr>
          <p:cNvPr id="136" name="Straight Arrow Connector 135"/>
          <p:cNvCxnSpPr/>
          <p:nvPr/>
        </p:nvCxnSpPr>
        <p:spPr>
          <a:xfrm rot="10800000" flipV="1">
            <a:off x="4267200" y="6094411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5" name="~PP232.WAV">
            <a:hlinkClick r:id="" action="ppaction://media"/>
          </p:cNvPr>
          <p:cNvPicPr>
            <a:picLocks noRot="1" noChangeAspect="1"/>
          </p:cNvPicPr>
          <p:nvPr>
            <a:wavAudioFile r:embed="rId1" name="~PP23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  <p:bldLst>
      <p:bldP spid="133" grpId="0" animBg="1"/>
      <p:bldP spid="13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Tranformations</a:t>
            </a:r>
            <a:r>
              <a:rPr lang="en-US" dirty="0" smtClean="0"/>
              <a:t> (Review)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5" y="2590800"/>
              <a:ext cx="597407" cy="261610"/>
              <a:chOff x="740665" y="4264223"/>
              <a:chExt cx="597407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5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6</a:t>
                </a:r>
                <a:endParaRPr lang="en-US" sz="1100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228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74" name="TextBox 73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126" name="Rectangle 125"/>
          <p:cNvSpPr/>
          <p:nvPr/>
        </p:nvSpPr>
        <p:spPr>
          <a:xfrm>
            <a:off x="4876800" y="2286000"/>
            <a:ext cx="3657600" cy="2133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5715000" y="2961687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128" name="TextBox 127"/>
          <p:cNvSpPr txBox="1"/>
          <p:nvPr/>
        </p:nvSpPr>
        <p:spPr>
          <a:xfrm>
            <a:off x="6282158" y="2961687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715000" y="379691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130" name="TextBox 129"/>
          <p:cNvSpPr txBox="1"/>
          <p:nvPr/>
        </p:nvSpPr>
        <p:spPr>
          <a:xfrm>
            <a:off x="6282159" y="3796910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5181600" y="2428287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 for Transform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51054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3" name="TextBox 132"/>
          <p:cNvSpPr txBox="1"/>
          <p:nvPr/>
        </p:nvSpPr>
        <p:spPr>
          <a:xfrm>
            <a:off x="51054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4" name="TextBox 133"/>
          <p:cNvSpPr txBox="1"/>
          <p:nvPr/>
        </p:nvSpPr>
        <p:spPr>
          <a:xfrm>
            <a:off x="7620000" y="2961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7620000" y="3796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6324600" y="3352800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grpSp>
        <p:nvGrpSpPr>
          <p:cNvPr id="15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5" name="TextBox 124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41" name="TextBox 140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42" name="TextBox 141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43" name="TextBox 14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6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45" name="TextBox 144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50" name="TextBox 149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52" name="TextBox 151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54" name="TextBox 153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55" name="TextBox 154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57" name="TextBox 156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58" name="TextBox 157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61" name="TextBox 160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62" name="TextBox 161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64" name="TextBox 163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152400" y="762000"/>
            <a:ext cx="8458200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/>
              <a:t>InsertOperation</a:t>
            </a:r>
            <a:r>
              <a:rPr lang="en-US" sz="1400" dirty="0" smtClean="0"/>
              <a:t> </a:t>
            </a:r>
            <a:r>
              <a:rPr lang="en-US" sz="1400" dirty="0" err="1" smtClean="0"/>
              <a:t>TransformInsertInsert</a:t>
            </a:r>
            <a:r>
              <a:rPr lang="en-US" sz="1400" dirty="0" smtClean="0"/>
              <a:t> (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Remote, </a:t>
            </a:r>
            <a:r>
              <a:rPr lang="en-US" sz="1400" dirty="0" err="1" smtClean="0"/>
              <a:t>InsertOperation</a:t>
            </a:r>
            <a:r>
              <a:rPr lang="en-US" sz="1400" dirty="0" smtClean="0"/>
              <a:t> L </a:t>
            </a:r>
            <a:r>
              <a:rPr lang="en-US" sz="1400" dirty="0" err="1" smtClean="0"/>
              <a:t>ocal</a:t>
            </a:r>
            <a:r>
              <a:rPr lang="en-US" sz="1400" dirty="0" smtClean="0"/>
              <a:t>)  {</a:t>
            </a:r>
          </a:p>
          <a:p>
            <a:r>
              <a:rPr lang="en-US" sz="1400" dirty="0" smtClean="0"/>
              <a:t>	Operation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Remote.clone</a:t>
            </a:r>
            <a:r>
              <a:rPr lang="en-US" sz="1400" dirty="0" smtClean="0"/>
              <a:t>();</a:t>
            </a:r>
            <a:endParaRPr lang="en-US" sz="1400" baseline="30000" dirty="0" smtClean="0"/>
          </a:p>
          <a:p>
            <a:r>
              <a:rPr lang="en-US" sz="1400" dirty="0" smtClean="0"/>
              <a:t>	</a:t>
            </a:r>
            <a:r>
              <a:rPr lang="en-US" sz="1400" b="1" dirty="0" smtClean="0"/>
              <a:t>if </a:t>
            </a:r>
            <a:r>
              <a:rPr lang="en-US" sz="1400" dirty="0" smtClean="0"/>
              <a:t>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&gt;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 || </a:t>
            </a:r>
          </a:p>
          <a:p>
            <a:r>
              <a:rPr lang="en-US" sz="1400" dirty="0" smtClean="0"/>
              <a:t>                      (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=== </a:t>
            </a:r>
            <a:r>
              <a:rPr lang="en-US" sz="1400" dirty="0" err="1" smtClean="0"/>
              <a:t>Local.index</a:t>
            </a:r>
            <a:r>
              <a:rPr lang="en-US" sz="1400" dirty="0" smtClean="0"/>
              <a:t>  &amp;&amp;  Remote.id  &lt; Local.id)) </a:t>
            </a:r>
          </a:p>
          <a:p>
            <a:r>
              <a:rPr lang="en-US" sz="1400" dirty="0" smtClean="0"/>
              <a:t>		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err="1" smtClean="0"/>
              <a:t>.index</a:t>
            </a:r>
            <a:r>
              <a:rPr lang="en-US" sz="1400" dirty="0" smtClean="0"/>
              <a:t> = </a:t>
            </a:r>
            <a:r>
              <a:rPr lang="en-US" sz="1400" dirty="0" err="1" smtClean="0"/>
              <a:t>Remote.index</a:t>
            </a:r>
            <a:r>
              <a:rPr lang="en-US" sz="1400" dirty="0" smtClean="0"/>
              <a:t> + 1;	</a:t>
            </a:r>
          </a:p>
          <a:p>
            <a:r>
              <a:rPr lang="en-US" sz="1400" b="1" dirty="0" smtClean="0"/>
              <a:t>	return </a:t>
            </a:r>
            <a:r>
              <a:rPr lang="en-US" sz="1400" dirty="0" err="1" smtClean="0"/>
              <a:t>Remote</a:t>
            </a:r>
            <a:r>
              <a:rPr lang="en-US" sz="1400" baseline="30000" dirty="0" err="1" smtClean="0"/>
              <a:t>T</a:t>
            </a:r>
            <a:r>
              <a:rPr lang="en-US" sz="1400" dirty="0" smtClean="0"/>
              <a:t> ;</a:t>
            </a:r>
            <a:endParaRPr lang="en-US" sz="1400" b="1" dirty="0" smtClean="0"/>
          </a:p>
          <a:p>
            <a:r>
              <a:rPr lang="en-US" sz="1400" dirty="0" smtClean="0"/>
              <a:t>} 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5867400" y="4724400"/>
            <a:ext cx="2667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Insert concurrent text at some position  in order of priority</a:t>
            </a:r>
            <a:endParaRPr lang="en-US" dirty="0"/>
          </a:p>
        </p:txBody>
      </p:sp>
      <p:pic>
        <p:nvPicPr>
          <p:cNvPr id="93" name="~PP1573.WAV">
            <a:hlinkClick r:id="" action="ppaction://media"/>
          </p:cNvPr>
          <p:cNvPicPr>
            <a:picLocks noRot="1" noChangeAspect="1"/>
          </p:cNvPicPr>
          <p:nvPr>
            <a:wavAudioFile r:embed="rId2" name="~PP157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165" grpId="0" animBg="1"/>
      <p:bldP spid="9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Transforming WRT to Multiple Concurrent Local Operations (Review)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I,4, ?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I,2,u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I,4,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3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94" name="TextBox 9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18" name="TextBox 117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I,1,1</a:t>
            </a:r>
            <a:endParaRPr lang="en-US" sz="1100" dirty="0"/>
          </a:p>
        </p:txBody>
      </p:sp>
      <p:sp>
        <p:nvSpPr>
          <p:cNvPr id="81" name="TextBox 80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87" name="TextBox 86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I,6,?</a:t>
            </a:r>
            <a:endParaRPr lang="en-US" sz="1100" dirty="0"/>
          </a:p>
        </p:txBody>
      </p:sp>
      <p:sp>
        <p:nvSpPr>
          <p:cNvPr id="93" name="TextBox 92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6096000" y="1524000"/>
            <a:ext cx="21336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Received operation transformed </a:t>
            </a:r>
            <a:r>
              <a:rPr lang="en-US" sz="1600" dirty="0" err="1" smtClean="0"/>
              <a:t>wrt</a:t>
            </a:r>
            <a:r>
              <a:rPr lang="en-US" sz="1600" dirty="0" smtClean="0"/>
              <a:t> to all concurrent local operations</a:t>
            </a:r>
            <a:endParaRPr lang="en-US" sz="1600" dirty="0"/>
          </a:p>
        </p:txBody>
      </p:sp>
      <p:cxnSp>
        <p:nvCxnSpPr>
          <p:cNvPr id="136" name="Straight Arrow Connector 135"/>
          <p:cNvCxnSpPr/>
          <p:nvPr/>
        </p:nvCxnSpPr>
        <p:spPr>
          <a:xfrm rot="10800000" flipV="1">
            <a:off x="4267200" y="6094411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5" name="~PP1175.WAV">
            <a:hlinkClick r:id="" action="ppaction://media"/>
          </p:cNvPr>
          <p:cNvPicPr>
            <a:picLocks noRot="1" noChangeAspect="1"/>
          </p:cNvPicPr>
          <p:nvPr>
            <a:wavAudioFile r:embed="rId1" name="~PP117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4343400" y="5562600"/>
            <a:ext cx="1447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Unicast</a:t>
            </a:r>
            <a:r>
              <a:rPr lang="en-US" dirty="0" smtClean="0"/>
              <a:t> Sequence Numbers (review)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4800" y="6629400"/>
            <a:ext cx="8229600" cy="1946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48006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0" y="51054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4495800" y="48006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495800" y="51054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0" y="9906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2133600" y="990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133600" y="990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419600" y="5638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PC2 Buffer</a:t>
            </a:r>
            <a:endParaRPr lang="en-US" sz="1400" dirty="0"/>
          </a:p>
        </p:txBody>
      </p:sp>
      <p:grpSp>
        <p:nvGrpSpPr>
          <p:cNvPr id="3" name="Group 60"/>
          <p:cNvGrpSpPr/>
          <p:nvPr/>
        </p:nvGrpSpPr>
        <p:grpSpPr>
          <a:xfrm rot="1138041">
            <a:off x="2078456" y="2603415"/>
            <a:ext cx="1066800" cy="307777"/>
            <a:chOff x="2438400" y="1676400"/>
            <a:chExt cx="1066800" cy="307777"/>
          </a:xfrm>
        </p:grpSpPr>
        <p:sp>
          <p:nvSpPr>
            <p:cNvPr id="27" name="TextBox 26"/>
            <p:cNvSpPr txBox="1"/>
            <p:nvPr/>
          </p:nvSpPr>
          <p:spPr>
            <a:xfrm>
              <a:off x="2438400" y="1676400"/>
              <a:ext cx="750115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00400" y="16764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6" name="Group 68"/>
          <p:cNvGrpSpPr/>
          <p:nvPr/>
        </p:nvGrpSpPr>
        <p:grpSpPr>
          <a:xfrm rot="20596089">
            <a:off x="2077640" y="3354659"/>
            <a:ext cx="1116472" cy="304800"/>
            <a:chOff x="5436728" y="2209800"/>
            <a:chExt cx="1116472" cy="304800"/>
          </a:xfrm>
        </p:grpSpPr>
        <p:sp>
          <p:nvSpPr>
            <p:cNvPr id="64" name="TextBox 63"/>
            <p:cNvSpPr txBox="1"/>
            <p:nvPr/>
          </p:nvSpPr>
          <p:spPr>
            <a:xfrm>
              <a:off x="5436728" y="2209800"/>
              <a:ext cx="838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248400" y="22098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371600" y="1371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Remote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21336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4343400" y="9144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4953000" y="9144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4191000" y="1371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Remote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133600" y="990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715000" y="838200"/>
            <a:ext cx="29718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Each pair of communicating computers keeps a count of how many messages it has sent to other party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715000" y="1904999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Send message: increment and attach local count as time stamp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5715000" y="2514599"/>
            <a:ext cx="29718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Each computer keeps last received remote #and ordered buffer  for other party</a:t>
            </a:r>
            <a:endParaRPr lang="en-US" sz="1400" dirty="0"/>
          </a:p>
        </p:txBody>
      </p:sp>
      <p:grpSp>
        <p:nvGrpSpPr>
          <p:cNvPr id="7" name="Group 48"/>
          <p:cNvGrpSpPr/>
          <p:nvPr/>
        </p:nvGrpSpPr>
        <p:grpSpPr>
          <a:xfrm>
            <a:off x="4495800" y="6019800"/>
            <a:ext cx="990600" cy="307777"/>
            <a:chOff x="2438400" y="1676400"/>
            <a:chExt cx="990600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2438400" y="1676400"/>
              <a:ext cx="750115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24200" y="16764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4495800" y="6324600"/>
            <a:ext cx="1122759" cy="304800"/>
            <a:chOff x="5436728" y="2209800"/>
            <a:chExt cx="1116472" cy="304800"/>
          </a:xfrm>
        </p:grpSpPr>
        <p:sp>
          <p:nvSpPr>
            <p:cNvPr id="53" name="TextBox 52"/>
            <p:cNvSpPr txBox="1"/>
            <p:nvPr/>
          </p:nvSpPr>
          <p:spPr>
            <a:xfrm>
              <a:off x="5436728" y="2209800"/>
              <a:ext cx="838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48400" y="22098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715000" y="3452336"/>
            <a:ext cx="2971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When message received, put message in ordered buffer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5943600" y="6098977"/>
            <a:ext cx="2514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4.  Go to 1</a:t>
            </a:r>
            <a:endParaRPr lang="en-US" sz="1400" dirty="0"/>
          </a:p>
        </p:txBody>
      </p:sp>
      <p:sp>
        <p:nvSpPr>
          <p:cNvPr id="60" name="Oval 59"/>
          <p:cNvSpPr/>
          <p:nvPr/>
        </p:nvSpPr>
        <p:spPr>
          <a:xfrm>
            <a:off x="1600200" y="1752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62" name="Oval 61"/>
          <p:cNvSpPr/>
          <p:nvPr/>
        </p:nvSpPr>
        <p:spPr>
          <a:xfrm>
            <a:off x="4495800" y="1752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63" name="Straight Connector 62"/>
          <p:cNvCxnSpPr/>
          <p:nvPr/>
        </p:nvCxnSpPr>
        <p:spPr>
          <a:xfrm rot="5400000">
            <a:off x="762000" y="3505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3657600" y="3505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905000" y="2667000"/>
            <a:ext cx="2895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1905000" y="2971800"/>
            <a:ext cx="2895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33400" y="5562600"/>
            <a:ext cx="25146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Actual algorithms limit #outstanding messages to avoid congestion (sliding window) and ensures delivery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5943600" y="5042357"/>
            <a:ext cx="25908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2. Remove message from buffer, process it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5943600" y="4267200"/>
            <a:ext cx="25908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1. If  buffer empty or message#  !=successor ( remote#)  return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5943600" y="5638800"/>
            <a:ext cx="2590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  remote# </a:t>
            </a:r>
            <a:r>
              <a:rPr lang="en-US" sz="1400" dirty="0" smtClean="0">
                <a:sym typeface="Wingdings" pitchFamily="2" charset="2"/>
              </a:rPr>
              <a:t></a:t>
            </a:r>
            <a:r>
              <a:rPr lang="en-US" sz="1400" dirty="0" smtClean="0"/>
              <a:t> message#</a:t>
            </a:r>
            <a:endParaRPr lang="en-US" sz="1400" dirty="0"/>
          </a:p>
        </p:txBody>
      </p:sp>
      <p:pic>
        <p:nvPicPr>
          <p:cNvPr id="59" name="~PP3014.WAV">
            <a:hlinkClick r:id="" action="ppaction://media"/>
          </p:cNvPr>
          <p:cNvPicPr>
            <a:picLocks noRot="1" noChangeAspect="1"/>
          </p:cNvPicPr>
          <p:nvPr>
            <a:wavAudioFile r:embed="rId2" name="~PP3014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33" grpId="0" animBg="1"/>
      <p:bldP spid="37" grpId="0" animBg="1"/>
      <p:bldP spid="42" grpId="0" animBg="1"/>
      <p:bldP spid="70" grpId="0"/>
      <p:bldP spid="72" grpId="0" animBg="1"/>
      <p:bldP spid="79" grpId="0"/>
      <p:bldP spid="80" grpId="0" animBg="1"/>
      <p:bldP spid="81" grpId="0" animBg="1"/>
      <p:bldP spid="82" grpId="0" animBg="1"/>
      <p:bldP spid="38" grpId="0" animBg="1"/>
      <p:bldP spid="43" grpId="0" animBg="1"/>
      <p:bldP spid="56" grpId="0" animBg="1"/>
      <p:bldP spid="56" grpId="1" animBg="1"/>
      <p:bldP spid="57" grpId="0" animBg="1"/>
      <p:bldP spid="83" grpId="0" animBg="1"/>
      <p:bldP spid="52" grpId="0" animBg="1"/>
      <p:bldP spid="52" grpId="1" animBg="1"/>
      <p:bldP spid="54" grpId="0" animBg="1"/>
      <p:bldP spid="54" grpId="1" animBg="1"/>
      <p:bldP spid="61" grpId="0" animBg="1"/>
      <p:bldP spid="61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(Review)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!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cxnSp>
        <p:nvCxnSpPr>
          <p:cNvPr id="53" name="Straight Arrow Connector 52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1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2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3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I,6,?</a:t>
            </a:r>
            <a:endParaRPr lang="en-US" sz="1100" dirty="0"/>
          </a:p>
        </p:txBody>
      </p:sp>
      <p:sp>
        <p:nvSpPr>
          <p:cNvPr id="97" name="TextBox 96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!</a:t>
            </a:r>
            <a:endParaRPr lang="en-US" sz="1100" dirty="0"/>
          </a:p>
        </p:txBody>
      </p:sp>
      <p:sp>
        <p:nvSpPr>
          <p:cNvPr id="100" name="TextBox 99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1054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105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8</a:t>
            </a:r>
            <a:endParaRPr lang="en-US" sz="1400" dirty="0"/>
          </a:p>
        </p:txBody>
      </p:sp>
      <p:grpSp>
        <p:nvGrpSpPr>
          <p:cNvPr id="17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9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2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21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2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31" name="TextBox 130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096000" y="838200"/>
            <a:ext cx="213360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Multiple remote operations transformed with respect to same local operation</a:t>
            </a:r>
            <a:endParaRPr lang="en-US" sz="1600" dirty="0"/>
          </a:p>
        </p:txBody>
      </p:sp>
      <p:sp>
        <p:nvSpPr>
          <p:cNvPr id="113" name="TextBox 112"/>
          <p:cNvSpPr txBox="1"/>
          <p:nvPr/>
        </p:nvSpPr>
        <p:spPr>
          <a:xfrm>
            <a:off x="6172200" y="2438400"/>
            <a:ext cx="21336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Why correct?</a:t>
            </a:r>
            <a:endParaRPr lang="en-US" sz="1600" dirty="0"/>
          </a:p>
        </p:txBody>
      </p:sp>
      <p:sp>
        <p:nvSpPr>
          <p:cNvPr id="114" name="Rectangle 113"/>
          <p:cNvSpPr/>
          <p:nvPr/>
        </p:nvSpPr>
        <p:spPr>
          <a:xfrm>
            <a:off x="5029200" y="3048000"/>
            <a:ext cx="3657600" cy="2133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5867400" y="3723687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120" name="TextBox 119"/>
          <p:cNvSpPr txBox="1"/>
          <p:nvPr/>
        </p:nvSpPr>
        <p:spPr>
          <a:xfrm>
            <a:off x="6434558" y="3723687"/>
            <a:ext cx="103304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24" name="TextBox 123"/>
          <p:cNvSpPr txBox="1"/>
          <p:nvPr/>
        </p:nvSpPr>
        <p:spPr>
          <a:xfrm>
            <a:off x="5867400" y="4558910"/>
            <a:ext cx="457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125" name="TextBox 124"/>
          <p:cNvSpPr txBox="1"/>
          <p:nvPr/>
        </p:nvSpPr>
        <p:spPr>
          <a:xfrm>
            <a:off x="6434559" y="4558910"/>
            <a:ext cx="103304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0" y="3190287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Constraint for Transform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5257800" y="3723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5257800" y="4558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7772400" y="3723687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7" name="TextBox 136"/>
          <p:cNvSpPr txBox="1"/>
          <p:nvPr/>
        </p:nvSpPr>
        <p:spPr>
          <a:xfrm>
            <a:off x="7772400" y="4558910"/>
            <a:ext cx="4572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138" name="TextBox 137"/>
          <p:cNvSpPr txBox="1"/>
          <p:nvPr/>
        </p:nvSpPr>
        <p:spPr>
          <a:xfrm>
            <a:off x="6477000" y="4114800"/>
            <a:ext cx="533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==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4953000" y="4953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pic>
        <p:nvPicPr>
          <p:cNvPr id="110" name="~PP3567.WAV">
            <a:hlinkClick r:id="" action="ppaction://media"/>
          </p:cNvPr>
          <p:cNvPicPr>
            <a:picLocks noRot="1" noChangeAspect="1"/>
          </p:cNvPicPr>
          <p:nvPr>
            <a:wavAudioFile r:embed="rId2" name="~PP356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73" grpId="0" animBg="1"/>
      <p:bldP spid="90" grpId="0"/>
      <p:bldP spid="108" grpId="0" animBg="1"/>
      <p:bldP spid="109" grpId="0"/>
      <p:bldP spid="113" grpId="0" animBg="1"/>
      <p:bldP spid="114" grpId="0" animBg="1"/>
      <p:bldP spid="119" grpId="0" animBg="1"/>
      <p:bldP spid="120" grpId="0" animBg="1"/>
      <p:bldP spid="124" grpId="0" animBg="1"/>
      <p:bldP spid="125" grpId="0" animBg="1"/>
      <p:bldP spid="129" grpId="0" animBg="1"/>
      <p:bldP spid="130" grpId="0" animBg="1"/>
      <p:bldP spid="135" grpId="0" animBg="1"/>
      <p:bldP spid="136" grpId="0" animBg="1"/>
      <p:bldP spid="137" grpId="0" animBg="1"/>
      <p:bldP spid="138" grpId="0" animBg="1"/>
      <p:bldP spid="13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381000" y="761860"/>
            <a:ext cx="7620000" cy="59437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61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916059" y="1193816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62400" y="1132747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8138861">
            <a:off x="3164718" y="1320191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16" name="TextBox 15"/>
          <p:cNvSpPr txBox="1"/>
          <p:nvPr/>
        </p:nvSpPr>
        <p:spPr>
          <a:xfrm rot="2661077">
            <a:off x="4414975" y="1340037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27123" y="2270265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026913" y="2288546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10000" y="2813764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438400" y="2117851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5257800" y="2114874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3783886" y="832564"/>
            <a:ext cx="457200" cy="313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baseline="-25000" dirty="0"/>
          </a:p>
        </p:txBody>
      </p:sp>
      <p:sp>
        <p:nvSpPr>
          <p:cNvPr id="77" name="TextBox 76"/>
          <p:cNvSpPr txBox="1"/>
          <p:nvPr/>
        </p:nvSpPr>
        <p:spPr>
          <a:xfrm>
            <a:off x="3124200" y="2041651"/>
            <a:ext cx="1752600" cy="313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Distributed Merge</a:t>
            </a:r>
            <a:endParaRPr lang="en-US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1817722" y="229693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8159385">
            <a:off x="1945520" y="2549504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828800" y="3352660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2960112" y="3365457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2676563">
            <a:off x="2745129" y="2738356"/>
            <a:ext cx="9906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7" name="TextBox 46"/>
          <p:cNvSpPr txBox="1"/>
          <p:nvPr/>
        </p:nvSpPr>
        <p:spPr>
          <a:xfrm rot="7972827">
            <a:off x="4294129" y="2822567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48" name="TextBox 47"/>
          <p:cNvSpPr txBox="1"/>
          <p:nvPr/>
        </p:nvSpPr>
        <p:spPr>
          <a:xfrm rot="2634932">
            <a:off x="1485105" y="3940006"/>
            <a:ext cx="1600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)</a:t>
            </a:r>
            <a:endParaRPr lang="en-US" sz="1400" baseline="-25000" dirty="0"/>
          </a:p>
        </p:txBody>
      </p:sp>
      <p:sp>
        <p:nvSpPr>
          <p:cNvPr id="49" name="TextBox 48"/>
          <p:cNvSpPr txBox="1"/>
          <p:nvPr/>
        </p:nvSpPr>
        <p:spPr>
          <a:xfrm rot="8060259">
            <a:off x="2906602" y="4045657"/>
            <a:ext cx="1482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3 ,</a:t>
            </a:r>
            <a:r>
              <a:rPr lang="en-US" sz="1400" dirty="0" smtClean="0"/>
              <a:t>T(O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))</a:t>
            </a:r>
            <a:endParaRPr lang="en-US" sz="1400" baseline="-25000" dirty="0"/>
          </a:p>
        </p:txBody>
      </p:sp>
      <p:sp>
        <p:nvSpPr>
          <p:cNvPr id="57" name="TextBox 56"/>
          <p:cNvSpPr txBox="1"/>
          <p:nvPr/>
        </p:nvSpPr>
        <p:spPr>
          <a:xfrm>
            <a:off x="1447800" y="761860"/>
            <a:ext cx="11430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At Site1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4724400" y="838060"/>
            <a:ext cx="11430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At Site 2</a:t>
            </a:r>
            <a:endParaRPr lang="en-US" sz="1600" dirty="0"/>
          </a:p>
        </p:txBody>
      </p:sp>
      <p:cxnSp>
        <p:nvCxnSpPr>
          <p:cNvPr id="59" name="Straight Arrow Connector 58"/>
          <p:cNvCxnSpPr/>
          <p:nvPr/>
        </p:nvCxnSpPr>
        <p:spPr>
          <a:xfrm rot="16200000" flipH="1">
            <a:off x="2590800" y="914260"/>
            <a:ext cx="304800" cy="3048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>
            <a:off x="4484182" y="1002078"/>
            <a:ext cx="228600" cy="2053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>
            <a:off x="750922" y="3363738"/>
            <a:ext cx="1088650" cy="1066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8138861">
            <a:off x="958761" y="3544175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4</a:t>
            </a:r>
            <a:endParaRPr lang="en-US" sz="1400" baseline="-25000" dirty="0"/>
          </a:p>
        </p:txBody>
      </p:sp>
      <p:sp>
        <p:nvSpPr>
          <p:cNvPr id="80" name="TextBox 79"/>
          <p:cNvSpPr txBox="1"/>
          <p:nvPr/>
        </p:nvSpPr>
        <p:spPr>
          <a:xfrm rot="2634932">
            <a:off x="514410" y="5012869"/>
            <a:ext cx="1600200" cy="2539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 smtClean="0"/>
              <a:t>T(T(</a:t>
            </a:r>
            <a:r>
              <a:rPr lang="en-US" sz="1050" baseline="-25000" dirty="0" smtClean="0"/>
              <a:t> </a:t>
            </a:r>
            <a:r>
              <a:rPr lang="en-US" sz="1050" dirty="0" smtClean="0"/>
              <a:t>T(O</a:t>
            </a:r>
            <a:r>
              <a:rPr lang="en-US" sz="1050" baseline="-25000" dirty="0" smtClean="0"/>
              <a:t>2</a:t>
            </a:r>
            <a:r>
              <a:rPr lang="en-US" sz="1050" dirty="0" smtClean="0"/>
              <a:t>, O</a:t>
            </a:r>
            <a:r>
              <a:rPr lang="en-US" sz="1050" baseline="-25000" dirty="0" smtClean="0"/>
              <a:t>1</a:t>
            </a:r>
            <a:r>
              <a:rPr lang="en-US" sz="1050" dirty="0" smtClean="0"/>
              <a:t>), O</a:t>
            </a:r>
            <a:r>
              <a:rPr lang="en-US" sz="1050" baseline="-25000" dirty="0" smtClean="0"/>
              <a:t>3</a:t>
            </a:r>
            <a:r>
              <a:rPr lang="en-US" sz="1050" dirty="0" smtClean="0"/>
              <a:t>), O</a:t>
            </a:r>
            <a:r>
              <a:rPr lang="en-US" sz="1050" baseline="-25000" dirty="0" smtClean="0"/>
              <a:t>4</a:t>
            </a:r>
            <a:r>
              <a:rPr lang="en-US" sz="1050" dirty="0" smtClean="0"/>
              <a:t>)</a:t>
            </a:r>
            <a:endParaRPr lang="en-US" sz="1400" baseline="-25000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762000" y="4419460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>
            <a:off x="1893312" y="4431148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 rot="8060259">
            <a:off x="1740610" y="5184272"/>
            <a:ext cx="1542920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T(O</a:t>
            </a:r>
            <a:r>
              <a:rPr lang="en-US" sz="1000" baseline="-25000" dirty="0" smtClean="0"/>
              <a:t>4 </a:t>
            </a:r>
            <a:r>
              <a:rPr lang="en-US" sz="1000" dirty="0" smtClean="0"/>
              <a:t>,T(</a:t>
            </a:r>
            <a:r>
              <a:rPr lang="en-US" sz="1000" baseline="-25000" dirty="0" smtClean="0"/>
              <a:t> </a:t>
            </a:r>
            <a:r>
              <a:rPr lang="en-US" sz="1000" dirty="0" smtClean="0"/>
              <a:t>T(O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, O</a:t>
            </a:r>
            <a:r>
              <a:rPr lang="en-US" sz="1000" baseline="-25000" dirty="0" smtClean="0"/>
              <a:t>1</a:t>
            </a:r>
            <a:r>
              <a:rPr lang="en-US" sz="1000" dirty="0" smtClean="0"/>
              <a:t>), O</a:t>
            </a:r>
            <a:r>
              <a:rPr lang="en-US" sz="1000" baseline="-25000" dirty="0" smtClean="0"/>
              <a:t>3</a:t>
            </a:r>
            <a:r>
              <a:rPr lang="en-US" sz="1000" dirty="0" smtClean="0"/>
              <a:t>))</a:t>
            </a:r>
            <a:endParaRPr lang="en-US" sz="1200" baseline="-250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181600" y="2285860"/>
            <a:ext cx="1219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191000" y="3505200"/>
            <a:ext cx="1143000" cy="106694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5246112" y="3440548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048000" y="4495660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4179312" y="4507488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3112512" y="5574288"/>
            <a:ext cx="1143140" cy="111976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981200" y="5562600"/>
            <a:ext cx="1111477" cy="107228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2661077">
            <a:off x="5759362" y="2553573"/>
            <a:ext cx="457200" cy="3132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</a:t>
            </a:r>
            <a:r>
              <a:rPr lang="en-US" sz="1400" baseline="-25000" dirty="0" smtClean="0"/>
              <a:t>5</a:t>
            </a:r>
            <a:endParaRPr lang="en-US" sz="1400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152400" y="1219200"/>
            <a:ext cx="2209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Successively transform a remote operation </a:t>
            </a:r>
            <a:r>
              <a:rPr lang="en-US" sz="1400" dirty="0" err="1" smtClean="0"/>
              <a:t>wrt</a:t>
            </a:r>
            <a:r>
              <a:rPr lang="en-US" sz="1400" dirty="0" smtClean="0"/>
              <a:t> to each concurrent local operation in sequence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096000" y="1219200"/>
            <a:ext cx="2209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Successively transform multiple remote operations </a:t>
            </a:r>
            <a:r>
              <a:rPr lang="en-US" sz="1400" dirty="0" err="1" smtClean="0"/>
              <a:t>wrt</a:t>
            </a:r>
            <a:r>
              <a:rPr lang="en-US" sz="1400" dirty="0" smtClean="0"/>
              <a:t> to each local operation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 rot="7972827">
            <a:off x="3533077" y="4206453"/>
            <a:ext cx="100828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T(O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baseline="30000" dirty="0"/>
          </a:p>
        </p:txBody>
      </p:sp>
      <p:sp>
        <p:nvSpPr>
          <p:cNvPr id="54" name="Multiply 53"/>
          <p:cNvSpPr/>
          <p:nvPr/>
        </p:nvSpPr>
        <p:spPr>
          <a:xfrm>
            <a:off x="3962400" y="4267200"/>
            <a:ext cx="457200" cy="3810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172200" y="3124200"/>
            <a:ext cx="220980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First local and remote operation had the same initial state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6172200" y="4191000"/>
            <a:ext cx="220980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Subsequent local and remote operation were in different initial states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6172200" y="5334000"/>
            <a:ext cx="220980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Replace local operation with local operation transformed </a:t>
            </a:r>
            <a:r>
              <a:rPr lang="en-US" sz="1400" dirty="0" err="1" smtClean="0"/>
              <a:t>wrt</a:t>
            </a:r>
            <a:r>
              <a:rPr lang="en-US" sz="1400" dirty="0" smtClean="0"/>
              <a:t> to each concurrent remote operation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3429000" y="4876800"/>
            <a:ext cx="22098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Given two sequences of concurrent commands, transformation path is unique.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3429000" y="5867400"/>
            <a:ext cx="220980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Perpendiculars to two non dashed lines meet at a unique point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6096000" y="2362200"/>
            <a:ext cx="2209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Local operation not changed</a:t>
            </a:r>
            <a:endParaRPr lang="en-US" sz="1400" dirty="0"/>
          </a:p>
        </p:txBody>
      </p:sp>
      <p:sp>
        <p:nvSpPr>
          <p:cNvPr id="55" name="Multiply 54"/>
          <p:cNvSpPr/>
          <p:nvPr/>
        </p:nvSpPr>
        <p:spPr>
          <a:xfrm>
            <a:off x="8001000" y="2286000"/>
            <a:ext cx="457200" cy="3810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~PP3646.WAV">
            <a:hlinkClick r:id="" action="ppaction://media"/>
          </p:cNvPr>
          <p:cNvPicPr>
            <a:picLocks noRot="1" noChangeAspect="1"/>
          </p:cNvPicPr>
          <p:nvPr>
            <a:wavAudioFile r:embed="rId2" name="~PP364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30" grpId="0" animBg="1"/>
      <p:bldP spid="32" grpId="0" animBg="1"/>
      <p:bldP spid="37" grpId="0" animBg="1"/>
      <p:bldP spid="40" grpId="0" animBg="1"/>
      <p:bldP spid="40" grpId="1" animBg="1"/>
      <p:bldP spid="47" grpId="0" animBg="1"/>
      <p:bldP spid="48" grpId="0" animBg="1"/>
      <p:bldP spid="48" grpId="1" animBg="1"/>
      <p:bldP spid="49" grpId="0" animBg="1"/>
      <p:bldP spid="49" grpId="1" animBg="1"/>
      <p:bldP spid="78" grpId="0" animBg="1"/>
      <p:bldP spid="80" grpId="0" animBg="1"/>
      <p:bldP spid="84" grpId="0" animBg="1"/>
      <p:bldP spid="46" grpId="0" animBg="1"/>
      <p:bldP spid="51" grpId="0" animBg="1"/>
      <p:bldP spid="52" grpId="0" animBg="1"/>
      <p:bldP spid="54" grpId="1" animBg="1"/>
      <p:bldP spid="56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5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Remote Concurrent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grpSp>
        <p:nvGrpSpPr>
          <p:cNvPr id="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1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74" name="TextBox 73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11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u</a:t>
            </a:r>
            <a:endParaRPr lang="en-US" sz="1100" dirty="0"/>
          </a:p>
        </p:txBody>
      </p:sp>
      <p:sp>
        <p:nvSpPr>
          <p:cNvPr id="96" name="TextBox 95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sp>
        <p:nvSpPr>
          <p:cNvPr id="97" name="TextBox 96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cxnSp>
        <p:nvCxnSpPr>
          <p:cNvPr id="100" name="Straight Arrow Connector 99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3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!</a:t>
            </a:r>
            <a:endParaRPr lang="en-US" sz="1100" dirty="0"/>
          </a:p>
        </p:txBody>
      </p:sp>
      <p:grpSp>
        <p:nvGrpSpPr>
          <p:cNvPr id="15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I,2, u</a:t>
              </a:r>
              <a:endParaRPr lang="en-US" sz="1100" dirty="0"/>
            </a:p>
          </p:txBody>
        </p:sp>
      </p:grpSp>
      <p:grpSp>
        <p:nvGrpSpPr>
          <p:cNvPr id="19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2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6096000" y="838200"/>
            <a:ext cx="213360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Multiple remote operations transformed with respect to same local operation</a:t>
            </a:r>
            <a:endParaRPr lang="en-US" sz="1600" dirty="0"/>
          </a:p>
        </p:txBody>
      </p:sp>
      <p:sp>
        <p:nvSpPr>
          <p:cNvPr id="104" name="TextBox 103"/>
          <p:cNvSpPr txBox="1"/>
          <p:nvPr/>
        </p:nvSpPr>
        <p:spPr>
          <a:xfrm>
            <a:off x="6096000" y="2438400"/>
            <a:ext cx="2133600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It worked because the decision was independent of whether local operation was transformed or not</a:t>
            </a:r>
            <a:endParaRPr lang="en-US" sz="1600" dirty="0"/>
          </a:p>
        </p:txBody>
      </p:sp>
      <p:sp>
        <p:nvSpPr>
          <p:cNvPr id="111" name="TextBox 110"/>
          <p:cNvSpPr txBox="1"/>
          <p:nvPr/>
        </p:nvSpPr>
        <p:spPr>
          <a:xfrm>
            <a:off x="6096000" y="5257800"/>
            <a:ext cx="213360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Need to bring indices of one remote and local operation  nearer each other</a:t>
            </a:r>
            <a:endParaRPr lang="en-US" sz="1600" dirty="0"/>
          </a:p>
        </p:txBody>
      </p:sp>
      <p:sp>
        <p:nvSpPr>
          <p:cNvPr id="112" name="TextBox 111"/>
          <p:cNvSpPr txBox="1"/>
          <p:nvPr/>
        </p:nvSpPr>
        <p:spPr>
          <a:xfrm>
            <a:off x="6096000" y="4191000"/>
            <a:ext cx="2133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Transformed local operation same as original</a:t>
            </a:r>
            <a:endParaRPr lang="en-US" sz="1600" dirty="0"/>
          </a:p>
        </p:txBody>
      </p:sp>
      <p:pic>
        <p:nvPicPr>
          <p:cNvPr id="106" name="~PP3483.WAV">
            <a:hlinkClick r:id="" action="ppaction://media"/>
          </p:cNvPr>
          <p:cNvPicPr>
            <a:picLocks noRot="1" noChangeAspect="1"/>
          </p:cNvPicPr>
          <p:nvPr>
            <a:wavAudioFile r:embed="rId2" name="~PP348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104" grpId="0" animBg="1"/>
      <p:bldP spid="111" grpId="0" animBg="1"/>
      <p:bldP spid="1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4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5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7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53" name="TextBox 52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8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67" name="TextBox 66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6096000" y="2438400"/>
            <a:ext cx="21336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Different example</a:t>
            </a:r>
            <a:endParaRPr lang="en-US" sz="1600" dirty="0"/>
          </a:p>
        </p:txBody>
      </p:sp>
      <p:pic>
        <p:nvPicPr>
          <p:cNvPr id="43" name="~PP3278.WAV">
            <a:hlinkClick r:id="" action="ppaction://media"/>
          </p:cNvPr>
          <p:cNvPicPr>
            <a:picLocks noRot="1" noChangeAspect="1"/>
          </p:cNvPicPr>
          <p:nvPr>
            <a:wavAudioFile r:embed="rId1" name="~PP3278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58" name="TextBox 157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4" name="TextBox 163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5" name="TextBox 174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7" name="TextBox 176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pic>
        <p:nvPicPr>
          <p:cNvPr id="83" name="~PP3652.WAV">
            <a:hlinkClick r:id="" action="ppaction://media"/>
          </p:cNvPr>
          <p:cNvPicPr>
            <a:picLocks noRot="1" noChangeAspect="1"/>
          </p:cNvPicPr>
          <p:nvPr>
            <a:wavAudioFile r:embed="rId1" name="~PP365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58" name="TextBox 157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4" name="TextBox 163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5" name="TextBox 174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7" name="TextBox 176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cxnSp>
        <p:nvCxnSpPr>
          <p:cNvPr id="145" name="Straight Arrow Connector 144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5" name="~PP3853.WAV">
            <a:hlinkClick r:id="" action="ppaction://media"/>
          </p:cNvPr>
          <p:cNvPicPr>
            <a:picLocks noRot="1" noChangeAspect="1"/>
          </p:cNvPicPr>
          <p:nvPr>
            <a:wavAudioFile r:embed="rId1" name="~PP385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58" name="TextBox 157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4" name="TextBox 163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5" name="TextBox 174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7" name="TextBox 176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cxnSp>
        <p:nvCxnSpPr>
          <p:cNvPr id="145" name="Straight Arrow Connector 144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5867400" y="5562600"/>
            <a:ext cx="2133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Local operation not transformed</a:t>
            </a:r>
            <a:endParaRPr lang="en-US" dirty="0"/>
          </a:p>
        </p:txBody>
      </p:sp>
      <p:pic>
        <p:nvPicPr>
          <p:cNvPr id="86" name="~PP2898.WAV">
            <a:hlinkClick r:id="" action="ppaction://media"/>
          </p:cNvPr>
          <p:cNvPicPr>
            <a:picLocks noRot="1" noChangeAspect="1"/>
          </p:cNvPicPr>
          <p:nvPr>
            <a:wavAudioFile r:embed="rId1" name="~PP2898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pic>
        <p:nvPicPr>
          <p:cNvPr id="86" name="~PP847.WAV">
            <a:hlinkClick r:id="" action="ppaction://media"/>
          </p:cNvPr>
          <p:cNvPicPr>
            <a:picLocks noRot="1" noChangeAspect="1"/>
          </p:cNvPicPr>
          <p:nvPr>
            <a:wavAudioFile r:embed="rId1" name="~PP84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cxnSp>
        <p:nvCxnSpPr>
          <p:cNvPr id="136" name="Straight Arrow Connector 135"/>
          <p:cNvCxnSpPr/>
          <p:nvPr/>
        </p:nvCxnSpPr>
        <p:spPr>
          <a:xfrm rot="10800000" flipV="1">
            <a:off x="42672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0" name="~PP2199.WAV">
            <a:hlinkClick r:id="" action="ppaction://media"/>
          </p:cNvPr>
          <p:cNvPicPr>
            <a:picLocks noRot="1" noChangeAspect="1"/>
          </p:cNvPicPr>
          <p:nvPr>
            <a:wavAudioFile r:embed="rId1" name="~PP219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cxnSp>
        <p:nvCxnSpPr>
          <p:cNvPr id="136" name="Straight Arrow Connector 135"/>
          <p:cNvCxnSpPr/>
          <p:nvPr/>
        </p:nvCxnSpPr>
        <p:spPr>
          <a:xfrm rot="10800000" flipV="1">
            <a:off x="42672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5867400" y="5562600"/>
            <a:ext cx="2133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Local operation not transformed</a:t>
            </a:r>
            <a:endParaRPr lang="en-US" dirty="0"/>
          </a:p>
        </p:txBody>
      </p:sp>
      <p:pic>
        <p:nvPicPr>
          <p:cNvPr id="90" name="~PP2815.WAV">
            <a:hlinkClick r:id="" action="ppaction://media"/>
          </p:cNvPr>
          <p:cNvPicPr>
            <a:picLocks noRot="1" noChangeAspect="1"/>
          </p:cNvPicPr>
          <p:nvPr>
            <a:wavAudioFile r:embed="rId1" name="~PP281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 Of Order Broadcast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7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" y="44196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38200" y="2133600"/>
            <a:ext cx="2895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8600" y="47243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4290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733800" y="2819400"/>
            <a:ext cx="2514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433482">
            <a:off x="1152248" y="1865411"/>
            <a:ext cx="108701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838200" y="2133600"/>
            <a:ext cx="54102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rot="858920">
            <a:off x="3904151" y="2669876"/>
            <a:ext cx="12946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cxnSp>
        <p:nvCxnSpPr>
          <p:cNvPr id="62" name="Straight Arrow Connector 61"/>
          <p:cNvCxnSpPr/>
          <p:nvPr/>
        </p:nvCxnSpPr>
        <p:spPr>
          <a:xfrm rot="10800000" flipV="1">
            <a:off x="838200" y="2819400"/>
            <a:ext cx="2895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0800000">
            <a:off x="838200" y="3886200"/>
            <a:ext cx="5410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10800000">
            <a:off x="3733800" y="3352800"/>
            <a:ext cx="2514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 rot="638527">
            <a:off x="4364336" y="3656175"/>
            <a:ext cx="8382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Yes, No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3048000" y="44196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048000" y="47243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84" name="TextBox 83"/>
          <p:cNvSpPr txBox="1"/>
          <p:nvPr/>
        </p:nvSpPr>
        <p:spPr>
          <a:xfrm>
            <a:off x="5486400" y="44196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5486400" y="50292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Yes, No</a:t>
            </a:r>
            <a:endParaRPr lang="en-US" sz="1400" dirty="0"/>
          </a:p>
        </p:txBody>
      </p:sp>
      <p:sp>
        <p:nvSpPr>
          <p:cNvPr id="86" name="TextBox 85"/>
          <p:cNvSpPr txBox="1"/>
          <p:nvPr/>
        </p:nvSpPr>
        <p:spPr>
          <a:xfrm>
            <a:off x="228600" y="50291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Yes, No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3048000" y="5029199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Yes, No</a:t>
            </a:r>
            <a:endParaRPr lang="en-US" sz="1400" dirty="0"/>
          </a:p>
        </p:txBody>
      </p:sp>
      <p:sp>
        <p:nvSpPr>
          <p:cNvPr id="88" name="TextBox 87"/>
          <p:cNvSpPr txBox="1"/>
          <p:nvPr/>
        </p:nvSpPr>
        <p:spPr>
          <a:xfrm>
            <a:off x="5486400" y="47244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590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743200" y="5943600"/>
            <a:ext cx="1905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Correct Order?</a:t>
            </a:r>
            <a:endParaRPr lang="en-US" dirty="0"/>
          </a:p>
        </p:txBody>
      </p:sp>
      <p:sp>
        <p:nvSpPr>
          <p:cNvPr id="42" name="Left Brace 41"/>
          <p:cNvSpPr/>
          <p:nvPr/>
        </p:nvSpPr>
        <p:spPr>
          <a:xfrm>
            <a:off x="3505200" y="2514600"/>
            <a:ext cx="45719" cy="304800"/>
          </a:xfrm>
          <a:prstGeom prst="lef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Brace 42"/>
          <p:cNvSpPr/>
          <p:nvPr/>
        </p:nvSpPr>
        <p:spPr>
          <a:xfrm>
            <a:off x="6096000" y="3657600"/>
            <a:ext cx="45719" cy="304800"/>
          </a:xfrm>
          <a:prstGeom prst="lef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e 44"/>
          <p:cNvSpPr/>
          <p:nvPr/>
        </p:nvSpPr>
        <p:spPr>
          <a:xfrm>
            <a:off x="5867400" y="3352800"/>
            <a:ext cx="76200" cy="609600"/>
          </a:xfrm>
          <a:prstGeom prst="lef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934200" y="1676400"/>
            <a:ext cx="18288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M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  causes (&lt;) M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if M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sent from site S after M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 received at Site S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934200" y="2819400"/>
            <a:ext cx="18288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Causal; broadcast: At all sites, if M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 &lt; M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M</a:t>
            </a:r>
            <a:r>
              <a:rPr lang="en-US" sz="1400" baseline="-25000" dirty="0" smtClean="0"/>
              <a:t>1 </a:t>
            </a:r>
            <a:r>
              <a:rPr lang="en-US" sz="1400" dirty="0" smtClean="0"/>
              <a:t>should be processed after M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4267200" y="762001"/>
            <a:ext cx="1600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Causal relations</a:t>
            </a:r>
            <a:endParaRPr lang="en-US" sz="1400" dirty="0"/>
          </a:p>
        </p:txBody>
      </p:sp>
      <p:cxnSp>
        <p:nvCxnSpPr>
          <p:cNvPr id="52" name="Straight Arrow Connector 51"/>
          <p:cNvCxnSpPr>
            <a:stCxn id="49" idx="2"/>
            <a:endCxn id="42" idx="1"/>
          </p:cNvCxnSpPr>
          <p:nvPr/>
        </p:nvCxnSpPr>
        <p:spPr>
          <a:xfrm rot="5400000">
            <a:off x="3486151" y="1085850"/>
            <a:ext cx="1600199" cy="1562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9" idx="2"/>
            <a:endCxn id="45" idx="1"/>
          </p:cNvCxnSpPr>
          <p:nvPr/>
        </p:nvCxnSpPr>
        <p:spPr>
          <a:xfrm rot="16200000" flipH="1">
            <a:off x="4171951" y="1962150"/>
            <a:ext cx="2590799" cy="8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9" idx="2"/>
            <a:endCxn id="43" idx="1"/>
          </p:cNvCxnSpPr>
          <p:nvPr/>
        </p:nvCxnSpPr>
        <p:spPr>
          <a:xfrm rot="16200000" flipH="1">
            <a:off x="4210051" y="1924050"/>
            <a:ext cx="2743199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6" idx="0"/>
          </p:cNvCxnSpPr>
          <p:nvPr/>
        </p:nvCxnSpPr>
        <p:spPr>
          <a:xfrm rot="16200000" flipV="1">
            <a:off x="1885950" y="4133850"/>
            <a:ext cx="609601" cy="300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6" idx="0"/>
          </p:cNvCxnSpPr>
          <p:nvPr/>
        </p:nvCxnSpPr>
        <p:spPr>
          <a:xfrm rot="5400000" flipH="1" flipV="1">
            <a:off x="4514851" y="4514851"/>
            <a:ext cx="609599" cy="2247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934200" y="3886200"/>
            <a:ext cx="19050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How to detect and ensure causal broadcast? </a:t>
            </a:r>
            <a:endParaRPr lang="en-US" sz="1400" dirty="0"/>
          </a:p>
        </p:txBody>
      </p:sp>
      <p:pic>
        <p:nvPicPr>
          <p:cNvPr id="50" name="~PP2955.WAV">
            <a:hlinkClick r:id="" action="ppaction://media"/>
          </p:cNvPr>
          <p:cNvPicPr>
            <a:picLocks noRot="1" noChangeAspect="1"/>
          </p:cNvPicPr>
          <p:nvPr>
            <a:wavAudioFile r:embed="rId2" name="~PP295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48" grpId="0" animBg="1"/>
      <p:bldP spid="60" grpId="0" animBg="1"/>
      <p:bldP spid="75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36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9" grpId="0" animBg="1"/>
      <p:bldP spid="6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cxnSp>
        <p:nvCxnSpPr>
          <p:cNvPr id="163" name="Straight Arrow Connector 162"/>
          <p:cNvCxnSpPr/>
          <p:nvPr/>
        </p:nvCxnSpPr>
        <p:spPr>
          <a:xfrm rot="10800000" flipV="1">
            <a:off x="4267200" y="6094411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0" name="~PP3478.WAV">
            <a:hlinkClick r:id="" action="ppaction://media"/>
          </p:cNvPr>
          <p:cNvPicPr>
            <a:picLocks noRot="1" noChangeAspect="1"/>
          </p:cNvPicPr>
          <p:nvPr>
            <a:wavAudioFile r:embed="rId1" name="~PP3478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5867400" y="5562600"/>
            <a:ext cx="2057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1 &lt; User 2</a:t>
            </a:r>
            <a:endParaRPr lang="en-US" dirty="0"/>
          </a:p>
        </p:txBody>
      </p:sp>
      <p:pic>
        <p:nvPicPr>
          <p:cNvPr id="95" name="~PP3022.WAV">
            <a:hlinkClick r:id="" action="ppaction://media"/>
          </p:cNvPr>
          <p:cNvPicPr>
            <a:picLocks noRot="1" noChangeAspect="1"/>
          </p:cNvPicPr>
          <p:nvPr>
            <a:wavAudioFile r:embed="rId1" name="~PP302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5867400" y="5562600"/>
            <a:ext cx="2057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1 &lt; User 2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cxnSp>
        <p:nvCxnSpPr>
          <p:cNvPr id="96" name="Straight Arrow Connector 95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8" name="~PP3067.WAV">
            <a:hlinkClick r:id="" action="ppaction://media"/>
          </p:cNvPr>
          <p:cNvPicPr>
            <a:picLocks noRot="1" noChangeAspect="1"/>
          </p:cNvPicPr>
          <p:nvPr>
            <a:wavAudioFile r:embed="rId1" name="~PP306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cxnSp>
        <p:nvCxnSpPr>
          <p:cNvPr id="96" name="Straight Arrow Connector 95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4" name="~PP2111.WAV">
            <a:hlinkClick r:id="" action="ppaction://media"/>
          </p:cNvPr>
          <p:cNvPicPr>
            <a:picLocks noRot="1" noChangeAspect="1"/>
          </p:cNvPicPr>
          <p:nvPr>
            <a:wavAudioFile r:embed="rId1" name="~PP211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Concurrent Remote Operations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!</a:t>
            </a:r>
            <a:endParaRPr lang="en-US" sz="1100" dirty="0"/>
          </a:p>
        </p:txBody>
      </p:sp>
      <p:cxnSp>
        <p:nvCxnSpPr>
          <p:cNvPr id="96" name="Straight Arrow Connector 95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791200" y="5105400"/>
            <a:ext cx="2819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Never compared user ids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791200" y="4572000"/>
            <a:ext cx="2057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Inconsistency!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791200" y="5562600"/>
            <a:ext cx="2819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Never transformed local operations</a:t>
            </a:r>
            <a:endParaRPr lang="en-US" dirty="0"/>
          </a:p>
        </p:txBody>
      </p:sp>
      <p:pic>
        <p:nvPicPr>
          <p:cNvPr id="109" name="~PP855.WAV">
            <a:hlinkClick r:id="" action="ppaction://media"/>
          </p:cNvPr>
          <p:cNvPicPr>
            <a:picLocks noRot="1" noChangeAspect="1"/>
          </p:cNvPicPr>
          <p:nvPr>
            <a:wavAudioFile r:embed="rId2" name="~PP85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  <p:bldLst>
      <p:bldP spid="98" grpId="0" animBg="1"/>
      <p:bldP spid="107" grpId="0" animBg="1"/>
      <p:bldP spid="10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Re-Run with Transformations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4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5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7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53" name="TextBox 52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8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62" name="TextBox 61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67" name="TextBox 66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pic>
        <p:nvPicPr>
          <p:cNvPr id="41" name="~PP2386.WAV">
            <a:hlinkClick r:id="" action="ppaction://media"/>
          </p:cNvPr>
          <p:cNvPicPr>
            <a:picLocks noRot="1" noChangeAspect="1"/>
          </p:cNvPicPr>
          <p:nvPr>
            <a:wavAudioFile r:embed="rId1" name="~PP2386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58" name="TextBox 157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4" name="TextBox 163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5" name="TextBox 174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7" name="TextBox 176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pic>
        <p:nvPicPr>
          <p:cNvPr id="83" name="~PP2540.WAV">
            <a:hlinkClick r:id="" action="ppaction://media"/>
          </p:cNvPr>
          <p:cNvPicPr>
            <a:picLocks noRot="1" noChangeAspect="1"/>
          </p:cNvPicPr>
          <p:nvPr>
            <a:wavAudioFile r:embed="rId1" name="~PP2540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0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58" name="TextBox 157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4" name="TextBox 163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5" name="TextBox 174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7" name="TextBox 176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cxnSp>
        <p:nvCxnSpPr>
          <p:cNvPr id="145" name="Straight Arrow Connector 144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5" name="~PP4.WAV">
            <a:hlinkClick r:id="" action="ppaction://media"/>
          </p:cNvPr>
          <p:cNvPicPr>
            <a:picLocks noRot="1" noChangeAspect="1"/>
          </p:cNvPicPr>
          <p:nvPr>
            <a:wavAudioFile r:embed="rId1" name="~PP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58" name="TextBox 157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63" name="TextBox 162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4" name="TextBox 163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grpSp>
        <p:nvGrpSpPr>
          <p:cNvPr id="20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5" name="TextBox 174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7" name="TextBox 176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cxnSp>
        <p:nvCxnSpPr>
          <p:cNvPr id="145" name="Straight Arrow Connector 144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5867400" y="5562600"/>
            <a:ext cx="2133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Local transformed</a:t>
            </a:r>
            <a:endParaRPr lang="en-US" dirty="0"/>
          </a:p>
        </p:txBody>
      </p:sp>
      <p:pic>
        <p:nvPicPr>
          <p:cNvPr id="86" name="~PP285.WAV">
            <a:hlinkClick r:id="" action="ppaction://media"/>
          </p:cNvPr>
          <p:cNvPicPr>
            <a:picLocks noRot="1" noChangeAspect="1"/>
          </p:cNvPicPr>
          <p:nvPr>
            <a:wavAudioFile r:embed="rId1" name="~PP28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pic>
        <p:nvPicPr>
          <p:cNvPr id="86" name="~PP3035.WAV">
            <a:hlinkClick r:id="" action="ppaction://media"/>
          </p:cNvPr>
          <p:cNvPicPr>
            <a:picLocks noRot="1" noChangeAspect="1"/>
          </p:cNvPicPr>
          <p:nvPr>
            <a:wavAudioFile r:embed="rId1" name="~PP303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4343400" y="5562600"/>
            <a:ext cx="1447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Unicast</a:t>
            </a:r>
            <a:r>
              <a:rPr lang="en-US" dirty="0" smtClean="0"/>
              <a:t> Sequence Numbers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4800" y="6629400"/>
            <a:ext cx="8229600" cy="1946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8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48006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0" y="51054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4495800" y="48006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Done?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495800" y="5105400"/>
            <a:ext cx="1143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Lunch?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0" y="9906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2133600" y="990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133600" y="990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419600" y="5638800"/>
            <a:ext cx="114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PC2 Buffer</a:t>
            </a:r>
            <a:endParaRPr lang="en-US" sz="1400" dirty="0"/>
          </a:p>
        </p:txBody>
      </p:sp>
      <p:grpSp>
        <p:nvGrpSpPr>
          <p:cNvPr id="3" name="Group 60"/>
          <p:cNvGrpSpPr/>
          <p:nvPr/>
        </p:nvGrpSpPr>
        <p:grpSpPr>
          <a:xfrm rot="1138041">
            <a:off x="2078456" y="2603415"/>
            <a:ext cx="1066800" cy="307777"/>
            <a:chOff x="2438400" y="1676400"/>
            <a:chExt cx="1066800" cy="307777"/>
          </a:xfrm>
        </p:grpSpPr>
        <p:sp>
          <p:nvSpPr>
            <p:cNvPr id="27" name="TextBox 26"/>
            <p:cNvSpPr txBox="1"/>
            <p:nvPr/>
          </p:nvSpPr>
          <p:spPr>
            <a:xfrm>
              <a:off x="2438400" y="1676400"/>
              <a:ext cx="750115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00400" y="16764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68"/>
          <p:cNvGrpSpPr/>
          <p:nvPr/>
        </p:nvGrpSpPr>
        <p:grpSpPr>
          <a:xfrm rot="20596089">
            <a:off x="2077640" y="3354659"/>
            <a:ext cx="1116472" cy="304800"/>
            <a:chOff x="5436728" y="2209800"/>
            <a:chExt cx="1116472" cy="304800"/>
          </a:xfrm>
        </p:grpSpPr>
        <p:sp>
          <p:nvSpPr>
            <p:cNvPr id="64" name="TextBox 63"/>
            <p:cNvSpPr txBox="1"/>
            <p:nvPr/>
          </p:nvSpPr>
          <p:spPr>
            <a:xfrm>
              <a:off x="5436728" y="2209800"/>
              <a:ext cx="838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248400" y="22098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371600" y="14478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Remote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2133600" y="14478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2133600" y="14478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4343400" y="9144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4953000" y="9144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4191000" y="1371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Remote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2133600" y="990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grpSp>
        <p:nvGrpSpPr>
          <p:cNvPr id="7" name="Group 48"/>
          <p:cNvGrpSpPr/>
          <p:nvPr/>
        </p:nvGrpSpPr>
        <p:grpSpPr>
          <a:xfrm>
            <a:off x="4495800" y="6019800"/>
            <a:ext cx="1066800" cy="307777"/>
            <a:chOff x="2438400" y="1676400"/>
            <a:chExt cx="1066800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2438400" y="1676400"/>
              <a:ext cx="750115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Done?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00400" y="16764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4495800" y="6324600"/>
            <a:ext cx="1122759" cy="304800"/>
            <a:chOff x="5436728" y="2209800"/>
            <a:chExt cx="1116472" cy="304800"/>
          </a:xfrm>
        </p:grpSpPr>
        <p:sp>
          <p:nvSpPr>
            <p:cNvPr id="53" name="TextBox 52"/>
            <p:cNvSpPr txBox="1"/>
            <p:nvPr/>
          </p:nvSpPr>
          <p:spPr>
            <a:xfrm>
              <a:off x="5436728" y="2209800"/>
              <a:ext cx="8382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Lunch?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48400" y="2209800"/>
              <a:ext cx="304800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sp>
        <p:nvSpPr>
          <p:cNvPr id="60" name="Oval 59"/>
          <p:cNvSpPr/>
          <p:nvPr/>
        </p:nvSpPr>
        <p:spPr>
          <a:xfrm>
            <a:off x="1600200" y="1752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62" name="Oval 61"/>
          <p:cNvSpPr/>
          <p:nvPr/>
        </p:nvSpPr>
        <p:spPr>
          <a:xfrm>
            <a:off x="4495800" y="1752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63" name="Straight Connector 62"/>
          <p:cNvCxnSpPr/>
          <p:nvPr/>
        </p:nvCxnSpPr>
        <p:spPr>
          <a:xfrm rot="5400000">
            <a:off x="762000" y="3505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3657600" y="3505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905000" y="2667000"/>
            <a:ext cx="2895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1905000" y="2971800"/>
            <a:ext cx="2895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953000" y="1371600"/>
            <a:ext cx="381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858000" y="838200"/>
            <a:ext cx="16002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Number for each user “ vector timestamp</a:t>
            </a:r>
            <a:endParaRPr lang="en-US" sz="1400" dirty="0"/>
          </a:p>
        </p:txBody>
      </p:sp>
      <p:cxnSp>
        <p:nvCxnSpPr>
          <p:cNvPr id="54" name="Straight Arrow Connector 53"/>
          <p:cNvCxnSpPr>
            <a:stCxn id="52" idx="1"/>
            <a:endCxn id="78" idx="3"/>
          </p:cNvCxnSpPr>
          <p:nvPr/>
        </p:nvCxnSpPr>
        <p:spPr>
          <a:xfrm rot="10800000">
            <a:off x="5334000" y="1068290"/>
            <a:ext cx="1524000" cy="1392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92" idx="1"/>
          </p:cNvCxnSpPr>
          <p:nvPr/>
        </p:nvCxnSpPr>
        <p:spPr>
          <a:xfrm rot="10800000" flipV="1">
            <a:off x="2971800" y="2045732"/>
            <a:ext cx="3886200" cy="926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6858000" y="1676400"/>
            <a:ext cx="16002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Message has vector time stamp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6858000" y="2590800"/>
            <a:ext cx="16002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Ordered buffer for messages arriving early</a:t>
            </a:r>
            <a:endParaRPr lang="en-US" sz="1400" dirty="0"/>
          </a:p>
        </p:txBody>
      </p:sp>
      <p:cxnSp>
        <p:nvCxnSpPr>
          <p:cNvPr id="95" name="Straight Arrow Connector 94"/>
          <p:cNvCxnSpPr>
            <a:stCxn id="94" idx="1"/>
          </p:cNvCxnSpPr>
          <p:nvPr/>
        </p:nvCxnSpPr>
        <p:spPr>
          <a:xfrm rot="10800000" flipV="1">
            <a:off x="5257800" y="2960132"/>
            <a:ext cx="1600200" cy="3071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858000" y="3581400"/>
            <a:ext cx="1600200" cy="1169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Buffer of received messages – later will see buffer of sent messages</a:t>
            </a:r>
            <a:endParaRPr lang="en-US" sz="1400" dirty="0"/>
          </a:p>
        </p:txBody>
      </p:sp>
      <p:pic>
        <p:nvPicPr>
          <p:cNvPr id="56" name="~PP680.WAV">
            <a:hlinkClick r:id="" action="ppaction://media"/>
          </p:cNvPr>
          <p:cNvPicPr>
            <a:picLocks noRot="1" noChangeAspect="1"/>
          </p:cNvPicPr>
          <p:nvPr>
            <a:wavAudioFile r:embed="rId2" name="~PP68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2" grpId="0" animBg="1"/>
      <p:bldP spid="92" grpId="0" animBg="1"/>
      <p:bldP spid="94" grpId="0" animBg="1"/>
      <p:bldP spid="4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cxnSp>
        <p:nvCxnSpPr>
          <p:cNvPr id="136" name="Straight Arrow Connector 135"/>
          <p:cNvCxnSpPr/>
          <p:nvPr/>
        </p:nvCxnSpPr>
        <p:spPr>
          <a:xfrm rot="10800000" flipV="1">
            <a:off x="42672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0" name="~PP2312.WAV">
            <a:hlinkClick r:id="" action="ppaction://media"/>
          </p:cNvPr>
          <p:cNvPicPr>
            <a:picLocks noRot="1" noChangeAspect="1"/>
          </p:cNvPicPr>
          <p:nvPr>
            <a:wavAudioFile r:embed="rId1" name="~PP2312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cxnSp>
        <p:nvCxnSpPr>
          <p:cNvPr id="136" name="Straight Arrow Connector 135"/>
          <p:cNvCxnSpPr/>
          <p:nvPr/>
        </p:nvCxnSpPr>
        <p:spPr>
          <a:xfrm rot="10800000" flipV="1">
            <a:off x="42672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5867400" y="5562600"/>
            <a:ext cx="2133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Local operation transformed</a:t>
            </a:r>
            <a:endParaRPr lang="en-US" dirty="0"/>
          </a:p>
        </p:txBody>
      </p:sp>
      <p:pic>
        <p:nvPicPr>
          <p:cNvPr id="90" name="~PP709.WAV">
            <a:hlinkClick r:id="" action="ppaction://media"/>
          </p:cNvPr>
          <p:cNvPicPr>
            <a:picLocks noRot="1" noChangeAspect="1"/>
          </p:cNvPicPr>
          <p:nvPr>
            <a:wavAudioFile r:embed="rId1" name="~PP70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?</a:t>
            </a:r>
            <a:endParaRPr lang="en-US" sz="1100" dirty="0"/>
          </a:p>
        </p:txBody>
      </p:sp>
      <p:cxnSp>
        <p:nvCxnSpPr>
          <p:cNvPr id="163" name="Straight Arrow Connector 162"/>
          <p:cNvCxnSpPr/>
          <p:nvPr/>
        </p:nvCxnSpPr>
        <p:spPr>
          <a:xfrm rot="10800000" flipV="1">
            <a:off x="4267200" y="6094411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0" name="~PP3850.WAV">
            <a:hlinkClick r:id="" action="ppaction://media"/>
          </p:cNvPr>
          <p:cNvPicPr>
            <a:picLocks noRot="1" noChangeAspect="1"/>
          </p:cNvPicPr>
          <p:nvPr>
            <a:wavAudioFile r:embed="rId1" name="~PP3850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4" name="TextBox 93"/>
          <p:cNvSpPr txBox="1"/>
          <p:nvPr/>
        </p:nvSpPr>
        <p:spPr>
          <a:xfrm>
            <a:off x="4419600" y="2743200"/>
            <a:ext cx="2057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1 &lt; User 2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5867400" y="6096000"/>
            <a:ext cx="2057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Local operation transformed</a:t>
            </a:r>
            <a:endParaRPr lang="en-US" dirty="0"/>
          </a:p>
        </p:txBody>
      </p:sp>
      <p:pic>
        <p:nvPicPr>
          <p:cNvPr id="96" name="~PP2859.WAV">
            <a:hlinkClick r:id="" action="ppaction://media"/>
          </p:cNvPr>
          <p:cNvPicPr>
            <a:picLocks noRot="1" noChangeAspect="1"/>
          </p:cNvPicPr>
          <p:nvPr>
            <a:wavAudioFile r:embed="rId1" name="~PP285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cxnSp>
        <p:nvCxnSpPr>
          <p:cNvPr id="96" name="Straight Arrow Connector 95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4" name="~PP1225.WAV">
            <a:hlinkClick r:id="" action="ppaction://media"/>
          </p:cNvPr>
          <p:cNvPicPr>
            <a:picLocks noRot="1" noChangeAspect="1"/>
          </p:cNvPicPr>
          <p:nvPr>
            <a:wavAudioFile r:embed="rId1" name="~PP122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I,7, ?</a:t>
              </a:r>
              <a:endParaRPr lang="en-US" sz="1100" dirty="0"/>
            </a:p>
          </p:txBody>
        </p:sp>
      </p:grpSp>
      <p:grpSp>
        <p:nvGrpSpPr>
          <p:cNvPr id="15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16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cxnSp>
        <p:nvCxnSpPr>
          <p:cNvPr id="96" name="Straight Arrow Connector 95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9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2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5867400" y="5562600"/>
            <a:ext cx="2057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1 &lt; User 2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5867400" y="6096000"/>
            <a:ext cx="2057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Local operation transformed</a:t>
            </a:r>
            <a:endParaRPr lang="en-US" dirty="0"/>
          </a:p>
        </p:txBody>
      </p:sp>
      <p:pic>
        <p:nvPicPr>
          <p:cNvPr id="94" name="~PP191.WAV">
            <a:hlinkClick r:id="" action="ppaction://media"/>
          </p:cNvPr>
          <p:cNvPicPr>
            <a:picLocks noRot="1" noChangeAspect="1"/>
          </p:cNvPicPr>
          <p:nvPr>
            <a:wavAudioFile r:embed="rId1" name="~PP19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"/>
          <p:cNvGrpSpPr/>
          <p:nvPr/>
        </p:nvGrpSpPr>
        <p:grpSpPr>
          <a:xfrm rot="754710">
            <a:off x="1005018" y="2091514"/>
            <a:ext cx="1155700" cy="261610"/>
            <a:chOff x="6477000" y="2590800"/>
            <a:chExt cx="1109472" cy="261610"/>
          </a:xfrm>
        </p:grpSpPr>
        <p:grpSp>
          <p:nvGrpSpPr>
            <p:cNvPr id="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I,5, ?</a:t>
              </a:r>
              <a:endParaRPr lang="en-US" sz="11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Interaction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838200" y="22860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rot="10800000" flipV="1">
            <a:off x="838200" y="23622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0" name="TextBox 229"/>
          <p:cNvSpPr txBox="1"/>
          <p:nvPr/>
        </p:nvSpPr>
        <p:spPr>
          <a:xfrm>
            <a:off x="3657600" y="2133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5" name="Group 107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59" name="TextBox 25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6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63" name="TextBox 262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3200400" y="990600"/>
            <a:ext cx="609600" cy="307777"/>
            <a:chOff x="3352800" y="990600"/>
            <a:chExt cx="609600" cy="307777"/>
          </a:xfrm>
        </p:grpSpPr>
        <p:sp>
          <p:nvSpPr>
            <p:cNvPr id="267" name="TextBox 26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  <p:grpSp>
        <p:nvGrpSpPr>
          <p:cNvPr id="8" name="Group 109"/>
          <p:cNvGrpSpPr/>
          <p:nvPr/>
        </p:nvGrpSpPr>
        <p:grpSpPr>
          <a:xfrm>
            <a:off x="457200" y="990600"/>
            <a:ext cx="609600" cy="307777"/>
            <a:chOff x="457200" y="990600"/>
            <a:chExt cx="609600" cy="307777"/>
          </a:xfrm>
        </p:grpSpPr>
        <p:sp>
          <p:nvSpPr>
            <p:cNvPr id="275" name="TextBox 274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2057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I,5, ?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657600" y="24384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sp>
        <p:nvSpPr>
          <p:cNvPr id="88" name="Rectangle 87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9718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1" name="Rectangle 90"/>
          <p:cNvSpPr/>
          <p:nvPr/>
        </p:nvSpPr>
        <p:spPr>
          <a:xfrm>
            <a:off x="1524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28600" y="5334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grpSp>
        <p:nvGrpSpPr>
          <p:cNvPr id="9" name="Group 163"/>
          <p:cNvGrpSpPr/>
          <p:nvPr/>
        </p:nvGrpSpPr>
        <p:grpSpPr>
          <a:xfrm rot="20295839">
            <a:off x="2217155" y="2262096"/>
            <a:ext cx="1155700" cy="261610"/>
            <a:chOff x="6477000" y="2590800"/>
            <a:chExt cx="1109472" cy="261610"/>
          </a:xfrm>
        </p:grpSpPr>
        <p:grpSp>
          <p:nvGrpSpPr>
            <p:cNvPr id="10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rot="10800000" flipV="1">
            <a:off x="838200" y="26670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63"/>
          <p:cNvGrpSpPr/>
          <p:nvPr/>
        </p:nvGrpSpPr>
        <p:grpSpPr>
          <a:xfrm rot="20281440">
            <a:off x="2445364" y="2645138"/>
            <a:ext cx="1155700" cy="261611"/>
            <a:chOff x="6477000" y="2590799"/>
            <a:chExt cx="1109472" cy="261611"/>
          </a:xfrm>
        </p:grpSpPr>
        <p:grpSp>
          <p:nvGrpSpPr>
            <p:cNvPr id="12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4</a:t>
                </a:r>
                <a:endParaRPr lang="en-US" sz="11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I,6,!</a:t>
              </a:r>
              <a:endParaRPr lang="en-US" sz="1100" dirty="0"/>
            </a:p>
          </p:txBody>
        </p:sp>
      </p:grpSp>
      <p:grpSp>
        <p:nvGrpSpPr>
          <p:cNvPr id="13" name="Group 163"/>
          <p:cNvGrpSpPr/>
          <p:nvPr/>
        </p:nvGrpSpPr>
        <p:grpSpPr>
          <a:xfrm>
            <a:off x="3124200" y="5638800"/>
            <a:ext cx="1155700" cy="261610"/>
            <a:chOff x="6477000" y="2590800"/>
            <a:chExt cx="1109472" cy="261610"/>
          </a:xfrm>
        </p:grpSpPr>
        <p:grpSp>
          <p:nvGrpSpPr>
            <p:cNvPr id="14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1</a:t>
                </a:r>
                <a:endParaRPr lang="en-US" sz="1100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I,1,l</a:t>
              </a:r>
              <a:endParaRPr lang="en-US" sz="1100" dirty="0"/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381000" y="5638800"/>
            <a:ext cx="1155700" cy="261610"/>
            <a:chOff x="6477000" y="2590800"/>
            <a:chExt cx="1109472" cy="261610"/>
          </a:xfrm>
        </p:grpSpPr>
        <p:grpSp>
          <p:nvGrpSpPr>
            <p:cNvPr id="16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6477000" y="2590800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I,7,?</a:t>
              </a:r>
              <a:endParaRPr lang="en-US" sz="1100" dirty="0"/>
            </a:p>
          </p:txBody>
        </p:sp>
      </p:grpSp>
      <p:grpSp>
        <p:nvGrpSpPr>
          <p:cNvPr id="17" name="Group 163"/>
          <p:cNvGrpSpPr/>
          <p:nvPr/>
        </p:nvGrpSpPr>
        <p:grpSpPr>
          <a:xfrm>
            <a:off x="3124200" y="5943600"/>
            <a:ext cx="1155700" cy="261611"/>
            <a:chOff x="6477000" y="2590799"/>
            <a:chExt cx="1109472" cy="261611"/>
          </a:xfrm>
        </p:grpSpPr>
        <p:grpSp>
          <p:nvGrpSpPr>
            <p:cNvPr id="18" name="Group 104"/>
            <p:cNvGrpSpPr/>
            <p:nvPr/>
          </p:nvGrpSpPr>
          <p:grpSpPr>
            <a:xfrm>
              <a:off x="6989064" y="2590800"/>
              <a:ext cx="597408" cy="261610"/>
              <a:chOff x="740664" y="4264223"/>
              <a:chExt cx="597408" cy="26161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740664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5</a:t>
                </a:r>
                <a:endParaRPr lang="en-US" sz="1100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033272" y="4264223"/>
                <a:ext cx="304800" cy="2616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2</a:t>
                </a:r>
                <a:endParaRPr lang="en-US" sz="110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6477000" y="2590799"/>
              <a:ext cx="512064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I,6, !</a:t>
              </a:r>
              <a:endParaRPr lang="en-US" sz="1100" dirty="0"/>
            </a:p>
          </p:txBody>
        </p:sp>
      </p:grpSp>
      <p:grpSp>
        <p:nvGrpSpPr>
          <p:cNvPr id="19" name="Group 72"/>
          <p:cNvGrpSpPr/>
          <p:nvPr/>
        </p:nvGrpSpPr>
        <p:grpSpPr>
          <a:xfrm>
            <a:off x="2971800" y="4495800"/>
            <a:ext cx="1219200" cy="307777"/>
            <a:chOff x="2971800" y="4495800"/>
            <a:chExt cx="1219200" cy="307777"/>
          </a:xfrm>
        </p:grpSpPr>
        <p:sp>
          <p:nvSpPr>
            <p:cNvPr id="167" name="TextBox 166"/>
            <p:cNvSpPr txBox="1"/>
            <p:nvPr/>
          </p:nvSpPr>
          <p:spPr>
            <a:xfrm>
              <a:off x="29718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2766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5814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86200" y="44958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2971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72" name="TextBox 171"/>
          <p:cNvSpPr txBox="1"/>
          <p:nvPr/>
        </p:nvSpPr>
        <p:spPr>
          <a:xfrm>
            <a:off x="3276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3581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8862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76" name="TextBox 175"/>
          <p:cNvSpPr txBox="1"/>
          <p:nvPr/>
        </p:nvSpPr>
        <p:spPr>
          <a:xfrm>
            <a:off x="41910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1910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44958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4495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228600" y="3124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I,1,l</a:t>
            </a:r>
            <a:endParaRPr lang="en-US" sz="1100" dirty="0"/>
          </a:p>
        </p:txBody>
      </p:sp>
      <p:grpSp>
        <p:nvGrpSpPr>
          <p:cNvPr id="20" name="Group 60"/>
          <p:cNvGrpSpPr/>
          <p:nvPr/>
        </p:nvGrpSpPr>
        <p:grpSpPr>
          <a:xfrm>
            <a:off x="228600" y="4492823"/>
            <a:ext cx="1219200" cy="307777"/>
            <a:chOff x="228600" y="4492823"/>
            <a:chExt cx="1219200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2286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</a:t>
              </a:r>
              <a:endParaRPr lang="en-US" sz="14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</a:t>
              </a:r>
              <a:endParaRPr lang="en-US" sz="14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43000" y="44928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</a:t>
              </a:r>
              <a:endParaRPr lang="en-US" sz="1400" dirty="0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286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334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>
            <a:off x="8382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143000" y="4188023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78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478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sp>
        <p:nvSpPr>
          <p:cNvPr id="134" name="TextBox 133"/>
          <p:cNvSpPr txBox="1"/>
          <p:nvPr/>
        </p:nvSpPr>
        <p:spPr>
          <a:xfrm>
            <a:off x="1752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7526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57600" y="2743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I,7, ?</a:t>
            </a:r>
            <a:endParaRPr lang="en-US" sz="1100" dirty="0"/>
          </a:p>
        </p:txBody>
      </p:sp>
      <p:sp>
        <p:nvSpPr>
          <p:cNvPr id="90" name="TextBox 89"/>
          <p:cNvSpPr txBox="1"/>
          <p:nvPr/>
        </p:nvSpPr>
        <p:spPr>
          <a:xfrm>
            <a:off x="4800600" y="44958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48006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95" name="TextBox 94"/>
          <p:cNvSpPr txBox="1"/>
          <p:nvPr/>
        </p:nvSpPr>
        <p:spPr>
          <a:xfrm>
            <a:off x="228600" y="36576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I,6, !</a:t>
            </a:r>
            <a:endParaRPr lang="en-US" sz="1100" dirty="0"/>
          </a:p>
        </p:txBody>
      </p:sp>
      <p:cxnSp>
        <p:nvCxnSpPr>
          <p:cNvPr id="96" name="Straight Arrow Connector 95"/>
          <p:cNvCxnSpPr/>
          <p:nvPr/>
        </p:nvCxnSpPr>
        <p:spPr>
          <a:xfrm rot="10800000" flipV="1">
            <a:off x="1524000" y="57912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057400" y="4191000"/>
            <a:ext cx="304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2057400" y="44928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791200" y="4572000"/>
            <a:ext cx="2057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Consistency!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5791200" y="5257800"/>
            <a:ext cx="2057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 Users?</a:t>
            </a:r>
            <a:endParaRPr lang="en-US" dirty="0"/>
          </a:p>
        </p:txBody>
      </p:sp>
      <p:pic>
        <p:nvPicPr>
          <p:cNvPr id="98" name="~PP2979.WAV">
            <a:hlinkClick r:id="" action="ppaction://media"/>
          </p:cNvPr>
          <p:cNvPicPr>
            <a:picLocks noRot="1" noChangeAspect="1"/>
          </p:cNvPicPr>
          <p:nvPr>
            <a:wavAudioFile r:embed="rId2" name="~PP297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3-User Concurrent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87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4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64" name="TextBox 63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6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019800" y="609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grpSp>
        <p:nvGrpSpPr>
          <p:cNvPr id="7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15" name="TextBox 114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133600"/>
            <a:ext cx="26670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133600"/>
            <a:ext cx="54102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199"/>
          <p:cNvGrpSpPr/>
          <p:nvPr/>
        </p:nvGrpSpPr>
        <p:grpSpPr>
          <a:xfrm rot="2166889">
            <a:off x="3568942" y="23092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10" name="Group 204"/>
          <p:cNvGrpSpPr/>
          <p:nvPr/>
        </p:nvGrpSpPr>
        <p:grpSpPr>
          <a:xfrm rot="19399072">
            <a:off x="4953316" y="2605687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11" name="Group 209"/>
          <p:cNvGrpSpPr/>
          <p:nvPr/>
        </p:nvGrpSpPr>
        <p:grpSpPr>
          <a:xfrm rot="609665">
            <a:off x="1078391" y="2017772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12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13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cxnSp>
        <p:nvCxnSpPr>
          <p:cNvPr id="75" name="Straight Arrow Connector 7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7" name="~PP1291.WAV">
            <a:hlinkClick r:id="" action="ppaction://media"/>
          </p:cNvPr>
          <p:cNvPicPr>
            <a:picLocks noRot="1" noChangeAspect="1"/>
          </p:cNvPicPr>
          <p:nvPr>
            <a:wavAudioFile r:embed="rId1" name="~PP129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dirty="0" smtClean="0">
                <a:sym typeface="Wingdings" pitchFamily="2" charset="2"/>
              </a:rPr>
              <a:t>3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88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50" name="TextBox 49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4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64" name="TextBox 63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6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019800" y="609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grpSp>
        <p:nvGrpSpPr>
          <p:cNvPr id="7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15" name="TextBox 114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133600"/>
            <a:ext cx="26670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133600"/>
            <a:ext cx="54102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199"/>
          <p:cNvGrpSpPr/>
          <p:nvPr/>
        </p:nvGrpSpPr>
        <p:grpSpPr>
          <a:xfrm rot="2166889">
            <a:off x="3568942" y="23092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10" name="Group 204"/>
          <p:cNvGrpSpPr/>
          <p:nvPr/>
        </p:nvGrpSpPr>
        <p:grpSpPr>
          <a:xfrm rot="19399072">
            <a:off x="4953316" y="2605687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11" name="Group 209"/>
          <p:cNvGrpSpPr/>
          <p:nvPr/>
        </p:nvGrpSpPr>
        <p:grpSpPr>
          <a:xfrm rot="609665">
            <a:off x="1078391" y="2017772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12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13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 a</a:t>
            </a:r>
            <a:endParaRPr lang="en-US" sz="1100" dirty="0"/>
          </a:p>
        </p:txBody>
      </p:sp>
      <p:pic>
        <p:nvPicPr>
          <p:cNvPr id="75" name="~PP242.WAV">
            <a:hlinkClick r:id="" action="ppaction://media"/>
          </p:cNvPr>
          <p:cNvPicPr>
            <a:picLocks noRot="1" noChangeAspect="1"/>
          </p:cNvPicPr>
          <p:nvPr>
            <a:wavAudioFile r:embed="rId1" name="~PP24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 and Apply Received Command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89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133600"/>
            <a:ext cx="26670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133600"/>
            <a:ext cx="54102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2166889">
            <a:off x="3568942" y="23092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399072">
            <a:off x="4953316" y="2605687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609665">
            <a:off x="1078391" y="2017772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a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79" name="TextBox 78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4" name="TextBox 83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89" name="TextBox 88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97" name="TextBox 9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pic>
        <p:nvPicPr>
          <p:cNvPr id="76" name="~PP1333.WAV">
            <a:hlinkClick r:id="" action="ppaction://media"/>
          </p:cNvPr>
          <p:cNvPicPr>
            <a:picLocks noRot="1" noChangeAspect="1"/>
          </p:cNvPicPr>
          <p:nvPr>
            <a:wavAudioFile r:embed="rId1" name="~PP133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 Vector Time Stamps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7467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 = (x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.. </a:t>
            </a:r>
            <a:r>
              <a:rPr lang="en-US" sz="1400" dirty="0" err="1" smtClean="0"/>
              <a:t>x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)  at Site </a:t>
            </a:r>
            <a:r>
              <a:rPr lang="en-US" sz="1400" dirty="0" err="1" smtClean="0"/>
              <a:t>S</a:t>
            </a:r>
            <a:r>
              <a:rPr lang="en-US" sz="1400" baseline="-25000" dirty="0" err="1" smtClean="0"/>
              <a:t>j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itchFamily="2" charset="2"/>
              </a:rPr>
              <a:t>  Site </a:t>
            </a:r>
            <a:r>
              <a:rPr lang="en-US" sz="1400" dirty="0" err="1" smtClean="0">
                <a:sym typeface="Wingdings" pitchFamily="2" charset="2"/>
              </a:rPr>
              <a:t>S</a:t>
            </a:r>
            <a:r>
              <a:rPr lang="en-US" sz="1400" baseline="-25000" dirty="0" err="1" smtClean="0">
                <a:sym typeface="Wingdings" pitchFamily="2" charset="2"/>
              </a:rPr>
              <a:t>j</a:t>
            </a:r>
            <a:r>
              <a:rPr lang="en-US" sz="1400" dirty="0" smtClean="0">
                <a:sym typeface="Wingdings" pitchFamily="2" charset="2"/>
              </a:rPr>
              <a:t> has received x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 messages from Site S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 for all 1≤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3807023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v1= (a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 .. a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4721423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 2= (b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.. 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5635823"/>
            <a:ext cx="4572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Possible that </a:t>
            </a:r>
            <a:r>
              <a:rPr lang="en-US" sz="1400" dirty="0" err="1" smtClean="0"/>
              <a:t>a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&lt; b</a:t>
            </a:r>
            <a:r>
              <a:rPr lang="en-US" sz="1400" baseline="-25000" dirty="0" smtClean="0"/>
              <a:t>i</a:t>
            </a:r>
            <a:r>
              <a:rPr lang="en-US" sz="1400" dirty="0" smtClean="0"/>
              <a:t> and </a:t>
            </a:r>
            <a:r>
              <a:rPr lang="en-US" sz="1400" dirty="0" err="1" smtClean="0"/>
              <a:t>a</a:t>
            </a:r>
            <a:r>
              <a:rPr lang="en-US" sz="1400" baseline="-25000" dirty="0" err="1" smtClean="0"/>
              <a:t>j</a:t>
            </a:r>
            <a:r>
              <a:rPr lang="en-US" sz="1400" dirty="0" smtClean="0"/>
              <a:t> &gt; 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j</a:t>
            </a:r>
            <a:r>
              <a:rPr lang="en-US" sz="1400" dirty="0" smtClean="0"/>
              <a:t> for some </a:t>
            </a:r>
            <a:r>
              <a:rPr lang="en-US" sz="1400" dirty="0" err="1" smtClean="0"/>
              <a:t>i</a:t>
            </a:r>
            <a:r>
              <a:rPr lang="en-US" sz="1400" dirty="0" smtClean="0"/>
              <a:t>, j </a:t>
            </a:r>
            <a:r>
              <a:rPr lang="en-US" sz="1400" dirty="0" smtClean="0">
                <a:sym typeface="Wingdings" pitchFamily="2" charset="2"/>
              </a:rPr>
              <a:t>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752600" y="4264223"/>
            <a:ext cx="381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&lt;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4264223"/>
            <a:ext cx="381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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4035623"/>
            <a:ext cx="2133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all 1≤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b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endParaRPr lang="en-US" sz="1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4569023"/>
            <a:ext cx="2438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 some 1 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&lt; b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endParaRPr lang="en-US" sz="14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5254823"/>
            <a:ext cx="3886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Vector time stamps do not create total order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6016823"/>
            <a:ext cx="6477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For now, we will assume that messages are such that they have total order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6400800"/>
            <a:ext cx="38862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In other words, no concurrent interaction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295400" y="2362200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v1= (a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 .. a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295400" y="3276600"/>
            <a:ext cx="18288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v 2= (b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, .. 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828800" y="2819400"/>
            <a:ext cx="6096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==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657600" y="2819400"/>
            <a:ext cx="381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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953000" y="2743200"/>
            <a:ext cx="2133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itchFamily="2" charset="2"/>
              </a:rPr>
              <a:t>for all 1≤ </a:t>
            </a:r>
            <a:r>
              <a:rPr lang="en-US" sz="14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≤ n, </a:t>
            </a:r>
            <a:r>
              <a:rPr lang="en-US" sz="1400" dirty="0" err="1" smtClean="0">
                <a:sym typeface="Wingdings" pitchFamily="2" charset="2"/>
              </a:rPr>
              <a:t>a</a:t>
            </a:r>
            <a:r>
              <a:rPr lang="en-US" sz="1400" baseline="-25000" dirty="0" err="1" smtClean="0">
                <a:sym typeface="Wingdings" pitchFamily="2" charset="2"/>
              </a:rPr>
              <a:t>i</a:t>
            </a:r>
            <a:r>
              <a:rPr lang="en-US" sz="1400" dirty="0" smtClean="0">
                <a:sym typeface="Wingdings" pitchFamily="2" charset="2"/>
              </a:rPr>
              <a:t> == b</a:t>
            </a:r>
            <a:r>
              <a:rPr lang="en-US" sz="1400" baseline="-25000" dirty="0" smtClean="0">
                <a:sym typeface="Wingdings" pitchFamily="2" charset="2"/>
              </a:rPr>
              <a:t>i</a:t>
            </a:r>
            <a:endParaRPr lang="en-US" sz="1400" baseline="-25000" dirty="0"/>
          </a:p>
        </p:txBody>
      </p:sp>
      <p:pic>
        <p:nvPicPr>
          <p:cNvPr id="19" name="~PP610.WAV">
            <a:hlinkClick r:id="" action="ppaction://media"/>
          </p:cNvPr>
          <p:cNvPicPr>
            <a:picLocks noRot="1" noChangeAspect="1"/>
          </p:cNvPicPr>
          <p:nvPr>
            <a:wavAudioFile r:embed="rId2" name="~PP61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Local Command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90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133600"/>
            <a:ext cx="26670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133600"/>
            <a:ext cx="54102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2166889">
            <a:off x="3568942" y="23092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399072">
            <a:off x="4953316" y="2605687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609665">
            <a:off x="1078391" y="2017772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a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79" name="TextBox 78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4" name="TextBox 83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89" name="TextBox 88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97" name="TextBox 96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pic>
        <p:nvPicPr>
          <p:cNvPr id="76" name="~PP3809.WAV">
            <a:hlinkClick r:id="" action="ppaction://media"/>
          </p:cNvPr>
          <p:cNvPicPr>
            <a:picLocks noRot="1" noChangeAspect="1"/>
          </p:cNvPicPr>
          <p:nvPr>
            <a:wavAudioFile r:embed="rId2" name="~PP3809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dirty="0" smtClean="0">
                <a:sym typeface="Wingdings" pitchFamily="2" charset="2"/>
              </a:rPr>
              <a:t>3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91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133600"/>
            <a:ext cx="26670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133600"/>
            <a:ext cx="54102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2166889">
            <a:off x="3568942" y="23092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399072">
            <a:off x="4953316" y="2605687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609665">
            <a:off x="1078391" y="2017772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a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324600" y="3886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 b</a:t>
            </a:r>
            <a:endParaRPr lang="en-US" sz="11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0" name="TextBox 79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5" name="TextBox 84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0" name="TextBox 89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99" name="TextBox 98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pic>
        <p:nvPicPr>
          <p:cNvPr id="76" name="~PP1157.WAV">
            <a:hlinkClick r:id="" action="ppaction://media"/>
          </p:cNvPr>
          <p:cNvPicPr>
            <a:picLocks noRot="1" noChangeAspect="1"/>
          </p:cNvPicPr>
          <p:nvPr>
            <a:wavAudioFile r:embed="rId1" name="~PP115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 and Apply Received Command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133600"/>
            <a:ext cx="26670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133600"/>
            <a:ext cx="54102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2166889">
            <a:off x="3568942" y="23092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399072">
            <a:off x="4953316" y="2605687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609665">
            <a:off x="1078391" y="2017772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a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324600" y="3886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b</a:t>
            </a:r>
            <a:endParaRPr lang="en-US" sz="1100" dirty="0"/>
          </a:p>
        </p:txBody>
      </p:sp>
      <p:sp>
        <p:nvSpPr>
          <p:cNvPr id="79" name="TextBox 78"/>
          <p:cNvSpPr txBox="1"/>
          <p:nvPr/>
        </p:nvSpPr>
        <p:spPr>
          <a:xfrm>
            <a:off x="67056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1" name="TextBox 8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pic>
        <p:nvPicPr>
          <p:cNvPr id="80" name="~PP2639.WAV">
            <a:hlinkClick r:id="" action="ppaction://media"/>
          </p:cNvPr>
          <p:cNvPicPr>
            <a:picLocks noRot="1" noChangeAspect="1"/>
          </p:cNvPicPr>
          <p:nvPr>
            <a:wavAudioFile r:embed="rId1" name="~PP263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Transform Local Command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93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133600"/>
            <a:ext cx="26670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133600"/>
            <a:ext cx="54102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2166889">
            <a:off x="3568942" y="23092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399072">
            <a:off x="4953316" y="2605687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609665">
            <a:off x="1078391" y="2017772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a</a:t>
            </a:r>
            <a:endParaRPr lang="en-US" sz="1100" dirty="0"/>
          </a:p>
        </p:txBody>
      </p:sp>
      <p:sp>
        <p:nvSpPr>
          <p:cNvPr id="75" name="TextBox 74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324600" y="38862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b</a:t>
            </a:r>
            <a:endParaRPr lang="en-US" sz="1100" dirty="0"/>
          </a:p>
        </p:txBody>
      </p:sp>
      <p:sp>
        <p:nvSpPr>
          <p:cNvPr id="79" name="TextBox 78"/>
          <p:cNvSpPr txBox="1"/>
          <p:nvPr/>
        </p:nvSpPr>
        <p:spPr>
          <a:xfrm>
            <a:off x="67056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1" name="TextBox 8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6858000" y="1905000"/>
            <a:ext cx="1752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Characters in descending id order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6858000" y="2971800"/>
            <a:ext cx="1752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But id of 1 and 2 not compared</a:t>
            </a:r>
            <a:endParaRPr lang="en-US" dirty="0"/>
          </a:p>
        </p:txBody>
      </p:sp>
      <p:pic>
        <p:nvPicPr>
          <p:cNvPr id="80" name="~PP1569.WAV">
            <a:hlinkClick r:id="" action="ppaction://media"/>
          </p:cNvPr>
          <p:cNvPicPr>
            <a:picLocks noRot="1" noChangeAspect="1"/>
          </p:cNvPicPr>
          <p:nvPr>
            <a:wavAudioFile r:embed="rId2" name="~PP1569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90" grpId="0" animBg="1"/>
      <p:bldP spid="9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Receive Order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94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0960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286000"/>
            <a:ext cx="26670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2860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1279904">
            <a:off x="3731854" y="21590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638771">
            <a:off x="4909151" y="2731910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1028333">
            <a:off x="997044" y="2112234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1" name="TextBox 8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pic>
        <p:nvPicPr>
          <p:cNvPr id="73" name="~PP2835.WAV">
            <a:hlinkClick r:id="" action="ppaction://media"/>
          </p:cNvPr>
          <p:cNvPicPr>
            <a:picLocks noRot="1" noChangeAspect="1"/>
          </p:cNvPicPr>
          <p:nvPr>
            <a:wavAudioFile r:embed="rId1" name="~PP283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dirty="0" smtClean="0">
                <a:sym typeface="Wingdings" pitchFamily="2" charset="2"/>
              </a:rPr>
              <a:t>3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95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0960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286000"/>
            <a:ext cx="26670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2860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1279904">
            <a:off x="3731854" y="21590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638771">
            <a:off x="4909151" y="2731910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1028333">
            <a:off x="997044" y="2112234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 b</a:t>
            </a:r>
            <a:endParaRPr lang="en-US" sz="11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1" name="TextBox 8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pic>
        <p:nvPicPr>
          <p:cNvPr id="74" name="~PP112.WAV">
            <a:hlinkClick r:id="" action="ppaction://media"/>
          </p:cNvPr>
          <p:cNvPicPr>
            <a:picLocks noRot="1" noChangeAspect="1"/>
          </p:cNvPicPr>
          <p:nvPr>
            <a:wavAudioFile r:embed="rId1" name="~PP11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 and Apply Received Command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96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286000"/>
            <a:ext cx="26670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2860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1279904">
            <a:off x="3731854" y="21590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638771">
            <a:off x="4909151" y="2731910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1028333">
            <a:off x="997044" y="2112234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b</a:t>
            </a:r>
            <a:endParaRPr lang="en-US" sz="11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1" name="TextBox 8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pic>
        <p:nvPicPr>
          <p:cNvPr id="76" name="~PP2752.WAV">
            <a:hlinkClick r:id="" action="ppaction://media"/>
          </p:cNvPr>
          <p:cNvPicPr>
            <a:picLocks noRot="1" noChangeAspect="1"/>
          </p:cNvPicPr>
          <p:nvPr>
            <a:wavAudioFile r:embed="rId1" name="~PP275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Transform Local Command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97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286000"/>
            <a:ext cx="26670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2860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1279904">
            <a:off x="3731854" y="21590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638771">
            <a:off x="4909151" y="2731910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1028333">
            <a:off x="997044" y="2112234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b</a:t>
            </a:r>
            <a:endParaRPr lang="en-US" sz="11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1" name="TextBox 8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pic>
        <p:nvPicPr>
          <p:cNvPr id="76" name="~PP3406.WAV">
            <a:hlinkClick r:id="" action="ppaction://media"/>
          </p:cNvPr>
          <p:cNvPicPr>
            <a:picLocks noRot="1" noChangeAspect="1"/>
          </p:cNvPicPr>
          <p:nvPr>
            <a:wavAudioFile r:embed="rId2" name="~PP3406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dirty="0" smtClean="0">
                <a:sym typeface="Wingdings" pitchFamily="2" charset="2"/>
              </a:rPr>
              <a:t>3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98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286000"/>
            <a:ext cx="26670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2860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1279904">
            <a:off x="3731854" y="21590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638771">
            <a:off x="4909151" y="2731910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1028333">
            <a:off x="997044" y="2112234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b</a:t>
            </a:r>
            <a:endParaRPr lang="en-US" sz="11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1" name="TextBox 8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6324600" y="362459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I,1, a</a:t>
            </a:r>
            <a:endParaRPr lang="en-US" sz="1100" dirty="0"/>
          </a:p>
        </p:txBody>
      </p:sp>
      <p:pic>
        <p:nvPicPr>
          <p:cNvPr id="77" name="~PP2592.WAV">
            <a:hlinkClick r:id="" action="ppaction://media"/>
          </p:cNvPr>
          <p:cNvPicPr>
            <a:picLocks noRot="1" noChangeAspect="1"/>
          </p:cNvPicPr>
          <p:nvPr>
            <a:wavAudioFile r:embed="rId1" name="~PP259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28600" y="5257800"/>
            <a:ext cx="2209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 and Apply Received Command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99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-3048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38200" y="21336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334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3276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943600" y="1371600"/>
            <a:ext cx="6096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PC</a:t>
            </a:r>
          </a:p>
          <a:p>
            <a:pPr algn="ctr"/>
            <a:r>
              <a:rPr lang="en-US" sz="1400" dirty="0" smtClean="0"/>
              <a:t>3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38200" y="21336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438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105400" y="3124200"/>
            <a:ext cx="2286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8600" y="5334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1</a:t>
            </a:r>
            <a:endParaRPr lang="en-US" sz="1400" baseline="-25000" dirty="0"/>
          </a:p>
        </p:txBody>
      </p:sp>
      <p:sp>
        <p:nvSpPr>
          <p:cNvPr id="92" name="Rectangle 91"/>
          <p:cNvSpPr/>
          <p:nvPr/>
        </p:nvSpPr>
        <p:spPr>
          <a:xfrm>
            <a:off x="2895600" y="5257800"/>
            <a:ext cx="2286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5334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486400" y="5257800"/>
            <a:ext cx="2438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86400" y="5334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Local Buffer</a:t>
            </a:r>
            <a:r>
              <a:rPr lang="en-US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685800" y="4267200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29000" y="4270177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cxnSp>
        <p:nvCxnSpPr>
          <p:cNvPr id="180" name="Straight Arrow Connector 179"/>
          <p:cNvCxnSpPr/>
          <p:nvPr/>
        </p:nvCxnSpPr>
        <p:spPr>
          <a:xfrm rot="10800000" flipV="1">
            <a:off x="838200" y="2133600"/>
            <a:ext cx="2743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3581400" y="2133600"/>
            <a:ext cx="2667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rot="10800000" flipV="1">
            <a:off x="3581400" y="2286000"/>
            <a:ext cx="266700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0800000" flipV="1">
            <a:off x="838200" y="2286000"/>
            <a:ext cx="54102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197"/>
          <p:cNvGrpSpPr/>
          <p:nvPr/>
        </p:nvGrpSpPr>
        <p:grpSpPr>
          <a:xfrm>
            <a:off x="382918" y="5715000"/>
            <a:ext cx="1445882" cy="261610"/>
            <a:chOff x="1462418" y="1871990"/>
            <a:chExt cx="1445882" cy="261610"/>
          </a:xfrm>
        </p:grpSpPr>
        <p:sp>
          <p:nvSpPr>
            <p:cNvPr id="160" name="TextBox 159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4" name="Group 199"/>
          <p:cNvGrpSpPr/>
          <p:nvPr/>
        </p:nvGrpSpPr>
        <p:grpSpPr>
          <a:xfrm rot="1279904">
            <a:off x="3731854" y="2159020"/>
            <a:ext cx="1445882" cy="261610"/>
            <a:chOff x="1462418" y="1871990"/>
            <a:chExt cx="1445882" cy="261610"/>
          </a:xfrm>
        </p:grpSpPr>
        <p:sp>
          <p:nvSpPr>
            <p:cNvPr id="201" name="TextBox 20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6" name="Group 204"/>
          <p:cNvGrpSpPr/>
          <p:nvPr/>
        </p:nvGrpSpPr>
        <p:grpSpPr>
          <a:xfrm rot="19638771">
            <a:off x="4909151" y="2731910"/>
            <a:ext cx="1445882" cy="261610"/>
            <a:chOff x="1462418" y="1871990"/>
            <a:chExt cx="1445882" cy="261610"/>
          </a:xfrm>
        </p:grpSpPr>
        <p:sp>
          <p:nvSpPr>
            <p:cNvPr id="206" name="TextBox 20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grpSp>
        <p:nvGrpSpPr>
          <p:cNvPr id="7" name="Group 209"/>
          <p:cNvGrpSpPr/>
          <p:nvPr/>
        </p:nvGrpSpPr>
        <p:grpSpPr>
          <a:xfrm rot="1028333">
            <a:off x="997044" y="2112234"/>
            <a:ext cx="1445882" cy="261610"/>
            <a:chOff x="1462418" y="1871990"/>
            <a:chExt cx="1445882" cy="261610"/>
          </a:xfrm>
        </p:grpSpPr>
        <p:sp>
          <p:nvSpPr>
            <p:cNvPr id="211" name="TextBox 21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a</a:t>
              </a:r>
              <a:endParaRPr lang="en-US" sz="11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8" name="Group 214"/>
          <p:cNvGrpSpPr/>
          <p:nvPr/>
        </p:nvGrpSpPr>
        <p:grpSpPr>
          <a:xfrm>
            <a:off x="3048000" y="5715000"/>
            <a:ext cx="1445882" cy="261610"/>
            <a:chOff x="1462418" y="1871990"/>
            <a:chExt cx="1445882" cy="261610"/>
          </a:xfrm>
        </p:grpSpPr>
        <p:sp>
          <p:nvSpPr>
            <p:cNvPr id="216" name="TextBox 215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b</a:t>
              </a:r>
              <a:endParaRPr lang="en-US" sz="1100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5715000" y="5715000"/>
            <a:ext cx="1445882" cy="261610"/>
            <a:chOff x="1462418" y="1871990"/>
            <a:chExt cx="1445882" cy="261610"/>
          </a:xfrm>
        </p:grpSpPr>
        <p:sp>
          <p:nvSpPr>
            <p:cNvPr id="221" name="TextBox 220"/>
            <p:cNvSpPr txBox="1"/>
            <p:nvPr/>
          </p:nvSpPr>
          <p:spPr>
            <a:xfrm>
              <a:off x="19958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</a:t>
              </a:r>
              <a:endParaRPr lang="en-US" sz="11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00618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462418" y="1871990"/>
              <a:ext cx="5334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I,1, c</a:t>
              </a:r>
              <a:endParaRPr lang="en-US" sz="1100" dirty="0"/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2590800" y="1871990"/>
              <a:ext cx="317500" cy="2616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6324600" y="304800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b</a:t>
            </a:r>
            <a:endParaRPr lang="en-US" sz="1100" dirty="0"/>
          </a:p>
        </p:txBody>
      </p:sp>
      <p:grpSp>
        <p:nvGrpSpPr>
          <p:cNvPr id="10" name="Group 106"/>
          <p:cNvGrpSpPr/>
          <p:nvPr/>
        </p:nvGrpSpPr>
        <p:grpSpPr>
          <a:xfrm>
            <a:off x="457200" y="990600"/>
            <a:ext cx="914400" cy="307777"/>
            <a:chOff x="457200" y="990600"/>
            <a:chExt cx="914400" cy="307777"/>
          </a:xfrm>
        </p:grpSpPr>
        <p:sp>
          <p:nvSpPr>
            <p:cNvPr id="81" name="TextBox 80"/>
            <p:cNvSpPr txBox="1"/>
            <p:nvPr/>
          </p:nvSpPr>
          <p:spPr>
            <a:xfrm>
              <a:off x="4572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858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grpSp>
        <p:nvGrpSpPr>
          <p:cNvPr id="11" name="Group 107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86" name="TextBox 85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9000" y="621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pSp>
        <p:nvGrpSpPr>
          <p:cNvPr id="12" name="Group 108"/>
          <p:cNvGrpSpPr/>
          <p:nvPr/>
        </p:nvGrpSpPr>
        <p:grpSpPr>
          <a:xfrm>
            <a:off x="5791200" y="987623"/>
            <a:ext cx="914400" cy="307777"/>
            <a:chOff x="5791200" y="987623"/>
            <a:chExt cx="914400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57912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00800" y="987623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13" name="Group 113"/>
          <p:cNvGrpSpPr/>
          <p:nvPr/>
        </p:nvGrpSpPr>
        <p:grpSpPr>
          <a:xfrm>
            <a:off x="3200400" y="990600"/>
            <a:ext cx="914400" cy="307777"/>
            <a:chOff x="3352800" y="990600"/>
            <a:chExt cx="914400" cy="307777"/>
          </a:xfrm>
        </p:grpSpPr>
        <p:sp>
          <p:nvSpPr>
            <p:cNvPr id="100" name="TextBox 99"/>
            <p:cNvSpPr txBox="1"/>
            <p:nvPr/>
          </p:nvSpPr>
          <p:spPr>
            <a:xfrm>
              <a:off x="33528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6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990600"/>
              <a:ext cx="3048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324600" y="3624590"/>
            <a:ext cx="5334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I,2, a</a:t>
            </a:r>
            <a:endParaRPr lang="en-US" sz="1100" dirty="0"/>
          </a:p>
        </p:txBody>
      </p:sp>
      <p:sp>
        <p:nvSpPr>
          <p:cNvPr id="85" name="TextBox 84"/>
          <p:cNvSpPr txBox="1"/>
          <p:nvPr/>
        </p:nvSpPr>
        <p:spPr>
          <a:xfrm>
            <a:off x="60960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64008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6705600" y="4264223"/>
            <a:ext cx="3048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endParaRPr lang="en-US" sz="1400" dirty="0"/>
          </a:p>
        </p:txBody>
      </p:sp>
      <p:pic>
        <p:nvPicPr>
          <p:cNvPr id="77" name="~PP2746.WAV">
            <a:hlinkClick r:id="" action="ppaction://media"/>
          </p:cNvPr>
          <p:cNvPicPr>
            <a:picLocks noRot="1" noChangeAspect="1"/>
          </p:cNvPicPr>
          <p:nvPr>
            <a:wavAudioFile r:embed="rId1" name="~PP274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7|4.2|2.8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4.8|6|3.7|5|3.1|10.8|2.8|0.7|5.5|9.5|4.4|6.5|1.9|7.2|1.1|4.2|1.4|3.2|1.7|6|1.2|1.4|2.6|1.2|2.8|2.1|0.6|7.9|1.6|1.4|1.2|44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9.7|5|123.6|1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|112.4|1.1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2.1|4.9|12.5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7|2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6.2|1.2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4|0.3|3.6|12.7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3.6|3.8|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202.1|43.6|2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5|8.9|4.5|2.8|23.9|3.5|4.9|8.8|1.4|208.9|1.4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5|1.5|8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0.5|12.6|1.2|3.4|1.5|1.6|10.3|3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|116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6|1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2|33.6|0.6|8.8|1.9|243.6|53|66.1|10.9|12.6|1.2|6.3|29.3|49.6|18.9|1.5|87.4|3.9|1.2|1.7|37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|2.3|15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7|1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.8|22.2|3.2|15.5|3.5|1.4|1.6|5.9|6.1|4.8|4.2|29.5|6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3.9|2|5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.7|14.8|81.5|2|1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2|1.7|3.1|2.1|13.3|11.4|9.6|33.3|5.2|12.2|1.7|3.1|1|8.2|1.1|34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4.3|2.8|3.2|2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5|3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.3|20.4|8.4|3.4|30.6|2.6|1.4|13.4|0.3|4.4|25.8|11.3|61.7|4.9|4|11.9|2.7|1.5|2.7|23.6|2.5|1.9|6.6|1.4|0.8|1.1|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3|5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9|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2|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5|3.3|2.9|3.3|3.2|0.7|0.6|2.1|2.7|6|0.6|0.9|0.6|621.6|1.2|42.6|2|4.2|28.2|1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1.8|2.5|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8.4|4.7|4.7|72.8|17.7|9|7.2|5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4.4|1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0.3|0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17635</TotalTime>
  <Words>10466</Words>
  <Application>Microsoft Office PowerPoint</Application>
  <PresentationFormat>On-screen Show (4:3)</PresentationFormat>
  <Paragraphs>5907</Paragraphs>
  <Slides>150</Slides>
  <Notes>23</Notes>
  <HiddenSlides>0</HiddenSlides>
  <MMClips>122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2" baseType="lpstr">
      <vt:lpstr>Oriel</vt:lpstr>
      <vt:lpstr>Bitmap Image</vt:lpstr>
      <vt:lpstr>Consistency</vt:lpstr>
      <vt:lpstr>Consistency</vt:lpstr>
      <vt:lpstr>Replicated Architecture</vt:lpstr>
      <vt:lpstr>Out of Order Unicast</vt:lpstr>
      <vt:lpstr>Unicast Sequence Numbers</vt:lpstr>
      <vt:lpstr>Unicast Sequence Numbers (review)</vt:lpstr>
      <vt:lpstr>Out Of Order Broadcast</vt:lpstr>
      <vt:lpstr>Unicast Sequence Numbers</vt:lpstr>
      <vt:lpstr>Ordering Vector Time Stamps</vt:lpstr>
      <vt:lpstr>Successor</vt:lpstr>
      <vt:lpstr>Unicast vs Mulitcast</vt:lpstr>
      <vt:lpstr>Causal Broadcast</vt:lpstr>
      <vt:lpstr>Partially Ordered Vector Time Stamps</vt:lpstr>
      <vt:lpstr>Concurrent Interaction</vt:lpstr>
      <vt:lpstr>Commuting Operations</vt:lpstr>
      <vt:lpstr>Concurrent Drawing</vt:lpstr>
      <vt:lpstr>Concurrent Drawing</vt:lpstr>
      <vt:lpstr>Concurrent Interaction</vt:lpstr>
      <vt:lpstr>Causal vs. Concurrent</vt:lpstr>
      <vt:lpstr>Horizontal Time Line</vt:lpstr>
      <vt:lpstr>Vertical Time Line</vt:lpstr>
      <vt:lpstr>Concurrent Interaction</vt:lpstr>
      <vt:lpstr>Concurrent Editing</vt:lpstr>
      <vt:lpstr>Concurrent Editing</vt:lpstr>
      <vt:lpstr>Transforming Remote Operation</vt:lpstr>
      <vt:lpstr>Transforming Remote Operation</vt:lpstr>
      <vt:lpstr>Assume  Indexed Sequence Data Type</vt:lpstr>
      <vt:lpstr>Concurrent Interaction</vt:lpstr>
      <vt:lpstr>Initial State</vt:lpstr>
      <vt:lpstr>Concurrent Interaction</vt:lpstr>
      <vt:lpstr>Transforming Remote Operation</vt:lpstr>
      <vt:lpstr>Transform Operation</vt:lpstr>
      <vt:lpstr>Initial State</vt:lpstr>
      <vt:lpstr>Insertion at same index</vt:lpstr>
      <vt:lpstr>Insertion at same index</vt:lpstr>
      <vt:lpstr>Insertion at same index</vt:lpstr>
      <vt:lpstr>Insertion at same index</vt:lpstr>
      <vt:lpstr>Insertion at same index</vt:lpstr>
      <vt:lpstr>Insertion at same index</vt:lpstr>
      <vt:lpstr>Priority-Based</vt:lpstr>
      <vt:lpstr>Multiple Remote Concurrent Operations</vt:lpstr>
      <vt:lpstr>Multiple Remote Concurrent Operations</vt:lpstr>
      <vt:lpstr>Multiple Remote Concurrent Operations</vt:lpstr>
      <vt:lpstr>Multiple Remote Concurrent Operations</vt:lpstr>
      <vt:lpstr>Multiple Remote Concurrent Operations</vt:lpstr>
      <vt:lpstr>Multiple Remote Concurrent Operations</vt:lpstr>
      <vt:lpstr>Multiple Remote Concurrent Operations</vt:lpstr>
      <vt:lpstr>Dual</vt:lpstr>
      <vt:lpstr>Multiple Concurrent Local Operations</vt:lpstr>
      <vt:lpstr>Multiple Concurrent Local Operations</vt:lpstr>
      <vt:lpstr>Multiple Concurrent Local Operations</vt:lpstr>
      <vt:lpstr>Multiple Concurrent Local Operations</vt:lpstr>
      <vt:lpstr>Multiple Concurrent Local Operations</vt:lpstr>
      <vt:lpstr>Multiple Concurrent Local Operations</vt:lpstr>
      <vt:lpstr>Multiple Concurrent Local Operations</vt:lpstr>
      <vt:lpstr>Multiple Concurrent Local Operations</vt:lpstr>
      <vt:lpstr>Multiple Concurrent Local Operations</vt:lpstr>
      <vt:lpstr>Tranformations (Review)</vt:lpstr>
      <vt:lpstr>Transforming WRT to Multiple Concurrent Local Operations (Review)</vt:lpstr>
      <vt:lpstr>Dual (Review)</vt:lpstr>
      <vt:lpstr>Multiple Remote Concurrent Operations </vt:lpstr>
      <vt:lpstr>Multiple Remote Concurrent Operations</vt:lpstr>
      <vt:lpstr>Multiple Concurrent Remote Operations</vt:lpstr>
      <vt:lpstr>Multiple Concurrent Remote Operations</vt:lpstr>
      <vt:lpstr>Multiple Concurrent Remote Operations</vt:lpstr>
      <vt:lpstr>Multiple Concurrent Remote Operations</vt:lpstr>
      <vt:lpstr>Multiple Concurrent Remote Operations</vt:lpstr>
      <vt:lpstr>Multiple Concurrent Remote Operations</vt:lpstr>
      <vt:lpstr>Multiple Concurrent Remote Operations</vt:lpstr>
      <vt:lpstr>Multiple Concurrent Remote Operations</vt:lpstr>
      <vt:lpstr>Multiple Concurrent Remote Operations</vt:lpstr>
      <vt:lpstr>Multiple Concurrent Remote Operations</vt:lpstr>
      <vt:lpstr>Multiple Concurrent Remote Operations</vt:lpstr>
      <vt:lpstr>Multiple Concurrent Remote Operations</vt:lpstr>
      <vt:lpstr>Re-Run with Transformations</vt:lpstr>
      <vt:lpstr>Concurrent Interaction</vt:lpstr>
      <vt:lpstr>Concurrent Interaction</vt:lpstr>
      <vt:lpstr>Concurrent Interaction</vt:lpstr>
      <vt:lpstr>Concurrent Interaction</vt:lpstr>
      <vt:lpstr>Concurrent Interaction</vt:lpstr>
      <vt:lpstr>Concurrent Interaction</vt:lpstr>
      <vt:lpstr>Concurrent Interaction</vt:lpstr>
      <vt:lpstr>Concurrent Interaction</vt:lpstr>
      <vt:lpstr>Concurrent Interaction</vt:lpstr>
      <vt:lpstr>Concurrent Interaction</vt:lpstr>
      <vt:lpstr>Concurrent Interaction</vt:lpstr>
      <vt:lpstr>3-User Concurrent</vt:lpstr>
      <vt:lpstr>13</vt:lpstr>
      <vt:lpstr>Transform and Apply Received Command</vt:lpstr>
      <vt:lpstr>Transform Local Command</vt:lpstr>
      <vt:lpstr>23</vt:lpstr>
      <vt:lpstr>Transform and Apply Received Command</vt:lpstr>
      <vt:lpstr>Transform Local Command</vt:lpstr>
      <vt:lpstr>Different Receive Order</vt:lpstr>
      <vt:lpstr>23</vt:lpstr>
      <vt:lpstr>Transform and Apply Received Command</vt:lpstr>
      <vt:lpstr>Transform Local Command</vt:lpstr>
      <vt:lpstr>13</vt:lpstr>
      <vt:lpstr>Transform and Apply Received Command</vt:lpstr>
      <vt:lpstr>Transform Local Command</vt:lpstr>
      <vt:lpstr>Problem with 2 Users</vt:lpstr>
      <vt:lpstr>Multiple Remote Concurrent Operations </vt:lpstr>
      <vt:lpstr>N-Users?</vt:lpstr>
      <vt:lpstr>Path 1 for User 1</vt:lpstr>
      <vt:lpstr>Path 2 for User 1</vt:lpstr>
      <vt:lpstr>Unique Labels</vt:lpstr>
      <vt:lpstr>Linear Buffer vs Interaction Model</vt:lpstr>
      <vt:lpstr>Sufficient Conditions?</vt:lpstr>
      <vt:lpstr>Replicated Architecture With Central Merger</vt:lpstr>
      <vt:lpstr>Centralized Algorithm</vt:lpstr>
      <vt:lpstr>History</vt:lpstr>
      <vt:lpstr>Operation Transformation</vt:lpstr>
      <vt:lpstr>Alternative Implementation</vt:lpstr>
      <vt:lpstr>Goal of Consistency</vt:lpstr>
      <vt:lpstr>Concurrent Interaction</vt:lpstr>
      <vt:lpstr>Concurrent Interaction</vt:lpstr>
      <vt:lpstr>Concurrent Interaction</vt:lpstr>
      <vt:lpstr>Goal of Consistency</vt:lpstr>
      <vt:lpstr>Assumptions and Intention Issue</vt:lpstr>
      <vt:lpstr>Concurrent Operation</vt:lpstr>
      <vt:lpstr>Accept Both</vt:lpstr>
      <vt:lpstr>Accept None</vt:lpstr>
      <vt:lpstr>Accept Server</vt:lpstr>
      <vt:lpstr>Accept Client</vt:lpstr>
      <vt:lpstr>Merge Matrix For Insertable Sequences</vt:lpstr>
      <vt:lpstr>Default for Insertable Sequences</vt:lpstr>
      <vt:lpstr>General Sequences</vt:lpstr>
      <vt:lpstr>Merge Matrix for Insertable Sequences</vt:lpstr>
      <vt:lpstr>Defaults for General Sequences</vt:lpstr>
      <vt:lpstr>Tables</vt:lpstr>
      <vt:lpstr>Table Matrix</vt:lpstr>
      <vt:lpstr>Defaults for General Tables</vt:lpstr>
      <vt:lpstr>Beans/Records</vt:lpstr>
      <vt:lpstr>Record Matrix</vt:lpstr>
      <vt:lpstr>Defaults for Record</vt:lpstr>
      <vt:lpstr>Atomic Objects</vt:lpstr>
      <vt:lpstr>Atomic Matrix</vt:lpstr>
      <vt:lpstr>General Merge Matrix</vt:lpstr>
      <vt:lpstr>Asynchronous Buffered Changes</vt:lpstr>
      <vt:lpstr>Hierarchical Document</vt:lpstr>
      <vt:lpstr>Level 1 Step</vt:lpstr>
      <vt:lpstr>Merge Next Level Option</vt:lpstr>
      <vt:lpstr>Level 1 Step</vt:lpstr>
      <vt:lpstr>Level 2 Step</vt:lpstr>
      <vt:lpstr>Slide 145</vt:lpstr>
      <vt:lpstr>N-Users?</vt:lpstr>
      <vt:lpstr>Path 1 for User 1</vt:lpstr>
      <vt:lpstr>Path 2 for User 1</vt:lpstr>
      <vt:lpstr>N-Users?</vt:lpstr>
      <vt:lpstr>N-Users?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1513</cp:revision>
  <dcterms:created xsi:type="dcterms:W3CDTF">2006-08-16T00:00:00Z</dcterms:created>
  <dcterms:modified xsi:type="dcterms:W3CDTF">2009-12-08T17:16:19Z</dcterms:modified>
</cp:coreProperties>
</file>