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tags/tag38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notesSlides/notesSlide23.xml" ContentType="application/vnd.openxmlformats-officedocument.presentationml.notesSlide+xml"/>
  <Override PartName="/ppt/tags/tag45.xml" ContentType="application/vnd.openxmlformats-officedocument.presentationml.tags+xml"/>
  <Override PartName="/ppt/notesSlides/notesSlide12.xml" ContentType="application/vnd.openxmlformats-officedocument.presentationml.notesSlide+xml"/>
  <Override PartName="/ppt/tags/tag34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41.xml" ContentType="application/vnd.openxmlformats-officedocument.presentationml.tag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tags/tag39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ppt/tags/tag28.xml" ContentType="application/vnd.openxmlformats-officedocument.presentationml.tags+xml"/>
  <Override PartName="/ppt/notesSlides/notesSlide24.xml" ContentType="application/vnd.openxmlformats-officedocument.presentationml.notesSlide+xml"/>
  <Override PartName="/ppt/tags/tag37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notesSlides/notesSlide22.xml" ContentType="application/vnd.openxmlformats-officedocument.presentationml.notesSlide+xml"/>
  <Override PartName="/ppt/tags/tag35.xml" ContentType="application/vnd.openxmlformats-officedocument.presentationml.tags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notesSlides/notesSlide20.xml" ContentType="application/vnd.openxmlformats-officedocument.presentationml.notesSlide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tags/tag40.xml" ContentType="application/vnd.openxmlformats-officedocument.presentationml.tags+xml"/>
  <Override PartName="/ppt/tags/tag42.xml" ContentType="application/vnd.openxmlformats-officedocument.presentationml.tag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tags/tag29.xml" ContentType="application/vnd.openxmlformats-officedocument.presentationml.tags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notesSlides/notesSlide21.xml" ContentType="application/vnd.openxmlformats-officedocument.presentationml.notesSlide+xml"/>
  <Override PartName="/ppt/tags/tag43.xml" ContentType="application/vnd.openxmlformats-officedocument.presentationml.tags+xml"/>
  <Override PartName="/ppt/notesSlides/notesSlide10.xml" ContentType="application/vnd.openxmlformats-officedocument.presentationml.notesSlide+xml"/>
  <Override PartName="/ppt/tags/tag32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0"/>
  </p:notesMasterIdLst>
  <p:sldIdLst>
    <p:sldId id="256" r:id="rId2"/>
    <p:sldId id="383" r:id="rId3"/>
    <p:sldId id="385" r:id="rId4"/>
    <p:sldId id="386" r:id="rId5"/>
    <p:sldId id="387" r:id="rId6"/>
    <p:sldId id="390" r:id="rId7"/>
    <p:sldId id="389" r:id="rId8"/>
    <p:sldId id="391" r:id="rId9"/>
    <p:sldId id="297" r:id="rId10"/>
    <p:sldId id="378" r:id="rId11"/>
    <p:sldId id="508" r:id="rId12"/>
    <p:sldId id="299" r:id="rId13"/>
    <p:sldId id="294" r:id="rId14"/>
    <p:sldId id="295" r:id="rId15"/>
    <p:sldId id="303" r:id="rId16"/>
    <p:sldId id="393" r:id="rId17"/>
    <p:sldId id="395" r:id="rId18"/>
    <p:sldId id="397" r:id="rId19"/>
    <p:sldId id="398" r:id="rId20"/>
    <p:sldId id="400" r:id="rId21"/>
    <p:sldId id="402" r:id="rId22"/>
    <p:sldId id="379" r:id="rId23"/>
    <p:sldId id="308" r:id="rId24"/>
    <p:sldId id="366" r:id="rId25"/>
    <p:sldId id="349" r:id="rId26"/>
    <p:sldId id="305" r:id="rId27"/>
    <p:sldId id="311" r:id="rId28"/>
    <p:sldId id="371" r:id="rId29"/>
    <p:sldId id="372" r:id="rId30"/>
    <p:sldId id="312" r:id="rId31"/>
    <p:sldId id="313" r:id="rId32"/>
    <p:sldId id="323" r:id="rId33"/>
    <p:sldId id="324" r:id="rId34"/>
    <p:sldId id="505" r:id="rId35"/>
    <p:sldId id="506" r:id="rId36"/>
    <p:sldId id="325" r:id="rId37"/>
    <p:sldId id="350" r:id="rId38"/>
    <p:sldId id="408" r:id="rId39"/>
    <p:sldId id="507" r:id="rId40"/>
    <p:sldId id="362" r:id="rId41"/>
    <p:sldId id="363" r:id="rId42"/>
    <p:sldId id="365" r:id="rId43"/>
    <p:sldId id="361" r:id="rId44"/>
    <p:sldId id="356" r:id="rId45"/>
    <p:sldId id="509" r:id="rId46"/>
    <p:sldId id="357" r:id="rId47"/>
    <p:sldId id="359" r:id="rId48"/>
    <p:sldId id="367" r:id="rId49"/>
    <p:sldId id="409" r:id="rId50"/>
    <p:sldId id="368" r:id="rId51"/>
    <p:sldId id="369" r:id="rId52"/>
    <p:sldId id="382" r:id="rId53"/>
    <p:sldId id="377" r:id="rId54"/>
    <p:sldId id="381" r:id="rId55"/>
    <p:sldId id="374" r:id="rId56"/>
    <p:sldId id="375" r:id="rId57"/>
    <p:sldId id="406" r:id="rId58"/>
    <p:sldId id="321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FFE285"/>
    <a:srgbClr val="99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00" autoAdjust="0"/>
    <p:restoredTop sz="92238" autoAdjust="0"/>
  </p:normalViewPr>
  <p:slideViewPr>
    <p:cSldViewPr>
      <p:cViewPr varScale="1">
        <p:scale>
          <a:sx n="67" d="100"/>
          <a:sy n="67" d="100"/>
        </p:scale>
        <p:origin x="-58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42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9/19/2009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Rectangle 239617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15042" name="Rectangle 239618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Rectangle 19148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28354" name="Rectangle 191489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Rectangle 252929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29378" name="Rectangle 252930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190464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93538" name="Rectangle 190465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Rectangle 254977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31426" name="Rectangle 254978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Rectangle 253953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30402" name="Rectangle 253954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Rectangle 253953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30402" name="Rectangle 253954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241665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17090" name="Rectangle 241666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1" name="Rectangle 310273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86722" name="Rectangle 310274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241665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17090" name="Rectangle 241666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Rectangle 242689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18114" name="Rectangle 242690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Rectangle 242689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18114" name="Rectangle 242690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237569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12994" name="Rectangle 237570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241665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17090" name="Rectangle 241666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Rectangle 242689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18114" name="Rectangle 242690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232449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07874" name="Rectangle 232450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190464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93538" name="Rectangle 190465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58200" y="62600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ewan@cs.unc.edu" TargetMode="Externa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audio11.wav"/><Relationship Id="rId1" Type="http://schemas.openxmlformats.org/officeDocument/2006/relationships/tags" Target="../tags/tag1.xml"/><Relationship Id="rId6" Type="http://schemas.openxmlformats.org/officeDocument/2006/relationships/image" Target="../media/image14.wmf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2.wav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3.wav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4.wav"/><Relationship Id="rId1" Type="http://schemas.openxmlformats.org/officeDocument/2006/relationships/tags" Target="../tags/tag4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audio15.wav"/><Relationship Id="rId1" Type="http://schemas.openxmlformats.org/officeDocument/2006/relationships/tags" Target="../tags/tag5.xml"/><Relationship Id="rId6" Type="http://schemas.openxmlformats.org/officeDocument/2006/relationships/image" Target="../media/image14.wmf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6.wav"/><Relationship Id="rId1" Type="http://schemas.openxmlformats.org/officeDocument/2006/relationships/tags" Target="../tags/tag6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7.wav"/><Relationship Id="rId1" Type="http://schemas.openxmlformats.org/officeDocument/2006/relationships/tags" Target="../tags/tag7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8.wav"/><Relationship Id="rId1" Type="http://schemas.openxmlformats.org/officeDocument/2006/relationships/tags" Target="../tags/tag8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9.wav"/><Relationship Id="rId1" Type="http://schemas.openxmlformats.org/officeDocument/2006/relationships/tags" Target="../tags/tag9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20.wav"/><Relationship Id="rId1" Type="http://schemas.openxmlformats.org/officeDocument/2006/relationships/tags" Target="../tags/tag10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1.wav"/><Relationship Id="rId1" Type="http://schemas.openxmlformats.org/officeDocument/2006/relationships/tags" Target="../tags/tag11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2.wav"/><Relationship Id="rId1" Type="http://schemas.openxmlformats.org/officeDocument/2006/relationships/tags" Target="../tags/tag12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3.wav"/><Relationship Id="rId1" Type="http://schemas.openxmlformats.org/officeDocument/2006/relationships/tags" Target="../tags/tag13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24.wav"/><Relationship Id="rId1" Type="http://schemas.openxmlformats.org/officeDocument/2006/relationships/tags" Target="../tags/tag14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5.wav"/><Relationship Id="rId1" Type="http://schemas.openxmlformats.org/officeDocument/2006/relationships/tags" Target="../tags/tag15.xm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audio26.wav"/><Relationship Id="rId1" Type="http://schemas.openxmlformats.org/officeDocument/2006/relationships/tags" Target="../tags/tag1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7.wav"/><Relationship Id="rId1" Type="http://schemas.openxmlformats.org/officeDocument/2006/relationships/tags" Target="../tags/tag17.xml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8.wav"/><Relationship Id="rId1" Type="http://schemas.openxmlformats.org/officeDocument/2006/relationships/tags" Target="../tags/tag18.xml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9.wav"/><Relationship Id="rId1" Type="http://schemas.openxmlformats.org/officeDocument/2006/relationships/tags" Target="../tags/tag19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0.wav"/><Relationship Id="rId1" Type="http://schemas.openxmlformats.org/officeDocument/2006/relationships/tags" Target="../tags/tag20.xml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audio31.wav"/><Relationship Id="rId1" Type="http://schemas.openxmlformats.org/officeDocument/2006/relationships/tags" Target="../tags/tag2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32.wav"/><Relationship Id="rId1" Type="http://schemas.openxmlformats.org/officeDocument/2006/relationships/tags" Target="../tags/tag22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audio33.wav"/><Relationship Id="rId1" Type="http://schemas.openxmlformats.org/officeDocument/2006/relationships/tags" Target="../tags/tag2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34.wav"/><Relationship Id="rId1" Type="http://schemas.openxmlformats.org/officeDocument/2006/relationships/tags" Target="../tags/tag24.xml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5.wav"/><Relationship Id="rId1" Type="http://schemas.openxmlformats.org/officeDocument/2006/relationships/tags" Target="../tags/tag25.xml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6.wav"/><Relationship Id="rId1" Type="http://schemas.openxmlformats.org/officeDocument/2006/relationships/tags" Target="../tags/tag26.xml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7.wav"/><Relationship Id="rId1" Type="http://schemas.openxmlformats.org/officeDocument/2006/relationships/tags" Target="../tags/tag27.xml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38.wav"/><Relationship Id="rId1" Type="http://schemas.openxmlformats.org/officeDocument/2006/relationships/tags" Target="../tags/tag28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9.wav"/><Relationship Id="rId1" Type="http://schemas.openxmlformats.org/officeDocument/2006/relationships/tags" Target="../tags/tag29.xml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40.wav"/><Relationship Id="rId1" Type="http://schemas.openxmlformats.org/officeDocument/2006/relationships/tags" Target="../tags/tag30.xml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41.wav"/><Relationship Id="rId1" Type="http://schemas.openxmlformats.org/officeDocument/2006/relationships/tags" Target="../tags/tag31.xm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42.wav"/><Relationship Id="rId1" Type="http://schemas.openxmlformats.org/officeDocument/2006/relationships/tags" Target="../tags/tag32.xml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3.wav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44.wav"/><Relationship Id="rId1" Type="http://schemas.openxmlformats.org/officeDocument/2006/relationships/tags" Target="../tags/tag33.xm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45.wav"/><Relationship Id="rId1" Type="http://schemas.openxmlformats.org/officeDocument/2006/relationships/tags" Target="../tags/tag34.xml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46.wav"/><Relationship Id="rId1" Type="http://schemas.openxmlformats.org/officeDocument/2006/relationships/tags" Target="../tags/tag35.xml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47.wav"/><Relationship Id="rId1" Type="http://schemas.openxmlformats.org/officeDocument/2006/relationships/tags" Target="../tags/tag3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48.wav"/><Relationship Id="rId1" Type="http://schemas.openxmlformats.org/officeDocument/2006/relationships/tags" Target="../tags/tag37.xml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49.wav"/><Relationship Id="rId1" Type="http://schemas.openxmlformats.org/officeDocument/2006/relationships/tags" Target="../tags/tag38.xml"/><Relationship Id="rId6" Type="http://schemas.openxmlformats.org/officeDocument/2006/relationships/image" Target="../media/image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50.wav"/><Relationship Id="rId1" Type="http://schemas.openxmlformats.org/officeDocument/2006/relationships/tags" Target="../tags/tag39.xm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51.wav"/><Relationship Id="rId1" Type="http://schemas.openxmlformats.org/officeDocument/2006/relationships/tags" Target="../tags/tag40.xml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52.wav"/><Relationship Id="rId1" Type="http://schemas.openxmlformats.org/officeDocument/2006/relationships/tags" Target="../tags/tag41.xml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53.wav"/><Relationship Id="rId1" Type="http://schemas.openxmlformats.org/officeDocument/2006/relationships/tags" Target="../tags/tag42.xml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54.wav"/><Relationship Id="rId1" Type="http://schemas.openxmlformats.org/officeDocument/2006/relationships/tags" Target="../tags/tag43.xml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55.wav"/><Relationship Id="rId1" Type="http://schemas.openxmlformats.org/officeDocument/2006/relationships/tags" Target="../tags/tag44.xml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56.wav"/><Relationship Id="rId1" Type="http://schemas.openxmlformats.org/officeDocument/2006/relationships/tags" Target="../tags/tag45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9.wav"/><Relationship Id="rId6" Type="http://schemas.openxmlformats.org/officeDocument/2006/relationships/image" Target="../media/image5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Basic Concepts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smtClean="0"/>
              <a:t>Prasun Dewan</a:t>
            </a:r>
          </a:p>
          <a:p>
            <a:r>
              <a:rPr lang="en-US" smtClean="0"/>
              <a:t>Department of Computer Science</a:t>
            </a:r>
          </a:p>
          <a:p>
            <a:r>
              <a:rPr lang="en-US" smtClean="0"/>
              <a:t>University of North Carolina at Chapel Hill</a:t>
            </a:r>
          </a:p>
          <a:p>
            <a:r>
              <a:rPr lang="en-US" smtClean="0">
                <a:hlinkClick r:id="rId3"/>
              </a:rPr>
              <a:t>dewan@cs.unc.edu</a:t>
            </a:r>
            <a:endParaRPr lang="en-US" dirty="0" smtClean="0"/>
          </a:p>
        </p:txBody>
      </p:sp>
      <p:pic>
        <p:nvPicPr>
          <p:cNvPr id="4" name="~PP3060.WAV">
            <a:hlinkClick r:id="" action="ppaction://media"/>
          </p:cNvPr>
          <p:cNvPicPr>
            <a:picLocks noRot="1" noChangeAspect="1"/>
          </p:cNvPicPr>
          <p:nvPr>
            <a:wavAudioFile r:embed="rId1" name="~PP3060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5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defTabSz="914400" eaLnBrk="1" hangingPunct="1"/>
            <a:r>
              <a:rPr lang="en-US" cap="none" smtClean="0"/>
              <a:t>COUPLING</a:t>
            </a:r>
            <a:endParaRPr lang="en-US" cap="none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80783" y="1447196"/>
            <a:ext cx="3054642" cy="46296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</a:rPr>
              <a:t>Issue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79270" y="1447196"/>
            <a:ext cx="4878545" cy="46296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</a:rPr>
              <a:t>Description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2052638"/>
            <a:ext cx="3052763" cy="4000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Session Management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81400" y="2052638"/>
            <a:ext cx="4876800" cy="1016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How do distributed users create, destroy, join, and leave collaborative sessions?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" y="3175000"/>
            <a:ext cx="3052763" cy="4000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Single-user Interface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81400" y="3175000"/>
            <a:ext cx="4876800" cy="7080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What are the application semantics if there is a single user in the session?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" y="4013200"/>
            <a:ext cx="3052763" cy="400050"/>
          </a:xfrm>
          <a:prstGeom prst="rect">
            <a:avLst/>
          </a:prstGeom>
          <a:solidFill>
            <a:srgbClr val="FFE285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Coupling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1400" y="4013200"/>
            <a:ext cx="4876800" cy="707886"/>
          </a:xfrm>
          <a:prstGeom prst="rect">
            <a:avLst/>
          </a:prstGeom>
          <a:solidFill>
            <a:srgbClr val="FFE285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What is the remote feedback of a user command and when is it given?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0" y="4854575"/>
            <a:ext cx="3052763" cy="4000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Access Control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1400" y="4854575"/>
            <a:ext cx="4876800" cy="7080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How do we ensure that users do not execute unauthorized commands?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1000" y="5692775"/>
            <a:ext cx="3052763" cy="4000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Concurrency Control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1400" y="5692775"/>
            <a:ext cx="4876800" cy="1016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How do we ensure that concurrent users do not enter inconsistent commands?</a:t>
            </a:r>
          </a:p>
        </p:txBody>
      </p:sp>
      <p:pic>
        <p:nvPicPr>
          <p:cNvPr id="16" name="~PP746.WAV">
            <a:hlinkClick r:id="" action="ppaction://media"/>
          </p:cNvPr>
          <p:cNvPicPr>
            <a:picLocks noRot="1" noChangeAspect="1"/>
          </p:cNvPicPr>
          <p:nvPr>
            <a:wavAudioFile r:embed="rId1" name="~PP746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Coupling?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Large design space</a:t>
            </a:r>
          </a:p>
          <a:p>
            <a:r>
              <a:rPr lang="en-US" dirty="0" smtClean="0"/>
              <a:t>Difficult to choose appropriate points</a:t>
            </a:r>
          </a:p>
          <a:p>
            <a:r>
              <a:rPr lang="en-US" dirty="0" err="1" smtClean="0"/>
              <a:t>Colab</a:t>
            </a:r>
            <a:r>
              <a:rPr lang="en-US" dirty="0" smtClean="0"/>
              <a:t>. Application</a:t>
            </a:r>
          </a:p>
          <a:p>
            <a:pPr lvl="1"/>
            <a:r>
              <a:rPr lang="en-US" dirty="0" smtClean="0"/>
              <a:t>If chooses wrong, users share more or little than they desire.</a:t>
            </a:r>
          </a:p>
          <a:p>
            <a:r>
              <a:rPr lang="en-US" dirty="0" err="1" smtClean="0"/>
              <a:t>Colab</a:t>
            </a:r>
            <a:r>
              <a:rPr lang="en-US" dirty="0" smtClean="0"/>
              <a:t>. Infrastructure</a:t>
            </a:r>
          </a:p>
          <a:p>
            <a:pPr lvl="1"/>
            <a:r>
              <a:rPr lang="en-US" dirty="0" smtClean="0"/>
              <a:t>How to define it in application independent fashion.</a:t>
            </a:r>
          </a:p>
          <a:p>
            <a:pPr lvl="1"/>
            <a:r>
              <a:rPr lang="en-US" dirty="0" smtClean="0"/>
              <a:t>Mapping between input and local feedback is application dependent.</a:t>
            </a:r>
          </a:p>
          <a:p>
            <a:pPr lvl="1"/>
            <a:r>
              <a:rPr lang="en-US" dirty="0" smtClean="0"/>
              <a:t>Implies mapping between input and remote feedback is also app-dependent.</a:t>
            </a:r>
          </a:p>
          <a:p>
            <a:pPr lvl="1"/>
            <a:r>
              <a:rPr lang="en-US" dirty="0" smtClean="0"/>
              <a:t>Relationship between local and remote feedback may be app-independent.</a:t>
            </a:r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1295400" y="4572000"/>
            <a:ext cx="1600200" cy="1828800"/>
            <a:chOff x="1600200" y="4572000"/>
            <a:chExt cx="1352550" cy="1554162"/>
          </a:xfrm>
        </p:grpSpPr>
        <p:pic>
          <p:nvPicPr>
            <p:cNvPr id="19491" name="Rectangle 19490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76400" y="4572000"/>
              <a:ext cx="1276350" cy="1045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92" name="Rectangle 1949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600200" y="5638800"/>
              <a:ext cx="1295400" cy="487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1753721" y="3734921"/>
            <a:ext cx="683997" cy="683997"/>
          </a:xfrm>
          <a:prstGeom prst="ellipse">
            <a:avLst/>
          </a:prstGeom>
          <a:ln>
            <a:headEnd type="none" w="med" len="med"/>
            <a:tailEnd type="none" w="med" len="med"/>
          </a:ln>
          <a:effectLst>
            <a:glow rad="190500">
              <a:schemeClr val="accent1">
                <a:alpha val="8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tx1"/>
                </a:solidFill>
                <a:latin typeface="Arial" charset="0"/>
              </a:rPr>
              <a:t>U1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267882" y="3734921"/>
            <a:ext cx="683997" cy="683997"/>
          </a:xfrm>
          <a:prstGeom prst="ellipse">
            <a:avLst/>
          </a:prstGeom>
          <a:ln>
            <a:headEnd type="none" w="med" len="med"/>
            <a:tailEnd type="none" w="med" len="med"/>
          </a:ln>
          <a:effectLst>
            <a:glow rad="190500">
              <a:schemeClr val="accent2">
                <a:alpha val="8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tx1"/>
                </a:solidFill>
                <a:latin typeface="Arial" charset="0"/>
              </a:rPr>
              <a:t>U2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6706282" y="3734921"/>
            <a:ext cx="683997" cy="683997"/>
          </a:xfrm>
          <a:prstGeom prst="ellipse">
            <a:avLst/>
          </a:prstGeom>
          <a:ln>
            <a:headEnd type="none" w="med" len="med"/>
            <a:tailEnd type="none" w="med" len="med"/>
          </a:ln>
          <a:effectLst>
            <a:glow rad="190500">
              <a:schemeClr val="accent3">
                <a:alpha val="8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tx1"/>
                </a:solidFill>
                <a:latin typeface="Arial" charset="0"/>
              </a:rPr>
              <a:t>U3</a:t>
            </a: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2743200" y="1219200"/>
            <a:ext cx="3657600" cy="1905000"/>
            <a:chOff x="2438400" y="1371600"/>
            <a:chExt cx="4267200" cy="1905000"/>
          </a:xfrm>
        </p:grpSpPr>
        <p:sp>
          <p:nvSpPr>
            <p:cNvPr id="14" name="Rounded Rectangle 13"/>
            <p:cNvSpPr/>
            <p:nvPr/>
          </p:nvSpPr>
          <p:spPr>
            <a:xfrm>
              <a:off x="2741483" y="1217938"/>
              <a:ext cx="3661034" cy="1906256"/>
            </a:xfrm>
            <a:prstGeom prst="roundRect">
              <a:avLst>
                <a:gd name="adj" fmla="val 667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514336" y="1447800"/>
              <a:ext cx="4115329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/>
              <a:r>
                <a:rPr lang="en-US" sz="3200">
                  <a:solidFill>
                    <a:schemeClr val="bg1"/>
                  </a:solidFill>
                  <a:latin typeface="Century Schoolbook" pitchFamily="18" charset="0"/>
                </a:rPr>
                <a:t>Application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1524000" y="4724400"/>
            <a:ext cx="381000" cy="228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1905000" y="4953000"/>
            <a:ext cx="457200" cy="457200"/>
          </a:xfrm>
          <a:prstGeom prst="ellipse">
            <a:avLst/>
          </a:prstGeom>
          <a:solidFill>
            <a:srgbClr val="FF0000"/>
          </a:solidFill>
          <a:ln w="25400" cap="rnd" cmpd="sng" algn="ctr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590800" y="4038600"/>
            <a:ext cx="1524000" cy="1588"/>
          </a:xfrm>
          <a:prstGeom prst="straightConnector1">
            <a:avLst/>
          </a:prstGeom>
          <a:noFill/>
          <a:ln w="25400" cap="rnd" cmpd="sng" algn="ctr">
            <a:solidFill>
              <a:schemeClr val="accent6"/>
            </a:solidFill>
            <a:prstDash val="solid"/>
            <a:headEnd type="triangle" w="lg" len="med"/>
            <a:tailEnd type="triangl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105400" y="4038600"/>
            <a:ext cx="1447800" cy="1588"/>
          </a:xfrm>
          <a:prstGeom prst="straightConnector1">
            <a:avLst/>
          </a:prstGeom>
          <a:noFill/>
          <a:ln w="25400" cap="rnd" cmpd="sng" algn="ctr">
            <a:solidFill>
              <a:schemeClr val="accent6"/>
            </a:solidFill>
            <a:prstDash val="solid"/>
            <a:headEnd type="triangle" w="lg" len="med"/>
            <a:tailEnd type="triangl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590800" y="3276600"/>
            <a:ext cx="1828800" cy="609600"/>
          </a:xfrm>
          <a:prstGeom prst="straightConnector1">
            <a:avLst/>
          </a:prstGeom>
          <a:noFill/>
          <a:ln w="25400" cap="rnd" cmpd="sng" algn="ctr">
            <a:solidFill>
              <a:srgbClr val="4F81BD"/>
            </a:solidFill>
            <a:prstDash val="solid"/>
            <a:headEnd type="triangle" w="lg" len="med"/>
            <a:tailEnd type="triangl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724400" y="3276600"/>
            <a:ext cx="1828800" cy="609600"/>
          </a:xfrm>
          <a:prstGeom prst="straightConnector1">
            <a:avLst/>
          </a:prstGeom>
          <a:noFill/>
          <a:ln w="25400" cap="rnd" cmpd="sng" algn="ctr">
            <a:solidFill>
              <a:srgbClr val="4F81BD"/>
            </a:solidFill>
            <a:prstDash val="solid"/>
            <a:headEnd type="triangle" w="lg" len="med"/>
            <a:tailEnd type="triangl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16200000">
            <a:off x="4379913" y="3392487"/>
            <a:ext cx="381000" cy="3175"/>
          </a:xfrm>
          <a:prstGeom prst="straightConnector1">
            <a:avLst/>
          </a:prstGeom>
          <a:noFill/>
          <a:ln w="25400" cap="rnd" cmpd="sng" algn="ctr">
            <a:solidFill>
              <a:srgbClr val="4F81BD"/>
            </a:solidFill>
            <a:prstDash val="solid"/>
            <a:headEnd type="triangle" w="lg" len="med"/>
            <a:tailEnd type="triangl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601913" y="4114800"/>
            <a:ext cx="1524000" cy="43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2200" b="1">
                <a:solidFill>
                  <a:srgbClr val="F79646"/>
                </a:solidFill>
                <a:latin typeface="Century Schoolbook" pitchFamily="18" charset="0"/>
              </a:rPr>
              <a:t>Coupling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040313" y="4114800"/>
            <a:ext cx="1524000" cy="43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2200" b="1">
                <a:solidFill>
                  <a:srgbClr val="F79646"/>
                </a:solidFill>
                <a:latin typeface="Century Schoolbook" pitchFamily="18" charset="0"/>
              </a:rPr>
              <a:t>Coupling</a:t>
            </a:r>
          </a:p>
        </p:txBody>
      </p:sp>
      <p:sp>
        <p:nvSpPr>
          <p:cNvPr id="3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“Simplest” Coupling Definition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6324600" y="923330"/>
            <a:ext cx="2286000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Remote Feedback = Local Feedback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324600" y="1676400"/>
            <a:ext cx="2286000" cy="92333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What: Remote user sees everything local user  sees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6324600" y="2667000"/>
            <a:ext cx="2286000" cy="92333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When: Remote user does not notice delay (&lt; 50 ms)</a:t>
            </a:r>
            <a:endParaRPr lang="en-US" dirty="0"/>
          </a:p>
        </p:txBody>
      </p:sp>
      <p:grpSp>
        <p:nvGrpSpPr>
          <p:cNvPr id="34" name="Group 6"/>
          <p:cNvGrpSpPr>
            <a:grpSpLocks/>
          </p:cNvGrpSpPr>
          <p:nvPr/>
        </p:nvGrpSpPr>
        <p:grpSpPr bwMode="auto">
          <a:xfrm>
            <a:off x="3886200" y="4572000"/>
            <a:ext cx="1600200" cy="1828800"/>
            <a:chOff x="1600200" y="4572000"/>
            <a:chExt cx="1352550" cy="1554162"/>
          </a:xfrm>
        </p:grpSpPr>
        <p:pic>
          <p:nvPicPr>
            <p:cNvPr id="39" name="Rectangle 19490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76400" y="4572000"/>
              <a:ext cx="1276350" cy="1045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Rectangle 1949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600200" y="5638800"/>
              <a:ext cx="1295400" cy="487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1" name="Rectangle 40"/>
          <p:cNvSpPr/>
          <p:nvPr/>
        </p:nvSpPr>
        <p:spPr>
          <a:xfrm>
            <a:off x="4114800" y="4724400"/>
            <a:ext cx="381000" cy="228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4495800" y="4953000"/>
            <a:ext cx="457200" cy="457200"/>
          </a:xfrm>
          <a:prstGeom prst="ellipse">
            <a:avLst/>
          </a:prstGeom>
          <a:solidFill>
            <a:srgbClr val="FF0000"/>
          </a:solidFill>
          <a:ln w="25400" cap="rnd" cmpd="sng" algn="ctr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44" name="Group 6"/>
          <p:cNvGrpSpPr>
            <a:grpSpLocks/>
          </p:cNvGrpSpPr>
          <p:nvPr/>
        </p:nvGrpSpPr>
        <p:grpSpPr bwMode="auto">
          <a:xfrm>
            <a:off x="6172200" y="4572000"/>
            <a:ext cx="1600200" cy="1828800"/>
            <a:chOff x="1600200" y="4572000"/>
            <a:chExt cx="1352550" cy="1554162"/>
          </a:xfrm>
        </p:grpSpPr>
        <p:pic>
          <p:nvPicPr>
            <p:cNvPr id="45" name="Rectangle 19490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76400" y="4572000"/>
              <a:ext cx="1276350" cy="1045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Rectangle 1949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600200" y="5638800"/>
              <a:ext cx="1295400" cy="487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7" name="Rectangle 46"/>
          <p:cNvSpPr/>
          <p:nvPr/>
        </p:nvSpPr>
        <p:spPr>
          <a:xfrm>
            <a:off x="6400800" y="4724400"/>
            <a:ext cx="381000" cy="228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6781800" y="4953000"/>
            <a:ext cx="457200" cy="457200"/>
          </a:xfrm>
          <a:prstGeom prst="ellipse">
            <a:avLst/>
          </a:prstGeom>
          <a:solidFill>
            <a:srgbClr val="FF0000"/>
          </a:solidFill>
          <a:ln w="25400" cap="rnd" cmpd="sng" algn="ctr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1000" y="990600"/>
            <a:ext cx="2286000" cy="14773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When:  If all interaction stopped remote user will eventually get feedback.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381000" y="2581870"/>
            <a:ext cx="2286000" cy="120032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When:   Remote user  feels  collaboration is real time.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304800" y="4038600"/>
            <a:ext cx="2438400" cy="92333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When:   “Best effort” to give immediate feedback</a:t>
            </a:r>
            <a:endParaRPr lang="en-US" dirty="0"/>
          </a:p>
        </p:txBody>
      </p:sp>
      <p:pic>
        <p:nvPicPr>
          <p:cNvPr id="51" name="~PP1444.WAV">
            <a:hlinkClick r:id="" action="ppaction://media"/>
          </p:cNvPr>
          <p:cNvPicPr>
            <a:picLocks noRot="1" noChangeAspect="1"/>
          </p:cNvPicPr>
          <p:nvPr>
            <a:wavAudioFile r:embed="rId2" name="~PP1444.WAV"/>
          </p:nvPr>
        </p:nvPicPr>
        <p:blipFill>
          <a:blip r:embed="rId7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3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36" grpId="0" animBg="1"/>
      <p:bldP spid="37" grpId="0" animBg="1"/>
      <p:bldP spid="38" grpId="0" animBg="1"/>
      <p:bldP spid="43" grpId="0" animBg="1"/>
      <p:bldP spid="49" grpId="0" animBg="1"/>
      <p:bldP spid="5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5181600" y="3733800"/>
            <a:ext cx="3276600" cy="2438400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81000" y="1447800"/>
            <a:ext cx="3276600" cy="2438400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defTabSz="914400" eaLnBrk="1" hangingPunct="1"/>
            <a:r>
              <a:rPr lang="en-US" cap="none" smtClean="0"/>
              <a:t>STRICT WYSIWIS COUPLING</a:t>
            </a:r>
            <a:endParaRPr lang="en-US" cap="none" dirty="0" smtClean="0"/>
          </a:p>
        </p:txBody>
      </p:sp>
      <p:sp>
        <p:nvSpPr>
          <p:cNvPr id="4" name="Rounded Rectangle 3"/>
          <p:cNvSpPr/>
          <p:nvPr/>
        </p:nvSpPr>
        <p:spPr>
          <a:xfrm>
            <a:off x="457200" y="1524000"/>
            <a:ext cx="3124200" cy="2286000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257800" y="3810000"/>
            <a:ext cx="3124200" cy="2286000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6800" y="990600"/>
            <a:ext cx="1905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2400">
                <a:latin typeface="Century Schoolbook" pitchFamily="18" charset="0"/>
              </a:rPr>
              <a:t>User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43600" y="6167438"/>
            <a:ext cx="19050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2400">
                <a:latin typeface="Century Schoolbook" pitchFamily="18" charset="0"/>
              </a:rPr>
              <a:t>User 2</a:t>
            </a:r>
          </a:p>
        </p:txBody>
      </p:sp>
      <p:cxnSp>
        <p:nvCxnSpPr>
          <p:cNvPr id="11" name="Straight Arrow Connector 10"/>
          <p:cNvCxnSpPr>
            <a:stCxn id="6" idx="3"/>
            <a:endCxn id="7" idx="1"/>
          </p:cNvCxnSpPr>
          <p:nvPr/>
        </p:nvCxnSpPr>
        <p:spPr>
          <a:xfrm>
            <a:off x="3657600" y="2667000"/>
            <a:ext cx="1524000" cy="2286000"/>
          </a:xfrm>
          <a:prstGeom prst="straightConnector1">
            <a:avLst/>
          </a:prstGeom>
          <a:ln w="25400" cap="flat" cmpd="sng" algn="ctr">
            <a:solidFill>
              <a:schemeClr val="accent1">
                <a:shade val="70000"/>
                <a:satMod val="150000"/>
              </a:schemeClr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685800" y="1828800"/>
            <a:ext cx="1600200" cy="990600"/>
            <a:chOff x="685800" y="1828800"/>
            <a:chExt cx="1600200" cy="990600"/>
          </a:xfrm>
        </p:grpSpPr>
        <p:sp>
          <p:nvSpPr>
            <p:cNvPr id="12" name="Rectangle 11"/>
            <p:cNvSpPr/>
            <p:nvPr/>
          </p:nvSpPr>
          <p:spPr>
            <a:xfrm>
              <a:off x="685800" y="1828800"/>
              <a:ext cx="1600200" cy="9906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057400" y="1828800"/>
              <a:ext cx="228600" cy="9906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oup 20"/>
          <p:cNvGrpSpPr>
            <a:grpSpLocks/>
          </p:cNvGrpSpPr>
          <p:nvPr/>
        </p:nvGrpSpPr>
        <p:grpSpPr bwMode="auto">
          <a:xfrm>
            <a:off x="2514600" y="2209800"/>
            <a:ext cx="838200" cy="1447800"/>
            <a:chOff x="2514600" y="2209800"/>
            <a:chExt cx="838200" cy="1447800"/>
          </a:xfrm>
        </p:grpSpPr>
        <p:sp>
          <p:nvSpPr>
            <p:cNvPr id="14" name="Rectangle 13"/>
            <p:cNvSpPr/>
            <p:nvPr/>
          </p:nvSpPr>
          <p:spPr>
            <a:xfrm>
              <a:off x="2514600" y="2209800"/>
              <a:ext cx="838200" cy="1447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24200" y="2209800"/>
              <a:ext cx="228600" cy="14478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3" name="Group 22"/>
          <p:cNvGrpSpPr>
            <a:grpSpLocks/>
          </p:cNvGrpSpPr>
          <p:nvPr/>
        </p:nvGrpSpPr>
        <p:grpSpPr bwMode="auto">
          <a:xfrm>
            <a:off x="7315200" y="4495800"/>
            <a:ext cx="838200" cy="1447800"/>
            <a:chOff x="7315200" y="4495800"/>
            <a:chExt cx="838200" cy="1447800"/>
          </a:xfrm>
        </p:grpSpPr>
        <p:sp>
          <p:nvSpPr>
            <p:cNvPr id="15" name="Rectangle 14"/>
            <p:cNvSpPr/>
            <p:nvPr/>
          </p:nvSpPr>
          <p:spPr>
            <a:xfrm>
              <a:off x="7315200" y="4495800"/>
              <a:ext cx="838200" cy="1447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924800" y="4495800"/>
              <a:ext cx="228600" cy="14478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2057400" y="2209800"/>
            <a:ext cx="228600" cy="152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124200" y="3352800"/>
            <a:ext cx="228600" cy="152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72000" y="1524000"/>
            <a:ext cx="37338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2400">
                <a:latin typeface="Century Schoolbook" pitchFamily="18" charset="0"/>
              </a:rPr>
              <a:t>If user 1 moves green window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72000" y="2293938"/>
            <a:ext cx="37338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2400">
                <a:latin typeface="Century Schoolbook" pitchFamily="18" charset="0"/>
              </a:rPr>
              <a:t>Then green window moves on user 2’s screen</a:t>
            </a:r>
          </a:p>
        </p:txBody>
      </p:sp>
      <p:grpSp>
        <p:nvGrpSpPr>
          <p:cNvPr id="17" name="Group 34"/>
          <p:cNvGrpSpPr>
            <a:grpSpLocks/>
          </p:cNvGrpSpPr>
          <p:nvPr/>
        </p:nvGrpSpPr>
        <p:grpSpPr bwMode="auto">
          <a:xfrm>
            <a:off x="5486400" y="4114800"/>
            <a:ext cx="1600200" cy="990600"/>
            <a:chOff x="685800" y="1828800"/>
            <a:chExt cx="1600200" cy="990600"/>
          </a:xfrm>
        </p:grpSpPr>
        <p:sp>
          <p:nvSpPr>
            <p:cNvPr id="36" name="Rectangle 35"/>
            <p:cNvSpPr/>
            <p:nvPr/>
          </p:nvSpPr>
          <p:spPr>
            <a:xfrm>
              <a:off x="685800" y="1828800"/>
              <a:ext cx="1600200" cy="9906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057400" y="1828800"/>
              <a:ext cx="228600" cy="9906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6858000" y="4495800"/>
            <a:ext cx="228600" cy="152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62000" y="4398963"/>
            <a:ext cx="37338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2400">
                <a:latin typeface="Century Schoolbook" pitchFamily="18" charset="0"/>
              </a:rPr>
              <a:t>If user 2 scrolls up in orange window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62000" y="5181600"/>
            <a:ext cx="37338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2400">
                <a:latin typeface="Century Schoolbook" pitchFamily="18" charset="0"/>
              </a:rPr>
              <a:t>Then orange window scrolls up on user 2’s screen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924800" y="5638800"/>
            <a:ext cx="228600" cy="152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0" name="~PP363.WAV">
            <a:hlinkClick r:id="" action="ppaction://media"/>
          </p:cNvPr>
          <p:cNvPicPr>
            <a:picLocks noRot="1" noChangeAspect="1"/>
          </p:cNvPicPr>
          <p:nvPr>
            <a:wavAudioFile r:embed="rId2" name="~PP363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4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8889 " pathEditMode="relative" ptsTypes="AA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8889 " pathEditMode="relative" ptsTypes="AA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8889 " pathEditMode="relative" ptsTypes="AA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8889 " pathEditMode="relative" ptsTypes="AA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0 L -6.66667E-6 -0.08889 " pathEditMode="relative" ptsTypes="AA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0 L -6.66667E-6 -0.08889 " pathEditMode="relative" ptsTypes="AA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4" grpId="0" animBg="1"/>
      <p:bldP spid="26" grpId="0" animBg="1"/>
      <p:bldP spid="28" grpId="0"/>
      <p:bldP spid="31" grpId="0"/>
      <p:bldP spid="38" grpId="0" animBg="1"/>
      <p:bldP spid="39" grpId="0"/>
      <p:bldP spid="40" grpId="0"/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5181600" y="3733800"/>
            <a:ext cx="3276600" cy="2438400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81000" y="1447800"/>
            <a:ext cx="3276600" cy="2438400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defTabSz="914400" eaLnBrk="1" hangingPunct="1"/>
            <a:r>
              <a:rPr lang="en-US" cap="none" smtClean="0"/>
              <a:t>STRICT WYSIWIS COUPLING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57200" y="1524000"/>
            <a:ext cx="3124200" cy="2286000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257800" y="3810000"/>
            <a:ext cx="3124200" cy="2286000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6800" y="990600"/>
            <a:ext cx="1905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Century Schoolbook" pitchFamily="18" charset="0"/>
              </a:rPr>
              <a:t>User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43600" y="6167438"/>
            <a:ext cx="19050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2400">
                <a:latin typeface="Century Schoolbook" pitchFamily="18" charset="0"/>
              </a:rPr>
              <a:t>User 2</a:t>
            </a:r>
          </a:p>
        </p:txBody>
      </p:sp>
      <p:cxnSp>
        <p:nvCxnSpPr>
          <p:cNvPr id="11" name="Straight Arrow Connector 10"/>
          <p:cNvCxnSpPr>
            <a:stCxn id="6" idx="3"/>
            <a:endCxn id="7" idx="1"/>
          </p:cNvCxnSpPr>
          <p:nvPr/>
        </p:nvCxnSpPr>
        <p:spPr>
          <a:xfrm>
            <a:off x="3657600" y="2667000"/>
            <a:ext cx="1524000" cy="2286000"/>
          </a:xfrm>
          <a:prstGeom prst="straightConnector1">
            <a:avLst/>
          </a:prstGeom>
          <a:ln w="25400" cap="flat" cmpd="sng" algn="ctr">
            <a:solidFill>
              <a:schemeClr val="accent1">
                <a:shade val="70000"/>
                <a:satMod val="150000"/>
              </a:schemeClr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685800" y="2438400"/>
            <a:ext cx="1600200" cy="990600"/>
            <a:chOff x="685800" y="1828800"/>
            <a:chExt cx="1600200" cy="990600"/>
          </a:xfrm>
        </p:grpSpPr>
        <p:sp>
          <p:nvSpPr>
            <p:cNvPr id="12" name="Rectangle 11"/>
            <p:cNvSpPr/>
            <p:nvPr/>
          </p:nvSpPr>
          <p:spPr>
            <a:xfrm>
              <a:off x="685800" y="1828800"/>
              <a:ext cx="1600200" cy="9906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057400" y="1828800"/>
              <a:ext cx="228600" cy="9906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oup 20"/>
          <p:cNvGrpSpPr>
            <a:grpSpLocks/>
          </p:cNvGrpSpPr>
          <p:nvPr/>
        </p:nvGrpSpPr>
        <p:grpSpPr bwMode="auto">
          <a:xfrm>
            <a:off x="2514600" y="2209800"/>
            <a:ext cx="838200" cy="1447800"/>
            <a:chOff x="2514600" y="2209800"/>
            <a:chExt cx="838200" cy="1447800"/>
          </a:xfrm>
        </p:grpSpPr>
        <p:sp>
          <p:nvSpPr>
            <p:cNvPr id="14" name="Rectangle 13"/>
            <p:cNvSpPr/>
            <p:nvPr/>
          </p:nvSpPr>
          <p:spPr>
            <a:xfrm>
              <a:off x="2514600" y="2209800"/>
              <a:ext cx="838200" cy="1447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24200" y="2209800"/>
              <a:ext cx="228600" cy="14478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3" name="Group 22"/>
          <p:cNvGrpSpPr>
            <a:grpSpLocks/>
          </p:cNvGrpSpPr>
          <p:nvPr/>
        </p:nvGrpSpPr>
        <p:grpSpPr bwMode="auto">
          <a:xfrm>
            <a:off x="7315200" y="4495800"/>
            <a:ext cx="838200" cy="1447800"/>
            <a:chOff x="7315200" y="4495800"/>
            <a:chExt cx="838200" cy="1447800"/>
          </a:xfrm>
        </p:grpSpPr>
        <p:sp>
          <p:nvSpPr>
            <p:cNvPr id="15" name="Rectangle 14"/>
            <p:cNvSpPr/>
            <p:nvPr/>
          </p:nvSpPr>
          <p:spPr>
            <a:xfrm>
              <a:off x="7315200" y="4495800"/>
              <a:ext cx="838200" cy="1447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924800" y="4495800"/>
              <a:ext cx="228600" cy="14478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2057400" y="2819400"/>
            <a:ext cx="228600" cy="152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124200" y="2743200"/>
            <a:ext cx="228600" cy="152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7" name="Group 34"/>
          <p:cNvGrpSpPr>
            <a:grpSpLocks/>
          </p:cNvGrpSpPr>
          <p:nvPr/>
        </p:nvGrpSpPr>
        <p:grpSpPr bwMode="auto">
          <a:xfrm>
            <a:off x="5486400" y="4724400"/>
            <a:ext cx="1600200" cy="990600"/>
            <a:chOff x="685800" y="1828800"/>
            <a:chExt cx="1600200" cy="990600"/>
          </a:xfrm>
        </p:grpSpPr>
        <p:sp>
          <p:nvSpPr>
            <p:cNvPr id="36" name="Rectangle 35"/>
            <p:cNvSpPr/>
            <p:nvPr/>
          </p:nvSpPr>
          <p:spPr>
            <a:xfrm>
              <a:off x="685800" y="1828800"/>
              <a:ext cx="1600200" cy="9906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057400" y="1828800"/>
              <a:ext cx="228600" cy="9906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6858000" y="5105400"/>
            <a:ext cx="228600" cy="152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924800" y="5029200"/>
            <a:ext cx="228600" cy="152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19600" y="1066800"/>
            <a:ext cx="4038600" cy="18748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73050" indent="-273050" algn="ctr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2400" dirty="0">
                <a:solidFill>
                  <a:srgbClr val="000000"/>
                </a:solidFill>
                <a:latin typeface="Century Schoolbook" pitchFamily="18" charset="0"/>
              </a:rPr>
              <a:t>Pros</a:t>
            </a:r>
            <a:endParaRPr lang="en-US" dirty="0">
              <a:latin typeface="Century Schoolbook" pitchFamily="18" charset="0"/>
            </a:endParaRP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</a:pPr>
            <a:r>
              <a:rPr lang="en-US" sz="2400" dirty="0">
                <a:solidFill>
                  <a:srgbClr val="000000"/>
                </a:solidFill>
                <a:latin typeface="Century Schoolbook" pitchFamily="18" charset="0"/>
              </a:rPr>
              <a:t>Easy to understand</a:t>
            </a: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</a:pPr>
            <a:r>
              <a:rPr lang="en-US" sz="2400" dirty="0">
                <a:solidFill>
                  <a:srgbClr val="000000"/>
                </a:solidFill>
                <a:latin typeface="Century Schoolbook" pitchFamily="18" charset="0"/>
              </a:rPr>
              <a:t>Application-independent</a:t>
            </a: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</a:pPr>
            <a:r>
              <a:rPr lang="en-US" sz="2400" dirty="0">
                <a:solidFill>
                  <a:srgbClr val="000000"/>
                </a:solidFill>
                <a:latin typeface="Century Schoolbook" pitchFamily="18" charset="0"/>
              </a:rPr>
              <a:t>Automatable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81000" y="4267200"/>
            <a:ext cx="4191000" cy="18748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73050" indent="-273050" algn="ctr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2400" dirty="0">
                <a:solidFill>
                  <a:srgbClr val="000000"/>
                </a:solidFill>
                <a:latin typeface="Century Schoolbook" pitchFamily="18" charset="0"/>
              </a:rPr>
              <a:t>Cons</a:t>
            </a:r>
            <a:endParaRPr lang="en-US" dirty="0">
              <a:latin typeface="Century Schoolbook" pitchFamily="18" charset="0"/>
            </a:endParaRP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</a:pPr>
            <a:r>
              <a:rPr lang="en-US" sz="2400" dirty="0">
                <a:solidFill>
                  <a:srgbClr val="000000"/>
                </a:solidFill>
                <a:latin typeface="Century Schoolbook" pitchFamily="18" charset="0"/>
              </a:rPr>
              <a:t>Window and scroll wars</a:t>
            </a: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</a:pPr>
            <a:r>
              <a:rPr lang="en-US" sz="2400" dirty="0">
                <a:solidFill>
                  <a:srgbClr val="000000"/>
                </a:solidFill>
                <a:latin typeface="Century Schoolbook" pitchFamily="18" charset="0"/>
              </a:rPr>
              <a:t>Size and view </a:t>
            </a:r>
            <a:r>
              <a:rPr lang="en-US" sz="2400" dirty="0" smtClean="0">
                <a:solidFill>
                  <a:srgbClr val="000000"/>
                </a:solidFill>
                <a:latin typeface="Century Schoolbook" pitchFamily="18" charset="0"/>
              </a:rPr>
              <a:t>wars</a:t>
            </a: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</a:pPr>
            <a:r>
              <a:rPr lang="en-US" sz="2400" dirty="0" smtClean="0">
                <a:solidFill>
                  <a:srgbClr val="000000"/>
                </a:solidFill>
                <a:latin typeface="Century Schoolbook" pitchFamily="18" charset="0"/>
              </a:rPr>
              <a:t>Communication overhead</a:t>
            </a:r>
            <a:endParaRPr lang="en-US" sz="2400" dirty="0">
              <a:solidFill>
                <a:srgbClr val="000000"/>
              </a:solidFill>
              <a:latin typeface="Century Schoolbook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67400" y="3124200"/>
            <a:ext cx="2209800" cy="369332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How to automate?</a:t>
            </a:r>
            <a:endParaRPr lang="en-US" dirty="0"/>
          </a:p>
        </p:txBody>
      </p:sp>
      <p:pic>
        <p:nvPicPr>
          <p:cNvPr id="31" name="~PP3186.WAV">
            <a:hlinkClick r:id="" action="ppaction://media"/>
          </p:cNvPr>
          <p:cNvPicPr>
            <a:picLocks noRot="1" noChangeAspect="1"/>
          </p:cNvPicPr>
          <p:nvPr>
            <a:wavAudioFile r:embed="rId2" name="~PP3186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5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Automation &amp; Pre-Requisites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Automation: Some application-independent infrastructure provides some functionality.</a:t>
            </a:r>
          </a:p>
          <a:p>
            <a:pPr lvl="1"/>
            <a:r>
              <a:rPr lang="en-US" dirty="0" smtClean="0"/>
              <a:t>UI toolkit automates widgets,</a:t>
            </a:r>
          </a:p>
          <a:p>
            <a:r>
              <a:rPr lang="en-US" dirty="0" smtClean="0">
                <a:sym typeface="Wingdings" pitchFamily="2" charset="2"/>
              </a:rPr>
              <a:t>Use assumptions to provide the automation. 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Swing and AWT assume applications do not want round widgets.</a:t>
            </a:r>
          </a:p>
          <a:p>
            <a:r>
              <a:rPr lang="en-US" dirty="0" smtClean="0">
                <a:sym typeface="Wingdings" pitchFamily="2" charset="2"/>
              </a:rPr>
              <a:t>Need to make similar assumptions.</a:t>
            </a:r>
            <a:endParaRPr lang="en-US" dirty="0"/>
          </a:p>
        </p:txBody>
      </p:sp>
      <p:pic>
        <p:nvPicPr>
          <p:cNvPr id="4" name="~PP3252.WAV">
            <a:hlinkClick r:id="" action="ppaction://media"/>
          </p:cNvPr>
          <p:cNvPicPr>
            <a:picLocks noRot="1" noChangeAspect="1"/>
          </p:cNvPicPr>
          <p:nvPr>
            <a:wavAudioFile r:embed="rId2" name="~PP3252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4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295400" y="4572000"/>
            <a:ext cx="1600200" cy="1828800"/>
            <a:chOff x="1600200" y="4572000"/>
            <a:chExt cx="1352550" cy="1554162"/>
          </a:xfrm>
        </p:grpSpPr>
        <p:pic>
          <p:nvPicPr>
            <p:cNvPr id="19491" name="Rectangle 19490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76400" y="4572000"/>
              <a:ext cx="1276350" cy="1045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92" name="Rectangle 1949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600200" y="5638800"/>
              <a:ext cx="1295400" cy="487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267882" y="3734921"/>
            <a:ext cx="683997" cy="683997"/>
          </a:xfrm>
          <a:prstGeom prst="ellipse">
            <a:avLst/>
          </a:prstGeom>
          <a:ln>
            <a:headEnd type="none" w="med" len="med"/>
            <a:tailEnd type="none" w="med" len="med"/>
          </a:ln>
          <a:effectLst>
            <a:glow rad="190500">
              <a:schemeClr val="accent2">
                <a:alpha val="8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tx1"/>
                </a:solidFill>
                <a:latin typeface="Arial" charset="0"/>
              </a:rPr>
              <a:t>U2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6706282" y="3734921"/>
            <a:ext cx="683997" cy="683997"/>
          </a:xfrm>
          <a:prstGeom prst="ellipse">
            <a:avLst/>
          </a:prstGeom>
          <a:ln>
            <a:headEnd type="none" w="med" len="med"/>
            <a:tailEnd type="none" w="med" len="med"/>
          </a:ln>
          <a:effectLst>
            <a:glow rad="190500">
              <a:schemeClr val="accent3">
                <a:alpha val="8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tx1"/>
                </a:solidFill>
                <a:latin typeface="Arial" charset="0"/>
              </a:rPr>
              <a:t>U3</a:t>
            </a: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743200" y="1219200"/>
            <a:ext cx="3657600" cy="1905000"/>
            <a:chOff x="2438400" y="1371600"/>
            <a:chExt cx="4267200" cy="1905000"/>
          </a:xfrm>
        </p:grpSpPr>
        <p:sp>
          <p:nvSpPr>
            <p:cNvPr id="14" name="Rounded Rectangle 13"/>
            <p:cNvSpPr/>
            <p:nvPr/>
          </p:nvSpPr>
          <p:spPr>
            <a:xfrm>
              <a:off x="2741483" y="1217938"/>
              <a:ext cx="3661034" cy="1906256"/>
            </a:xfrm>
            <a:prstGeom prst="roundRect">
              <a:avLst>
                <a:gd name="adj" fmla="val 667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514336" y="1447800"/>
              <a:ext cx="4115329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/>
              <a:r>
                <a:rPr lang="en-US" sz="3200">
                  <a:solidFill>
                    <a:schemeClr val="bg1"/>
                  </a:solidFill>
                  <a:latin typeface="Century Schoolbook" pitchFamily="18" charset="0"/>
                </a:rPr>
                <a:t>Application</a:t>
              </a:r>
            </a:p>
          </p:txBody>
        </p:sp>
      </p:grpSp>
      <p:sp>
        <p:nvSpPr>
          <p:cNvPr id="22" name="Oval 21"/>
          <p:cNvSpPr/>
          <p:nvPr/>
        </p:nvSpPr>
        <p:spPr>
          <a:xfrm>
            <a:off x="1905000" y="4953000"/>
            <a:ext cx="457200" cy="457200"/>
          </a:xfrm>
          <a:prstGeom prst="ellipse">
            <a:avLst/>
          </a:prstGeom>
          <a:solidFill>
            <a:srgbClr val="FF0000"/>
          </a:solidFill>
          <a:ln w="25400" cap="rnd" cmpd="sng" algn="ctr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590800" y="4038600"/>
            <a:ext cx="1524000" cy="1588"/>
          </a:xfrm>
          <a:prstGeom prst="straightConnector1">
            <a:avLst/>
          </a:prstGeom>
          <a:noFill/>
          <a:ln w="25400" cap="rnd" cmpd="sng" algn="ctr">
            <a:solidFill>
              <a:schemeClr val="accent6"/>
            </a:solidFill>
            <a:prstDash val="solid"/>
            <a:headEnd type="triangle" w="lg" len="med"/>
            <a:tailEnd type="triangl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105400" y="4038600"/>
            <a:ext cx="1447800" cy="1588"/>
          </a:xfrm>
          <a:prstGeom prst="straightConnector1">
            <a:avLst/>
          </a:prstGeom>
          <a:noFill/>
          <a:ln w="25400" cap="rnd" cmpd="sng" algn="ctr">
            <a:solidFill>
              <a:schemeClr val="accent6"/>
            </a:solidFill>
            <a:prstDash val="solid"/>
            <a:headEnd type="triangle" w="lg" len="med"/>
            <a:tailEnd type="triangl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590800" y="3276600"/>
            <a:ext cx="1828800" cy="609600"/>
          </a:xfrm>
          <a:prstGeom prst="straightConnector1">
            <a:avLst/>
          </a:prstGeom>
          <a:noFill/>
          <a:ln w="25400" cap="rnd" cmpd="sng" algn="ctr">
            <a:solidFill>
              <a:srgbClr val="4F81BD"/>
            </a:solidFill>
            <a:prstDash val="solid"/>
            <a:headEnd type="triangle" w="lg" len="med"/>
            <a:tailEnd type="triangl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724400" y="3276600"/>
            <a:ext cx="1828800" cy="609600"/>
          </a:xfrm>
          <a:prstGeom prst="straightConnector1">
            <a:avLst/>
          </a:prstGeom>
          <a:noFill/>
          <a:ln w="25400" cap="rnd" cmpd="sng" algn="ctr">
            <a:solidFill>
              <a:srgbClr val="4F81BD"/>
            </a:solidFill>
            <a:prstDash val="solid"/>
            <a:headEnd type="triangle" w="lg" len="med"/>
            <a:tailEnd type="triangl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16200000">
            <a:off x="4379913" y="3392487"/>
            <a:ext cx="381000" cy="3175"/>
          </a:xfrm>
          <a:prstGeom prst="straightConnector1">
            <a:avLst/>
          </a:prstGeom>
          <a:noFill/>
          <a:ln w="25400" cap="rnd" cmpd="sng" algn="ctr">
            <a:solidFill>
              <a:srgbClr val="4F81BD"/>
            </a:solidFill>
            <a:prstDash val="solid"/>
            <a:headEnd type="triangle" w="lg" len="med"/>
            <a:tailEnd type="triangl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601913" y="4114800"/>
            <a:ext cx="1524000" cy="43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2200" b="1">
                <a:solidFill>
                  <a:srgbClr val="F79646"/>
                </a:solidFill>
                <a:latin typeface="Century Schoolbook" pitchFamily="18" charset="0"/>
              </a:rPr>
              <a:t>Coupling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040313" y="4114800"/>
            <a:ext cx="1524000" cy="43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2200" b="1">
                <a:solidFill>
                  <a:srgbClr val="F79646"/>
                </a:solidFill>
                <a:latin typeface="Century Schoolbook" pitchFamily="18" charset="0"/>
              </a:rPr>
              <a:t>Coupling</a:t>
            </a:r>
          </a:p>
        </p:txBody>
      </p:sp>
      <p:sp>
        <p:nvSpPr>
          <p:cNvPr id="3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Automating WYSIWIS Coupling</a:t>
            </a:r>
            <a:endParaRPr lang="en-US" dirty="0"/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3886200" y="4572000"/>
            <a:ext cx="1600200" cy="1828800"/>
            <a:chOff x="1600200" y="4572000"/>
            <a:chExt cx="1352550" cy="1554162"/>
          </a:xfrm>
        </p:grpSpPr>
        <p:pic>
          <p:nvPicPr>
            <p:cNvPr id="39" name="Rectangle 19490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76400" y="4572000"/>
              <a:ext cx="1276350" cy="1045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Rectangle 1949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600200" y="5638800"/>
              <a:ext cx="1295400" cy="487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1" name="Rectangle 40"/>
          <p:cNvSpPr/>
          <p:nvPr/>
        </p:nvSpPr>
        <p:spPr>
          <a:xfrm>
            <a:off x="4114800" y="4724400"/>
            <a:ext cx="381000" cy="228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4495800" y="4953000"/>
            <a:ext cx="457200" cy="457200"/>
          </a:xfrm>
          <a:prstGeom prst="ellipse">
            <a:avLst/>
          </a:prstGeom>
          <a:solidFill>
            <a:srgbClr val="FF0000"/>
          </a:solidFill>
          <a:ln w="25400" cap="rnd" cmpd="sng" algn="ctr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6172200" y="4572000"/>
            <a:ext cx="1600200" cy="1828800"/>
            <a:chOff x="1600200" y="4572000"/>
            <a:chExt cx="1352550" cy="1554162"/>
          </a:xfrm>
        </p:grpSpPr>
        <p:pic>
          <p:nvPicPr>
            <p:cNvPr id="45" name="Rectangle 19490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76400" y="4572000"/>
              <a:ext cx="1276350" cy="1045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Rectangle 1949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600200" y="5638800"/>
              <a:ext cx="1295400" cy="487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7" name="Rectangle 46"/>
          <p:cNvSpPr/>
          <p:nvPr/>
        </p:nvSpPr>
        <p:spPr>
          <a:xfrm>
            <a:off x="6400800" y="4724400"/>
            <a:ext cx="381000" cy="228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6781800" y="4953000"/>
            <a:ext cx="457200" cy="457200"/>
          </a:xfrm>
          <a:prstGeom prst="ellipse">
            <a:avLst/>
          </a:prstGeom>
          <a:solidFill>
            <a:srgbClr val="FF0000"/>
          </a:solidFill>
          <a:ln w="25400" cap="rnd" cmpd="sng" algn="ctr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28600" y="990600"/>
            <a:ext cx="2438400" cy="92333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Must ensure that all users see local output.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228600" y="2133600"/>
            <a:ext cx="2438400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Must allow multiple users to input.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6324600" y="990600"/>
            <a:ext cx="2286000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Need access to input and/or output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6324600" y="2438400"/>
            <a:ext cx="2286000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Assume certain properties of I/O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6324600" y="1752600"/>
            <a:ext cx="2286000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Assume I/O can be  tapped.</a:t>
            </a:r>
            <a:endParaRPr lang="en-US" dirty="0"/>
          </a:p>
        </p:txBody>
      </p:sp>
      <p:pic>
        <p:nvPicPr>
          <p:cNvPr id="36" name="~PP390.WAV">
            <a:hlinkClick r:id="" action="ppaction://media"/>
          </p:cNvPr>
          <p:cNvPicPr>
            <a:picLocks noRot="1" noChangeAspect="1"/>
          </p:cNvPicPr>
          <p:nvPr>
            <a:wavAudioFile r:embed="rId2" name="~PP390.WAV"/>
          </p:nvPr>
        </p:nvPicPr>
        <p:blipFill>
          <a:blip r:embed="rId7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6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44" grpId="0" animBg="1"/>
      <p:bldP spid="52" grpId="0" animBg="1"/>
      <p:bldP spid="53" grpId="0" animBg="1"/>
      <p:bldP spid="55" grpId="0" animBg="1"/>
      <p:bldP spid="5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Arrow Connector 40"/>
          <p:cNvCxnSpPr/>
          <p:nvPr/>
        </p:nvCxnSpPr>
        <p:spPr>
          <a:xfrm rot="5400000" flipH="1" flipV="1">
            <a:off x="343297" y="3314303"/>
            <a:ext cx="1905000" cy="794"/>
          </a:xfrm>
          <a:prstGeom prst="straightConnector1">
            <a:avLst/>
          </a:prstGeom>
          <a:ln w="19050"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90562" name="Text Box 2"/>
          <p:cNvSpPr txBox="1">
            <a:spLocks noChangeArrowheads="1"/>
          </p:cNvSpPr>
          <p:nvPr/>
        </p:nvSpPr>
        <p:spPr bwMode="auto">
          <a:xfrm>
            <a:off x="838200" y="5943600"/>
            <a:ext cx="989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dirty="0">
                <a:solidFill>
                  <a:srgbClr val="663300"/>
                </a:solidFill>
              </a:rPr>
              <a:t>User 1</a:t>
            </a:r>
          </a:p>
        </p:txBody>
      </p:sp>
      <p:sp>
        <p:nvSpPr>
          <p:cNvPr id="1090565" name="Text Box 5"/>
          <p:cNvSpPr txBox="1">
            <a:spLocks noChangeArrowheads="1"/>
          </p:cNvSpPr>
          <p:nvPr/>
        </p:nvSpPr>
        <p:spPr bwMode="auto">
          <a:xfrm>
            <a:off x="152400" y="4267200"/>
            <a:ext cx="2351088" cy="923330"/>
          </a:xfrm>
          <a:prstGeom prst="rect">
            <a:avLst/>
          </a:prstGeom>
          <a:solidFill>
            <a:srgbClr val="6699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Collaboration-Unaware I/O System</a:t>
            </a:r>
            <a:endParaRPr lang="en-US" dirty="0"/>
          </a:p>
        </p:txBody>
      </p:sp>
      <p:sp>
        <p:nvSpPr>
          <p:cNvPr id="1090566" name="Text Box 6"/>
          <p:cNvSpPr txBox="1">
            <a:spLocks noChangeArrowheads="1"/>
          </p:cNvSpPr>
          <p:nvPr/>
        </p:nvSpPr>
        <p:spPr bwMode="auto">
          <a:xfrm>
            <a:off x="228600" y="1371601"/>
            <a:ext cx="2286000" cy="923330"/>
          </a:xfrm>
          <a:prstGeom prst="rect">
            <a:avLst/>
          </a:prstGeom>
          <a:solidFill>
            <a:srgbClr val="66FFFF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dirty="0" smtClean="0"/>
              <a:t>Collaboration –Unaware Application</a:t>
            </a:r>
            <a:endParaRPr lang="en-US" dirty="0"/>
          </a:p>
        </p:txBody>
      </p:sp>
      <p:sp>
        <p:nvSpPr>
          <p:cNvPr id="1090572" name="Line 12"/>
          <p:cNvSpPr>
            <a:spLocks noChangeShapeType="1"/>
          </p:cNvSpPr>
          <p:nvPr/>
        </p:nvSpPr>
        <p:spPr bwMode="auto">
          <a:xfrm>
            <a:off x="1295400" y="5257800"/>
            <a:ext cx="0" cy="6858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0574" name="Rectangle 14"/>
          <p:cNvSpPr>
            <a:spLocks noChangeArrowheads="1"/>
          </p:cNvSpPr>
          <p:nvPr/>
        </p:nvSpPr>
        <p:spPr bwMode="auto">
          <a:xfrm>
            <a:off x="152400" y="3048000"/>
            <a:ext cx="2286000" cy="265113"/>
          </a:xfrm>
          <a:prstGeom prst="rect">
            <a:avLst/>
          </a:prstGeom>
          <a:solidFill>
            <a:srgbClr val="3366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0576" name="Text Box 16"/>
          <p:cNvSpPr txBox="1">
            <a:spLocks noChangeArrowheads="1"/>
          </p:cNvSpPr>
          <p:nvPr/>
        </p:nvSpPr>
        <p:spPr bwMode="auto">
          <a:xfrm>
            <a:off x="152400" y="3048000"/>
            <a:ext cx="2286000" cy="646331"/>
          </a:xfrm>
          <a:prstGeom prst="rect">
            <a:avLst/>
          </a:prstGeom>
          <a:gradFill rotWithShape="0">
            <a:gsLst>
              <a:gs pos="0">
                <a:srgbClr val="7394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Collaboration-Aware Proxy</a:t>
            </a:r>
            <a:endParaRPr lang="en-US" dirty="0"/>
          </a:p>
        </p:txBody>
      </p:sp>
      <p:sp>
        <p:nvSpPr>
          <p:cNvPr id="1090578" name="Rectangle 18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0"/>
            <a:ext cx="8153400" cy="762000"/>
          </a:xfrm>
        </p:spPr>
        <p:txBody>
          <a:bodyPr/>
          <a:lstStyle/>
          <a:p>
            <a:r>
              <a:rPr lang="en-US" dirty="0" smtClean="0"/>
              <a:t>Shared I/O Systems</a:t>
            </a:r>
            <a:endParaRPr lang="en-US" dirty="0"/>
          </a:p>
        </p:txBody>
      </p:sp>
      <p:sp>
        <p:nvSpPr>
          <p:cNvPr id="1090580" name="Text Box 20"/>
          <p:cNvSpPr txBox="1">
            <a:spLocks noChangeArrowheads="1"/>
          </p:cNvSpPr>
          <p:nvPr/>
        </p:nvSpPr>
        <p:spPr bwMode="auto">
          <a:xfrm>
            <a:off x="1828800" y="2590800"/>
            <a:ext cx="19050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 err="1"/>
              <a:t>Input/Output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rot="5400000" flipH="1" flipV="1">
            <a:off x="951706" y="2705100"/>
            <a:ext cx="686594" cy="794"/>
          </a:xfrm>
          <a:prstGeom prst="straightConnector1">
            <a:avLst/>
          </a:prstGeom>
          <a:ln w="19050"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5410200" y="838200"/>
            <a:ext cx="32766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Assume application uses some I/O system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5410200" y="1600200"/>
            <a:ext cx="32766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Will put a proxy module in between application and I/O system, if possible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5410200" y="2667000"/>
            <a:ext cx="32766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To the application it behaves like the I/O system.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5410200" y="3429000"/>
            <a:ext cx="32766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To the I/O system it behaves like the application.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5410200" y="4191000"/>
            <a:ext cx="32766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Application and I/O system are collaboration-unaware.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5410200" y="5029200"/>
            <a:ext cx="32766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Proxy (infrastructure) is collaboration-aware</a:t>
            </a:r>
            <a:endParaRPr lang="en-US" dirty="0"/>
          </a:p>
        </p:txBody>
      </p:sp>
      <p:cxnSp>
        <p:nvCxnSpPr>
          <p:cNvPr id="52" name="Straight Arrow Connector 51"/>
          <p:cNvCxnSpPr>
            <a:endCxn id="1090576" idx="2"/>
          </p:cNvCxnSpPr>
          <p:nvPr/>
        </p:nvCxnSpPr>
        <p:spPr>
          <a:xfrm rot="5400000" flipH="1" flipV="1">
            <a:off x="1008966" y="3980766"/>
            <a:ext cx="572869" cy="1588"/>
          </a:xfrm>
          <a:prstGeom prst="straightConnector1">
            <a:avLst/>
          </a:prstGeom>
          <a:ln w="19050"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" name="~PP3998.WAV">
            <a:hlinkClick r:id="" action="ppaction://media"/>
          </p:cNvPr>
          <p:cNvPicPr>
            <a:picLocks noRot="1" noChangeAspect="1"/>
          </p:cNvPicPr>
          <p:nvPr>
            <a:wavAudioFile r:embed="rId2" name="~PP3998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4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Arrow Connector 40"/>
          <p:cNvCxnSpPr/>
          <p:nvPr/>
        </p:nvCxnSpPr>
        <p:spPr>
          <a:xfrm rot="5400000" flipH="1" flipV="1">
            <a:off x="343297" y="3314303"/>
            <a:ext cx="1905000" cy="794"/>
          </a:xfrm>
          <a:prstGeom prst="straightConnector1">
            <a:avLst/>
          </a:prstGeom>
          <a:ln w="19050"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90562" name="Text Box 2"/>
          <p:cNvSpPr txBox="1">
            <a:spLocks noChangeArrowheads="1"/>
          </p:cNvSpPr>
          <p:nvPr/>
        </p:nvSpPr>
        <p:spPr bwMode="auto">
          <a:xfrm>
            <a:off x="838200" y="5943600"/>
            <a:ext cx="989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dirty="0">
                <a:solidFill>
                  <a:srgbClr val="663300"/>
                </a:solidFill>
              </a:rPr>
              <a:t>User 1</a:t>
            </a:r>
          </a:p>
        </p:txBody>
      </p:sp>
      <p:sp>
        <p:nvSpPr>
          <p:cNvPr id="1090565" name="Text Box 5"/>
          <p:cNvSpPr txBox="1">
            <a:spLocks noChangeArrowheads="1"/>
          </p:cNvSpPr>
          <p:nvPr/>
        </p:nvSpPr>
        <p:spPr bwMode="auto">
          <a:xfrm>
            <a:off x="152400" y="4267200"/>
            <a:ext cx="2351088" cy="923330"/>
          </a:xfrm>
          <a:prstGeom prst="rect">
            <a:avLst/>
          </a:prstGeom>
          <a:solidFill>
            <a:srgbClr val="6699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Collaboration-Unaware Console Library</a:t>
            </a:r>
            <a:endParaRPr lang="en-US" dirty="0"/>
          </a:p>
        </p:txBody>
      </p:sp>
      <p:sp>
        <p:nvSpPr>
          <p:cNvPr id="1090566" name="Text Box 6"/>
          <p:cNvSpPr txBox="1">
            <a:spLocks noChangeArrowheads="1"/>
          </p:cNvSpPr>
          <p:nvPr/>
        </p:nvSpPr>
        <p:spPr bwMode="auto">
          <a:xfrm>
            <a:off x="228600" y="1371601"/>
            <a:ext cx="2286000" cy="923330"/>
          </a:xfrm>
          <a:prstGeom prst="rect">
            <a:avLst/>
          </a:prstGeom>
          <a:solidFill>
            <a:srgbClr val="66FFFF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dirty="0" smtClean="0"/>
              <a:t>Collaboration –Unaware Application</a:t>
            </a:r>
            <a:endParaRPr lang="en-US" dirty="0"/>
          </a:p>
        </p:txBody>
      </p:sp>
      <p:sp>
        <p:nvSpPr>
          <p:cNvPr id="1090572" name="Line 12"/>
          <p:cNvSpPr>
            <a:spLocks noChangeShapeType="1"/>
          </p:cNvSpPr>
          <p:nvPr/>
        </p:nvSpPr>
        <p:spPr bwMode="auto">
          <a:xfrm>
            <a:off x="1295400" y="5257800"/>
            <a:ext cx="0" cy="6858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0574" name="Rectangle 14"/>
          <p:cNvSpPr>
            <a:spLocks noChangeArrowheads="1"/>
          </p:cNvSpPr>
          <p:nvPr/>
        </p:nvSpPr>
        <p:spPr bwMode="auto">
          <a:xfrm>
            <a:off x="152400" y="3048000"/>
            <a:ext cx="2286000" cy="265113"/>
          </a:xfrm>
          <a:prstGeom prst="rect">
            <a:avLst/>
          </a:prstGeom>
          <a:solidFill>
            <a:srgbClr val="3366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0576" name="Text Box 16"/>
          <p:cNvSpPr txBox="1">
            <a:spLocks noChangeArrowheads="1"/>
          </p:cNvSpPr>
          <p:nvPr/>
        </p:nvSpPr>
        <p:spPr bwMode="auto">
          <a:xfrm>
            <a:off x="152400" y="3048000"/>
            <a:ext cx="2286000" cy="646331"/>
          </a:xfrm>
          <a:prstGeom prst="rect">
            <a:avLst/>
          </a:prstGeom>
          <a:gradFill rotWithShape="0">
            <a:gsLst>
              <a:gs pos="0">
                <a:srgbClr val="7394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Collaboration-Aware Proxy</a:t>
            </a:r>
            <a:endParaRPr lang="en-US" dirty="0"/>
          </a:p>
        </p:txBody>
      </p:sp>
      <p:sp>
        <p:nvSpPr>
          <p:cNvPr id="1090578" name="Rectangle 18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0"/>
            <a:ext cx="8153400" cy="762000"/>
          </a:xfrm>
        </p:spPr>
        <p:txBody>
          <a:bodyPr/>
          <a:lstStyle/>
          <a:p>
            <a:r>
              <a:rPr lang="en-US" dirty="0" smtClean="0"/>
              <a:t>Console I/O</a:t>
            </a:r>
            <a:endParaRPr lang="en-US" dirty="0"/>
          </a:p>
        </p:txBody>
      </p:sp>
      <p:sp>
        <p:nvSpPr>
          <p:cNvPr id="1090580" name="Text Box 20"/>
          <p:cNvSpPr txBox="1">
            <a:spLocks noChangeArrowheads="1"/>
          </p:cNvSpPr>
          <p:nvPr/>
        </p:nvSpPr>
        <p:spPr bwMode="auto">
          <a:xfrm>
            <a:off x="1828800" y="2590800"/>
            <a:ext cx="19050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 err="1"/>
              <a:t>Input/Output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rot="5400000" flipH="1" flipV="1">
            <a:off x="951706" y="2705100"/>
            <a:ext cx="686594" cy="794"/>
          </a:xfrm>
          <a:prstGeom prst="straightConnector1">
            <a:avLst/>
          </a:prstGeom>
          <a:ln w="19050"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5410200" y="838200"/>
            <a:ext cx="32766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Programming languages and OS’s provide teletype (console library)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5410200" y="1981200"/>
            <a:ext cx="32766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Cannot handle graphics</a:t>
            </a:r>
            <a:endParaRPr lang="en-US" dirty="0"/>
          </a:p>
        </p:txBody>
      </p:sp>
      <p:cxnSp>
        <p:nvCxnSpPr>
          <p:cNvPr id="52" name="Straight Arrow Connector 51"/>
          <p:cNvCxnSpPr>
            <a:endCxn id="1090576" idx="2"/>
          </p:cNvCxnSpPr>
          <p:nvPr/>
        </p:nvCxnSpPr>
        <p:spPr>
          <a:xfrm rot="5400000" flipH="1" flipV="1">
            <a:off x="1008966" y="3980766"/>
            <a:ext cx="572869" cy="1588"/>
          </a:xfrm>
          <a:prstGeom prst="straightConnector1">
            <a:avLst/>
          </a:prstGeom>
          <a:ln w="19050"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Text Box 39"/>
          <p:cNvSpPr txBox="1">
            <a:spLocks noChangeArrowheads="1"/>
          </p:cNvSpPr>
          <p:nvPr/>
        </p:nvSpPr>
        <p:spPr bwMode="auto">
          <a:xfrm>
            <a:off x="228600" y="2438400"/>
            <a:ext cx="1394934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read(input)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23" name="Text Box 41"/>
          <p:cNvSpPr txBox="1">
            <a:spLocks noChangeArrowheads="1"/>
          </p:cNvSpPr>
          <p:nvPr/>
        </p:nvSpPr>
        <p:spPr bwMode="auto">
          <a:xfrm>
            <a:off x="1524000" y="3810000"/>
            <a:ext cx="1587294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ysClr val="windowText" lastClr="000000"/>
                </a:solidFill>
              </a:rPr>
              <a:t>print(output)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17" name="~PP330.WAV">
            <a:hlinkClick r:id="" action="ppaction://media"/>
          </p:cNvPr>
          <p:cNvPicPr>
            <a:picLocks noRot="1" noChangeAspect="1"/>
          </p:cNvPicPr>
          <p:nvPr>
            <a:wavAudioFile r:embed="rId2" name="~PP330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7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5" grpId="0" animBg="1"/>
      <p:bldP spid="46" grpId="0" animBg="1"/>
      <p:bldP spid="22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Arrow Connector 40"/>
          <p:cNvCxnSpPr/>
          <p:nvPr/>
        </p:nvCxnSpPr>
        <p:spPr>
          <a:xfrm rot="5400000" flipH="1" flipV="1">
            <a:off x="343297" y="3314303"/>
            <a:ext cx="1905000" cy="794"/>
          </a:xfrm>
          <a:prstGeom prst="straightConnector1">
            <a:avLst/>
          </a:prstGeom>
          <a:ln w="19050"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90562" name="Text Box 2"/>
          <p:cNvSpPr txBox="1">
            <a:spLocks noChangeArrowheads="1"/>
          </p:cNvSpPr>
          <p:nvPr/>
        </p:nvSpPr>
        <p:spPr bwMode="auto">
          <a:xfrm>
            <a:off x="838200" y="5943600"/>
            <a:ext cx="989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dirty="0">
                <a:solidFill>
                  <a:srgbClr val="663300"/>
                </a:solidFill>
              </a:rPr>
              <a:t>User 1</a:t>
            </a:r>
          </a:p>
        </p:txBody>
      </p:sp>
      <p:sp>
        <p:nvSpPr>
          <p:cNvPr id="1090565" name="Text Box 5"/>
          <p:cNvSpPr txBox="1">
            <a:spLocks noChangeArrowheads="1"/>
          </p:cNvSpPr>
          <p:nvPr/>
        </p:nvSpPr>
        <p:spPr bwMode="auto">
          <a:xfrm>
            <a:off x="152400" y="4267200"/>
            <a:ext cx="2351088" cy="923330"/>
          </a:xfrm>
          <a:prstGeom prst="rect">
            <a:avLst/>
          </a:prstGeom>
          <a:solidFill>
            <a:srgbClr val="6699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Collaboration-Unaware  User-Interface  Toolkit</a:t>
            </a:r>
            <a:endParaRPr lang="en-US" dirty="0"/>
          </a:p>
        </p:txBody>
      </p:sp>
      <p:sp>
        <p:nvSpPr>
          <p:cNvPr id="1090566" name="Text Box 6"/>
          <p:cNvSpPr txBox="1">
            <a:spLocks noChangeArrowheads="1"/>
          </p:cNvSpPr>
          <p:nvPr/>
        </p:nvSpPr>
        <p:spPr bwMode="auto">
          <a:xfrm>
            <a:off x="228600" y="1371601"/>
            <a:ext cx="2286000" cy="923330"/>
          </a:xfrm>
          <a:prstGeom prst="rect">
            <a:avLst/>
          </a:prstGeom>
          <a:solidFill>
            <a:srgbClr val="66FFFF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dirty="0" smtClean="0"/>
              <a:t>Collaboration –Unaware Application</a:t>
            </a:r>
            <a:endParaRPr lang="en-US" dirty="0"/>
          </a:p>
        </p:txBody>
      </p:sp>
      <p:sp>
        <p:nvSpPr>
          <p:cNvPr id="1090572" name="Line 12"/>
          <p:cNvSpPr>
            <a:spLocks noChangeShapeType="1"/>
          </p:cNvSpPr>
          <p:nvPr/>
        </p:nvSpPr>
        <p:spPr bwMode="auto">
          <a:xfrm>
            <a:off x="1295400" y="5257800"/>
            <a:ext cx="0" cy="6858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0574" name="Rectangle 14"/>
          <p:cNvSpPr>
            <a:spLocks noChangeArrowheads="1"/>
          </p:cNvSpPr>
          <p:nvPr/>
        </p:nvSpPr>
        <p:spPr bwMode="auto">
          <a:xfrm>
            <a:off x="152400" y="3048000"/>
            <a:ext cx="2286000" cy="265113"/>
          </a:xfrm>
          <a:prstGeom prst="rect">
            <a:avLst/>
          </a:prstGeom>
          <a:solidFill>
            <a:srgbClr val="3366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0576" name="Text Box 16"/>
          <p:cNvSpPr txBox="1">
            <a:spLocks noChangeArrowheads="1"/>
          </p:cNvSpPr>
          <p:nvPr/>
        </p:nvSpPr>
        <p:spPr bwMode="auto">
          <a:xfrm>
            <a:off x="152400" y="3048000"/>
            <a:ext cx="2286000" cy="646331"/>
          </a:xfrm>
          <a:prstGeom prst="rect">
            <a:avLst/>
          </a:prstGeom>
          <a:gradFill rotWithShape="0">
            <a:gsLst>
              <a:gs pos="0">
                <a:srgbClr val="7394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Collaboration-Aware Proxy</a:t>
            </a:r>
            <a:endParaRPr lang="en-US" dirty="0"/>
          </a:p>
        </p:txBody>
      </p:sp>
      <p:sp>
        <p:nvSpPr>
          <p:cNvPr id="1090578" name="Rectangle 18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0"/>
            <a:ext cx="8153400" cy="762000"/>
          </a:xfrm>
        </p:spPr>
        <p:txBody>
          <a:bodyPr/>
          <a:lstStyle/>
          <a:p>
            <a:r>
              <a:rPr lang="en-US" dirty="0" smtClean="0"/>
              <a:t>Toolkit Library I/O</a:t>
            </a:r>
            <a:endParaRPr lang="en-US" dirty="0"/>
          </a:p>
        </p:txBody>
      </p:sp>
      <p:sp>
        <p:nvSpPr>
          <p:cNvPr id="1090580" name="Text Box 20"/>
          <p:cNvSpPr txBox="1">
            <a:spLocks noChangeArrowheads="1"/>
          </p:cNvSpPr>
          <p:nvPr/>
        </p:nvSpPr>
        <p:spPr bwMode="auto">
          <a:xfrm>
            <a:off x="1828800" y="2590800"/>
            <a:ext cx="19050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 err="1"/>
              <a:t>Input/Output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rot="5400000" flipH="1" flipV="1">
            <a:off x="951706" y="2705100"/>
            <a:ext cx="686594" cy="794"/>
          </a:xfrm>
          <a:prstGeom prst="straightConnector1">
            <a:avLst/>
          </a:prstGeom>
          <a:ln w="19050"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5410200" y="838200"/>
            <a:ext cx="32766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Toolkit provides widgets such as text box, slider, and buttons.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5410200" y="1981200"/>
            <a:ext cx="32766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Input is notifications about state changes.</a:t>
            </a:r>
            <a:endParaRPr lang="en-US" dirty="0"/>
          </a:p>
        </p:txBody>
      </p:sp>
      <p:cxnSp>
        <p:nvCxnSpPr>
          <p:cNvPr id="52" name="Straight Arrow Connector 51"/>
          <p:cNvCxnSpPr>
            <a:endCxn id="1090576" idx="2"/>
          </p:cNvCxnSpPr>
          <p:nvPr/>
        </p:nvCxnSpPr>
        <p:spPr>
          <a:xfrm rot="5400000" flipH="1" flipV="1">
            <a:off x="1008966" y="3980766"/>
            <a:ext cx="572869" cy="1588"/>
          </a:xfrm>
          <a:prstGeom prst="straightConnector1">
            <a:avLst/>
          </a:prstGeom>
          <a:ln w="19050"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Text Box 39"/>
          <p:cNvSpPr txBox="1">
            <a:spLocks noChangeArrowheads="1"/>
          </p:cNvSpPr>
          <p:nvPr/>
        </p:nvSpPr>
        <p:spPr bwMode="auto">
          <a:xfrm>
            <a:off x="228600" y="2438400"/>
            <a:ext cx="1552028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err="1" smtClean="0">
                <a:solidFill>
                  <a:srgbClr val="5F5F5F"/>
                </a:solidFill>
              </a:rPr>
              <a:t>textChanged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23" name="Text Box 41"/>
          <p:cNvSpPr txBox="1">
            <a:spLocks noChangeArrowheads="1"/>
          </p:cNvSpPr>
          <p:nvPr/>
        </p:nvSpPr>
        <p:spPr bwMode="auto">
          <a:xfrm>
            <a:off x="1524000" y="3810000"/>
            <a:ext cx="979755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err="1" smtClean="0">
                <a:solidFill>
                  <a:sysClr val="windowText" lastClr="000000"/>
                </a:solidFill>
              </a:rPr>
              <a:t>setText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10200" y="2895600"/>
            <a:ext cx="32766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“Output” sets and gets widget state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410200" y="3886200"/>
            <a:ext cx="32766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Widget automation bound to specific toolkit (Swing, AWT)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410200" y="4876800"/>
            <a:ext cx="32766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Toolkits are built on top of window system</a:t>
            </a:r>
            <a:endParaRPr lang="en-US" dirty="0"/>
          </a:p>
        </p:txBody>
      </p:sp>
      <p:pic>
        <p:nvPicPr>
          <p:cNvPr id="20" name="~PP1732.WAV">
            <a:hlinkClick r:id="" action="ppaction://media"/>
          </p:cNvPr>
          <p:cNvPicPr>
            <a:picLocks noRot="1" noChangeAspect="1"/>
          </p:cNvPicPr>
          <p:nvPr>
            <a:wavAudioFile r:embed="rId2" name="~PP1732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5" grpId="0" animBg="1"/>
      <p:bldP spid="46" grpId="0" animBg="1"/>
      <p:bldP spid="22" grpId="0" animBg="1"/>
      <p:bldP spid="23" grpId="0" animBg="1"/>
      <p:bldP spid="17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 defTabSz="914400" eaLnBrk="1" hangingPunct="1"/>
            <a:r>
              <a:rPr lang="en-US" cap="none" dirty="0" smtClean="0"/>
              <a:t>CONCEPTS COVERED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19800" y="1459468"/>
            <a:ext cx="26670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Implementation Issues</a:t>
            </a:r>
            <a:endParaRPr lang="en-US" dirty="0"/>
          </a:p>
        </p:txBody>
      </p:sp>
      <p:cxnSp>
        <p:nvCxnSpPr>
          <p:cNvPr id="7" name="Straight Arrow Connector 6"/>
          <p:cNvCxnSpPr>
            <a:stCxn id="35" idx="3"/>
            <a:endCxn id="5" idx="1"/>
          </p:cNvCxnSpPr>
          <p:nvPr/>
        </p:nvCxnSpPr>
        <p:spPr>
          <a:xfrm flipV="1">
            <a:off x="4114800" y="1644134"/>
            <a:ext cx="1905000" cy="4065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019800" y="1916668"/>
            <a:ext cx="1981200" cy="369332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WYSIWIS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19800" y="2831068"/>
            <a:ext cx="19812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Process Control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19800" y="3288268"/>
            <a:ext cx="26670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Implicit Transactions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19800" y="3745468"/>
            <a:ext cx="26670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Social  Conc. Control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019800" y="2373868"/>
            <a:ext cx="1981200" cy="369332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Non WYSIWIS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019800" y="4202668"/>
            <a:ext cx="1828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Access Control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019800" y="5117068"/>
            <a:ext cx="26670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Summary Awareness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019800" y="5574268"/>
            <a:ext cx="22860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Optimistic Locking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019800" y="4659868"/>
            <a:ext cx="26670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Complete Awareness</a:t>
            </a:r>
            <a:endParaRPr lang="en-US" dirty="0"/>
          </a:p>
        </p:txBody>
      </p:sp>
      <p:cxnSp>
        <p:nvCxnSpPr>
          <p:cNvPr id="23" name="Straight Arrow Connector 22"/>
          <p:cNvCxnSpPr>
            <a:stCxn id="41" idx="3"/>
            <a:endCxn id="9" idx="1"/>
          </p:cNvCxnSpPr>
          <p:nvPr/>
        </p:nvCxnSpPr>
        <p:spPr>
          <a:xfrm flipV="1">
            <a:off x="4724400" y="2101334"/>
            <a:ext cx="1295400" cy="4065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41" idx="3"/>
            <a:endCxn id="13" idx="1"/>
          </p:cNvCxnSpPr>
          <p:nvPr/>
        </p:nvCxnSpPr>
        <p:spPr>
          <a:xfrm>
            <a:off x="4724400" y="2507852"/>
            <a:ext cx="1295400" cy="506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41" idx="3"/>
            <a:endCxn id="10" idx="1"/>
          </p:cNvCxnSpPr>
          <p:nvPr/>
        </p:nvCxnSpPr>
        <p:spPr>
          <a:xfrm>
            <a:off x="4724400" y="2507852"/>
            <a:ext cx="1295400" cy="5078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46" idx="3"/>
            <a:endCxn id="11" idx="1"/>
          </p:cNvCxnSpPr>
          <p:nvPr/>
        </p:nvCxnSpPr>
        <p:spPr>
          <a:xfrm>
            <a:off x="4191000" y="3165902"/>
            <a:ext cx="1828800" cy="307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47" idx="3"/>
            <a:endCxn id="12" idx="1"/>
          </p:cNvCxnSpPr>
          <p:nvPr/>
        </p:nvCxnSpPr>
        <p:spPr>
          <a:xfrm>
            <a:off x="4419600" y="3803252"/>
            <a:ext cx="1600200" cy="1268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47" idx="3"/>
            <a:endCxn id="14" idx="1"/>
          </p:cNvCxnSpPr>
          <p:nvPr/>
        </p:nvCxnSpPr>
        <p:spPr>
          <a:xfrm>
            <a:off x="4419600" y="3803252"/>
            <a:ext cx="1600200" cy="5840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46" idx="3"/>
            <a:endCxn id="13" idx="1"/>
          </p:cNvCxnSpPr>
          <p:nvPr/>
        </p:nvCxnSpPr>
        <p:spPr>
          <a:xfrm flipV="1">
            <a:off x="4191000" y="2558534"/>
            <a:ext cx="1828800" cy="6073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48" idx="3"/>
            <a:endCxn id="21" idx="1"/>
          </p:cNvCxnSpPr>
          <p:nvPr/>
        </p:nvCxnSpPr>
        <p:spPr>
          <a:xfrm>
            <a:off x="3886200" y="4336652"/>
            <a:ext cx="2133600" cy="5078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49" idx="3"/>
          </p:cNvCxnSpPr>
          <p:nvPr/>
        </p:nvCxnSpPr>
        <p:spPr>
          <a:xfrm>
            <a:off x="4876800" y="4870052"/>
            <a:ext cx="1066800" cy="4500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49" idx="3"/>
            <a:endCxn id="20" idx="1"/>
          </p:cNvCxnSpPr>
          <p:nvPr/>
        </p:nvCxnSpPr>
        <p:spPr>
          <a:xfrm>
            <a:off x="4876800" y="4870052"/>
            <a:ext cx="1143000" cy="8888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48" idx="3"/>
            <a:endCxn id="13" idx="1"/>
          </p:cNvCxnSpPr>
          <p:nvPr/>
        </p:nvCxnSpPr>
        <p:spPr>
          <a:xfrm flipV="1">
            <a:off x="3886200" y="2558534"/>
            <a:ext cx="2133600" cy="17781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47" idx="3"/>
            <a:endCxn id="13" idx="1"/>
          </p:cNvCxnSpPr>
          <p:nvPr/>
        </p:nvCxnSpPr>
        <p:spPr>
          <a:xfrm flipV="1">
            <a:off x="4419600" y="2558534"/>
            <a:ext cx="1600200" cy="12447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28600" y="1879836"/>
            <a:ext cx="3886200" cy="3416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73050" indent="-2730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dirty="0" err="1" smtClean="0">
                <a:solidFill>
                  <a:schemeClr val="tx1"/>
                </a:solidFill>
              </a:rPr>
              <a:t>RTCALendering</a:t>
            </a:r>
            <a:r>
              <a:rPr lang="en-US" dirty="0" smtClean="0">
                <a:solidFill>
                  <a:schemeClr val="tx1"/>
                </a:solidFill>
              </a:rPr>
              <a:t>: MIT (</a:t>
            </a:r>
            <a:r>
              <a:rPr lang="en-US" dirty="0" err="1" smtClean="0">
                <a:solidFill>
                  <a:schemeClr val="tx1"/>
                </a:solidFill>
              </a:rPr>
              <a:t>Sarin</a:t>
            </a:r>
            <a:r>
              <a:rPr lang="en-US" dirty="0" smtClean="0">
                <a:solidFill>
                  <a:schemeClr val="tx1"/>
                </a:solidFill>
              </a:rPr>
              <a:t> ’85)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28600" y="2337036"/>
            <a:ext cx="4495800" cy="3416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73050" indent="-2730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dirty="0" err="1" smtClean="0">
                <a:solidFill>
                  <a:schemeClr val="tx1"/>
                </a:solidFill>
              </a:rPr>
              <a:t>Cognoter</a:t>
            </a:r>
            <a:r>
              <a:rPr lang="en-US" dirty="0" smtClean="0">
                <a:solidFill>
                  <a:schemeClr val="tx1"/>
                </a:solidFill>
              </a:rPr>
              <a:t> outliner: Xerox (</a:t>
            </a:r>
            <a:r>
              <a:rPr lang="en-US" dirty="0" err="1" smtClean="0">
                <a:solidFill>
                  <a:schemeClr val="tx1"/>
                </a:solidFill>
              </a:rPr>
              <a:t>Stefik</a:t>
            </a:r>
            <a:r>
              <a:rPr lang="en-US" dirty="0" smtClean="0">
                <a:solidFill>
                  <a:schemeClr val="tx1"/>
                </a:solidFill>
              </a:rPr>
              <a:t> ’85)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28600" y="2870436"/>
            <a:ext cx="3962400" cy="5909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73050" indent="-2730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dirty="0" smtClean="0">
                <a:solidFill>
                  <a:schemeClr val="tx1"/>
                </a:solidFill>
              </a:rPr>
              <a:t>CES (Collaborative Editing System): MIT (Greif ‘86)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28600" y="3632436"/>
            <a:ext cx="4191000" cy="3416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73050" indent="-2730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dirty="0" smtClean="0">
                <a:solidFill>
                  <a:schemeClr val="tx1"/>
                </a:solidFill>
              </a:rPr>
              <a:t>Grove outliner: MCC (Ellis ’89)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28600" y="4165836"/>
            <a:ext cx="3657600" cy="3416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73050" indent="-2730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dirty="0" err="1" smtClean="0">
                <a:solidFill>
                  <a:schemeClr val="tx1"/>
                </a:solidFill>
              </a:rPr>
              <a:t>ShrEdit</a:t>
            </a:r>
            <a:r>
              <a:rPr lang="en-US" dirty="0" smtClean="0">
                <a:solidFill>
                  <a:schemeClr val="tx1"/>
                </a:solidFill>
              </a:rPr>
              <a:t>: U. </a:t>
            </a:r>
            <a:r>
              <a:rPr lang="en-US" dirty="0" err="1" smtClean="0">
                <a:solidFill>
                  <a:schemeClr val="tx1"/>
                </a:solidFill>
              </a:rPr>
              <a:t>Mich</a:t>
            </a:r>
            <a:r>
              <a:rPr lang="en-US" dirty="0" smtClean="0">
                <a:solidFill>
                  <a:schemeClr val="tx1"/>
                </a:solidFill>
              </a:rPr>
              <a:t> (Olson ‘91)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28600" y="4699236"/>
            <a:ext cx="4648200" cy="3416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73050" indent="-2730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dirty="0" err="1" smtClean="0">
                <a:solidFill>
                  <a:schemeClr val="tx1"/>
                </a:solidFill>
              </a:rPr>
              <a:t>GroupDraw</a:t>
            </a:r>
            <a:r>
              <a:rPr lang="en-US" dirty="0" smtClean="0">
                <a:solidFill>
                  <a:schemeClr val="tx1"/>
                </a:solidFill>
              </a:rPr>
              <a:t> : U. Calgary (Greenberg ’94)</a:t>
            </a:r>
          </a:p>
        </p:txBody>
      </p:sp>
      <p:cxnSp>
        <p:nvCxnSpPr>
          <p:cNvPr id="77" name="Straight Arrow Connector 76"/>
          <p:cNvCxnSpPr>
            <a:stCxn id="49" idx="3"/>
            <a:endCxn id="13" idx="1"/>
          </p:cNvCxnSpPr>
          <p:nvPr/>
        </p:nvCxnSpPr>
        <p:spPr>
          <a:xfrm flipV="1">
            <a:off x="4876800" y="2558534"/>
            <a:ext cx="1143000" cy="23115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990600" y="6172200"/>
            <a:ext cx="3207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You See Is What I See</a:t>
            </a:r>
            <a:endParaRPr lang="en-US" dirty="0"/>
          </a:p>
        </p:txBody>
      </p:sp>
      <p:pic>
        <p:nvPicPr>
          <p:cNvPr id="36" name="~PP1018.WAV">
            <a:hlinkClick r:id="" action="ppaction://media"/>
          </p:cNvPr>
          <p:cNvPicPr>
            <a:picLocks noRot="1" noChangeAspect="1"/>
          </p:cNvPicPr>
          <p:nvPr>
            <a:wavAudioFile r:embed="rId1" name="~PP1018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Arrow Connector 40"/>
          <p:cNvCxnSpPr/>
          <p:nvPr/>
        </p:nvCxnSpPr>
        <p:spPr>
          <a:xfrm rot="5400000" flipH="1" flipV="1">
            <a:off x="343297" y="3314303"/>
            <a:ext cx="1905000" cy="794"/>
          </a:xfrm>
          <a:prstGeom prst="straightConnector1">
            <a:avLst/>
          </a:prstGeom>
          <a:ln w="19050"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90562" name="Text Box 2"/>
          <p:cNvSpPr txBox="1">
            <a:spLocks noChangeArrowheads="1"/>
          </p:cNvSpPr>
          <p:nvPr/>
        </p:nvSpPr>
        <p:spPr bwMode="auto">
          <a:xfrm>
            <a:off x="838200" y="5943600"/>
            <a:ext cx="989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dirty="0">
                <a:solidFill>
                  <a:srgbClr val="663300"/>
                </a:solidFill>
              </a:rPr>
              <a:t>User 1</a:t>
            </a:r>
          </a:p>
        </p:txBody>
      </p:sp>
      <p:sp>
        <p:nvSpPr>
          <p:cNvPr id="1090565" name="Text Box 5"/>
          <p:cNvSpPr txBox="1">
            <a:spLocks noChangeArrowheads="1"/>
          </p:cNvSpPr>
          <p:nvPr/>
        </p:nvSpPr>
        <p:spPr bwMode="auto">
          <a:xfrm>
            <a:off x="152400" y="4267200"/>
            <a:ext cx="2351088" cy="923330"/>
          </a:xfrm>
          <a:prstGeom prst="rect">
            <a:avLst/>
          </a:prstGeom>
          <a:solidFill>
            <a:srgbClr val="6699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Collaboration-Unaware  Window System</a:t>
            </a:r>
            <a:endParaRPr lang="en-US" dirty="0"/>
          </a:p>
        </p:txBody>
      </p:sp>
      <p:sp>
        <p:nvSpPr>
          <p:cNvPr id="1090566" name="Text Box 6"/>
          <p:cNvSpPr txBox="1">
            <a:spLocks noChangeArrowheads="1"/>
          </p:cNvSpPr>
          <p:nvPr/>
        </p:nvSpPr>
        <p:spPr bwMode="auto">
          <a:xfrm>
            <a:off x="228600" y="1371601"/>
            <a:ext cx="2286000" cy="923330"/>
          </a:xfrm>
          <a:prstGeom prst="rect">
            <a:avLst/>
          </a:prstGeom>
          <a:solidFill>
            <a:srgbClr val="66FFFF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dirty="0" smtClean="0"/>
              <a:t>Collaboration –Unaware Application</a:t>
            </a:r>
            <a:endParaRPr lang="en-US" dirty="0"/>
          </a:p>
        </p:txBody>
      </p:sp>
      <p:sp>
        <p:nvSpPr>
          <p:cNvPr id="1090572" name="Line 12"/>
          <p:cNvSpPr>
            <a:spLocks noChangeShapeType="1"/>
          </p:cNvSpPr>
          <p:nvPr/>
        </p:nvSpPr>
        <p:spPr bwMode="auto">
          <a:xfrm>
            <a:off x="1295400" y="5257800"/>
            <a:ext cx="0" cy="6858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0574" name="Rectangle 14"/>
          <p:cNvSpPr>
            <a:spLocks noChangeArrowheads="1"/>
          </p:cNvSpPr>
          <p:nvPr/>
        </p:nvSpPr>
        <p:spPr bwMode="auto">
          <a:xfrm>
            <a:off x="152400" y="3048000"/>
            <a:ext cx="2286000" cy="265113"/>
          </a:xfrm>
          <a:prstGeom prst="rect">
            <a:avLst/>
          </a:prstGeom>
          <a:solidFill>
            <a:srgbClr val="3366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0576" name="Text Box 16"/>
          <p:cNvSpPr txBox="1">
            <a:spLocks noChangeArrowheads="1"/>
          </p:cNvSpPr>
          <p:nvPr/>
        </p:nvSpPr>
        <p:spPr bwMode="auto">
          <a:xfrm>
            <a:off x="152400" y="3048000"/>
            <a:ext cx="2286000" cy="646331"/>
          </a:xfrm>
          <a:prstGeom prst="rect">
            <a:avLst/>
          </a:prstGeom>
          <a:gradFill rotWithShape="0">
            <a:gsLst>
              <a:gs pos="0">
                <a:srgbClr val="7394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Collaboration-Aware Proxy</a:t>
            </a:r>
            <a:endParaRPr lang="en-US" dirty="0"/>
          </a:p>
        </p:txBody>
      </p:sp>
      <p:sp>
        <p:nvSpPr>
          <p:cNvPr id="1090578" name="Rectangle 18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0"/>
            <a:ext cx="8153400" cy="762000"/>
          </a:xfrm>
        </p:spPr>
        <p:txBody>
          <a:bodyPr/>
          <a:lstStyle/>
          <a:p>
            <a:r>
              <a:rPr lang="en-US" dirty="0" smtClean="0"/>
              <a:t>Window System </a:t>
            </a:r>
            <a:r>
              <a:rPr lang="en-US" smtClean="0"/>
              <a:t>(Simple Model)</a:t>
            </a:r>
            <a:endParaRPr lang="en-US" dirty="0"/>
          </a:p>
        </p:txBody>
      </p:sp>
      <p:sp>
        <p:nvSpPr>
          <p:cNvPr id="1090580" name="Text Box 20"/>
          <p:cNvSpPr txBox="1">
            <a:spLocks noChangeArrowheads="1"/>
          </p:cNvSpPr>
          <p:nvPr/>
        </p:nvSpPr>
        <p:spPr bwMode="auto">
          <a:xfrm>
            <a:off x="1828800" y="2590800"/>
            <a:ext cx="19050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 err="1"/>
              <a:t>Input/Output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rot="5400000" flipH="1" flipV="1">
            <a:off x="951706" y="2705100"/>
            <a:ext cx="686594" cy="794"/>
          </a:xfrm>
          <a:prstGeom prst="straightConnector1">
            <a:avLst/>
          </a:prstGeom>
          <a:ln w="19050"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038600" y="838200"/>
            <a:ext cx="46482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Window are </a:t>
            </a:r>
            <a:r>
              <a:rPr lang="en-US" dirty="0" err="1" smtClean="0"/>
              <a:t>untyped</a:t>
            </a:r>
            <a:r>
              <a:rPr lang="en-US" dirty="0" smtClean="0"/>
              <a:t> rectangular screen areas in  which point is a pixel.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4038600" y="1600200"/>
            <a:ext cx="46482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Input indicates keyboard and mouse operations.</a:t>
            </a:r>
          </a:p>
        </p:txBody>
      </p:sp>
      <p:cxnSp>
        <p:nvCxnSpPr>
          <p:cNvPr id="52" name="Straight Arrow Connector 51"/>
          <p:cNvCxnSpPr>
            <a:endCxn id="1090576" idx="2"/>
          </p:cNvCxnSpPr>
          <p:nvPr/>
        </p:nvCxnSpPr>
        <p:spPr>
          <a:xfrm rot="5400000" flipH="1" flipV="1">
            <a:off x="1008966" y="3980766"/>
            <a:ext cx="572869" cy="1588"/>
          </a:xfrm>
          <a:prstGeom prst="straightConnector1">
            <a:avLst/>
          </a:prstGeom>
          <a:ln w="19050"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038600" y="2667000"/>
            <a:ext cx="46482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Output draws text, shapes.</a:t>
            </a:r>
            <a:endParaRPr lang="en-US" dirty="0"/>
          </a:p>
        </p:txBody>
      </p:sp>
      <p:sp>
        <p:nvSpPr>
          <p:cNvPr id="21" name="Text Box 29"/>
          <p:cNvSpPr txBox="1">
            <a:spLocks noChangeArrowheads="1"/>
          </p:cNvSpPr>
          <p:nvPr/>
        </p:nvSpPr>
        <p:spPr bwMode="auto">
          <a:xfrm>
            <a:off x="381000" y="5257800"/>
            <a:ext cx="825500" cy="3667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sz="1800" dirty="0">
                <a:solidFill>
                  <a:srgbClr val="5F5F5F"/>
                </a:solidFill>
              </a:rPr>
              <a:t>Press a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24" name="Text Box 39"/>
          <p:cNvSpPr txBox="1">
            <a:spLocks noChangeArrowheads="1"/>
          </p:cNvSpPr>
          <p:nvPr/>
        </p:nvSpPr>
        <p:spPr bwMode="auto">
          <a:xfrm>
            <a:off x="228600" y="2438400"/>
            <a:ext cx="1455848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sz="1800" dirty="0">
                <a:solidFill>
                  <a:srgbClr val="5F5F5F"/>
                </a:solidFill>
              </a:rPr>
              <a:t>a ^, </a:t>
            </a:r>
            <a:r>
              <a:rPr lang="en-US" sz="1800" dirty="0" smtClean="0">
                <a:solidFill>
                  <a:srgbClr val="5F5F5F"/>
                </a:solidFill>
              </a:rPr>
              <a:t>w1, </a:t>
            </a:r>
            <a:r>
              <a:rPr lang="en-US" sz="1800" dirty="0">
                <a:solidFill>
                  <a:srgbClr val="5F5F5F"/>
                </a:solidFill>
              </a:rPr>
              <a:t>x, y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25" name="Text Box 41"/>
          <p:cNvSpPr txBox="1">
            <a:spLocks noChangeArrowheads="1"/>
          </p:cNvSpPr>
          <p:nvPr/>
        </p:nvSpPr>
        <p:spPr bwMode="auto">
          <a:xfrm>
            <a:off x="1447800" y="3733800"/>
            <a:ext cx="1860550" cy="3698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sz="1800" dirty="0">
                <a:solidFill>
                  <a:sysClr val="windowText" lastClr="000000"/>
                </a:solidFill>
              </a:rPr>
              <a:t>draw a, </a:t>
            </a:r>
            <a:r>
              <a:rPr lang="en-US" sz="1800" dirty="0" smtClean="0">
                <a:solidFill>
                  <a:sysClr val="windowText" lastClr="000000"/>
                </a:solidFill>
              </a:rPr>
              <a:t>w1, </a:t>
            </a:r>
            <a:r>
              <a:rPr lang="en-US" sz="1800" dirty="0">
                <a:solidFill>
                  <a:sysClr val="windowText" lastClr="000000"/>
                </a:solidFill>
              </a:rPr>
              <a:t>x, y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38600" y="3276600"/>
            <a:ext cx="46482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Application = programmer-defined code + toolkit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4038600" y="4078069"/>
            <a:ext cx="46482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Window-level automation accommodates all toolkits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038600" y="5029200"/>
            <a:ext cx="46482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Architecture with N users?</a:t>
            </a:r>
            <a:endParaRPr lang="en-US" dirty="0"/>
          </a:p>
        </p:txBody>
      </p:sp>
      <p:pic>
        <p:nvPicPr>
          <p:cNvPr id="22" name="~PP19.WAV">
            <a:hlinkClick r:id="" action="ppaction://media"/>
          </p:cNvPr>
          <p:cNvPicPr>
            <a:picLocks noRot="1" noChangeAspect="1"/>
          </p:cNvPicPr>
          <p:nvPr>
            <a:wavAudioFile r:embed="rId2" name="~PP19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8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45" grpId="0" animBg="1"/>
      <p:bldP spid="46" grpId="0" animBg="1"/>
      <p:bldP spid="17" grpId="0" animBg="1"/>
      <p:bldP spid="21" grpId="0" animBg="1"/>
      <p:bldP spid="24" grpId="0" animBg="1"/>
      <p:bldP spid="25" grpId="0" animBg="1"/>
      <p:bldP spid="26" grpId="0" animBg="1"/>
      <p:bldP spid="27" grpId="0" animBg="1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Arrow Connector 40"/>
          <p:cNvCxnSpPr/>
          <p:nvPr/>
        </p:nvCxnSpPr>
        <p:spPr>
          <a:xfrm rot="5400000" flipH="1" flipV="1">
            <a:off x="343297" y="3314303"/>
            <a:ext cx="1905000" cy="794"/>
          </a:xfrm>
          <a:prstGeom prst="straightConnector1">
            <a:avLst/>
          </a:prstGeom>
          <a:ln w="19050"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90562" name="Text Box 2"/>
          <p:cNvSpPr txBox="1">
            <a:spLocks noChangeArrowheads="1"/>
          </p:cNvSpPr>
          <p:nvPr/>
        </p:nvSpPr>
        <p:spPr bwMode="auto">
          <a:xfrm>
            <a:off x="838200" y="5943600"/>
            <a:ext cx="989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dirty="0">
                <a:solidFill>
                  <a:srgbClr val="663300"/>
                </a:solidFill>
              </a:rPr>
              <a:t>User 1</a:t>
            </a:r>
          </a:p>
        </p:txBody>
      </p:sp>
      <p:sp>
        <p:nvSpPr>
          <p:cNvPr id="1090565" name="Text Box 5"/>
          <p:cNvSpPr txBox="1">
            <a:spLocks noChangeArrowheads="1"/>
          </p:cNvSpPr>
          <p:nvPr/>
        </p:nvSpPr>
        <p:spPr bwMode="auto">
          <a:xfrm>
            <a:off x="152400" y="4267200"/>
            <a:ext cx="2351088" cy="923330"/>
          </a:xfrm>
          <a:prstGeom prst="rect">
            <a:avLst/>
          </a:prstGeom>
          <a:solidFill>
            <a:srgbClr val="6699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Collaboration-Unaware  Window System</a:t>
            </a:r>
            <a:endParaRPr lang="en-US" dirty="0"/>
          </a:p>
        </p:txBody>
      </p:sp>
      <p:sp>
        <p:nvSpPr>
          <p:cNvPr id="1090566" name="Text Box 6"/>
          <p:cNvSpPr txBox="1">
            <a:spLocks noChangeArrowheads="1"/>
          </p:cNvSpPr>
          <p:nvPr/>
        </p:nvSpPr>
        <p:spPr bwMode="auto">
          <a:xfrm>
            <a:off x="228600" y="1371601"/>
            <a:ext cx="2286000" cy="923330"/>
          </a:xfrm>
          <a:prstGeom prst="rect">
            <a:avLst/>
          </a:prstGeom>
          <a:solidFill>
            <a:srgbClr val="66FFFF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dirty="0" smtClean="0"/>
              <a:t>Collaboration –Unaware Application</a:t>
            </a:r>
            <a:endParaRPr lang="en-US" dirty="0"/>
          </a:p>
        </p:txBody>
      </p:sp>
      <p:sp>
        <p:nvSpPr>
          <p:cNvPr id="1090572" name="Line 12"/>
          <p:cNvSpPr>
            <a:spLocks noChangeShapeType="1"/>
          </p:cNvSpPr>
          <p:nvPr/>
        </p:nvSpPr>
        <p:spPr bwMode="auto">
          <a:xfrm>
            <a:off x="1295400" y="5257800"/>
            <a:ext cx="0" cy="6858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0574" name="Rectangle 14"/>
          <p:cNvSpPr>
            <a:spLocks noChangeArrowheads="1"/>
          </p:cNvSpPr>
          <p:nvPr/>
        </p:nvSpPr>
        <p:spPr bwMode="auto">
          <a:xfrm>
            <a:off x="152400" y="3048000"/>
            <a:ext cx="2286000" cy="265113"/>
          </a:xfrm>
          <a:prstGeom prst="rect">
            <a:avLst/>
          </a:prstGeom>
          <a:solidFill>
            <a:srgbClr val="3366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0576" name="Text Box 16"/>
          <p:cNvSpPr txBox="1">
            <a:spLocks noChangeArrowheads="1"/>
          </p:cNvSpPr>
          <p:nvPr/>
        </p:nvSpPr>
        <p:spPr bwMode="auto">
          <a:xfrm>
            <a:off x="152400" y="3048000"/>
            <a:ext cx="2286000" cy="646331"/>
          </a:xfrm>
          <a:prstGeom prst="rect">
            <a:avLst/>
          </a:prstGeom>
          <a:gradFill rotWithShape="0">
            <a:gsLst>
              <a:gs pos="0">
                <a:srgbClr val="7394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Collaboration-Aware Proxy</a:t>
            </a:r>
            <a:endParaRPr lang="en-US" dirty="0"/>
          </a:p>
        </p:txBody>
      </p:sp>
      <p:sp>
        <p:nvSpPr>
          <p:cNvPr id="1090578" name="Rectangle 18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0"/>
            <a:ext cx="8153400" cy="762000"/>
          </a:xfrm>
        </p:spPr>
        <p:txBody>
          <a:bodyPr/>
          <a:lstStyle/>
          <a:p>
            <a:r>
              <a:rPr lang="en-US" smtClean="0"/>
              <a:t>Centralized shared </a:t>
            </a:r>
            <a:r>
              <a:rPr lang="en-US" dirty="0" smtClean="0"/>
              <a:t>Window System</a:t>
            </a:r>
            <a:endParaRPr lang="en-US" dirty="0"/>
          </a:p>
        </p:txBody>
      </p:sp>
      <p:sp>
        <p:nvSpPr>
          <p:cNvPr id="1090580" name="Text Box 20"/>
          <p:cNvSpPr txBox="1">
            <a:spLocks noChangeArrowheads="1"/>
          </p:cNvSpPr>
          <p:nvPr/>
        </p:nvSpPr>
        <p:spPr bwMode="auto">
          <a:xfrm>
            <a:off x="1828800" y="2590800"/>
            <a:ext cx="19050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 err="1"/>
              <a:t>Input/Output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rot="5400000" flipH="1" flipV="1">
            <a:off x="951706" y="2705100"/>
            <a:ext cx="686594" cy="794"/>
          </a:xfrm>
          <a:prstGeom prst="straightConnector1">
            <a:avLst/>
          </a:prstGeom>
          <a:ln w="19050"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endCxn id="1090576" idx="2"/>
          </p:cNvCxnSpPr>
          <p:nvPr/>
        </p:nvCxnSpPr>
        <p:spPr>
          <a:xfrm rot="5400000" flipH="1" flipV="1">
            <a:off x="1008966" y="3980766"/>
            <a:ext cx="572869" cy="1588"/>
          </a:xfrm>
          <a:prstGeom prst="straightConnector1">
            <a:avLst/>
          </a:prstGeom>
          <a:ln w="19050"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3352800" y="4267200"/>
            <a:ext cx="2351088" cy="923330"/>
          </a:xfrm>
          <a:prstGeom prst="rect">
            <a:avLst/>
          </a:prstGeom>
          <a:solidFill>
            <a:srgbClr val="6699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Collaboration-Unaware  Window System</a:t>
            </a:r>
            <a:endParaRPr lang="en-US" dirty="0"/>
          </a:p>
        </p:txBody>
      </p:sp>
      <p:sp>
        <p:nvSpPr>
          <p:cNvPr id="31" name="Text Box 16"/>
          <p:cNvSpPr txBox="1">
            <a:spLocks noChangeArrowheads="1"/>
          </p:cNvSpPr>
          <p:nvPr/>
        </p:nvSpPr>
        <p:spPr bwMode="auto">
          <a:xfrm>
            <a:off x="3276600" y="3124200"/>
            <a:ext cx="2286000" cy="646331"/>
          </a:xfrm>
          <a:prstGeom prst="rect">
            <a:avLst/>
          </a:prstGeom>
          <a:gradFill rotWithShape="0">
            <a:gsLst>
              <a:gs pos="0">
                <a:srgbClr val="7394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Collaboration-Aware Proxy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rot="5400000" flipH="1" flipV="1">
            <a:off x="4057760" y="4019440"/>
            <a:ext cx="572869" cy="1588"/>
          </a:xfrm>
          <a:prstGeom prst="straightConnector1">
            <a:avLst/>
          </a:prstGeom>
          <a:ln w="19050"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2514600" y="3352800"/>
            <a:ext cx="68580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562600" y="838200"/>
            <a:ext cx="31242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The shared application runs on the (master) computer of only one of the collaborators.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5638800" y="2247900"/>
            <a:ext cx="30861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Proxy Window System runs on all (master and slave) computers.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5638800" y="3429000"/>
            <a:ext cx="30861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Each user’s input relayed to application through proxies.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5638800" y="4572000"/>
            <a:ext cx="30861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Each output of application broadcast to all users through proxies.</a:t>
            </a:r>
            <a:endParaRPr lang="en-US" dirty="0"/>
          </a:p>
        </p:txBody>
      </p:sp>
      <p:pic>
        <p:nvPicPr>
          <p:cNvPr id="23" name="~PP3398.WAV">
            <a:hlinkClick r:id="" action="ppaction://media"/>
          </p:cNvPr>
          <p:cNvPicPr>
            <a:picLocks noRot="1" noChangeAspect="1"/>
          </p:cNvPicPr>
          <p:nvPr>
            <a:wavAudioFile r:embed="rId2" name="~PP3398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3810000" y="6019800"/>
            <a:ext cx="989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dirty="0">
                <a:solidFill>
                  <a:srgbClr val="663300"/>
                </a:solidFill>
              </a:rPr>
              <a:t>User 2</a:t>
            </a:r>
          </a:p>
        </p:txBody>
      </p:sp>
      <p:sp>
        <p:nvSpPr>
          <p:cNvPr id="25" name="Line 11"/>
          <p:cNvSpPr>
            <a:spLocks noChangeShapeType="1"/>
          </p:cNvSpPr>
          <p:nvPr/>
        </p:nvSpPr>
        <p:spPr bwMode="auto">
          <a:xfrm>
            <a:off x="4235450" y="5257800"/>
            <a:ext cx="0" cy="8382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1371600" y="5257800"/>
            <a:ext cx="1371600" cy="64633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/>
              <a:t>Master computer  </a:t>
            </a:r>
            <a:endParaRPr lang="en-US" dirty="0"/>
          </a:p>
        </p:txBody>
      </p:sp>
      <p:sp>
        <p:nvSpPr>
          <p:cNvPr id="27" name="Text Box 20"/>
          <p:cNvSpPr txBox="1">
            <a:spLocks noChangeArrowheads="1"/>
          </p:cNvSpPr>
          <p:nvPr/>
        </p:nvSpPr>
        <p:spPr bwMode="auto">
          <a:xfrm>
            <a:off x="4267200" y="5257800"/>
            <a:ext cx="1371600" cy="64633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/>
              <a:t>Slave computer  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ransition advTm="10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47" grpId="0" animBg="1"/>
      <p:bldP spid="48" grpId="0" animBg="1"/>
      <p:bldP spid="51" grpId="0" animBg="1"/>
      <p:bldP spid="5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Text Box 2"/>
          <p:cNvSpPr txBox="1">
            <a:spLocks noChangeArrowheads="1"/>
          </p:cNvSpPr>
          <p:nvPr/>
        </p:nvSpPr>
        <p:spPr bwMode="auto">
          <a:xfrm>
            <a:off x="3549650" y="6324600"/>
            <a:ext cx="989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663300"/>
                </a:solidFill>
              </a:rPr>
              <a:t>User 2</a:t>
            </a:r>
          </a:p>
        </p:txBody>
      </p:sp>
      <p:sp>
        <p:nvSpPr>
          <p:cNvPr id="575491" name="Text Box 3"/>
          <p:cNvSpPr txBox="1">
            <a:spLocks noChangeArrowheads="1"/>
          </p:cNvSpPr>
          <p:nvPr/>
        </p:nvSpPr>
        <p:spPr bwMode="auto">
          <a:xfrm>
            <a:off x="7164388" y="6324600"/>
            <a:ext cx="989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663300"/>
                </a:solidFill>
              </a:rPr>
              <a:t>User 3</a:t>
            </a:r>
          </a:p>
        </p:txBody>
      </p:sp>
      <p:sp>
        <p:nvSpPr>
          <p:cNvPr id="575494" name="Line 6"/>
          <p:cNvSpPr>
            <a:spLocks noChangeShapeType="1"/>
          </p:cNvSpPr>
          <p:nvPr/>
        </p:nvSpPr>
        <p:spPr bwMode="auto">
          <a:xfrm flipH="1">
            <a:off x="1219200" y="1828800"/>
            <a:ext cx="0" cy="5334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5495" name="Line 7"/>
          <p:cNvSpPr>
            <a:spLocks noChangeShapeType="1"/>
          </p:cNvSpPr>
          <p:nvPr/>
        </p:nvSpPr>
        <p:spPr bwMode="auto">
          <a:xfrm>
            <a:off x="4235450" y="4114800"/>
            <a:ext cx="0" cy="8382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5496" name="Line 8"/>
          <p:cNvSpPr>
            <a:spLocks noChangeShapeType="1"/>
          </p:cNvSpPr>
          <p:nvPr/>
        </p:nvSpPr>
        <p:spPr bwMode="auto">
          <a:xfrm>
            <a:off x="7620000" y="4114800"/>
            <a:ext cx="0" cy="9144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5498" name="Rectangle 10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/>
          <a:lstStyle/>
          <a:p>
            <a:r>
              <a:rPr lang="en-US" smtClean="0"/>
              <a:t>Proxy Functions</a:t>
            </a:r>
            <a:endParaRPr lang="en-US" dirty="0"/>
          </a:p>
        </p:txBody>
      </p:sp>
      <p:sp>
        <p:nvSpPr>
          <p:cNvPr id="575499" name="Line 11"/>
          <p:cNvSpPr>
            <a:spLocks noChangeShapeType="1"/>
          </p:cNvSpPr>
          <p:nvPr/>
        </p:nvSpPr>
        <p:spPr bwMode="auto">
          <a:xfrm>
            <a:off x="4235450" y="5562600"/>
            <a:ext cx="0" cy="8382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5500" name="Line 12"/>
          <p:cNvSpPr>
            <a:spLocks noChangeShapeType="1"/>
          </p:cNvSpPr>
          <p:nvPr/>
        </p:nvSpPr>
        <p:spPr bwMode="auto">
          <a:xfrm>
            <a:off x="7620000" y="5486400"/>
            <a:ext cx="0" cy="9906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5504" name="Text Box 16"/>
          <p:cNvSpPr txBox="1">
            <a:spLocks noChangeArrowheads="1"/>
          </p:cNvSpPr>
          <p:nvPr/>
        </p:nvSpPr>
        <p:spPr bwMode="auto">
          <a:xfrm>
            <a:off x="685800" y="6324600"/>
            <a:ext cx="989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663300"/>
                </a:solidFill>
              </a:rPr>
              <a:t>User 1</a:t>
            </a:r>
          </a:p>
        </p:txBody>
      </p:sp>
      <p:sp>
        <p:nvSpPr>
          <p:cNvPr id="575505" name="Line 17"/>
          <p:cNvSpPr>
            <a:spLocks noChangeShapeType="1"/>
          </p:cNvSpPr>
          <p:nvPr/>
        </p:nvSpPr>
        <p:spPr bwMode="auto">
          <a:xfrm>
            <a:off x="1219200" y="3200400"/>
            <a:ext cx="0" cy="17526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5506" name="Line 18"/>
          <p:cNvSpPr>
            <a:spLocks noChangeShapeType="1"/>
          </p:cNvSpPr>
          <p:nvPr/>
        </p:nvSpPr>
        <p:spPr bwMode="auto">
          <a:xfrm>
            <a:off x="1219200" y="5562600"/>
            <a:ext cx="0" cy="8382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5516" name="Text Box 28"/>
          <p:cNvSpPr txBox="1">
            <a:spLocks noChangeArrowheads="1"/>
          </p:cNvSpPr>
          <p:nvPr/>
        </p:nvSpPr>
        <p:spPr bwMode="auto">
          <a:xfrm>
            <a:off x="2971800" y="4343400"/>
            <a:ext cx="1455848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sz="1800" dirty="0">
                <a:solidFill>
                  <a:srgbClr val="5F5F5F"/>
                </a:solidFill>
              </a:rPr>
              <a:t>a ^, </a:t>
            </a:r>
            <a:r>
              <a:rPr lang="en-US" sz="1800" dirty="0" smtClean="0">
                <a:solidFill>
                  <a:srgbClr val="5F5F5F"/>
                </a:solidFill>
              </a:rPr>
              <a:t>w2, </a:t>
            </a:r>
            <a:r>
              <a:rPr lang="en-US" sz="1800" dirty="0">
                <a:solidFill>
                  <a:srgbClr val="5F5F5F"/>
                </a:solidFill>
              </a:rPr>
              <a:t>x, y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575517" name="Text Box 29"/>
          <p:cNvSpPr txBox="1">
            <a:spLocks noChangeArrowheads="1"/>
          </p:cNvSpPr>
          <p:nvPr/>
        </p:nvSpPr>
        <p:spPr bwMode="auto">
          <a:xfrm>
            <a:off x="3276600" y="5562600"/>
            <a:ext cx="825500" cy="3667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sz="1800">
                <a:solidFill>
                  <a:srgbClr val="5F5F5F"/>
                </a:solidFill>
              </a:rPr>
              <a:t>Press a</a:t>
            </a:r>
            <a:endParaRPr lang="en-US">
              <a:solidFill>
                <a:srgbClr val="5F5F5F"/>
              </a:solidFill>
            </a:endParaRPr>
          </a:p>
        </p:txBody>
      </p:sp>
      <p:sp>
        <p:nvSpPr>
          <p:cNvPr id="575518" name="Text Box 30"/>
          <p:cNvSpPr txBox="1">
            <a:spLocks noChangeArrowheads="1"/>
          </p:cNvSpPr>
          <p:nvPr/>
        </p:nvSpPr>
        <p:spPr bwMode="auto">
          <a:xfrm>
            <a:off x="76200" y="2362200"/>
            <a:ext cx="2590800" cy="822325"/>
          </a:xfrm>
          <a:prstGeom prst="rect">
            <a:avLst/>
          </a:prstGeom>
          <a:gradFill rotWithShape="0">
            <a:gsLst>
              <a:gs pos="0">
                <a:srgbClr val="7394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dirty="0"/>
              <a:t>Output Broadcaster &amp; I/O </a:t>
            </a:r>
            <a:r>
              <a:rPr lang="en-US" dirty="0" err="1"/>
              <a:t>Relayer</a:t>
            </a:r>
            <a:endParaRPr lang="en-US" dirty="0"/>
          </a:p>
        </p:txBody>
      </p:sp>
      <p:sp>
        <p:nvSpPr>
          <p:cNvPr id="575519" name="Line 31"/>
          <p:cNvSpPr>
            <a:spLocks noChangeShapeType="1"/>
          </p:cNvSpPr>
          <p:nvPr/>
        </p:nvSpPr>
        <p:spPr bwMode="auto">
          <a:xfrm>
            <a:off x="1447800" y="3200400"/>
            <a:ext cx="6248400" cy="4572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5520" name="Line 32"/>
          <p:cNvSpPr>
            <a:spLocks noChangeShapeType="1"/>
          </p:cNvSpPr>
          <p:nvPr/>
        </p:nvSpPr>
        <p:spPr bwMode="auto">
          <a:xfrm>
            <a:off x="1295400" y="3200400"/>
            <a:ext cx="2971800" cy="4572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5521" name="Text Box 33"/>
          <p:cNvSpPr txBox="1">
            <a:spLocks noChangeArrowheads="1"/>
          </p:cNvSpPr>
          <p:nvPr/>
        </p:nvSpPr>
        <p:spPr bwMode="auto">
          <a:xfrm>
            <a:off x="3321050" y="3657600"/>
            <a:ext cx="1828800" cy="457200"/>
          </a:xfrm>
          <a:prstGeom prst="rect">
            <a:avLst/>
          </a:prstGeom>
          <a:gradFill rotWithShape="0">
            <a:gsLst>
              <a:gs pos="0">
                <a:srgbClr val="7394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 I/O Relayer</a:t>
            </a:r>
          </a:p>
        </p:txBody>
      </p:sp>
      <p:sp>
        <p:nvSpPr>
          <p:cNvPr id="575522" name="Text Box 34"/>
          <p:cNvSpPr txBox="1">
            <a:spLocks noChangeArrowheads="1"/>
          </p:cNvSpPr>
          <p:nvPr/>
        </p:nvSpPr>
        <p:spPr bwMode="auto">
          <a:xfrm>
            <a:off x="6705600" y="3657600"/>
            <a:ext cx="1828800" cy="457200"/>
          </a:xfrm>
          <a:prstGeom prst="rect">
            <a:avLst/>
          </a:prstGeom>
          <a:gradFill rotWithShape="0">
            <a:gsLst>
              <a:gs pos="0">
                <a:srgbClr val="7394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 I/O Relayer</a:t>
            </a:r>
          </a:p>
        </p:txBody>
      </p:sp>
      <p:sp>
        <p:nvSpPr>
          <p:cNvPr id="575523" name="Text Box 35"/>
          <p:cNvSpPr txBox="1">
            <a:spLocks noChangeArrowheads="1"/>
          </p:cNvSpPr>
          <p:nvPr/>
        </p:nvSpPr>
        <p:spPr bwMode="auto">
          <a:xfrm>
            <a:off x="0" y="1828800"/>
            <a:ext cx="1455848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sz="1800" dirty="0">
                <a:solidFill>
                  <a:srgbClr val="5F5F5F"/>
                </a:solidFill>
              </a:rPr>
              <a:t>a ^, </a:t>
            </a:r>
            <a:r>
              <a:rPr lang="en-US" sz="1800" dirty="0" smtClean="0">
                <a:solidFill>
                  <a:srgbClr val="5F5F5F"/>
                </a:solidFill>
              </a:rPr>
              <a:t>w1, </a:t>
            </a:r>
            <a:r>
              <a:rPr lang="en-US" sz="1800" dirty="0">
                <a:solidFill>
                  <a:srgbClr val="5F5F5F"/>
                </a:solidFill>
              </a:rPr>
              <a:t>x, y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575527" name="Text Box 39"/>
          <p:cNvSpPr txBox="1">
            <a:spLocks noChangeArrowheads="1"/>
          </p:cNvSpPr>
          <p:nvPr/>
        </p:nvSpPr>
        <p:spPr bwMode="auto">
          <a:xfrm>
            <a:off x="1447800" y="3352800"/>
            <a:ext cx="1455848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sz="1800" dirty="0">
                <a:solidFill>
                  <a:srgbClr val="5F5F5F"/>
                </a:solidFill>
              </a:rPr>
              <a:t>a ^, </a:t>
            </a:r>
            <a:r>
              <a:rPr lang="en-US" sz="1800" dirty="0" smtClean="0">
                <a:solidFill>
                  <a:srgbClr val="5F5F5F"/>
                </a:solidFill>
              </a:rPr>
              <a:t>w1, </a:t>
            </a:r>
            <a:r>
              <a:rPr lang="en-US" sz="1800" dirty="0">
                <a:solidFill>
                  <a:srgbClr val="5F5F5F"/>
                </a:solidFill>
              </a:rPr>
              <a:t>x, y</a:t>
            </a:r>
            <a:endParaRPr lang="en-US" dirty="0">
              <a:solidFill>
                <a:srgbClr val="5F5F5F"/>
              </a:solidFill>
            </a:endParaRPr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1035050" y="4343400"/>
            <a:ext cx="7835900" cy="446088"/>
            <a:chOff x="652" y="2736"/>
            <a:chExt cx="4936" cy="281"/>
          </a:xfrm>
        </p:grpSpPr>
        <p:sp>
          <p:nvSpPr>
            <p:cNvPr id="575525" name="Text Box 37"/>
            <p:cNvSpPr txBox="1">
              <a:spLocks noChangeArrowheads="1"/>
            </p:cNvSpPr>
            <p:nvPr/>
          </p:nvSpPr>
          <p:spPr bwMode="auto">
            <a:xfrm>
              <a:off x="2860" y="2736"/>
              <a:ext cx="1172" cy="23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r>
                <a:rPr lang="en-US" sz="1800" dirty="0">
                  <a:solidFill>
                    <a:srgbClr val="800000"/>
                  </a:solidFill>
                </a:rPr>
                <a:t>draw a, </a:t>
              </a:r>
              <a:r>
                <a:rPr lang="en-US" sz="1800" dirty="0" smtClean="0">
                  <a:solidFill>
                    <a:srgbClr val="800000"/>
                  </a:solidFill>
                </a:rPr>
                <a:t>w2, </a:t>
              </a:r>
              <a:r>
                <a:rPr lang="en-US" sz="1800" dirty="0">
                  <a:solidFill>
                    <a:srgbClr val="800000"/>
                  </a:solidFill>
                </a:rPr>
                <a:t>x, y</a:t>
              </a:r>
              <a:endParaRPr lang="en-US" dirty="0"/>
            </a:p>
          </p:txBody>
        </p:sp>
        <p:sp>
          <p:nvSpPr>
            <p:cNvPr id="575526" name="Text Box 38"/>
            <p:cNvSpPr txBox="1">
              <a:spLocks noChangeArrowheads="1"/>
            </p:cNvSpPr>
            <p:nvPr/>
          </p:nvSpPr>
          <p:spPr bwMode="auto">
            <a:xfrm>
              <a:off x="4416" y="2784"/>
              <a:ext cx="1172" cy="23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r>
                <a:rPr lang="en-US" sz="1800" dirty="0">
                  <a:solidFill>
                    <a:srgbClr val="800000"/>
                  </a:solidFill>
                </a:rPr>
                <a:t>draw a, </a:t>
              </a:r>
              <a:r>
                <a:rPr lang="en-US" sz="1800" dirty="0" smtClean="0">
                  <a:solidFill>
                    <a:srgbClr val="800000"/>
                  </a:solidFill>
                </a:rPr>
                <a:t>w3, </a:t>
              </a:r>
              <a:r>
                <a:rPr lang="en-US" sz="1800" dirty="0">
                  <a:solidFill>
                    <a:srgbClr val="800000"/>
                  </a:solidFill>
                </a:rPr>
                <a:t>x, y</a:t>
              </a:r>
              <a:endParaRPr lang="en-US" dirty="0"/>
            </a:p>
          </p:txBody>
        </p:sp>
        <p:sp>
          <p:nvSpPr>
            <p:cNvPr id="575529" name="Text Box 41"/>
            <p:cNvSpPr txBox="1">
              <a:spLocks noChangeArrowheads="1"/>
            </p:cNvSpPr>
            <p:nvPr/>
          </p:nvSpPr>
          <p:spPr bwMode="auto">
            <a:xfrm>
              <a:off x="652" y="2736"/>
              <a:ext cx="1172" cy="23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r>
                <a:rPr lang="en-US" sz="1800" dirty="0">
                  <a:solidFill>
                    <a:srgbClr val="800000"/>
                  </a:solidFill>
                </a:rPr>
                <a:t>draw a, </a:t>
              </a:r>
              <a:r>
                <a:rPr lang="en-US" sz="1800" dirty="0" smtClean="0">
                  <a:solidFill>
                    <a:srgbClr val="800000"/>
                  </a:solidFill>
                </a:rPr>
                <a:t>w1, </a:t>
              </a:r>
              <a:r>
                <a:rPr lang="en-US" sz="1800" dirty="0">
                  <a:solidFill>
                    <a:srgbClr val="800000"/>
                  </a:solidFill>
                </a:rPr>
                <a:t>x, y</a:t>
              </a:r>
              <a:endParaRPr lang="en-US" dirty="0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4800600" y="990600"/>
            <a:ext cx="38862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Slave proxy relays input to app through master proxy.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4800600" y="1752600"/>
            <a:ext cx="38862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Master proxy broadcasts output to all slave proxies, which relay to local window system.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4800600" y="2831068"/>
            <a:ext cx="38862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Proxies translate window ids.</a:t>
            </a:r>
            <a:endParaRPr lang="en-US" dirty="0"/>
          </a:p>
        </p:txBody>
      </p:sp>
      <p:sp>
        <p:nvSpPr>
          <p:cNvPr id="36" name="Text Box 41"/>
          <p:cNvSpPr txBox="1">
            <a:spLocks noChangeArrowheads="1"/>
          </p:cNvSpPr>
          <p:nvPr/>
        </p:nvSpPr>
        <p:spPr bwMode="auto">
          <a:xfrm>
            <a:off x="1524000" y="1905000"/>
            <a:ext cx="1860550" cy="3698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sz="1800" dirty="0">
                <a:solidFill>
                  <a:srgbClr val="800000"/>
                </a:solidFill>
              </a:rPr>
              <a:t>draw a, </a:t>
            </a:r>
            <a:r>
              <a:rPr lang="en-US" sz="1800" dirty="0" smtClean="0">
                <a:solidFill>
                  <a:srgbClr val="800000"/>
                </a:solidFill>
              </a:rPr>
              <a:t>w1, </a:t>
            </a:r>
            <a:r>
              <a:rPr lang="en-US" sz="1800" dirty="0">
                <a:solidFill>
                  <a:srgbClr val="800000"/>
                </a:solidFill>
              </a:rPr>
              <a:t>x, y</a:t>
            </a:r>
            <a:endParaRPr lang="en-US" dirty="0"/>
          </a:p>
        </p:txBody>
      </p:sp>
      <p:sp>
        <p:nvSpPr>
          <p:cNvPr id="37" name="Text Box 13"/>
          <p:cNvSpPr txBox="1">
            <a:spLocks noChangeArrowheads="1"/>
          </p:cNvSpPr>
          <p:nvPr/>
        </p:nvSpPr>
        <p:spPr bwMode="auto">
          <a:xfrm>
            <a:off x="152400" y="1295400"/>
            <a:ext cx="2438400" cy="369332"/>
          </a:xfrm>
          <a:prstGeom prst="rect">
            <a:avLst/>
          </a:prstGeom>
          <a:solidFill>
            <a:srgbClr val="66FFFF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n-US" dirty="0" smtClean="0"/>
              <a:t>Window Application</a:t>
            </a:r>
            <a:endParaRPr lang="en-US" dirty="0"/>
          </a:p>
        </p:txBody>
      </p:sp>
      <p:sp>
        <p:nvSpPr>
          <p:cNvPr id="38" name="Text Box 14"/>
          <p:cNvSpPr txBox="1">
            <a:spLocks noChangeArrowheads="1"/>
          </p:cNvSpPr>
          <p:nvPr/>
        </p:nvSpPr>
        <p:spPr bwMode="auto">
          <a:xfrm>
            <a:off x="304800" y="5029200"/>
            <a:ext cx="1905000" cy="369332"/>
          </a:xfrm>
          <a:prstGeom prst="rect">
            <a:avLst/>
          </a:prstGeom>
          <a:solidFill>
            <a:srgbClr val="6699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Window System</a:t>
            </a:r>
            <a:endParaRPr lang="en-US" dirty="0"/>
          </a:p>
        </p:txBody>
      </p:sp>
      <p:sp>
        <p:nvSpPr>
          <p:cNvPr id="39" name="Text Box 15"/>
          <p:cNvSpPr txBox="1">
            <a:spLocks noChangeArrowheads="1"/>
          </p:cNvSpPr>
          <p:nvPr/>
        </p:nvSpPr>
        <p:spPr bwMode="auto">
          <a:xfrm>
            <a:off x="3321050" y="5029200"/>
            <a:ext cx="1936750" cy="369332"/>
          </a:xfrm>
          <a:prstGeom prst="rect">
            <a:avLst/>
          </a:prstGeom>
          <a:solidFill>
            <a:srgbClr val="6699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Window System</a:t>
            </a:r>
            <a:endParaRPr lang="en-US" dirty="0"/>
          </a:p>
        </p:txBody>
      </p:sp>
      <p:sp>
        <p:nvSpPr>
          <p:cNvPr id="40" name="Text Box 16"/>
          <p:cNvSpPr txBox="1">
            <a:spLocks noChangeArrowheads="1"/>
          </p:cNvSpPr>
          <p:nvPr/>
        </p:nvSpPr>
        <p:spPr bwMode="auto">
          <a:xfrm>
            <a:off x="6705600" y="5029200"/>
            <a:ext cx="1981200" cy="369332"/>
          </a:xfrm>
          <a:prstGeom prst="rect">
            <a:avLst/>
          </a:prstGeom>
          <a:solidFill>
            <a:srgbClr val="6699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Window System</a:t>
            </a:r>
            <a:endParaRPr lang="en-US" dirty="0"/>
          </a:p>
        </p:txBody>
      </p:sp>
      <p:pic>
        <p:nvPicPr>
          <p:cNvPr id="41" name="~PP3931.WAV">
            <a:hlinkClick r:id="" action="ppaction://media"/>
          </p:cNvPr>
          <p:cNvPicPr>
            <a:picLocks noRot="1" noChangeAspect="1"/>
          </p:cNvPicPr>
          <p:nvPr>
            <a:wavAudioFile r:embed="rId2" name="~PP3931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575516" grpId="0" animBg="1"/>
      <p:bldP spid="575517" grpId="0" animBg="1"/>
      <p:bldP spid="575523" grpId="0" animBg="1"/>
      <p:bldP spid="575527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Text Box 2"/>
          <p:cNvSpPr txBox="1">
            <a:spLocks noChangeArrowheads="1"/>
          </p:cNvSpPr>
          <p:nvPr/>
        </p:nvSpPr>
        <p:spPr bwMode="auto">
          <a:xfrm>
            <a:off x="3549650" y="6324600"/>
            <a:ext cx="989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663300"/>
                </a:solidFill>
              </a:rPr>
              <a:t>User 2</a:t>
            </a:r>
          </a:p>
        </p:txBody>
      </p:sp>
      <p:sp>
        <p:nvSpPr>
          <p:cNvPr id="575491" name="Text Box 3"/>
          <p:cNvSpPr txBox="1">
            <a:spLocks noChangeArrowheads="1"/>
          </p:cNvSpPr>
          <p:nvPr/>
        </p:nvSpPr>
        <p:spPr bwMode="auto">
          <a:xfrm>
            <a:off x="7164388" y="6324600"/>
            <a:ext cx="989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663300"/>
                </a:solidFill>
              </a:rPr>
              <a:t>User 3</a:t>
            </a:r>
          </a:p>
        </p:txBody>
      </p:sp>
      <p:sp>
        <p:nvSpPr>
          <p:cNvPr id="575494" name="Line 6"/>
          <p:cNvSpPr>
            <a:spLocks noChangeShapeType="1"/>
          </p:cNvSpPr>
          <p:nvPr/>
        </p:nvSpPr>
        <p:spPr bwMode="auto">
          <a:xfrm flipH="1">
            <a:off x="1219200" y="1828800"/>
            <a:ext cx="0" cy="5334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5495" name="Line 7"/>
          <p:cNvSpPr>
            <a:spLocks noChangeShapeType="1"/>
          </p:cNvSpPr>
          <p:nvPr/>
        </p:nvSpPr>
        <p:spPr bwMode="auto">
          <a:xfrm>
            <a:off x="4235450" y="4114800"/>
            <a:ext cx="0" cy="8382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5496" name="Line 8"/>
          <p:cNvSpPr>
            <a:spLocks noChangeShapeType="1"/>
          </p:cNvSpPr>
          <p:nvPr/>
        </p:nvSpPr>
        <p:spPr bwMode="auto">
          <a:xfrm>
            <a:off x="7620000" y="4114800"/>
            <a:ext cx="0" cy="9144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5498" name="Rectangle 10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>
            <a:normAutofit/>
          </a:bodyPr>
          <a:lstStyle/>
          <a:p>
            <a:r>
              <a:rPr lang="en-US" smtClean="0"/>
              <a:t>Concurrent/Interleaved Interaction</a:t>
            </a:r>
            <a:endParaRPr lang="en-US" dirty="0"/>
          </a:p>
        </p:txBody>
      </p:sp>
      <p:sp>
        <p:nvSpPr>
          <p:cNvPr id="575499" name="Line 11"/>
          <p:cNvSpPr>
            <a:spLocks noChangeShapeType="1"/>
          </p:cNvSpPr>
          <p:nvPr/>
        </p:nvSpPr>
        <p:spPr bwMode="auto">
          <a:xfrm>
            <a:off x="4235450" y="5562600"/>
            <a:ext cx="0" cy="8382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5500" name="Line 12"/>
          <p:cNvSpPr>
            <a:spLocks noChangeShapeType="1"/>
          </p:cNvSpPr>
          <p:nvPr/>
        </p:nvSpPr>
        <p:spPr bwMode="auto">
          <a:xfrm>
            <a:off x="7620000" y="5486400"/>
            <a:ext cx="0" cy="9906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5504" name="Text Box 16"/>
          <p:cNvSpPr txBox="1">
            <a:spLocks noChangeArrowheads="1"/>
          </p:cNvSpPr>
          <p:nvPr/>
        </p:nvSpPr>
        <p:spPr bwMode="auto">
          <a:xfrm>
            <a:off x="685800" y="6324600"/>
            <a:ext cx="989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663300"/>
                </a:solidFill>
              </a:rPr>
              <a:t>User 1</a:t>
            </a:r>
          </a:p>
        </p:txBody>
      </p:sp>
      <p:sp>
        <p:nvSpPr>
          <p:cNvPr id="575505" name="Line 17"/>
          <p:cNvSpPr>
            <a:spLocks noChangeShapeType="1"/>
          </p:cNvSpPr>
          <p:nvPr/>
        </p:nvSpPr>
        <p:spPr bwMode="auto">
          <a:xfrm>
            <a:off x="1219200" y="3200400"/>
            <a:ext cx="0" cy="17526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5506" name="Line 18"/>
          <p:cNvSpPr>
            <a:spLocks noChangeShapeType="1"/>
          </p:cNvSpPr>
          <p:nvPr/>
        </p:nvSpPr>
        <p:spPr bwMode="auto">
          <a:xfrm>
            <a:off x="1219200" y="5562600"/>
            <a:ext cx="0" cy="8382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5517" name="Text Box 29"/>
          <p:cNvSpPr txBox="1">
            <a:spLocks noChangeArrowheads="1"/>
          </p:cNvSpPr>
          <p:nvPr/>
        </p:nvSpPr>
        <p:spPr bwMode="auto">
          <a:xfrm>
            <a:off x="3276600" y="5562600"/>
            <a:ext cx="825500" cy="3667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sz="1800" dirty="0">
                <a:solidFill>
                  <a:srgbClr val="5F5F5F"/>
                </a:solidFill>
              </a:rPr>
              <a:t>Press a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575518" name="Text Box 30"/>
          <p:cNvSpPr txBox="1">
            <a:spLocks noChangeArrowheads="1"/>
          </p:cNvSpPr>
          <p:nvPr/>
        </p:nvSpPr>
        <p:spPr bwMode="auto">
          <a:xfrm>
            <a:off x="76200" y="2362200"/>
            <a:ext cx="2590800" cy="822325"/>
          </a:xfrm>
          <a:prstGeom prst="rect">
            <a:avLst/>
          </a:prstGeom>
          <a:gradFill rotWithShape="0">
            <a:gsLst>
              <a:gs pos="0">
                <a:srgbClr val="7394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dirty="0"/>
              <a:t>Output Broadcaster &amp; I/O </a:t>
            </a:r>
            <a:r>
              <a:rPr lang="en-US" dirty="0" err="1"/>
              <a:t>Relayer</a:t>
            </a:r>
            <a:endParaRPr lang="en-US" dirty="0"/>
          </a:p>
        </p:txBody>
      </p:sp>
      <p:sp>
        <p:nvSpPr>
          <p:cNvPr id="575519" name="Line 31"/>
          <p:cNvSpPr>
            <a:spLocks noChangeShapeType="1"/>
          </p:cNvSpPr>
          <p:nvPr/>
        </p:nvSpPr>
        <p:spPr bwMode="auto">
          <a:xfrm>
            <a:off x="1447800" y="3200400"/>
            <a:ext cx="6248400" cy="4572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5520" name="Line 32"/>
          <p:cNvSpPr>
            <a:spLocks noChangeShapeType="1"/>
          </p:cNvSpPr>
          <p:nvPr/>
        </p:nvSpPr>
        <p:spPr bwMode="auto">
          <a:xfrm>
            <a:off x="1295400" y="3200400"/>
            <a:ext cx="2971800" cy="4572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5521" name="Text Box 33"/>
          <p:cNvSpPr txBox="1">
            <a:spLocks noChangeArrowheads="1"/>
          </p:cNvSpPr>
          <p:nvPr/>
        </p:nvSpPr>
        <p:spPr bwMode="auto">
          <a:xfrm>
            <a:off x="3321050" y="3657600"/>
            <a:ext cx="1828800" cy="457200"/>
          </a:xfrm>
          <a:prstGeom prst="rect">
            <a:avLst/>
          </a:prstGeom>
          <a:gradFill rotWithShape="0">
            <a:gsLst>
              <a:gs pos="0">
                <a:srgbClr val="7394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 I/O Relayer</a:t>
            </a:r>
          </a:p>
        </p:txBody>
      </p:sp>
      <p:sp>
        <p:nvSpPr>
          <p:cNvPr id="575522" name="Text Box 34"/>
          <p:cNvSpPr txBox="1">
            <a:spLocks noChangeArrowheads="1"/>
          </p:cNvSpPr>
          <p:nvPr/>
        </p:nvSpPr>
        <p:spPr bwMode="auto">
          <a:xfrm>
            <a:off x="6705600" y="3657600"/>
            <a:ext cx="1828800" cy="457200"/>
          </a:xfrm>
          <a:prstGeom prst="rect">
            <a:avLst/>
          </a:prstGeom>
          <a:gradFill rotWithShape="0">
            <a:gsLst>
              <a:gs pos="0">
                <a:srgbClr val="7394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 I/O Relayer</a:t>
            </a:r>
          </a:p>
        </p:txBody>
      </p:sp>
      <p:sp>
        <p:nvSpPr>
          <p:cNvPr id="575523" name="Text Box 35"/>
          <p:cNvSpPr txBox="1">
            <a:spLocks noChangeArrowheads="1"/>
          </p:cNvSpPr>
          <p:nvPr/>
        </p:nvSpPr>
        <p:spPr bwMode="auto">
          <a:xfrm>
            <a:off x="144352" y="1676400"/>
            <a:ext cx="1455848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sz="1800" dirty="0" smtClean="0">
                <a:solidFill>
                  <a:srgbClr val="5F5F5F"/>
                </a:solidFill>
              </a:rPr>
              <a:t>b </a:t>
            </a:r>
            <a:r>
              <a:rPr lang="en-US" sz="1800" dirty="0">
                <a:solidFill>
                  <a:srgbClr val="5F5F5F"/>
                </a:solidFill>
              </a:rPr>
              <a:t>^, </a:t>
            </a:r>
            <a:r>
              <a:rPr lang="en-US" sz="1800" dirty="0" smtClean="0">
                <a:solidFill>
                  <a:srgbClr val="5F5F5F"/>
                </a:solidFill>
              </a:rPr>
              <a:t>w1, </a:t>
            </a:r>
            <a:r>
              <a:rPr lang="en-US" sz="1800" dirty="0">
                <a:solidFill>
                  <a:srgbClr val="5F5F5F"/>
                </a:solidFill>
              </a:rPr>
              <a:t>x, y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800600" y="1030069"/>
            <a:ext cx="30480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User inputs can get (un) desirably mixed</a:t>
            </a:r>
            <a:endParaRPr lang="en-US" dirty="0"/>
          </a:p>
        </p:txBody>
      </p:sp>
      <p:sp>
        <p:nvSpPr>
          <p:cNvPr id="36" name="Text Box 13"/>
          <p:cNvSpPr txBox="1">
            <a:spLocks noChangeArrowheads="1"/>
          </p:cNvSpPr>
          <p:nvPr/>
        </p:nvSpPr>
        <p:spPr bwMode="auto">
          <a:xfrm>
            <a:off x="152400" y="1295400"/>
            <a:ext cx="2438400" cy="369332"/>
          </a:xfrm>
          <a:prstGeom prst="rect">
            <a:avLst/>
          </a:prstGeom>
          <a:solidFill>
            <a:srgbClr val="66FFFF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n-US" dirty="0" smtClean="0"/>
              <a:t>Window Application</a:t>
            </a:r>
            <a:endParaRPr lang="en-US" dirty="0"/>
          </a:p>
        </p:txBody>
      </p:sp>
      <p:sp>
        <p:nvSpPr>
          <p:cNvPr id="37" name="Text Box 14"/>
          <p:cNvSpPr txBox="1">
            <a:spLocks noChangeArrowheads="1"/>
          </p:cNvSpPr>
          <p:nvPr/>
        </p:nvSpPr>
        <p:spPr bwMode="auto">
          <a:xfrm>
            <a:off x="304800" y="5029200"/>
            <a:ext cx="1905000" cy="369332"/>
          </a:xfrm>
          <a:prstGeom prst="rect">
            <a:avLst/>
          </a:prstGeom>
          <a:solidFill>
            <a:srgbClr val="6699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Window System</a:t>
            </a:r>
            <a:endParaRPr lang="en-US" dirty="0"/>
          </a:p>
        </p:txBody>
      </p:sp>
      <p:sp>
        <p:nvSpPr>
          <p:cNvPr id="38" name="Text Box 15"/>
          <p:cNvSpPr txBox="1">
            <a:spLocks noChangeArrowheads="1"/>
          </p:cNvSpPr>
          <p:nvPr/>
        </p:nvSpPr>
        <p:spPr bwMode="auto">
          <a:xfrm>
            <a:off x="3321050" y="5029200"/>
            <a:ext cx="1936750" cy="369332"/>
          </a:xfrm>
          <a:prstGeom prst="rect">
            <a:avLst/>
          </a:prstGeom>
          <a:solidFill>
            <a:srgbClr val="6699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Window System</a:t>
            </a:r>
            <a:endParaRPr lang="en-US" dirty="0"/>
          </a:p>
        </p:txBody>
      </p:sp>
      <p:sp>
        <p:nvSpPr>
          <p:cNvPr id="39" name="Text Box 16"/>
          <p:cNvSpPr txBox="1">
            <a:spLocks noChangeArrowheads="1"/>
          </p:cNvSpPr>
          <p:nvPr/>
        </p:nvSpPr>
        <p:spPr bwMode="auto">
          <a:xfrm>
            <a:off x="6705600" y="5029200"/>
            <a:ext cx="1981200" cy="369332"/>
          </a:xfrm>
          <a:prstGeom prst="rect">
            <a:avLst/>
          </a:prstGeom>
          <a:solidFill>
            <a:srgbClr val="6699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Window System</a:t>
            </a:r>
            <a:endParaRPr lang="en-US" dirty="0"/>
          </a:p>
        </p:txBody>
      </p:sp>
      <p:sp>
        <p:nvSpPr>
          <p:cNvPr id="43" name="Text Box 29"/>
          <p:cNvSpPr txBox="1">
            <a:spLocks noChangeArrowheads="1"/>
          </p:cNvSpPr>
          <p:nvPr/>
        </p:nvSpPr>
        <p:spPr bwMode="auto">
          <a:xfrm>
            <a:off x="228600" y="5561291"/>
            <a:ext cx="963725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sz="1800" dirty="0">
                <a:solidFill>
                  <a:srgbClr val="5F5F5F"/>
                </a:solidFill>
              </a:rPr>
              <a:t>Press </a:t>
            </a:r>
            <a:r>
              <a:rPr lang="en-US" sz="1800" dirty="0" smtClean="0">
                <a:solidFill>
                  <a:srgbClr val="5F5F5F"/>
                </a:solidFill>
              </a:rPr>
              <a:t>b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47" name="Text Box 35"/>
          <p:cNvSpPr txBox="1">
            <a:spLocks noChangeArrowheads="1"/>
          </p:cNvSpPr>
          <p:nvPr/>
        </p:nvSpPr>
        <p:spPr bwMode="auto">
          <a:xfrm>
            <a:off x="152400" y="2069068"/>
            <a:ext cx="1455848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sz="1800" dirty="0" smtClean="0">
                <a:solidFill>
                  <a:srgbClr val="5F5F5F"/>
                </a:solidFill>
              </a:rPr>
              <a:t>a </a:t>
            </a:r>
            <a:r>
              <a:rPr lang="en-US" sz="1800" dirty="0">
                <a:solidFill>
                  <a:srgbClr val="5F5F5F"/>
                </a:solidFill>
              </a:rPr>
              <a:t>^, </a:t>
            </a:r>
            <a:r>
              <a:rPr lang="en-US" sz="1800" dirty="0" smtClean="0">
                <a:solidFill>
                  <a:srgbClr val="5F5F5F"/>
                </a:solidFill>
              </a:rPr>
              <a:t>w1, </a:t>
            </a:r>
            <a:r>
              <a:rPr lang="en-US" sz="1800" dirty="0">
                <a:solidFill>
                  <a:srgbClr val="5F5F5F"/>
                </a:solidFill>
              </a:rPr>
              <a:t>x, y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00600" y="1905000"/>
            <a:ext cx="30480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Can multiple users generate a stream not creatable by one user?</a:t>
            </a:r>
            <a:endParaRPr lang="en-US" dirty="0"/>
          </a:p>
        </p:txBody>
      </p:sp>
      <p:pic>
        <p:nvPicPr>
          <p:cNvPr id="28" name="~PP3794.WAV">
            <a:hlinkClick r:id="" action="ppaction://media"/>
          </p:cNvPr>
          <p:cNvPicPr>
            <a:picLocks noRot="1" noChangeAspect="1"/>
          </p:cNvPicPr>
          <p:nvPr>
            <a:wavAudioFile r:embed="rId2" name="~PP3794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3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575517" grpId="0" animBg="1"/>
      <p:bldP spid="575523" grpId="0" animBg="1"/>
      <p:bldP spid="33" grpId="0" animBg="1"/>
      <p:bldP spid="43" grpId="0" animBg="1"/>
      <p:bldP spid="47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Text Box 2"/>
          <p:cNvSpPr txBox="1">
            <a:spLocks noChangeArrowheads="1"/>
          </p:cNvSpPr>
          <p:nvPr/>
        </p:nvSpPr>
        <p:spPr bwMode="auto">
          <a:xfrm>
            <a:off x="3549650" y="6324600"/>
            <a:ext cx="989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663300"/>
                </a:solidFill>
              </a:rPr>
              <a:t>User 2</a:t>
            </a:r>
          </a:p>
        </p:txBody>
      </p:sp>
      <p:sp>
        <p:nvSpPr>
          <p:cNvPr id="575491" name="Text Box 3"/>
          <p:cNvSpPr txBox="1">
            <a:spLocks noChangeArrowheads="1"/>
          </p:cNvSpPr>
          <p:nvPr/>
        </p:nvSpPr>
        <p:spPr bwMode="auto">
          <a:xfrm>
            <a:off x="7164388" y="6324600"/>
            <a:ext cx="989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663300"/>
                </a:solidFill>
              </a:rPr>
              <a:t>User 3</a:t>
            </a:r>
          </a:p>
        </p:txBody>
      </p:sp>
      <p:sp>
        <p:nvSpPr>
          <p:cNvPr id="575494" name="Line 6"/>
          <p:cNvSpPr>
            <a:spLocks noChangeShapeType="1"/>
          </p:cNvSpPr>
          <p:nvPr/>
        </p:nvSpPr>
        <p:spPr bwMode="auto">
          <a:xfrm flipH="1">
            <a:off x="1219200" y="1828800"/>
            <a:ext cx="0" cy="5334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5495" name="Line 7"/>
          <p:cNvSpPr>
            <a:spLocks noChangeShapeType="1"/>
          </p:cNvSpPr>
          <p:nvPr/>
        </p:nvSpPr>
        <p:spPr bwMode="auto">
          <a:xfrm>
            <a:off x="4235450" y="4114800"/>
            <a:ext cx="0" cy="8382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5496" name="Line 8"/>
          <p:cNvSpPr>
            <a:spLocks noChangeShapeType="1"/>
          </p:cNvSpPr>
          <p:nvPr/>
        </p:nvSpPr>
        <p:spPr bwMode="auto">
          <a:xfrm>
            <a:off x="7620000" y="4114800"/>
            <a:ext cx="0" cy="9144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5498" name="Rectangle 10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>
            <a:normAutofit/>
          </a:bodyPr>
          <a:lstStyle/>
          <a:p>
            <a:r>
              <a:rPr lang="en-US" smtClean="0"/>
              <a:t>Explicit Floor Control</a:t>
            </a:r>
            <a:endParaRPr lang="en-US" dirty="0"/>
          </a:p>
        </p:txBody>
      </p:sp>
      <p:sp>
        <p:nvSpPr>
          <p:cNvPr id="575499" name="Line 11"/>
          <p:cNvSpPr>
            <a:spLocks noChangeShapeType="1"/>
          </p:cNvSpPr>
          <p:nvPr/>
        </p:nvSpPr>
        <p:spPr bwMode="auto">
          <a:xfrm>
            <a:off x="4235450" y="5562600"/>
            <a:ext cx="0" cy="8382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5500" name="Line 12"/>
          <p:cNvSpPr>
            <a:spLocks noChangeShapeType="1"/>
          </p:cNvSpPr>
          <p:nvPr/>
        </p:nvSpPr>
        <p:spPr bwMode="auto">
          <a:xfrm>
            <a:off x="7620000" y="5486400"/>
            <a:ext cx="0" cy="9906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5504" name="Text Box 16"/>
          <p:cNvSpPr txBox="1">
            <a:spLocks noChangeArrowheads="1"/>
          </p:cNvSpPr>
          <p:nvPr/>
        </p:nvSpPr>
        <p:spPr bwMode="auto">
          <a:xfrm>
            <a:off x="685800" y="6324600"/>
            <a:ext cx="989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663300"/>
                </a:solidFill>
              </a:rPr>
              <a:t>User 1</a:t>
            </a:r>
          </a:p>
        </p:txBody>
      </p:sp>
      <p:sp>
        <p:nvSpPr>
          <p:cNvPr id="575505" name="Line 17"/>
          <p:cNvSpPr>
            <a:spLocks noChangeShapeType="1"/>
          </p:cNvSpPr>
          <p:nvPr/>
        </p:nvSpPr>
        <p:spPr bwMode="auto">
          <a:xfrm>
            <a:off x="1219200" y="3200400"/>
            <a:ext cx="0" cy="17526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5506" name="Line 18"/>
          <p:cNvSpPr>
            <a:spLocks noChangeShapeType="1"/>
          </p:cNvSpPr>
          <p:nvPr/>
        </p:nvSpPr>
        <p:spPr bwMode="auto">
          <a:xfrm>
            <a:off x="1219200" y="5562600"/>
            <a:ext cx="0" cy="8382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5517" name="Text Box 29"/>
          <p:cNvSpPr txBox="1">
            <a:spLocks noChangeArrowheads="1"/>
          </p:cNvSpPr>
          <p:nvPr/>
        </p:nvSpPr>
        <p:spPr bwMode="auto">
          <a:xfrm>
            <a:off x="2802937" y="5561291"/>
            <a:ext cx="1997663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Press </a:t>
            </a:r>
            <a:r>
              <a:rPr lang="en-US" dirty="0" err="1" smtClean="0">
                <a:solidFill>
                  <a:srgbClr val="5F5F5F"/>
                </a:solidFill>
              </a:rPr>
              <a:t>leftButton</a:t>
            </a:r>
            <a:r>
              <a:rPr lang="en-US" dirty="0" smtClean="0">
                <a:solidFill>
                  <a:srgbClr val="5F5F5F"/>
                </a:solidFill>
              </a:rPr>
              <a:t> 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575518" name="Text Box 30"/>
          <p:cNvSpPr txBox="1">
            <a:spLocks noChangeArrowheads="1"/>
          </p:cNvSpPr>
          <p:nvPr/>
        </p:nvSpPr>
        <p:spPr bwMode="auto">
          <a:xfrm>
            <a:off x="76200" y="2362200"/>
            <a:ext cx="2590800" cy="822325"/>
          </a:xfrm>
          <a:prstGeom prst="rect">
            <a:avLst/>
          </a:prstGeom>
          <a:gradFill rotWithShape="0">
            <a:gsLst>
              <a:gs pos="0">
                <a:srgbClr val="7394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dirty="0"/>
              <a:t>Output Broadcaster &amp; I/O </a:t>
            </a:r>
            <a:r>
              <a:rPr lang="en-US" dirty="0" err="1"/>
              <a:t>Relayer</a:t>
            </a:r>
            <a:endParaRPr lang="en-US" dirty="0"/>
          </a:p>
        </p:txBody>
      </p:sp>
      <p:sp>
        <p:nvSpPr>
          <p:cNvPr id="575519" name="Line 31"/>
          <p:cNvSpPr>
            <a:spLocks noChangeShapeType="1"/>
          </p:cNvSpPr>
          <p:nvPr/>
        </p:nvSpPr>
        <p:spPr bwMode="auto">
          <a:xfrm>
            <a:off x="1447800" y="3200400"/>
            <a:ext cx="6248400" cy="4572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5520" name="Line 32"/>
          <p:cNvSpPr>
            <a:spLocks noChangeShapeType="1"/>
          </p:cNvSpPr>
          <p:nvPr/>
        </p:nvSpPr>
        <p:spPr bwMode="auto">
          <a:xfrm>
            <a:off x="1295400" y="3200400"/>
            <a:ext cx="2971800" cy="4572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5521" name="Text Box 33"/>
          <p:cNvSpPr txBox="1">
            <a:spLocks noChangeArrowheads="1"/>
          </p:cNvSpPr>
          <p:nvPr/>
        </p:nvSpPr>
        <p:spPr bwMode="auto">
          <a:xfrm>
            <a:off x="3321050" y="3657600"/>
            <a:ext cx="1828800" cy="457200"/>
          </a:xfrm>
          <a:prstGeom prst="rect">
            <a:avLst/>
          </a:prstGeom>
          <a:gradFill rotWithShape="0">
            <a:gsLst>
              <a:gs pos="0">
                <a:srgbClr val="7394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 I/O Relayer</a:t>
            </a:r>
          </a:p>
        </p:txBody>
      </p:sp>
      <p:sp>
        <p:nvSpPr>
          <p:cNvPr id="575522" name="Text Box 34"/>
          <p:cNvSpPr txBox="1">
            <a:spLocks noChangeArrowheads="1"/>
          </p:cNvSpPr>
          <p:nvPr/>
        </p:nvSpPr>
        <p:spPr bwMode="auto">
          <a:xfrm>
            <a:off x="6705600" y="3657600"/>
            <a:ext cx="1828800" cy="457200"/>
          </a:xfrm>
          <a:prstGeom prst="rect">
            <a:avLst/>
          </a:prstGeom>
          <a:gradFill rotWithShape="0">
            <a:gsLst>
              <a:gs pos="0">
                <a:srgbClr val="7394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 I/O Relayer</a:t>
            </a:r>
          </a:p>
        </p:txBody>
      </p:sp>
      <p:sp>
        <p:nvSpPr>
          <p:cNvPr id="575523" name="Text Box 35"/>
          <p:cNvSpPr txBox="1">
            <a:spLocks noChangeArrowheads="1"/>
          </p:cNvSpPr>
          <p:nvPr/>
        </p:nvSpPr>
        <p:spPr bwMode="auto">
          <a:xfrm>
            <a:off x="144352" y="1676400"/>
            <a:ext cx="2751074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sz="1800" dirty="0" err="1" smtClean="0">
                <a:solidFill>
                  <a:srgbClr val="5F5F5F"/>
                </a:solidFill>
              </a:rPr>
              <a:t>leftButton</a:t>
            </a:r>
            <a:r>
              <a:rPr lang="en-US" sz="1800" dirty="0" smtClean="0">
                <a:solidFill>
                  <a:srgbClr val="5F5F5F"/>
                </a:solidFill>
              </a:rPr>
              <a:t> </a:t>
            </a:r>
            <a:r>
              <a:rPr lang="en-US" sz="1800" dirty="0">
                <a:solidFill>
                  <a:srgbClr val="5F5F5F"/>
                </a:solidFill>
              </a:rPr>
              <a:t>^, </a:t>
            </a:r>
            <a:r>
              <a:rPr lang="en-US" sz="1800" dirty="0" smtClean="0">
                <a:solidFill>
                  <a:srgbClr val="5F5F5F"/>
                </a:solidFill>
              </a:rPr>
              <a:t>w1, x1, y1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657600" y="1219200"/>
            <a:ext cx="50292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Multiple users can generate input sequence that cannot be generated by single user</a:t>
            </a:r>
            <a:endParaRPr lang="en-US" dirty="0"/>
          </a:p>
        </p:txBody>
      </p:sp>
      <p:sp>
        <p:nvSpPr>
          <p:cNvPr id="36" name="Text Box 13"/>
          <p:cNvSpPr txBox="1">
            <a:spLocks noChangeArrowheads="1"/>
          </p:cNvSpPr>
          <p:nvPr/>
        </p:nvSpPr>
        <p:spPr bwMode="auto">
          <a:xfrm>
            <a:off x="152400" y="1295400"/>
            <a:ext cx="2438400" cy="369332"/>
          </a:xfrm>
          <a:prstGeom prst="rect">
            <a:avLst/>
          </a:prstGeom>
          <a:solidFill>
            <a:srgbClr val="66FFFF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n-US" dirty="0" smtClean="0"/>
              <a:t>Window Application</a:t>
            </a:r>
            <a:endParaRPr lang="en-US" dirty="0"/>
          </a:p>
        </p:txBody>
      </p:sp>
      <p:sp>
        <p:nvSpPr>
          <p:cNvPr id="37" name="Text Box 14"/>
          <p:cNvSpPr txBox="1">
            <a:spLocks noChangeArrowheads="1"/>
          </p:cNvSpPr>
          <p:nvPr/>
        </p:nvSpPr>
        <p:spPr bwMode="auto">
          <a:xfrm>
            <a:off x="304800" y="5029200"/>
            <a:ext cx="1905000" cy="369332"/>
          </a:xfrm>
          <a:prstGeom prst="rect">
            <a:avLst/>
          </a:prstGeom>
          <a:solidFill>
            <a:srgbClr val="6699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Window System</a:t>
            </a:r>
            <a:endParaRPr lang="en-US" dirty="0"/>
          </a:p>
        </p:txBody>
      </p:sp>
      <p:sp>
        <p:nvSpPr>
          <p:cNvPr id="38" name="Text Box 15"/>
          <p:cNvSpPr txBox="1">
            <a:spLocks noChangeArrowheads="1"/>
          </p:cNvSpPr>
          <p:nvPr/>
        </p:nvSpPr>
        <p:spPr bwMode="auto">
          <a:xfrm>
            <a:off x="3321050" y="5029200"/>
            <a:ext cx="1936750" cy="369332"/>
          </a:xfrm>
          <a:prstGeom prst="rect">
            <a:avLst/>
          </a:prstGeom>
          <a:solidFill>
            <a:srgbClr val="6699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Window System</a:t>
            </a:r>
            <a:endParaRPr lang="en-US" dirty="0"/>
          </a:p>
        </p:txBody>
      </p:sp>
      <p:sp>
        <p:nvSpPr>
          <p:cNvPr id="39" name="Text Box 16"/>
          <p:cNvSpPr txBox="1">
            <a:spLocks noChangeArrowheads="1"/>
          </p:cNvSpPr>
          <p:nvPr/>
        </p:nvSpPr>
        <p:spPr bwMode="auto">
          <a:xfrm>
            <a:off x="6705600" y="5029200"/>
            <a:ext cx="1981200" cy="369332"/>
          </a:xfrm>
          <a:prstGeom prst="rect">
            <a:avLst/>
          </a:prstGeom>
          <a:solidFill>
            <a:srgbClr val="6699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Window System</a:t>
            </a:r>
            <a:endParaRPr lang="en-US" dirty="0"/>
          </a:p>
        </p:txBody>
      </p:sp>
      <p:sp>
        <p:nvSpPr>
          <p:cNvPr id="43" name="Text Box 29"/>
          <p:cNvSpPr txBox="1">
            <a:spLocks noChangeArrowheads="1"/>
          </p:cNvSpPr>
          <p:nvPr/>
        </p:nvSpPr>
        <p:spPr bwMode="auto">
          <a:xfrm>
            <a:off x="228600" y="5561291"/>
            <a:ext cx="1933543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sz="1800" dirty="0">
                <a:solidFill>
                  <a:srgbClr val="5F5F5F"/>
                </a:solidFill>
              </a:rPr>
              <a:t>Press </a:t>
            </a:r>
            <a:r>
              <a:rPr lang="en-US" sz="1800" dirty="0" err="1" smtClean="0">
                <a:solidFill>
                  <a:srgbClr val="5F5F5F"/>
                </a:solidFill>
              </a:rPr>
              <a:t>leftButton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47" name="Text Box 35"/>
          <p:cNvSpPr txBox="1">
            <a:spLocks noChangeArrowheads="1"/>
          </p:cNvSpPr>
          <p:nvPr/>
        </p:nvSpPr>
        <p:spPr bwMode="auto">
          <a:xfrm>
            <a:off x="152400" y="2069068"/>
            <a:ext cx="2682145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err="1" smtClean="0">
                <a:solidFill>
                  <a:srgbClr val="5F5F5F"/>
                </a:solidFill>
              </a:rPr>
              <a:t>leftButton</a:t>
            </a:r>
            <a:r>
              <a:rPr lang="en-US" sz="1800" dirty="0" smtClean="0">
                <a:solidFill>
                  <a:srgbClr val="5F5F5F"/>
                </a:solidFill>
              </a:rPr>
              <a:t> </a:t>
            </a:r>
            <a:r>
              <a:rPr lang="en-US" sz="1800" dirty="0">
                <a:solidFill>
                  <a:srgbClr val="5F5F5F"/>
                </a:solidFill>
              </a:rPr>
              <a:t>^, </a:t>
            </a:r>
            <a:r>
              <a:rPr lang="en-US" sz="1800" dirty="0" smtClean="0">
                <a:solidFill>
                  <a:srgbClr val="5F5F5F"/>
                </a:solidFill>
              </a:rPr>
              <a:t>w1, x2, y2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657600" y="1905000"/>
            <a:ext cx="50292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Can break (explicit/implicit) assertions of collaboration-unaware code 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3657600" y="2590800"/>
            <a:ext cx="50292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Solution: Explicit Floor Control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3657600" y="2971800"/>
            <a:ext cx="50292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One user interacts at a time and explicitly gives floor to another.</a:t>
            </a:r>
            <a:endParaRPr lang="en-US" dirty="0"/>
          </a:p>
        </p:txBody>
      </p:sp>
      <p:pic>
        <p:nvPicPr>
          <p:cNvPr id="31" name="~PP2962.WAV">
            <a:hlinkClick r:id="" action="ppaction://media"/>
          </p:cNvPr>
          <p:cNvPicPr>
            <a:picLocks noRot="1" noChangeAspect="1"/>
          </p:cNvPicPr>
          <p:nvPr>
            <a:wavAudioFile r:embed="rId2" name="~PP2962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7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575517" grpId="0" animBg="1"/>
      <p:bldP spid="575523" grpId="0" animBg="1"/>
      <p:bldP spid="33" grpId="0" animBg="1"/>
      <p:bldP spid="43" grpId="0" animBg="1"/>
      <p:bldP spid="47" grpId="0" animBg="1"/>
      <p:bldP spid="30" grpId="0" animBg="1"/>
      <p:bldP spid="32" grpId="0" animBg="1"/>
      <p:bldP spid="3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578" name="Rectangle 18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0"/>
            <a:ext cx="8153400" cy="762000"/>
          </a:xfrm>
        </p:spPr>
        <p:txBody>
          <a:bodyPr/>
          <a:lstStyle/>
          <a:p>
            <a:r>
              <a:rPr lang="en-US" dirty="0" smtClean="0"/>
              <a:t>Window Manipulation Events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715000" y="838200"/>
            <a:ext cx="2971800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Window state changing events such as move, minimize, maximize, change of stacking order are processed by window system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rot="5400000" flipH="1" flipV="1">
            <a:off x="343694" y="3313906"/>
            <a:ext cx="1905000" cy="1588"/>
          </a:xfrm>
          <a:prstGeom prst="straightConnector1">
            <a:avLst/>
          </a:prstGeom>
          <a:ln w="19050"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791200" y="3048000"/>
            <a:ext cx="29718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Application can OK in some systems.</a:t>
            </a:r>
            <a:endParaRPr lang="en-US" dirty="0"/>
          </a:p>
        </p:txBody>
      </p:sp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914400" y="5410200"/>
            <a:ext cx="989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663300"/>
                </a:solidFill>
              </a:rPr>
              <a:t>User 1</a:t>
            </a:r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152400" y="4267200"/>
            <a:ext cx="2351088" cy="369332"/>
          </a:xfrm>
          <a:prstGeom prst="rect">
            <a:avLst/>
          </a:prstGeom>
          <a:solidFill>
            <a:srgbClr val="6699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Window System</a:t>
            </a:r>
            <a:endParaRPr lang="en-US" dirty="0"/>
          </a:p>
        </p:txBody>
      </p: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228600" y="1371600"/>
            <a:ext cx="2286000" cy="923330"/>
          </a:xfrm>
          <a:prstGeom prst="rect">
            <a:avLst/>
          </a:prstGeom>
          <a:solidFill>
            <a:srgbClr val="66FFFF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dirty="0" smtClean="0"/>
              <a:t>Collaboration-Unaware Application</a:t>
            </a:r>
            <a:endParaRPr lang="en-US" dirty="0"/>
          </a:p>
        </p:txBody>
      </p:sp>
      <p:sp>
        <p:nvSpPr>
          <p:cNvPr id="35" name="Line 12"/>
          <p:cNvSpPr>
            <a:spLocks noChangeShapeType="1"/>
          </p:cNvSpPr>
          <p:nvPr/>
        </p:nvSpPr>
        <p:spPr bwMode="auto">
          <a:xfrm>
            <a:off x="1295400" y="4648200"/>
            <a:ext cx="1588" cy="7620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Text Box 20"/>
          <p:cNvSpPr txBox="1">
            <a:spLocks noChangeArrowheads="1"/>
          </p:cNvSpPr>
          <p:nvPr/>
        </p:nvSpPr>
        <p:spPr bwMode="auto">
          <a:xfrm>
            <a:off x="1828800" y="2590800"/>
            <a:ext cx="19050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Input/Output</a:t>
            </a:r>
          </a:p>
        </p:txBody>
      </p:sp>
      <p:sp>
        <p:nvSpPr>
          <p:cNvPr id="13" name="Text Box 29"/>
          <p:cNvSpPr txBox="1">
            <a:spLocks noChangeArrowheads="1"/>
          </p:cNvSpPr>
          <p:nvPr/>
        </p:nvSpPr>
        <p:spPr bwMode="auto">
          <a:xfrm>
            <a:off x="612429" y="4724400"/>
            <a:ext cx="987771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m</a:t>
            </a:r>
            <a:r>
              <a:rPr lang="en-US" sz="1800" dirty="0" smtClean="0">
                <a:solidFill>
                  <a:srgbClr val="5F5F5F"/>
                </a:solidFill>
              </a:rPr>
              <a:t>ove </a:t>
            </a:r>
            <a:r>
              <a:rPr lang="en-US" dirty="0" smtClean="0">
                <a:solidFill>
                  <a:srgbClr val="5F5F5F"/>
                </a:solidFill>
              </a:rPr>
              <a:t>w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14" name="Text Box 39"/>
          <p:cNvSpPr txBox="1">
            <a:spLocks noChangeArrowheads="1"/>
          </p:cNvSpPr>
          <p:nvPr/>
        </p:nvSpPr>
        <p:spPr bwMode="auto">
          <a:xfrm>
            <a:off x="1371600" y="2971800"/>
            <a:ext cx="1175322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m</a:t>
            </a:r>
            <a:r>
              <a:rPr lang="en-US" sz="1800" dirty="0" smtClean="0">
                <a:solidFill>
                  <a:srgbClr val="5F5F5F"/>
                </a:solidFill>
              </a:rPr>
              <a:t>ove </a:t>
            </a:r>
            <a:r>
              <a:rPr lang="en-US" dirty="0" smtClean="0">
                <a:solidFill>
                  <a:srgbClr val="5F5F5F"/>
                </a:solidFill>
              </a:rPr>
              <a:t>o</a:t>
            </a:r>
            <a:r>
              <a:rPr lang="en-US" sz="1800" dirty="0" smtClean="0">
                <a:solidFill>
                  <a:srgbClr val="5F5F5F"/>
                </a:solidFill>
              </a:rPr>
              <a:t>k*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15" name="Text Box 29"/>
          <p:cNvSpPr txBox="1">
            <a:spLocks noChangeArrowheads="1"/>
          </p:cNvSpPr>
          <p:nvPr/>
        </p:nvSpPr>
        <p:spPr bwMode="auto">
          <a:xfrm>
            <a:off x="381000" y="2438400"/>
            <a:ext cx="1103187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m</a:t>
            </a:r>
            <a:r>
              <a:rPr lang="en-US" sz="1800" dirty="0" smtClean="0">
                <a:solidFill>
                  <a:srgbClr val="5F5F5F"/>
                </a:solidFill>
              </a:rPr>
              <a:t>ove </a:t>
            </a:r>
            <a:r>
              <a:rPr lang="en-US" dirty="0" smtClean="0">
                <a:solidFill>
                  <a:srgbClr val="5F5F5F"/>
                </a:solidFill>
              </a:rPr>
              <a:t>w*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16" name="Text Box 29"/>
          <p:cNvSpPr txBox="1">
            <a:spLocks noChangeArrowheads="1"/>
          </p:cNvSpPr>
          <p:nvPr/>
        </p:nvSpPr>
        <p:spPr bwMode="auto">
          <a:xfrm>
            <a:off x="1828800" y="5029200"/>
            <a:ext cx="1736373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window moves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91200" y="4191000"/>
            <a:ext cx="29718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Assuming window manager part of window system</a:t>
            </a:r>
            <a:endParaRPr lang="en-US" dirty="0"/>
          </a:p>
        </p:txBody>
      </p:sp>
      <p:pic>
        <p:nvPicPr>
          <p:cNvPr id="18" name="~PP1706.WAV">
            <a:hlinkClick r:id="" action="ppaction://media"/>
          </p:cNvPr>
          <p:cNvPicPr>
            <a:picLocks noRot="1" noChangeAspect="1"/>
          </p:cNvPicPr>
          <p:nvPr>
            <a:wavAudioFile r:embed="rId2" name="~PP1706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3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2" grpId="0" animBg="1"/>
      <p:bldP spid="27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Text Box 2"/>
          <p:cNvSpPr txBox="1">
            <a:spLocks noChangeArrowheads="1"/>
          </p:cNvSpPr>
          <p:nvPr/>
        </p:nvSpPr>
        <p:spPr bwMode="auto">
          <a:xfrm>
            <a:off x="3549650" y="6324600"/>
            <a:ext cx="989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663300"/>
                </a:solidFill>
              </a:rPr>
              <a:t>User 2</a:t>
            </a:r>
          </a:p>
        </p:txBody>
      </p:sp>
      <p:sp>
        <p:nvSpPr>
          <p:cNvPr id="576515" name="Text Box 3"/>
          <p:cNvSpPr txBox="1">
            <a:spLocks noChangeArrowheads="1"/>
          </p:cNvSpPr>
          <p:nvPr/>
        </p:nvSpPr>
        <p:spPr bwMode="auto">
          <a:xfrm>
            <a:off x="7164388" y="6324600"/>
            <a:ext cx="989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663300"/>
                </a:solidFill>
              </a:rPr>
              <a:t>User 3</a:t>
            </a:r>
          </a:p>
        </p:txBody>
      </p:sp>
      <p:sp>
        <p:nvSpPr>
          <p:cNvPr id="576516" name="Line 4"/>
          <p:cNvSpPr>
            <a:spLocks noChangeShapeType="1"/>
          </p:cNvSpPr>
          <p:nvPr/>
        </p:nvSpPr>
        <p:spPr bwMode="auto">
          <a:xfrm flipH="1">
            <a:off x="1219200" y="1828800"/>
            <a:ext cx="0" cy="5334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17" name="Line 5"/>
          <p:cNvSpPr>
            <a:spLocks noChangeShapeType="1"/>
          </p:cNvSpPr>
          <p:nvPr/>
        </p:nvSpPr>
        <p:spPr bwMode="auto">
          <a:xfrm>
            <a:off x="4235450" y="4114800"/>
            <a:ext cx="0" cy="8382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18" name="Line 6"/>
          <p:cNvSpPr>
            <a:spLocks noChangeShapeType="1"/>
          </p:cNvSpPr>
          <p:nvPr/>
        </p:nvSpPr>
        <p:spPr bwMode="auto">
          <a:xfrm>
            <a:off x="7620000" y="4114800"/>
            <a:ext cx="0" cy="9144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20" name="Line 8"/>
          <p:cNvSpPr>
            <a:spLocks noChangeShapeType="1"/>
          </p:cNvSpPr>
          <p:nvPr/>
        </p:nvSpPr>
        <p:spPr bwMode="auto">
          <a:xfrm>
            <a:off x="4235450" y="5562600"/>
            <a:ext cx="0" cy="8382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21" name="Line 9"/>
          <p:cNvSpPr>
            <a:spLocks noChangeShapeType="1"/>
          </p:cNvSpPr>
          <p:nvPr/>
        </p:nvSpPr>
        <p:spPr bwMode="auto">
          <a:xfrm>
            <a:off x="7620000" y="5486400"/>
            <a:ext cx="0" cy="9906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22" name="Text Box 10"/>
          <p:cNvSpPr txBox="1">
            <a:spLocks noChangeArrowheads="1"/>
          </p:cNvSpPr>
          <p:nvPr/>
        </p:nvSpPr>
        <p:spPr bwMode="auto">
          <a:xfrm>
            <a:off x="685800" y="6324600"/>
            <a:ext cx="989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663300"/>
                </a:solidFill>
              </a:rPr>
              <a:t>User 1</a:t>
            </a:r>
          </a:p>
        </p:txBody>
      </p:sp>
      <p:sp>
        <p:nvSpPr>
          <p:cNvPr id="576523" name="Line 11"/>
          <p:cNvSpPr>
            <a:spLocks noChangeShapeType="1"/>
          </p:cNvSpPr>
          <p:nvPr/>
        </p:nvSpPr>
        <p:spPr bwMode="auto">
          <a:xfrm>
            <a:off x="1219200" y="3200400"/>
            <a:ext cx="0" cy="17526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24" name="Line 12"/>
          <p:cNvSpPr>
            <a:spLocks noChangeShapeType="1"/>
          </p:cNvSpPr>
          <p:nvPr/>
        </p:nvSpPr>
        <p:spPr bwMode="auto">
          <a:xfrm>
            <a:off x="1219200" y="5562600"/>
            <a:ext cx="0" cy="8382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25" name="Text Box 13"/>
          <p:cNvSpPr txBox="1">
            <a:spLocks noChangeArrowheads="1"/>
          </p:cNvSpPr>
          <p:nvPr/>
        </p:nvSpPr>
        <p:spPr bwMode="auto">
          <a:xfrm>
            <a:off x="152400" y="1295400"/>
            <a:ext cx="2438400" cy="369332"/>
          </a:xfrm>
          <a:prstGeom prst="rect">
            <a:avLst/>
          </a:prstGeom>
          <a:solidFill>
            <a:srgbClr val="66FFFF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n-US" dirty="0" smtClean="0"/>
              <a:t>Window Application</a:t>
            </a:r>
            <a:endParaRPr lang="en-US" dirty="0"/>
          </a:p>
        </p:txBody>
      </p:sp>
      <p:sp>
        <p:nvSpPr>
          <p:cNvPr id="576526" name="Text Box 14"/>
          <p:cNvSpPr txBox="1">
            <a:spLocks noChangeArrowheads="1"/>
          </p:cNvSpPr>
          <p:nvPr/>
        </p:nvSpPr>
        <p:spPr bwMode="auto">
          <a:xfrm>
            <a:off x="304800" y="5029200"/>
            <a:ext cx="1905000" cy="369332"/>
          </a:xfrm>
          <a:prstGeom prst="rect">
            <a:avLst/>
          </a:prstGeom>
          <a:solidFill>
            <a:srgbClr val="6699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Window System</a:t>
            </a:r>
            <a:endParaRPr lang="en-US" dirty="0"/>
          </a:p>
        </p:txBody>
      </p:sp>
      <p:sp>
        <p:nvSpPr>
          <p:cNvPr id="576527" name="Text Box 15"/>
          <p:cNvSpPr txBox="1">
            <a:spLocks noChangeArrowheads="1"/>
          </p:cNvSpPr>
          <p:nvPr/>
        </p:nvSpPr>
        <p:spPr bwMode="auto">
          <a:xfrm>
            <a:off x="3321050" y="5029200"/>
            <a:ext cx="1936750" cy="369332"/>
          </a:xfrm>
          <a:prstGeom prst="rect">
            <a:avLst/>
          </a:prstGeom>
          <a:solidFill>
            <a:srgbClr val="6699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Window System</a:t>
            </a:r>
            <a:endParaRPr lang="en-US" dirty="0"/>
          </a:p>
        </p:txBody>
      </p:sp>
      <p:sp>
        <p:nvSpPr>
          <p:cNvPr id="576528" name="Text Box 16"/>
          <p:cNvSpPr txBox="1">
            <a:spLocks noChangeArrowheads="1"/>
          </p:cNvSpPr>
          <p:nvPr/>
        </p:nvSpPr>
        <p:spPr bwMode="auto">
          <a:xfrm>
            <a:off x="6705600" y="5029200"/>
            <a:ext cx="1981200" cy="369332"/>
          </a:xfrm>
          <a:prstGeom prst="rect">
            <a:avLst/>
          </a:prstGeom>
          <a:solidFill>
            <a:srgbClr val="6699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Window System</a:t>
            </a:r>
            <a:endParaRPr lang="en-US" dirty="0"/>
          </a:p>
        </p:txBody>
      </p:sp>
      <p:sp>
        <p:nvSpPr>
          <p:cNvPr id="576531" name="Text Box 19"/>
          <p:cNvSpPr txBox="1">
            <a:spLocks noChangeArrowheads="1"/>
          </p:cNvSpPr>
          <p:nvPr/>
        </p:nvSpPr>
        <p:spPr bwMode="auto">
          <a:xfrm>
            <a:off x="76200" y="2362200"/>
            <a:ext cx="2590800" cy="646331"/>
          </a:xfrm>
          <a:prstGeom prst="rect">
            <a:avLst/>
          </a:prstGeom>
          <a:gradFill rotWithShape="0">
            <a:gsLst>
              <a:gs pos="0">
                <a:srgbClr val="7394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dirty="0"/>
              <a:t>Output Broadcaster &amp; I/O </a:t>
            </a:r>
            <a:r>
              <a:rPr lang="en-US" dirty="0" err="1" smtClean="0"/>
              <a:t>Relayer</a:t>
            </a:r>
            <a:endParaRPr lang="en-US" dirty="0"/>
          </a:p>
        </p:txBody>
      </p:sp>
      <p:sp>
        <p:nvSpPr>
          <p:cNvPr id="576532" name="Line 20"/>
          <p:cNvSpPr>
            <a:spLocks noChangeShapeType="1"/>
          </p:cNvSpPr>
          <p:nvPr/>
        </p:nvSpPr>
        <p:spPr bwMode="auto">
          <a:xfrm>
            <a:off x="1447800" y="3200400"/>
            <a:ext cx="6248400" cy="4572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33" name="Line 21"/>
          <p:cNvSpPr>
            <a:spLocks noChangeShapeType="1"/>
          </p:cNvSpPr>
          <p:nvPr/>
        </p:nvSpPr>
        <p:spPr bwMode="auto">
          <a:xfrm>
            <a:off x="1295400" y="3200400"/>
            <a:ext cx="3048000" cy="4572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34" name="Text Box 22"/>
          <p:cNvSpPr txBox="1">
            <a:spLocks noChangeArrowheads="1"/>
          </p:cNvSpPr>
          <p:nvPr/>
        </p:nvSpPr>
        <p:spPr bwMode="auto">
          <a:xfrm>
            <a:off x="3321050" y="3657600"/>
            <a:ext cx="1828800" cy="457200"/>
          </a:xfrm>
          <a:prstGeom prst="rect">
            <a:avLst/>
          </a:prstGeom>
          <a:gradFill rotWithShape="0">
            <a:gsLst>
              <a:gs pos="0">
                <a:srgbClr val="7394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 I/O Relayer</a:t>
            </a:r>
          </a:p>
        </p:txBody>
      </p:sp>
      <p:sp>
        <p:nvSpPr>
          <p:cNvPr id="576535" name="Text Box 23"/>
          <p:cNvSpPr txBox="1">
            <a:spLocks noChangeArrowheads="1"/>
          </p:cNvSpPr>
          <p:nvPr/>
        </p:nvSpPr>
        <p:spPr bwMode="auto">
          <a:xfrm>
            <a:off x="6705600" y="3657600"/>
            <a:ext cx="1828800" cy="457200"/>
          </a:xfrm>
          <a:prstGeom prst="rect">
            <a:avLst/>
          </a:prstGeom>
          <a:gradFill rotWithShape="0">
            <a:gsLst>
              <a:gs pos="0">
                <a:srgbClr val="7394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 I/O Relayer</a:t>
            </a:r>
          </a:p>
        </p:txBody>
      </p:sp>
      <p:sp>
        <p:nvSpPr>
          <p:cNvPr id="576548" name="Text Box 36"/>
          <p:cNvSpPr txBox="1">
            <a:spLocks noChangeArrowheads="1"/>
          </p:cNvSpPr>
          <p:nvPr/>
        </p:nvSpPr>
        <p:spPr bwMode="auto">
          <a:xfrm>
            <a:off x="3276600" y="5638800"/>
            <a:ext cx="1116011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sz="1800" dirty="0">
                <a:solidFill>
                  <a:srgbClr val="5F5F5F"/>
                </a:solidFill>
              </a:rPr>
              <a:t>move </a:t>
            </a:r>
            <a:r>
              <a:rPr lang="en-US" sz="1800" dirty="0" smtClean="0">
                <a:solidFill>
                  <a:srgbClr val="5F5F5F"/>
                </a:solidFill>
              </a:rPr>
              <a:t>w2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576550" name="Text Box 38"/>
          <p:cNvSpPr txBox="1">
            <a:spLocks noChangeArrowheads="1"/>
          </p:cNvSpPr>
          <p:nvPr/>
        </p:nvSpPr>
        <p:spPr bwMode="auto">
          <a:xfrm>
            <a:off x="3200400" y="4419600"/>
            <a:ext cx="1116011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sz="1800" dirty="0">
                <a:solidFill>
                  <a:srgbClr val="5F5F5F"/>
                </a:solidFill>
              </a:rPr>
              <a:t>move </a:t>
            </a:r>
            <a:r>
              <a:rPr lang="en-US" sz="1800" dirty="0" smtClean="0">
                <a:solidFill>
                  <a:srgbClr val="5F5F5F"/>
                </a:solidFill>
              </a:rPr>
              <a:t>w2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576552" name="Text Box 40"/>
          <p:cNvSpPr txBox="1">
            <a:spLocks noChangeArrowheads="1"/>
          </p:cNvSpPr>
          <p:nvPr/>
        </p:nvSpPr>
        <p:spPr bwMode="auto">
          <a:xfrm>
            <a:off x="228600" y="4510088"/>
            <a:ext cx="1116011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sz="1800" dirty="0">
                <a:solidFill>
                  <a:srgbClr val="5F5F5F"/>
                </a:solidFill>
              </a:rPr>
              <a:t>move </a:t>
            </a:r>
            <a:r>
              <a:rPr lang="en-US" sz="1800" dirty="0" smtClean="0">
                <a:solidFill>
                  <a:srgbClr val="5F5F5F"/>
                </a:solidFill>
              </a:rPr>
              <a:t>w1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576556" name="Text Box 44"/>
          <p:cNvSpPr txBox="1">
            <a:spLocks noChangeArrowheads="1"/>
          </p:cNvSpPr>
          <p:nvPr/>
        </p:nvSpPr>
        <p:spPr bwMode="auto">
          <a:xfrm>
            <a:off x="7239000" y="3124200"/>
            <a:ext cx="1116011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sz="1800" dirty="0">
                <a:solidFill>
                  <a:srgbClr val="5F5F5F"/>
                </a:solidFill>
              </a:rPr>
              <a:t>move </a:t>
            </a:r>
            <a:r>
              <a:rPr lang="en-US" sz="1800" dirty="0" smtClean="0">
                <a:solidFill>
                  <a:srgbClr val="5F5F5F"/>
                </a:solidFill>
              </a:rPr>
              <a:t>w3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576558" name="Text Box 46"/>
          <p:cNvSpPr txBox="1">
            <a:spLocks noChangeArrowheads="1"/>
          </p:cNvSpPr>
          <p:nvPr/>
        </p:nvSpPr>
        <p:spPr bwMode="auto">
          <a:xfrm>
            <a:off x="7620000" y="4343400"/>
            <a:ext cx="1116011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sz="1800" dirty="0">
                <a:solidFill>
                  <a:srgbClr val="5F5F5F"/>
                </a:solidFill>
              </a:rPr>
              <a:t>move </a:t>
            </a:r>
            <a:r>
              <a:rPr lang="en-US" sz="1800" dirty="0" smtClean="0">
                <a:solidFill>
                  <a:srgbClr val="5F5F5F"/>
                </a:solidFill>
              </a:rPr>
              <a:t>w3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576561" name="Text Box 49"/>
          <p:cNvSpPr txBox="1">
            <a:spLocks noChangeArrowheads="1"/>
          </p:cNvSpPr>
          <p:nvPr/>
        </p:nvSpPr>
        <p:spPr bwMode="auto">
          <a:xfrm>
            <a:off x="1371600" y="3352800"/>
            <a:ext cx="1116011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sz="1800" dirty="0">
                <a:solidFill>
                  <a:srgbClr val="5F5F5F"/>
                </a:solidFill>
              </a:rPr>
              <a:t>move </a:t>
            </a:r>
            <a:r>
              <a:rPr lang="en-US" sz="1800" dirty="0" smtClean="0">
                <a:solidFill>
                  <a:srgbClr val="5F5F5F"/>
                </a:solidFill>
              </a:rPr>
              <a:t>w1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33" name="Rectangle 10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>
            <a:normAutofit fontScale="90000"/>
          </a:bodyPr>
          <a:lstStyle/>
          <a:p>
            <a:r>
              <a:rPr lang="en-US" smtClean="0"/>
              <a:t>Coupling Window Manipulation Events (No Application Intervention)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886200" y="1219200"/>
            <a:ext cx="4876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Broadcast in response to user or OK event.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3886200" y="2286000"/>
            <a:ext cx="48768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Not all systems couple window manipulation events (XTV)</a:t>
            </a:r>
            <a:endParaRPr lang="en-US" dirty="0"/>
          </a:p>
        </p:txBody>
      </p:sp>
      <p:sp>
        <p:nvSpPr>
          <p:cNvPr id="30" name="Text Box 29"/>
          <p:cNvSpPr txBox="1">
            <a:spLocks noChangeArrowheads="1"/>
          </p:cNvSpPr>
          <p:nvPr/>
        </p:nvSpPr>
        <p:spPr bwMode="auto">
          <a:xfrm>
            <a:off x="1311627" y="5650468"/>
            <a:ext cx="1736373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window moves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31" name="Text Box 29"/>
          <p:cNvSpPr txBox="1">
            <a:spLocks noChangeArrowheads="1"/>
          </p:cNvSpPr>
          <p:nvPr/>
        </p:nvSpPr>
        <p:spPr bwMode="auto">
          <a:xfrm>
            <a:off x="4495800" y="5638800"/>
            <a:ext cx="1736373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window moves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32" name="Text Box 29"/>
          <p:cNvSpPr txBox="1">
            <a:spLocks noChangeArrowheads="1"/>
          </p:cNvSpPr>
          <p:nvPr/>
        </p:nvSpPr>
        <p:spPr bwMode="auto">
          <a:xfrm>
            <a:off x="6934200" y="5715000"/>
            <a:ext cx="1736373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window moves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1764268"/>
            <a:ext cx="4876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Not broadcasting can prevent window wars.</a:t>
            </a:r>
            <a:endParaRPr lang="en-US" dirty="0"/>
          </a:p>
        </p:txBody>
      </p:sp>
      <p:pic>
        <p:nvPicPr>
          <p:cNvPr id="35" name="~PP4038.WAV">
            <a:hlinkClick r:id="" action="ppaction://media"/>
          </p:cNvPr>
          <p:cNvPicPr>
            <a:picLocks noRot="1" noChangeAspect="1"/>
          </p:cNvPicPr>
          <p:nvPr>
            <a:wavAudioFile r:embed="rId2" name="~PP4038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6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576548" grpId="0" animBg="1"/>
      <p:bldP spid="576550" grpId="0" animBg="1"/>
      <p:bldP spid="576552" grpId="0" animBg="1"/>
      <p:bldP spid="576556" grpId="0" animBg="1"/>
      <p:bldP spid="576558" grpId="0" animBg="1"/>
      <p:bldP spid="576561" grpId="0" animBg="1"/>
      <p:bldP spid="36" grpId="0" animBg="1"/>
      <p:bldP spid="37" grpId="0" animBg="1"/>
      <p:bldP spid="30" grpId="0" animBg="1"/>
      <p:bldP spid="31" grpId="0" animBg="1"/>
      <p:bldP spid="32" grpId="0" animBg="1"/>
      <p:bldP spid="3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defTabSz="914400" eaLnBrk="1" hangingPunct="1"/>
            <a:r>
              <a:rPr lang="en-US" cap="none" smtClean="0"/>
              <a:t>RELAXED WYSIWIS COUPLING</a:t>
            </a:r>
            <a:endParaRPr lang="en-US" cap="none" dirty="0" smtClean="0"/>
          </a:p>
        </p:txBody>
      </p:sp>
      <p:pic>
        <p:nvPicPr>
          <p:cNvPr id="6" name="Rectangle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1066800"/>
            <a:ext cx="4495800" cy="269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Rectangle 6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62400" y="3962400"/>
            <a:ext cx="4495800" cy="269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57200" y="2133600"/>
            <a:ext cx="2209800" cy="1371600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48400" y="3962400"/>
            <a:ext cx="2209800" cy="1371600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38400" y="1219200"/>
            <a:ext cx="2362200" cy="1143000"/>
          </a:xfrm>
          <a:prstGeom prst="rect">
            <a:avLst/>
          </a:prstGeom>
          <a:noFill/>
          <a:ln w="50800" cap="flat" cmpd="sng" algn="ctr"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62400" y="3962400"/>
            <a:ext cx="2362200" cy="1143000"/>
          </a:xfrm>
          <a:prstGeom prst="rect">
            <a:avLst/>
          </a:prstGeom>
          <a:noFill/>
          <a:ln w="50800" cap="flat" cmpd="sng" algn="ctr"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0" y="1836738"/>
            <a:ext cx="32004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2400">
                <a:latin typeface="Century Schoolbook" pitchFamily="18" charset="0"/>
              </a:rPr>
              <a:t>Independent Window Positions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10800000">
            <a:off x="4038600" y="1752600"/>
            <a:ext cx="1295400" cy="382588"/>
          </a:xfrm>
          <a:prstGeom prst="straightConnector1">
            <a:avLst/>
          </a:prstGeom>
          <a:noFill/>
          <a:ln w="38100" cap="flat" cmpd="sng" algn="ctr">
            <a:solidFill>
              <a:srgbClr val="00B05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 flipV="1">
            <a:off x="2057400" y="2362200"/>
            <a:ext cx="3276600" cy="53498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4724400" y="2743200"/>
            <a:ext cx="1676400" cy="1676400"/>
          </a:xfrm>
          <a:prstGeom prst="straightConnector1">
            <a:avLst/>
          </a:prstGeom>
          <a:noFill/>
          <a:ln w="38100" cap="flat" cmpd="sng" algn="ctr">
            <a:solidFill>
              <a:srgbClr val="00B05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 flipV="1">
            <a:off x="5867400" y="3352800"/>
            <a:ext cx="2095500" cy="8001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81000" y="4953000"/>
            <a:ext cx="32004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Century Schoolbook" pitchFamily="18" charset="0"/>
              </a:rPr>
              <a:t>Independent Window </a:t>
            </a:r>
            <a:r>
              <a:rPr lang="en-US" sz="2400" dirty="0" smtClean="0">
                <a:latin typeface="Century Schoolbook" pitchFamily="18" charset="0"/>
              </a:rPr>
              <a:t>Minimization</a:t>
            </a:r>
            <a:endParaRPr lang="en-US" sz="2400" dirty="0">
              <a:latin typeface="Century Schoolbook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81000" y="1066800"/>
            <a:ext cx="3200400" cy="2514600"/>
          </a:xfrm>
          <a:prstGeom prst="rect">
            <a:avLst/>
          </a:prstGeom>
          <a:noFill/>
          <a:ln w="50800" cap="flat" cmpd="sng" algn="ctr">
            <a:solidFill>
              <a:srgbClr val="FFC000"/>
            </a:solidFill>
            <a:prstDash val="lgDashDot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495800" y="6400800"/>
            <a:ext cx="457200" cy="228600"/>
          </a:xfrm>
          <a:prstGeom prst="rect">
            <a:avLst/>
          </a:prstGeom>
          <a:noFill/>
          <a:ln w="50800" cap="flat" cmpd="sng" algn="ctr">
            <a:solidFill>
              <a:srgbClr val="FFC000"/>
            </a:solidFill>
            <a:prstDash val="lgDashDot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rot="16200000" flipV="1">
            <a:off x="304800" y="3048000"/>
            <a:ext cx="3200400" cy="457200"/>
          </a:xfrm>
          <a:prstGeom prst="straightConnector1">
            <a:avLst/>
          </a:prstGeom>
          <a:noFill/>
          <a:ln w="38100" cap="flat" cmpd="sng" algn="ctr">
            <a:solidFill>
              <a:srgbClr val="FFC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2667000" y="5486400"/>
            <a:ext cx="1676400" cy="914400"/>
          </a:xfrm>
          <a:prstGeom prst="straightConnector1">
            <a:avLst/>
          </a:prstGeom>
          <a:noFill/>
          <a:ln w="38100" cap="flat" cmpd="sng" algn="ctr">
            <a:solidFill>
              <a:srgbClr val="FFC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791200" y="1219200"/>
            <a:ext cx="24384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Implemented in XTV</a:t>
            </a:r>
            <a:endParaRPr lang="en-US" dirty="0"/>
          </a:p>
        </p:txBody>
      </p:sp>
      <p:pic>
        <p:nvPicPr>
          <p:cNvPr id="21" name="~PP1513.WAV">
            <a:hlinkClick r:id="" action="ppaction://media"/>
          </p:cNvPr>
          <p:cNvPicPr>
            <a:picLocks noRot="1" noChangeAspect="1"/>
          </p:cNvPicPr>
          <p:nvPr>
            <a:wavAudioFile r:embed="rId2" name="~PP1513.WAV"/>
          </p:nvPr>
        </p:nvPicPr>
        <p:blipFill>
          <a:blip r:embed="rId7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/>
      <p:bldP spid="27" grpId="0"/>
      <p:bldP spid="28" grpId="0" animBg="1"/>
      <p:bldP spid="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Pop-Up Menus Problem with Uncoupled Window State</a:t>
            </a:r>
            <a:endParaRPr lang="en-US" dirty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488281"/>
            <a:ext cx="5410200" cy="4226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6172200" y="1534953"/>
            <a:ext cx="2362200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Pop-up menus  are top-level windows drawn at </a:t>
            </a:r>
            <a:r>
              <a:rPr lang="en-US" b="1" dirty="0" smtClean="0"/>
              <a:t>absolute</a:t>
            </a:r>
            <a:r>
              <a:rPr lang="en-US" dirty="0" smtClean="0"/>
              <a:t> positions by application.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72200" y="3698081"/>
            <a:ext cx="23622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Inner windows drawn </a:t>
            </a:r>
            <a:r>
              <a:rPr lang="en-US" b="1" dirty="0" smtClean="0"/>
              <a:t>relative</a:t>
            </a:r>
            <a:r>
              <a:rPr lang="en-US" dirty="0" smtClean="0"/>
              <a:t> to containing window.</a:t>
            </a:r>
            <a:endParaRPr lang="en-US" dirty="0"/>
          </a:p>
        </p:txBody>
      </p:sp>
      <p:cxnSp>
        <p:nvCxnSpPr>
          <p:cNvPr id="8" name="Straight Arrow Connector 7"/>
          <p:cNvCxnSpPr>
            <a:stCxn id="4" idx="1"/>
          </p:cNvCxnSpPr>
          <p:nvPr/>
        </p:nvCxnSpPr>
        <p:spPr>
          <a:xfrm rot="10800000" flipV="1">
            <a:off x="1371600" y="2273617"/>
            <a:ext cx="4800600" cy="14244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4" idx="1"/>
          </p:cNvCxnSpPr>
          <p:nvPr/>
        </p:nvCxnSpPr>
        <p:spPr>
          <a:xfrm rot="10800000" flipV="1">
            <a:off x="4191000" y="2273617"/>
            <a:ext cx="1981200" cy="15006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6" idx="1"/>
          </p:cNvCxnSpPr>
          <p:nvPr/>
        </p:nvCxnSpPr>
        <p:spPr>
          <a:xfrm rot="10800000">
            <a:off x="2057400" y="2021682"/>
            <a:ext cx="4114800" cy="21380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6" idx="1"/>
          </p:cNvCxnSpPr>
          <p:nvPr/>
        </p:nvCxnSpPr>
        <p:spPr>
          <a:xfrm rot="10800000">
            <a:off x="5257800" y="2936082"/>
            <a:ext cx="914400" cy="12236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~PP2785.WAV">
            <a:hlinkClick r:id="" action="ppaction://media"/>
          </p:cNvPr>
          <p:cNvPicPr>
            <a:picLocks noRot="1" noChangeAspect="1"/>
          </p:cNvPicPr>
          <p:nvPr>
            <a:wavAudioFile r:embed="rId2" name="~PP2785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3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Correct Pop-Up Menus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324600" y="1508759"/>
            <a:ext cx="23622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Proxy keeps track of root window and translates.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24600" y="2757487"/>
            <a:ext cx="23622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More than a proxy – understands underlying window system.</a:t>
            </a: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447800"/>
            <a:ext cx="5486400" cy="428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324600" y="4191000"/>
            <a:ext cx="23622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Not uncommon in proxies.</a:t>
            </a:r>
            <a:endParaRPr lang="en-US" dirty="0"/>
          </a:p>
        </p:txBody>
      </p:sp>
      <p:pic>
        <p:nvPicPr>
          <p:cNvPr id="8" name="~PP4037.WAV">
            <a:hlinkClick r:id="" action="ppaction://media"/>
          </p:cNvPr>
          <p:cNvPicPr>
            <a:picLocks noRot="1" noChangeAspect="1"/>
          </p:cNvPicPr>
          <p:nvPr>
            <a:wavAudioFile r:embed="rId2" name="~PP4037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defTabSz="914400" eaLnBrk="1" hangingPunct="1"/>
            <a:r>
              <a:rPr lang="en-US" cap="none" smtClean="0"/>
              <a:t>CONCEPTS COVERED</a:t>
            </a:r>
            <a:endParaRPr lang="en-US" cap="none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6781800" y="1066800"/>
            <a:ext cx="1905000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Shared Screen</a:t>
            </a:r>
            <a:endParaRPr lang="en-US" sz="1600" dirty="0"/>
          </a:p>
        </p:txBody>
      </p:sp>
      <p:cxnSp>
        <p:nvCxnSpPr>
          <p:cNvPr id="8" name="Straight Arrow Connector 7"/>
          <p:cNvCxnSpPr>
            <a:stCxn id="50" idx="3"/>
            <a:endCxn id="7" idx="1"/>
          </p:cNvCxnSpPr>
          <p:nvPr/>
        </p:nvCxnSpPr>
        <p:spPr>
          <a:xfrm>
            <a:off x="5715000" y="1214634"/>
            <a:ext cx="1066800" cy="214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781800" y="1524000"/>
            <a:ext cx="1905000" cy="338554"/>
          </a:xfrm>
          <a:prstGeom prst="rect">
            <a:avLst/>
          </a:prstGeom>
          <a:solidFill>
            <a:srgbClr val="FFE285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Shared Objects</a:t>
            </a:r>
            <a:endParaRPr lang="en-US" sz="1600" dirty="0"/>
          </a:p>
        </p:txBody>
      </p:sp>
      <p:cxnSp>
        <p:nvCxnSpPr>
          <p:cNvPr id="12" name="Straight Arrow Connector 11"/>
          <p:cNvCxnSpPr>
            <a:stCxn id="51" idx="3"/>
            <a:endCxn id="11" idx="1"/>
          </p:cNvCxnSpPr>
          <p:nvPr/>
        </p:nvCxnSpPr>
        <p:spPr>
          <a:xfrm>
            <a:off x="5715000" y="1671834"/>
            <a:ext cx="1066800" cy="214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781800" y="1981200"/>
            <a:ext cx="1905000" cy="338554"/>
          </a:xfrm>
          <a:prstGeom prst="rect">
            <a:avLst/>
          </a:prstGeom>
          <a:solidFill>
            <a:srgbClr val="FFE285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Fixed Coupling</a:t>
            </a:r>
            <a:endParaRPr lang="en-US" sz="1600" dirty="0"/>
          </a:p>
        </p:txBody>
      </p:sp>
      <p:cxnSp>
        <p:nvCxnSpPr>
          <p:cNvPr id="19" name="Straight Arrow Connector 18"/>
          <p:cNvCxnSpPr>
            <a:stCxn id="51" idx="3"/>
            <a:endCxn id="18" idx="1"/>
          </p:cNvCxnSpPr>
          <p:nvPr/>
        </p:nvCxnSpPr>
        <p:spPr>
          <a:xfrm>
            <a:off x="5715000" y="1671834"/>
            <a:ext cx="1066800" cy="4786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781800" y="2895600"/>
            <a:ext cx="1905000" cy="338554"/>
          </a:xfrm>
          <a:prstGeom prst="rect">
            <a:avLst/>
          </a:prstGeom>
          <a:solidFill>
            <a:srgbClr val="FFE285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Shared Window</a:t>
            </a:r>
            <a:endParaRPr lang="en-US" sz="1600" dirty="0"/>
          </a:p>
        </p:txBody>
      </p:sp>
      <p:cxnSp>
        <p:nvCxnSpPr>
          <p:cNvPr id="24" name="Straight Arrow Connector 23"/>
          <p:cNvCxnSpPr>
            <a:stCxn id="57" idx="3"/>
            <a:endCxn id="23" idx="1"/>
          </p:cNvCxnSpPr>
          <p:nvPr/>
        </p:nvCxnSpPr>
        <p:spPr>
          <a:xfrm>
            <a:off x="6019800" y="3043434"/>
            <a:ext cx="762000" cy="214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54" idx="3"/>
            <a:endCxn id="23" idx="1"/>
          </p:cNvCxnSpPr>
          <p:nvPr/>
        </p:nvCxnSpPr>
        <p:spPr>
          <a:xfrm>
            <a:off x="5715000" y="2129034"/>
            <a:ext cx="1066800" cy="9358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56" idx="3"/>
            <a:endCxn id="23" idx="1"/>
          </p:cNvCxnSpPr>
          <p:nvPr/>
        </p:nvCxnSpPr>
        <p:spPr>
          <a:xfrm>
            <a:off x="5715000" y="2586234"/>
            <a:ext cx="1066800" cy="4786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855068" y="3810000"/>
            <a:ext cx="1831731" cy="338554"/>
          </a:xfrm>
          <a:prstGeom prst="rect">
            <a:avLst/>
          </a:prstGeom>
          <a:solidFill>
            <a:srgbClr val="FFE285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Flexible Views</a:t>
            </a:r>
            <a:endParaRPr lang="en-US" sz="1600" dirty="0"/>
          </a:p>
        </p:txBody>
      </p:sp>
      <p:sp>
        <p:nvSpPr>
          <p:cNvPr id="34" name="TextBox 33"/>
          <p:cNvSpPr txBox="1"/>
          <p:nvPr/>
        </p:nvSpPr>
        <p:spPr>
          <a:xfrm>
            <a:off x="6855068" y="4267200"/>
            <a:ext cx="1831731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Constraints</a:t>
            </a:r>
            <a:endParaRPr lang="en-US" sz="1600" dirty="0"/>
          </a:p>
        </p:txBody>
      </p:sp>
      <p:sp>
        <p:nvSpPr>
          <p:cNvPr id="35" name="TextBox 34"/>
          <p:cNvSpPr txBox="1"/>
          <p:nvPr/>
        </p:nvSpPr>
        <p:spPr>
          <a:xfrm>
            <a:off x="6781800" y="2438400"/>
            <a:ext cx="1905000" cy="338554"/>
          </a:xfrm>
          <a:prstGeom prst="rect">
            <a:avLst/>
          </a:prstGeom>
          <a:solidFill>
            <a:srgbClr val="FFE285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Replicated</a:t>
            </a:r>
            <a:endParaRPr lang="en-US" sz="1600" dirty="0"/>
          </a:p>
        </p:txBody>
      </p:sp>
      <p:sp>
        <p:nvSpPr>
          <p:cNvPr id="36" name="TextBox 35"/>
          <p:cNvSpPr txBox="1"/>
          <p:nvPr/>
        </p:nvSpPr>
        <p:spPr>
          <a:xfrm>
            <a:off x="6855068" y="3352800"/>
            <a:ext cx="1831731" cy="338554"/>
          </a:xfrm>
          <a:prstGeom prst="rect">
            <a:avLst/>
          </a:prstGeom>
          <a:solidFill>
            <a:srgbClr val="FFE285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Centralized</a:t>
            </a:r>
            <a:endParaRPr lang="en-US" sz="1600" dirty="0"/>
          </a:p>
        </p:txBody>
      </p:sp>
      <p:sp>
        <p:nvSpPr>
          <p:cNvPr id="37" name="TextBox 36"/>
          <p:cNvSpPr txBox="1"/>
          <p:nvPr/>
        </p:nvSpPr>
        <p:spPr>
          <a:xfrm>
            <a:off x="6855068" y="4724400"/>
            <a:ext cx="1831731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Parameters</a:t>
            </a:r>
            <a:endParaRPr lang="en-US" sz="1600" dirty="0"/>
          </a:p>
        </p:txBody>
      </p:sp>
      <p:sp>
        <p:nvSpPr>
          <p:cNvPr id="38" name="TextBox 37"/>
          <p:cNvSpPr txBox="1"/>
          <p:nvPr/>
        </p:nvSpPr>
        <p:spPr>
          <a:xfrm>
            <a:off x="6855068" y="5193268"/>
            <a:ext cx="1831731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Shared C Types</a:t>
            </a:r>
            <a:endParaRPr lang="en-US" sz="1600" dirty="0"/>
          </a:p>
        </p:txBody>
      </p:sp>
      <p:sp>
        <p:nvSpPr>
          <p:cNvPr id="39" name="TextBox 38"/>
          <p:cNvSpPr txBox="1"/>
          <p:nvPr/>
        </p:nvSpPr>
        <p:spPr>
          <a:xfrm>
            <a:off x="6858000" y="6324600"/>
            <a:ext cx="1828800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Shared Tables</a:t>
            </a:r>
            <a:endParaRPr lang="en-US" sz="1600" dirty="0"/>
          </a:p>
        </p:txBody>
      </p:sp>
      <p:sp>
        <p:nvSpPr>
          <p:cNvPr id="40" name="TextBox 39"/>
          <p:cNvSpPr txBox="1"/>
          <p:nvPr/>
        </p:nvSpPr>
        <p:spPr>
          <a:xfrm>
            <a:off x="152400" y="5334000"/>
            <a:ext cx="13716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Dynamic Architecture</a:t>
            </a:r>
            <a:endParaRPr lang="en-US" sz="1600" dirty="0"/>
          </a:p>
        </p:txBody>
      </p:sp>
      <p:sp>
        <p:nvSpPr>
          <p:cNvPr id="41" name="TextBox 40"/>
          <p:cNvSpPr txBox="1"/>
          <p:nvPr/>
        </p:nvSpPr>
        <p:spPr>
          <a:xfrm>
            <a:off x="6858000" y="5638800"/>
            <a:ext cx="18288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Fine-grained  coupling, locking, </a:t>
            </a:r>
            <a:endParaRPr lang="en-US" sz="1600" dirty="0"/>
          </a:p>
        </p:txBody>
      </p:sp>
      <p:sp>
        <p:nvSpPr>
          <p:cNvPr id="42" name="TextBox 41"/>
          <p:cNvSpPr txBox="1"/>
          <p:nvPr/>
        </p:nvSpPr>
        <p:spPr>
          <a:xfrm>
            <a:off x="152400" y="4495800"/>
            <a:ext cx="121023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Message Efficiency</a:t>
            </a:r>
            <a:endParaRPr lang="en-US" sz="1600" dirty="0"/>
          </a:p>
        </p:txBody>
      </p:sp>
      <p:cxnSp>
        <p:nvCxnSpPr>
          <p:cNvPr id="48" name="Straight Arrow Connector 47"/>
          <p:cNvCxnSpPr>
            <a:stCxn id="51" idx="3"/>
            <a:endCxn id="35" idx="1"/>
          </p:cNvCxnSpPr>
          <p:nvPr/>
        </p:nvCxnSpPr>
        <p:spPr>
          <a:xfrm>
            <a:off x="5715000" y="1671834"/>
            <a:ext cx="1066800" cy="9358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54" idx="3"/>
            <a:endCxn id="36" idx="1"/>
          </p:cNvCxnSpPr>
          <p:nvPr/>
        </p:nvCxnSpPr>
        <p:spPr>
          <a:xfrm>
            <a:off x="5715000" y="2129034"/>
            <a:ext cx="1140068" cy="13930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56" idx="3"/>
            <a:endCxn id="36" idx="1"/>
          </p:cNvCxnSpPr>
          <p:nvPr/>
        </p:nvCxnSpPr>
        <p:spPr>
          <a:xfrm>
            <a:off x="5715000" y="2586234"/>
            <a:ext cx="1140068" cy="9358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54" idx="3"/>
            <a:endCxn id="35" idx="1"/>
          </p:cNvCxnSpPr>
          <p:nvPr/>
        </p:nvCxnSpPr>
        <p:spPr>
          <a:xfrm>
            <a:off x="5715000" y="2129034"/>
            <a:ext cx="1066800" cy="4786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57" idx="3"/>
            <a:endCxn id="35" idx="1"/>
          </p:cNvCxnSpPr>
          <p:nvPr/>
        </p:nvCxnSpPr>
        <p:spPr>
          <a:xfrm flipV="1">
            <a:off x="6019800" y="2607677"/>
            <a:ext cx="762000" cy="4357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59" idx="3"/>
            <a:endCxn id="33" idx="1"/>
          </p:cNvCxnSpPr>
          <p:nvPr/>
        </p:nvCxnSpPr>
        <p:spPr>
          <a:xfrm>
            <a:off x="5943600" y="3509766"/>
            <a:ext cx="911468" cy="4695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59" idx="3"/>
            <a:endCxn id="34" idx="1"/>
          </p:cNvCxnSpPr>
          <p:nvPr/>
        </p:nvCxnSpPr>
        <p:spPr>
          <a:xfrm>
            <a:off x="5943600" y="3509766"/>
            <a:ext cx="911468" cy="9267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60" idx="3"/>
            <a:endCxn id="34" idx="1"/>
          </p:cNvCxnSpPr>
          <p:nvPr/>
        </p:nvCxnSpPr>
        <p:spPr>
          <a:xfrm>
            <a:off x="5715000" y="3957834"/>
            <a:ext cx="1140068" cy="4786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60" idx="1"/>
            <a:endCxn id="42" idx="3"/>
          </p:cNvCxnSpPr>
          <p:nvPr/>
        </p:nvCxnSpPr>
        <p:spPr>
          <a:xfrm rot="10800000" flipV="1">
            <a:off x="1362636" y="3957834"/>
            <a:ext cx="618565" cy="83035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stCxn id="61" idx="3"/>
            <a:endCxn id="37" idx="1"/>
          </p:cNvCxnSpPr>
          <p:nvPr/>
        </p:nvCxnSpPr>
        <p:spPr>
          <a:xfrm>
            <a:off x="5715000" y="4415034"/>
            <a:ext cx="1140068" cy="4786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endCxn id="33" idx="1"/>
          </p:cNvCxnSpPr>
          <p:nvPr/>
        </p:nvCxnSpPr>
        <p:spPr>
          <a:xfrm>
            <a:off x="5791200" y="3962400"/>
            <a:ext cx="1063868" cy="168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endCxn id="38" idx="1"/>
          </p:cNvCxnSpPr>
          <p:nvPr/>
        </p:nvCxnSpPr>
        <p:spPr>
          <a:xfrm>
            <a:off x="5715000" y="4419600"/>
            <a:ext cx="1140068" cy="9429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stCxn id="61" idx="3"/>
            <a:endCxn id="41" idx="1"/>
          </p:cNvCxnSpPr>
          <p:nvPr/>
        </p:nvCxnSpPr>
        <p:spPr>
          <a:xfrm>
            <a:off x="5715000" y="4415034"/>
            <a:ext cx="1143000" cy="151615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228600" y="3733800"/>
            <a:ext cx="11430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Summary Widgets</a:t>
            </a:r>
            <a:endParaRPr lang="en-US" sz="1600" dirty="0"/>
          </a:p>
        </p:txBody>
      </p:sp>
      <p:cxnSp>
        <p:nvCxnSpPr>
          <p:cNvPr id="94" name="Straight Arrow Connector 93"/>
          <p:cNvCxnSpPr>
            <a:stCxn id="62" idx="3"/>
            <a:endCxn id="39" idx="1"/>
          </p:cNvCxnSpPr>
          <p:nvPr/>
        </p:nvCxnSpPr>
        <p:spPr>
          <a:xfrm>
            <a:off x="5867400" y="4948434"/>
            <a:ext cx="990600" cy="15454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endCxn id="93" idx="3"/>
          </p:cNvCxnSpPr>
          <p:nvPr/>
        </p:nvCxnSpPr>
        <p:spPr>
          <a:xfrm rot="16200000" flipV="1">
            <a:off x="1213788" y="4184000"/>
            <a:ext cx="926812" cy="6111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stCxn id="64" idx="3"/>
            <a:endCxn id="11" idx="1"/>
          </p:cNvCxnSpPr>
          <p:nvPr/>
        </p:nvCxnSpPr>
        <p:spPr>
          <a:xfrm flipV="1">
            <a:off x="5867400" y="1693277"/>
            <a:ext cx="914400" cy="37214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endCxn id="42" idx="3"/>
          </p:cNvCxnSpPr>
          <p:nvPr/>
        </p:nvCxnSpPr>
        <p:spPr>
          <a:xfrm rot="16200000" flipV="1">
            <a:off x="1132312" y="5018511"/>
            <a:ext cx="1079212" cy="6185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stCxn id="66" idx="1"/>
            <a:endCxn id="40" idx="3"/>
          </p:cNvCxnSpPr>
          <p:nvPr/>
        </p:nvCxnSpPr>
        <p:spPr>
          <a:xfrm rot="10800000">
            <a:off x="1524001" y="5626388"/>
            <a:ext cx="432661" cy="6265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>
            <a:off x="5867400" y="5486400"/>
            <a:ext cx="9144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>
            <a:stCxn id="66" idx="1"/>
            <a:endCxn id="42" idx="3"/>
          </p:cNvCxnSpPr>
          <p:nvPr/>
        </p:nvCxnSpPr>
        <p:spPr>
          <a:xfrm rot="10800000">
            <a:off x="1362635" y="4788188"/>
            <a:ext cx="594026" cy="14647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57" idx="3"/>
            <a:endCxn id="36" idx="1"/>
          </p:cNvCxnSpPr>
          <p:nvPr/>
        </p:nvCxnSpPr>
        <p:spPr>
          <a:xfrm>
            <a:off x="6019800" y="3043434"/>
            <a:ext cx="835268" cy="4786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60" idx="3"/>
            <a:endCxn id="36" idx="1"/>
          </p:cNvCxnSpPr>
          <p:nvPr/>
        </p:nvCxnSpPr>
        <p:spPr>
          <a:xfrm flipV="1">
            <a:off x="5715000" y="3522077"/>
            <a:ext cx="1140068" cy="4357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59" idx="3"/>
            <a:endCxn id="36" idx="1"/>
          </p:cNvCxnSpPr>
          <p:nvPr/>
        </p:nvCxnSpPr>
        <p:spPr>
          <a:xfrm>
            <a:off x="5943600" y="3509766"/>
            <a:ext cx="911468" cy="123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62" idx="3"/>
            <a:endCxn id="35" idx="1"/>
          </p:cNvCxnSpPr>
          <p:nvPr/>
        </p:nvCxnSpPr>
        <p:spPr>
          <a:xfrm flipV="1">
            <a:off x="5867400" y="2607677"/>
            <a:ext cx="914400" cy="23407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1981200" y="1057668"/>
            <a:ext cx="3733800" cy="3139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dirty="0" smtClean="0">
                <a:solidFill>
                  <a:schemeClr val="tx1"/>
                </a:solidFill>
              </a:rPr>
              <a:t>NLS (</a:t>
            </a:r>
            <a:r>
              <a:rPr lang="en-US" dirty="0" err="1" smtClean="0">
                <a:solidFill>
                  <a:schemeClr val="tx1"/>
                </a:solidFill>
              </a:rPr>
              <a:t>Engelbart</a:t>
            </a:r>
            <a:r>
              <a:rPr lang="en-US" dirty="0" smtClean="0">
                <a:solidFill>
                  <a:schemeClr val="tx1"/>
                </a:solidFill>
              </a:rPr>
              <a:t> ’68, Post Xerox)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981200" y="1514868"/>
            <a:ext cx="3733800" cy="3139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dirty="0" err="1" smtClean="0">
                <a:solidFill>
                  <a:schemeClr val="tx1"/>
                </a:solidFill>
              </a:rPr>
              <a:t>Colab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 err="1" smtClean="0">
                <a:solidFill>
                  <a:schemeClr val="tx1"/>
                </a:solidFill>
              </a:rPr>
              <a:t>Stefik</a:t>
            </a:r>
            <a:r>
              <a:rPr lang="en-US" dirty="0" smtClean="0">
                <a:solidFill>
                  <a:schemeClr val="tx1"/>
                </a:solidFill>
              </a:rPr>
              <a:t> ’85, Xerox)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981200" y="1972068"/>
            <a:ext cx="3733800" cy="3139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dirty="0" err="1" smtClean="0">
                <a:solidFill>
                  <a:schemeClr val="tx1"/>
                </a:solidFill>
              </a:rPr>
              <a:t>VConf</a:t>
            </a:r>
            <a:r>
              <a:rPr lang="en-US" dirty="0" smtClean="0">
                <a:solidFill>
                  <a:schemeClr val="tx1"/>
                </a:solidFill>
              </a:rPr>
              <a:t> (Lantz ’86, Stanford)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981200" y="2429268"/>
            <a:ext cx="3733800" cy="3139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dirty="0" smtClean="0">
                <a:solidFill>
                  <a:schemeClr val="tx1"/>
                </a:solidFill>
              </a:rPr>
              <a:t>Rapport (</a:t>
            </a:r>
            <a:r>
              <a:rPr lang="en-US" dirty="0" err="1" smtClean="0">
                <a:solidFill>
                  <a:schemeClr val="tx1"/>
                </a:solidFill>
              </a:rPr>
              <a:t>Ahuja</a:t>
            </a:r>
            <a:r>
              <a:rPr lang="en-US" dirty="0" smtClean="0">
                <a:solidFill>
                  <a:schemeClr val="tx1"/>
                </a:solidFill>
              </a:rPr>
              <a:t> ’89, Bell Labs)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981200" y="2886468"/>
            <a:ext cx="4038600" cy="3139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dirty="0" smtClean="0">
                <a:solidFill>
                  <a:schemeClr val="tx1"/>
                </a:solidFill>
              </a:rPr>
              <a:t>XTV (Abdel-</a:t>
            </a:r>
            <a:r>
              <a:rPr lang="en-US" dirty="0" err="1" smtClean="0">
                <a:solidFill>
                  <a:schemeClr val="tx1"/>
                </a:solidFill>
              </a:rPr>
              <a:t>Wahab</a:t>
            </a:r>
            <a:r>
              <a:rPr lang="en-US" dirty="0" smtClean="0">
                <a:solidFill>
                  <a:schemeClr val="tx1"/>
                </a:solidFill>
              </a:rPr>
              <a:t> ’91, UNC/ODU)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828800" y="3352800"/>
            <a:ext cx="4114800" cy="3139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dirty="0" smtClean="0">
                <a:solidFill>
                  <a:schemeClr val="tx1"/>
                </a:solidFill>
              </a:rPr>
              <a:t>Rendezvous (Patterson ’90, </a:t>
            </a:r>
            <a:r>
              <a:rPr lang="en-US" dirty="0" err="1" smtClean="0">
                <a:solidFill>
                  <a:schemeClr val="tx1"/>
                </a:solidFill>
              </a:rPr>
              <a:t>Bellcore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981200" y="3800868"/>
            <a:ext cx="3733800" cy="3139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dirty="0" smtClean="0">
                <a:solidFill>
                  <a:schemeClr val="tx1"/>
                </a:solidFill>
              </a:rPr>
              <a:t>Weasel (Graham ’95, York)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981200" y="4258068"/>
            <a:ext cx="3733800" cy="3139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dirty="0" smtClean="0">
                <a:solidFill>
                  <a:schemeClr val="tx1"/>
                </a:solidFill>
              </a:rPr>
              <a:t>Suite (Dewan’92.., Purdue/UNC) 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981200" y="4791468"/>
            <a:ext cx="3886200" cy="3139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dirty="0" err="1" smtClean="0">
                <a:solidFill>
                  <a:schemeClr val="tx1"/>
                </a:solidFill>
              </a:rPr>
              <a:t>GroupKit</a:t>
            </a:r>
            <a:r>
              <a:rPr lang="en-US" dirty="0" smtClean="0">
                <a:solidFill>
                  <a:schemeClr val="tx1"/>
                </a:solidFill>
              </a:rPr>
              <a:t> (Greenberg ’95, Calgary) 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981200" y="5257800"/>
            <a:ext cx="3886200" cy="3139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dirty="0" smtClean="0">
                <a:solidFill>
                  <a:schemeClr val="tx1"/>
                </a:solidFill>
              </a:rPr>
              <a:t>Sync (Munson ’96, UNC)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956661" y="6096000"/>
            <a:ext cx="4215539" cy="3139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dirty="0" smtClean="0">
                <a:solidFill>
                  <a:schemeClr val="tx1"/>
                </a:solidFill>
              </a:rPr>
              <a:t>Logger  (Chung, Junuzovic’06, UNC)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981200" y="5705868"/>
            <a:ext cx="3886200" cy="3139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dirty="0" smtClean="0">
                <a:solidFill>
                  <a:schemeClr val="tx1"/>
                </a:solidFill>
              </a:rPr>
              <a:t>GT (Greenberg  ’09, U. Calgary)</a:t>
            </a:r>
          </a:p>
        </p:txBody>
      </p:sp>
      <p:cxnSp>
        <p:nvCxnSpPr>
          <p:cNvPr id="253" name="Straight Arrow Connector 252"/>
          <p:cNvCxnSpPr>
            <a:stCxn id="68" idx="3"/>
            <a:endCxn id="39" idx="1"/>
          </p:cNvCxnSpPr>
          <p:nvPr/>
        </p:nvCxnSpPr>
        <p:spPr>
          <a:xfrm>
            <a:off x="5867400" y="5862834"/>
            <a:ext cx="990600" cy="6310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61" idx="3"/>
            <a:endCxn id="36" idx="1"/>
          </p:cNvCxnSpPr>
          <p:nvPr/>
        </p:nvCxnSpPr>
        <p:spPr>
          <a:xfrm flipV="1">
            <a:off x="5715000" y="3522077"/>
            <a:ext cx="1140068" cy="8929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152400" y="2895600"/>
            <a:ext cx="1600200" cy="338554"/>
          </a:xfrm>
          <a:prstGeom prst="rect">
            <a:avLst/>
          </a:prstGeom>
          <a:solidFill>
            <a:srgbClr val="FFE285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Disconnection</a:t>
            </a:r>
            <a:endParaRPr lang="en-US" sz="1600" dirty="0"/>
          </a:p>
        </p:txBody>
      </p:sp>
      <p:cxnSp>
        <p:nvCxnSpPr>
          <p:cNvPr id="84" name="Straight Arrow Connector 83"/>
          <p:cNvCxnSpPr>
            <a:stCxn id="64" idx="1"/>
          </p:cNvCxnSpPr>
          <p:nvPr/>
        </p:nvCxnSpPr>
        <p:spPr>
          <a:xfrm rot="10800000">
            <a:off x="1371600" y="3276600"/>
            <a:ext cx="609600" cy="21381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~PP743.WAV">
            <a:hlinkClick r:id="" action="ppaction://media"/>
          </p:cNvPr>
          <p:cNvPicPr>
            <a:picLocks noRot="1" noChangeAspect="1"/>
          </p:cNvPicPr>
          <p:nvPr>
            <a:wavAudioFile r:embed="rId1" name="~PP743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Semantic Issue</a:t>
            </a:r>
            <a:endParaRPr lang="en-US"/>
          </a:p>
        </p:txBody>
      </p:sp>
      <p:sp>
        <p:nvSpPr>
          <p:cNvPr id="958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981200"/>
            <a:ext cx="73152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mtClean="0"/>
              <a:t>Should window state be coupled?</a:t>
            </a:r>
          </a:p>
          <a:p>
            <a:pPr>
              <a:lnSpc>
                <a:spcPct val="90000"/>
              </a:lnSpc>
            </a:pPr>
            <a:r>
              <a:rPr lang="en-US" smtClean="0"/>
              <a:t>Coupled </a:t>
            </a:r>
            <a:r>
              <a:rPr lang="en-US" smtClean="0">
                <a:sym typeface="Wingdings" pitchFamily="2" charset="2"/>
              </a:rPr>
              <a:t></a:t>
            </a:r>
            <a:r>
              <a:rPr lang="en-US" smtClean="0"/>
              <a:t> window wars (Stefik et al ’85)</a:t>
            </a:r>
          </a:p>
          <a:p>
            <a:pPr>
              <a:lnSpc>
                <a:spcPct val="90000"/>
              </a:lnSpc>
            </a:pPr>
            <a:r>
              <a:rPr lang="en-US" smtClean="0"/>
              <a:t>Uncoupled </a:t>
            </a:r>
            <a:r>
              <a:rPr lang="en-US" smtClean="0">
                <a:sym typeface="Wingdings" pitchFamily="2" charset="2"/>
              </a:rPr>
              <a:t> no referential transparency</a:t>
            </a:r>
            <a:endParaRPr lang="en-US" smtClean="0"/>
          </a:p>
          <a:p>
            <a:pPr lvl="1">
              <a:lnSpc>
                <a:spcPct val="90000"/>
              </a:lnSpc>
            </a:pPr>
            <a:r>
              <a:rPr lang="en-US" smtClean="0"/>
              <a:t>Cannot refer to the “upper left” shared window</a:t>
            </a:r>
          </a:p>
          <a:p>
            <a:pPr>
              <a:lnSpc>
                <a:spcPct val="90000"/>
              </a:lnSpc>
            </a:pPr>
            <a:r>
              <a:rPr lang="en-US" smtClean="0"/>
              <a:t>Compromise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Create a virtual desktop on a slave computer for physical desktop of the master user</a:t>
            </a:r>
            <a:endParaRPr lang="en-US" dirty="0"/>
          </a:p>
        </p:txBody>
      </p:sp>
      <p:pic>
        <p:nvPicPr>
          <p:cNvPr id="4" name="~PP26.WAV">
            <a:hlinkClick r:id="" action="ppaction://media"/>
          </p:cNvPr>
          <p:cNvPicPr>
            <a:picLocks noRot="1" noChangeAspect="1"/>
          </p:cNvPicPr>
          <p:nvPr>
            <a:wavAudioFile r:embed="rId2" name="~PP26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r>
              <a:rPr lang="en-US" smtClean="0"/>
              <a:t>Virtual Desktop</a:t>
            </a:r>
            <a:endParaRPr lang="en-US" dirty="0"/>
          </a:p>
        </p:txBody>
      </p:sp>
      <p:pic>
        <p:nvPicPr>
          <p:cNvPr id="5816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143000"/>
            <a:ext cx="6538913" cy="555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7162800" y="457200"/>
            <a:ext cx="1600200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Privately scrollable , movable  window representing master screen</a:t>
            </a:r>
            <a:endParaRPr lang="en-US" dirty="0"/>
          </a:p>
        </p:txBody>
      </p:sp>
      <p:cxnSp>
        <p:nvCxnSpPr>
          <p:cNvPr id="8" name="Straight Arrow Connector 7"/>
          <p:cNvCxnSpPr>
            <a:stCxn id="6" idx="1"/>
          </p:cNvCxnSpPr>
          <p:nvPr/>
        </p:nvCxnSpPr>
        <p:spPr>
          <a:xfrm rot="10800000" flipV="1">
            <a:off x="6705600" y="1472862"/>
            <a:ext cx="457200" cy="49940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162800" y="2667000"/>
            <a:ext cx="1524000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Nested, shared , WYSIWIS master window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9" idx="1"/>
          </p:cNvCxnSpPr>
          <p:nvPr/>
        </p:nvCxnSpPr>
        <p:spPr>
          <a:xfrm rot="10800000" flipV="1">
            <a:off x="5486400" y="3405663"/>
            <a:ext cx="1676400" cy="3425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~PP3590.WAV">
            <a:hlinkClick r:id="" action="ppaction://media"/>
          </p:cNvPr>
          <p:cNvPicPr>
            <a:picLocks noRot="1" noChangeAspect="1"/>
          </p:cNvPicPr>
          <p:nvPr>
            <a:wavAudioFile r:embed="rId2" name="~PP3590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defTabSz="914400" eaLnBrk="1" hangingPunct="1"/>
            <a:r>
              <a:rPr lang="en-US" cap="none" smtClean="0"/>
              <a:t>COUPLING OF UNEXPOSED REGIONS?</a:t>
            </a:r>
          </a:p>
        </p:txBody>
      </p:sp>
      <p:pic>
        <p:nvPicPr>
          <p:cNvPr id="53250" name="Rectangle 5324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305050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Rectangl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2305050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52400" y="3124200"/>
            <a:ext cx="1752600" cy="2362200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57800" y="3200400"/>
            <a:ext cx="1600200" cy="1828800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~PP459.WAV">
            <a:hlinkClick r:id="" action="ppaction://media"/>
          </p:cNvPr>
          <p:cNvPicPr>
            <a:picLocks noRot="1" noChangeAspect="1"/>
          </p:cNvPicPr>
          <p:nvPr>
            <a:wavAudioFile r:embed="rId2" name="~PP459.WAV"/>
          </p:nvPr>
        </p:nvPicPr>
        <p:blipFill>
          <a:blip r:embed="rId7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4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578" name="Rectangle 18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0"/>
            <a:ext cx="8153400" cy="762000"/>
          </a:xfrm>
        </p:spPr>
        <p:txBody>
          <a:bodyPr/>
          <a:lstStyle/>
          <a:p>
            <a:r>
              <a:rPr lang="en-US" dirty="0" smtClean="0"/>
              <a:t>Expose Events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715000" y="838200"/>
            <a:ext cx="29718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When a window is resized, or (un) obscured expose event is sent to it with exposed regions.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rot="5400000" flipH="1" flipV="1">
            <a:off x="343694" y="3313906"/>
            <a:ext cx="1905000" cy="1588"/>
          </a:xfrm>
          <a:prstGeom prst="straightConnector1">
            <a:avLst/>
          </a:prstGeom>
          <a:ln w="19050"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715000" y="2209800"/>
            <a:ext cx="29718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Application is expected to draw only exposed regions.</a:t>
            </a:r>
            <a:endParaRPr lang="en-US" dirty="0"/>
          </a:p>
        </p:txBody>
      </p:sp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914400" y="5410200"/>
            <a:ext cx="989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663300"/>
                </a:solidFill>
              </a:rPr>
              <a:t>User 1</a:t>
            </a:r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152400" y="4267200"/>
            <a:ext cx="2351088" cy="369332"/>
          </a:xfrm>
          <a:prstGeom prst="rect">
            <a:avLst/>
          </a:prstGeom>
          <a:solidFill>
            <a:srgbClr val="6699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Window System</a:t>
            </a:r>
            <a:endParaRPr lang="en-US" dirty="0"/>
          </a:p>
        </p:txBody>
      </p: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228600" y="1371600"/>
            <a:ext cx="2286000" cy="923330"/>
          </a:xfrm>
          <a:prstGeom prst="rect">
            <a:avLst/>
          </a:prstGeom>
          <a:solidFill>
            <a:srgbClr val="66FFFF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dirty="0" smtClean="0"/>
              <a:t>Collaboration-Unaware Application</a:t>
            </a:r>
            <a:endParaRPr lang="en-US" dirty="0"/>
          </a:p>
        </p:txBody>
      </p:sp>
      <p:sp>
        <p:nvSpPr>
          <p:cNvPr id="35" name="Line 12"/>
          <p:cNvSpPr>
            <a:spLocks noChangeShapeType="1"/>
          </p:cNvSpPr>
          <p:nvPr/>
        </p:nvSpPr>
        <p:spPr bwMode="auto">
          <a:xfrm>
            <a:off x="1295400" y="4724400"/>
            <a:ext cx="1588" cy="7620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 Box 33"/>
          <p:cNvSpPr txBox="1">
            <a:spLocks noChangeArrowheads="1"/>
          </p:cNvSpPr>
          <p:nvPr/>
        </p:nvSpPr>
        <p:spPr bwMode="auto">
          <a:xfrm>
            <a:off x="1447800" y="2819400"/>
            <a:ext cx="1879041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sz="1800" dirty="0" smtClean="0">
                <a:solidFill>
                  <a:srgbClr val="5F5F5F"/>
                </a:solidFill>
              </a:rPr>
              <a:t>draw exposed w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14" name="Text Box 33"/>
          <p:cNvSpPr txBox="1">
            <a:spLocks noChangeArrowheads="1"/>
          </p:cNvSpPr>
          <p:nvPr/>
        </p:nvSpPr>
        <p:spPr bwMode="auto">
          <a:xfrm>
            <a:off x="381000" y="5040868"/>
            <a:ext cx="255711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r</a:t>
            </a:r>
            <a:r>
              <a:rPr lang="en-US" sz="1800" dirty="0" smtClean="0">
                <a:solidFill>
                  <a:srgbClr val="5F5F5F"/>
                </a:solidFill>
              </a:rPr>
              <a:t>esize,  (un) obscure w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15000" y="3352800"/>
            <a:ext cx="29718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May draw complete window</a:t>
            </a:r>
            <a:endParaRPr lang="en-US" dirty="0"/>
          </a:p>
        </p:txBody>
      </p:sp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1447800" y="3505200"/>
            <a:ext cx="1984839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sz="1800" dirty="0" smtClean="0">
                <a:solidFill>
                  <a:srgbClr val="5F5F5F"/>
                </a:solidFill>
              </a:rPr>
              <a:t>draw complete w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2362200" y="3200400"/>
            <a:ext cx="5309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en-US" sz="1800" dirty="0" smtClean="0">
                <a:solidFill>
                  <a:srgbClr val="5F5F5F"/>
                </a:solidFill>
              </a:rPr>
              <a:t>OR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18" name="Text Box 33"/>
          <p:cNvSpPr txBox="1">
            <a:spLocks noChangeArrowheads="1"/>
          </p:cNvSpPr>
          <p:nvPr/>
        </p:nvSpPr>
        <p:spPr bwMode="auto">
          <a:xfrm>
            <a:off x="228600" y="2438400"/>
            <a:ext cx="1784463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expose </a:t>
            </a:r>
            <a:r>
              <a:rPr lang="en-US" sz="1800" dirty="0" smtClean="0">
                <a:solidFill>
                  <a:srgbClr val="5F5F5F"/>
                </a:solidFill>
              </a:rPr>
              <a:t>w, </a:t>
            </a:r>
            <a:r>
              <a:rPr lang="en-US" sz="1800" dirty="0" err="1" smtClean="0">
                <a:solidFill>
                  <a:srgbClr val="5F5F5F"/>
                </a:solidFill>
              </a:rPr>
              <a:t>rects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19" name="Text Box 33"/>
          <p:cNvSpPr txBox="1">
            <a:spLocks noChangeArrowheads="1"/>
          </p:cNvSpPr>
          <p:nvPr/>
        </p:nvSpPr>
        <p:spPr bwMode="auto">
          <a:xfrm>
            <a:off x="1401565" y="4659868"/>
            <a:ext cx="808235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c</a:t>
            </a:r>
            <a:r>
              <a:rPr lang="en-US" sz="1800" dirty="0" smtClean="0">
                <a:solidFill>
                  <a:srgbClr val="5F5F5F"/>
                </a:solidFill>
              </a:rPr>
              <a:t>lip w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15000" y="4306669"/>
            <a:ext cx="29718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Window system clips in case it app. drawn outside window bounds</a:t>
            </a:r>
            <a:endParaRPr lang="en-US" dirty="0"/>
          </a:p>
        </p:txBody>
      </p:sp>
      <p:pic>
        <p:nvPicPr>
          <p:cNvPr id="21" name="~PP3512.WAV">
            <a:hlinkClick r:id="" action="ppaction://media"/>
          </p:cNvPr>
          <p:cNvPicPr>
            <a:picLocks noRot="1" noChangeAspect="1"/>
          </p:cNvPicPr>
          <p:nvPr>
            <a:wavAudioFile r:embed="rId2" name="~PP3512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7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2" grpId="0" animBg="1"/>
      <p:bldP spid="27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 animBg="1"/>
      <p:bldP spid="19" grpId="0" animBg="1"/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 defTabSz="914400" eaLnBrk="1" hangingPunct="1"/>
            <a:r>
              <a:rPr lang="en-US" cap="none" dirty="0" smtClean="0"/>
              <a:t>COUPLING OF UNEXPOSED REGIONS? (review)</a:t>
            </a:r>
          </a:p>
        </p:txBody>
      </p:sp>
      <p:pic>
        <p:nvPicPr>
          <p:cNvPr id="53250" name="Rectangle 5324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305050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Rectangl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2305050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52400" y="3124200"/>
            <a:ext cx="1752600" cy="2362200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57800" y="3200400"/>
            <a:ext cx="1600200" cy="1828800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~PP291.WAV">
            <a:hlinkClick r:id="" action="ppaction://media"/>
          </p:cNvPr>
          <p:cNvPicPr>
            <a:picLocks noRot="1" noChangeAspect="1"/>
          </p:cNvPicPr>
          <p:nvPr>
            <a:wavAudioFile r:embed="rId2" name="~PP291.WAV"/>
          </p:nvPr>
        </p:nvPicPr>
        <p:blipFill>
          <a:blip r:embed="rId7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0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578" name="Rectangle 18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0"/>
            <a:ext cx="8153400" cy="762000"/>
          </a:xfrm>
        </p:spPr>
        <p:txBody>
          <a:bodyPr/>
          <a:lstStyle/>
          <a:p>
            <a:r>
              <a:rPr lang="en-US" dirty="0" smtClean="0"/>
              <a:t>Expose Events (review)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715000" y="838200"/>
            <a:ext cx="29718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When a window is resized, or (un) obscured expose event is sent to it with exposed regions.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rot="5400000" flipH="1" flipV="1">
            <a:off x="343694" y="3313906"/>
            <a:ext cx="1905000" cy="1588"/>
          </a:xfrm>
          <a:prstGeom prst="straightConnector1">
            <a:avLst/>
          </a:prstGeom>
          <a:ln w="19050"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715000" y="2209800"/>
            <a:ext cx="29718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Application is expected to draw only exposed regions.</a:t>
            </a:r>
            <a:endParaRPr lang="en-US" dirty="0"/>
          </a:p>
        </p:txBody>
      </p:sp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914400" y="5410200"/>
            <a:ext cx="989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663300"/>
                </a:solidFill>
              </a:rPr>
              <a:t>User 1</a:t>
            </a:r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152400" y="4267200"/>
            <a:ext cx="2351088" cy="369332"/>
          </a:xfrm>
          <a:prstGeom prst="rect">
            <a:avLst/>
          </a:prstGeom>
          <a:solidFill>
            <a:srgbClr val="6699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Window System</a:t>
            </a:r>
            <a:endParaRPr lang="en-US" dirty="0"/>
          </a:p>
        </p:txBody>
      </p: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228600" y="1371600"/>
            <a:ext cx="2286000" cy="923330"/>
          </a:xfrm>
          <a:prstGeom prst="rect">
            <a:avLst/>
          </a:prstGeom>
          <a:solidFill>
            <a:srgbClr val="66FFFF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dirty="0" smtClean="0"/>
              <a:t>Collaboration-Unaware Application</a:t>
            </a:r>
            <a:endParaRPr lang="en-US" dirty="0"/>
          </a:p>
        </p:txBody>
      </p:sp>
      <p:sp>
        <p:nvSpPr>
          <p:cNvPr id="35" name="Line 12"/>
          <p:cNvSpPr>
            <a:spLocks noChangeShapeType="1"/>
          </p:cNvSpPr>
          <p:nvPr/>
        </p:nvSpPr>
        <p:spPr bwMode="auto">
          <a:xfrm>
            <a:off x="1295400" y="4724400"/>
            <a:ext cx="1588" cy="7620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 Box 33"/>
          <p:cNvSpPr txBox="1">
            <a:spLocks noChangeArrowheads="1"/>
          </p:cNvSpPr>
          <p:nvPr/>
        </p:nvSpPr>
        <p:spPr bwMode="auto">
          <a:xfrm>
            <a:off x="1447800" y="2819400"/>
            <a:ext cx="1879041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sz="1800" dirty="0" smtClean="0">
                <a:solidFill>
                  <a:srgbClr val="5F5F5F"/>
                </a:solidFill>
              </a:rPr>
              <a:t>draw exposed w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14" name="Text Box 33"/>
          <p:cNvSpPr txBox="1">
            <a:spLocks noChangeArrowheads="1"/>
          </p:cNvSpPr>
          <p:nvPr/>
        </p:nvSpPr>
        <p:spPr bwMode="auto">
          <a:xfrm>
            <a:off x="381000" y="5040868"/>
            <a:ext cx="255711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r</a:t>
            </a:r>
            <a:r>
              <a:rPr lang="en-US" sz="1800" dirty="0" smtClean="0">
                <a:solidFill>
                  <a:srgbClr val="5F5F5F"/>
                </a:solidFill>
              </a:rPr>
              <a:t>esize,  (un) obscure w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15000" y="3352800"/>
            <a:ext cx="29718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May draw complete window</a:t>
            </a:r>
            <a:endParaRPr lang="en-US" dirty="0"/>
          </a:p>
        </p:txBody>
      </p:sp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1447800" y="3505200"/>
            <a:ext cx="1984839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sz="1800" dirty="0" smtClean="0">
                <a:solidFill>
                  <a:srgbClr val="5F5F5F"/>
                </a:solidFill>
              </a:rPr>
              <a:t>draw complete w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2362200" y="3200400"/>
            <a:ext cx="5309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en-US" sz="1800" dirty="0" smtClean="0">
                <a:solidFill>
                  <a:srgbClr val="5F5F5F"/>
                </a:solidFill>
              </a:rPr>
              <a:t>OR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18" name="Text Box 33"/>
          <p:cNvSpPr txBox="1">
            <a:spLocks noChangeArrowheads="1"/>
          </p:cNvSpPr>
          <p:nvPr/>
        </p:nvSpPr>
        <p:spPr bwMode="auto">
          <a:xfrm>
            <a:off x="228600" y="2438400"/>
            <a:ext cx="1784463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expose </a:t>
            </a:r>
            <a:r>
              <a:rPr lang="en-US" sz="1800" dirty="0" smtClean="0">
                <a:solidFill>
                  <a:srgbClr val="5F5F5F"/>
                </a:solidFill>
              </a:rPr>
              <a:t>w, </a:t>
            </a:r>
            <a:r>
              <a:rPr lang="en-US" sz="1800" dirty="0" err="1" smtClean="0">
                <a:solidFill>
                  <a:srgbClr val="5F5F5F"/>
                </a:solidFill>
              </a:rPr>
              <a:t>rects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19" name="Text Box 33"/>
          <p:cNvSpPr txBox="1">
            <a:spLocks noChangeArrowheads="1"/>
          </p:cNvSpPr>
          <p:nvPr/>
        </p:nvSpPr>
        <p:spPr bwMode="auto">
          <a:xfrm>
            <a:off x="1401565" y="4659868"/>
            <a:ext cx="808235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c</a:t>
            </a:r>
            <a:r>
              <a:rPr lang="en-US" sz="1800" dirty="0" smtClean="0">
                <a:solidFill>
                  <a:srgbClr val="5F5F5F"/>
                </a:solidFill>
              </a:rPr>
              <a:t>lip w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15000" y="4306669"/>
            <a:ext cx="29718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Window system clips in case it app. drawn outside window bounds</a:t>
            </a:r>
            <a:endParaRPr lang="en-US" dirty="0"/>
          </a:p>
        </p:txBody>
      </p:sp>
      <p:pic>
        <p:nvPicPr>
          <p:cNvPr id="23" name="~PP748.WAV">
            <a:hlinkClick r:id="" action="ppaction://media"/>
          </p:cNvPr>
          <p:cNvPicPr>
            <a:picLocks noRot="1" noChangeAspect="1"/>
          </p:cNvPicPr>
          <p:nvPr>
            <a:wavAudioFile r:embed="rId2" name="~PP748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2" grpId="0" animBg="1"/>
      <p:bldP spid="27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 animBg="1"/>
      <p:bldP spid="19" grpId="0" animBg="1"/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Text Box 2"/>
          <p:cNvSpPr txBox="1">
            <a:spLocks noChangeArrowheads="1"/>
          </p:cNvSpPr>
          <p:nvPr/>
        </p:nvSpPr>
        <p:spPr bwMode="auto">
          <a:xfrm>
            <a:off x="3549650" y="6324600"/>
            <a:ext cx="989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663300"/>
                </a:solidFill>
              </a:rPr>
              <a:t>User 2</a:t>
            </a:r>
          </a:p>
        </p:txBody>
      </p:sp>
      <p:sp>
        <p:nvSpPr>
          <p:cNvPr id="576515" name="Text Box 3"/>
          <p:cNvSpPr txBox="1">
            <a:spLocks noChangeArrowheads="1"/>
          </p:cNvSpPr>
          <p:nvPr/>
        </p:nvSpPr>
        <p:spPr bwMode="auto">
          <a:xfrm>
            <a:off x="7164388" y="6324600"/>
            <a:ext cx="989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663300"/>
                </a:solidFill>
              </a:rPr>
              <a:t>User 3</a:t>
            </a:r>
          </a:p>
        </p:txBody>
      </p:sp>
      <p:sp>
        <p:nvSpPr>
          <p:cNvPr id="576516" name="Line 4"/>
          <p:cNvSpPr>
            <a:spLocks noChangeShapeType="1"/>
          </p:cNvSpPr>
          <p:nvPr/>
        </p:nvSpPr>
        <p:spPr bwMode="auto">
          <a:xfrm flipH="1">
            <a:off x="1219200" y="1828800"/>
            <a:ext cx="0" cy="5334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17" name="Line 5"/>
          <p:cNvSpPr>
            <a:spLocks noChangeShapeType="1"/>
          </p:cNvSpPr>
          <p:nvPr/>
        </p:nvSpPr>
        <p:spPr bwMode="auto">
          <a:xfrm>
            <a:off x="4235450" y="4114800"/>
            <a:ext cx="0" cy="8382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18" name="Line 6"/>
          <p:cNvSpPr>
            <a:spLocks noChangeShapeType="1"/>
          </p:cNvSpPr>
          <p:nvPr/>
        </p:nvSpPr>
        <p:spPr bwMode="auto">
          <a:xfrm>
            <a:off x="7620000" y="4114800"/>
            <a:ext cx="0" cy="9144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20" name="Line 8"/>
          <p:cNvSpPr>
            <a:spLocks noChangeShapeType="1"/>
          </p:cNvSpPr>
          <p:nvPr/>
        </p:nvSpPr>
        <p:spPr bwMode="auto">
          <a:xfrm>
            <a:off x="4235450" y="5562600"/>
            <a:ext cx="0" cy="8382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21" name="Line 9"/>
          <p:cNvSpPr>
            <a:spLocks noChangeShapeType="1"/>
          </p:cNvSpPr>
          <p:nvPr/>
        </p:nvSpPr>
        <p:spPr bwMode="auto">
          <a:xfrm>
            <a:off x="7620000" y="5486400"/>
            <a:ext cx="0" cy="9906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22" name="Text Box 10"/>
          <p:cNvSpPr txBox="1">
            <a:spLocks noChangeArrowheads="1"/>
          </p:cNvSpPr>
          <p:nvPr/>
        </p:nvSpPr>
        <p:spPr bwMode="auto">
          <a:xfrm>
            <a:off x="685800" y="6324600"/>
            <a:ext cx="989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663300"/>
                </a:solidFill>
              </a:rPr>
              <a:t>User 1</a:t>
            </a:r>
          </a:p>
        </p:txBody>
      </p:sp>
      <p:sp>
        <p:nvSpPr>
          <p:cNvPr id="576523" name="Line 11"/>
          <p:cNvSpPr>
            <a:spLocks noChangeShapeType="1"/>
          </p:cNvSpPr>
          <p:nvPr/>
        </p:nvSpPr>
        <p:spPr bwMode="auto">
          <a:xfrm>
            <a:off x="1219200" y="3200400"/>
            <a:ext cx="0" cy="17526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24" name="Line 12"/>
          <p:cNvSpPr>
            <a:spLocks noChangeShapeType="1"/>
          </p:cNvSpPr>
          <p:nvPr/>
        </p:nvSpPr>
        <p:spPr bwMode="auto">
          <a:xfrm>
            <a:off x="1219200" y="5562600"/>
            <a:ext cx="0" cy="8382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25" name="Text Box 13"/>
          <p:cNvSpPr txBox="1">
            <a:spLocks noChangeArrowheads="1"/>
          </p:cNvSpPr>
          <p:nvPr/>
        </p:nvSpPr>
        <p:spPr bwMode="auto">
          <a:xfrm>
            <a:off x="152400" y="1295400"/>
            <a:ext cx="2438400" cy="369332"/>
          </a:xfrm>
          <a:prstGeom prst="rect">
            <a:avLst/>
          </a:prstGeom>
          <a:solidFill>
            <a:srgbClr val="66FFFF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n-US" dirty="0" smtClean="0"/>
              <a:t>Window Application</a:t>
            </a:r>
            <a:endParaRPr lang="en-US" dirty="0"/>
          </a:p>
        </p:txBody>
      </p:sp>
      <p:sp>
        <p:nvSpPr>
          <p:cNvPr id="576526" name="Text Box 14"/>
          <p:cNvSpPr txBox="1">
            <a:spLocks noChangeArrowheads="1"/>
          </p:cNvSpPr>
          <p:nvPr/>
        </p:nvSpPr>
        <p:spPr bwMode="auto">
          <a:xfrm>
            <a:off x="304800" y="5029200"/>
            <a:ext cx="1905000" cy="369332"/>
          </a:xfrm>
          <a:prstGeom prst="rect">
            <a:avLst/>
          </a:prstGeom>
          <a:solidFill>
            <a:srgbClr val="6699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Window System</a:t>
            </a:r>
            <a:endParaRPr lang="en-US" dirty="0"/>
          </a:p>
        </p:txBody>
      </p:sp>
      <p:sp>
        <p:nvSpPr>
          <p:cNvPr id="576527" name="Text Box 15"/>
          <p:cNvSpPr txBox="1">
            <a:spLocks noChangeArrowheads="1"/>
          </p:cNvSpPr>
          <p:nvPr/>
        </p:nvSpPr>
        <p:spPr bwMode="auto">
          <a:xfrm>
            <a:off x="3321050" y="5029200"/>
            <a:ext cx="1936750" cy="369332"/>
          </a:xfrm>
          <a:prstGeom prst="rect">
            <a:avLst/>
          </a:prstGeom>
          <a:solidFill>
            <a:srgbClr val="6699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Window System</a:t>
            </a:r>
            <a:endParaRPr lang="en-US" dirty="0"/>
          </a:p>
        </p:txBody>
      </p:sp>
      <p:sp>
        <p:nvSpPr>
          <p:cNvPr id="576528" name="Text Box 16"/>
          <p:cNvSpPr txBox="1">
            <a:spLocks noChangeArrowheads="1"/>
          </p:cNvSpPr>
          <p:nvPr/>
        </p:nvSpPr>
        <p:spPr bwMode="auto">
          <a:xfrm>
            <a:off x="6705600" y="5029200"/>
            <a:ext cx="1981200" cy="369332"/>
          </a:xfrm>
          <a:prstGeom prst="rect">
            <a:avLst/>
          </a:prstGeom>
          <a:solidFill>
            <a:srgbClr val="6699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Window System</a:t>
            </a:r>
            <a:endParaRPr lang="en-US" dirty="0"/>
          </a:p>
        </p:txBody>
      </p:sp>
      <p:sp>
        <p:nvSpPr>
          <p:cNvPr id="576531" name="Text Box 19"/>
          <p:cNvSpPr txBox="1">
            <a:spLocks noChangeArrowheads="1"/>
          </p:cNvSpPr>
          <p:nvPr/>
        </p:nvSpPr>
        <p:spPr bwMode="auto">
          <a:xfrm>
            <a:off x="76200" y="2362200"/>
            <a:ext cx="2590800" cy="822325"/>
          </a:xfrm>
          <a:prstGeom prst="rect">
            <a:avLst/>
          </a:prstGeom>
          <a:gradFill rotWithShape="0">
            <a:gsLst>
              <a:gs pos="0">
                <a:srgbClr val="7394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Output Broadcaster &amp; I/O Relayer++</a:t>
            </a:r>
          </a:p>
        </p:txBody>
      </p:sp>
      <p:sp>
        <p:nvSpPr>
          <p:cNvPr id="576532" name="Line 20"/>
          <p:cNvSpPr>
            <a:spLocks noChangeShapeType="1"/>
          </p:cNvSpPr>
          <p:nvPr/>
        </p:nvSpPr>
        <p:spPr bwMode="auto">
          <a:xfrm>
            <a:off x="1447800" y="3200400"/>
            <a:ext cx="6248400" cy="4572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33" name="Line 21"/>
          <p:cNvSpPr>
            <a:spLocks noChangeShapeType="1"/>
          </p:cNvSpPr>
          <p:nvPr/>
        </p:nvSpPr>
        <p:spPr bwMode="auto">
          <a:xfrm>
            <a:off x="1295400" y="3200400"/>
            <a:ext cx="3048000" cy="4572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34" name="Text Box 22"/>
          <p:cNvSpPr txBox="1">
            <a:spLocks noChangeArrowheads="1"/>
          </p:cNvSpPr>
          <p:nvPr/>
        </p:nvSpPr>
        <p:spPr bwMode="auto">
          <a:xfrm>
            <a:off x="3321050" y="3657600"/>
            <a:ext cx="1828800" cy="457200"/>
          </a:xfrm>
          <a:prstGeom prst="rect">
            <a:avLst/>
          </a:prstGeom>
          <a:gradFill rotWithShape="0">
            <a:gsLst>
              <a:gs pos="0">
                <a:srgbClr val="7394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 I/O Relayer</a:t>
            </a:r>
          </a:p>
        </p:txBody>
      </p:sp>
      <p:sp>
        <p:nvSpPr>
          <p:cNvPr id="576535" name="Text Box 23"/>
          <p:cNvSpPr txBox="1">
            <a:spLocks noChangeArrowheads="1"/>
          </p:cNvSpPr>
          <p:nvPr/>
        </p:nvSpPr>
        <p:spPr bwMode="auto">
          <a:xfrm>
            <a:off x="6705600" y="3657600"/>
            <a:ext cx="1828800" cy="457200"/>
          </a:xfrm>
          <a:prstGeom prst="rect">
            <a:avLst/>
          </a:prstGeom>
          <a:gradFill rotWithShape="0">
            <a:gsLst>
              <a:gs pos="0">
                <a:srgbClr val="7394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 I/O Relayer</a:t>
            </a:r>
          </a:p>
        </p:txBody>
      </p:sp>
      <p:sp>
        <p:nvSpPr>
          <p:cNvPr id="33" name="Rectangle 10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>
            <a:normAutofit/>
          </a:bodyPr>
          <a:lstStyle/>
          <a:p>
            <a:r>
              <a:rPr lang="en-US" smtClean="0"/>
              <a:t>Application Draws Exposed regions</a:t>
            </a:r>
            <a:endParaRPr lang="en-US" dirty="0"/>
          </a:p>
        </p:txBody>
      </p:sp>
      <p:sp>
        <p:nvSpPr>
          <p:cNvPr id="31" name="Text Box 33"/>
          <p:cNvSpPr txBox="1">
            <a:spLocks noChangeArrowheads="1"/>
          </p:cNvSpPr>
          <p:nvPr/>
        </p:nvSpPr>
        <p:spPr bwMode="auto">
          <a:xfrm>
            <a:off x="304800" y="5867400"/>
            <a:ext cx="255711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r</a:t>
            </a:r>
            <a:r>
              <a:rPr lang="en-US" sz="1800" dirty="0" smtClean="0">
                <a:solidFill>
                  <a:srgbClr val="5F5F5F"/>
                </a:solidFill>
              </a:rPr>
              <a:t>esize,  (un) obscure w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32" name="Text Box 33"/>
          <p:cNvSpPr txBox="1">
            <a:spLocks noChangeArrowheads="1"/>
          </p:cNvSpPr>
          <p:nvPr/>
        </p:nvSpPr>
        <p:spPr bwMode="auto">
          <a:xfrm>
            <a:off x="409707" y="3352800"/>
            <a:ext cx="1912703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expose </a:t>
            </a:r>
            <a:r>
              <a:rPr lang="en-US" sz="1800" dirty="0" smtClean="0">
                <a:solidFill>
                  <a:srgbClr val="5F5F5F"/>
                </a:solidFill>
              </a:rPr>
              <a:t>w1, </a:t>
            </a:r>
            <a:r>
              <a:rPr lang="en-US" sz="1800" dirty="0" err="1" smtClean="0">
                <a:solidFill>
                  <a:srgbClr val="5F5F5F"/>
                </a:solidFill>
              </a:rPr>
              <a:t>rects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34" name="Text Box 33"/>
          <p:cNvSpPr txBox="1">
            <a:spLocks noChangeArrowheads="1"/>
          </p:cNvSpPr>
          <p:nvPr/>
        </p:nvSpPr>
        <p:spPr bwMode="auto">
          <a:xfrm>
            <a:off x="409707" y="1676400"/>
            <a:ext cx="1912703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expose </a:t>
            </a:r>
            <a:r>
              <a:rPr lang="en-US" sz="1800" dirty="0" smtClean="0">
                <a:solidFill>
                  <a:srgbClr val="5F5F5F"/>
                </a:solidFill>
              </a:rPr>
              <a:t>w1, </a:t>
            </a:r>
            <a:r>
              <a:rPr lang="en-US" sz="1800" dirty="0" err="1" smtClean="0">
                <a:solidFill>
                  <a:srgbClr val="5F5F5F"/>
                </a:solidFill>
              </a:rPr>
              <a:t>rects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38" name="Text Box 33"/>
          <p:cNvSpPr txBox="1">
            <a:spLocks noChangeArrowheads="1"/>
          </p:cNvSpPr>
          <p:nvPr/>
        </p:nvSpPr>
        <p:spPr bwMode="auto">
          <a:xfrm>
            <a:off x="559359" y="4495800"/>
            <a:ext cx="2007281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sz="1800" dirty="0" smtClean="0">
                <a:solidFill>
                  <a:srgbClr val="5F5F5F"/>
                </a:solidFill>
              </a:rPr>
              <a:t>draw exposed w1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39" name="Text Box 33"/>
          <p:cNvSpPr txBox="1">
            <a:spLocks noChangeArrowheads="1"/>
          </p:cNvSpPr>
          <p:nvPr/>
        </p:nvSpPr>
        <p:spPr bwMode="auto">
          <a:xfrm>
            <a:off x="3200400" y="2971800"/>
            <a:ext cx="2007281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sz="1800" dirty="0" smtClean="0">
                <a:solidFill>
                  <a:srgbClr val="5F5F5F"/>
                </a:solidFill>
              </a:rPr>
              <a:t>draw exposed w1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41" name="Text Box 33"/>
          <p:cNvSpPr txBox="1">
            <a:spLocks noChangeArrowheads="1"/>
          </p:cNvSpPr>
          <p:nvPr/>
        </p:nvSpPr>
        <p:spPr bwMode="auto">
          <a:xfrm>
            <a:off x="3555319" y="4419600"/>
            <a:ext cx="2007281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sz="1800" dirty="0" smtClean="0">
                <a:solidFill>
                  <a:srgbClr val="5F5F5F"/>
                </a:solidFill>
              </a:rPr>
              <a:t>draw exposed w2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42" name="Text Box 33"/>
          <p:cNvSpPr txBox="1">
            <a:spLocks noChangeArrowheads="1"/>
          </p:cNvSpPr>
          <p:nvPr/>
        </p:nvSpPr>
        <p:spPr bwMode="auto">
          <a:xfrm>
            <a:off x="6984319" y="4419600"/>
            <a:ext cx="2007281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sz="1800" dirty="0" smtClean="0">
                <a:solidFill>
                  <a:srgbClr val="5F5F5F"/>
                </a:solidFill>
              </a:rPr>
              <a:t>draw exposed w3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43" name="Text Box 33"/>
          <p:cNvSpPr txBox="1">
            <a:spLocks noChangeArrowheads="1"/>
          </p:cNvSpPr>
          <p:nvPr/>
        </p:nvSpPr>
        <p:spPr bwMode="auto">
          <a:xfrm>
            <a:off x="609600" y="1981200"/>
            <a:ext cx="2007281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sz="1800" dirty="0" smtClean="0">
                <a:solidFill>
                  <a:srgbClr val="5F5F5F"/>
                </a:solidFill>
              </a:rPr>
              <a:t>draw exposed w1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46" name="Text Box 33"/>
          <p:cNvSpPr txBox="1">
            <a:spLocks noChangeArrowheads="1"/>
          </p:cNvSpPr>
          <p:nvPr/>
        </p:nvSpPr>
        <p:spPr bwMode="auto">
          <a:xfrm>
            <a:off x="1447800" y="5486400"/>
            <a:ext cx="936475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c</a:t>
            </a:r>
            <a:r>
              <a:rPr lang="en-US" sz="1800" dirty="0" smtClean="0">
                <a:solidFill>
                  <a:srgbClr val="5F5F5F"/>
                </a:solidFill>
              </a:rPr>
              <a:t>lip w1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47" name="Text Box 33"/>
          <p:cNvSpPr txBox="1">
            <a:spLocks noChangeArrowheads="1"/>
          </p:cNvSpPr>
          <p:nvPr/>
        </p:nvSpPr>
        <p:spPr bwMode="auto">
          <a:xfrm>
            <a:off x="4343400" y="5486400"/>
            <a:ext cx="936475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c</a:t>
            </a:r>
            <a:r>
              <a:rPr lang="en-US" sz="1800" dirty="0" smtClean="0">
                <a:solidFill>
                  <a:srgbClr val="5F5F5F"/>
                </a:solidFill>
              </a:rPr>
              <a:t>lip w2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48" name="Text Box 33"/>
          <p:cNvSpPr txBox="1">
            <a:spLocks noChangeArrowheads="1"/>
          </p:cNvSpPr>
          <p:nvPr/>
        </p:nvSpPr>
        <p:spPr bwMode="auto">
          <a:xfrm>
            <a:off x="7772400" y="5486400"/>
            <a:ext cx="936475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c</a:t>
            </a:r>
            <a:r>
              <a:rPr lang="en-US" sz="1800" dirty="0" smtClean="0">
                <a:solidFill>
                  <a:srgbClr val="5F5F5F"/>
                </a:solidFill>
              </a:rPr>
              <a:t>lip w3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572000" y="990600"/>
            <a:ext cx="41148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Each computer shows only regions exposed in master.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4572000" y="2373868"/>
            <a:ext cx="40386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Expose events not sent from slaves.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4572000" y="1840468"/>
            <a:ext cx="40386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Black holes left in slaves.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3352800" y="2895600"/>
            <a:ext cx="40386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Window may be exposed  differently on different computers.</a:t>
            </a:r>
            <a:endParaRPr lang="en-US" dirty="0"/>
          </a:p>
        </p:txBody>
      </p:sp>
      <p:pic>
        <p:nvPicPr>
          <p:cNvPr id="37" name="~PP3151.WAV">
            <a:hlinkClick r:id="" action="ppaction://media"/>
          </p:cNvPr>
          <p:cNvPicPr>
            <a:picLocks noRot="1" noChangeAspect="1"/>
          </p:cNvPicPr>
          <p:nvPr>
            <a:wavAudioFile r:embed="rId2" name="~PP3151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2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4" grpId="0" animBg="1"/>
      <p:bldP spid="38" grpId="0" animBg="1"/>
      <p:bldP spid="39" grpId="0" animBg="1"/>
      <p:bldP spid="41" grpId="0" animBg="1"/>
      <p:bldP spid="42" grpId="0" animBg="1"/>
      <p:bldP spid="43" grpId="0" animBg="1"/>
      <p:bldP spid="46" grpId="0" animBg="1"/>
      <p:bldP spid="47" grpId="0" animBg="1"/>
      <p:bldP spid="48" grpId="0" animBg="1"/>
      <p:bldP spid="54" grpId="0" animBg="1"/>
      <p:bldP spid="55" grpId="0" animBg="1"/>
      <p:bldP spid="57" grpId="0" animBg="1"/>
      <p:bldP spid="5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Text Box 2"/>
          <p:cNvSpPr txBox="1">
            <a:spLocks noChangeArrowheads="1"/>
          </p:cNvSpPr>
          <p:nvPr/>
        </p:nvSpPr>
        <p:spPr bwMode="auto">
          <a:xfrm>
            <a:off x="3549650" y="6324600"/>
            <a:ext cx="989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663300"/>
                </a:solidFill>
              </a:rPr>
              <a:t>User 2</a:t>
            </a:r>
          </a:p>
        </p:txBody>
      </p:sp>
      <p:sp>
        <p:nvSpPr>
          <p:cNvPr id="576515" name="Text Box 3"/>
          <p:cNvSpPr txBox="1">
            <a:spLocks noChangeArrowheads="1"/>
          </p:cNvSpPr>
          <p:nvPr/>
        </p:nvSpPr>
        <p:spPr bwMode="auto">
          <a:xfrm>
            <a:off x="7164388" y="6324600"/>
            <a:ext cx="989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663300"/>
                </a:solidFill>
              </a:rPr>
              <a:t>User 3</a:t>
            </a:r>
          </a:p>
        </p:txBody>
      </p:sp>
      <p:sp>
        <p:nvSpPr>
          <p:cNvPr id="576516" name="Line 4"/>
          <p:cNvSpPr>
            <a:spLocks noChangeShapeType="1"/>
          </p:cNvSpPr>
          <p:nvPr/>
        </p:nvSpPr>
        <p:spPr bwMode="auto">
          <a:xfrm flipH="1">
            <a:off x="1219200" y="1828800"/>
            <a:ext cx="0" cy="5334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17" name="Line 5"/>
          <p:cNvSpPr>
            <a:spLocks noChangeShapeType="1"/>
          </p:cNvSpPr>
          <p:nvPr/>
        </p:nvSpPr>
        <p:spPr bwMode="auto">
          <a:xfrm>
            <a:off x="4235450" y="4114800"/>
            <a:ext cx="0" cy="8382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18" name="Line 6"/>
          <p:cNvSpPr>
            <a:spLocks noChangeShapeType="1"/>
          </p:cNvSpPr>
          <p:nvPr/>
        </p:nvSpPr>
        <p:spPr bwMode="auto">
          <a:xfrm>
            <a:off x="7620000" y="4114800"/>
            <a:ext cx="0" cy="9144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20" name="Line 8"/>
          <p:cNvSpPr>
            <a:spLocks noChangeShapeType="1"/>
          </p:cNvSpPr>
          <p:nvPr/>
        </p:nvSpPr>
        <p:spPr bwMode="auto">
          <a:xfrm>
            <a:off x="4235450" y="5562600"/>
            <a:ext cx="0" cy="8382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21" name="Line 9"/>
          <p:cNvSpPr>
            <a:spLocks noChangeShapeType="1"/>
          </p:cNvSpPr>
          <p:nvPr/>
        </p:nvSpPr>
        <p:spPr bwMode="auto">
          <a:xfrm>
            <a:off x="7620000" y="5486400"/>
            <a:ext cx="0" cy="9906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22" name="Text Box 10"/>
          <p:cNvSpPr txBox="1">
            <a:spLocks noChangeArrowheads="1"/>
          </p:cNvSpPr>
          <p:nvPr/>
        </p:nvSpPr>
        <p:spPr bwMode="auto">
          <a:xfrm>
            <a:off x="685800" y="6324600"/>
            <a:ext cx="989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663300"/>
                </a:solidFill>
              </a:rPr>
              <a:t>User 1</a:t>
            </a:r>
          </a:p>
        </p:txBody>
      </p:sp>
      <p:sp>
        <p:nvSpPr>
          <p:cNvPr id="576523" name="Line 11"/>
          <p:cNvSpPr>
            <a:spLocks noChangeShapeType="1"/>
          </p:cNvSpPr>
          <p:nvPr/>
        </p:nvSpPr>
        <p:spPr bwMode="auto">
          <a:xfrm>
            <a:off x="1219200" y="3200400"/>
            <a:ext cx="0" cy="17526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24" name="Line 12"/>
          <p:cNvSpPr>
            <a:spLocks noChangeShapeType="1"/>
          </p:cNvSpPr>
          <p:nvPr/>
        </p:nvSpPr>
        <p:spPr bwMode="auto">
          <a:xfrm>
            <a:off x="1219200" y="5562600"/>
            <a:ext cx="0" cy="8382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25" name="Text Box 13"/>
          <p:cNvSpPr txBox="1">
            <a:spLocks noChangeArrowheads="1"/>
          </p:cNvSpPr>
          <p:nvPr/>
        </p:nvSpPr>
        <p:spPr bwMode="auto">
          <a:xfrm>
            <a:off x="152400" y="1295400"/>
            <a:ext cx="2438400" cy="369332"/>
          </a:xfrm>
          <a:prstGeom prst="rect">
            <a:avLst/>
          </a:prstGeom>
          <a:solidFill>
            <a:srgbClr val="66FFFF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n-US" dirty="0" smtClean="0"/>
              <a:t>Window Application</a:t>
            </a:r>
            <a:endParaRPr lang="en-US" dirty="0"/>
          </a:p>
        </p:txBody>
      </p:sp>
      <p:sp>
        <p:nvSpPr>
          <p:cNvPr id="576526" name="Text Box 14"/>
          <p:cNvSpPr txBox="1">
            <a:spLocks noChangeArrowheads="1"/>
          </p:cNvSpPr>
          <p:nvPr/>
        </p:nvSpPr>
        <p:spPr bwMode="auto">
          <a:xfrm>
            <a:off x="304800" y="5029200"/>
            <a:ext cx="1905000" cy="369332"/>
          </a:xfrm>
          <a:prstGeom prst="rect">
            <a:avLst/>
          </a:prstGeom>
          <a:solidFill>
            <a:srgbClr val="6699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Window System</a:t>
            </a:r>
            <a:endParaRPr lang="en-US" dirty="0"/>
          </a:p>
        </p:txBody>
      </p:sp>
      <p:sp>
        <p:nvSpPr>
          <p:cNvPr id="576527" name="Text Box 15"/>
          <p:cNvSpPr txBox="1">
            <a:spLocks noChangeArrowheads="1"/>
          </p:cNvSpPr>
          <p:nvPr/>
        </p:nvSpPr>
        <p:spPr bwMode="auto">
          <a:xfrm>
            <a:off x="3321050" y="5029200"/>
            <a:ext cx="1936750" cy="369332"/>
          </a:xfrm>
          <a:prstGeom prst="rect">
            <a:avLst/>
          </a:prstGeom>
          <a:solidFill>
            <a:srgbClr val="6699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Window System</a:t>
            </a:r>
            <a:endParaRPr lang="en-US" dirty="0"/>
          </a:p>
        </p:txBody>
      </p:sp>
      <p:sp>
        <p:nvSpPr>
          <p:cNvPr id="576528" name="Text Box 16"/>
          <p:cNvSpPr txBox="1">
            <a:spLocks noChangeArrowheads="1"/>
          </p:cNvSpPr>
          <p:nvPr/>
        </p:nvSpPr>
        <p:spPr bwMode="auto">
          <a:xfrm>
            <a:off x="6705600" y="5029200"/>
            <a:ext cx="1981200" cy="369332"/>
          </a:xfrm>
          <a:prstGeom prst="rect">
            <a:avLst/>
          </a:prstGeom>
          <a:solidFill>
            <a:srgbClr val="6699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Window System</a:t>
            </a:r>
            <a:endParaRPr lang="en-US" dirty="0"/>
          </a:p>
        </p:txBody>
      </p:sp>
      <p:sp>
        <p:nvSpPr>
          <p:cNvPr id="576531" name="Text Box 19"/>
          <p:cNvSpPr txBox="1">
            <a:spLocks noChangeArrowheads="1"/>
          </p:cNvSpPr>
          <p:nvPr/>
        </p:nvSpPr>
        <p:spPr bwMode="auto">
          <a:xfrm>
            <a:off x="76200" y="2362200"/>
            <a:ext cx="2590800" cy="822325"/>
          </a:xfrm>
          <a:prstGeom prst="rect">
            <a:avLst/>
          </a:prstGeom>
          <a:gradFill rotWithShape="0">
            <a:gsLst>
              <a:gs pos="0">
                <a:srgbClr val="7394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Output Broadcaster &amp; I/O Relayer++</a:t>
            </a:r>
          </a:p>
        </p:txBody>
      </p:sp>
      <p:sp>
        <p:nvSpPr>
          <p:cNvPr id="576532" name="Line 20"/>
          <p:cNvSpPr>
            <a:spLocks noChangeShapeType="1"/>
          </p:cNvSpPr>
          <p:nvPr/>
        </p:nvSpPr>
        <p:spPr bwMode="auto">
          <a:xfrm>
            <a:off x="1447800" y="3200400"/>
            <a:ext cx="6248400" cy="4572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33" name="Line 21"/>
          <p:cNvSpPr>
            <a:spLocks noChangeShapeType="1"/>
          </p:cNvSpPr>
          <p:nvPr/>
        </p:nvSpPr>
        <p:spPr bwMode="auto">
          <a:xfrm>
            <a:off x="1295400" y="3200400"/>
            <a:ext cx="3048000" cy="4572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34" name="Text Box 22"/>
          <p:cNvSpPr txBox="1">
            <a:spLocks noChangeArrowheads="1"/>
          </p:cNvSpPr>
          <p:nvPr/>
        </p:nvSpPr>
        <p:spPr bwMode="auto">
          <a:xfrm>
            <a:off x="3321050" y="3657600"/>
            <a:ext cx="1828800" cy="457200"/>
          </a:xfrm>
          <a:prstGeom prst="rect">
            <a:avLst/>
          </a:prstGeom>
          <a:gradFill rotWithShape="0">
            <a:gsLst>
              <a:gs pos="0">
                <a:srgbClr val="7394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 I/O Relayer</a:t>
            </a:r>
          </a:p>
        </p:txBody>
      </p:sp>
      <p:sp>
        <p:nvSpPr>
          <p:cNvPr id="576535" name="Text Box 23"/>
          <p:cNvSpPr txBox="1">
            <a:spLocks noChangeArrowheads="1"/>
          </p:cNvSpPr>
          <p:nvPr/>
        </p:nvSpPr>
        <p:spPr bwMode="auto">
          <a:xfrm>
            <a:off x="6705600" y="3657600"/>
            <a:ext cx="1828800" cy="457200"/>
          </a:xfrm>
          <a:prstGeom prst="rect">
            <a:avLst/>
          </a:prstGeom>
          <a:gradFill rotWithShape="0">
            <a:gsLst>
              <a:gs pos="0">
                <a:srgbClr val="7394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 I/O Relayer</a:t>
            </a:r>
          </a:p>
        </p:txBody>
      </p:sp>
      <p:sp>
        <p:nvSpPr>
          <p:cNvPr id="33" name="Rectangle 10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>
            <a:normAutofit/>
          </a:bodyPr>
          <a:lstStyle/>
          <a:p>
            <a:r>
              <a:rPr lang="en-US" smtClean="0"/>
              <a:t>Application Draws in Full Window</a:t>
            </a:r>
            <a:endParaRPr lang="en-US" dirty="0"/>
          </a:p>
        </p:txBody>
      </p:sp>
      <p:sp>
        <p:nvSpPr>
          <p:cNvPr id="31" name="Text Box 33"/>
          <p:cNvSpPr txBox="1">
            <a:spLocks noChangeArrowheads="1"/>
          </p:cNvSpPr>
          <p:nvPr/>
        </p:nvSpPr>
        <p:spPr bwMode="auto">
          <a:xfrm>
            <a:off x="304800" y="5867400"/>
            <a:ext cx="255711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r</a:t>
            </a:r>
            <a:r>
              <a:rPr lang="en-US" sz="1800" dirty="0" smtClean="0">
                <a:solidFill>
                  <a:srgbClr val="5F5F5F"/>
                </a:solidFill>
              </a:rPr>
              <a:t>esize,  (un) obscure w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32" name="Text Box 33"/>
          <p:cNvSpPr txBox="1">
            <a:spLocks noChangeArrowheads="1"/>
          </p:cNvSpPr>
          <p:nvPr/>
        </p:nvSpPr>
        <p:spPr bwMode="auto">
          <a:xfrm>
            <a:off x="152400" y="3352800"/>
            <a:ext cx="1912703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expose </a:t>
            </a:r>
            <a:r>
              <a:rPr lang="en-US" sz="1800" dirty="0" smtClean="0">
                <a:solidFill>
                  <a:srgbClr val="5F5F5F"/>
                </a:solidFill>
              </a:rPr>
              <a:t>w1, </a:t>
            </a:r>
            <a:r>
              <a:rPr lang="en-US" sz="1800" dirty="0" err="1" smtClean="0">
                <a:solidFill>
                  <a:srgbClr val="5F5F5F"/>
                </a:solidFill>
              </a:rPr>
              <a:t>rects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34" name="Text Box 33"/>
          <p:cNvSpPr txBox="1">
            <a:spLocks noChangeArrowheads="1"/>
          </p:cNvSpPr>
          <p:nvPr/>
        </p:nvSpPr>
        <p:spPr bwMode="auto">
          <a:xfrm>
            <a:off x="409707" y="1676400"/>
            <a:ext cx="1912703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expose </a:t>
            </a:r>
            <a:r>
              <a:rPr lang="en-US" sz="1800" dirty="0" smtClean="0">
                <a:solidFill>
                  <a:srgbClr val="5F5F5F"/>
                </a:solidFill>
              </a:rPr>
              <a:t>w1, </a:t>
            </a:r>
            <a:r>
              <a:rPr lang="en-US" sz="1800" dirty="0" err="1" smtClean="0">
                <a:solidFill>
                  <a:srgbClr val="5F5F5F"/>
                </a:solidFill>
              </a:rPr>
              <a:t>rects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38" name="Text Box 33"/>
          <p:cNvSpPr txBox="1">
            <a:spLocks noChangeArrowheads="1"/>
          </p:cNvSpPr>
          <p:nvPr/>
        </p:nvSpPr>
        <p:spPr bwMode="auto">
          <a:xfrm>
            <a:off x="559359" y="4495800"/>
            <a:ext cx="1099981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d</a:t>
            </a:r>
            <a:r>
              <a:rPr lang="en-US" sz="1800" dirty="0" smtClean="0">
                <a:solidFill>
                  <a:srgbClr val="5F5F5F"/>
                </a:solidFill>
              </a:rPr>
              <a:t>raw w1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41" name="Text Box 33"/>
          <p:cNvSpPr txBox="1">
            <a:spLocks noChangeArrowheads="1"/>
          </p:cNvSpPr>
          <p:nvPr/>
        </p:nvSpPr>
        <p:spPr bwMode="auto">
          <a:xfrm>
            <a:off x="3624419" y="4419600"/>
            <a:ext cx="1099981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d</a:t>
            </a:r>
            <a:r>
              <a:rPr lang="en-US" sz="1800" dirty="0" smtClean="0">
                <a:solidFill>
                  <a:srgbClr val="5F5F5F"/>
                </a:solidFill>
              </a:rPr>
              <a:t>raw w2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42" name="Text Box 33"/>
          <p:cNvSpPr txBox="1">
            <a:spLocks noChangeArrowheads="1"/>
          </p:cNvSpPr>
          <p:nvPr/>
        </p:nvSpPr>
        <p:spPr bwMode="auto">
          <a:xfrm>
            <a:off x="6984319" y="4419600"/>
            <a:ext cx="1099981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d</a:t>
            </a:r>
            <a:r>
              <a:rPr lang="en-US" sz="1800" dirty="0" smtClean="0">
                <a:solidFill>
                  <a:srgbClr val="5F5F5F"/>
                </a:solidFill>
              </a:rPr>
              <a:t>raw w3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43" name="Text Box 33"/>
          <p:cNvSpPr txBox="1">
            <a:spLocks noChangeArrowheads="1"/>
          </p:cNvSpPr>
          <p:nvPr/>
        </p:nvSpPr>
        <p:spPr bwMode="auto">
          <a:xfrm>
            <a:off x="609600" y="1981200"/>
            <a:ext cx="1099981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d</a:t>
            </a:r>
            <a:r>
              <a:rPr lang="en-US" sz="1800" dirty="0" smtClean="0">
                <a:solidFill>
                  <a:srgbClr val="5F5F5F"/>
                </a:solidFill>
              </a:rPr>
              <a:t>raw w1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37" name="Text Box 33"/>
          <p:cNvSpPr txBox="1">
            <a:spLocks noChangeArrowheads="1"/>
          </p:cNvSpPr>
          <p:nvPr/>
        </p:nvSpPr>
        <p:spPr bwMode="auto">
          <a:xfrm>
            <a:off x="1447800" y="5486400"/>
            <a:ext cx="936475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c</a:t>
            </a:r>
            <a:r>
              <a:rPr lang="en-US" sz="1800" dirty="0" smtClean="0">
                <a:solidFill>
                  <a:srgbClr val="5F5F5F"/>
                </a:solidFill>
              </a:rPr>
              <a:t>lip w1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40" name="Text Box 33"/>
          <p:cNvSpPr txBox="1">
            <a:spLocks noChangeArrowheads="1"/>
          </p:cNvSpPr>
          <p:nvPr/>
        </p:nvSpPr>
        <p:spPr bwMode="auto">
          <a:xfrm>
            <a:off x="4343400" y="5486400"/>
            <a:ext cx="936475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c</a:t>
            </a:r>
            <a:r>
              <a:rPr lang="en-US" sz="1800" dirty="0" smtClean="0">
                <a:solidFill>
                  <a:srgbClr val="5F5F5F"/>
                </a:solidFill>
              </a:rPr>
              <a:t>lip w2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46" name="Text Box 33"/>
          <p:cNvSpPr txBox="1">
            <a:spLocks noChangeArrowheads="1"/>
          </p:cNvSpPr>
          <p:nvPr/>
        </p:nvSpPr>
        <p:spPr bwMode="auto">
          <a:xfrm>
            <a:off x="7772400" y="5486400"/>
            <a:ext cx="936475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c</a:t>
            </a:r>
            <a:r>
              <a:rPr lang="en-US" sz="1800" dirty="0" smtClean="0">
                <a:solidFill>
                  <a:srgbClr val="5F5F5F"/>
                </a:solidFill>
              </a:rPr>
              <a:t>lip w3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114800" y="990600"/>
            <a:ext cx="34290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No black holes in clients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4114800" y="1447800"/>
            <a:ext cx="4495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But slaves can see what master cannot.</a:t>
            </a:r>
            <a:endParaRPr lang="en-US" dirty="0"/>
          </a:p>
        </p:txBody>
      </p:sp>
      <p:sp>
        <p:nvSpPr>
          <p:cNvPr id="49" name="Text Box 33"/>
          <p:cNvSpPr txBox="1">
            <a:spLocks noChangeArrowheads="1"/>
          </p:cNvSpPr>
          <p:nvPr/>
        </p:nvSpPr>
        <p:spPr bwMode="auto">
          <a:xfrm>
            <a:off x="3548219" y="2971800"/>
            <a:ext cx="1099981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d</a:t>
            </a:r>
            <a:r>
              <a:rPr lang="en-US" sz="1800" dirty="0" smtClean="0">
                <a:solidFill>
                  <a:srgbClr val="5F5F5F"/>
                </a:solidFill>
              </a:rPr>
              <a:t>raw w1</a:t>
            </a:r>
            <a:endParaRPr lang="en-US" dirty="0">
              <a:solidFill>
                <a:srgbClr val="5F5F5F"/>
              </a:solidFill>
            </a:endParaRPr>
          </a:p>
        </p:txBody>
      </p:sp>
      <p:pic>
        <p:nvPicPr>
          <p:cNvPr id="35" name="~PP1159.WAV">
            <a:hlinkClick r:id="" action="ppaction://media"/>
          </p:cNvPr>
          <p:cNvPicPr>
            <a:picLocks noRot="1" noChangeAspect="1"/>
          </p:cNvPicPr>
          <p:nvPr>
            <a:wavAudioFile r:embed="rId2" name="~PP1159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4" grpId="0" animBg="1"/>
      <p:bldP spid="38" grpId="0" animBg="1"/>
      <p:bldP spid="41" grpId="0" animBg="1"/>
      <p:bldP spid="42" grpId="0" animBg="1"/>
      <p:bldP spid="43" grpId="0" animBg="1"/>
      <p:bldP spid="37" grpId="0" animBg="1"/>
      <p:bldP spid="40" grpId="0" animBg="1"/>
      <p:bldP spid="46" grpId="0" animBg="1"/>
      <p:bldP spid="47" grpId="0" animBg="1"/>
      <p:bldP spid="4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Text Box 2"/>
          <p:cNvSpPr txBox="1">
            <a:spLocks noChangeArrowheads="1"/>
          </p:cNvSpPr>
          <p:nvPr/>
        </p:nvSpPr>
        <p:spPr bwMode="auto">
          <a:xfrm>
            <a:off x="3549650" y="6324600"/>
            <a:ext cx="989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663300"/>
                </a:solidFill>
              </a:rPr>
              <a:t>User 2</a:t>
            </a:r>
          </a:p>
        </p:txBody>
      </p:sp>
      <p:sp>
        <p:nvSpPr>
          <p:cNvPr id="576515" name="Text Box 3"/>
          <p:cNvSpPr txBox="1">
            <a:spLocks noChangeArrowheads="1"/>
          </p:cNvSpPr>
          <p:nvPr/>
        </p:nvSpPr>
        <p:spPr bwMode="auto">
          <a:xfrm>
            <a:off x="7164388" y="6324600"/>
            <a:ext cx="989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663300"/>
                </a:solidFill>
              </a:rPr>
              <a:t>User 3</a:t>
            </a:r>
          </a:p>
        </p:txBody>
      </p:sp>
      <p:sp>
        <p:nvSpPr>
          <p:cNvPr id="576516" name="Line 4"/>
          <p:cNvSpPr>
            <a:spLocks noChangeShapeType="1"/>
          </p:cNvSpPr>
          <p:nvPr/>
        </p:nvSpPr>
        <p:spPr bwMode="auto">
          <a:xfrm flipH="1">
            <a:off x="1219200" y="1828800"/>
            <a:ext cx="0" cy="5334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17" name="Line 5"/>
          <p:cNvSpPr>
            <a:spLocks noChangeShapeType="1"/>
          </p:cNvSpPr>
          <p:nvPr/>
        </p:nvSpPr>
        <p:spPr bwMode="auto">
          <a:xfrm>
            <a:off x="4235450" y="4114800"/>
            <a:ext cx="0" cy="8382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18" name="Line 6"/>
          <p:cNvSpPr>
            <a:spLocks noChangeShapeType="1"/>
          </p:cNvSpPr>
          <p:nvPr/>
        </p:nvSpPr>
        <p:spPr bwMode="auto">
          <a:xfrm>
            <a:off x="7620000" y="4114800"/>
            <a:ext cx="0" cy="9144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20" name="Line 8"/>
          <p:cNvSpPr>
            <a:spLocks noChangeShapeType="1"/>
          </p:cNvSpPr>
          <p:nvPr/>
        </p:nvSpPr>
        <p:spPr bwMode="auto">
          <a:xfrm>
            <a:off x="4235450" y="5562600"/>
            <a:ext cx="0" cy="8382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21" name="Line 9"/>
          <p:cNvSpPr>
            <a:spLocks noChangeShapeType="1"/>
          </p:cNvSpPr>
          <p:nvPr/>
        </p:nvSpPr>
        <p:spPr bwMode="auto">
          <a:xfrm>
            <a:off x="7620000" y="5486400"/>
            <a:ext cx="0" cy="9906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22" name="Text Box 10"/>
          <p:cNvSpPr txBox="1">
            <a:spLocks noChangeArrowheads="1"/>
          </p:cNvSpPr>
          <p:nvPr/>
        </p:nvSpPr>
        <p:spPr bwMode="auto">
          <a:xfrm>
            <a:off x="685800" y="6324600"/>
            <a:ext cx="989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663300"/>
                </a:solidFill>
              </a:rPr>
              <a:t>User 1</a:t>
            </a:r>
          </a:p>
        </p:txBody>
      </p:sp>
      <p:sp>
        <p:nvSpPr>
          <p:cNvPr id="576523" name="Line 11"/>
          <p:cNvSpPr>
            <a:spLocks noChangeShapeType="1"/>
          </p:cNvSpPr>
          <p:nvPr/>
        </p:nvSpPr>
        <p:spPr bwMode="auto">
          <a:xfrm>
            <a:off x="1219200" y="3200400"/>
            <a:ext cx="0" cy="17526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24" name="Line 12"/>
          <p:cNvSpPr>
            <a:spLocks noChangeShapeType="1"/>
          </p:cNvSpPr>
          <p:nvPr/>
        </p:nvSpPr>
        <p:spPr bwMode="auto">
          <a:xfrm>
            <a:off x="1219200" y="5562600"/>
            <a:ext cx="0" cy="8382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25" name="Text Box 13"/>
          <p:cNvSpPr txBox="1">
            <a:spLocks noChangeArrowheads="1"/>
          </p:cNvSpPr>
          <p:nvPr/>
        </p:nvSpPr>
        <p:spPr bwMode="auto">
          <a:xfrm>
            <a:off x="152400" y="1295400"/>
            <a:ext cx="2438400" cy="369332"/>
          </a:xfrm>
          <a:prstGeom prst="rect">
            <a:avLst/>
          </a:prstGeom>
          <a:solidFill>
            <a:srgbClr val="66FFFF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n-US" dirty="0" smtClean="0"/>
              <a:t>Window Application</a:t>
            </a:r>
            <a:endParaRPr lang="en-US" dirty="0"/>
          </a:p>
        </p:txBody>
      </p:sp>
      <p:sp>
        <p:nvSpPr>
          <p:cNvPr id="576526" name="Text Box 14"/>
          <p:cNvSpPr txBox="1">
            <a:spLocks noChangeArrowheads="1"/>
          </p:cNvSpPr>
          <p:nvPr/>
        </p:nvSpPr>
        <p:spPr bwMode="auto">
          <a:xfrm>
            <a:off x="304800" y="5029200"/>
            <a:ext cx="1905000" cy="369332"/>
          </a:xfrm>
          <a:prstGeom prst="rect">
            <a:avLst/>
          </a:prstGeom>
          <a:solidFill>
            <a:srgbClr val="6699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Window System</a:t>
            </a:r>
            <a:endParaRPr lang="en-US" dirty="0"/>
          </a:p>
        </p:txBody>
      </p:sp>
      <p:sp>
        <p:nvSpPr>
          <p:cNvPr id="576527" name="Text Box 15"/>
          <p:cNvSpPr txBox="1">
            <a:spLocks noChangeArrowheads="1"/>
          </p:cNvSpPr>
          <p:nvPr/>
        </p:nvSpPr>
        <p:spPr bwMode="auto">
          <a:xfrm>
            <a:off x="3321050" y="5029200"/>
            <a:ext cx="1936750" cy="369332"/>
          </a:xfrm>
          <a:prstGeom prst="rect">
            <a:avLst/>
          </a:prstGeom>
          <a:solidFill>
            <a:srgbClr val="6699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Window System</a:t>
            </a:r>
            <a:endParaRPr lang="en-US" dirty="0"/>
          </a:p>
        </p:txBody>
      </p:sp>
      <p:sp>
        <p:nvSpPr>
          <p:cNvPr id="576528" name="Text Box 16"/>
          <p:cNvSpPr txBox="1">
            <a:spLocks noChangeArrowheads="1"/>
          </p:cNvSpPr>
          <p:nvPr/>
        </p:nvSpPr>
        <p:spPr bwMode="auto">
          <a:xfrm>
            <a:off x="6705600" y="5029200"/>
            <a:ext cx="1981200" cy="369332"/>
          </a:xfrm>
          <a:prstGeom prst="rect">
            <a:avLst/>
          </a:prstGeom>
          <a:solidFill>
            <a:srgbClr val="6699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Window System</a:t>
            </a:r>
            <a:endParaRPr lang="en-US" dirty="0"/>
          </a:p>
        </p:txBody>
      </p:sp>
      <p:sp>
        <p:nvSpPr>
          <p:cNvPr id="576531" name="Text Box 19"/>
          <p:cNvSpPr txBox="1">
            <a:spLocks noChangeArrowheads="1"/>
          </p:cNvSpPr>
          <p:nvPr/>
        </p:nvSpPr>
        <p:spPr bwMode="auto">
          <a:xfrm>
            <a:off x="76200" y="2362200"/>
            <a:ext cx="2590800" cy="822325"/>
          </a:xfrm>
          <a:prstGeom prst="rect">
            <a:avLst/>
          </a:prstGeom>
          <a:gradFill rotWithShape="0">
            <a:gsLst>
              <a:gs pos="0">
                <a:srgbClr val="7394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Output Broadcaster &amp; I/O Relayer++</a:t>
            </a:r>
          </a:p>
        </p:txBody>
      </p:sp>
      <p:sp>
        <p:nvSpPr>
          <p:cNvPr id="576532" name="Line 20"/>
          <p:cNvSpPr>
            <a:spLocks noChangeShapeType="1"/>
          </p:cNvSpPr>
          <p:nvPr/>
        </p:nvSpPr>
        <p:spPr bwMode="auto">
          <a:xfrm>
            <a:off x="1447800" y="3200400"/>
            <a:ext cx="6248400" cy="4572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33" name="Line 21"/>
          <p:cNvSpPr>
            <a:spLocks noChangeShapeType="1"/>
          </p:cNvSpPr>
          <p:nvPr/>
        </p:nvSpPr>
        <p:spPr bwMode="auto">
          <a:xfrm>
            <a:off x="1295400" y="3200400"/>
            <a:ext cx="3048000" cy="4572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34" name="Text Box 22"/>
          <p:cNvSpPr txBox="1">
            <a:spLocks noChangeArrowheads="1"/>
          </p:cNvSpPr>
          <p:nvPr/>
        </p:nvSpPr>
        <p:spPr bwMode="auto">
          <a:xfrm>
            <a:off x="3321050" y="3657600"/>
            <a:ext cx="1828800" cy="457200"/>
          </a:xfrm>
          <a:prstGeom prst="rect">
            <a:avLst/>
          </a:prstGeom>
          <a:gradFill rotWithShape="0">
            <a:gsLst>
              <a:gs pos="0">
                <a:srgbClr val="7394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 I/O Relayer</a:t>
            </a:r>
          </a:p>
        </p:txBody>
      </p:sp>
      <p:sp>
        <p:nvSpPr>
          <p:cNvPr id="576535" name="Text Box 23"/>
          <p:cNvSpPr txBox="1">
            <a:spLocks noChangeArrowheads="1"/>
          </p:cNvSpPr>
          <p:nvPr/>
        </p:nvSpPr>
        <p:spPr bwMode="auto">
          <a:xfrm>
            <a:off x="6705600" y="3657600"/>
            <a:ext cx="1828800" cy="457200"/>
          </a:xfrm>
          <a:prstGeom prst="rect">
            <a:avLst/>
          </a:prstGeom>
          <a:gradFill rotWithShape="0">
            <a:gsLst>
              <a:gs pos="0">
                <a:srgbClr val="7394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 I/O Relayer</a:t>
            </a:r>
          </a:p>
        </p:txBody>
      </p:sp>
      <p:sp>
        <p:nvSpPr>
          <p:cNvPr id="33" name="Rectangle 10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>
            <a:normAutofit/>
          </a:bodyPr>
          <a:lstStyle/>
          <a:p>
            <a:r>
              <a:rPr lang="en-US" smtClean="0"/>
              <a:t>Expose Coupling</a:t>
            </a:r>
            <a:endParaRPr lang="en-US" dirty="0"/>
          </a:p>
        </p:txBody>
      </p:sp>
      <p:sp>
        <p:nvSpPr>
          <p:cNvPr id="31" name="Text Box 33"/>
          <p:cNvSpPr txBox="1">
            <a:spLocks noChangeArrowheads="1"/>
          </p:cNvSpPr>
          <p:nvPr/>
        </p:nvSpPr>
        <p:spPr bwMode="auto">
          <a:xfrm>
            <a:off x="304800" y="5867400"/>
            <a:ext cx="255711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r</a:t>
            </a:r>
            <a:r>
              <a:rPr lang="en-US" sz="1800" dirty="0" smtClean="0">
                <a:solidFill>
                  <a:srgbClr val="5F5F5F"/>
                </a:solidFill>
              </a:rPr>
              <a:t>esize,  (un) obscure w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32" name="Text Box 33"/>
          <p:cNvSpPr txBox="1">
            <a:spLocks noChangeArrowheads="1"/>
          </p:cNvSpPr>
          <p:nvPr/>
        </p:nvSpPr>
        <p:spPr bwMode="auto">
          <a:xfrm>
            <a:off x="152400" y="3352800"/>
            <a:ext cx="1912703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expose </a:t>
            </a:r>
            <a:r>
              <a:rPr lang="en-US" sz="1800" dirty="0" smtClean="0">
                <a:solidFill>
                  <a:srgbClr val="5F5F5F"/>
                </a:solidFill>
              </a:rPr>
              <a:t>w1, </a:t>
            </a:r>
            <a:r>
              <a:rPr lang="en-US" sz="1800" dirty="0" err="1" smtClean="0">
                <a:solidFill>
                  <a:srgbClr val="5F5F5F"/>
                </a:solidFill>
              </a:rPr>
              <a:t>rects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34" name="Text Box 33"/>
          <p:cNvSpPr txBox="1">
            <a:spLocks noChangeArrowheads="1"/>
          </p:cNvSpPr>
          <p:nvPr/>
        </p:nvSpPr>
        <p:spPr bwMode="auto">
          <a:xfrm>
            <a:off x="409707" y="1676400"/>
            <a:ext cx="1912703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expose </a:t>
            </a:r>
            <a:r>
              <a:rPr lang="en-US" sz="1800" dirty="0" smtClean="0">
                <a:solidFill>
                  <a:srgbClr val="5F5F5F"/>
                </a:solidFill>
              </a:rPr>
              <a:t>w1, </a:t>
            </a:r>
            <a:r>
              <a:rPr lang="en-US" sz="1800" dirty="0" err="1" smtClean="0">
                <a:solidFill>
                  <a:srgbClr val="5F5F5F"/>
                </a:solidFill>
              </a:rPr>
              <a:t>rects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38" name="Text Box 33"/>
          <p:cNvSpPr txBox="1">
            <a:spLocks noChangeArrowheads="1"/>
          </p:cNvSpPr>
          <p:nvPr/>
        </p:nvSpPr>
        <p:spPr bwMode="auto">
          <a:xfrm>
            <a:off x="559359" y="4495800"/>
            <a:ext cx="1099981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d</a:t>
            </a:r>
            <a:r>
              <a:rPr lang="en-US" sz="1800" dirty="0" smtClean="0">
                <a:solidFill>
                  <a:srgbClr val="5F5F5F"/>
                </a:solidFill>
              </a:rPr>
              <a:t>raw w1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41" name="Text Box 33"/>
          <p:cNvSpPr txBox="1">
            <a:spLocks noChangeArrowheads="1"/>
          </p:cNvSpPr>
          <p:nvPr/>
        </p:nvSpPr>
        <p:spPr bwMode="auto">
          <a:xfrm>
            <a:off x="3624419" y="4419600"/>
            <a:ext cx="1404781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d</a:t>
            </a:r>
            <a:r>
              <a:rPr lang="en-US" sz="1800" dirty="0" smtClean="0">
                <a:solidFill>
                  <a:srgbClr val="5F5F5F"/>
                </a:solidFill>
              </a:rPr>
              <a:t>raw </a:t>
            </a:r>
            <a:r>
              <a:rPr lang="en-US" sz="1800" dirty="0" err="1" smtClean="0">
                <a:solidFill>
                  <a:srgbClr val="5F5F5F"/>
                </a:solidFill>
              </a:rPr>
              <a:t>rects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42" name="Text Box 33"/>
          <p:cNvSpPr txBox="1">
            <a:spLocks noChangeArrowheads="1"/>
          </p:cNvSpPr>
          <p:nvPr/>
        </p:nvSpPr>
        <p:spPr bwMode="auto">
          <a:xfrm>
            <a:off x="6984319" y="4419600"/>
            <a:ext cx="1309974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d</a:t>
            </a:r>
            <a:r>
              <a:rPr lang="en-US" sz="1800" dirty="0" smtClean="0">
                <a:solidFill>
                  <a:srgbClr val="5F5F5F"/>
                </a:solidFill>
              </a:rPr>
              <a:t>raw </a:t>
            </a:r>
            <a:r>
              <a:rPr lang="en-US" sz="1800" dirty="0" err="1" smtClean="0">
                <a:solidFill>
                  <a:srgbClr val="5F5F5F"/>
                </a:solidFill>
              </a:rPr>
              <a:t>rects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43" name="Text Box 33"/>
          <p:cNvSpPr txBox="1">
            <a:spLocks noChangeArrowheads="1"/>
          </p:cNvSpPr>
          <p:nvPr/>
        </p:nvSpPr>
        <p:spPr bwMode="auto">
          <a:xfrm>
            <a:off x="609600" y="1981200"/>
            <a:ext cx="1099981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d</a:t>
            </a:r>
            <a:r>
              <a:rPr lang="en-US" sz="1800" dirty="0" smtClean="0">
                <a:solidFill>
                  <a:srgbClr val="5F5F5F"/>
                </a:solidFill>
              </a:rPr>
              <a:t>raw w1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37" name="Text Box 33"/>
          <p:cNvSpPr txBox="1">
            <a:spLocks noChangeArrowheads="1"/>
          </p:cNvSpPr>
          <p:nvPr/>
        </p:nvSpPr>
        <p:spPr bwMode="auto">
          <a:xfrm>
            <a:off x="1447800" y="5486400"/>
            <a:ext cx="936475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c</a:t>
            </a:r>
            <a:r>
              <a:rPr lang="en-US" sz="1800" dirty="0" smtClean="0">
                <a:solidFill>
                  <a:srgbClr val="5F5F5F"/>
                </a:solidFill>
              </a:rPr>
              <a:t>lip w1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40" name="Text Box 33"/>
          <p:cNvSpPr txBox="1">
            <a:spLocks noChangeArrowheads="1"/>
          </p:cNvSpPr>
          <p:nvPr/>
        </p:nvSpPr>
        <p:spPr bwMode="auto">
          <a:xfrm>
            <a:off x="4343400" y="5486400"/>
            <a:ext cx="936475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c</a:t>
            </a:r>
            <a:r>
              <a:rPr lang="en-US" sz="1800" dirty="0" smtClean="0">
                <a:solidFill>
                  <a:srgbClr val="5F5F5F"/>
                </a:solidFill>
              </a:rPr>
              <a:t>lip w2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46" name="Text Box 33"/>
          <p:cNvSpPr txBox="1">
            <a:spLocks noChangeArrowheads="1"/>
          </p:cNvSpPr>
          <p:nvPr/>
        </p:nvSpPr>
        <p:spPr bwMode="auto">
          <a:xfrm>
            <a:off x="7772400" y="5486400"/>
            <a:ext cx="936475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c</a:t>
            </a:r>
            <a:r>
              <a:rPr lang="en-US" sz="1800" dirty="0" smtClean="0">
                <a:solidFill>
                  <a:srgbClr val="5F5F5F"/>
                </a:solidFill>
              </a:rPr>
              <a:t>lip w3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038600" y="1066800"/>
            <a:ext cx="3733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Send expose event to all proxies</a:t>
            </a:r>
            <a:endParaRPr lang="en-US" dirty="0"/>
          </a:p>
        </p:txBody>
      </p:sp>
      <p:sp>
        <p:nvSpPr>
          <p:cNvPr id="49" name="Text Box 33"/>
          <p:cNvSpPr txBox="1">
            <a:spLocks noChangeArrowheads="1"/>
          </p:cNvSpPr>
          <p:nvPr/>
        </p:nvSpPr>
        <p:spPr bwMode="auto">
          <a:xfrm>
            <a:off x="3548219" y="2971800"/>
            <a:ext cx="1099981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d</a:t>
            </a:r>
            <a:r>
              <a:rPr lang="en-US" sz="1800" dirty="0" smtClean="0">
                <a:solidFill>
                  <a:srgbClr val="5F5F5F"/>
                </a:solidFill>
              </a:rPr>
              <a:t>raw w1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35" name="Text Box 33"/>
          <p:cNvSpPr txBox="1">
            <a:spLocks noChangeArrowheads="1"/>
          </p:cNvSpPr>
          <p:nvPr/>
        </p:nvSpPr>
        <p:spPr bwMode="auto">
          <a:xfrm>
            <a:off x="3200400" y="2514600"/>
            <a:ext cx="1912703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expose </a:t>
            </a:r>
            <a:r>
              <a:rPr lang="en-US" sz="1800" dirty="0" smtClean="0">
                <a:solidFill>
                  <a:srgbClr val="5F5F5F"/>
                </a:solidFill>
              </a:rPr>
              <a:t>w1, </a:t>
            </a:r>
            <a:r>
              <a:rPr lang="en-US" sz="1800" dirty="0" err="1" smtClean="0">
                <a:solidFill>
                  <a:srgbClr val="5F5F5F"/>
                </a:solidFill>
              </a:rPr>
              <a:t>rects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038600" y="1515070"/>
            <a:ext cx="37338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They can then filter draw requests to only show exposed regions.</a:t>
            </a:r>
            <a:endParaRPr lang="en-US" dirty="0"/>
          </a:p>
        </p:txBody>
      </p:sp>
      <p:pic>
        <p:nvPicPr>
          <p:cNvPr id="36" name="~PP3303.WAV">
            <a:hlinkClick r:id="" action="ppaction://media"/>
          </p:cNvPr>
          <p:cNvPicPr>
            <a:picLocks noRot="1" noChangeAspect="1"/>
          </p:cNvPicPr>
          <p:nvPr>
            <a:wavAudioFile r:embed="rId2" name="~PP3303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8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4" grpId="0" animBg="1"/>
      <p:bldP spid="38" grpId="0" animBg="1"/>
      <p:bldP spid="41" grpId="0" animBg="1"/>
      <p:bldP spid="42" grpId="0" animBg="1"/>
      <p:bldP spid="43" grpId="0" animBg="1"/>
      <p:bldP spid="37" grpId="0" animBg="1"/>
      <p:bldP spid="40" grpId="0" animBg="1"/>
      <p:bldP spid="46" grpId="0" animBg="1"/>
      <p:bldP spid="47" grpId="0" animBg="1"/>
      <p:bldP spid="49" grpId="0" animBg="1"/>
      <p:bldP spid="35" grpId="0" animBg="1"/>
      <p:bldP spid="3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562" name="Text Box 2"/>
          <p:cNvSpPr txBox="1">
            <a:spLocks noChangeArrowheads="1"/>
          </p:cNvSpPr>
          <p:nvPr/>
        </p:nvSpPr>
        <p:spPr bwMode="auto">
          <a:xfrm>
            <a:off x="914400" y="5562600"/>
            <a:ext cx="697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663300"/>
                </a:solidFill>
              </a:rPr>
              <a:t>User</a:t>
            </a:r>
            <a:endParaRPr lang="en-US" dirty="0">
              <a:solidFill>
                <a:srgbClr val="663300"/>
              </a:solidFill>
            </a:endParaRPr>
          </a:p>
        </p:txBody>
      </p:sp>
      <p:sp>
        <p:nvSpPr>
          <p:cNvPr id="1090565" name="Text Box 5"/>
          <p:cNvSpPr txBox="1">
            <a:spLocks noChangeArrowheads="1"/>
          </p:cNvSpPr>
          <p:nvPr/>
        </p:nvSpPr>
        <p:spPr bwMode="auto">
          <a:xfrm>
            <a:off x="314156" y="3886200"/>
            <a:ext cx="2351088" cy="369332"/>
          </a:xfrm>
          <a:prstGeom prst="rect">
            <a:avLst/>
          </a:prstGeom>
          <a:solidFill>
            <a:srgbClr val="6699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Window System</a:t>
            </a:r>
            <a:endParaRPr lang="en-US" dirty="0"/>
          </a:p>
        </p:txBody>
      </p:sp>
      <p:sp>
        <p:nvSpPr>
          <p:cNvPr id="1090566" name="Text Box 6"/>
          <p:cNvSpPr txBox="1">
            <a:spLocks noChangeArrowheads="1"/>
          </p:cNvSpPr>
          <p:nvPr/>
        </p:nvSpPr>
        <p:spPr bwMode="auto">
          <a:xfrm>
            <a:off x="152400" y="1459468"/>
            <a:ext cx="2590800" cy="369332"/>
          </a:xfrm>
          <a:prstGeom prst="rect">
            <a:avLst/>
          </a:prstGeom>
          <a:solidFill>
            <a:srgbClr val="66FFFF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n-US" dirty="0" smtClean="0"/>
              <a:t>Window Application</a:t>
            </a:r>
            <a:endParaRPr lang="en-US" dirty="0"/>
          </a:p>
        </p:txBody>
      </p:sp>
      <p:sp>
        <p:nvSpPr>
          <p:cNvPr id="1090578" name="Rectangle 18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0"/>
            <a:ext cx="8153400" cy="762000"/>
          </a:xfrm>
        </p:spPr>
        <p:txBody>
          <a:bodyPr/>
          <a:lstStyle/>
          <a:p>
            <a:r>
              <a:rPr lang="en-US" dirty="0" smtClean="0"/>
              <a:t>Window System Model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rot="5400000" flipH="1" flipV="1">
            <a:off x="352256" y="2857500"/>
            <a:ext cx="2057400" cy="1588"/>
          </a:xfrm>
          <a:prstGeom prst="straightConnector1">
            <a:avLst/>
          </a:prstGeom>
          <a:ln w="19050"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343400" y="838200"/>
            <a:ext cx="32766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Input /Event: transfer info to app.</a:t>
            </a:r>
            <a:endParaRPr lang="en-US" dirty="0"/>
          </a:p>
        </p:txBody>
      </p:sp>
      <p:cxnSp>
        <p:nvCxnSpPr>
          <p:cNvPr id="52" name="Straight Arrow Connector 51"/>
          <p:cNvCxnSpPr/>
          <p:nvPr/>
        </p:nvCxnSpPr>
        <p:spPr>
          <a:xfrm rot="16200000" flipV="1">
            <a:off x="904023" y="4744133"/>
            <a:ext cx="953869" cy="2"/>
          </a:xfrm>
          <a:prstGeom prst="straightConnector1">
            <a:avLst/>
          </a:prstGeom>
          <a:ln w="19050"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Text Box 29"/>
          <p:cNvSpPr txBox="1">
            <a:spLocks noChangeArrowheads="1"/>
          </p:cNvSpPr>
          <p:nvPr/>
        </p:nvSpPr>
        <p:spPr bwMode="auto">
          <a:xfrm>
            <a:off x="466556" y="4419600"/>
            <a:ext cx="825500" cy="3667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sz="1800" dirty="0">
                <a:solidFill>
                  <a:srgbClr val="5F5F5F"/>
                </a:solidFill>
              </a:rPr>
              <a:t>Press a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24" name="Text Box 39"/>
          <p:cNvSpPr txBox="1">
            <a:spLocks noChangeArrowheads="1"/>
          </p:cNvSpPr>
          <p:nvPr/>
        </p:nvSpPr>
        <p:spPr bwMode="auto">
          <a:xfrm>
            <a:off x="314156" y="2438400"/>
            <a:ext cx="1455848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sz="1800" dirty="0">
                <a:solidFill>
                  <a:srgbClr val="5F5F5F"/>
                </a:solidFill>
              </a:rPr>
              <a:t>a ^, </a:t>
            </a:r>
            <a:r>
              <a:rPr lang="en-US" sz="1800" dirty="0" smtClean="0">
                <a:solidFill>
                  <a:srgbClr val="5F5F5F"/>
                </a:solidFill>
              </a:rPr>
              <a:t>w1, </a:t>
            </a:r>
            <a:r>
              <a:rPr lang="en-US" sz="1800" dirty="0">
                <a:solidFill>
                  <a:srgbClr val="5F5F5F"/>
                </a:solidFill>
              </a:rPr>
              <a:t>x, y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25" name="Text Box 41"/>
          <p:cNvSpPr txBox="1">
            <a:spLocks noChangeArrowheads="1"/>
          </p:cNvSpPr>
          <p:nvPr/>
        </p:nvSpPr>
        <p:spPr bwMode="auto">
          <a:xfrm>
            <a:off x="85556" y="3352800"/>
            <a:ext cx="1860550" cy="3698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sz="1800" dirty="0">
                <a:solidFill>
                  <a:sysClr val="windowText" lastClr="000000"/>
                </a:solidFill>
              </a:rPr>
              <a:t>draw a, </a:t>
            </a:r>
            <a:r>
              <a:rPr lang="en-US" sz="1800" dirty="0" smtClean="0">
                <a:solidFill>
                  <a:sysClr val="windowText" lastClr="000000"/>
                </a:solidFill>
              </a:rPr>
              <a:t>w1, </a:t>
            </a:r>
            <a:r>
              <a:rPr lang="en-US" sz="1800" dirty="0">
                <a:solidFill>
                  <a:sysClr val="windowText" lastClr="000000"/>
                </a:solidFill>
              </a:rPr>
              <a:t>x, y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3" name="Text Box 39"/>
          <p:cNvSpPr txBox="1">
            <a:spLocks noChangeArrowheads="1"/>
          </p:cNvSpPr>
          <p:nvPr/>
        </p:nvSpPr>
        <p:spPr bwMode="auto">
          <a:xfrm>
            <a:off x="3285956" y="2450068"/>
            <a:ext cx="1784463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e</a:t>
            </a:r>
            <a:r>
              <a:rPr lang="en-US" sz="1800" dirty="0" smtClean="0">
                <a:solidFill>
                  <a:srgbClr val="5F5F5F"/>
                </a:solidFill>
              </a:rPr>
              <a:t>xpose w, </a:t>
            </a:r>
            <a:r>
              <a:rPr lang="en-US" sz="1800" dirty="0" err="1" smtClean="0">
                <a:solidFill>
                  <a:srgbClr val="5F5F5F"/>
                </a:solidFill>
              </a:rPr>
              <a:t>rects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2066756" y="4419600"/>
            <a:ext cx="987771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m</a:t>
            </a:r>
            <a:r>
              <a:rPr lang="en-US" sz="1800" dirty="0" smtClean="0">
                <a:solidFill>
                  <a:srgbClr val="5F5F5F"/>
                </a:solidFill>
              </a:rPr>
              <a:t>ove w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35" name="Text Box 33"/>
          <p:cNvSpPr txBox="1">
            <a:spLocks noChangeArrowheads="1"/>
          </p:cNvSpPr>
          <p:nvPr/>
        </p:nvSpPr>
        <p:spPr bwMode="auto">
          <a:xfrm>
            <a:off x="3319646" y="4419600"/>
            <a:ext cx="255711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r</a:t>
            </a:r>
            <a:r>
              <a:rPr lang="en-US" sz="1800" dirty="0" smtClean="0">
                <a:solidFill>
                  <a:srgbClr val="5F5F5F"/>
                </a:solidFill>
              </a:rPr>
              <a:t>esize,  (un) obscure w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37" name="Text Box 39"/>
          <p:cNvSpPr txBox="1">
            <a:spLocks noChangeArrowheads="1"/>
          </p:cNvSpPr>
          <p:nvPr/>
        </p:nvSpPr>
        <p:spPr bwMode="auto">
          <a:xfrm>
            <a:off x="2066756" y="3352800"/>
            <a:ext cx="1175322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m</a:t>
            </a:r>
            <a:r>
              <a:rPr lang="en-US" sz="1800" dirty="0" smtClean="0">
                <a:solidFill>
                  <a:srgbClr val="5F5F5F"/>
                </a:solidFill>
              </a:rPr>
              <a:t>ove </a:t>
            </a:r>
            <a:r>
              <a:rPr lang="en-US" dirty="0" smtClean="0">
                <a:solidFill>
                  <a:srgbClr val="5F5F5F"/>
                </a:solidFill>
              </a:rPr>
              <a:t>o</a:t>
            </a:r>
            <a:r>
              <a:rPr lang="en-US" sz="1800" dirty="0" smtClean="0">
                <a:solidFill>
                  <a:srgbClr val="5F5F5F"/>
                </a:solidFill>
              </a:rPr>
              <a:t>k*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38" name="Text Box 29"/>
          <p:cNvSpPr txBox="1">
            <a:spLocks noChangeArrowheads="1"/>
          </p:cNvSpPr>
          <p:nvPr/>
        </p:nvSpPr>
        <p:spPr bwMode="auto">
          <a:xfrm>
            <a:off x="2030369" y="2438400"/>
            <a:ext cx="1103187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m</a:t>
            </a:r>
            <a:r>
              <a:rPr lang="en-US" sz="1800" dirty="0" smtClean="0">
                <a:solidFill>
                  <a:srgbClr val="5F5F5F"/>
                </a:solidFill>
              </a:rPr>
              <a:t>ove </a:t>
            </a:r>
            <a:r>
              <a:rPr lang="en-US" dirty="0" smtClean="0">
                <a:solidFill>
                  <a:srgbClr val="5F5F5F"/>
                </a:solidFill>
              </a:rPr>
              <a:t>w*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40" name="Text Box 41"/>
          <p:cNvSpPr txBox="1">
            <a:spLocks noChangeArrowheads="1"/>
          </p:cNvSpPr>
          <p:nvPr/>
        </p:nvSpPr>
        <p:spPr bwMode="auto">
          <a:xfrm>
            <a:off x="3362156" y="3352800"/>
            <a:ext cx="215636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sz="1800" dirty="0">
                <a:solidFill>
                  <a:sysClr val="windowText" lastClr="000000"/>
                </a:solidFill>
              </a:rPr>
              <a:t>draw </a:t>
            </a:r>
            <a:r>
              <a:rPr lang="en-US" dirty="0" smtClean="0">
                <a:solidFill>
                  <a:sysClr val="windowText" lastClr="000000"/>
                </a:solidFill>
              </a:rPr>
              <a:t>in exposed w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42" name="Text Box 41"/>
          <p:cNvSpPr txBox="1">
            <a:spLocks noChangeArrowheads="1"/>
          </p:cNvSpPr>
          <p:nvPr/>
        </p:nvSpPr>
        <p:spPr bwMode="auto">
          <a:xfrm>
            <a:off x="5800556" y="3364468"/>
            <a:ext cx="1133644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sz="1800" dirty="0" err="1" smtClean="0">
                <a:solidFill>
                  <a:sysClr val="windowText" lastClr="000000"/>
                </a:solidFill>
              </a:rPr>
              <a:t>listFonts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562600" y="1905000"/>
            <a:ext cx="30480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Output/Request/Call: transfer info from app.</a:t>
            </a:r>
            <a:endParaRPr lang="en-US" dirty="0"/>
          </a:p>
        </p:txBody>
      </p:sp>
      <p:cxnSp>
        <p:nvCxnSpPr>
          <p:cNvPr id="49" name="Straight Arrow Connector 48"/>
          <p:cNvCxnSpPr>
            <a:stCxn id="45" idx="2"/>
          </p:cNvCxnSpPr>
          <p:nvPr/>
        </p:nvCxnSpPr>
        <p:spPr>
          <a:xfrm rot="5400000">
            <a:off x="2971120" y="-572181"/>
            <a:ext cx="953869" cy="50672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45" idx="2"/>
          </p:cNvCxnSpPr>
          <p:nvPr/>
        </p:nvCxnSpPr>
        <p:spPr>
          <a:xfrm rot="5400000">
            <a:off x="3775685" y="223454"/>
            <a:ext cx="944939" cy="34670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45" idx="2"/>
          </p:cNvCxnSpPr>
          <p:nvPr/>
        </p:nvCxnSpPr>
        <p:spPr>
          <a:xfrm rot="5400000">
            <a:off x="4618350" y="1057189"/>
            <a:ext cx="936009" cy="17906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43" idx="2"/>
          </p:cNvCxnSpPr>
          <p:nvPr/>
        </p:nvCxnSpPr>
        <p:spPr>
          <a:xfrm rot="5400000">
            <a:off x="3832836" y="90105"/>
            <a:ext cx="792538" cy="57149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43" idx="2"/>
          </p:cNvCxnSpPr>
          <p:nvPr/>
        </p:nvCxnSpPr>
        <p:spPr>
          <a:xfrm rot="5400000">
            <a:off x="4523101" y="771440"/>
            <a:ext cx="783608" cy="43433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43" idx="2"/>
          </p:cNvCxnSpPr>
          <p:nvPr/>
        </p:nvCxnSpPr>
        <p:spPr>
          <a:xfrm rot="5400000">
            <a:off x="5213366" y="1452775"/>
            <a:ext cx="774678" cy="29717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6096000" y="4343400"/>
            <a:ext cx="26670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“Output” /Request/Call: transfer info to app.</a:t>
            </a:r>
            <a:endParaRPr lang="en-US" dirty="0"/>
          </a:p>
        </p:txBody>
      </p:sp>
      <p:cxnSp>
        <p:nvCxnSpPr>
          <p:cNvPr id="65" name="Straight Arrow Connector 64"/>
          <p:cNvCxnSpPr>
            <a:endCxn id="42" idx="2"/>
          </p:cNvCxnSpPr>
          <p:nvPr/>
        </p:nvCxnSpPr>
        <p:spPr>
          <a:xfrm rot="10800000">
            <a:off x="6367378" y="3733800"/>
            <a:ext cx="1290722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5105400" y="5410200"/>
            <a:ext cx="35814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Window system maintains  its own and application I/O state such as fonts.</a:t>
            </a:r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2362200" y="5410200"/>
            <a:ext cx="25908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Window system more than I/O processor.</a:t>
            </a:r>
            <a:endParaRPr lang="en-US" dirty="0"/>
          </a:p>
        </p:txBody>
      </p:sp>
      <p:pic>
        <p:nvPicPr>
          <p:cNvPr id="31" name="~PP668.WAV">
            <a:hlinkClick r:id="" action="ppaction://media"/>
          </p:cNvPr>
          <p:cNvPicPr>
            <a:picLocks noRot="1" noChangeAspect="1"/>
          </p:cNvPicPr>
          <p:nvPr>
            <a:wavAudioFile r:embed="rId2" name="~PP668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5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45" grpId="0" animBg="1"/>
      <p:bldP spid="42" grpId="0" animBg="1"/>
      <p:bldP spid="43" grpId="0" animBg="1"/>
      <p:bldP spid="64" grpId="0" animBg="1"/>
      <p:bldP spid="82" grpId="0" animBg="1"/>
      <p:bldP spid="8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382000" cy="792162"/>
          </a:xfrm>
        </p:spPr>
        <p:txBody>
          <a:bodyPr>
            <a:normAutofit/>
          </a:bodyPr>
          <a:lstStyle/>
          <a:p>
            <a:pPr marL="0" indent="0" defTabSz="914400" eaLnBrk="1" hangingPunct="1"/>
            <a:r>
              <a:rPr lang="en-US" cap="none" smtClean="0"/>
              <a:t>CONCEPTS IN</a:t>
            </a:r>
            <a:endParaRPr lang="en-US" cap="none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80783" y="1447196"/>
            <a:ext cx="3054642" cy="4629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</a:rPr>
              <a:t>Infrastructure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79270" y="1447196"/>
            <a:ext cx="4878545" cy="4629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</a:rPr>
              <a:t>Details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" y="5943600"/>
            <a:ext cx="3052763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Meeting Space (Vista)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81400" y="5943600"/>
            <a:ext cx="4876800" cy="400050"/>
          </a:xfrm>
          <a:prstGeom prst="rect">
            <a:avLst/>
          </a:prstGeom>
          <a:solidFill>
            <a:srgbClr val="FFE285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Window sharing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5105400"/>
            <a:ext cx="3052763" cy="4000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LiveMeeting (Microsoft)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1400" y="5105400"/>
            <a:ext cx="4876800" cy="708025"/>
          </a:xfrm>
          <a:prstGeom prst="rect">
            <a:avLst/>
          </a:prstGeom>
          <a:solidFill>
            <a:srgbClr val="FFE285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Window sharing </a:t>
            </a:r>
            <a:r>
              <a:rPr lang="en-US" sz="2000" dirty="0">
                <a:solidFill>
                  <a:srgbClr val="000000"/>
                </a:solidFill>
              </a:rPr>
              <a:t>and online presentation and conferencing solution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000" y="2590800"/>
            <a:ext cx="3052763" cy="4000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MeetingPlace (Cisco)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1400" y="2590800"/>
            <a:ext cx="4876800" cy="708025"/>
          </a:xfrm>
          <a:prstGeom prst="rect">
            <a:avLst/>
          </a:prstGeom>
          <a:solidFill>
            <a:srgbClr val="FFE285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Window sharing </a:t>
            </a:r>
            <a:r>
              <a:rPr lang="en-US" sz="2000" dirty="0">
                <a:solidFill>
                  <a:srgbClr val="000000"/>
                </a:solidFill>
              </a:rPr>
              <a:t>and online presentation and conferencing solution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1000" y="3425825"/>
            <a:ext cx="3052763" cy="4000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CollaborateNow (IBM)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1400" y="3425825"/>
            <a:ext cx="4876800" cy="708025"/>
          </a:xfrm>
          <a:prstGeom prst="rect">
            <a:avLst/>
          </a:prstGeom>
          <a:solidFill>
            <a:srgbClr val="FFE285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Window sharing </a:t>
            </a:r>
            <a:r>
              <a:rPr lang="en-US" sz="2000" dirty="0">
                <a:solidFill>
                  <a:srgbClr val="000000"/>
                </a:solidFill>
              </a:rPr>
              <a:t>and online presentation and conferencing solution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1000" y="4286250"/>
            <a:ext cx="3052763" cy="4000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Webex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81400" y="4286250"/>
            <a:ext cx="4876800" cy="708025"/>
          </a:xfrm>
          <a:prstGeom prst="rect">
            <a:avLst/>
          </a:prstGeom>
          <a:solidFill>
            <a:srgbClr val="FFE285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Window sharing </a:t>
            </a:r>
            <a:r>
              <a:rPr lang="en-US" sz="2000" dirty="0">
                <a:solidFill>
                  <a:srgbClr val="000000"/>
                </a:solidFill>
              </a:rPr>
              <a:t>and online presentation and conferencing solution</a:t>
            </a:r>
          </a:p>
        </p:txBody>
      </p:sp>
      <p:pic>
        <p:nvPicPr>
          <p:cNvPr id="18" name="~PP647.WAV">
            <a:hlinkClick r:id="" action="ppaction://media"/>
          </p:cNvPr>
          <p:cNvPicPr>
            <a:picLocks noRot="1" noChangeAspect="1"/>
          </p:cNvPicPr>
          <p:nvPr>
            <a:wavAudioFile r:embed="rId1" name="~PP647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Text Box 2"/>
          <p:cNvSpPr txBox="1">
            <a:spLocks noChangeArrowheads="1"/>
          </p:cNvSpPr>
          <p:nvPr/>
        </p:nvSpPr>
        <p:spPr bwMode="auto">
          <a:xfrm>
            <a:off x="3549650" y="6324600"/>
            <a:ext cx="989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663300"/>
                </a:solidFill>
              </a:rPr>
              <a:t>User 2</a:t>
            </a:r>
          </a:p>
        </p:txBody>
      </p:sp>
      <p:sp>
        <p:nvSpPr>
          <p:cNvPr id="576515" name="Text Box 3"/>
          <p:cNvSpPr txBox="1">
            <a:spLocks noChangeArrowheads="1"/>
          </p:cNvSpPr>
          <p:nvPr/>
        </p:nvSpPr>
        <p:spPr bwMode="auto">
          <a:xfrm>
            <a:off x="7164388" y="6324600"/>
            <a:ext cx="989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663300"/>
                </a:solidFill>
              </a:rPr>
              <a:t>User 3</a:t>
            </a:r>
          </a:p>
        </p:txBody>
      </p:sp>
      <p:sp>
        <p:nvSpPr>
          <p:cNvPr id="576516" name="Line 4"/>
          <p:cNvSpPr>
            <a:spLocks noChangeShapeType="1"/>
          </p:cNvSpPr>
          <p:nvPr/>
        </p:nvSpPr>
        <p:spPr bwMode="auto">
          <a:xfrm flipH="1">
            <a:off x="1219200" y="1752600"/>
            <a:ext cx="0" cy="6096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17" name="Line 5"/>
          <p:cNvSpPr>
            <a:spLocks noChangeShapeType="1"/>
          </p:cNvSpPr>
          <p:nvPr/>
        </p:nvSpPr>
        <p:spPr bwMode="auto">
          <a:xfrm>
            <a:off x="4235450" y="4114800"/>
            <a:ext cx="0" cy="8382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18" name="Line 6"/>
          <p:cNvSpPr>
            <a:spLocks noChangeShapeType="1"/>
          </p:cNvSpPr>
          <p:nvPr/>
        </p:nvSpPr>
        <p:spPr bwMode="auto">
          <a:xfrm>
            <a:off x="7620000" y="4114800"/>
            <a:ext cx="0" cy="9144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20" name="Line 8"/>
          <p:cNvSpPr>
            <a:spLocks noChangeShapeType="1"/>
          </p:cNvSpPr>
          <p:nvPr/>
        </p:nvSpPr>
        <p:spPr bwMode="auto">
          <a:xfrm>
            <a:off x="4235450" y="5562600"/>
            <a:ext cx="0" cy="8382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21" name="Line 9"/>
          <p:cNvSpPr>
            <a:spLocks noChangeShapeType="1"/>
          </p:cNvSpPr>
          <p:nvPr/>
        </p:nvSpPr>
        <p:spPr bwMode="auto">
          <a:xfrm>
            <a:off x="7620000" y="5486400"/>
            <a:ext cx="0" cy="9906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22" name="Text Box 10"/>
          <p:cNvSpPr txBox="1">
            <a:spLocks noChangeArrowheads="1"/>
          </p:cNvSpPr>
          <p:nvPr/>
        </p:nvSpPr>
        <p:spPr bwMode="auto">
          <a:xfrm>
            <a:off x="685800" y="6324600"/>
            <a:ext cx="989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663300"/>
                </a:solidFill>
              </a:rPr>
              <a:t>User 1</a:t>
            </a:r>
          </a:p>
        </p:txBody>
      </p:sp>
      <p:sp>
        <p:nvSpPr>
          <p:cNvPr id="576523" name="Line 11"/>
          <p:cNvSpPr>
            <a:spLocks noChangeShapeType="1"/>
          </p:cNvSpPr>
          <p:nvPr/>
        </p:nvSpPr>
        <p:spPr bwMode="auto">
          <a:xfrm>
            <a:off x="1219200" y="3200400"/>
            <a:ext cx="0" cy="17526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24" name="Line 12"/>
          <p:cNvSpPr>
            <a:spLocks noChangeShapeType="1"/>
          </p:cNvSpPr>
          <p:nvPr/>
        </p:nvSpPr>
        <p:spPr bwMode="auto">
          <a:xfrm>
            <a:off x="1219200" y="5562600"/>
            <a:ext cx="0" cy="8382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25" name="Text Box 13"/>
          <p:cNvSpPr txBox="1">
            <a:spLocks noChangeArrowheads="1"/>
          </p:cNvSpPr>
          <p:nvPr/>
        </p:nvSpPr>
        <p:spPr bwMode="auto">
          <a:xfrm>
            <a:off x="152400" y="1295400"/>
            <a:ext cx="2438400" cy="369332"/>
          </a:xfrm>
          <a:prstGeom prst="rect">
            <a:avLst/>
          </a:prstGeom>
          <a:solidFill>
            <a:srgbClr val="66FFFF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n-US" dirty="0" smtClean="0"/>
              <a:t>Window Application</a:t>
            </a:r>
            <a:endParaRPr lang="en-US" dirty="0"/>
          </a:p>
        </p:txBody>
      </p:sp>
      <p:sp>
        <p:nvSpPr>
          <p:cNvPr id="576526" name="Text Box 14"/>
          <p:cNvSpPr txBox="1">
            <a:spLocks noChangeArrowheads="1"/>
          </p:cNvSpPr>
          <p:nvPr/>
        </p:nvSpPr>
        <p:spPr bwMode="auto">
          <a:xfrm>
            <a:off x="304800" y="5029200"/>
            <a:ext cx="1905000" cy="369332"/>
          </a:xfrm>
          <a:prstGeom prst="rect">
            <a:avLst/>
          </a:prstGeom>
          <a:solidFill>
            <a:srgbClr val="6699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Window System</a:t>
            </a:r>
            <a:endParaRPr lang="en-US" dirty="0"/>
          </a:p>
        </p:txBody>
      </p:sp>
      <p:sp>
        <p:nvSpPr>
          <p:cNvPr id="576527" name="Text Box 15"/>
          <p:cNvSpPr txBox="1">
            <a:spLocks noChangeArrowheads="1"/>
          </p:cNvSpPr>
          <p:nvPr/>
        </p:nvSpPr>
        <p:spPr bwMode="auto">
          <a:xfrm>
            <a:off x="3321050" y="5029200"/>
            <a:ext cx="1936750" cy="369332"/>
          </a:xfrm>
          <a:prstGeom prst="rect">
            <a:avLst/>
          </a:prstGeom>
          <a:solidFill>
            <a:srgbClr val="6699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Window System</a:t>
            </a:r>
            <a:endParaRPr lang="en-US" dirty="0"/>
          </a:p>
        </p:txBody>
      </p:sp>
      <p:sp>
        <p:nvSpPr>
          <p:cNvPr id="576528" name="Text Box 16"/>
          <p:cNvSpPr txBox="1">
            <a:spLocks noChangeArrowheads="1"/>
          </p:cNvSpPr>
          <p:nvPr/>
        </p:nvSpPr>
        <p:spPr bwMode="auto">
          <a:xfrm>
            <a:off x="6705600" y="5029200"/>
            <a:ext cx="1981200" cy="369332"/>
          </a:xfrm>
          <a:prstGeom prst="rect">
            <a:avLst/>
          </a:prstGeom>
          <a:solidFill>
            <a:srgbClr val="6699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Window System</a:t>
            </a:r>
            <a:endParaRPr lang="en-US" dirty="0"/>
          </a:p>
        </p:txBody>
      </p:sp>
      <p:sp>
        <p:nvSpPr>
          <p:cNvPr id="576531" name="Text Box 19"/>
          <p:cNvSpPr txBox="1">
            <a:spLocks noChangeArrowheads="1"/>
          </p:cNvSpPr>
          <p:nvPr/>
        </p:nvSpPr>
        <p:spPr bwMode="auto">
          <a:xfrm>
            <a:off x="76200" y="2362200"/>
            <a:ext cx="2590800" cy="822325"/>
          </a:xfrm>
          <a:prstGeom prst="rect">
            <a:avLst/>
          </a:prstGeom>
          <a:gradFill rotWithShape="0">
            <a:gsLst>
              <a:gs pos="0">
                <a:srgbClr val="7394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Output Broadcaster &amp; I/O Relayer++</a:t>
            </a:r>
          </a:p>
        </p:txBody>
      </p:sp>
      <p:sp>
        <p:nvSpPr>
          <p:cNvPr id="576532" name="Line 20"/>
          <p:cNvSpPr>
            <a:spLocks noChangeShapeType="1"/>
          </p:cNvSpPr>
          <p:nvPr/>
        </p:nvSpPr>
        <p:spPr bwMode="auto">
          <a:xfrm>
            <a:off x="1447800" y="3200400"/>
            <a:ext cx="6248400" cy="4572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33" name="Line 21"/>
          <p:cNvSpPr>
            <a:spLocks noChangeShapeType="1"/>
          </p:cNvSpPr>
          <p:nvPr/>
        </p:nvSpPr>
        <p:spPr bwMode="auto">
          <a:xfrm>
            <a:off x="1295400" y="3200400"/>
            <a:ext cx="3048000" cy="4572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34" name="Text Box 22"/>
          <p:cNvSpPr txBox="1">
            <a:spLocks noChangeArrowheads="1"/>
          </p:cNvSpPr>
          <p:nvPr/>
        </p:nvSpPr>
        <p:spPr bwMode="auto">
          <a:xfrm>
            <a:off x="3321050" y="3657600"/>
            <a:ext cx="1828800" cy="457200"/>
          </a:xfrm>
          <a:prstGeom prst="rect">
            <a:avLst/>
          </a:prstGeom>
          <a:gradFill rotWithShape="0">
            <a:gsLst>
              <a:gs pos="0">
                <a:srgbClr val="7394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 I/O Relayer</a:t>
            </a:r>
          </a:p>
        </p:txBody>
      </p:sp>
      <p:sp>
        <p:nvSpPr>
          <p:cNvPr id="576535" name="Text Box 23"/>
          <p:cNvSpPr txBox="1">
            <a:spLocks noChangeArrowheads="1"/>
          </p:cNvSpPr>
          <p:nvPr/>
        </p:nvSpPr>
        <p:spPr bwMode="auto">
          <a:xfrm>
            <a:off x="6705600" y="3657600"/>
            <a:ext cx="1828800" cy="457200"/>
          </a:xfrm>
          <a:prstGeom prst="rect">
            <a:avLst/>
          </a:prstGeom>
          <a:gradFill rotWithShape="0">
            <a:gsLst>
              <a:gs pos="0">
                <a:srgbClr val="7394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 I/O Relayer</a:t>
            </a:r>
          </a:p>
        </p:txBody>
      </p:sp>
      <p:sp>
        <p:nvSpPr>
          <p:cNvPr id="33" name="Rectangle 10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8305800" cy="838200"/>
          </a:xfrm>
        </p:spPr>
        <p:txBody>
          <a:bodyPr>
            <a:normAutofit/>
          </a:bodyPr>
          <a:lstStyle/>
          <a:p>
            <a:r>
              <a:rPr lang="en-US" smtClean="0"/>
              <a:t>“Output” Calls with Return Values</a:t>
            </a:r>
            <a:endParaRPr lang="en-US" dirty="0"/>
          </a:p>
        </p:txBody>
      </p:sp>
      <p:sp>
        <p:nvSpPr>
          <p:cNvPr id="43" name="Text Box 33"/>
          <p:cNvSpPr txBox="1">
            <a:spLocks noChangeArrowheads="1"/>
          </p:cNvSpPr>
          <p:nvPr/>
        </p:nvSpPr>
        <p:spPr bwMode="auto">
          <a:xfrm>
            <a:off x="1371600" y="1981200"/>
            <a:ext cx="1287532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err="1" smtClean="0">
                <a:solidFill>
                  <a:srgbClr val="5F5F5F"/>
                </a:solidFill>
              </a:rPr>
              <a:t>listFonts</a:t>
            </a:r>
            <a:r>
              <a:rPr lang="en-US" dirty="0" smtClean="0">
                <a:solidFill>
                  <a:srgbClr val="5F5F5F"/>
                </a:solidFill>
              </a:rPr>
              <a:t>()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572000" y="1371600"/>
            <a:ext cx="35814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 call with return value may be </a:t>
            </a:r>
            <a:r>
              <a:rPr lang="en-US" dirty="0" err="1" smtClean="0"/>
              <a:t>unicast</a:t>
            </a:r>
            <a:r>
              <a:rPr lang="en-US" dirty="0" smtClean="0"/>
              <a:t> to master window system.</a:t>
            </a:r>
            <a:endParaRPr lang="en-US" dirty="0"/>
          </a:p>
        </p:txBody>
      </p:sp>
      <p:sp>
        <p:nvSpPr>
          <p:cNvPr id="44" name="Text Box 33"/>
          <p:cNvSpPr txBox="1">
            <a:spLocks noChangeArrowheads="1"/>
          </p:cNvSpPr>
          <p:nvPr/>
        </p:nvSpPr>
        <p:spPr bwMode="auto">
          <a:xfrm>
            <a:off x="152400" y="3352800"/>
            <a:ext cx="954107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5, 9, 11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31" name="Text Box 33"/>
          <p:cNvSpPr txBox="1">
            <a:spLocks noChangeArrowheads="1"/>
          </p:cNvSpPr>
          <p:nvPr/>
        </p:nvSpPr>
        <p:spPr bwMode="auto">
          <a:xfrm>
            <a:off x="228600" y="1752600"/>
            <a:ext cx="954107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5, 9, 11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36" name="Text Box 33"/>
          <p:cNvSpPr txBox="1">
            <a:spLocks noChangeArrowheads="1"/>
          </p:cNvSpPr>
          <p:nvPr/>
        </p:nvSpPr>
        <p:spPr bwMode="auto">
          <a:xfrm>
            <a:off x="1295400" y="4495800"/>
            <a:ext cx="1287532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err="1" smtClean="0">
                <a:solidFill>
                  <a:srgbClr val="5F5F5F"/>
                </a:solidFill>
              </a:rPr>
              <a:t>listFonts</a:t>
            </a:r>
            <a:r>
              <a:rPr lang="en-US" dirty="0" smtClean="0">
                <a:solidFill>
                  <a:srgbClr val="5F5F5F"/>
                </a:solidFill>
              </a:rPr>
              <a:t>()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4648200" y="6324600"/>
            <a:ext cx="13901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663300"/>
                </a:solidFill>
              </a:rPr>
              <a:t>(Has Floor)</a:t>
            </a:r>
            <a:endParaRPr lang="en-US" dirty="0">
              <a:solidFill>
                <a:srgbClr val="663300"/>
              </a:solidFill>
            </a:endParaRPr>
          </a:p>
        </p:txBody>
      </p:sp>
      <p:pic>
        <p:nvPicPr>
          <p:cNvPr id="28" name="~PP524.WAV">
            <a:hlinkClick r:id="" action="ppaction://media"/>
          </p:cNvPr>
          <p:cNvPicPr>
            <a:picLocks noRot="1" noChangeAspect="1"/>
          </p:cNvPicPr>
          <p:nvPr>
            <a:wavAudioFile r:embed="rId2" name="~PP524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43" grpId="0" animBg="1"/>
      <p:bldP spid="47" grpId="0" animBg="1"/>
      <p:bldP spid="44" grpId="0" animBg="1"/>
      <p:bldP spid="31" grpId="0" animBg="1"/>
      <p:bldP spid="3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Text Box 2"/>
          <p:cNvSpPr txBox="1">
            <a:spLocks noChangeArrowheads="1"/>
          </p:cNvSpPr>
          <p:nvPr/>
        </p:nvSpPr>
        <p:spPr bwMode="auto">
          <a:xfrm>
            <a:off x="3549650" y="6324600"/>
            <a:ext cx="989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663300"/>
                </a:solidFill>
              </a:rPr>
              <a:t>User 2</a:t>
            </a:r>
          </a:p>
        </p:txBody>
      </p:sp>
      <p:sp>
        <p:nvSpPr>
          <p:cNvPr id="576515" name="Text Box 3"/>
          <p:cNvSpPr txBox="1">
            <a:spLocks noChangeArrowheads="1"/>
          </p:cNvSpPr>
          <p:nvPr/>
        </p:nvSpPr>
        <p:spPr bwMode="auto">
          <a:xfrm>
            <a:off x="7164388" y="6324600"/>
            <a:ext cx="989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663300"/>
                </a:solidFill>
              </a:rPr>
              <a:t>User 3</a:t>
            </a:r>
          </a:p>
        </p:txBody>
      </p:sp>
      <p:sp>
        <p:nvSpPr>
          <p:cNvPr id="576516" name="Line 4"/>
          <p:cNvSpPr>
            <a:spLocks noChangeShapeType="1"/>
          </p:cNvSpPr>
          <p:nvPr/>
        </p:nvSpPr>
        <p:spPr bwMode="auto">
          <a:xfrm flipH="1">
            <a:off x="1219200" y="1752600"/>
            <a:ext cx="0" cy="6096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17" name="Line 5"/>
          <p:cNvSpPr>
            <a:spLocks noChangeShapeType="1"/>
          </p:cNvSpPr>
          <p:nvPr/>
        </p:nvSpPr>
        <p:spPr bwMode="auto">
          <a:xfrm>
            <a:off x="4235450" y="4114800"/>
            <a:ext cx="0" cy="8382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18" name="Line 6"/>
          <p:cNvSpPr>
            <a:spLocks noChangeShapeType="1"/>
          </p:cNvSpPr>
          <p:nvPr/>
        </p:nvSpPr>
        <p:spPr bwMode="auto">
          <a:xfrm>
            <a:off x="7620000" y="4114800"/>
            <a:ext cx="0" cy="9144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20" name="Line 8"/>
          <p:cNvSpPr>
            <a:spLocks noChangeShapeType="1"/>
          </p:cNvSpPr>
          <p:nvPr/>
        </p:nvSpPr>
        <p:spPr bwMode="auto">
          <a:xfrm>
            <a:off x="4235450" y="5562600"/>
            <a:ext cx="0" cy="8382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21" name="Line 9"/>
          <p:cNvSpPr>
            <a:spLocks noChangeShapeType="1"/>
          </p:cNvSpPr>
          <p:nvPr/>
        </p:nvSpPr>
        <p:spPr bwMode="auto">
          <a:xfrm>
            <a:off x="7620000" y="5486400"/>
            <a:ext cx="0" cy="9906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22" name="Text Box 10"/>
          <p:cNvSpPr txBox="1">
            <a:spLocks noChangeArrowheads="1"/>
          </p:cNvSpPr>
          <p:nvPr/>
        </p:nvSpPr>
        <p:spPr bwMode="auto">
          <a:xfrm>
            <a:off x="685800" y="6324600"/>
            <a:ext cx="989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663300"/>
                </a:solidFill>
              </a:rPr>
              <a:t>User 1</a:t>
            </a:r>
          </a:p>
        </p:txBody>
      </p:sp>
      <p:sp>
        <p:nvSpPr>
          <p:cNvPr id="576523" name="Line 11"/>
          <p:cNvSpPr>
            <a:spLocks noChangeShapeType="1"/>
          </p:cNvSpPr>
          <p:nvPr/>
        </p:nvSpPr>
        <p:spPr bwMode="auto">
          <a:xfrm>
            <a:off x="1219200" y="3200400"/>
            <a:ext cx="0" cy="17526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24" name="Line 12"/>
          <p:cNvSpPr>
            <a:spLocks noChangeShapeType="1"/>
          </p:cNvSpPr>
          <p:nvPr/>
        </p:nvSpPr>
        <p:spPr bwMode="auto">
          <a:xfrm>
            <a:off x="1219200" y="5562600"/>
            <a:ext cx="0" cy="8382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25" name="Text Box 13"/>
          <p:cNvSpPr txBox="1">
            <a:spLocks noChangeArrowheads="1"/>
          </p:cNvSpPr>
          <p:nvPr/>
        </p:nvSpPr>
        <p:spPr bwMode="auto">
          <a:xfrm>
            <a:off x="152400" y="1295400"/>
            <a:ext cx="2438400" cy="369332"/>
          </a:xfrm>
          <a:prstGeom prst="rect">
            <a:avLst/>
          </a:prstGeom>
          <a:solidFill>
            <a:srgbClr val="66FFFF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n-US" dirty="0" smtClean="0"/>
              <a:t>Window Application</a:t>
            </a:r>
            <a:endParaRPr lang="en-US" dirty="0"/>
          </a:p>
        </p:txBody>
      </p:sp>
      <p:sp>
        <p:nvSpPr>
          <p:cNvPr id="576526" name="Text Box 14"/>
          <p:cNvSpPr txBox="1">
            <a:spLocks noChangeArrowheads="1"/>
          </p:cNvSpPr>
          <p:nvPr/>
        </p:nvSpPr>
        <p:spPr bwMode="auto">
          <a:xfrm>
            <a:off x="304800" y="5029200"/>
            <a:ext cx="1905000" cy="369332"/>
          </a:xfrm>
          <a:prstGeom prst="rect">
            <a:avLst/>
          </a:prstGeom>
          <a:solidFill>
            <a:srgbClr val="6699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Window System</a:t>
            </a:r>
            <a:endParaRPr lang="en-US" dirty="0"/>
          </a:p>
        </p:txBody>
      </p:sp>
      <p:sp>
        <p:nvSpPr>
          <p:cNvPr id="576527" name="Text Box 15"/>
          <p:cNvSpPr txBox="1">
            <a:spLocks noChangeArrowheads="1"/>
          </p:cNvSpPr>
          <p:nvPr/>
        </p:nvSpPr>
        <p:spPr bwMode="auto">
          <a:xfrm>
            <a:off x="3321050" y="5029200"/>
            <a:ext cx="1936750" cy="369332"/>
          </a:xfrm>
          <a:prstGeom prst="rect">
            <a:avLst/>
          </a:prstGeom>
          <a:solidFill>
            <a:srgbClr val="6699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Window System</a:t>
            </a:r>
            <a:endParaRPr lang="en-US" dirty="0"/>
          </a:p>
        </p:txBody>
      </p:sp>
      <p:sp>
        <p:nvSpPr>
          <p:cNvPr id="576528" name="Text Box 16"/>
          <p:cNvSpPr txBox="1">
            <a:spLocks noChangeArrowheads="1"/>
          </p:cNvSpPr>
          <p:nvPr/>
        </p:nvSpPr>
        <p:spPr bwMode="auto">
          <a:xfrm>
            <a:off x="6705600" y="5029200"/>
            <a:ext cx="1981200" cy="369332"/>
          </a:xfrm>
          <a:prstGeom prst="rect">
            <a:avLst/>
          </a:prstGeom>
          <a:solidFill>
            <a:srgbClr val="6699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Window System</a:t>
            </a:r>
            <a:endParaRPr lang="en-US" dirty="0"/>
          </a:p>
        </p:txBody>
      </p:sp>
      <p:sp>
        <p:nvSpPr>
          <p:cNvPr id="576531" name="Text Box 19"/>
          <p:cNvSpPr txBox="1">
            <a:spLocks noChangeArrowheads="1"/>
          </p:cNvSpPr>
          <p:nvPr/>
        </p:nvSpPr>
        <p:spPr bwMode="auto">
          <a:xfrm>
            <a:off x="76200" y="2362200"/>
            <a:ext cx="2590800" cy="822325"/>
          </a:xfrm>
          <a:prstGeom prst="rect">
            <a:avLst/>
          </a:prstGeom>
          <a:gradFill rotWithShape="0">
            <a:gsLst>
              <a:gs pos="0">
                <a:srgbClr val="7394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Output Broadcaster &amp; I/O Relayer++</a:t>
            </a:r>
          </a:p>
        </p:txBody>
      </p:sp>
      <p:sp>
        <p:nvSpPr>
          <p:cNvPr id="576532" name="Line 20"/>
          <p:cNvSpPr>
            <a:spLocks noChangeShapeType="1"/>
          </p:cNvSpPr>
          <p:nvPr/>
        </p:nvSpPr>
        <p:spPr bwMode="auto">
          <a:xfrm>
            <a:off x="1447800" y="3200400"/>
            <a:ext cx="6248400" cy="4572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33" name="Line 21"/>
          <p:cNvSpPr>
            <a:spLocks noChangeShapeType="1"/>
          </p:cNvSpPr>
          <p:nvPr/>
        </p:nvSpPr>
        <p:spPr bwMode="auto">
          <a:xfrm>
            <a:off x="1295400" y="3200400"/>
            <a:ext cx="3048000" cy="4572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34" name="Text Box 22"/>
          <p:cNvSpPr txBox="1">
            <a:spLocks noChangeArrowheads="1"/>
          </p:cNvSpPr>
          <p:nvPr/>
        </p:nvSpPr>
        <p:spPr bwMode="auto">
          <a:xfrm>
            <a:off x="3321050" y="3657600"/>
            <a:ext cx="1828800" cy="457200"/>
          </a:xfrm>
          <a:prstGeom prst="rect">
            <a:avLst/>
          </a:prstGeom>
          <a:gradFill rotWithShape="0">
            <a:gsLst>
              <a:gs pos="0">
                <a:srgbClr val="7394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 I/O Relayer</a:t>
            </a:r>
          </a:p>
        </p:txBody>
      </p:sp>
      <p:sp>
        <p:nvSpPr>
          <p:cNvPr id="576535" name="Text Box 23"/>
          <p:cNvSpPr txBox="1">
            <a:spLocks noChangeArrowheads="1"/>
          </p:cNvSpPr>
          <p:nvPr/>
        </p:nvSpPr>
        <p:spPr bwMode="auto">
          <a:xfrm>
            <a:off x="6705600" y="3657600"/>
            <a:ext cx="1828800" cy="457200"/>
          </a:xfrm>
          <a:prstGeom prst="rect">
            <a:avLst/>
          </a:prstGeom>
          <a:gradFill rotWithShape="0">
            <a:gsLst>
              <a:gs pos="0">
                <a:srgbClr val="7394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 I/O Relayer</a:t>
            </a:r>
          </a:p>
        </p:txBody>
      </p:sp>
      <p:sp>
        <p:nvSpPr>
          <p:cNvPr id="33" name="Rectangle 10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8305800" cy="838200"/>
          </a:xfrm>
        </p:spPr>
        <p:txBody>
          <a:bodyPr>
            <a:normAutofit/>
          </a:bodyPr>
          <a:lstStyle/>
          <a:p>
            <a:r>
              <a:rPr lang="en-US" smtClean="0"/>
              <a:t>Calls with Return Values</a:t>
            </a:r>
            <a:endParaRPr lang="en-US" dirty="0"/>
          </a:p>
        </p:txBody>
      </p:sp>
      <p:sp>
        <p:nvSpPr>
          <p:cNvPr id="43" name="Text Box 33"/>
          <p:cNvSpPr txBox="1">
            <a:spLocks noChangeArrowheads="1"/>
          </p:cNvSpPr>
          <p:nvPr/>
        </p:nvSpPr>
        <p:spPr bwMode="auto">
          <a:xfrm>
            <a:off x="1371600" y="1981200"/>
            <a:ext cx="1287532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err="1" smtClean="0">
                <a:solidFill>
                  <a:srgbClr val="5F5F5F"/>
                </a:solidFill>
              </a:rPr>
              <a:t>listFonts</a:t>
            </a:r>
            <a:r>
              <a:rPr lang="en-US" dirty="0" smtClean="0">
                <a:solidFill>
                  <a:srgbClr val="5F5F5F"/>
                </a:solidFill>
              </a:rPr>
              <a:t>()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572000" y="1143000"/>
            <a:ext cx="35814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 call with return value may be </a:t>
            </a:r>
            <a:r>
              <a:rPr lang="en-US" dirty="0" err="1" smtClean="0"/>
              <a:t>unicast</a:t>
            </a:r>
            <a:r>
              <a:rPr lang="en-US" dirty="0" smtClean="0"/>
              <a:t> to any window system.</a:t>
            </a:r>
            <a:endParaRPr lang="en-US" dirty="0"/>
          </a:p>
        </p:txBody>
      </p:sp>
      <p:sp>
        <p:nvSpPr>
          <p:cNvPr id="31" name="Text Box 33"/>
          <p:cNvSpPr txBox="1">
            <a:spLocks noChangeArrowheads="1"/>
          </p:cNvSpPr>
          <p:nvPr/>
        </p:nvSpPr>
        <p:spPr bwMode="auto">
          <a:xfrm>
            <a:off x="228600" y="1752600"/>
            <a:ext cx="954107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3, 9, 11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26" name="Text Box 33"/>
          <p:cNvSpPr txBox="1">
            <a:spLocks noChangeArrowheads="1"/>
          </p:cNvSpPr>
          <p:nvPr/>
        </p:nvSpPr>
        <p:spPr bwMode="auto">
          <a:xfrm>
            <a:off x="7543800" y="4495800"/>
            <a:ext cx="1287532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err="1" smtClean="0">
                <a:solidFill>
                  <a:srgbClr val="5F5F5F"/>
                </a:solidFill>
              </a:rPr>
              <a:t>listFonts</a:t>
            </a:r>
            <a:r>
              <a:rPr lang="en-US" dirty="0" smtClean="0">
                <a:solidFill>
                  <a:srgbClr val="5F5F5F"/>
                </a:solidFill>
              </a:rPr>
              <a:t>()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27" name="Text Box 33"/>
          <p:cNvSpPr txBox="1">
            <a:spLocks noChangeArrowheads="1"/>
          </p:cNvSpPr>
          <p:nvPr/>
        </p:nvSpPr>
        <p:spPr bwMode="auto">
          <a:xfrm>
            <a:off x="6553200" y="4191000"/>
            <a:ext cx="954107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3, 9, 11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28" name="Text Box 33"/>
          <p:cNvSpPr txBox="1">
            <a:spLocks noChangeArrowheads="1"/>
          </p:cNvSpPr>
          <p:nvPr/>
        </p:nvSpPr>
        <p:spPr bwMode="auto">
          <a:xfrm>
            <a:off x="152400" y="3364468"/>
            <a:ext cx="954107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3, 9, 11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72000" y="1905000"/>
            <a:ext cx="36576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Unicast</a:t>
            </a:r>
            <a:r>
              <a:rPr lang="en-US" dirty="0" smtClean="0"/>
              <a:t> to slave involves network delay and translation.</a:t>
            </a:r>
            <a:endParaRPr lang="en-US" dirty="0"/>
          </a:p>
        </p:txBody>
      </p:sp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4648200" y="6324600"/>
            <a:ext cx="13901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663300"/>
                </a:solidFill>
              </a:rPr>
              <a:t>(Has Floor)</a:t>
            </a:r>
            <a:endParaRPr lang="en-US" dirty="0">
              <a:solidFill>
                <a:srgbClr val="663300"/>
              </a:solidFill>
            </a:endParaRPr>
          </a:p>
        </p:txBody>
      </p:sp>
      <p:pic>
        <p:nvPicPr>
          <p:cNvPr id="32" name="~PP1511.WAV">
            <a:hlinkClick r:id="" action="ppaction://media"/>
          </p:cNvPr>
          <p:cNvPicPr>
            <a:picLocks noRot="1" noChangeAspect="1"/>
          </p:cNvPicPr>
          <p:nvPr>
            <a:wavAudioFile r:embed="rId2" name="~PP1511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47" grpId="0" animBg="1"/>
      <p:bldP spid="31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Text Box 2"/>
          <p:cNvSpPr txBox="1">
            <a:spLocks noChangeArrowheads="1"/>
          </p:cNvSpPr>
          <p:nvPr/>
        </p:nvSpPr>
        <p:spPr bwMode="auto">
          <a:xfrm>
            <a:off x="3549650" y="6324600"/>
            <a:ext cx="989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663300"/>
                </a:solidFill>
              </a:rPr>
              <a:t>User 2</a:t>
            </a:r>
          </a:p>
        </p:txBody>
      </p:sp>
      <p:sp>
        <p:nvSpPr>
          <p:cNvPr id="576515" name="Text Box 3"/>
          <p:cNvSpPr txBox="1">
            <a:spLocks noChangeArrowheads="1"/>
          </p:cNvSpPr>
          <p:nvPr/>
        </p:nvSpPr>
        <p:spPr bwMode="auto">
          <a:xfrm>
            <a:off x="7164388" y="6324600"/>
            <a:ext cx="989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663300"/>
                </a:solidFill>
              </a:rPr>
              <a:t>User 3</a:t>
            </a:r>
          </a:p>
        </p:txBody>
      </p:sp>
      <p:sp>
        <p:nvSpPr>
          <p:cNvPr id="576516" name="Line 4"/>
          <p:cNvSpPr>
            <a:spLocks noChangeShapeType="1"/>
          </p:cNvSpPr>
          <p:nvPr/>
        </p:nvSpPr>
        <p:spPr bwMode="auto">
          <a:xfrm flipH="1">
            <a:off x="1219200" y="1752600"/>
            <a:ext cx="0" cy="6096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17" name="Line 5"/>
          <p:cNvSpPr>
            <a:spLocks noChangeShapeType="1"/>
          </p:cNvSpPr>
          <p:nvPr/>
        </p:nvSpPr>
        <p:spPr bwMode="auto">
          <a:xfrm>
            <a:off x="4235450" y="4114800"/>
            <a:ext cx="0" cy="8382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18" name="Line 6"/>
          <p:cNvSpPr>
            <a:spLocks noChangeShapeType="1"/>
          </p:cNvSpPr>
          <p:nvPr/>
        </p:nvSpPr>
        <p:spPr bwMode="auto">
          <a:xfrm>
            <a:off x="7620000" y="4114800"/>
            <a:ext cx="0" cy="9144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20" name="Line 8"/>
          <p:cNvSpPr>
            <a:spLocks noChangeShapeType="1"/>
          </p:cNvSpPr>
          <p:nvPr/>
        </p:nvSpPr>
        <p:spPr bwMode="auto">
          <a:xfrm>
            <a:off x="4235450" y="5562600"/>
            <a:ext cx="0" cy="8382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21" name="Line 9"/>
          <p:cNvSpPr>
            <a:spLocks noChangeShapeType="1"/>
          </p:cNvSpPr>
          <p:nvPr/>
        </p:nvSpPr>
        <p:spPr bwMode="auto">
          <a:xfrm>
            <a:off x="7620000" y="5486400"/>
            <a:ext cx="0" cy="9906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22" name="Text Box 10"/>
          <p:cNvSpPr txBox="1">
            <a:spLocks noChangeArrowheads="1"/>
          </p:cNvSpPr>
          <p:nvPr/>
        </p:nvSpPr>
        <p:spPr bwMode="auto">
          <a:xfrm>
            <a:off x="685800" y="6324600"/>
            <a:ext cx="989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663300"/>
                </a:solidFill>
              </a:rPr>
              <a:t>User 1</a:t>
            </a:r>
          </a:p>
        </p:txBody>
      </p:sp>
      <p:sp>
        <p:nvSpPr>
          <p:cNvPr id="576523" name="Line 11"/>
          <p:cNvSpPr>
            <a:spLocks noChangeShapeType="1"/>
          </p:cNvSpPr>
          <p:nvPr/>
        </p:nvSpPr>
        <p:spPr bwMode="auto">
          <a:xfrm>
            <a:off x="1219200" y="3200400"/>
            <a:ext cx="0" cy="17526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24" name="Line 12"/>
          <p:cNvSpPr>
            <a:spLocks noChangeShapeType="1"/>
          </p:cNvSpPr>
          <p:nvPr/>
        </p:nvSpPr>
        <p:spPr bwMode="auto">
          <a:xfrm>
            <a:off x="1219200" y="5562600"/>
            <a:ext cx="0" cy="8382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25" name="Text Box 13"/>
          <p:cNvSpPr txBox="1">
            <a:spLocks noChangeArrowheads="1"/>
          </p:cNvSpPr>
          <p:nvPr/>
        </p:nvSpPr>
        <p:spPr bwMode="auto">
          <a:xfrm>
            <a:off x="152400" y="1295400"/>
            <a:ext cx="2438400" cy="369332"/>
          </a:xfrm>
          <a:prstGeom prst="rect">
            <a:avLst/>
          </a:prstGeom>
          <a:solidFill>
            <a:srgbClr val="66FFFF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n-US" dirty="0" smtClean="0"/>
              <a:t>Window Application</a:t>
            </a:r>
            <a:endParaRPr lang="en-US" dirty="0"/>
          </a:p>
        </p:txBody>
      </p:sp>
      <p:sp>
        <p:nvSpPr>
          <p:cNvPr id="576526" name="Text Box 14"/>
          <p:cNvSpPr txBox="1">
            <a:spLocks noChangeArrowheads="1"/>
          </p:cNvSpPr>
          <p:nvPr/>
        </p:nvSpPr>
        <p:spPr bwMode="auto">
          <a:xfrm>
            <a:off x="304800" y="5029200"/>
            <a:ext cx="1905000" cy="369332"/>
          </a:xfrm>
          <a:prstGeom prst="rect">
            <a:avLst/>
          </a:prstGeom>
          <a:solidFill>
            <a:srgbClr val="6699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Window System</a:t>
            </a:r>
            <a:endParaRPr lang="en-US" dirty="0"/>
          </a:p>
        </p:txBody>
      </p:sp>
      <p:sp>
        <p:nvSpPr>
          <p:cNvPr id="576527" name="Text Box 15"/>
          <p:cNvSpPr txBox="1">
            <a:spLocks noChangeArrowheads="1"/>
          </p:cNvSpPr>
          <p:nvPr/>
        </p:nvSpPr>
        <p:spPr bwMode="auto">
          <a:xfrm>
            <a:off x="3321050" y="5029200"/>
            <a:ext cx="1936750" cy="369332"/>
          </a:xfrm>
          <a:prstGeom prst="rect">
            <a:avLst/>
          </a:prstGeom>
          <a:solidFill>
            <a:srgbClr val="6699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Window System</a:t>
            </a:r>
            <a:endParaRPr lang="en-US" dirty="0"/>
          </a:p>
        </p:txBody>
      </p:sp>
      <p:sp>
        <p:nvSpPr>
          <p:cNvPr id="576528" name="Text Box 16"/>
          <p:cNvSpPr txBox="1">
            <a:spLocks noChangeArrowheads="1"/>
          </p:cNvSpPr>
          <p:nvPr/>
        </p:nvSpPr>
        <p:spPr bwMode="auto">
          <a:xfrm>
            <a:off x="6705600" y="5029200"/>
            <a:ext cx="1981200" cy="369332"/>
          </a:xfrm>
          <a:prstGeom prst="rect">
            <a:avLst/>
          </a:prstGeom>
          <a:solidFill>
            <a:srgbClr val="6699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Window System</a:t>
            </a:r>
            <a:endParaRPr lang="en-US" dirty="0"/>
          </a:p>
        </p:txBody>
      </p:sp>
      <p:sp>
        <p:nvSpPr>
          <p:cNvPr id="576531" name="Text Box 19"/>
          <p:cNvSpPr txBox="1">
            <a:spLocks noChangeArrowheads="1"/>
          </p:cNvSpPr>
          <p:nvPr/>
        </p:nvSpPr>
        <p:spPr bwMode="auto">
          <a:xfrm>
            <a:off x="76200" y="2362200"/>
            <a:ext cx="2590800" cy="822325"/>
          </a:xfrm>
          <a:prstGeom prst="rect">
            <a:avLst/>
          </a:prstGeom>
          <a:gradFill rotWithShape="0">
            <a:gsLst>
              <a:gs pos="0">
                <a:srgbClr val="7394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Output Broadcaster &amp; I/O Relayer++</a:t>
            </a:r>
          </a:p>
        </p:txBody>
      </p:sp>
      <p:sp>
        <p:nvSpPr>
          <p:cNvPr id="576532" name="Line 20"/>
          <p:cNvSpPr>
            <a:spLocks noChangeShapeType="1"/>
          </p:cNvSpPr>
          <p:nvPr/>
        </p:nvSpPr>
        <p:spPr bwMode="auto">
          <a:xfrm>
            <a:off x="1447800" y="3200400"/>
            <a:ext cx="6248400" cy="4572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33" name="Line 21"/>
          <p:cNvSpPr>
            <a:spLocks noChangeShapeType="1"/>
          </p:cNvSpPr>
          <p:nvPr/>
        </p:nvSpPr>
        <p:spPr bwMode="auto">
          <a:xfrm>
            <a:off x="1295400" y="3200400"/>
            <a:ext cx="3048000" cy="4572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34" name="Text Box 22"/>
          <p:cNvSpPr txBox="1">
            <a:spLocks noChangeArrowheads="1"/>
          </p:cNvSpPr>
          <p:nvPr/>
        </p:nvSpPr>
        <p:spPr bwMode="auto">
          <a:xfrm>
            <a:off x="3321050" y="3657600"/>
            <a:ext cx="1828800" cy="457200"/>
          </a:xfrm>
          <a:prstGeom prst="rect">
            <a:avLst/>
          </a:prstGeom>
          <a:gradFill rotWithShape="0">
            <a:gsLst>
              <a:gs pos="0">
                <a:srgbClr val="7394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 I/O Relayer</a:t>
            </a:r>
          </a:p>
        </p:txBody>
      </p:sp>
      <p:sp>
        <p:nvSpPr>
          <p:cNvPr id="576535" name="Text Box 23"/>
          <p:cNvSpPr txBox="1">
            <a:spLocks noChangeArrowheads="1"/>
          </p:cNvSpPr>
          <p:nvPr/>
        </p:nvSpPr>
        <p:spPr bwMode="auto">
          <a:xfrm>
            <a:off x="6705600" y="3657600"/>
            <a:ext cx="1828800" cy="457200"/>
          </a:xfrm>
          <a:prstGeom prst="rect">
            <a:avLst/>
          </a:prstGeom>
          <a:gradFill rotWithShape="0">
            <a:gsLst>
              <a:gs pos="0">
                <a:srgbClr val="7394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 I/O Relayer</a:t>
            </a:r>
          </a:p>
        </p:txBody>
      </p:sp>
      <p:sp>
        <p:nvSpPr>
          <p:cNvPr id="33" name="Rectangle 10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8305800" cy="838200"/>
          </a:xfrm>
        </p:spPr>
        <p:txBody>
          <a:bodyPr>
            <a:normAutofit/>
          </a:bodyPr>
          <a:lstStyle/>
          <a:p>
            <a:r>
              <a:rPr lang="en-US" smtClean="0"/>
              <a:t>Broadcasting Calls with Return Values</a:t>
            </a:r>
            <a:endParaRPr lang="en-US" dirty="0"/>
          </a:p>
        </p:txBody>
      </p:sp>
      <p:sp>
        <p:nvSpPr>
          <p:cNvPr id="43" name="Text Box 33"/>
          <p:cNvSpPr txBox="1">
            <a:spLocks noChangeArrowheads="1"/>
          </p:cNvSpPr>
          <p:nvPr/>
        </p:nvSpPr>
        <p:spPr bwMode="auto">
          <a:xfrm>
            <a:off x="1371600" y="1981200"/>
            <a:ext cx="1287532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err="1" smtClean="0">
                <a:solidFill>
                  <a:srgbClr val="5F5F5F"/>
                </a:solidFill>
              </a:rPr>
              <a:t>listFonts</a:t>
            </a:r>
            <a:r>
              <a:rPr lang="en-US" dirty="0" smtClean="0">
                <a:solidFill>
                  <a:srgbClr val="5F5F5F"/>
                </a:solidFill>
              </a:rPr>
              <a:t>()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648200" y="1219200"/>
            <a:ext cx="37338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 call with return value may be broadcast to all window systems.</a:t>
            </a:r>
            <a:endParaRPr lang="en-US" dirty="0"/>
          </a:p>
        </p:txBody>
      </p:sp>
      <p:sp>
        <p:nvSpPr>
          <p:cNvPr id="31" name="Text Box 33"/>
          <p:cNvSpPr txBox="1">
            <a:spLocks noChangeArrowheads="1"/>
          </p:cNvSpPr>
          <p:nvPr/>
        </p:nvSpPr>
        <p:spPr bwMode="auto">
          <a:xfrm>
            <a:off x="228600" y="1752600"/>
            <a:ext cx="761747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 9, 11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26" name="Text Box 33"/>
          <p:cNvSpPr txBox="1">
            <a:spLocks noChangeArrowheads="1"/>
          </p:cNvSpPr>
          <p:nvPr/>
        </p:nvSpPr>
        <p:spPr bwMode="auto">
          <a:xfrm>
            <a:off x="7620000" y="4495800"/>
            <a:ext cx="1287532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err="1" smtClean="0">
                <a:solidFill>
                  <a:srgbClr val="5F5F5F"/>
                </a:solidFill>
              </a:rPr>
              <a:t>listFonts</a:t>
            </a:r>
            <a:r>
              <a:rPr lang="en-US" dirty="0" smtClean="0">
                <a:solidFill>
                  <a:srgbClr val="5F5F5F"/>
                </a:solidFill>
              </a:rPr>
              <a:t>()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27" name="Text Box 33"/>
          <p:cNvSpPr txBox="1">
            <a:spLocks noChangeArrowheads="1"/>
          </p:cNvSpPr>
          <p:nvPr/>
        </p:nvSpPr>
        <p:spPr bwMode="auto">
          <a:xfrm>
            <a:off x="6553200" y="4191000"/>
            <a:ext cx="954107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3, 9, 11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28" name="Text Box 33"/>
          <p:cNvSpPr txBox="1">
            <a:spLocks noChangeArrowheads="1"/>
          </p:cNvSpPr>
          <p:nvPr/>
        </p:nvSpPr>
        <p:spPr bwMode="auto">
          <a:xfrm>
            <a:off x="152400" y="3288268"/>
            <a:ext cx="954107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5, 9, 11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29" name="Text Box 33"/>
          <p:cNvSpPr txBox="1">
            <a:spLocks noChangeArrowheads="1"/>
          </p:cNvSpPr>
          <p:nvPr/>
        </p:nvSpPr>
        <p:spPr bwMode="auto">
          <a:xfrm>
            <a:off x="4267200" y="4495800"/>
            <a:ext cx="1287532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err="1" smtClean="0">
                <a:solidFill>
                  <a:srgbClr val="5F5F5F"/>
                </a:solidFill>
              </a:rPr>
              <a:t>listFonts</a:t>
            </a:r>
            <a:r>
              <a:rPr lang="en-US" dirty="0" smtClean="0">
                <a:solidFill>
                  <a:srgbClr val="5F5F5F"/>
                </a:solidFill>
              </a:rPr>
              <a:t>()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30" name="Text Box 33"/>
          <p:cNvSpPr txBox="1">
            <a:spLocks noChangeArrowheads="1"/>
          </p:cNvSpPr>
          <p:nvPr/>
        </p:nvSpPr>
        <p:spPr bwMode="auto">
          <a:xfrm>
            <a:off x="1295400" y="4495800"/>
            <a:ext cx="1287532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err="1" smtClean="0">
                <a:solidFill>
                  <a:srgbClr val="5F5F5F"/>
                </a:solidFill>
              </a:rPr>
              <a:t>listFonts</a:t>
            </a:r>
            <a:r>
              <a:rPr lang="en-US" dirty="0" smtClean="0">
                <a:solidFill>
                  <a:srgbClr val="5F5F5F"/>
                </a:solidFill>
              </a:rPr>
              <a:t>()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32" name="Text Box 33"/>
          <p:cNvSpPr txBox="1">
            <a:spLocks noChangeArrowheads="1"/>
          </p:cNvSpPr>
          <p:nvPr/>
        </p:nvSpPr>
        <p:spPr bwMode="auto">
          <a:xfrm>
            <a:off x="3124200" y="4191000"/>
            <a:ext cx="954107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1, 9, 11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34" name="Text Box 33"/>
          <p:cNvSpPr txBox="1">
            <a:spLocks noChangeArrowheads="1"/>
          </p:cNvSpPr>
          <p:nvPr/>
        </p:nvSpPr>
        <p:spPr bwMode="auto">
          <a:xfrm>
            <a:off x="152400" y="3733800"/>
            <a:ext cx="954107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1, 9, 11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35" name="Text Box 33"/>
          <p:cNvSpPr txBox="1">
            <a:spLocks noChangeArrowheads="1"/>
          </p:cNvSpPr>
          <p:nvPr/>
        </p:nvSpPr>
        <p:spPr bwMode="auto">
          <a:xfrm>
            <a:off x="152400" y="4191000"/>
            <a:ext cx="954107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3, 9, 11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648200" y="2057400"/>
            <a:ext cx="38100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Master proxy combines replies.</a:t>
            </a:r>
            <a:endParaRPr lang="en-US" dirty="0"/>
          </a:p>
        </p:txBody>
      </p:sp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4648200" y="6324600"/>
            <a:ext cx="13901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663300"/>
                </a:solidFill>
              </a:rPr>
              <a:t>(Has Floor)</a:t>
            </a:r>
            <a:endParaRPr lang="en-US" dirty="0">
              <a:solidFill>
                <a:srgbClr val="663300"/>
              </a:solidFill>
            </a:endParaRPr>
          </a:p>
        </p:txBody>
      </p:sp>
      <p:pic>
        <p:nvPicPr>
          <p:cNvPr id="38" name="~PP2270.WAV">
            <a:hlinkClick r:id="" action="ppaction://media"/>
          </p:cNvPr>
          <p:cNvPicPr>
            <a:picLocks noRot="1" noChangeAspect="1"/>
          </p:cNvPicPr>
          <p:nvPr>
            <a:wavAudioFile r:embed="rId2" name="~PP2270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31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4" grpId="0" animBg="1"/>
      <p:bldP spid="3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Text Box 2"/>
          <p:cNvSpPr txBox="1">
            <a:spLocks noChangeArrowheads="1"/>
          </p:cNvSpPr>
          <p:nvPr/>
        </p:nvSpPr>
        <p:spPr bwMode="auto">
          <a:xfrm>
            <a:off x="3549650" y="6324600"/>
            <a:ext cx="989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663300"/>
                </a:solidFill>
              </a:rPr>
              <a:t>User 2</a:t>
            </a:r>
          </a:p>
        </p:txBody>
      </p:sp>
      <p:sp>
        <p:nvSpPr>
          <p:cNvPr id="576515" name="Text Box 3"/>
          <p:cNvSpPr txBox="1">
            <a:spLocks noChangeArrowheads="1"/>
          </p:cNvSpPr>
          <p:nvPr/>
        </p:nvSpPr>
        <p:spPr bwMode="auto">
          <a:xfrm>
            <a:off x="7164388" y="6324600"/>
            <a:ext cx="989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663300"/>
                </a:solidFill>
              </a:rPr>
              <a:t>User 3</a:t>
            </a:r>
          </a:p>
        </p:txBody>
      </p:sp>
      <p:sp>
        <p:nvSpPr>
          <p:cNvPr id="576516" name="Line 4"/>
          <p:cNvSpPr>
            <a:spLocks noChangeShapeType="1"/>
          </p:cNvSpPr>
          <p:nvPr/>
        </p:nvSpPr>
        <p:spPr bwMode="auto">
          <a:xfrm flipH="1">
            <a:off x="1219200" y="1828800"/>
            <a:ext cx="0" cy="5334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17" name="Line 5"/>
          <p:cNvSpPr>
            <a:spLocks noChangeShapeType="1"/>
          </p:cNvSpPr>
          <p:nvPr/>
        </p:nvSpPr>
        <p:spPr bwMode="auto">
          <a:xfrm>
            <a:off x="4235450" y="4114800"/>
            <a:ext cx="0" cy="8382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18" name="Line 6"/>
          <p:cNvSpPr>
            <a:spLocks noChangeShapeType="1"/>
          </p:cNvSpPr>
          <p:nvPr/>
        </p:nvSpPr>
        <p:spPr bwMode="auto">
          <a:xfrm>
            <a:off x="7620000" y="4114800"/>
            <a:ext cx="0" cy="9144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20" name="Line 8"/>
          <p:cNvSpPr>
            <a:spLocks noChangeShapeType="1"/>
          </p:cNvSpPr>
          <p:nvPr/>
        </p:nvSpPr>
        <p:spPr bwMode="auto">
          <a:xfrm>
            <a:off x="4235450" y="5562600"/>
            <a:ext cx="0" cy="8382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21" name="Line 9"/>
          <p:cNvSpPr>
            <a:spLocks noChangeShapeType="1"/>
          </p:cNvSpPr>
          <p:nvPr/>
        </p:nvSpPr>
        <p:spPr bwMode="auto">
          <a:xfrm>
            <a:off x="7620000" y="5486400"/>
            <a:ext cx="0" cy="9906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22" name="Text Box 10"/>
          <p:cNvSpPr txBox="1">
            <a:spLocks noChangeArrowheads="1"/>
          </p:cNvSpPr>
          <p:nvPr/>
        </p:nvSpPr>
        <p:spPr bwMode="auto">
          <a:xfrm>
            <a:off x="685800" y="6324600"/>
            <a:ext cx="989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663300"/>
                </a:solidFill>
              </a:rPr>
              <a:t>User 1</a:t>
            </a:r>
          </a:p>
        </p:txBody>
      </p:sp>
      <p:sp>
        <p:nvSpPr>
          <p:cNvPr id="576523" name="Line 11"/>
          <p:cNvSpPr>
            <a:spLocks noChangeShapeType="1"/>
          </p:cNvSpPr>
          <p:nvPr/>
        </p:nvSpPr>
        <p:spPr bwMode="auto">
          <a:xfrm>
            <a:off x="1219200" y="3200400"/>
            <a:ext cx="0" cy="17526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24" name="Line 12"/>
          <p:cNvSpPr>
            <a:spLocks noChangeShapeType="1"/>
          </p:cNvSpPr>
          <p:nvPr/>
        </p:nvSpPr>
        <p:spPr bwMode="auto">
          <a:xfrm>
            <a:off x="1219200" y="5562600"/>
            <a:ext cx="0" cy="8382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25" name="Text Box 13"/>
          <p:cNvSpPr txBox="1">
            <a:spLocks noChangeArrowheads="1"/>
          </p:cNvSpPr>
          <p:nvPr/>
        </p:nvSpPr>
        <p:spPr bwMode="auto">
          <a:xfrm>
            <a:off x="152400" y="1295400"/>
            <a:ext cx="2438400" cy="369332"/>
          </a:xfrm>
          <a:prstGeom prst="rect">
            <a:avLst/>
          </a:prstGeom>
          <a:solidFill>
            <a:srgbClr val="66FFFF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n-US" dirty="0" smtClean="0"/>
              <a:t>Window Application</a:t>
            </a:r>
            <a:endParaRPr lang="en-US" dirty="0"/>
          </a:p>
        </p:txBody>
      </p:sp>
      <p:sp>
        <p:nvSpPr>
          <p:cNvPr id="576526" name="Text Box 14"/>
          <p:cNvSpPr txBox="1">
            <a:spLocks noChangeArrowheads="1"/>
          </p:cNvSpPr>
          <p:nvPr/>
        </p:nvSpPr>
        <p:spPr bwMode="auto">
          <a:xfrm>
            <a:off x="304800" y="5029200"/>
            <a:ext cx="1905000" cy="369332"/>
          </a:xfrm>
          <a:prstGeom prst="rect">
            <a:avLst/>
          </a:prstGeom>
          <a:solidFill>
            <a:srgbClr val="6699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Window System</a:t>
            </a:r>
            <a:endParaRPr lang="en-US" dirty="0"/>
          </a:p>
        </p:txBody>
      </p:sp>
      <p:sp>
        <p:nvSpPr>
          <p:cNvPr id="576527" name="Text Box 15"/>
          <p:cNvSpPr txBox="1">
            <a:spLocks noChangeArrowheads="1"/>
          </p:cNvSpPr>
          <p:nvPr/>
        </p:nvSpPr>
        <p:spPr bwMode="auto">
          <a:xfrm>
            <a:off x="3321050" y="5029200"/>
            <a:ext cx="1936750" cy="369332"/>
          </a:xfrm>
          <a:prstGeom prst="rect">
            <a:avLst/>
          </a:prstGeom>
          <a:solidFill>
            <a:srgbClr val="6699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Window System</a:t>
            </a:r>
            <a:endParaRPr lang="en-US" dirty="0"/>
          </a:p>
        </p:txBody>
      </p:sp>
      <p:sp>
        <p:nvSpPr>
          <p:cNvPr id="576528" name="Text Box 16"/>
          <p:cNvSpPr txBox="1">
            <a:spLocks noChangeArrowheads="1"/>
          </p:cNvSpPr>
          <p:nvPr/>
        </p:nvSpPr>
        <p:spPr bwMode="auto">
          <a:xfrm>
            <a:off x="6705600" y="5029200"/>
            <a:ext cx="1981200" cy="369332"/>
          </a:xfrm>
          <a:prstGeom prst="rect">
            <a:avLst/>
          </a:prstGeom>
          <a:solidFill>
            <a:srgbClr val="6699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Window System</a:t>
            </a:r>
            <a:endParaRPr lang="en-US" dirty="0"/>
          </a:p>
        </p:txBody>
      </p:sp>
      <p:sp>
        <p:nvSpPr>
          <p:cNvPr id="576531" name="Text Box 19"/>
          <p:cNvSpPr txBox="1">
            <a:spLocks noChangeArrowheads="1"/>
          </p:cNvSpPr>
          <p:nvPr/>
        </p:nvSpPr>
        <p:spPr bwMode="auto">
          <a:xfrm>
            <a:off x="76200" y="2362200"/>
            <a:ext cx="2590800" cy="822325"/>
          </a:xfrm>
          <a:prstGeom prst="rect">
            <a:avLst/>
          </a:prstGeom>
          <a:gradFill rotWithShape="0">
            <a:gsLst>
              <a:gs pos="0">
                <a:srgbClr val="7394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Output Broadcaster &amp; I/O Relayer++</a:t>
            </a:r>
          </a:p>
        </p:txBody>
      </p:sp>
      <p:sp>
        <p:nvSpPr>
          <p:cNvPr id="576532" name="Line 20"/>
          <p:cNvSpPr>
            <a:spLocks noChangeShapeType="1"/>
          </p:cNvSpPr>
          <p:nvPr/>
        </p:nvSpPr>
        <p:spPr bwMode="auto">
          <a:xfrm>
            <a:off x="1447800" y="3200400"/>
            <a:ext cx="6248400" cy="4572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33" name="Line 21"/>
          <p:cNvSpPr>
            <a:spLocks noChangeShapeType="1"/>
          </p:cNvSpPr>
          <p:nvPr/>
        </p:nvSpPr>
        <p:spPr bwMode="auto">
          <a:xfrm>
            <a:off x="1295400" y="3200400"/>
            <a:ext cx="3048000" cy="4572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6534" name="Text Box 22"/>
          <p:cNvSpPr txBox="1">
            <a:spLocks noChangeArrowheads="1"/>
          </p:cNvSpPr>
          <p:nvPr/>
        </p:nvSpPr>
        <p:spPr bwMode="auto">
          <a:xfrm>
            <a:off x="3321050" y="3657600"/>
            <a:ext cx="1828800" cy="457200"/>
          </a:xfrm>
          <a:prstGeom prst="rect">
            <a:avLst/>
          </a:prstGeom>
          <a:gradFill rotWithShape="0">
            <a:gsLst>
              <a:gs pos="0">
                <a:srgbClr val="7394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 I/O Relayer</a:t>
            </a:r>
          </a:p>
        </p:txBody>
      </p:sp>
      <p:sp>
        <p:nvSpPr>
          <p:cNvPr id="576535" name="Text Box 23"/>
          <p:cNvSpPr txBox="1">
            <a:spLocks noChangeArrowheads="1"/>
          </p:cNvSpPr>
          <p:nvPr/>
        </p:nvSpPr>
        <p:spPr bwMode="auto">
          <a:xfrm>
            <a:off x="6705600" y="3657600"/>
            <a:ext cx="1828800" cy="457200"/>
          </a:xfrm>
          <a:prstGeom prst="rect">
            <a:avLst/>
          </a:prstGeom>
          <a:gradFill rotWithShape="0">
            <a:gsLst>
              <a:gs pos="0">
                <a:srgbClr val="7394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 I/O Relayer</a:t>
            </a:r>
          </a:p>
        </p:txBody>
      </p:sp>
      <p:sp>
        <p:nvSpPr>
          <p:cNvPr id="33" name="Rectangle 10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>
            <a:normAutofit/>
          </a:bodyPr>
          <a:lstStyle/>
          <a:p>
            <a:r>
              <a:rPr lang="en-US" smtClean="0"/>
              <a:t>Calls with Return Values</a:t>
            </a:r>
            <a:endParaRPr lang="en-US" dirty="0"/>
          </a:p>
        </p:txBody>
      </p:sp>
      <p:sp>
        <p:nvSpPr>
          <p:cNvPr id="34" name="Text Box 33"/>
          <p:cNvSpPr txBox="1">
            <a:spLocks noChangeArrowheads="1"/>
          </p:cNvSpPr>
          <p:nvPr/>
        </p:nvSpPr>
        <p:spPr bwMode="auto">
          <a:xfrm>
            <a:off x="152400" y="1676400"/>
            <a:ext cx="2361544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w</a:t>
            </a:r>
            <a:r>
              <a:rPr lang="en-US" sz="1800" dirty="0" smtClean="0">
                <a:solidFill>
                  <a:srgbClr val="5F5F5F"/>
                </a:solidFill>
              </a:rPr>
              <a:t>1, x, y, </a:t>
            </a:r>
            <a:r>
              <a:rPr lang="en-US" sz="1800" dirty="0" err="1" smtClean="0">
                <a:solidFill>
                  <a:srgbClr val="5F5F5F"/>
                </a:solidFill>
              </a:rPr>
              <a:t>leftButton</a:t>
            </a:r>
            <a:r>
              <a:rPr lang="en-US" sz="1800" dirty="0" smtClean="0">
                <a:solidFill>
                  <a:srgbClr val="5F5F5F"/>
                </a:solidFill>
              </a:rPr>
              <a:t>^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38" name="Text Box 33"/>
          <p:cNvSpPr txBox="1">
            <a:spLocks noChangeArrowheads="1"/>
          </p:cNvSpPr>
          <p:nvPr/>
        </p:nvSpPr>
        <p:spPr bwMode="auto">
          <a:xfrm>
            <a:off x="4267200" y="4648200"/>
            <a:ext cx="1739579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err="1" smtClean="0">
                <a:solidFill>
                  <a:srgbClr val="5F5F5F"/>
                </a:solidFill>
              </a:rPr>
              <a:t>queryPointer</a:t>
            </a:r>
            <a:r>
              <a:rPr lang="en-US" dirty="0" smtClean="0">
                <a:solidFill>
                  <a:srgbClr val="5F5F5F"/>
                </a:solidFill>
              </a:rPr>
              <a:t>()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43" name="Text Box 33"/>
          <p:cNvSpPr txBox="1">
            <a:spLocks noChangeArrowheads="1"/>
          </p:cNvSpPr>
          <p:nvPr/>
        </p:nvSpPr>
        <p:spPr bwMode="auto">
          <a:xfrm>
            <a:off x="1295400" y="1981200"/>
            <a:ext cx="1739579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err="1" smtClean="0">
                <a:solidFill>
                  <a:srgbClr val="5F5F5F"/>
                </a:solidFill>
              </a:rPr>
              <a:t>queryPointer</a:t>
            </a:r>
            <a:r>
              <a:rPr lang="en-US" dirty="0" smtClean="0">
                <a:solidFill>
                  <a:srgbClr val="5F5F5F"/>
                </a:solidFill>
              </a:rPr>
              <a:t>()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44" name="Text Box 33"/>
          <p:cNvSpPr txBox="1">
            <a:spLocks noChangeArrowheads="1"/>
          </p:cNvSpPr>
          <p:nvPr/>
        </p:nvSpPr>
        <p:spPr bwMode="auto">
          <a:xfrm>
            <a:off x="1981200" y="4191000"/>
            <a:ext cx="2361544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w2</a:t>
            </a:r>
            <a:r>
              <a:rPr lang="en-US" sz="1800" dirty="0" smtClean="0">
                <a:solidFill>
                  <a:srgbClr val="5F5F5F"/>
                </a:solidFill>
              </a:rPr>
              <a:t>, x, y, </a:t>
            </a:r>
            <a:r>
              <a:rPr lang="en-US" sz="1800" dirty="0" err="1" smtClean="0">
                <a:solidFill>
                  <a:srgbClr val="5F5F5F"/>
                </a:solidFill>
              </a:rPr>
              <a:t>leftButton</a:t>
            </a:r>
            <a:r>
              <a:rPr lang="en-US" sz="1800" dirty="0" smtClean="0">
                <a:solidFill>
                  <a:srgbClr val="5F5F5F"/>
                </a:solidFill>
              </a:rPr>
              <a:t>^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45" name="Text Box 33"/>
          <p:cNvSpPr txBox="1">
            <a:spLocks noChangeArrowheads="1"/>
          </p:cNvSpPr>
          <p:nvPr/>
        </p:nvSpPr>
        <p:spPr bwMode="auto">
          <a:xfrm>
            <a:off x="152400" y="3200400"/>
            <a:ext cx="2361544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5F5F5F"/>
                </a:solidFill>
              </a:rPr>
              <a:t>w1</a:t>
            </a:r>
            <a:r>
              <a:rPr lang="en-US" sz="1800" dirty="0" smtClean="0">
                <a:solidFill>
                  <a:srgbClr val="5F5F5F"/>
                </a:solidFill>
              </a:rPr>
              <a:t>, x, y, </a:t>
            </a:r>
            <a:r>
              <a:rPr lang="en-US" sz="1800" dirty="0" err="1" smtClean="0">
                <a:solidFill>
                  <a:srgbClr val="5F5F5F"/>
                </a:solidFill>
              </a:rPr>
              <a:t>leftButton</a:t>
            </a:r>
            <a:r>
              <a:rPr lang="en-US" sz="1800" dirty="0" smtClean="0">
                <a:solidFill>
                  <a:srgbClr val="5F5F5F"/>
                </a:solidFill>
              </a:rPr>
              <a:t>^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886200" y="1676400"/>
            <a:ext cx="48768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 call with return value may need to be </a:t>
            </a:r>
            <a:r>
              <a:rPr lang="en-US" dirty="0" err="1" smtClean="0"/>
              <a:t>unicast</a:t>
            </a:r>
            <a:r>
              <a:rPr lang="en-US" dirty="0" smtClean="0"/>
              <a:t> to window system with floor.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3886200" y="1219200"/>
            <a:ext cx="48006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Application may draw at pointer location.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3886200" y="2438400"/>
            <a:ext cx="48006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Should really listen to event than poll.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3886200" y="2895600"/>
            <a:ext cx="48006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Some window system designs are more conducive to sharing.</a:t>
            </a:r>
            <a:endParaRPr lang="en-US" dirty="0"/>
          </a:p>
        </p:txBody>
      </p:sp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4648200" y="6324600"/>
            <a:ext cx="13901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663300"/>
                </a:solidFill>
              </a:rPr>
              <a:t>(Has Floor)</a:t>
            </a:r>
            <a:endParaRPr lang="en-US" dirty="0">
              <a:solidFill>
                <a:srgbClr val="663300"/>
              </a:solidFill>
            </a:endParaRPr>
          </a:p>
        </p:txBody>
      </p:sp>
      <p:pic>
        <p:nvPicPr>
          <p:cNvPr id="32" name="~PP1586.WAV">
            <a:hlinkClick r:id="" action="ppaction://media"/>
          </p:cNvPr>
          <p:cNvPicPr>
            <a:picLocks noRot="1" noChangeAspect="1"/>
          </p:cNvPicPr>
          <p:nvPr>
            <a:wavAudioFile r:embed="rId2" name="~PP1586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34" grpId="0" animBg="1"/>
      <p:bldP spid="38" grpId="0" animBg="1"/>
      <p:bldP spid="43" grpId="0" animBg="1"/>
      <p:bldP spid="44" grpId="0" animBg="1"/>
      <p:bldP spid="45" grpId="0" animBg="1"/>
      <p:bldP spid="50" grpId="0" animBg="1"/>
      <p:bldP spid="51" grpId="0" animBg="1"/>
      <p:bldP spid="53" grpId="0" animBg="1"/>
      <p:bldP spid="5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562" name="Text Box 2"/>
          <p:cNvSpPr txBox="1">
            <a:spLocks noChangeArrowheads="1"/>
          </p:cNvSpPr>
          <p:nvPr/>
        </p:nvSpPr>
        <p:spPr bwMode="auto">
          <a:xfrm>
            <a:off x="914400" y="5410200"/>
            <a:ext cx="989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663300"/>
                </a:solidFill>
              </a:rPr>
              <a:t>User 1</a:t>
            </a:r>
          </a:p>
        </p:txBody>
      </p:sp>
      <p:sp>
        <p:nvSpPr>
          <p:cNvPr id="1090563" name="Text Box 3"/>
          <p:cNvSpPr txBox="1">
            <a:spLocks noChangeArrowheads="1"/>
          </p:cNvSpPr>
          <p:nvPr/>
        </p:nvSpPr>
        <p:spPr bwMode="auto">
          <a:xfrm>
            <a:off x="3659187" y="5410200"/>
            <a:ext cx="989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dirty="0">
                <a:solidFill>
                  <a:srgbClr val="663300"/>
                </a:solidFill>
              </a:rPr>
              <a:t>User 2</a:t>
            </a:r>
          </a:p>
        </p:txBody>
      </p:sp>
      <p:sp>
        <p:nvSpPr>
          <p:cNvPr id="1090565" name="Text Box 5"/>
          <p:cNvSpPr txBox="1">
            <a:spLocks noChangeArrowheads="1"/>
          </p:cNvSpPr>
          <p:nvPr/>
        </p:nvSpPr>
        <p:spPr bwMode="auto">
          <a:xfrm>
            <a:off x="152400" y="4267200"/>
            <a:ext cx="2351088" cy="369332"/>
          </a:xfrm>
          <a:prstGeom prst="rect">
            <a:avLst/>
          </a:prstGeom>
          <a:solidFill>
            <a:srgbClr val="6699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Window System</a:t>
            </a:r>
            <a:endParaRPr lang="en-US" dirty="0"/>
          </a:p>
        </p:txBody>
      </p:sp>
      <p:sp>
        <p:nvSpPr>
          <p:cNvPr id="1090566" name="Text Box 6"/>
          <p:cNvSpPr txBox="1">
            <a:spLocks noChangeArrowheads="1"/>
          </p:cNvSpPr>
          <p:nvPr/>
        </p:nvSpPr>
        <p:spPr bwMode="auto">
          <a:xfrm>
            <a:off x="228600" y="1371600"/>
            <a:ext cx="2286000" cy="923330"/>
          </a:xfrm>
          <a:prstGeom prst="rect">
            <a:avLst/>
          </a:prstGeom>
          <a:solidFill>
            <a:srgbClr val="66FFFF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dirty="0" smtClean="0"/>
              <a:t>Collaboration-Unaware Application</a:t>
            </a:r>
            <a:endParaRPr lang="en-US" dirty="0"/>
          </a:p>
        </p:txBody>
      </p:sp>
      <p:sp>
        <p:nvSpPr>
          <p:cNvPr id="1090567" name="Line 7"/>
          <p:cNvSpPr>
            <a:spLocks noChangeShapeType="1"/>
          </p:cNvSpPr>
          <p:nvPr/>
        </p:nvSpPr>
        <p:spPr bwMode="auto">
          <a:xfrm>
            <a:off x="1295400" y="2286000"/>
            <a:ext cx="1588" cy="7620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0569" name="Text Box 9"/>
          <p:cNvSpPr txBox="1">
            <a:spLocks noChangeArrowheads="1"/>
          </p:cNvSpPr>
          <p:nvPr/>
        </p:nvSpPr>
        <p:spPr bwMode="auto">
          <a:xfrm>
            <a:off x="2971800" y="4267200"/>
            <a:ext cx="2351088" cy="369332"/>
          </a:xfrm>
          <a:prstGeom prst="rect">
            <a:avLst/>
          </a:prstGeom>
          <a:solidFill>
            <a:srgbClr val="6699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Window System</a:t>
            </a:r>
            <a:endParaRPr lang="en-US" dirty="0"/>
          </a:p>
        </p:txBody>
      </p:sp>
      <p:sp>
        <p:nvSpPr>
          <p:cNvPr id="1090571" name="Line 11"/>
          <p:cNvSpPr>
            <a:spLocks noChangeShapeType="1"/>
          </p:cNvSpPr>
          <p:nvPr/>
        </p:nvSpPr>
        <p:spPr bwMode="auto">
          <a:xfrm>
            <a:off x="2438400" y="3276600"/>
            <a:ext cx="609600" cy="0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090572" name="Line 12"/>
          <p:cNvSpPr>
            <a:spLocks noChangeShapeType="1"/>
          </p:cNvSpPr>
          <p:nvPr/>
        </p:nvSpPr>
        <p:spPr bwMode="auto">
          <a:xfrm>
            <a:off x="1295400" y="4724400"/>
            <a:ext cx="1588" cy="762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0573" name="Line 13"/>
          <p:cNvSpPr>
            <a:spLocks noChangeShapeType="1"/>
          </p:cNvSpPr>
          <p:nvPr/>
        </p:nvSpPr>
        <p:spPr bwMode="auto">
          <a:xfrm>
            <a:off x="4114800" y="4724400"/>
            <a:ext cx="1588" cy="762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0574" name="Rectangle 14"/>
          <p:cNvSpPr>
            <a:spLocks noChangeArrowheads="1"/>
          </p:cNvSpPr>
          <p:nvPr/>
        </p:nvSpPr>
        <p:spPr bwMode="auto">
          <a:xfrm>
            <a:off x="152400" y="3048000"/>
            <a:ext cx="2286000" cy="265113"/>
          </a:xfrm>
          <a:prstGeom prst="rect">
            <a:avLst/>
          </a:prstGeom>
          <a:solidFill>
            <a:srgbClr val="3366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0575" name="Rectangle 15"/>
          <p:cNvSpPr>
            <a:spLocks noChangeArrowheads="1"/>
          </p:cNvSpPr>
          <p:nvPr/>
        </p:nvSpPr>
        <p:spPr bwMode="auto">
          <a:xfrm>
            <a:off x="152400" y="3276600"/>
            <a:ext cx="2286000" cy="228600"/>
          </a:xfrm>
          <a:prstGeom prst="rect">
            <a:avLst/>
          </a:prstGeom>
          <a:solidFill>
            <a:srgbClr val="66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0576" name="Text Box 16"/>
          <p:cNvSpPr txBox="1">
            <a:spLocks noChangeArrowheads="1"/>
          </p:cNvSpPr>
          <p:nvPr/>
        </p:nvSpPr>
        <p:spPr bwMode="auto">
          <a:xfrm>
            <a:off x="152400" y="3048000"/>
            <a:ext cx="2286000" cy="646331"/>
          </a:xfrm>
          <a:prstGeom prst="rect">
            <a:avLst/>
          </a:prstGeom>
          <a:gradFill rotWithShape="0">
            <a:gsLst>
              <a:gs pos="0">
                <a:srgbClr val="7394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Proxy Window System</a:t>
            </a:r>
            <a:endParaRPr lang="en-US" dirty="0"/>
          </a:p>
        </p:txBody>
      </p:sp>
      <p:sp>
        <p:nvSpPr>
          <p:cNvPr id="1090577" name="Text Box 17"/>
          <p:cNvSpPr txBox="1">
            <a:spLocks noChangeArrowheads="1"/>
          </p:cNvSpPr>
          <p:nvPr/>
        </p:nvSpPr>
        <p:spPr bwMode="auto">
          <a:xfrm>
            <a:off x="3048000" y="3048000"/>
            <a:ext cx="2286000" cy="646331"/>
          </a:xfrm>
          <a:prstGeom prst="rect">
            <a:avLst/>
          </a:prstGeom>
          <a:gradFill rotWithShape="0">
            <a:gsLst>
              <a:gs pos="0">
                <a:srgbClr val="7394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Proxy Window System</a:t>
            </a:r>
            <a:endParaRPr lang="en-US" dirty="0"/>
          </a:p>
        </p:txBody>
      </p:sp>
      <p:sp>
        <p:nvSpPr>
          <p:cNvPr id="1090578" name="Rectangle 18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0"/>
            <a:ext cx="8153400" cy="762000"/>
          </a:xfrm>
        </p:spPr>
        <p:txBody>
          <a:bodyPr/>
          <a:lstStyle/>
          <a:p>
            <a:r>
              <a:rPr lang="en-US" dirty="0" smtClean="0"/>
              <a:t>Problems of Centralized Application</a:t>
            </a:r>
            <a:endParaRPr lang="en-US" dirty="0"/>
          </a:p>
        </p:txBody>
      </p:sp>
      <p:sp>
        <p:nvSpPr>
          <p:cNvPr id="1090580" name="Text Box 20"/>
          <p:cNvSpPr txBox="1">
            <a:spLocks noChangeArrowheads="1"/>
          </p:cNvSpPr>
          <p:nvPr/>
        </p:nvSpPr>
        <p:spPr bwMode="auto">
          <a:xfrm>
            <a:off x="1828800" y="2590800"/>
            <a:ext cx="19050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Input/Output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10200" y="838200"/>
            <a:ext cx="32004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Master-slave asymmetry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410200" y="1371600"/>
            <a:ext cx="32766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Active user’s feedback can involves network delays.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rot="5400000" flipH="1" flipV="1">
            <a:off x="989806" y="3961606"/>
            <a:ext cx="609600" cy="1588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 flipH="1" flipV="1">
            <a:off x="3810794" y="3961606"/>
            <a:ext cx="609600" cy="1588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57200" y="60198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Master Computer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429000" y="60198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Slave Computer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410200" y="3191470"/>
            <a:ext cx="32766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Replicate so active user’s output is produced by local code.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410200" y="2249269"/>
            <a:ext cx="32766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Potentially large output sent over the network.</a:t>
            </a:r>
          </a:p>
        </p:txBody>
      </p:sp>
      <p:pic>
        <p:nvPicPr>
          <p:cNvPr id="25" name="~PP1534.WAV">
            <a:hlinkClick r:id="" action="ppaction://media"/>
          </p:cNvPr>
          <p:cNvPicPr>
            <a:picLocks noRot="1" noChangeAspect="1"/>
          </p:cNvPicPr>
          <p:nvPr>
            <a:wavAudioFile r:embed="rId1" name="~PP1534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2" grpId="0" animBg="1"/>
      <p:bldP spid="23" grpId="0" animBg="1"/>
      <p:bldP spid="28" grpId="0" animBg="1"/>
      <p:bldP spid="3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562" name="Text Box 2"/>
          <p:cNvSpPr txBox="1">
            <a:spLocks noChangeArrowheads="1"/>
          </p:cNvSpPr>
          <p:nvPr/>
        </p:nvSpPr>
        <p:spPr bwMode="auto">
          <a:xfrm>
            <a:off x="914400" y="5410200"/>
            <a:ext cx="989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663300"/>
                </a:solidFill>
              </a:rPr>
              <a:t>User 1</a:t>
            </a:r>
          </a:p>
        </p:txBody>
      </p:sp>
      <p:sp>
        <p:nvSpPr>
          <p:cNvPr id="1090563" name="Text Box 3"/>
          <p:cNvSpPr txBox="1">
            <a:spLocks noChangeArrowheads="1"/>
          </p:cNvSpPr>
          <p:nvPr/>
        </p:nvSpPr>
        <p:spPr bwMode="auto">
          <a:xfrm>
            <a:off x="3659187" y="5410200"/>
            <a:ext cx="989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dirty="0">
                <a:solidFill>
                  <a:srgbClr val="663300"/>
                </a:solidFill>
              </a:rPr>
              <a:t>User 2</a:t>
            </a:r>
          </a:p>
        </p:txBody>
      </p:sp>
      <p:sp>
        <p:nvSpPr>
          <p:cNvPr id="1090565" name="Text Box 5"/>
          <p:cNvSpPr txBox="1">
            <a:spLocks noChangeArrowheads="1"/>
          </p:cNvSpPr>
          <p:nvPr/>
        </p:nvSpPr>
        <p:spPr bwMode="auto">
          <a:xfrm>
            <a:off x="152400" y="4267200"/>
            <a:ext cx="2351088" cy="369332"/>
          </a:xfrm>
          <a:prstGeom prst="rect">
            <a:avLst/>
          </a:prstGeom>
          <a:solidFill>
            <a:srgbClr val="6699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Window System</a:t>
            </a:r>
            <a:endParaRPr lang="en-US" dirty="0"/>
          </a:p>
        </p:txBody>
      </p:sp>
      <p:sp>
        <p:nvSpPr>
          <p:cNvPr id="1090566" name="Text Box 6"/>
          <p:cNvSpPr txBox="1">
            <a:spLocks noChangeArrowheads="1"/>
          </p:cNvSpPr>
          <p:nvPr/>
        </p:nvSpPr>
        <p:spPr bwMode="auto">
          <a:xfrm>
            <a:off x="228600" y="1371600"/>
            <a:ext cx="2286000" cy="923330"/>
          </a:xfrm>
          <a:prstGeom prst="rect">
            <a:avLst/>
          </a:prstGeom>
          <a:solidFill>
            <a:srgbClr val="66FFFF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dirty="0" smtClean="0"/>
              <a:t>Collaboration-Unaware Application</a:t>
            </a:r>
            <a:endParaRPr lang="en-US" dirty="0"/>
          </a:p>
        </p:txBody>
      </p:sp>
      <p:sp>
        <p:nvSpPr>
          <p:cNvPr id="1090567" name="Line 7"/>
          <p:cNvSpPr>
            <a:spLocks noChangeShapeType="1"/>
          </p:cNvSpPr>
          <p:nvPr/>
        </p:nvSpPr>
        <p:spPr bwMode="auto">
          <a:xfrm>
            <a:off x="1295400" y="2286000"/>
            <a:ext cx="1588" cy="7620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0569" name="Text Box 9"/>
          <p:cNvSpPr txBox="1">
            <a:spLocks noChangeArrowheads="1"/>
          </p:cNvSpPr>
          <p:nvPr/>
        </p:nvSpPr>
        <p:spPr bwMode="auto">
          <a:xfrm>
            <a:off x="2971800" y="4267200"/>
            <a:ext cx="2351088" cy="369332"/>
          </a:xfrm>
          <a:prstGeom prst="rect">
            <a:avLst/>
          </a:prstGeom>
          <a:solidFill>
            <a:srgbClr val="6699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Window System</a:t>
            </a:r>
            <a:endParaRPr lang="en-US" dirty="0"/>
          </a:p>
        </p:txBody>
      </p:sp>
      <p:sp>
        <p:nvSpPr>
          <p:cNvPr id="1090571" name="Line 11"/>
          <p:cNvSpPr>
            <a:spLocks noChangeShapeType="1"/>
          </p:cNvSpPr>
          <p:nvPr/>
        </p:nvSpPr>
        <p:spPr bwMode="auto">
          <a:xfrm>
            <a:off x="2438400" y="3276600"/>
            <a:ext cx="609600" cy="0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090572" name="Line 12"/>
          <p:cNvSpPr>
            <a:spLocks noChangeShapeType="1"/>
          </p:cNvSpPr>
          <p:nvPr/>
        </p:nvSpPr>
        <p:spPr bwMode="auto">
          <a:xfrm>
            <a:off x="1295400" y="4724400"/>
            <a:ext cx="1588" cy="762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0573" name="Line 13"/>
          <p:cNvSpPr>
            <a:spLocks noChangeShapeType="1"/>
          </p:cNvSpPr>
          <p:nvPr/>
        </p:nvSpPr>
        <p:spPr bwMode="auto">
          <a:xfrm>
            <a:off x="4114800" y="4724400"/>
            <a:ext cx="1588" cy="762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0574" name="Rectangle 14"/>
          <p:cNvSpPr>
            <a:spLocks noChangeArrowheads="1"/>
          </p:cNvSpPr>
          <p:nvPr/>
        </p:nvSpPr>
        <p:spPr bwMode="auto">
          <a:xfrm>
            <a:off x="152400" y="3048000"/>
            <a:ext cx="2286000" cy="265113"/>
          </a:xfrm>
          <a:prstGeom prst="rect">
            <a:avLst/>
          </a:prstGeom>
          <a:solidFill>
            <a:srgbClr val="3366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0575" name="Rectangle 15"/>
          <p:cNvSpPr>
            <a:spLocks noChangeArrowheads="1"/>
          </p:cNvSpPr>
          <p:nvPr/>
        </p:nvSpPr>
        <p:spPr bwMode="auto">
          <a:xfrm>
            <a:off x="152400" y="3276600"/>
            <a:ext cx="2286000" cy="228600"/>
          </a:xfrm>
          <a:prstGeom prst="rect">
            <a:avLst/>
          </a:prstGeom>
          <a:solidFill>
            <a:srgbClr val="66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0576" name="Text Box 16"/>
          <p:cNvSpPr txBox="1">
            <a:spLocks noChangeArrowheads="1"/>
          </p:cNvSpPr>
          <p:nvPr/>
        </p:nvSpPr>
        <p:spPr bwMode="auto">
          <a:xfrm>
            <a:off x="152400" y="3048000"/>
            <a:ext cx="2286000" cy="646331"/>
          </a:xfrm>
          <a:prstGeom prst="rect">
            <a:avLst/>
          </a:prstGeom>
          <a:gradFill rotWithShape="0">
            <a:gsLst>
              <a:gs pos="0">
                <a:srgbClr val="7394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Proxy Window System</a:t>
            </a:r>
            <a:endParaRPr lang="en-US" dirty="0"/>
          </a:p>
        </p:txBody>
      </p:sp>
      <p:sp>
        <p:nvSpPr>
          <p:cNvPr id="1090577" name="Text Box 17"/>
          <p:cNvSpPr txBox="1">
            <a:spLocks noChangeArrowheads="1"/>
          </p:cNvSpPr>
          <p:nvPr/>
        </p:nvSpPr>
        <p:spPr bwMode="auto">
          <a:xfrm>
            <a:off x="3048000" y="3048000"/>
            <a:ext cx="2286000" cy="646331"/>
          </a:xfrm>
          <a:prstGeom prst="rect">
            <a:avLst/>
          </a:prstGeom>
          <a:gradFill rotWithShape="0">
            <a:gsLst>
              <a:gs pos="0">
                <a:srgbClr val="7394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Proxy Window System</a:t>
            </a:r>
            <a:endParaRPr lang="en-US" dirty="0"/>
          </a:p>
        </p:txBody>
      </p:sp>
      <p:sp>
        <p:nvSpPr>
          <p:cNvPr id="1090578" name="Rectangle 18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0"/>
            <a:ext cx="8153400" cy="762000"/>
          </a:xfrm>
        </p:spPr>
        <p:txBody>
          <a:bodyPr/>
          <a:lstStyle/>
          <a:p>
            <a:r>
              <a:rPr lang="en-US" dirty="0" smtClean="0"/>
              <a:t>Problems of Centralized Application</a:t>
            </a:r>
            <a:endParaRPr lang="en-US" dirty="0"/>
          </a:p>
        </p:txBody>
      </p:sp>
      <p:sp>
        <p:nvSpPr>
          <p:cNvPr id="1090580" name="Text Box 20"/>
          <p:cNvSpPr txBox="1">
            <a:spLocks noChangeArrowheads="1"/>
          </p:cNvSpPr>
          <p:nvPr/>
        </p:nvSpPr>
        <p:spPr bwMode="auto">
          <a:xfrm>
            <a:off x="1828800" y="2590800"/>
            <a:ext cx="19050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 err="1"/>
              <a:t>Input/Output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rot="5400000" flipH="1" flipV="1">
            <a:off x="989806" y="3961606"/>
            <a:ext cx="609600" cy="1588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 flipH="1" flipV="1">
            <a:off x="3810794" y="3961606"/>
            <a:ext cx="609600" cy="1588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57200" y="60198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Master Computer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429000" y="60198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Master Computer</a:t>
            </a:r>
            <a:endParaRPr lang="en-US" dirty="0"/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2971800" y="1295400"/>
            <a:ext cx="2286000" cy="923330"/>
          </a:xfrm>
          <a:prstGeom prst="rect">
            <a:avLst/>
          </a:prstGeom>
          <a:solidFill>
            <a:srgbClr val="66FFFF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dirty="0" smtClean="0"/>
              <a:t>Collaboration-Unaware Application</a:t>
            </a:r>
            <a:endParaRPr lang="en-US" dirty="0"/>
          </a:p>
        </p:txBody>
      </p:sp>
      <p:sp>
        <p:nvSpPr>
          <p:cNvPr id="29" name="Line 7"/>
          <p:cNvSpPr>
            <a:spLocks noChangeShapeType="1"/>
          </p:cNvSpPr>
          <p:nvPr/>
        </p:nvSpPr>
        <p:spPr bwMode="auto">
          <a:xfrm>
            <a:off x="4191000" y="2286000"/>
            <a:ext cx="1588" cy="7620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advTm="16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Arrow Connector 26"/>
          <p:cNvCxnSpPr>
            <a:stCxn id="12" idx="2"/>
            <a:endCxn id="10" idx="0"/>
          </p:cNvCxnSpPr>
          <p:nvPr/>
        </p:nvCxnSpPr>
        <p:spPr>
          <a:xfrm rot="5400000">
            <a:off x="3048000" y="3162300"/>
            <a:ext cx="2819400" cy="1588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headEnd type="arrow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defTabSz="914400" eaLnBrk="1" hangingPunct="1"/>
            <a:r>
              <a:rPr lang="en-US" cap="none" smtClean="0"/>
              <a:t>REPLICATED WINDOW SYSTEM</a:t>
            </a:r>
            <a:endParaRPr lang="en-US" cap="none" dirty="0" smtClean="0"/>
          </a:p>
        </p:txBody>
      </p:sp>
      <p:sp>
        <p:nvSpPr>
          <p:cNvPr id="4" name="Rectangle 3"/>
          <p:cNvSpPr/>
          <p:nvPr/>
        </p:nvSpPr>
        <p:spPr>
          <a:xfrm>
            <a:off x="609600" y="4572000"/>
            <a:ext cx="20574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Win. </a:t>
            </a:r>
            <a:r>
              <a:rPr lang="en-US" sz="2400" dirty="0" smtClean="0">
                <a:solidFill>
                  <a:srgbClr val="FFFFFF"/>
                </a:solidFill>
              </a:rPr>
              <a:t>System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" y="2743200"/>
            <a:ext cx="2057400" cy="762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39000"/>
                  <a:satMod val="260000"/>
                </a:schemeClr>
              </a:gs>
              <a:gs pos="30000">
                <a:schemeClr val="accent1">
                  <a:tint val="40000"/>
                </a:schemeClr>
              </a:gs>
              <a:gs pos="75000">
                <a:schemeClr val="accent1"/>
              </a:gs>
              <a:gs pos="100000">
                <a:schemeClr val="accent1"/>
              </a:gs>
            </a:gsLst>
            <a:lin ang="16200000" scaled="1"/>
            <a:tileRect/>
          </a:gradFill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2400">
                <a:solidFill>
                  <a:srgbClr val="000000"/>
                </a:solidFill>
              </a:rPr>
              <a:t>Input Distributor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600" y="1295400"/>
            <a:ext cx="2057400" cy="457200"/>
          </a:xfrm>
          <a:prstGeom prst="rect">
            <a:avLst/>
          </a:prstGeom>
          <a:solidFill>
            <a:schemeClr val="accent1">
              <a:tint val="40000"/>
            </a:schemeClr>
          </a:solidFill>
          <a:ln w="25400" cap="flat" cmpd="sng" algn="ctr">
            <a:solidFill>
              <a:schemeClr val="accent1">
                <a:tint val="40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Application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6324600"/>
            <a:ext cx="1905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2400">
                <a:latin typeface="Century Schoolbook" pitchFamily="18" charset="0"/>
              </a:rPr>
              <a:t>User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05200" y="6324600"/>
            <a:ext cx="1905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2400">
                <a:latin typeface="Century Schoolbook" pitchFamily="18" charset="0"/>
              </a:rPr>
              <a:t>User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48400" y="6324600"/>
            <a:ext cx="1905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2400">
                <a:latin typeface="Century Schoolbook" pitchFamily="18" charset="0"/>
              </a:rPr>
              <a:t>User 3</a:t>
            </a:r>
          </a:p>
        </p:txBody>
      </p:sp>
      <p:sp>
        <p:nvSpPr>
          <p:cNvPr id="10" name="Rectangle 9"/>
          <p:cNvSpPr/>
          <p:nvPr/>
        </p:nvSpPr>
        <p:spPr>
          <a:xfrm>
            <a:off x="3429000" y="4572000"/>
            <a:ext cx="20574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Win. </a:t>
            </a:r>
            <a:r>
              <a:rPr lang="en-US" sz="2400" dirty="0" smtClean="0">
                <a:solidFill>
                  <a:srgbClr val="FFFFFF"/>
                </a:solidFill>
              </a:rPr>
              <a:t>System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29000" y="2743200"/>
            <a:ext cx="2057400" cy="762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39000"/>
                  <a:satMod val="260000"/>
                </a:schemeClr>
              </a:gs>
              <a:gs pos="30000">
                <a:schemeClr val="accent1">
                  <a:tint val="40000"/>
                </a:schemeClr>
              </a:gs>
              <a:gs pos="75000">
                <a:schemeClr val="accent1"/>
              </a:gs>
              <a:gs pos="100000">
                <a:schemeClr val="accent1"/>
              </a:gs>
            </a:gsLst>
            <a:lin ang="16200000" scaled="1"/>
            <a:tileRect/>
          </a:gradFill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2400">
                <a:solidFill>
                  <a:srgbClr val="000000"/>
                </a:solidFill>
              </a:rPr>
              <a:t>Input Distributor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429000" y="1295400"/>
            <a:ext cx="2057400" cy="457200"/>
          </a:xfrm>
          <a:prstGeom prst="rect">
            <a:avLst/>
          </a:prstGeom>
          <a:solidFill>
            <a:schemeClr val="accent1">
              <a:tint val="40000"/>
            </a:schemeClr>
          </a:solidFill>
          <a:ln w="25400" cap="flat" cmpd="sng" algn="ctr">
            <a:solidFill>
              <a:schemeClr val="accent1">
                <a:tint val="40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Application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72200" y="4572000"/>
            <a:ext cx="20574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Win. </a:t>
            </a:r>
            <a:r>
              <a:rPr lang="en-US" sz="2400" dirty="0" smtClean="0">
                <a:solidFill>
                  <a:srgbClr val="FFFFFF"/>
                </a:solidFill>
              </a:rPr>
              <a:t>System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72200" y="2743200"/>
            <a:ext cx="2057400" cy="762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39000"/>
                  <a:satMod val="260000"/>
                </a:schemeClr>
              </a:gs>
              <a:gs pos="30000">
                <a:schemeClr val="accent1">
                  <a:tint val="40000"/>
                </a:schemeClr>
              </a:gs>
              <a:gs pos="75000">
                <a:schemeClr val="accent1"/>
              </a:gs>
              <a:gs pos="100000">
                <a:schemeClr val="accent1"/>
              </a:gs>
            </a:gsLst>
            <a:lin ang="16200000" scaled="1"/>
            <a:tileRect/>
          </a:gradFill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2400">
                <a:solidFill>
                  <a:srgbClr val="000000"/>
                </a:solidFill>
              </a:rPr>
              <a:t>Input Distributor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172200" y="1295400"/>
            <a:ext cx="2057400" cy="457200"/>
          </a:xfrm>
          <a:prstGeom prst="rect">
            <a:avLst/>
          </a:prstGeom>
          <a:solidFill>
            <a:schemeClr val="accent1">
              <a:tint val="40000"/>
            </a:schemeClr>
          </a:solidFill>
          <a:ln w="25400" cap="flat" cmpd="sng" algn="ctr">
            <a:solidFill>
              <a:schemeClr val="accent1">
                <a:tint val="40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Application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rot="5400000">
            <a:off x="1181100" y="4040188"/>
            <a:ext cx="1066800" cy="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headEnd type="arrow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1" idx="2"/>
            <a:endCxn id="10" idx="0"/>
          </p:cNvCxnSpPr>
          <p:nvPr/>
        </p:nvCxnSpPr>
        <p:spPr>
          <a:xfrm rot="5400000">
            <a:off x="3924300" y="4040188"/>
            <a:ext cx="1066800" cy="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headEnd type="arrow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5400000">
            <a:off x="6591300" y="4040188"/>
            <a:ext cx="1066800" cy="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headEnd type="arrow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5400000">
            <a:off x="1219200" y="2249488"/>
            <a:ext cx="990600" cy="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headEnd type="arrow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>
            <a:off x="6629400" y="2249488"/>
            <a:ext cx="990600" cy="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headEnd type="arrow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5400000" flipV="1">
            <a:off x="1112838" y="5673725"/>
            <a:ext cx="1136650" cy="635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headEnd type="arrow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5400000" flipV="1">
            <a:off x="3927475" y="5662613"/>
            <a:ext cx="1125538" cy="11112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headEnd type="arrow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5400000" flipV="1">
            <a:off x="6630194" y="5661819"/>
            <a:ext cx="1150937" cy="3175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headEnd type="arrow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rot="5400000">
            <a:off x="419100" y="3163888"/>
            <a:ext cx="2819400" cy="0"/>
          </a:xfrm>
          <a:prstGeom prst="straightConnector1">
            <a:avLst/>
          </a:prstGeom>
          <a:ln w="25400" cap="flat" cmpd="sng" algn="ctr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rot="5400000">
            <a:off x="3163888" y="3160712"/>
            <a:ext cx="2819400" cy="3175"/>
          </a:xfrm>
          <a:prstGeom prst="straightConnector1">
            <a:avLst/>
          </a:prstGeom>
          <a:ln w="25400" cap="flat" cmpd="sng" algn="ctr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rot="5400000">
            <a:off x="5830888" y="3160712"/>
            <a:ext cx="2819400" cy="3175"/>
          </a:xfrm>
          <a:prstGeom prst="straightConnector1">
            <a:avLst/>
          </a:prstGeom>
          <a:ln w="25400" cap="flat" cmpd="sng" algn="ctr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5" idx="3"/>
            <a:endCxn id="11" idx="1"/>
          </p:cNvCxnSpPr>
          <p:nvPr/>
        </p:nvCxnSpPr>
        <p:spPr>
          <a:xfrm>
            <a:off x="2667000" y="3124200"/>
            <a:ext cx="762000" cy="1588"/>
          </a:xfrm>
          <a:prstGeom prst="straightConnector1">
            <a:avLst/>
          </a:prstGeom>
          <a:noFill/>
          <a:ln w="25400" cap="flat" cmpd="sng" algn="ctr">
            <a:solidFill>
              <a:schemeClr val="accent2"/>
            </a:solidFill>
            <a:prstDash val="dash"/>
            <a:headEnd type="arrow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11" idx="3"/>
            <a:endCxn id="14" idx="1"/>
          </p:cNvCxnSpPr>
          <p:nvPr/>
        </p:nvCxnSpPr>
        <p:spPr>
          <a:xfrm>
            <a:off x="5486400" y="3124200"/>
            <a:ext cx="685800" cy="1588"/>
          </a:xfrm>
          <a:prstGeom prst="straightConnector1">
            <a:avLst/>
          </a:prstGeom>
          <a:ln w="25400" cap="flat" cmpd="sng" algn="ctr">
            <a:solidFill>
              <a:schemeClr val="accent2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3352171" y="5117600"/>
            <a:ext cx="991486" cy="3695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press a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2819099" y="3593600"/>
            <a:ext cx="1524527" cy="3695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a^, w2, x, y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2209499" y="2666500"/>
            <a:ext cx="1524527" cy="3695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a^, w1, x, y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5181180" y="2666500"/>
            <a:ext cx="1524759" cy="3695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a^, w3, x, y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75899" y="1828759"/>
            <a:ext cx="1524527" cy="36899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a^, w1, x, y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2819099" y="1828759"/>
            <a:ext cx="1524527" cy="36899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a^, w2, x, y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485980" y="1828759"/>
            <a:ext cx="1524759" cy="36899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a^, w3, x, y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1905000" y="3849688"/>
            <a:ext cx="990600" cy="6461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draw a, </a:t>
            </a:r>
            <a:r>
              <a:rPr lang="en-US" dirty="0" smtClean="0">
                <a:solidFill>
                  <a:srgbClr val="000000"/>
                </a:solidFill>
              </a:rPr>
              <a:t>w1, </a:t>
            </a:r>
            <a:r>
              <a:rPr lang="en-US" dirty="0">
                <a:solidFill>
                  <a:srgbClr val="000000"/>
                </a:solidFill>
              </a:rPr>
              <a:t>x, y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4648200" y="3849688"/>
            <a:ext cx="990600" cy="6461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draw a, w2, x, y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7391400" y="3849688"/>
            <a:ext cx="1066800" cy="6461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draw a, w3, x, y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181600" y="5486400"/>
            <a:ext cx="16764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Output does not  require network transmission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2133600" y="5562600"/>
            <a:ext cx="16764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Updating other displays?</a:t>
            </a:r>
            <a:endParaRPr lang="en-US" dirty="0"/>
          </a:p>
        </p:txBody>
      </p:sp>
      <p:pic>
        <p:nvPicPr>
          <p:cNvPr id="41" name="~PP3012.WAV">
            <a:hlinkClick r:id="" action="ppaction://media"/>
          </p:cNvPr>
          <p:cNvPicPr>
            <a:picLocks noRot="1" noChangeAspect="1"/>
          </p:cNvPicPr>
          <p:nvPr>
            <a:wavAudioFile r:embed="rId2" name="~PP3012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3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5" grpId="0" animBg="1"/>
      <p:bldP spid="11" grpId="0" animBg="1"/>
      <p:bldP spid="14" grpId="0" animBg="1"/>
      <p:bldP spid="86" grpId="0" animBg="1"/>
      <p:bldP spid="88" grpId="0" animBg="1"/>
      <p:bldP spid="87" grpId="0" animBg="1"/>
      <p:bldP spid="39" grpId="0" animBg="1"/>
      <p:bldP spid="4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304800" y="3124200"/>
            <a:ext cx="1524527" cy="36899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a^, w1, x, y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048000" y="3124200"/>
            <a:ext cx="1524527" cy="36899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a^, w2, x, y</a:t>
            </a:r>
          </a:p>
        </p:txBody>
      </p:sp>
      <p:sp>
        <p:nvSpPr>
          <p:cNvPr id="1090562" name="Text Box 2"/>
          <p:cNvSpPr txBox="1">
            <a:spLocks noChangeArrowheads="1"/>
          </p:cNvSpPr>
          <p:nvPr/>
        </p:nvSpPr>
        <p:spPr bwMode="auto">
          <a:xfrm>
            <a:off x="914400" y="6172200"/>
            <a:ext cx="989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663300"/>
                </a:solidFill>
              </a:rPr>
              <a:t>User 1</a:t>
            </a:r>
          </a:p>
        </p:txBody>
      </p:sp>
      <p:sp>
        <p:nvSpPr>
          <p:cNvPr id="1090563" name="Text Box 3"/>
          <p:cNvSpPr txBox="1">
            <a:spLocks noChangeArrowheads="1"/>
          </p:cNvSpPr>
          <p:nvPr/>
        </p:nvSpPr>
        <p:spPr bwMode="auto">
          <a:xfrm>
            <a:off x="3659187" y="6172200"/>
            <a:ext cx="989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dirty="0">
                <a:solidFill>
                  <a:srgbClr val="663300"/>
                </a:solidFill>
              </a:rPr>
              <a:t>User 2</a:t>
            </a:r>
          </a:p>
        </p:txBody>
      </p:sp>
      <p:sp>
        <p:nvSpPr>
          <p:cNvPr id="1090565" name="Text Box 5"/>
          <p:cNvSpPr txBox="1">
            <a:spLocks noChangeArrowheads="1"/>
          </p:cNvSpPr>
          <p:nvPr/>
        </p:nvSpPr>
        <p:spPr bwMode="auto">
          <a:xfrm>
            <a:off x="152400" y="5029200"/>
            <a:ext cx="2351088" cy="369332"/>
          </a:xfrm>
          <a:prstGeom prst="rect">
            <a:avLst/>
          </a:prstGeom>
          <a:solidFill>
            <a:srgbClr val="6699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Window System</a:t>
            </a:r>
            <a:endParaRPr lang="en-US" dirty="0"/>
          </a:p>
        </p:txBody>
      </p:sp>
      <p:sp>
        <p:nvSpPr>
          <p:cNvPr id="1090566" name="Text Box 6"/>
          <p:cNvSpPr txBox="1">
            <a:spLocks noChangeArrowheads="1"/>
          </p:cNvSpPr>
          <p:nvPr/>
        </p:nvSpPr>
        <p:spPr bwMode="auto">
          <a:xfrm>
            <a:off x="228600" y="2133600"/>
            <a:ext cx="2286000" cy="923330"/>
          </a:xfrm>
          <a:prstGeom prst="rect">
            <a:avLst/>
          </a:prstGeom>
          <a:solidFill>
            <a:srgbClr val="66FFFF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dirty="0" smtClean="0"/>
              <a:t>Collaboration-Unaware Application</a:t>
            </a:r>
            <a:endParaRPr lang="en-US" dirty="0"/>
          </a:p>
        </p:txBody>
      </p:sp>
      <p:sp>
        <p:nvSpPr>
          <p:cNvPr id="1090567" name="Line 7"/>
          <p:cNvSpPr>
            <a:spLocks noChangeShapeType="1"/>
          </p:cNvSpPr>
          <p:nvPr/>
        </p:nvSpPr>
        <p:spPr bwMode="auto">
          <a:xfrm>
            <a:off x="1295400" y="3048000"/>
            <a:ext cx="1588" cy="7620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0569" name="Text Box 9"/>
          <p:cNvSpPr txBox="1">
            <a:spLocks noChangeArrowheads="1"/>
          </p:cNvSpPr>
          <p:nvPr/>
        </p:nvSpPr>
        <p:spPr bwMode="auto">
          <a:xfrm>
            <a:off x="2971800" y="5029200"/>
            <a:ext cx="2351088" cy="369332"/>
          </a:xfrm>
          <a:prstGeom prst="rect">
            <a:avLst/>
          </a:prstGeom>
          <a:solidFill>
            <a:srgbClr val="6699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Window System</a:t>
            </a:r>
            <a:endParaRPr lang="en-US" dirty="0"/>
          </a:p>
        </p:txBody>
      </p:sp>
      <p:sp>
        <p:nvSpPr>
          <p:cNvPr id="1090571" name="Line 11"/>
          <p:cNvSpPr>
            <a:spLocks noChangeShapeType="1"/>
          </p:cNvSpPr>
          <p:nvPr/>
        </p:nvSpPr>
        <p:spPr bwMode="auto">
          <a:xfrm>
            <a:off x="2438400" y="4038600"/>
            <a:ext cx="609600" cy="0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090572" name="Line 12"/>
          <p:cNvSpPr>
            <a:spLocks noChangeShapeType="1"/>
          </p:cNvSpPr>
          <p:nvPr/>
        </p:nvSpPr>
        <p:spPr bwMode="auto">
          <a:xfrm>
            <a:off x="1295400" y="5486400"/>
            <a:ext cx="1588" cy="762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0573" name="Line 13"/>
          <p:cNvSpPr>
            <a:spLocks noChangeShapeType="1"/>
          </p:cNvSpPr>
          <p:nvPr/>
        </p:nvSpPr>
        <p:spPr bwMode="auto">
          <a:xfrm>
            <a:off x="4114800" y="5486400"/>
            <a:ext cx="1588" cy="762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0574" name="Rectangle 14"/>
          <p:cNvSpPr>
            <a:spLocks noChangeArrowheads="1"/>
          </p:cNvSpPr>
          <p:nvPr/>
        </p:nvSpPr>
        <p:spPr bwMode="auto">
          <a:xfrm>
            <a:off x="152400" y="3810000"/>
            <a:ext cx="2286000" cy="265113"/>
          </a:xfrm>
          <a:prstGeom prst="rect">
            <a:avLst/>
          </a:prstGeom>
          <a:solidFill>
            <a:srgbClr val="3366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0575" name="Rectangle 15"/>
          <p:cNvSpPr>
            <a:spLocks noChangeArrowheads="1"/>
          </p:cNvSpPr>
          <p:nvPr/>
        </p:nvSpPr>
        <p:spPr bwMode="auto">
          <a:xfrm>
            <a:off x="152400" y="4038600"/>
            <a:ext cx="2286000" cy="228600"/>
          </a:xfrm>
          <a:prstGeom prst="rect">
            <a:avLst/>
          </a:prstGeom>
          <a:solidFill>
            <a:srgbClr val="66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0576" name="Text Box 16"/>
          <p:cNvSpPr txBox="1">
            <a:spLocks noChangeArrowheads="1"/>
          </p:cNvSpPr>
          <p:nvPr/>
        </p:nvSpPr>
        <p:spPr bwMode="auto">
          <a:xfrm>
            <a:off x="152400" y="3810000"/>
            <a:ext cx="2286000" cy="646331"/>
          </a:xfrm>
          <a:prstGeom prst="rect">
            <a:avLst/>
          </a:prstGeom>
          <a:gradFill rotWithShape="0">
            <a:gsLst>
              <a:gs pos="0">
                <a:srgbClr val="7394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Proxy Window System</a:t>
            </a:r>
            <a:endParaRPr lang="en-US" dirty="0"/>
          </a:p>
        </p:txBody>
      </p:sp>
      <p:sp>
        <p:nvSpPr>
          <p:cNvPr id="1090577" name="Text Box 17"/>
          <p:cNvSpPr txBox="1">
            <a:spLocks noChangeArrowheads="1"/>
          </p:cNvSpPr>
          <p:nvPr/>
        </p:nvSpPr>
        <p:spPr bwMode="auto">
          <a:xfrm>
            <a:off x="3048000" y="3810000"/>
            <a:ext cx="2286000" cy="646331"/>
          </a:xfrm>
          <a:prstGeom prst="rect">
            <a:avLst/>
          </a:prstGeom>
          <a:gradFill rotWithShape="0">
            <a:gsLst>
              <a:gs pos="0">
                <a:srgbClr val="7394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Proxy Window System</a:t>
            </a:r>
            <a:endParaRPr lang="en-US" dirty="0"/>
          </a:p>
        </p:txBody>
      </p:sp>
      <p:sp>
        <p:nvSpPr>
          <p:cNvPr id="1090578" name="Rectangle 18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0"/>
            <a:ext cx="8153400" cy="762000"/>
          </a:xfrm>
        </p:spPr>
        <p:txBody>
          <a:bodyPr/>
          <a:lstStyle/>
          <a:p>
            <a:r>
              <a:rPr lang="en-US" dirty="0" smtClean="0"/>
              <a:t>NON-DETERMINISM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rot="5400000" flipH="1" flipV="1">
            <a:off x="989806" y="4723606"/>
            <a:ext cx="609600" cy="1588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 flipH="1" flipV="1">
            <a:off x="3810794" y="4723606"/>
            <a:ext cx="609600" cy="1588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371600" y="55626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Master Computer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4191000" y="55626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Master Computer</a:t>
            </a:r>
            <a:endParaRPr lang="en-US" dirty="0"/>
          </a:p>
        </p:txBody>
      </p:sp>
      <p:sp>
        <p:nvSpPr>
          <p:cNvPr id="25" name="Line 7"/>
          <p:cNvSpPr>
            <a:spLocks noChangeShapeType="1"/>
          </p:cNvSpPr>
          <p:nvPr/>
        </p:nvSpPr>
        <p:spPr bwMode="auto">
          <a:xfrm>
            <a:off x="4191000" y="3048000"/>
            <a:ext cx="1588" cy="7620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3048000" y="2133600"/>
            <a:ext cx="2286000" cy="923330"/>
          </a:xfrm>
          <a:prstGeom prst="rect">
            <a:avLst/>
          </a:prstGeom>
          <a:solidFill>
            <a:srgbClr val="66FFFF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dirty="0" smtClean="0"/>
              <a:t>Collaboration-Unaware Application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324600" y="4724400"/>
            <a:ext cx="22860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Assumption: Output should be function only of user input.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267200" y="3124200"/>
            <a:ext cx="19812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Display random number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71600" y="3124200"/>
            <a:ext cx="19050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Display random number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" name="Multiply 35"/>
          <p:cNvSpPr/>
          <p:nvPr/>
        </p:nvSpPr>
        <p:spPr>
          <a:xfrm>
            <a:off x="5715000" y="3276600"/>
            <a:ext cx="533400" cy="4572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Multiply 36"/>
          <p:cNvSpPr/>
          <p:nvPr/>
        </p:nvSpPr>
        <p:spPr>
          <a:xfrm>
            <a:off x="2819400" y="3200400"/>
            <a:ext cx="533400" cy="4572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6324600" y="2057400"/>
            <a:ext cx="22098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Different users will see different output.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6324600" y="3352800"/>
            <a:ext cx="22860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Behavior of centralized and replicated different.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6324600" y="6031468"/>
            <a:ext cx="22860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Non-Determinism</a:t>
            </a:r>
            <a:endParaRPr lang="en-US" dirty="0"/>
          </a:p>
        </p:txBody>
      </p:sp>
      <p:sp>
        <p:nvSpPr>
          <p:cNvPr id="42" name="Multiply 41"/>
          <p:cNvSpPr/>
          <p:nvPr/>
        </p:nvSpPr>
        <p:spPr>
          <a:xfrm>
            <a:off x="5943600" y="5943600"/>
            <a:ext cx="533400" cy="4572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~PP4002.WAV">
            <a:hlinkClick r:id="" action="ppaction://media"/>
          </p:cNvPr>
          <p:cNvPicPr>
            <a:picLocks noRot="1" noChangeAspect="1"/>
          </p:cNvPicPr>
          <p:nvPr>
            <a:wavAudioFile r:embed="rId2" name="~PP4002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3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9" grpId="0" animBg="1"/>
      <p:bldP spid="36" grpId="0" animBg="1"/>
      <p:bldP spid="37" grpId="0" animBg="1"/>
      <p:bldP spid="38" grpId="0" animBg="1"/>
      <p:bldP spid="39" grpId="0" animBg="1"/>
      <p:bldP spid="41" grpId="0" animBg="1"/>
      <p:bldP spid="4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304800" y="3124200"/>
            <a:ext cx="1524527" cy="36899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a^, w1, x, y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048000" y="3124200"/>
            <a:ext cx="1524527" cy="36899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a^, w2, x, y</a:t>
            </a:r>
          </a:p>
        </p:txBody>
      </p:sp>
      <p:sp>
        <p:nvSpPr>
          <p:cNvPr id="1090562" name="Text Box 2"/>
          <p:cNvSpPr txBox="1">
            <a:spLocks noChangeArrowheads="1"/>
          </p:cNvSpPr>
          <p:nvPr/>
        </p:nvSpPr>
        <p:spPr bwMode="auto">
          <a:xfrm>
            <a:off x="914400" y="6172200"/>
            <a:ext cx="989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663300"/>
                </a:solidFill>
              </a:rPr>
              <a:t>User 1</a:t>
            </a:r>
          </a:p>
        </p:txBody>
      </p:sp>
      <p:sp>
        <p:nvSpPr>
          <p:cNvPr id="1090563" name="Text Box 3"/>
          <p:cNvSpPr txBox="1">
            <a:spLocks noChangeArrowheads="1"/>
          </p:cNvSpPr>
          <p:nvPr/>
        </p:nvSpPr>
        <p:spPr bwMode="auto">
          <a:xfrm>
            <a:off x="3659187" y="6172200"/>
            <a:ext cx="989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dirty="0">
                <a:solidFill>
                  <a:srgbClr val="663300"/>
                </a:solidFill>
              </a:rPr>
              <a:t>User 2</a:t>
            </a:r>
          </a:p>
        </p:txBody>
      </p:sp>
      <p:sp>
        <p:nvSpPr>
          <p:cNvPr id="1090565" name="Text Box 5"/>
          <p:cNvSpPr txBox="1">
            <a:spLocks noChangeArrowheads="1"/>
          </p:cNvSpPr>
          <p:nvPr/>
        </p:nvSpPr>
        <p:spPr bwMode="auto">
          <a:xfrm>
            <a:off x="152400" y="5029200"/>
            <a:ext cx="2351088" cy="369332"/>
          </a:xfrm>
          <a:prstGeom prst="rect">
            <a:avLst/>
          </a:prstGeom>
          <a:solidFill>
            <a:srgbClr val="6699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Window System</a:t>
            </a:r>
            <a:endParaRPr lang="en-US" dirty="0"/>
          </a:p>
        </p:txBody>
      </p:sp>
      <p:sp>
        <p:nvSpPr>
          <p:cNvPr id="1090566" name="Text Box 6"/>
          <p:cNvSpPr txBox="1">
            <a:spLocks noChangeArrowheads="1"/>
          </p:cNvSpPr>
          <p:nvPr/>
        </p:nvSpPr>
        <p:spPr bwMode="auto">
          <a:xfrm>
            <a:off x="228600" y="2133600"/>
            <a:ext cx="2286000" cy="923330"/>
          </a:xfrm>
          <a:prstGeom prst="rect">
            <a:avLst/>
          </a:prstGeom>
          <a:solidFill>
            <a:srgbClr val="66FFFF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dirty="0" smtClean="0"/>
              <a:t>Collaboration-Unaware Application</a:t>
            </a:r>
            <a:endParaRPr lang="en-US" dirty="0"/>
          </a:p>
        </p:txBody>
      </p:sp>
      <p:sp>
        <p:nvSpPr>
          <p:cNvPr id="1090567" name="Line 7"/>
          <p:cNvSpPr>
            <a:spLocks noChangeShapeType="1"/>
          </p:cNvSpPr>
          <p:nvPr/>
        </p:nvSpPr>
        <p:spPr bwMode="auto">
          <a:xfrm>
            <a:off x="1295400" y="3048000"/>
            <a:ext cx="1588" cy="7620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0569" name="Text Box 9"/>
          <p:cNvSpPr txBox="1">
            <a:spLocks noChangeArrowheads="1"/>
          </p:cNvSpPr>
          <p:nvPr/>
        </p:nvSpPr>
        <p:spPr bwMode="auto">
          <a:xfrm>
            <a:off x="2971800" y="5029200"/>
            <a:ext cx="2351088" cy="369332"/>
          </a:xfrm>
          <a:prstGeom prst="rect">
            <a:avLst/>
          </a:prstGeom>
          <a:solidFill>
            <a:srgbClr val="6699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Window System</a:t>
            </a:r>
            <a:endParaRPr lang="en-US" dirty="0"/>
          </a:p>
        </p:txBody>
      </p:sp>
      <p:sp>
        <p:nvSpPr>
          <p:cNvPr id="1090571" name="Line 11"/>
          <p:cNvSpPr>
            <a:spLocks noChangeShapeType="1"/>
          </p:cNvSpPr>
          <p:nvPr/>
        </p:nvSpPr>
        <p:spPr bwMode="auto">
          <a:xfrm>
            <a:off x="2438400" y="4038600"/>
            <a:ext cx="609600" cy="0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090572" name="Line 12"/>
          <p:cNvSpPr>
            <a:spLocks noChangeShapeType="1"/>
          </p:cNvSpPr>
          <p:nvPr/>
        </p:nvSpPr>
        <p:spPr bwMode="auto">
          <a:xfrm>
            <a:off x="1295400" y="5486400"/>
            <a:ext cx="1588" cy="762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0573" name="Line 13"/>
          <p:cNvSpPr>
            <a:spLocks noChangeShapeType="1"/>
          </p:cNvSpPr>
          <p:nvPr/>
        </p:nvSpPr>
        <p:spPr bwMode="auto">
          <a:xfrm>
            <a:off x="4114800" y="5486400"/>
            <a:ext cx="1588" cy="762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0574" name="Rectangle 14"/>
          <p:cNvSpPr>
            <a:spLocks noChangeArrowheads="1"/>
          </p:cNvSpPr>
          <p:nvPr/>
        </p:nvSpPr>
        <p:spPr bwMode="auto">
          <a:xfrm>
            <a:off x="152400" y="3810000"/>
            <a:ext cx="2286000" cy="265113"/>
          </a:xfrm>
          <a:prstGeom prst="rect">
            <a:avLst/>
          </a:prstGeom>
          <a:solidFill>
            <a:srgbClr val="3366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0575" name="Rectangle 15"/>
          <p:cNvSpPr>
            <a:spLocks noChangeArrowheads="1"/>
          </p:cNvSpPr>
          <p:nvPr/>
        </p:nvSpPr>
        <p:spPr bwMode="auto">
          <a:xfrm>
            <a:off x="152400" y="4038600"/>
            <a:ext cx="2286000" cy="228600"/>
          </a:xfrm>
          <a:prstGeom prst="rect">
            <a:avLst/>
          </a:prstGeom>
          <a:solidFill>
            <a:srgbClr val="66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0576" name="Text Box 16"/>
          <p:cNvSpPr txBox="1">
            <a:spLocks noChangeArrowheads="1"/>
          </p:cNvSpPr>
          <p:nvPr/>
        </p:nvSpPr>
        <p:spPr bwMode="auto">
          <a:xfrm>
            <a:off x="152400" y="3810000"/>
            <a:ext cx="2286000" cy="646331"/>
          </a:xfrm>
          <a:prstGeom prst="rect">
            <a:avLst/>
          </a:prstGeom>
          <a:gradFill rotWithShape="0">
            <a:gsLst>
              <a:gs pos="0">
                <a:srgbClr val="7394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Proxy Window System</a:t>
            </a:r>
            <a:endParaRPr lang="en-US" dirty="0"/>
          </a:p>
        </p:txBody>
      </p:sp>
      <p:sp>
        <p:nvSpPr>
          <p:cNvPr id="1090577" name="Text Box 17"/>
          <p:cNvSpPr txBox="1">
            <a:spLocks noChangeArrowheads="1"/>
          </p:cNvSpPr>
          <p:nvPr/>
        </p:nvSpPr>
        <p:spPr bwMode="auto">
          <a:xfrm>
            <a:off x="3048000" y="3810000"/>
            <a:ext cx="2286000" cy="646331"/>
          </a:xfrm>
          <a:prstGeom prst="rect">
            <a:avLst/>
          </a:prstGeom>
          <a:gradFill rotWithShape="0">
            <a:gsLst>
              <a:gs pos="0">
                <a:srgbClr val="7394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Proxy Window System</a:t>
            </a:r>
            <a:endParaRPr lang="en-US" dirty="0"/>
          </a:p>
        </p:txBody>
      </p:sp>
      <p:sp>
        <p:nvSpPr>
          <p:cNvPr id="1090578" name="Rectangle 18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0"/>
            <a:ext cx="81534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Writing to External Centralized Resources 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rot="5400000" flipH="1" flipV="1">
            <a:off x="991394" y="4723606"/>
            <a:ext cx="609600" cy="1588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 flipH="1" flipV="1">
            <a:off x="3810794" y="4723606"/>
            <a:ext cx="609600" cy="1588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371600" y="55626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Master Computer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4191000" y="55626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Master Computer</a:t>
            </a:r>
            <a:endParaRPr lang="en-US" dirty="0"/>
          </a:p>
        </p:txBody>
      </p:sp>
      <p:sp>
        <p:nvSpPr>
          <p:cNvPr id="25" name="Line 7"/>
          <p:cNvSpPr>
            <a:spLocks noChangeShapeType="1"/>
          </p:cNvSpPr>
          <p:nvPr/>
        </p:nvSpPr>
        <p:spPr bwMode="auto">
          <a:xfrm>
            <a:off x="4191000" y="3048000"/>
            <a:ext cx="1588" cy="7620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3048000" y="2133600"/>
            <a:ext cx="2286000" cy="923330"/>
          </a:xfrm>
          <a:prstGeom prst="rect">
            <a:avLst/>
          </a:prstGeom>
          <a:solidFill>
            <a:srgbClr val="66FFFF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dirty="0" smtClean="0"/>
              <a:t>Collaboration-Unaware Application</a:t>
            </a:r>
            <a:endParaRPr lang="en-US" dirty="0"/>
          </a:p>
        </p:txBody>
      </p:sp>
      <p:sp>
        <p:nvSpPr>
          <p:cNvPr id="36" name="Multiply 35"/>
          <p:cNvSpPr/>
          <p:nvPr/>
        </p:nvSpPr>
        <p:spPr>
          <a:xfrm>
            <a:off x="4419600" y="1066800"/>
            <a:ext cx="533400" cy="4572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6324600" y="2057400"/>
            <a:ext cx="22098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Each replica writes to the file!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1905000" y="1143000"/>
            <a:ext cx="1828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1905000" y="1143000"/>
            <a:ext cx="1828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3810000" y="11430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File</a:t>
            </a:r>
            <a:endParaRPr lang="en-US" dirty="0"/>
          </a:p>
        </p:txBody>
      </p:sp>
      <p:sp>
        <p:nvSpPr>
          <p:cNvPr id="46" name="Line 7"/>
          <p:cNvSpPr>
            <a:spLocks noChangeShapeType="1"/>
          </p:cNvSpPr>
          <p:nvPr/>
        </p:nvSpPr>
        <p:spPr bwMode="auto">
          <a:xfrm flipV="1">
            <a:off x="1371600" y="1524000"/>
            <a:ext cx="1447800" cy="6096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Line 7"/>
          <p:cNvSpPr>
            <a:spLocks noChangeShapeType="1"/>
          </p:cNvSpPr>
          <p:nvPr/>
        </p:nvSpPr>
        <p:spPr bwMode="auto">
          <a:xfrm flipH="1" flipV="1">
            <a:off x="2819400" y="1524000"/>
            <a:ext cx="1447800" cy="6096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6324600" y="2935069"/>
            <a:ext cx="22098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Write is not idempotent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533400" y="1524000"/>
            <a:ext cx="12954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write f, a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1905000" y="1143000"/>
            <a:ext cx="1828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aa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3810000" y="1524000"/>
            <a:ext cx="12954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write f, a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6324600" y="3886200"/>
            <a:ext cx="2209800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Executing idempotent operation once is same executing it multiple times.</a:t>
            </a:r>
            <a:endParaRPr lang="en-US" dirty="0"/>
          </a:p>
        </p:txBody>
      </p:sp>
      <p:pic>
        <p:nvPicPr>
          <p:cNvPr id="37" name="~PP874.WAV">
            <a:hlinkClick r:id="" action="ppaction://media"/>
          </p:cNvPr>
          <p:cNvPicPr>
            <a:picLocks noRot="1" noChangeAspect="1"/>
          </p:cNvPicPr>
          <p:nvPr>
            <a:wavAudioFile r:embed="rId2" name="~PP874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4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48" grpId="0" animBg="1"/>
      <p:bldP spid="38" grpId="0" animBg="1"/>
      <p:bldP spid="50" grpId="0" animBg="1"/>
      <p:bldP spid="51" grpId="0" animBg="1"/>
      <p:bldP spid="55" grpId="0" animBg="1"/>
      <p:bldP spid="5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3200400" y="914400"/>
            <a:ext cx="1828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304800" y="990600"/>
            <a:ext cx="1828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304800" y="3124200"/>
            <a:ext cx="1524527" cy="36899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a^, w1, x, y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048000" y="3124200"/>
            <a:ext cx="1524527" cy="36899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a^, w2, x, y</a:t>
            </a:r>
          </a:p>
        </p:txBody>
      </p:sp>
      <p:sp>
        <p:nvSpPr>
          <p:cNvPr id="1090562" name="Text Box 2"/>
          <p:cNvSpPr txBox="1">
            <a:spLocks noChangeArrowheads="1"/>
          </p:cNvSpPr>
          <p:nvPr/>
        </p:nvSpPr>
        <p:spPr bwMode="auto">
          <a:xfrm>
            <a:off x="914400" y="6172200"/>
            <a:ext cx="989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663300"/>
                </a:solidFill>
              </a:rPr>
              <a:t>User 1</a:t>
            </a:r>
          </a:p>
        </p:txBody>
      </p:sp>
      <p:sp>
        <p:nvSpPr>
          <p:cNvPr id="1090563" name="Text Box 3"/>
          <p:cNvSpPr txBox="1">
            <a:spLocks noChangeArrowheads="1"/>
          </p:cNvSpPr>
          <p:nvPr/>
        </p:nvSpPr>
        <p:spPr bwMode="auto">
          <a:xfrm>
            <a:off x="3659187" y="6172200"/>
            <a:ext cx="989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dirty="0">
                <a:solidFill>
                  <a:srgbClr val="663300"/>
                </a:solidFill>
              </a:rPr>
              <a:t>User 2</a:t>
            </a:r>
          </a:p>
        </p:txBody>
      </p:sp>
      <p:sp>
        <p:nvSpPr>
          <p:cNvPr id="1090565" name="Text Box 5"/>
          <p:cNvSpPr txBox="1">
            <a:spLocks noChangeArrowheads="1"/>
          </p:cNvSpPr>
          <p:nvPr/>
        </p:nvSpPr>
        <p:spPr bwMode="auto">
          <a:xfrm>
            <a:off x="152400" y="5029200"/>
            <a:ext cx="2351088" cy="369332"/>
          </a:xfrm>
          <a:prstGeom prst="rect">
            <a:avLst/>
          </a:prstGeom>
          <a:solidFill>
            <a:srgbClr val="6699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Window System</a:t>
            </a:r>
            <a:endParaRPr lang="en-US" dirty="0"/>
          </a:p>
        </p:txBody>
      </p:sp>
      <p:sp>
        <p:nvSpPr>
          <p:cNvPr id="1090566" name="Text Box 6"/>
          <p:cNvSpPr txBox="1">
            <a:spLocks noChangeArrowheads="1"/>
          </p:cNvSpPr>
          <p:nvPr/>
        </p:nvSpPr>
        <p:spPr bwMode="auto">
          <a:xfrm>
            <a:off x="228600" y="2133600"/>
            <a:ext cx="2286000" cy="923330"/>
          </a:xfrm>
          <a:prstGeom prst="rect">
            <a:avLst/>
          </a:prstGeom>
          <a:solidFill>
            <a:srgbClr val="66FFFF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dirty="0" smtClean="0"/>
              <a:t>Collaboration-Unaware Application</a:t>
            </a:r>
            <a:endParaRPr lang="en-US" dirty="0"/>
          </a:p>
        </p:txBody>
      </p:sp>
      <p:sp>
        <p:nvSpPr>
          <p:cNvPr id="1090567" name="Line 7"/>
          <p:cNvSpPr>
            <a:spLocks noChangeShapeType="1"/>
          </p:cNvSpPr>
          <p:nvPr/>
        </p:nvSpPr>
        <p:spPr bwMode="auto">
          <a:xfrm>
            <a:off x="1295400" y="3048000"/>
            <a:ext cx="1588" cy="7620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0569" name="Text Box 9"/>
          <p:cNvSpPr txBox="1">
            <a:spLocks noChangeArrowheads="1"/>
          </p:cNvSpPr>
          <p:nvPr/>
        </p:nvSpPr>
        <p:spPr bwMode="auto">
          <a:xfrm>
            <a:off x="2971800" y="5029200"/>
            <a:ext cx="2351088" cy="369332"/>
          </a:xfrm>
          <a:prstGeom prst="rect">
            <a:avLst/>
          </a:prstGeom>
          <a:solidFill>
            <a:srgbClr val="6699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Window System</a:t>
            </a:r>
            <a:endParaRPr lang="en-US" dirty="0"/>
          </a:p>
        </p:txBody>
      </p:sp>
      <p:sp>
        <p:nvSpPr>
          <p:cNvPr id="1090571" name="Line 11"/>
          <p:cNvSpPr>
            <a:spLocks noChangeShapeType="1"/>
          </p:cNvSpPr>
          <p:nvPr/>
        </p:nvSpPr>
        <p:spPr bwMode="auto">
          <a:xfrm>
            <a:off x="2438400" y="4038600"/>
            <a:ext cx="609600" cy="0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090572" name="Line 12"/>
          <p:cNvSpPr>
            <a:spLocks noChangeShapeType="1"/>
          </p:cNvSpPr>
          <p:nvPr/>
        </p:nvSpPr>
        <p:spPr bwMode="auto">
          <a:xfrm>
            <a:off x="1295400" y="5486400"/>
            <a:ext cx="1588" cy="762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0573" name="Line 13"/>
          <p:cNvSpPr>
            <a:spLocks noChangeShapeType="1"/>
          </p:cNvSpPr>
          <p:nvPr/>
        </p:nvSpPr>
        <p:spPr bwMode="auto">
          <a:xfrm>
            <a:off x="4114800" y="5486400"/>
            <a:ext cx="1588" cy="762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0574" name="Rectangle 14"/>
          <p:cNvSpPr>
            <a:spLocks noChangeArrowheads="1"/>
          </p:cNvSpPr>
          <p:nvPr/>
        </p:nvSpPr>
        <p:spPr bwMode="auto">
          <a:xfrm>
            <a:off x="152400" y="3810000"/>
            <a:ext cx="2286000" cy="265113"/>
          </a:xfrm>
          <a:prstGeom prst="rect">
            <a:avLst/>
          </a:prstGeom>
          <a:solidFill>
            <a:srgbClr val="3366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0575" name="Rectangle 15"/>
          <p:cNvSpPr>
            <a:spLocks noChangeArrowheads="1"/>
          </p:cNvSpPr>
          <p:nvPr/>
        </p:nvSpPr>
        <p:spPr bwMode="auto">
          <a:xfrm>
            <a:off x="152400" y="4038600"/>
            <a:ext cx="2286000" cy="228600"/>
          </a:xfrm>
          <a:prstGeom prst="rect">
            <a:avLst/>
          </a:prstGeom>
          <a:solidFill>
            <a:srgbClr val="66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0576" name="Text Box 16"/>
          <p:cNvSpPr txBox="1">
            <a:spLocks noChangeArrowheads="1"/>
          </p:cNvSpPr>
          <p:nvPr/>
        </p:nvSpPr>
        <p:spPr bwMode="auto">
          <a:xfrm>
            <a:off x="152400" y="3810000"/>
            <a:ext cx="2286000" cy="646331"/>
          </a:xfrm>
          <a:prstGeom prst="rect">
            <a:avLst/>
          </a:prstGeom>
          <a:gradFill rotWithShape="0">
            <a:gsLst>
              <a:gs pos="0">
                <a:srgbClr val="7394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Proxy Window System</a:t>
            </a:r>
            <a:endParaRPr lang="en-US" dirty="0"/>
          </a:p>
        </p:txBody>
      </p:sp>
      <p:sp>
        <p:nvSpPr>
          <p:cNvPr id="1090577" name="Text Box 17"/>
          <p:cNvSpPr txBox="1">
            <a:spLocks noChangeArrowheads="1"/>
          </p:cNvSpPr>
          <p:nvPr/>
        </p:nvSpPr>
        <p:spPr bwMode="auto">
          <a:xfrm>
            <a:off x="3048000" y="3810000"/>
            <a:ext cx="2286000" cy="646331"/>
          </a:xfrm>
          <a:prstGeom prst="rect">
            <a:avLst/>
          </a:prstGeom>
          <a:gradFill rotWithShape="0">
            <a:gsLst>
              <a:gs pos="0">
                <a:srgbClr val="7394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Proxy Window System</a:t>
            </a:r>
            <a:endParaRPr lang="en-US" dirty="0"/>
          </a:p>
        </p:txBody>
      </p:sp>
      <p:sp>
        <p:nvSpPr>
          <p:cNvPr id="1090578" name="Rectangle 18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0"/>
            <a:ext cx="81534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Replicate External Resources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rot="5400000" flipH="1" flipV="1">
            <a:off x="991394" y="4723606"/>
            <a:ext cx="609600" cy="1588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 flipH="1" flipV="1">
            <a:off x="3810794" y="4723606"/>
            <a:ext cx="609600" cy="1588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371600" y="55626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Master Computer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4191000" y="55626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Master Computer</a:t>
            </a:r>
            <a:endParaRPr lang="en-US" dirty="0"/>
          </a:p>
        </p:txBody>
      </p:sp>
      <p:sp>
        <p:nvSpPr>
          <p:cNvPr id="25" name="Line 7"/>
          <p:cNvSpPr>
            <a:spLocks noChangeShapeType="1"/>
          </p:cNvSpPr>
          <p:nvPr/>
        </p:nvSpPr>
        <p:spPr bwMode="auto">
          <a:xfrm>
            <a:off x="4191000" y="3048000"/>
            <a:ext cx="1588" cy="7620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3048000" y="2133600"/>
            <a:ext cx="2286000" cy="923330"/>
          </a:xfrm>
          <a:prstGeom prst="rect">
            <a:avLst/>
          </a:prstGeom>
          <a:solidFill>
            <a:srgbClr val="66FFFF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dirty="0" smtClean="0"/>
              <a:t>Collaboration-Unaware Application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3200400" y="926068"/>
            <a:ext cx="1828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304800" y="1002268"/>
            <a:ext cx="1828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46" name="Line 7"/>
          <p:cNvSpPr>
            <a:spLocks noChangeShapeType="1"/>
          </p:cNvSpPr>
          <p:nvPr/>
        </p:nvSpPr>
        <p:spPr bwMode="auto">
          <a:xfrm flipV="1">
            <a:off x="1371600" y="1447800"/>
            <a:ext cx="0" cy="6858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Line 7"/>
          <p:cNvSpPr>
            <a:spLocks noChangeShapeType="1"/>
          </p:cNvSpPr>
          <p:nvPr/>
        </p:nvSpPr>
        <p:spPr bwMode="auto">
          <a:xfrm flipH="1" flipV="1">
            <a:off x="4267200" y="1371600"/>
            <a:ext cx="0" cy="7620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1447800" y="1524000"/>
            <a:ext cx="12954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write f, a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4648200" y="1524000"/>
            <a:ext cx="12954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write f, a</a:t>
            </a:r>
            <a:endParaRPr lang="en-US" dirty="0"/>
          </a:p>
        </p:txBody>
      </p:sp>
      <p:pic>
        <p:nvPicPr>
          <p:cNvPr id="32" name="~PP1117.WAV">
            <a:hlinkClick r:id="" action="ppaction://media"/>
          </p:cNvPr>
          <p:cNvPicPr>
            <a:picLocks noRot="1" noChangeAspect="1"/>
          </p:cNvPicPr>
          <p:nvPr>
            <a:wavAudioFile r:embed="rId2" name="~PP1117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48" grpId="0" animBg="1"/>
      <p:bldP spid="43" grpId="0" animBg="1"/>
      <p:bldP spid="51" grpId="0" animBg="1"/>
      <p:bldP spid="5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382000" cy="792162"/>
          </a:xfrm>
        </p:spPr>
        <p:txBody>
          <a:bodyPr>
            <a:normAutofit/>
          </a:bodyPr>
          <a:lstStyle/>
          <a:p>
            <a:pPr marL="0" indent="0" defTabSz="914400" eaLnBrk="1" hangingPunct="1"/>
            <a:r>
              <a:rPr lang="en-US" cap="none" smtClean="0"/>
              <a:t>CONCEPTS IN</a:t>
            </a:r>
            <a:endParaRPr lang="en-US" cap="none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80783" y="1447196"/>
            <a:ext cx="3054642" cy="4629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</a:rPr>
              <a:t>Infrastructure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79270" y="1447196"/>
            <a:ext cx="4878545" cy="4629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</a:rPr>
              <a:t>Details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1000" y="2952690"/>
            <a:ext cx="3052763" cy="4000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Google Wave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81400" y="2952690"/>
            <a:ext cx="4876800" cy="400110"/>
          </a:xfrm>
          <a:prstGeom prst="rect">
            <a:avLst/>
          </a:prstGeom>
          <a:solidFill>
            <a:srgbClr val="FFE285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Toolkit for Web Applications (???)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1000" y="2057400"/>
            <a:ext cx="3052763" cy="4000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Microsoft Groove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81400" y="2057400"/>
            <a:ext cx="4876800" cy="707886"/>
          </a:xfrm>
          <a:prstGeom prst="rect">
            <a:avLst/>
          </a:prstGeom>
          <a:solidFill>
            <a:srgbClr val="FFE285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Toolkit for Desktop Applications </a:t>
            </a:r>
            <a:r>
              <a:rPr lang="en-US" sz="2000" smtClean="0">
                <a:solidFill>
                  <a:srgbClr val="000000"/>
                </a:solidFill>
              </a:rPr>
              <a:t>allowing disconnection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9" name="~PP3147.WAV">
            <a:hlinkClick r:id="" action="ppaction://media"/>
          </p:cNvPr>
          <p:cNvPicPr>
            <a:picLocks noRot="1" noChangeAspect="1"/>
          </p:cNvPicPr>
          <p:nvPr>
            <a:wavAudioFile r:embed="rId1" name="~PP3147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304800" y="3124200"/>
            <a:ext cx="1524527" cy="36899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a^, w1, x, y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048000" y="3124200"/>
            <a:ext cx="1524527" cy="36899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a^, w2, x, y</a:t>
            </a:r>
          </a:p>
        </p:txBody>
      </p:sp>
      <p:sp>
        <p:nvSpPr>
          <p:cNvPr id="1090562" name="Text Box 2"/>
          <p:cNvSpPr txBox="1">
            <a:spLocks noChangeArrowheads="1"/>
          </p:cNvSpPr>
          <p:nvPr/>
        </p:nvSpPr>
        <p:spPr bwMode="auto">
          <a:xfrm>
            <a:off x="914400" y="6172200"/>
            <a:ext cx="989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663300"/>
                </a:solidFill>
              </a:rPr>
              <a:t>User 1</a:t>
            </a:r>
          </a:p>
        </p:txBody>
      </p:sp>
      <p:sp>
        <p:nvSpPr>
          <p:cNvPr id="1090563" name="Text Box 3"/>
          <p:cNvSpPr txBox="1">
            <a:spLocks noChangeArrowheads="1"/>
          </p:cNvSpPr>
          <p:nvPr/>
        </p:nvSpPr>
        <p:spPr bwMode="auto">
          <a:xfrm>
            <a:off x="3659187" y="6172200"/>
            <a:ext cx="989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dirty="0">
                <a:solidFill>
                  <a:srgbClr val="663300"/>
                </a:solidFill>
              </a:rPr>
              <a:t>User 2</a:t>
            </a:r>
          </a:p>
        </p:txBody>
      </p:sp>
      <p:sp>
        <p:nvSpPr>
          <p:cNvPr id="1090565" name="Text Box 5"/>
          <p:cNvSpPr txBox="1">
            <a:spLocks noChangeArrowheads="1"/>
          </p:cNvSpPr>
          <p:nvPr/>
        </p:nvSpPr>
        <p:spPr bwMode="auto">
          <a:xfrm>
            <a:off x="152400" y="5029200"/>
            <a:ext cx="2351088" cy="369332"/>
          </a:xfrm>
          <a:prstGeom prst="rect">
            <a:avLst/>
          </a:prstGeom>
          <a:solidFill>
            <a:srgbClr val="6699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Window System</a:t>
            </a:r>
            <a:endParaRPr lang="en-US" dirty="0"/>
          </a:p>
        </p:txBody>
      </p:sp>
      <p:sp>
        <p:nvSpPr>
          <p:cNvPr id="1090566" name="Text Box 6"/>
          <p:cNvSpPr txBox="1">
            <a:spLocks noChangeArrowheads="1"/>
          </p:cNvSpPr>
          <p:nvPr/>
        </p:nvSpPr>
        <p:spPr bwMode="auto">
          <a:xfrm>
            <a:off x="228600" y="2133600"/>
            <a:ext cx="2286000" cy="923330"/>
          </a:xfrm>
          <a:prstGeom prst="rect">
            <a:avLst/>
          </a:prstGeom>
          <a:solidFill>
            <a:srgbClr val="66FFFF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dirty="0" smtClean="0"/>
              <a:t>Collaboration-Unaware Application</a:t>
            </a:r>
            <a:endParaRPr lang="en-US" dirty="0"/>
          </a:p>
        </p:txBody>
      </p:sp>
      <p:sp>
        <p:nvSpPr>
          <p:cNvPr id="1090567" name="Line 7"/>
          <p:cNvSpPr>
            <a:spLocks noChangeShapeType="1"/>
          </p:cNvSpPr>
          <p:nvPr/>
        </p:nvSpPr>
        <p:spPr bwMode="auto">
          <a:xfrm>
            <a:off x="1295400" y="3048000"/>
            <a:ext cx="1588" cy="7620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0569" name="Text Box 9"/>
          <p:cNvSpPr txBox="1">
            <a:spLocks noChangeArrowheads="1"/>
          </p:cNvSpPr>
          <p:nvPr/>
        </p:nvSpPr>
        <p:spPr bwMode="auto">
          <a:xfrm>
            <a:off x="2971800" y="5029200"/>
            <a:ext cx="2351088" cy="369332"/>
          </a:xfrm>
          <a:prstGeom prst="rect">
            <a:avLst/>
          </a:prstGeom>
          <a:solidFill>
            <a:srgbClr val="6699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Window System</a:t>
            </a:r>
            <a:endParaRPr lang="en-US" dirty="0"/>
          </a:p>
        </p:txBody>
      </p:sp>
      <p:sp>
        <p:nvSpPr>
          <p:cNvPr id="1090571" name="Line 11"/>
          <p:cNvSpPr>
            <a:spLocks noChangeShapeType="1"/>
          </p:cNvSpPr>
          <p:nvPr/>
        </p:nvSpPr>
        <p:spPr bwMode="auto">
          <a:xfrm>
            <a:off x="2438400" y="4038600"/>
            <a:ext cx="609600" cy="0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090572" name="Line 12"/>
          <p:cNvSpPr>
            <a:spLocks noChangeShapeType="1"/>
          </p:cNvSpPr>
          <p:nvPr/>
        </p:nvSpPr>
        <p:spPr bwMode="auto">
          <a:xfrm>
            <a:off x="1295400" y="5486400"/>
            <a:ext cx="1588" cy="762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0573" name="Line 13"/>
          <p:cNvSpPr>
            <a:spLocks noChangeShapeType="1"/>
          </p:cNvSpPr>
          <p:nvPr/>
        </p:nvSpPr>
        <p:spPr bwMode="auto">
          <a:xfrm>
            <a:off x="4114800" y="5486400"/>
            <a:ext cx="1588" cy="762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0574" name="Rectangle 14"/>
          <p:cNvSpPr>
            <a:spLocks noChangeArrowheads="1"/>
          </p:cNvSpPr>
          <p:nvPr/>
        </p:nvSpPr>
        <p:spPr bwMode="auto">
          <a:xfrm>
            <a:off x="152400" y="3810000"/>
            <a:ext cx="2286000" cy="265113"/>
          </a:xfrm>
          <a:prstGeom prst="rect">
            <a:avLst/>
          </a:prstGeom>
          <a:solidFill>
            <a:srgbClr val="3366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0575" name="Rectangle 15"/>
          <p:cNvSpPr>
            <a:spLocks noChangeArrowheads="1"/>
          </p:cNvSpPr>
          <p:nvPr/>
        </p:nvSpPr>
        <p:spPr bwMode="auto">
          <a:xfrm>
            <a:off x="152400" y="4038600"/>
            <a:ext cx="2286000" cy="228600"/>
          </a:xfrm>
          <a:prstGeom prst="rect">
            <a:avLst/>
          </a:prstGeom>
          <a:solidFill>
            <a:srgbClr val="66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0576" name="Text Box 16"/>
          <p:cNvSpPr txBox="1">
            <a:spLocks noChangeArrowheads="1"/>
          </p:cNvSpPr>
          <p:nvPr/>
        </p:nvSpPr>
        <p:spPr bwMode="auto">
          <a:xfrm>
            <a:off x="152400" y="3810000"/>
            <a:ext cx="2286000" cy="646331"/>
          </a:xfrm>
          <a:prstGeom prst="rect">
            <a:avLst/>
          </a:prstGeom>
          <a:gradFill rotWithShape="0">
            <a:gsLst>
              <a:gs pos="0">
                <a:srgbClr val="7394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Proxy Window System</a:t>
            </a:r>
            <a:endParaRPr lang="en-US" dirty="0"/>
          </a:p>
        </p:txBody>
      </p:sp>
      <p:sp>
        <p:nvSpPr>
          <p:cNvPr id="1090577" name="Text Box 17"/>
          <p:cNvSpPr txBox="1">
            <a:spLocks noChangeArrowheads="1"/>
          </p:cNvSpPr>
          <p:nvPr/>
        </p:nvSpPr>
        <p:spPr bwMode="auto">
          <a:xfrm>
            <a:off x="3048000" y="3810000"/>
            <a:ext cx="2286000" cy="646331"/>
          </a:xfrm>
          <a:prstGeom prst="rect">
            <a:avLst/>
          </a:prstGeom>
          <a:gradFill rotWithShape="0">
            <a:gsLst>
              <a:gs pos="0">
                <a:srgbClr val="7394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Proxy Window System</a:t>
            </a:r>
            <a:endParaRPr lang="en-US" dirty="0"/>
          </a:p>
        </p:txBody>
      </p:sp>
      <p:sp>
        <p:nvSpPr>
          <p:cNvPr id="1090578" name="Rectangle 18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0"/>
            <a:ext cx="81534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Other Non Idempotent Resources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rot="5400000" flipH="1" flipV="1">
            <a:off x="991394" y="4723606"/>
            <a:ext cx="609600" cy="1588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 flipH="1" flipV="1">
            <a:off x="3810794" y="4723606"/>
            <a:ext cx="609600" cy="1588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371600" y="55626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Master Computer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4191000" y="55626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Master Computer</a:t>
            </a:r>
            <a:endParaRPr lang="en-US" dirty="0"/>
          </a:p>
        </p:txBody>
      </p:sp>
      <p:sp>
        <p:nvSpPr>
          <p:cNvPr id="25" name="Line 7"/>
          <p:cNvSpPr>
            <a:spLocks noChangeShapeType="1"/>
          </p:cNvSpPr>
          <p:nvPr/>
        </p:nvSpPr>
        <p:spPr bwMode="auto">
          <a:xfrm>
            <a:off x="4191000" y="3048000"/>
            <a:ext cx="1588" cy="7620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3048000" y="2133600"/>
            <a:ext cx="2286000" cy="923330"/>
          </a:xfrm>
          <a:prstGeom prst="rect">
            <a:avLst/>
          </a:prstGeom>
          <a:solidFill>
            <a:srgbClr val="66FFFF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dirty="0" smtClean="0"/>
              <a:t>Collaboration-Unaware Application</a:t>
            </a:r>
            <a:endParaRPr lang="en-US" dirty="0"/>
          </a:p>
        </p:txBody>
      </p:sp>
      <p:sp>
        <p:nvSpPr>
          <p:cNvPr id="46" name="Line 7"/>
          <p:cNvSpPr>
            <a:spLocks noChangeShapeType="1"/>
          </p:cNvSpPr>
          <p:nvPr/>
        </p:nvSpPr>
        <p:spPr bwMode="auto">
          <a:xfrm flipV="1">
            <a:off x="1371600" y="1219200"/>
            <a:ext cx="1600200" cy="9144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Line 7"/>
          <p:cNvSpPr>
            <a:spLocks noChangeShapeType="1"/>
          </p:cNvSpPr>
          <p:nvPr/>
        </p:nvSpPr>
        <p:spPr bwMode="auto">
          <a:xfrm flipH="1" flipV="1">
            <a:off x="2971800" y="1219200"/>
            <a:ext cx="1295400" cy="9144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6019800" y="1371600"/>
            <a:ext cx="22098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Cannot neutralize problems of all non-idempotent operations</a:t>
            </a:r>
            <a:endParaRPr lang="en-US" dirty="0"/>
          </a:p>
        </p:txBody>
      </p:sp>
      <p:sp>
        <p:nvSpPr>
          <p:cNvPr id="37" name="Oval 36"/>
          <p:cNvSpPr/>
          <p:nvPr/>
        </p:nvSpPr>
        <p:spPr>
          <a:xfrm>
            <a:off x="1447800" y="685800"/>
            <a:ext cx="33528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2209800" y="762000"/>
            <a:ext cx="1905000" cy="369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Mail Server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3810000" y="1371600"/>
            <a:ext cx="12954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mail </a:t>
            </a:r>
            <a:r>
              <a:rPr lang="en-US" dirty="0" err="1" smtClean="0"/>
              <a:t>msg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685800" y="1371600"/>
            <a:ext cx="12954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mail </a:t>
            </a:r>
            <a:r>
              <a:rPr lang="en-US" dirty="0" err="1" smtClean="0"/>
              <a:t>msg</a:t>
            </a:r>
            <a:endParaRPr lang="en-US" dirty="0"/>
          </a:p>
        </p:txBody>
      </p:sp>
      <p:pic>
        <p:nvPicPr>
          <p:cNvPr id="31" name="~PP1240.WAV">
            <a:hlinkClick r:id="" action="ppaction://media"/>
          </p:cNvPr>
          <p:cNvPicPr>
            <a:picLocks noRot="1" noChangeAspect="1"/>
          </p:cNvPicPr>
          <p:nvPr>
            <a:wavAudioFile r:embed="rId2" name="~PP1240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4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48" grpId="0" animBg="1"/>
      <p:bldP spid="49" grpId="0" animBg="1"/>
      <p:bldP spid="50" grpId="0" animBg="1"/>
      <p:bldP spid="40" grpId="0" animBg="1"/>
      <p:bldP spid="4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578" name="Rectangle 18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0"/>
            <a:ext cx="81534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Correctness of Centralized and Replicated Shared Window Systems</a:t>
            </a:r>
            <a:endParaRPr lang="en-US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143000"/>
            <a:ext cx="3448244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1219200"/>
            <a:ext cx="2952517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TextBox 32"/>
          <p:cNvSpPr txBox="1"/>
          <p:nvPr/>
        </p:nvSpPr>
        <p:spPr>
          <a:xfrm>
            <a:off x="1143000" y="3886200"/>
            <a:ext cx="50292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Both require floor control for correctness.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143000" y="4495800"/>
            <a:ext cx="54864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Replicated requires determinism, replicated files, and idempotent operations on external state.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1143000" y="5334000"/>
            <a:ext cx="64008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Will look at issues other than correctness later, which tend </a:t>
            </a:r>
            <a:r>
              <a:rPr lang="en-US" smtClean="0"/>
              <a:t>to favour </a:t>
            </a:r>
            <a:r>
              <a:rPr lang="en-US" dirty="0" smtClean="0"/>
              <a:t>replicated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1143000" y="6096000"/>
            <a:ext cx="54864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Will look at issues other than correctness later.</a:t>
            </a:r>
            <a:endParaRPr lang="en-US" dirty="0"/>
          </a:p>
        </p:txBody>
      </p:sp>
      <p:pic>
        <p:nvPicPr>
          <p:cNvPr id="9" name="~PP1132.WAV">
            <a:hlinkClick r:id="" action="ppaction://media"/>
          </p:cNvPr>
          <p:cNvPicPr>
            <a:picLocks noRot="1" noChangeAspect="1"/>
          </p:cNvPicPr>
          <p:nvPr>
            <a:wavAudioFile r:embed="rId2" name="~PP1132.WAV"/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3" grpId="0" animBg="1"/>
      <p:bldP spid="36" grpId="0" animBg="1"/>
      <p:bldP spid="38" grpId="0" animBg="1"/>
      <p:bldP spid="4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defTabSz="914400" eaLnBrk="1" hangingPunct="1"/>
            <a:r>
              <a:rPr lang="en-US" cap="none" smtClean="0"/>
              <a:t>RESEARCH INFRASTRUCTURES</a:t>
            </a:r>
            <a:endParaRPr lang="en-US" cap="none" dirty="0" smtClean="0"/>
          </a:p>
        </p:txBody>
      </p:sp>
      <p:sp>
        <p:nvSpPr>
          <p:cNvPr id="35" name="TextBox 34"/>
          <p:cNvSpPr txBox="1"/>
          <p:nvPr/>
        </p:nvSpPr>
        <p:spPr>
          <a:xfrm>
            <a:off x="6781800" y="2438400"/>
            <a:ext cx="1905000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Replicated</a:t>
            </a:r>
            <a:endParaRPr lang="en-US" sz="1600" dirty="0"/>
          </a:p>
        </p:txBody>
      </p:sp>
      <p:sp>
        <p:nvSpPr>
          <p:cNvPr id="36" name="TextBox 35"/>
          <p:cNvSpPr txBox="1"/>
          <p:nvPr/>
        </p:nvSpPr>
        <p:spPr>
          <a:xfrm>
            <a:off x="6855068" y="3352800"/>
            <a:ext cx="1831731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Centralized</a:t>
            </a:r>
            <a:endParaRPr lang="en-US" sz="1600" dirty="0"/>
          </a:p>
        </p:txBody>
      </p:sp>
      <p:cxnSp>
        <p:nvCxnSpPr>
          <p:cNvPr id="63" name="Straight Arrow Connector 62"/>
          <p:cNvCxnSpPr>
            <a:stCxn id="54" idx="3"/>
            <a:endCxn id="36" idx="1"/>
          </p:cNvCxnSpPr>
          <p:nvPr/>
        </p:nvCxnSpPr>
        <p:spPr>
          <a:xfrm>
            <a:off x="5715000" y="2129034"/>
            <a:ext cx="1140068" cy="13930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56" idx="3"/>
            <a:endCxn id="36" idx="1"/>
          </p:cNvCxnSpPr>
          <p:nvPr/>
        </p:nvCxnSpPr>
        <p:spPr>
          <a:xfrm>
            <a:off x="5715000" y="2586234"/>
            <a:ext cx="1140068" cy="9358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54" idx="3"/>
            <a:endCxn id="35" idx="1"/>
          </p:cNvCxnSpPr>
          <p:nvPr/>
        </p:nvCxnSpPr>
        <p:spPr>
          <a:xfrm>
            <a:off x="5715000" y="2129034"/>
            <a:ext cx="1066800" cy="4786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57" idx="3"/>
            <a:endCxn id="35" idx="1"/>
          </p:cNvCxnSpPr>
          <p:nvPr/>
        </p:nvCxnSpPr>
        <p:spPr>
          <a:xfrm flipV="1">
            <a:off x="6019800" y="2607677"/>
            <a:ext cx="762000" cy="4357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57" idx="3"/>
            <a:endCxn id="36" idx="1"/>
          </p:cNvCxnSpPr>
          <p:nvPr/>
        </p:nvCxnSpPr>
        <p:spPr>
          <a:xfrm>
            <a:off x="6019800" y="3043434"/>
            <a:ext cx="835268" cy="4786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1981200" y="1972068"/>
            <a:ext cx="3733800" cy="3139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dirty="0" err="1" smtClean="0">
                <a:solidFill>
                  <a:schemeClr val="tx1"/>
                </a:solidFill>
              </a:rPr>
              <a:t>VConf</a:t>
            </a:r>
            <a:r>
              <a:rPr lang="en-US" dirty="0" smtClean="0">
                <a:solidFill>
                  <a:schemeClr val="tx1"/>
                </a:solidFill>
              </a:rPr>
              <a:t> (Lantz ’86, Stanford)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981200" y="2429268"/>
            <a:ext cx="3733800" cy="3139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dirty="0" smtClean="0">
                <a:solidFill>
                  <a:schemeClr val="tx1"/>
                </a:solidFill>
              </a:rPr>
              <a:t>Rapport (</a:t>
            </a:r>
            <a:r>
              <a:rPr lang="en-US" dirty="0" err="1" smtClean="0">
                <a:solidFill>
                  <a:schemeClr val="tx1"/>
                </a:solidFill>
              </a:rPr>
              <a:t>Ahuja</a:t>
            </a:r>
            <a:r>
              <a:rPr lang="en-US" dirty="0" smtClean="0">
                <a:solidFill>
                  <a:schemeClr val="tx1"/>
                </a:solidFill>
              </a:rPr>
              <a:t> ’89, Bell Labs)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981200" y="2886468"/>
            <a:ext cx="4038600" cy="3139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dirty="0" smtClean="0">
                <a:solidFill>
                  <a:schemeClr val="tx1"/>
                </a:solidFill>
              </a:rPr>
              <a:t>XTV (Abdel-</a:t>
            </a:r>
            <a:r>
              <a:rPr lang="en-US" dirty="0" err="1" smtClean="0">
                <a:solidFill>
                  <a:schemeClr val="tx1"/>
                </a:solidFill>
              </a:rPr>
              <a:t>Wahab</a:t>
            </a:r>
            <a:r>
              <a:rPr lang="en-US" dirty="0" smtClean="0">
                <a:solidFill>
                  <a:schemeClr val="tx1"/>
                </a:solidFill>
              </a:rPr>
              <a:t> ’91, UNC/ODU)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676400" y="5791200"/>
            <a:ext cx="29718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Research systems tried both architectures.</a:t>
            </a:r>
            <a:endParaRPr lang="en-US" dirty="0"/>
          </a:p>
        </p:txBody>
      </p:sp>
      <p:sp>
        <p:nvSpPr>
          <p:cNvPr id="72" name="TextBox 71"/>
          <p:cNvSpPr txBox="1"/>
          <p:nvPr/>
        </p:nvSpPr>
        <p:spPr>
          <a:xfrm>
            <a:off x="4953000" y="5791200"/>
            <a:ext cx="29718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Commercial ones implement centralized.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981200" y="5105400"/>
            <a:ext cx="3052763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Meeting Space (Vista)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81200" y="4648200"/>
            <a:ext cx="3052763" cy="4000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LiveMeeting (Microsoft)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81200" y="3276600"/>
            <a:ext cx="3052763" cy="4000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MeetingPlace (Cisco)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81200" y="3733800"/>
            <a:ext cx="3052763" cy="4000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CollaborateNow (IBM)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81200" y="4191000"/>
            <a:ext cx="3052763" cy="4000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Webex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rot="5400000" flipH="1" flipV="1">
            <a:off x="4991100" y="3543300"/>
            <a:ext cx="1828800" cy="1752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5029200" y="3429000"/>
            <a:ext cx="1752600" cy="160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5029200" y="3429000"/>
            <a:ext cx="1752600" cy="1066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5029200" y="3429000"/>
            <a:ext cx="17526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5029200" y="3429000"/>
            <a:ext cx="17526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~PP2007.WAV">
            <a:hlinkClick r:id="" action="ppaction://media"/>
          </p:cNvPr>
          <p:cNvPicPr>
            <a:picLocks noRot="1" noChangeAspect="1"/>
          </p:cNvPicPr>
          <p:nvPr>
            <a:wavAudioFile r:embed="rId2" name="~PP2007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70" grpId="0" animBg="1"/>
      <p:bldP spid="72" grpId="0" animBg="1"/>
      <p:bldP spid="19" grpId="0" animBg="1"/>
      <p:bldP spid="20" grpId="0" animBg="1"/>
      <p:bldP spid="21" grpId="0" animBg="1"/>
      <p:bldP spid="22" grpId="0" animBg="1"/>
      <p:bldP spid="2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/>
        </p:nvSpPr>
        <p:spPr>
          <a:xfrm>
            <a:off x="5029200" y="1143000"/>
            <a:ext cx="28956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029200" y="4495800"/>
            <a:ext cx="28956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5029200" y="2819400"/>
            <a:ext cx="28956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0578" name="Rectangle 18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0"/>
            <a:ext cx="83058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Proxy Addition in Client-Server Architecture</a:t>
            </a:r>
            <a:endParaRPr lang="en-US" dirty="0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5334000" y="4876800"/>
            <a:ext cx="2351088" cy="369332"/>
          </a:xfrm>
          <a:prstGeom prst="rect">
            <a:avLst/>
          </a:prstGeom>
          <a:solidFill>
            <a:srgbClr val="6699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Window System</a:t>
            </a:r>
            <a:endParaRPr lang="en-US" dirty="0"/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5410200" y="1524000"/>
            <a:ext cx="2286000" cy="369332"/>
          </a:xfrm>
          <a:prstGeom prst="rect">
            <a:avLst/>
          </a:prstGeom>
          <a:solidFill>
            <a:srgbClr val="66FFFF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dirty="0" smtClean="0"/>
              <a:t>Window App</a:t>
            </a:r>
            <a:endParaRPr lang="en-US" dirty="0"/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>
            <a:off x="6477000" y="1905000"/>
            <a:ext cx="0" cy="10668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5334000" y="3048000"/>
            <a:ext cx="2286000" cy="265113"/>
          </a:xfrm>
          <a:prstGeom prst="rect">
            <a:avLst/>
          </a:prstGeom>
          <a:solidFill>
            <a:srgbClr val="3366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5334000" y="3276600"/>
            <a:ext cx="2286000" cy="228600"/>
          </a:xfrm>
          <a:prstGeom prst="rect">
            <a:avLst/>
          </a:prstGeom>
          <a:solidFill>
            <a:srgbClr val="66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5334000" y="3048000"/>
            <a:ext cx="2286000" cy="646331"/>
          </a:xfrm>
          <a:prstGeom prst="rect">
            <a:avLst/>
          </a:prstGeom>
          <a:gradFill rotWithShape="0">
            <a:gsLst>
              <a:gs pos="0">
                <a:srgbClr val="7394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Proxy Window System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rot="5400000" flipH="1" flipV="1">
            <a:off x="5982494" y="4305300"/>
            <a:ext cx="989806" cy="794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6477000" y="2362200"/>
            <a:ext cx="23622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setenv</a:t>
            </a:r>
            <a:r>
              <a:rPr lang="en-US" dirty="0" smtClean="0"/>
              <a:t> hostid:port’.0 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6553200" y="4038600"/>
            <a:ext cx="23622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setenv</a:t>
            </a:r>
            <a:r>
              <a:rPr lang="en-US" dirty="0" smtClean="0"/>
              <a:t> hostid:port.0 </a:t>
            </a:r>
            <a:endParaRPr lang="en-US" dirty="0"/>
          </a:p>
        </p:txBody>
      </p:sp>
      <p:sp>
        <p:nvSpPr>
          <p:cNvPr id="60" name="Oval 59"/>
          <p:cNvSpPr/>
          <p:nvPr/>
        </p:nvSpPr>
        <p:spPr>
          <a:xfrm>
            <a:off x="381000" y="1066800"/>
            <a:ext cx="28956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381000" y="4419600"/>
            <a:ext cx="28956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 Box 5"/>
          <p:cNvSpPr txBox="1">
            <a:spLocks noChangeArrowheads="1"/>
          </p:cNvSpPr>
          <p:nvPr/>
        </p:nvSpPr>
        <p:spPr bwMode="auto">
          <a:xfrm>
            <a:off x="685800" y="4800600"/>
            <a:ext cx="2351088" cy="369332"/>
          </a:xfrm>
          <a:prstGeom prst="rect">
            <a:avLst/>
          </a:prstGeom>
          <a:solidFill>
            <a:srgbClr val="6699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Window System</a:t>
            </a:r>
            <a:endParaRPr lang="en-US" dirty="0"/>
          </a:p>
        </p:txBody>
      </p:sp>
      <p:sp>
        <p:nvSpPr>
          <p:cNvPr id="64" name="Text Box 6"/>
          <p:cNvSpPr txBox="1">
            <a:spLocks noChangeArrowheads="1"/>
          </p:cNvSpPr>
          <p:nvPr/>
        </p:nvSpPr>
        <p:spPr bwMode="auto">
          <a:xfrm>
            <a:off x="762000" y="1447800"/>
            <a:ext cx="2286000" cy="369332"/>
          </a:xfrm>
          <a:prstGeom prst="rect">
            <a:avLst/>
          </a:prstGeom>
          <a:solidFill>
            <a:srgbClr val="66FFFF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dirty="0" smtClean="0"/>
              <a:t>Window App</a:t>
            </a:r>
            <a:endParaRPr lang="en-US" dirty="0"/>
          </a:p>
        </p:txBody>
      </p:sp>
      <p:sp>
        <p:nvSpPr>
          <p:cNvPr id="65" name="Line 7"/>
          <p:cNvSpPr>
            <a:spLocks noChangeShapeType="1"/>
          </p:cNvSpPr>
          <p:nvPr/>
        </p:nvSpPr>
        <p:spPr bwMode="auto">
          <a:xfrm>
            <a:off x="1828800" y="1828800"/>
            <a:ext cx="0" cy="28956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1828800" y="2971800"/>
            <a:ext cx="23622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setenv</a:t>
            </a:r>
            <a:r>
              <a:rPr lang="en-US" dirty="0" smtClean="0"/>
              <a:t> hostid:port.0 </a:t>
            </a:r>
            <a:endParaRPr lang="en-US" dirty="0"/>
          </a:p>
        </p:txBody>
      </p:sp>
      <p:sp>
        <p:nvSpPr>
          <p:cNvPr id="72" name="TextBox 71"/>
          <p:cNvSpPr txBox="1"/>
          <p:nvPr/>
        </p:nvSpPr>
        <p:spPr>
          <a:xfrm>
            <a:off x="1905000" y="5791200"/>
            <a:ext cx="39624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Window system is  Window Server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1219200" y="6412468"/>
            <a:ext cx="5638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Window App and System run in different processes</a:t>
            </a:r>
            <a:endParaRPr lang="en-US" dirty="0"/>
          </a:p>
        </p:txBody>
      </p:sp>
      <p:sp>
        <p:nvSpPr>
          <p:cNvPr id="74" name="TextBox 73"/>
          <p:cNvSpPr txBox="1"/>
          <p:nvPr/>
        </p:nvSpPr>
        <p:spPr>
          <a:xfrm>
            <a:off x="6934200" y="5715000"/>
            <a:ext cx="14478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X Window System</a:t>
            </a:r>
            <a:endParaRPr lang="en-US" dirty="0"/>
          </a:p>
        </p:txBody>
      </p:sp>
      <p:pic>
        <p:nvPicPr>
          <p:cNvPr id="24" name="~PP1765.WAV">
            <a:hlinkClick r:id="" action="ppaction://media"/>
          </p:cNvPr>
          <p:cNvPicPr>
            <a:picLocks noRot="1" noChangeAspect="1"/>
          </p:cNvPicPr>
          <p:nvPr>
            <a:wavAudioFile r:embed="rId2" name="~PP1765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4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43" grpId="0" animBg="1"/>
      <p:bldP spid="44" grpId="0" animBg="1"/>
      <p:bldP spid="38" grpId="0" animBg="1"/>
      <p:bldP spid="55" grpId="0" animBg="1"/>
      <p:bldP spid="59" grpId="0" animBg="1"/>
      <p:bldP spid="60" grpId="0" animBg="1"/>
      <p:bldP spid="61" grpId="0" animBg="1"/>
      <p:bldP spid="70" grpId="0" animBg="1"/>
      <p:bldP spid="72" grpId="0" animBg="1"/>
      <p:bldP spid="73" grpId="0" animBg="1"/>
      <p:bldP spid="7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578" name="Rectangle 18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0"/>
            <a:ext cx="83058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Window System Library</a:t>
            </a:r>
            <a:endParaRPr lang="en-US" dirty="0"/>
          </a:p>
        </p:txBody>
      </p:sp>
      <p:sp>
        <p:nvSpPr>
          <p:cNvPr id="60" name="Oval 59"/>
          <p:cNvSpPr/>
          <p:nvPr/>
        </p:nvSpPr>
        <p:spPr>
          <a:xfrm>
            <a:off x="0" y="838200"/>
            <a:ext cx="3810000" cy="495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 Box 5"/>
          <p:cNvSpPr txBox="1">
            <a:spLocks noChangeArrowheads="1"/>
          </p:cNvSpPr>
          <p:nvPr/>
        </p:nvSpPr>
        <p:spPr bwMode="auto">
          <a:xfrm>
            <a:off x="685800" y="4800600"/>
            <a:ext cx="2351088" cy="369332"/>
          </a:xfrm>
          <a:prstGeom prst="rect">
            <a:avLst/>
          </a:prstGeom>
          <a:solidFill>
            <a:srgbClr val="6699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Window System</a:t>
            </a:r>
            <a:endParaRPr lang="en-US" dirty="0"/>
          </a:p>
        </p:txBody>
      </p:sp>
      <p:sp>
        <p:nvSpPr>
          <p:cNvPr id="64" name="Text Box 6"/>
          <p:cNvSpPr txBox="1">
            <a:spLocks noChangeArrowheads="1"/>
          </p:cNvSpPr>
          <p:nvPr/>
        </p:nvSpPr>
        <p:spPr bwMode="auto">
          <a:xfrm>
            <a:off x="762000" y="1447800"/>
            <a:ext cx="2286000" cy="369332"/>
          </a:xfrm>
          <a:prstGeom prst="rect">
            <a:avLst/>
          </a:prstGeom>
          <a:solidFill>
            <a:srgbClr val="66FFFF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dirty="0" smtClean="0"/>
              <a:t>Window App</a:t>
            </a:r>
            <a:endParaRPr lang="en-US" dirty="0"/>
          </a:p>
        </p:txBody>
      </p:sp>
      <p:sp>
        <p:nvSpPr>
          <p:cNvPr id="65" name="Line 7"/>
          <p:cNvSpPr>
            <a:spLocks noChangeShapeType="1"/>
          </p:cNvSpPr>
          <p:nvPr/>
        </p:nvSpPr>
        <p:spPr bwMode="auto">
          <a:xfrm>
            <a:off x="1828800" y="1828800"/>
            <a:ext cx="0" cy="28956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1905000" y="5791200"/>
            <a:ext cx="53340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Window App and  System run in same process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400800" y="5181600"/>
            <a:ext cx="22860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Microsoft Windows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0" y="2057400"/>
            <a:ext cx="488156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Library proxy possible but not common.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10000" y="2678668"/>
            <a:ext cx="4881563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Can assume input sent via observer pattern.</a:t>
            </a:r>
            <a:endParaRPr lang="en-US" dirty="0"/>
          </a:p>
        </p:txBody>
      </p:sp>
      <p:pic>
        <p:nvPicPr>
          <p:cNvPr id="12" name="~PP839.WAV">
            <a:hlinkClick r:id="" action="ppaction://media"/>
          </p:cNvPr>
          <p:cNvPicPr>
            <a:picLocks noRot="1" noChangeAspect="1"/>
          </p:cNvPicPr>
          <p:nvPr>
            <a:wavAudioFile r:embed="rId2" name="~PP839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6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3" grpId="0" animBg="1"/>
      <p:bldP spid="10" grpId="0" animBg="1"/>
      <p:bldP spid="1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Observer/Observable Pattern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600200" y="3505200"/>
            <a:ext cx="2057400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Observable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600200" y="1600200"/>
            <a:ext cx="2209800" cy="838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Observer 1</a:t>
            </a:r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 rot="5400000" flipH="1" flipV="1">
            <a:off x="2096294" y="4837906"/>
            <a:ext cx="990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5400000">
            <a:off x="1715294" y="3009106"/>
            <a:ext cx="990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990600" y="2819400"/>
            <a:ext cx="1295400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register()</a:t>
            </a:r>
            <a:endParaRPr lang="en-US" dirty="0"/>
          </a:p>
        </p:txBody>
      </p:sp>
      <p:cxnSp>
        <p:nvCxnSpPr>
          <p:cNvPr id="41" name="Straight Arrow Connector 40"/>
          <p:cNvCxnSpPr/>
          <p:nvPr/>
        </p:nvCxnSpPr>
        <p:spPr>
          <a:xfrm rot="10800000">
            <a:off x="3657600" y="3657600"/>
            <a:ext cx="137318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733800" y="3200400"/>
            <a:ext cx="1295400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register()</a:t>
            </a:r>
            <a:endParaRPr lang="en-US" dirty="0"/>
          </a:p>
        </p:txBody>
      </p:sp>
      <p:cxnSp>
        <p:nvCxnSpPr>
          <p:cNvPr id="44" name="Straight Arrow Connector 43"/>
          <p:cNvCxnSpPr/>
          <p:nvPr/>
        </p:nvCxnSpPr>
        <p:spPr>
          <a:xfrm rot="5400000" flipH="1" flipV="1">
            <a:off x="2096294" y="3009106"/>
            <a:ext cx="990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3657600" y="4114800"/>
            <a:ext cx="1371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5105400" y="3505200"/>
            <a:ext cx="2209800" cy="838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Observer 2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10000" y="4114800"/>
            <a:ext cx="9144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event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667000" y="2667000"/>
            <a:ext cx="9144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event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029200" y="990600"/>
            <a:ext cx="31242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Observer registers for some class of events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953000" y="1752600"/>
            <a:ext cx="25908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Event sent to all observers registered for it.</a:t>
            </a:r>
            <a:endParaRPr lang="en-US" dirty="0"/>
          </a:p>
        </p:txBody>
      </p:sp>
      <p:pic>
        <p:nvPicPr>
          <p:cNvPr id="20" name="~PP2335.WAV">
            <a:hlinkClick r:id="" action="ppaction://media"/>
          </p:cNvPr>
          <p:cNvPicPr>
            <a:picLocks noRot="1" noChangeAspect="1"/>
          </p:cNvPicPr>
          <p:nvPr>
            <a:wavAudioFile r:embed="rId2" name="~PP2335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8" grpId="0" animBg="1"/>
      <p:bldP spid="1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Intercepting Input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600200" y="3505200"/>
            <a:ext cx="2057400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Window 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600200" y="1600200"/>
            <a:ext cx="2209800" cy="838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Window App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105400" y="3505200"/>
            <a:ext cx="2209800" cy="838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Shared Window System</a:t>
            </a:r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 rot="5400000" flipH="1" flipV="1">
            <a:off x="2096294" y="4837906"/>
            <a:ext cx="990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743200" y="4572000"/>
            <a:ext cx="12954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 pressed</a:t>
            </a:r>
            <a:endParaRPr lang="en-US" dirty="0"/>
          </a:p>
        </p:txBody>
      </p:sp>
      <p:cxnSp>
        <p:nvCxnSpPr>
          <p:cNvPr id="39" name="Straight Arrow Connector 38"/>
          <p:cNvCxnSpPr/>
          <p:nvPr/>
        </p:nvCxnSpPr>
        <p:spPr>
          <a:xfrm rot="5400000">
            <a:off x="1715294" y="3009106"/>
            <a:ext cx="990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6200" y="2667000"/>
            <a:ext cx="2057400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addKeyListener</a:t>
            </a:r>
            <a:r>
              <a:rPr lang="en-US" dirty="0" smtClean="0"/>
              <a:t>()</a:t>
            </a:r>
            <a:endParaRPr lang="en-US" dirty="0"/>
          </a:p>
        </p:txBody>
      </p:sp>
      <p:cxnSp>
        <p:nvCxnSpPr>
          <p:cNvPr id="41" name="Straight Arrow Connector 40"/>
          <p:cNvCxnSpPr/>
          <p:nvPr/>
        </p:nvCxnSpPr>
        <p:spPr>
          <a:xfrm rot="10800000">
            <a:off x="3657600" y="3657600"/>
            <a:ext cx="137318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429000" y="3124200"/>
            <a:ext cx="2743200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addMouseListener</a:t>
            </a:r>
            <a:r>
              <a:rPr lang="en-US" dirty="0" smtClean="0"/>
              <a:t>()</a:t>
            </a:r>
            <a:endParaRPr lang="en-US" dirty="0"/>
          </a:p>
        </p:txBody>
      </p:sp>
      <p:cxnSp>
        <p:nvCxnSpPr>
          <p:cNvPr id="44" name="Straight Arrow Connector 43"/>
          <p:cNvCxnSpPr/>
          <p:nvPr/>
        </p:nvCxnSpPr>
        <p:spPr>
          <a:xfrm rot="5400000" flipH="1" flipV="1">
            <a:off x="2096294" y="3009106"/>
            <a:ext cx="990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3657600" y="4114800"/>
            <a:ext cx="1371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6200" y="3124200"/>
            <a:ext cx="2438400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addMouseListener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429000" y="2667000"/>
            <a:ext cx="2057400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addKeyListener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733800" y="5791200"/>
            <a:ext cx="42672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Window System must  allow enumeration of all windows of an application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191000" y="4191000"/>
            <a:ext cx="12954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a^, w, x, y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362200" y="2514600"/>
            <a:ext cx="12954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a^, w, x, y</a:t>
            </a:r>
            <a:endParaRPr lang="en-US" dirty="0"/>
          </a:p>
        </p:txBody>
      </p:sp>
      <p:pic>
        <p:nvPicPr>
          <p:cNvPr id="22" name="~PP3143.WAV">
            <a:hlinkClick r:id="" action="ppaction://media"/>
          </p:cNvPr>
          <p:cNvPicPr>
            <a:picLocks noRot="1" noChangeAspect="1"/>
          </p:cNvPicPr>
          <p:nvPr>
            <a:wavAudioFile r:embed="rId2" name="~PP3143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 animBg="1"/>
      <p:bldP spid="34" grpId="0" animBg="1"/>
      <p:bldP spid="43" grpId="0" animBg="1"/>
      <p:bldP spid="15" grpId="0" animBg="1"/>
      <p:bldP spid="19" grpId="0" animBg="1"/>
      <p:bldP spid="20" grpId="0" animBg="1"/>
      <p:bldP spid="2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Intercepting Output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600200" y="3505200"/>
            <a:ext cx="2057400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Window 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600200" y="1600200"/>
            <a:ext cx="2209800" cy="838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Window App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105400" y="3505200"/>
            <a:ext cx="2209800" cy="838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Shared Window System</a:t>
            </a:r>
            <a:endParaRPr lang="en-US" dirty="0"/>
          </a:p>
        </p:txBody>
      </p:sp>
      <p:cxnSp>
        <p:nvCxnSpPr>
          <p:cNvPr id="39" name="Straight Arrow Connector 38"/>
          <p:cNvCxnSpPr/>
          <p:nvPr/>
        </p:nvCxnSpPr>
        <p:spPr>
          <a:xfrm rot="5400000">
            <a:off x="1715294" y="3009106"/>
            <a:ext cx="990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rot="5400000">
            <a:off x="2210594" y="2971006"/>
            <a:ext cx="9144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Text Box 41"/>
          <p:cNvSpPr txBox="1">
            <a:spLocks noChangeArrowheads="1"/>
          </p:cNvSpPr>
          <p:nvPr/>
        </p:nvSpPr>
        <p:spPr bwMode="auto">
          <a:xfrm>
            <a:off x="2819400" y="2590800"/>
            <a:ext cx="1731564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en-US" sz="1800" dirty="0">
                <a:solidFill>
                  <a:sysClr val="windowText" lastClr="000000"/>
                </a:solidFill>
              </a:rPr>
              <a:t>draw a, </a:t>
            </a:r>
            <a:r>
              <a:rPr lang="en-US" sz="1800" dirty="0" smtClean="0">
                <a:solidFill>
                  <a:sysClr val="windowText" lastClr="000000"/>
                </a:solidFill>
              </a:rPr>
              <a:t>w, </a:t>
            </a:r>
            <a:r>
              <a:rPr lang="en-US" sz="1800" dirty="0">
                <a:solidFill>
                  <a:sysClr val="windowText" lastClr="000000"/>
                </a:solidFill>
              </a:rPr>
              <a:t>x, y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43400" y="990600"/>
            <a:ext cx="42672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Call in the window system/widget usually does not result in notifications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343400" y="1752600"/>
            <a:ext cx="42672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Local infrastructure module can send screen </a:t>
            </a:r>
            <a:r>
              <a:rPr lang="en-US" dirty="0" err="1" smtClean="0"/>
              <a:t>diffs</a:t>
            </a:r>
            <a:r>
              <a:rPr lang="en-US" dirty="0" smtClean="0"/>
              <a:t> to other computers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7315200" y="3962400"/>
            <a:ext cx="91281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Text Box 41"/>
          <p:cNvSpPr txBox="1">
            <a:spLocks noChangeArrowheads="1"/>
          </p:cNvSpPr>
          <p:nvPr/>
        </p:nvSpPr>
        <p:spPr bwMode="auto">
          <a:xfrm>
            <a:off x="7391400" y="2962870"/>
            <a:ext cx="1295400" cy="92333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1800" dirty="0">
                <a:solidFill>
                  <a:sysClr val="windowText" lastClr="000000"/>
                </a:solidFill>
              </a:rPr>
              <a:t>draw </a:t>
            </a:r>
            <a:r>
              <a:rPr lang="en-US" dirty="0" smtClean="0">
                <a:solidFill>
                  <a:sysClr val="windowText" lastClr="000000"/>
                </a:solidFill>
              </a:rPr>
              <a:t>pixrect</a:t>
            </a:r>
            <a:r>
              <a:rPr lang="en-US" baseline="-25000" dirty="0" smtClean="0">
                <a:solidFill>
                  <a:sysClr val="windowText" lastClr="000000"/>
                </a:solidFill>
              </a:rPr>
              <a:t>1</a:t>
            </a:r>
            <a:r>
              <a:rPr lang="en-US" sz="1800" dirty="0" smtClean="0">
                <a:solidFill>
                  <a:sysClr val="windowText" lastClr="000000"/>
                </a:solidFill>
              </a:rPr>
              <a:t>, </a:t>
            </a:r>
            <a:r>
              <a:rPr lang="en-US" sz="1800" dirty="0" err="1" smtClean="0">
                <a:solidFill>
                  <a:sysClr val="windowText" lastClr="000000"/>
                </a:solidFill>
              </a:rPr>
              <a:t>pixrect</a:t>
            </a:r>
            <a:r>
              <a:rPr lang="en-US" sz="1800" baseline="-25000" dirty="0" err="1" smtClean="0">
                <a:solidFill>
                  <a:sysClr val="windowText" lastClr="000000"/>
                </a:solidFill>
              </a:rPr>
              <a:t>n</a:t>
            </a:r>
            <a:endParaRPr lang="en-US" baseline="-25000" dirty="0">
              <a:solidFill>
                <a:sysClr val="windowText" lastClr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43400" y="2514600"/>
            <a:ext cx="42672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Must poll and send periodically</a:t>
            </a:r>
            <a:endParaRPr lang="en-US" dirty="0"/>
          </a:p>
        </p:txBody>
      </p:sp>
      <p:pic>
        <p:nvPicPr>
          <p:cNvPr id="14" name="~PP2291.WAV">
            <a:hlinkClick r:id="" action="ppaction://media"/>
          </p:cNvPr>
          <p:cNvPicPr>
            <a:picLocks noRot="1" noChangeAspect="1"/>
          </p:cNvPicPr>
          <p:nvPr>
            <a:wavAudioFile r:embed="rId2" name="~PP2291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6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8" grpId="0" animBg="1"/>
      <p:bldP spid="23" grpId="0" animBg="1"/>
      <p:bldP spid="25" grpId="0" animBg="1"/>
      <p:bldP spid="28" grpId="0" animBg="1"/>
      <p:bldP spid="2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mtClean="0"/>
              <a:t>Window-based Coupling</a:t>
            </a:r>
            <a:endParaRPr lang="en-US"/>
          </a:p>
        </p:txBody>
      </p:sp>
      <p:sp>
        <p:nvSpPr>
          <p:cNvPr id="587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524000"/>
            <a:ext cx="7924800" cy="4572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smtClean="0"/>
              <a:t>Mandatory</a:t>
            </a:r>
          </a:p>
          <a:p>
            <a:pPr lvl="1">
              <a:lnSpc>
                <a:spcPct val="80000"/>
              </a:lnSpc>
            </a:pPr>
            <a:r>
              <a:rPr lang="en-US" sz="2400" smtClean="0"/>
              <a:t>Window sizes</a:t>
            </a:r>
          </a:p>
          <a:p>
            <a:pPr lvl="1">
              <a:lnSpc>
                <a:spcPct val="80000"/>
              </a:lnSpc>
            </a:pPr>
            <a:r>
              <a:rPr lang="en-US" sz="2400" smtClean="0"/>
              <a:t>Window contents</a:t>
            </a:r>
          </a:p>
          <a:p>
            <a:pPr>
              <a:lnSpc>
                <a:spcPct val="80000"/>
              </a:lnSpc>
            </a:pPr>
            <a:r>
              <a:rPr lang="en-US" sz="2800" smtClean="0"/>
              <a:t>Optional</a:t>
            </a:r>
          </a:p>
          <a:p>
            <a:pPr lvl="1">
              <a:lnSpc>
                <a:spcPct val="80000"/>
              </a:lnSpc>
            </a:pPr>
            <a:r>
              <a:rPr lang="en-US" sz="2400" smtClean="0"/>
              <a:t>Window positions</a:t>
            </a:r>
          </a:p>
          <a:p>
            <a:pPr lvl="1">
              <a:lnSpc>
                <a:spcPct val="80000"/>
              </a:lnSpc>
            </a:pPr>
            <a:r>
              <a:rPr lang="en-US" sz="2400" smtClean="0"/>
              <a:t>Window stacking order</a:t>
            </a:r>
          </a:p>
          <a:p>
            <a:pPr lvl="1">
              <a:lnSpc>
                <a:spcPct val="80000"/>
              </a:lnSpc>
            </a:pPr>
            <a:r>
              <a:rPr lang="en-US" sz="2400" smtClean="0"/>
              <a:t>Window exposed regions</a:t>
            </a:r>
          </a:p>
          <a:p>
            <a:pPr>
              <a:lnSpc>
                <a:spcPct val="80000"/>
              </a:lnSpc>
            </a:pPr>
            <a:r>
              <a:rPr lang="en-US" sz="2800" smtClean="0"/>
              <a:t>Optional can be done with or without virtual desktop</a:t>
            </a:r>
          </a:p>
          <a:p>
            <a:pPr>
              <a:lnSpc>
                <a:spcPct val="80000"/>
              </a:lnSpc>
            </a:pPr>
            <a:endParaRPr lang="en-US" sz="2800" dirty="0"/>
          </a:p>
        </p:txBody>
      </p:sp>
      <p:pic>
        <p:nvPicPr>
          <p:cNvPr id="5" name="~PP2060.WAV">
            <a:hlinkClick r:id="" action="ppaction://media"/>
          </p:cNvPr>
          <p:cNvPicPr>
            <a:picLocks noRot="1" noChangeAspect="1"/>
          </p:cNvPicPr>
          <p:nvPr>
            <a:wavAudioFile r:embed="rId2" name="~PP2060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9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defTabSz="914400" eaLnBrk="1" hangingPunct="1"/>
            <a:r>
              <a:rPr lang="en-US" cap="none" smtClean="0"/>
              <a:t>DISCIPLINES </a:t>
            </a:r>
            <a:endParaRPr lang="en-US" cap="none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80783" y="1447196"/>
            <a:ext cx="3054642" cy="4629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</a:rPr>
              <a:t>Discipline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79270" y="1447196"/>
            <a:ext cx="4878545" cy="4629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</a:rPr>
              <a:t>Contribution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2052638"/>
            <a:ext cx="3052763" cy="400050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Operating Systems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81400" y="2052638"/>
            <a:ext cx="4876800" cy="708025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Distributed files, shared memory, process scheduling, “OS-based” IM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" y="2895600"/>
            <a:ext cx="3052763" cy="400110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Database </a:t>
            </a:r>
            <a:r>
              <a:rPr lang="en-US" sz="2000" dirty="0" smtClean="0">
                <a:solidFill>
                  <a:srgbClr val="000000"/>
                </a:solidFill>
              </a:rPr>
              <a:t>Systems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81400" y="2895600"/>
            <a:ext cx="4876800" cy="400050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Concurrency control, recovery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" y="3733800"/>
            <a:ext cx="3052763" cy="708025"/>
          </a:xfrm>
          <a:prstGeom prst="rect">
            <a:avLst/>
          </a:prstGeom>
          <a:solidFill>
            <a:srgbClr val="FFE285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Programming Languages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1400" y="3733800"/>
            <a:ext cx="4876800" cy="400050"/>
          </a:xfrm>
          <a:prstGeom prst="rect">
            <a:avLst/>
          </a:prstGeom>
          <a:solidFill>
            <a:srgbClr val="FFE285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Shared object construct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000" y="4575175"/>
            <a:ext cx="3052763" cy="400050"/>
          </a:xfrm>
          <a:prstGeom prst="rect">
            <a:avLst/>
          </a:prstGeom>
          <a:solidFill>
            <a:srgbClr val="FFE285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User Interface Systems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1400" y="4575175"/>
            <a:ext cx="4876800" cy="708025"/>
          </a:xfrm>
          <a:prstGeom prst="rect">
            <a:avLst/>
          </a:prstGeom>
          <a:solidFill>
            <a:srgbClr val="FFE285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I/O distribution of window systems, toolkits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1000" y="5413375"/>
            <a:ext cx="3052763" cy="400050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Software Engineering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1400" y="5413375"/>
            <a:ext cx="4876800" cy="708025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Application area, process control, patterns</a:t>
            </a:r>
          </a:p>
        </p:txBody>
      </p:sp>
      <p:pic>
        <p:nvPicPr>
          <p:cNvPr id="16" name="~PP2513.WAV">
            <a:hlinkClick r:id="" action="ppaction://media"/>
          </p:cNvPr>
          <p:cNvPicPr>
            <a:picLocks noRot="1" noChangeAspect="1"/>
          </p:cNvPicPr>
          <p:nvPr>
            <a:wavAudioFile r:embed="rId1" name="~PP2513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defTabSz="914400" eaLnBrk="1" hangingPunct="1"/>
            <a:r>
              <a:rPr lang="en-US" cap="none" smtClean="0"/>
              <a:t>CASE STUDIES</a:t>
            </a:r>
            <a:endParaRPr lang="en-US" cap="none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6781800" y="1066800"/>
            <a:ext cx="1905000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Shared Screen</a:t>
            </a:r>
            <a:endParaRPr lang="en-US" sz="1600" dirty="0"/>
          </a:p>
        </p:txBody>
      </p:sp>
      <p:cxnSp>
        <p:nvCxnSpPr>
          <p:cNvPr id="8" name="Straight Arrow Connector 7"/>
          <p:cNvCxnSpPr>
            <a:stCxn id="50" idx="3"/>
            <a:endCxn id="7" idx="1"/>
          </p:cNvCxnSpPr>
          <p:nvPr/>
        </p:nvCxnSpPr>
        <p:spPr>
          <a:xfrm>
            <a:off x="5715000" y="1214634"/>
            <a:ext cx="1066800" cy="214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781800" y="1524000"/>
            <a:ext cx="1905000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Shared Objects</a:t>
            </a:r>
            <a:endParaRPr lang="en-US" sz="1600" dirty="0"/>
          </a:p>
        </p:txBody>
      </p:sp>
      <p:cxnSp>
        <p:nvCxnSpPr>
          <p:cNvPr id="12" name="Straight Arrow Connector 11"/>
          <p:cNvCxnSpPr>
            <a:stCxn id="51" idx="3"/>
            <a:endCxn id="11" idx="1"/>
          </p:cNvCxnSpPr>
          <p:nvPr/>
        </p:nvCxnSpPr>
        <p:spPr>
          <a:xfrm>
            <a:off x="5715000" y="1671834"/>
            <a:ext cx="1066800" cy="214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781800" y="1981200"/>
            <a:ext cx="1905000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Fixed Coupling</a:t>
            </a:r>
            <a:endParaRPr lang="en-US" sz="1600" dirty="0"/>
          </a:p>
        </p:txBody>
      </p:sp>
      <p:cxnSp>
        <p:nvCxnSpPr>
          <p:cNvPr id="19" name="Straight Arrow Connector 18"/>
          <p:cNvCxnSpPr>
            <a:stCxn id="51" idx="3"/>
            <a:endCxn id="18" idx="1"/>
          </p:cNvCxnSpPr>
          <p:nvPr/>
        </p:nvCxnSpPr>
        <p:spPr>
          <a:xfrm>
            <a:off x="5715000" y="1671834"/>
            <a:ext cx="1066800" cy="4786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781800" y="2895600"/>
            <a:ext cx="1905000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Shared Window</a:t>
            </a:r>
            <a:endParaRPr lang="en-US" sz="1600" dirty="0"/>
          </a:p>
        </p:txBody>
      </p:sp>
      <p:cxnSp>
        <p:nvCxnSpPr>
          <p:cNvPr id="24" name="Straight Arrow Connector 23"/>
          <p:cNvCxnSpPr>
            <a:stCxn id="57" idx="3"/>
            <a:endCxn id="23" idx="1"/>
          </p:cNvCxnSpPr>
          <p:nvPr/>
        </p:nvCxnSpPr>
        <p:spPr>
          <a:xfrm>
            <a:off x="6019800" y="3043434"/>
            <a:ext cx="762000" cy="214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54" idx="3"/>
            <a:endCxn id="23" idx="1"/>
          </p:cNvCxnSpPr>
          <p:nvPr/>
        </p:nvCxnSpPr>
        <p:spPr>
          <a:xfrm>
            <a:off x="5715000" y="2129034"/>
            <a:ext cx="1066800" cy="9358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56" idx="3"/>
            <a:endCxn id="23" idx="1"/>
          </p:cNvCxnSpPr>
          <p:nvPr/>
        </p:nvCxnSpPr>
        <p:spPr>
          <a:xfrm>
            <a:off x="5715000" y="2586234"/>
            <a:ext cx="1066800" cy="4786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855068" y="3810000"/>
            <a:ext cx="1831731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Flexible Views</a:t>
            </a:r>
            <a:endParaRPr lang="en-US" sz="1600" dirty="0"/>
          </a:p>
        </p:txBody>
      </p:sp>
      <p:sp>
        <p:nvSpPr>
          <p:cNvPr id="34" name="TextBox 33"/>
          <p:cNvSpPr txBox="1"/>
          <p:nvPr/>
        </p:nvSpPr>
        <p:spPr>
          <a:xfrm>
            <a:off x="6855068" y="4267200"/>
            <a:ext cx="1831731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Constraints</a:t>
            </a:r>
            <a:endParaRPr lang="en-US" sz="1600" dirty="0"/>
          </a:p>
        </p:txBody>
      </p:sp>
      <p:sp>
        <p:nvSpPr>
          <p:cNvPr id="35" name="TextBox 34"/>
          <p:cNvSpPr txBox="1"/>
          <p:nvPr/>
        </p:nvSpPr>
        <p:spPr>
          <a:xfrm>
            <a:off x="6781800" y="2438400"/>
            <a:ext cx="1905000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Replicated</a:t>
            </a:r>
            <a:endParaRPr lang="en-US" sz="1600" dirty="0"/>
          </a:p>
        </p:txBody>
      </p:sp>
      <p:sp>
        <p:nvSpPr>
          <p:cNvPr id="36" name="TextBox 35"/>
          <p:cNvSpPr txBox="1"/>
          <p:nvPr/>
        </p:nvSpPr>
        <p:spPr>
          <a:xfrm>
            <a:off x="6855068" y="3352800"/>
            <a:ext cx="1831731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Centralized</a:t>
            </a:r>
            <a:endParaRPr lang="en-US" sz="1600" dirty="0"/>
          </a:p>
        </p:txBody>
      </p:sp>
      <p:sp>
        <p:nvSpPr>
          <p:cNvPr id="37" name="TextBox 36"/>
          <p:cNvSpPr txBox="1"/>
          <p:nvPr/>
        </p:nvSpPr>
        <p:spPr>
          <a:xfrm>
            <a:off x="6855068" y="4724400"/>
            <a:ext cx="1831731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Parameters</a:t>
            </a:r>
            <a:endParaRPr lang="en-US" sz="1600" dirty="0"/>
          </a:p>
        </p:txBody>
      </p:sp>
      <p:sp>
        <p:nvSpPr>
          <p:cNvPr id="38" name="TextBox 37"/>
          <p:cNvSpPr txBox="1"/>
          <p:nvPr/>
        </p:nvSpPr>
        <p:spPr>
          <a:xfrm>
            <a:off x="6855068" y="5193268"/>
            <a:ext cx="1831731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Shared C Types</a:t>
            </a:r>
            <a:endParaRPr lang="en-US" sz="1600" dirty="0"/>
          </a:p>
        </p:txBody>
      </p:sp>
      <p:sp>
        <p:nvSpPr>
          <p:cNvPr id="39" name="TextBox 38"/>
          <p:cNvSpPr txBox="1"/>
          <p:nvPr/>
        </p:nvSpPr>
        <p:spPr>
          <a:xfrm>
            <a:off x="6858000" y="6324600"/>
            <a:ext cx="1828800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Shared Tables</a:t>
            </a:r>
            <a:endParaRPr lang="en-US" sz="1600" dirty="0"/>
          </a:p>
        </p:txBody>
      </p:sp>
      <p:sp>
        <p:nvSpPr>
          <p:cNvPr id="40" name="TextBox 39"/>
          <p:cNvSpPr txBox="1"/>
          <p:nvPr/>
        </p:nvSpPr>
        <p:spPr>
          <a:xfrm>
            <a:off x="152400" y="5334000"/>
            <a:ext cx="13716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Dynamic Architecture</a:t>
            </a:r>
            <a:endParaRPr lang="en-US" sz="1600" dirty="0"/>
          </a:p>
        </p:txBody>
      </p:sp>
      <p:sp>
        <p:nvSpPr>
          <p:cNvPr id="41" name="TextBox 40"/>
          <p:cNvSpPr txBox="1"/>
          <p:nvPr/>
        </p:nvSpPr>
        <p:spPr>
          <a:xfrm>
            <a:off x="6858000" y="5638800"/>
            <a:ext cx="18288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Fine-grained  coupling, locking, </a:t>
            </a:r>
            <a:endParaRPr lang="en-US" sz="1600" dirty="0"/>
          </a:p>
        </p:txBody>
      </p:sp>
      <p:sp>
        <p:nvSpPr>
          <p:cNvPr id="42" name="TextBox 41"/>
          <p:cNvSpPr txBox="1"/>
          <p:nvPr/>
        </p:nvSpPr>
        <p:spPr>
          <a:xfrm>
            <a:off x="152400" y="4495800"/>
            <a:ext cx="121023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Message Efficiency</a:t>
            </a:r>
            <a:endParaRPr lang="en-US" sz="1600" dirty="0"/>
          </a:p>
        </p:txBody>
      </p:sp>
      <p:cxnSp>
        <p:nvCxnSpPr>
          <p:cNvPr id="48" name="Straight Arrow Connector 47"/>
          <p:cNvCxnSpPr>
            <a:stCxn id="51" idx="3"/>
            <a:endCxn id="35" idx="1"/>
          </p:cNvCxnSpPr>
          <p:nvPr/>
        </p:nvCxnSpPr>
        <p:spPr>
          <a:xfrm>
            <a:off x="5715000" y="1671834"/>
            <a:ext cx="1066800" cy="9358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54" idx="3"/>
            <a:endCxn id="36" idx="1"/>
          </p:cNvCxnSpPr>
          <p:nvPr/>
        </p:nvCxnSpPr>
        <p:spPr>
          <a:xfrm>
            <a:off x="5715000" y="2129034"/>
            <a:ext cx="1140068" cy="13930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56" idx="3"/>
            <a:endCxn id="36" idx="1"/>
          </p:cNvCxnSpPr>
          <p:nvPr/>
        </p:nvCxnSpPr>
        <p:spPr>
          <a:xfrm>
            <a:off x="5715000" y="2586234"/>
            <a:ext cx="1140068" cy="9358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54" idx="3"/>
            <a:endCxn id="35" idx="1"/>
          </p:cNvCxnSpPr>
          <p:nvPr/>
        </p:nvCxnSpPr>
        <p:spPr>
          <a:xfrm>
            <a:off x="5715000" y="2129034"/>
            <a:ext cx="1066800" cy="4786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57" idx="3"/>
            <a:endCxn id="35" idx="1"/>
          </p:cNvCxnSpPr>
          <p:nvPr/>
        </p:nvCxnSpPr>
        <p:spPr>
          <a:xfrm flipV="1">
            <a:off x="6019800" y="2607677"/>
            <a:ext cx="762000" cy="4357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59" idx="3"/>
            <a:endCxn id="33" idx="1"/>
          </p:cNvCxnSpPr>
          <p:nvPr/>
        </p:nvCxnSpPr>
        <p:spPr>
          <a:xfrm>
            <a:off x="5943600" y="3509766"/>
            <a:ext cx="911468" cy="4695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59" idx="3"/>
            <a:endCxn id="34" idx="1"/>
          </p:cNvCxnSpPr>
          <p:nvPr/>
        </p:nvCxnSpPr>
        <p:spPr>
          <a:xfrm>
            <a:off x="5943600" y="3509766"/>
            <a:ext cx="911468" cy="9267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60" idx="3"/>
            <a:endCxn id="34" idx="1"/>
          </p:cNvCxnSpPr>
          <p:nvPr/>
        </p:nvCxnSpPr>
        <p:spPr>
          <a:xfrm>
            <a:off x="5715000" y="3957834"/>
            <a:ext cx="1140068" cy="4786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60" idx="1"/>
            <a:endCxn id="42" idx="3"/>
          </p:cNvCxnSpPr>
          <p:nvPr/>
        </p:nvCxnSpPr>
        <p:spPr>
          <a:xfrm rot="10800000" flipV="1">
            <a:off x="1362636" y="3957834"/>
            <a:ext cx="618565" cy="83035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stCxn id="61" idx="3"/>
            <a:endCxn id="37" idx="1"/>
          </p:cNvCxnSpPr>
          <p:nvPr/>
        </p:nvCxnSpPr>
        <p:spPr>
          <a:xfrm>
            <a:off x="5715000" y="4415034"/>
            <a:ext cx="1140068" cy="4786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endCxn id="33" idx="1"/>
          </p:cNvCxnSpPr>
          <p:nvPr/>
        </p:nvCxnSpPr>
        <p:spPr>
          <a:xfrm>
            <a:off x="5791200" y="3962400"/>
            <a:ext cx="1063868" cy="168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endCxn id="38" idx="1"/>
          </p:cNvCxnSpPr>
          <p:nvPr/>
        </p:nvCxnSpPr>
        <p:spPr>
          <a:xfrm>
            <a:off x="5715000" y="4419600"/>
            <a:ext cx="1140068" cy="9429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stCxn id="61" idx="3"/>
            <a:endCxn id="41" idx="1"/>
          </p:cNvCxnSpPr>
          <p:nvPr/>
        </p:nvCxnSpPr>
        <p:spPr>
          <a:xfrm>
            <a:off x="5715000" y="4415034"/>
            <a:ext cx="1143000" cy="151615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228600" y="3733800"/>
            <a:ext cx="11430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Summary Widgets</a:t>
            </a:r>
            <a:endParaRPr lang="en-US" sz="1600" dirty="0"/>
          </a:p>
        </p:txBody>
      </p:sp>
      <p:cxnSp>
        <p:nvCxnSpPr>
          <p:cNvPr id="94" name="Straight Arrow Connector 93"/>
          <p:cNvCxnSpPr>
            <a:stCxn id="62" idx="3"/>
            <a:endCxn id="39" idx="1"/>
          </p:cNvCxnSpPr>
          <p:nvPr/>
        </p:nvCxnSpPr>
        <p:spPr>
          <a:xfrm>
            <a:off x="5867400" y="4948434"/>
            <a:ext cx="990600" cy="15454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endCxn id="93" idx="3"/>
          </p:cNvCxnSpPr>
          <p:nvPr/>
        </p:nvCxnSpPr>
        <p:spPr>
          <a:xfrm rot="16200000" flipV="1">
            <a:off x="1213788" y="4184000"/>
            <a:ext cx="926812" cy="6111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stCxn id="64" idx="3"/>
            <a:endCxn id="11" idx="1"/>
          </p:cNvCxnSpPr>
          <p:nvPr/>
        </p:nvCxnSpPr>
        <p:spPr>
          <a:xfrm flipV="1">
            <a:off x="5867400" y="1693277"/>
            <a:ext cx="914400" cy="37214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endCxn id="42" idx="3"/>
          </p:cNvCxnSpPr>
          <p:nvPr/>
        </p:nvCxnSpPr>
        <p:spPr>
          <a:xfrm rot="16200000" flipV="1">
            <a:off x="1132312" y="5018511"/>
            <a:ext cx="1079212" cy="6185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stCxn id="66" idx="1"/>
            <a:endCxn id="40" idx="3"/>
          </p:cNvCxnSpPr>
          <p:nvPr/>
        </p:nvCxnSpPr>
        <p:spPr>
          <a:xfrm rot="10800000">
            <a:off x="1524001" y="5626388"/>
            <a:ext cx="432661" cy="6265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>
            <a:off x="5867400" y="5486400"/>
            <a:ext cx="9144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>
            <a:stCxn id="66" idx="1"/>
            <a:endCxn id="42" idx="3"/>
          </p:cNvCxnSpPr>
          <p:nvPr/>
        </p:nvCxnSpPr>
        <p:spPr>
          <a:xfrm rot="10800000">
            <a:off x="1362635" y="4788188"/>
            <a:ext cx="594026" cy="14647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57" idx="3"/>
            <a:endCxn id="36" idx="1"/>
          </p:cNvCxnSpPr>
          <p:nvPr/>
        </p:nvCxnSpPr>
        <p:spPr>
          <a:xfrm>
            <a:off x="6019800" y="3043434"/>
            <a:ext cx="835268" cy="4786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60" idx="3"/>
            <a:endCxn id="36" idx="1"/>
          </p:cNvCxnSpPr>
          <p:nvPr/>
        </p:nvCxnSpPr>
        <p:spPr>
          <a:xfrm flipV="1">
            <a:off x="5715000" y="3522077"/>
            <a:ext cx="1140068" cy="4357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59" idx="3"/>
            <a:endCxn id="36" idx="1"/>
          </p:cNvCxnSpPr>
          <p:nvPr/>
        </p:nvCxnSpPr>
        <p:spPr>
          <a:xfrm>
            <a:off x="5943600" y="3509766"/>
            <a:ext cx="911468" cy="123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62" idx="3"/>
            <a:endCxn id="35" idx="1"/>
          </p:cNvCxnSpPr>
          <p:nvPr/>
        </p:nvCxnSpPr>
        <p:spPr>
          <a:xfrm flipV="1">
            <a:off x="5867400" y="2607677"/>
            <a:ext cx="914400" cy="23407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1981200" y="1057668"/>
            <a:ext cx="3733800" cy="3139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dirty="0" smtClean="0">
                <a:solidFill>
                  <a:schemeClr val="tx1"/>
                </a:solidFill>
              </a:rPr>
              <a:t>NLS (</a:t>
            </a:r>
            <a:r>
              <a:rPr lang="en-US" dirty="0" err="1" smtClean="0">
                <a:solidFill>
                  <a:schemeClr val="tx1"/>
                </a:solidFill>
              </a:rPr>
              <a:t>Engelbart</a:t>
            </a:r>
            <a:r>
              <a:rPr lang="en-US" dirty="0" smtClean="0">
                <a:solidFill>
                  <a:schemeClr val="tx1"/>
                </a:solidFill>
              </a:rPr>
              <a:t> ’68, Post Xerox)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981200" y="1514868"/>
            <a:ext cx="3733800" cy="3139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dirty="0" err="1" smtClean="0">
                <a:solidFill>
                  <a:schemeClr val="tx1"/>
                </a:solidFill>
              </a:rPr>
              <a:t>Colab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 err="1" smtClean="0">
                <a:solidFill>
                  <a:schemeClr val="tx1"/>
                </a:solidFill>
              </a:rPr>
              <a:t>Stefik</a:t>
            </a:r>
            <a:r>
              <a:rPr lang="en-US" dirty="0" smtClean="0">
                <a:solidFill>
                  <a:schemeClr val="tx1"/>
                </a:solidFill>
              </a:rPr>
              <a:t> ’85, Xerox)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981200" y="1972068"/>
            <a:ext cx="3733800" cy="3139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dirty="0" err="1" smtClean="0">
                <a:solidFill>
                  <a:schemeClr val="tx1"/>
                </a:solidFill>
              </a:rPr>
              <a:t>VConf</a:t>
            </a:r>
            <a:r>
              <a:rPr lang="en-US" dirty="0" smtClean="0">
                <a:solidFill>
                  <a:schemeClr val="tx1"/>
                </a:solidFill>
              </a:rPr>
              <a:t> (Lantz ’86, Stanford)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981200" y="2429268"/>
            <a:ext cx="3733800" cy="3139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dirty="0" smtClean="0">
                <a:solidFill>
                  <a:schemeClr val="tx1"/>
                </a:solidFill>
              </a:rPr>
              <a:t>Rapport (</a:t>
            </a:r>
            <a:r>
              <a:rPr lang="en-US" dirty="0" err="1" smtClean="0">
                <a:solidFill>
                  <a:schemeClr val="tx1"/>
                </a:solidFill>
              </a:rPr>
              <a:t>Ahuja</a:t>
            </a:r>
            <a:r>
              <a:rPr lang="en-US" dirty="0" smtClean="0">
                <a:solidFill>
                  <a:schemeClr val="tx1"/>
                </a:solidFill>
              </a:rPr>
              <a:t> ’89, Bell Labs)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981200" y="2886468"/>
            <a:ext cx="4038600" cy="313932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dirty="0" smtClean="0">
                <a:solidFill>
                  <a:schemeClr val="tx1"/>
                </a:solidFill>
              </a:rPr>
              <a:t>XTV (Abdel-</a:t>
            </a:r>
            <a:r>
              <a:rPr lang="en-US" dirty="0" err="1" smtClean="0">
                <a:solidFill>
                  <a:schemeClr val="tx1"/>
                </a:solidFill>
              </a:rPr>
              <a:t>Wahab</a:t>
            </a:r>
            <a:r>
              <a:rPr lang="en-US" dirty="0" smtClean="0">
                <a:solidFill>
                  <a:schemeClr val="tx1"/>
                </a:solidFill>
              </a:rPr>
              <a:t> ’91, UNC/ODU)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828800" y="3352800"/>
            <a:ext cx="4114800" cy="3139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dirty="0" smtClean="0">
                <a:solidFill>
                  <a:schemeClr val="tx1"/>
                </a:solidFill>
              </a:rPr>
              <a:t>Rendezvous (Patterson ’90, </a:t>
            </a:r>
            <a:r>
              <a:rPr lang="en-US" dirty="0" err="1" smtClean="0">
                <a:solidFill>
                  <a:schemeClr val="tx1"/>
                </a:solidFill>
              </a:rPr>
              <a:t>Bellcore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981200" y="3800868"/>
            <a:ext cx="3733800" cy="3139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dirty="0" smtClean="0">
                <a:solidFill>
                  <a:schemeClr val="tx1"/>
                </a:solidFill>
              </a:rPr>
              <a:t>Weasel (Graham ’95, York)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981200" y="4258068"/>
            <a:ext cx="3733800" cy="3139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dirty="0" smtClean="0">
                <a:solidFill>
                  <a:schemeClr val="tx1"/>
                </a:solidFill>
              </a:rPr>
              <a:t>Suite (Dewan’92.., Purdue/UNC) 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981200" y="4791468"/>
            <a:ext cx="3886200" cy="3139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dirty="0" err="1" smtClean="0">
                <a:solidFill>
                  <a:schemeClr val="tx1"/>
                </a:solidFill>
              </a:rPr>
              <a:t>GroupKit</a:t>
            </a:r>
            <a:r>
              <a:rPr lang="en-US" dirty="0" smtClean="0">
                <a:solidFill>
                  <a:schemeClr val="tx1"/>
                </a:solidFill>
              </a:rPr>
              <a:t> (Greenberg ’95, Calgary) 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981200" y="5257800"/>
            <a:ext cx="3886200" cy="313932"/>
          </a:xfrm>
          <a:prstGeom prst="rect">
            <a:avLst/>
          </a:prstGeom>
          <a:solidFill>
            <a:srgbClr val="FFE285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dirty="0" smtClean="0">
                <a:solidFill>
                  <a:schemeClr val="tx1"/>
                </a:solidFill>
              </a:rPr>
              <a:t>Sync (Munson ’96, UNC)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956661" y="6096000"/>
            <a:ext cx="4215539" cy="3139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dirty="0" smtClean="0">
                <a:solidFill>
                  <a:schemeClr val="tx1"/>
                </a:solidFill>
              </a:rPr>
              <a:t>Logger  (Chung, Junuzovic’06, UNC)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981200" y="5705868"/>
            <a:ext cx="3886200" cy="3139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dirty="0" smtClean="0">
                <a:solidFill>
                  <a:schemeClr val="tx1"/>
                </a:solidFill>
              </a:rPr>
              <a:t>GT (Greenberg  ’09, U. Calgary)</a:t>
            </a:r>
          </a:p>
        </p:txBody>
      </p:sp>
      <p:cxnSp>
        <p:nvCxnSpPr>
          <p:cNvPr id="253" name="Straight Arrow Connector 252"/>
          <p:cNvCxnSpPr>
            <a:stCxn id="68" idx="3"/>
            <a:endCxn id="39" idx="1"/>
          </p:cNvCxnSpPr>
          <p:nvPr/>
        </p:nvCxnSpPr>
        <p:spPr>
          <a:xfrm>
            <a:off x="5867400" y="5862834"/>
            <a:ext cx="990600" cy="6310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61" idx="3"/>
            <a:endCxn id="36" idx="1"/>
          </p:cNvCxnSpPr>
          <p:nvPr/>
        </p:nvCxnSpPr>
        <p:spPr>
          <a:xfrm flipV="1">
            <a:off x="5715000" y="3522077"/>
            <a:ext cx="1140068" cy="8929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152400" y="2895600"/>
            <a:ext cx="1600200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Disconnection</a:t>
            </a:r>
            <a:endParaRPr lang="en-US" sz="1600" dirty="0"/>
          </a:p>
        </p:txBody>
      </p:sp>
      <p:cxnSp>
        <p:nvCxnSpPr>
          <p:cNvPr id="84" name="Straight Arrow Connector 83"/>
          <p:cNvCxnSpPr>
            <a:stCxn id="64" idx="1"/>
          </p:cNvCxnSpPr>
          <p:nvPr/>
        </p:nvCxnSpPr>
        <p:spPr>
          <a:xfrm rot="10800000">
            <a:off x="1371600" y="3276600"/>
            <a:ext cx="609600" cy="21381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~PP366.WAV">
            <a:hlinkClick r:id="" action="ppaction://media"/>
          </p:cNvPr>
          <p:cNvPicPr>
            <a:picLocks noRot="1" noChangeAspect="1"/>
          </p:cNvPicPr>
          <p:nvPr>
            <a:wavAudioFile r:embed="rId1" name="~PP366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382000" cy="792162"/>
          </a:xfrm>
        </p:spPr>
        <p:txBody>
          <a:bodyPr>
            <a:normAutofit/>
          </a:bodyPr>
          <a:lstStyle/>
          <a:p>
            <a:pPr marL="0" indent="0" defTabSz="914400" eaLnBrk="1" hangingPunct="1"/>
            <a:r>
              <a:rPr lang="en-US" cap="none" smtClean="0"/>
              <a:t>CASE STUDIES</a:t>
            </a:r>
            <a:endParaRPr lang="en-US" cap="none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80783" y="1447196"/>
            <a:ext cx="3054642" cy="4629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</a:rPr>
              <a:t>Infrastructure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79270" y="1447196"/>
            <a:ext cx="4878545" cy="4629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</a:rPr>
              <a:t>Details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1000" y="2057400"/>
            <a:ext cx="3052763" cy="707886"/>
          </a:xfrm>
          <a:prstGeom prst="rect">
            <a:avLst/>
          </a:prstGeom>
          <a:solidFill>
            <a:srgbClr val="FFE285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Java Remote Method Invocation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81400" y="2057400"/>
            <a:ext cx="4876800" cy="400110"/>
          </a:xfrm>
          <a:prstGeom prst="rect">
            <a:avLst/>
          </a:prstGeom>
          <a:solidFill>
            <a:srgbClr val="FFE285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Distribution support in Java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7" name="~PP734.WAV">
            <a:hlinkClick r:id="" action="ppaction://media"/>
          </p:cNvPr>
          <p:cNvPicPr>
            <a:picLocks noRot="1" noChangeAspect="1"/>
          </p:cNvPicPr>
          <p:nvPr>
            <a:wavAudioFile r:embed="rId1" name="~PP734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UI Design vs. Implementation vs. Infrastructure </a:t>
            </a:r>
            <a:endParaRPr lang="en-US" dirty="0"/>
          </a:p>
        </p:txBody>
      </p:sp>
      <p:pic>
        <p:nvPicPr>
          <p:cNvPr id="20" name="Picture 5" descr="sessionb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00200"/>
            <a:ext cx="3328031" cy="2314575"/>
          </a:xfrm>
          <a:prstGeom prst="rect">
            <a:avLst/>
          </a:prstGeom>
          <a:noFill/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3631" y="1676400"/>
            <a:ext cx="3272169" cy="2160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43488" y="4495800"/>
            <a:ext cx="3490912" cy="2190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TextBox 22"/>
          <p:cNvSpPr txBox="1"/>
          <p:nvPr/>
        </p:nvSpPr>
        <p:spPr>
          <a:xfrm>
            <a:off x="990600" y="1219200"/>
            <a:ext cx="2209800" cy="369332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UI Design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638800" y="1230868"/>
            <a:ext cx="2057400" cy="369332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791200" y="4038600"/>
            <a:ext cx="1905000" cy="369332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Infrastructure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219200" y="4267200"/>
            <a:ext cx="8382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What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2165866" y="3930134"/>
            <a:ext cx="47244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How</a:t>
            </a:r>
            <a:endParaRPr lang="en-US" dirty="0"/>
          </a:p>
        </p:txBody>
      </p:sp>
      <p:pic>
        <p:nvPicPr>
          <p:cNvPr id="11" name="~PP1131.WAV">
            <a:hlinkClick r:id="" action="ppaction://media"/>
          </p:cNvPr>
          <p:cNvPicPr>
            <a:picLocks noRot="1" noChangeAspect="1"/>
          </p:cNvPicPr>
          <p:nvPr>
            <a:wavAudioFile r:embed="rId1" name="~PP1131.WAV"/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5.1|11.9|143.7|25.6|24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2.6|9.2|5.5|1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5.4|70.8|15.5|33.1|3.1|34.8|17.4|1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7.8|0.7|19.7|14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5.7|1.9|3.6|4.8|12.1|34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15.6|26.2|37.8|14.9|1.7|31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8|66.2|2.6|2.3|26.3|2|1.1|51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4.8|6.9|17.4|1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8.5|9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38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6.2|16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3|31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3.9|3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|1|2.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4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0|3.9|25.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1|7.9|44.3|4.5|1|2.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7.3|13.5|4.2|8.4|8.3|25.4|42.3|12.2|8.3|124.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4|3|3.5|24.5|1.8|1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8|68.8|118.2|5.4|1.6|10.1|23|1|1.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|189.1|23|33.9|29|3.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96|1.1|11.4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5|14.5|8.4|11.9|1.6|2.4|2.6|32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7|0.4|0.6|5.9|4.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3.2|1|1.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1.7|9|1.5|6|4.6|23.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5|3.5|3.6|1.3|196.7|1.7|11.8|7.2|1.9|2.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5.7|0.8|6.8|15.1|1.8|3.4|8.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.7|3.1|2.9|1.8|1.4|77.8|0.7|1.5|2.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9|1.3|1.1|0.8|0.4|0.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0.8|6.7|1.7|12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13.7|6.6|17.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|1.2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9.3|8.7|2.3|6.6|5.6|2.6|17.4|11.1|16.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8|16|1.1|3.5|2.6|4.3|173.1|9.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0.3|0.9|30.7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14.9|1.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|21.5|1.2|1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2|129.7|2.6|82.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7|0.6|40.6|27.3|19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9.2|1.8|8.2|5|6.5|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63.5|3.2|151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4|17.8|3.3|350.2|3|6.5|8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8|36.7|16.9|1.2|41.2|6.3|8.5|27.7|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10395</TotalTime>
  <Words>3313</Words>
  <Application>Microsoft Office PowerPoint</Application>
  <PresentationFormat>On-screen Show (4:3)</PresentationFormat>
  <Paragraphs>792</Paragraphs>
  <Slides>58</Slides>
  <Notes>25</Notes>
  <HiddenSlides>0</HiddenSlides>
  <MMClips>56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Oriel</vt:lpstr>
      <vt:lpstr>Basic Concepts</vt:lpstr>
      <vt:lpstr>CONCEPTS COVERED</vt:lpstr>
      <vt:lpstr>CONCEPTS COVERED</vt:lpstr>
      <vt:lpstr>CONCEPTS IN</vt:lpstr>
      <vt:lpstr>CONCEPTS IN</vt:lpstr>
      <vt:lpstr>DISCIPLINES </vt:lpstr>
      <vt:lpstr>CASE STUDIES</vt:lpstr>
      <vt:lpstr>CASE STUDIES</vt:lpstr>
      <vt:lpstr>UI Design vs. Implementation vs. Infrastructure </vt:lpstr>
      <vt:lpstr>COUPLING</vt:lpstr>
      <vt:lpstr>Coupling?</vt:lpstr>
      <vt:lpstr>“Simplest” Coupling Definition</vt:lpstr>
      <vt:lpstr>STRICT WYSIWIS COUPLING</vt:lpstr>
      <vt:lpstr>STRICT WYSIWIS COUPLING</vt:lpstr>
      <vt:lpstr>Automation &amp; Pre-Requisites</vt:lpstr>
      <vt:lpstr>Automating WYSIWIS Coupling</vt:lpstr>
      <vt:lpstr>Shared I/O Systems</vt:lpstr>
      <vt:lpstr>Console I/O</vt:lpstr>
      <vt:lpstr>Toolkit Library I/O</vt:lpstr>
      <vt:lpstr>Window System (Simple Model)</vt:lpstr>
      <vt:lpstr>Centralized shared Window System</vt:lpstr>
      <vt:lpstr>Proxy Functions</vt:lpstr>
      <vt:lpstr>Concurrent/Interleaved Interaction</vt:lpstr>
      <vt:lpstr>Explicit Floor Control</vt:lpstr>
      <vt:lpstr>Window Manipulation Events</vt:lpstr>
      <vt:lpstr>Coupling Window Manipulation Events (No Application Intervention)</vt:lpstr>
      <vt:lpstr>RELAXED WYSIWIS COUPLING</vt:lpstr>
      <vt:lpstr>Pop-Up Menus Problem with Uncoupled Window State</vt:lpstr>
      <vt:lpstr>Correct Pop-Up Menus </vt:lpstr>
      <vt:lpstr>Semantic Issue</vt:lpstr>
      <vt:lpstr>Virtual Desktop</vt:lpstr>
      <vt:lpstr>COUPLING OF UNEXPOSED REGIONS?</vt:lpstr>
      <vt:lpstr>Expose Events</vt:lpstr>
      <vt:lpstr>COUPLING OF UNEXPOSED REGIONS? (review)</vt:lpstr>
      <vt:lpstr>Expose Events (review)</vt:lpstr>
      <vt:lpstr>Application Draws Exposed regions</vt:lpstr>
      <vt:lpstr>Application Draws in Full Window</vt:lpstr>
      <vt:lpstr>Expose Coupling</vt:lpstr>
      <vt:lpstr>Window System Model</vt:lpstr>
      <vt:lpstr>“Output” Calls with Return Values</vt:lpstr>
      <vt:lpstr>Calls with Return Values</vt:lpstr>
      <vt:lpstr>Broadcasting Calls with Return Values</vt:lpstr>
      <vt:lpstr>Calls with Return Values</vt:lpstr>
      <vt:lpstr>Problems of Centralized Application</vt:lpstr>
      <vt:lpstr>Problems of Centralized Application</vt:lpstr>
      <vt:lpstr>REPLICATED WINDOW SYSTEM</vt:lpstr>
      <vt:lpstr>NON-DETERMINISM</vt:lpstr>
      <vt:lpstr>Writing to External Centralized Resources </vt:lpstr>
      <vt:lpstr>Replicate External Resources</vt:lpstr>
      <vt:lpstr>Other Non Idempotent Resources</vt:lpstr>
      <vt:lpstr>Correctness of Centralized and Replicated Shared Window Systems</vt:lpstr>
      <vt:lpstr>RESEARCH INFRASTRUCTURES</vt:lpstr>
      <vt:lpstr>Proxy Addition in Client-Server Architecture</vt:lpstr>
      <vt:lpstr>Window System Library</vt:lpstr>
      <vt:lpstr>Observer/Observable Pattern</vt:lpstr>
      <vt:lpstr>Intercepting Input</vt:lpstr>
      <vt:lpstr>Intercepting Output</vt:lpstr>
      <vt:lpstr>Window-based Coupling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dewan</cp:lastModifiedBy>
  <cp:revision>998</cp:revision>
  <dcterms:created xsi:type="dcterms:W3CDTF">2006-08-16T00:00:00Z</dcterms:created>
  <dcterms:modified xsi:type="dcterms:W3CDTF">2009-09-19T15:27:26Z</dcterms:modified>
</cp:coreProperties>
</file>