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media/audio2" ContentType="audio/x-wav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media/audio27" ContentType="audio/x-wav"/>
  <Override PartName="/ppt/media/audio48" ContentType="audio/x-wav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media/audio17" ContentType="audio/x-wav"/>
  <Override PartName="/ppt/tags/tag16.xml" ContentType="application/vnd.openxmlformats-officedocument.presentationml.tags+xml"/>
  <Override PartName="/ppt/media/audio38" ContentType="audio/x-wav"/>
  <Override PartName="/ppt/tags/tag27.xml" ContentType="application/vnd.openxmlformats-officedocument.presentationml.tags+xml"/>
  <Override PartName="/ppt/media/audio59" ContentType="audio/x-wav"/>
  <Override PartName="/ppt/media/audio3" ContentType="audio/x-wav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media/audio28" ContentType="audio/x-wav"/>
  <Override PartName="/ppt/media/audio49" ContentType="audio/x-wav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media/audio23" ContentType="audio/x-wav"/>
  <Override PartName="/ppt/media/audio44" ContentType="audio/x-wav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media/audio60" ContentType="audio/x-wav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media/audio18" ContentType="audio/x-wav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media/audio13" ContentType="audio/x-wav"/>
  <Override PartName="/ppt/media/audio34" ContentType="audio/x-wav"/>
  <Override PartName="/ppt/media/audio39" ContentType="audio/x-wav"/>
  <Override PartName="/ppt/tags/tag28.xml" ContentType="application/vnd.openxmlformats-officedocument.presentationml.tags+xml"/>
  <Override PartName="/ppt/media/audio55" ContentType="audio/x-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media/audio4" ContentType="audio/x-wav"/>
  <Override PartName="/ppt/media/audio9" ContentType="audio/x-wav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media/audio50" ContentType="audio/x-wav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media/audio24" ContentType="audio/x-wav"/>
  <Override PartName="/ppt/media/audio29" ContentType="audio/x-wav"/>
  <Override PartName="/ppt/media/audio45" ContentType="audio/x-wav"/>
  <Override PartName="/ppt/tags/tag31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media/audio40" ContentType="audio/x-wav"/>
  <Override PartName="/ppt/media/audio61" ContentType="audio/x-wav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media/audio14" ContentType="audio/x-wav"/>
  <Override PartName="/ppt/media/audio19" ContentType="audio/x-wav"/>
  <Override PartName="/ppt/media/audio35" ContentType="audio/x-wav"/>
  <Override PartName="/ppt/media/audio56" ContentType="audio/x-wav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media/audio5" ContentType="audio/x-wav"/>
  <Override PartName="/ppt/media/audio30" ContentType="audio/x-wav"/>
  <Override PartName="/ppt/notesSlides/notesSlide18.xml" ContentType="application/vnd.openxmlformats-officedocument.presentationml.notesSlide+xml"/>
  <Override PartName="/ppt/media/audio51" ContentType="audio/x-wav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media/audio25" ContentType="audio/x-wav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media/audio20" ContentType="audio/x-wav"/>
  <Override PartName="/ppt/tags/tag14.xml" ContentType="application/vnd.openxmlformats-officedocument.presentationml.tags+xml"/>
  <Override PartName="/ppt/media/audio41" ContentType="audio/x-wav"/>
  <Override PartName="/ppt/tags/tag25.xml" ContentType="application/vnd.openxmlformats-officedocument.presentationml.tags+xml"/>
  <Override PartName="/ppt/media/audio46" ContentType="audio/x-wav"/>
  <Override PartName="/ppt/media/audio62" ContentType="audio/x-wav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media/audio15" ContentType="audio/x-wav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media/audio10" ContentType="audio/x-wav"/>
  <Override PartName="/ppt/tags/tag7.xml" ContentType="application/vnd.openxmlformats-officedocument.presentationml.tags+xml"/>
  <Override PartName="/ppt/media/audio31" ContentType="audio/x-wav"/>
  <Override PartName="/ppt/media/audio36" ContentType="audio/x-wav"/>
  <Override PartName="/ppt/media/audio52" ContentType="audio/x-wav"/>
  <Override PartName="/ppt/media/audio57" ContentType="audio/x-wav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media/audio1" ContentType="audio/x-wav"/>
  <Override PartName="/ppt/media/audio6" ContentType="audio/x-wav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media/audio21" ContentType="audio/x-wav"/>
  <Override PartName="/ppt/media/audio26" ContentType="audio/x-wav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media/audio42" ContentType="audio/x-wav"/>
  <Override PartName="/ppt/media/audio47" ContentType="audio/x-wav"/>
  <Override PartName="/ppt/tags/tag37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media/audio63" ContentType="audio/x-wav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media/audio11" ContentType="audio/x-wav"/>
  <Override PartName="/ppt/media/audio16" ContentType="audio/x-wav"/>
  <Override PartName="/ppt/media/audio32" ContentType="audio/x-wav"/>
  <Override PartName="/ppt/tags/tag22.xml" ContentType="application/vnd.openxmlformats-officedocument.presentationml.tags+xml"/>
  <Override PartName="/ppt/media/audio37" ContentType="audio/x-wav"/>
  <Override PartName="/ppt/media/audio58" ContentType="audio/x-wav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media/audio7" ContentType="audio/x-wav"/>
  <Override PartName="/ppt/tags/tag11.xml" ContentType="application/vnd.openxmlformats-officedocument.presentationml.tags+xml"/>
  <Override PartName="/ppt/media/audio53" ContentType="audio/x-wav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media/audio22" ContentType="audio/x-wav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media/audio43" ContentType="audio/x-wav"/>
  <Override PartName="/ppt/media/audio64" ContentType="audio/x-wav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media/audio12" ContentType="audio/x-wav"/>
  <Override PartName="/ppt/media/audio8" ContentType="audio/x-wav"/>
  <Override PartName="/ppt/notesSlides/notesSlide12.xml" ContentType="application/vnd.openxmlformats-officedocument.presentationml.notesSlide+xml"/>
  <Override PartName="/ppt/media/audio33" ContentType="audio/x-wav"/>
  <Override PartName="/ppt/media/audio54" ContentType="audio/x-wav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0"/>
  </p:notesMasterIdLst>
  <p:sldIdLst>
    <p:sldId id="256" r:id="rId2"/>
    <p:sldId id="593" r:id="rId3"/>
    <p:sldId id="321" r:id="rId4"/>
    <p:sldId id="343" r:id="rId5"/>
    <p:sldId id="531" r:id="rId6"/>
    <p:sldId id="530" r:id="rId7"/>
    <p:sldId id="712" r:id="rId8"/>
    <p:sldId id="713" r:id="rId9"/>
    <p:sldId id="585" r:id="rId10"/>
    <p:sldId id="459" r:id="rId11"/>
    <p:sldId id="464" r:id="rId12"/>
    <p:sldId id="534" r:id="rId13"/>
    <p:sldId id="533" r:id="rId14"/>
    <p:sldId id="532" r:id="rId15"/>
    <p:sldId id="574" r:id="rId16"/>
    <p:sldId id="575" r:id="rId17"/>
    <p:sldId id="745" r:id="rId18"/>
    <p:sldId id="746" r:id="rId19"/>
    <p:sldId id="742" r:id="rId20"/>
    <p:sldId id="743" r:id="rId21"/>
    <p:sldId id="744" r:id="rId22"/>
    <p:sldId id="537" r:id="rId23"/>
    <p:sldId id="539" r:id="rId24"/>
    <p:sldId id="540" r:id="rId25"/>
    <p:sldId id="541" r:id="rId26"/>
    <p:sldId id="542" r:id="rId27"/>
    <p:sldId id="586" r:id="rId28"/>
    <p:sldId id="543" r:id="rId29"/>
    <p:sldId id="544" r:id="rId30"/>
    <p:sldId id="547" r:id="rId31"/>
    <p:sldId id="545" r:id="rId32"/>
    <p:sldId id="716" r:id="rId33"/>
    <p:sldId id="550" r:id="rId34"/>
    <p:sldId id="572" r:id="rId35"/>
    <p:sldId id="587" r:id="rId36"/>
    <p:sldId id="573" r:id="rId37"/>
    <p:sldId id="566" r:id="rId38"/>
    <p:sldId id="570" r:id="rId39"/>
    <p:sldId id="571" r:id="rId40"/>
    <p:sldId id="588" r:id="rId41"/>
    <p:sldId id="551" r:id="rId42"/>
    <p:sldId id="552" r:id="rId43"/>
    <p:sldId id="554" r:id="rId44"/>
    <p:sldId id="555" r:id="rId45"/>
    <p:sldId id="556" r:id="rId46"/>
    <p:sldId id="558" r:id="rId47"/>
    <p:sldId id="559" r:id="rId48"/>
    <p:sldId id="577" r:id="rId49"/>
    <p:sldId id="579" r:id="rId50"/>
    <p:sldId id="747" r:id="rId51"/>
    <p:sldId id="748" r:id="rId52"/>
    <p:sldId id="749" r:id="rId53"/>
    <p:sldId id="750" r:id="rId54"/>
    <p:sldId id="751" r:id="rId55"/>
    <p:sldId id="580" r:id="rId56"/>
    <p:sldId id="752" r:id="rId57"/>
    <p:sldId id="753" r:id="rId58"/>
    <p:sldId id="589" r:id="rId59"/>
    <p:sldId id="590" r:id="rId60"/>
    <p:sldId id="634" r:id="rId61"/>
    <p:sldId id="635" r:id="rId62"/>
    <p:sldId id="636" r:id="rId63"/>
    <p:sldId id="637" r:id="rId64"/>
    <p:sldId id="638" r:id="rId65"/>
    <p:sldId id="717" r:id="rId66"/>
    <p:sldId id="639" r:id="rId67"/>
    <p:sldId id="640" r:id="rId68"/>
    <p:sldId id="641" r:id="rId69"/>
    <p:sldId id="643" r:id="rId70"/>
    <p:sldId id="644" r:id="rId71"/>
    <p:sldId id="645" r:id="rId72"/>
    <p:sldId id="732" r:id="rId73"/>
    <p:sldId id="733" r:id="rId74"/>
    <p:sldId id="734" r:id="rId75"/>
    <p:sldId id="646" r:id="rId76"/>
    <p:sldId id="581" r:id="rId77"/>
    <p:sldId id="661" r:id="rId78"/>
    <p:sldId id="583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E285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0" autoAdjust="0"/>
    <p:restoredTop sz="92238" autoAdjust="0"/>
  </p:normalViewPr>
  <p:slideViewPr>
    <p:cSldViewPr>
      <p:cViewPr varScale="1">
        <p:scale>
          <a:sx n="94" d="100"/>
          <a:sy n="94" d="100"/>
        </p:scale>
        <p:origin x="-102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10/6/2009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31129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7746" name="Rectangle 31129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31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32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B601CE-807A-4AA1-A859-B93336DF996B}" type="slidenum">
              <a:rPr lang="en-US"/>
              <a:pPr/>
              <a:t>35</a:t>
            </a:fld>
            <a:endParaRPr lang="en-US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31436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0818" name="Rectangle 31437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31539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1842" name="Rectangle 31539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31436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0818" name="Rectangle 31437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31436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0818" name="Rectangle 31437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57025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3474" name="Rectangle 257026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3706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7138" name="Rectangle 3706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5804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4498" name="Rectangle 25805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31129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7746" name="Rectangle 31129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312321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8770" name="Rectangle 31232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31129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7746" name="Rectangle 31129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31436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0818" name="Rectangle 31437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31129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7746" name="Rectangle 31129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31539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1842" name="Rectangle 31539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wan@cs.unc.edu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8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9"/><Relationship Id="rId7" Type="http://schemas.openxmlformats.org/officeDocument/2006/relationships/oleObject" Target="../embeddings/oleObject3.bin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audio17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audio18"/><Relationship Id="rId7" Type="http://schemas.openxmlformats.org/officeDocument/2006/relationships/image" Target="../media/image21.png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"/><Relationship Id="rId5" Type="http://schemas.openxmlformats.org/officeDocument/2006/relationships/image" Target="../media/image20.png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hyperlink" Target="http://images.google.com/imgres?imgurl=http://www.anaesthetist.com/mnm/logic/images/BlackBox.gif&amp;imgrefurl=http://www.anaesthetist.com/mnm/logic/index.htm&amp;usg=__epVUdhevFPmNGT5Ivqy8t19OUWc=&amp;h=500&amp;w=500&amp;sz=9&amp;hl=en&amp;start=14&amp;tbnid=-CSFYKn1SdOcYM:&amp;tbnh=130&amp;tbnw=130&amp;prev=/images?q=black+box&amp;hl=e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1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3"/><Relationship Id="rId1" Type="http://schemas.openxmlformats.org/officeDocument/2006/relationships/tags" Target="../tags/tag13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6"/><Relationship Id="rId1" Type="http://schemas.openxmlformats.org/officeDocument/2006/relationships/tags" Target="../tags/tag14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"/><Relationship Id="rId1" Type="http://schemas.openxmlformats.org/officeDocument/2006/relationships/tags" Target="../tags/tag16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9"/><Relationship Id="rId1" Type="http://schemas.openxmlformats.org/officeDocument/2006/relationships/tags" Target="../tags/tag17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"/><Relationship Id="rId1" Type="http://schemas.openxmlformats.org/officeDocument/2006/relationships/tags" Target="../tags/tag19.xml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hyperlink" Target="http://images.google.com/imgres?imgurl=http://www.anaesthetist.com/mnm/logic/images/BlackBox.gif&amp;imgrefurl=http://www.anaesthetist.com/mnm/logic/index.htm&amp;usg=__epVUdhevFPmNGT5Ivqy8t19OUWc=&amp;h=500&amp;w=500&amp;sz=9&amp;hl=en&amp;start=14&amp;tbnid=-CSFYKn1SdOcYM:&amp;tbnh=130&amp;tbnw=130&amp;prev=/images?q=black+box&amp;hl=e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4"/><Relationship Id="rId1" Type="http://schemas.openxmlformats.org/officeDocument/2006/relationships/tags" Target="../tags/tag20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"/><Relationship Id="rId1" Type="http://schemas.openxmlformats.org/officeDocument/2006/relationships/tags" Target="../tags/tag21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5"/><Relationship Id="rId5" Type="http://schemas.openxmlformats.org/officeDocument/2006/relationships/image" Target="../media/image20.png"/><Relationship Id="rId4" Type="http://schemas.openxmlformats.org/officeDocument/2006/relationships/image" Target="../media/image2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"/><Relationship Id="rId5" Type="http://schemas.openxmlformats.org/officeDocument/2006/relationships/image" Target="../media/image20.png"/><Relationship Id="rId4" Type="http://schemas.openxmlformats.org/officeDocument/2006/relationships/image" Target="../media/image24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audio37"/><Relationship Id="rId7" Type="http://schemas.openxmlformats.org/officeDocument/2006/relationships/image" Target="../media/image21.png"/><Relationship Id="rId2" Type="http://schemas.openxmlformats.org/officeDocument/2006/relationships/tags" Target="../tags/tag2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8"/><Relationship Id="rId1" Type="http://schemas.openxmlformats.org/officeDocument/2006/relationships/tags" Target="../tags/tag23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9"/><Relationship Id="rId1" Type="http://schemas.openxmlformats.org/officeDocument/2006/relationships/tags" Target="../tags/tag24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3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5"/><Relationship Id="rId1" Type="http://schemas.openxmlformats.org/officeDocument/2006/relationships/tags" Target="../tags/tag2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audio6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6"/><Relationship Id="rId1" Type="http://schemas.openxmlformats.org/officeDocument/2006/relationships/tags" Target="../tags/tag26.xml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7"/><Relationship Id="rId1" Type="http://schemas.openxmlformats.org/officeDocument/2006/relationships/tags" Target="../tags/tag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8"/><Relationship Id="rId1" Type="http://schemas.openxmlformats.org/officeDocument/2006/relationships/tags" Target="../tags/tag28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9"/><Relationship Id="rId1" Type="http://schemas.openxmlformats.org/officeDocument/2006/relationships/tags" Target="../tags/tag29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0"/><Relationship Id="rId1" Type="http://schemas.openxmlformats.org/officeDocument/2006/relationships/tags" Target="../tags/tag30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1"/><Relationship Id="rId1" Type="http://schemas.openxmlformats.org/officeDocument/2006/relationships/tags" Target="../tags/tag31.xml"/><Relationship Id="rId4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"/><Relationship Id="rId4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3"/><Relationship Id="rId1" Type="http://schemas.openxmlformats.org/officeDocument/2006/relationships/tags" Target="../tags/tag32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4"/><Relationship Id="rId1" Type="http://schemas.openxmlformats.org/officeDocument/2006/relationships/tags" Target="../tags/tag33.xml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5"/><Relationship Id="rId1" Type="http://schemas.openxmlformats.org/officeDocument/2006/relationships/tags" Target="../tags/tag34.xml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6"/><Relationship Id="rId1" Type="http://schemas.openxmlformats.org/officeDocument/2006/relationships/tags" Target="../tags/tag35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7"/><Relationship Id="rId1" Type="http://schemas.openxmlformats.org/officeDocument/2006/relationships/tags" Target="../tags/tag36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8"/><Relationship Id="rId1" Type="http://schemas.openxmlformats.org/officeDocument/2006/relationships/tags" Target="../tags/tag37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9"/><Relationship Id="rId1" Type="http://schemas.openxmlformats.org/officeDocument/2006/relationships/tags" Target="../tags/tag38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0"/><Relationship Id="rId1" Type="http://schemas.openxmlformats.org/officeDocument/2006/relationships/tags" Target="../tags/tag39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"/><Relationship Id="rId4" Type="http://schemas.openxmlformats.org/officeDocument/2006/relationships/image" Target="../media/image4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3"/><Relationship Id="rId5" Type="http://schemas.openxmlformats.org/officeDocument/2006/relationships/image" Target="../media/image20.png"/><Relationship Id="rId4" Type="http://schemas.openxmlformats.org/officeDocument/2006/relationships/image" Target="../media/image24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4"/><Relationship Id="rId5" Type="http://schemas.openxmlformats.org/officeDocument/2006/relationships/image" Target="../media/image20.png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Shared Objects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Prasun Dewan</a:t>
            </a:r>
          </a:p>
          <a:p>
            <a:r>
              <a:rPr lang="en-US" smtClean="0"/>
              <a:t>Department of Computer Science</a:t>
            </a:r>
          </a:p>
          <a:p>
            <a:r>
              <a:rPr lang="en-US" smtClean="0"/>
              <a:t>University of North Carolina at Chapel Hill</a:t>
            </a:r>
          </a:p>
          <a:p>
            <a:r>
              <a:rPr lang="en-US" smtClean="0">
                <a:hlinkClick r:id="rId3"/>
              </a:rPr>
              <a:t>dewan@cs.unc.edu</a:t>
            </a:r>
            <a:endParaRPr lang="en-US" dirty="0" smtClean="0"/>
          </a:p>
        </p:txBody>
      </p:sp>
      <p:pic>
        <p:nvPicPr>
          <p:cNvPr id="5" name="~PP3734.WAV">
            <a:hlinkClick r:id="" action="ppaction://media"/>
          </p:cNvPr>
          <p:cNvPicPr>
            <a:picLocks noRot="1" noChangeAspect="1"/>
          </p:cNvPicPr>
          <p:nvPr>
            <a:wavAudioFile r:embed="rId1" name="~PP373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/>
          <p:cNvCxnSpPr/>
          <p:nvPr/>
        </p:nvCxnSpPr>
        <p:spPr>
          <a:xfrm rot="5400000" flipH="1" flipV="1">
            <a:off x="343297" y="3314303"/>
            <a:ext cx="1905000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838200" y="5943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923330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Collaboration-Unaware I/O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1371601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 –Unaware Application</a:t>
            </a:r>
            <a:endParaRPr lang="en-US" dirty="0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257800"/>
            <a:ext cx="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Collaboration-Aware Proxy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Model of Shared Application</a:t>
            </a:r>
            <a:endParaRPr lang="en-US" dirty="0"/>
          </a:p>
        </p:txBody>
      </p: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Input/Output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951706" y="2705100"/>
            <a:ext cx="686594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1008966" y="3980766"/>
            <a:ext cx="572869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62600" y="838200"/>
            <a:ext cx="2971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a different model of shared application.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1764268"/>
            <a:ext cx="2971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One that allows multiple UIs to be created for same state.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62600" y="3115270"/>
            <a:ext cx="2971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an architecture to decompose an application.</a:t>
            </a:r>
            <a:endParaRPr lang="en-US" dirty="0"/>
          </a:p>
        </p:txBody>
      </p:sp>
      <p:pic>
        <p:nvPicPr>
          <p:cNvPr id="18" name="~PP4018.WAV">
            <a:hlinkClick r:id="" action="ppaction://media"/>
          </p:cNvPr>
          <p:cNvPicPr>
            <a:picLocks noRot="1" noChangeAspect="1"/>
          </p:cNvPicPr>
          <p:nvPr>
            <a:wavAudioFile r:embed="rId2" name="~PP401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MODEL-VIEW-CONTROLLER (MVC)</a:t>
            </a:r>
          </a:p>
        </p:txBody>
      </p:sp>
      <p:sp>
        <p:nvSpPr>
          <p:cNvPr id="4" name="Picture 2"/>
          <p:cNvSpPr/>
          <p:nvPr/>
        </p:nvSpPr>
        <p:spPr>
          <a:xfrm>
            <a:off x="3277430" y="4114327"/>
            <a:ext cx="2437253" cy="1217886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Model     (Stores State)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V="1">
            <a:off x="2247900" y="3390900"/>
            <a:ext cx="1143000" cy="914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>
            <a:off x="5524500" y="3467100"/>
            <a:ext cx="1066800" cy="6858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47800" y="3581400"/>
            <a:ext cx="1295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entury Schoolbook" pitchFamily="18" charset="0"/>
              </a:rPr>
              <a:t>Write Method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14800" y="32766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106DD"/>
                </a:solidFill>
                <a:latin typeface="Century Schoolbook" pitchFamily="18" charset="0"/>
              </a:rPr>
              <a:t>Notification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0800" y="3657600"/>
            <a:ext cx="1295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entury Schoolbook" pitchFamily="18" charset="0"/>
              </a:rPr>
              <a:t>Read Method</a:t>
            </a:r>
          </a:p>
        </p:txBody>
      </p:sp>
      <p:sp>
        <p:nvSpPr>
          <p:cNvPr id="33" name="Picture 9"/>
          <p:cNvSpPr/>
          <p:nvPr/>
        </p:nvSpPr>
        <p:spPr>
          <a:xfrm>
            <a:off x="992020" y="2057423"/>
            <a:ext cx="2969576" cy="12181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Controller</a:t>
            </a:r>
            <a:endParaRPr lang="en-US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(Performs Input)</a:t>
            </a:r>
          </a:p>
        </p:txBody>
      </p:sp>
      <p:sp>
        <p:nvSpPr>
          <p:cNvPr id="34" name="Picture 10"/>
          <p:cNvSpPr/>
          <p:nvPr/>
        </p:nvSpPr>
        <p:spPr>
          <a:xfrm>
            <a:off x="4802020" y="2057423"/>
            <a:ext cx="2969576" cy="12181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View</a:t>
            </a:r>
            <a:endParaRPr lang="en-US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(Performs Output)</a:t>
            </a:r>
          </a:p>
        </p:txBody>
      </p:sp>
      <p:pic>
        <p:nvPicPr>
          <p:cNvPr id="13" name="Picture 1027"/>
          <p:cNvPicPr>
            <a:picLocks noChangeAspect="1" noChangeArrowheads="1"/>
          </p:cNvPicPr>
          <p:nvPr/>
        </p:nvPicPr>
        <p:blipFill>
          <a:blip r:embed="rId6" cstate="print"/>
          <a:srcRect t="1555" r="3846" b="80263"/>
          <a:stretch>
            <a:fillRect/>
          </a:stretch>
        </p:blipFill>
        <p:spPr bwMode="auto">
          <a:xfrm>
            <a:off x="1828800" y="1524000"/>
            <a:ext cx="1487854" cy="42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Object 6"/>
          <p:cNvGraphicFramePr>
            <a:graphicFrameLocks noChangeAspect="1"/>
          </p:cNvGraphicFramePr>
          <p:nvPr/>
        </p:nvGraphicFramePr>
        <p:xfrm>
          <a:off x="6096000" y="1371600"/>
          <a:ext cx="612264" cy="608013"/>
        </p:xfrm>
        <a:graphic>
          <a:graphicData uri="http://schemas.openxmlformats.org/presentationml/2006/ole">
            <p:oleObj spid="_x0000_s102402" r:id="rId7" imgW="2295238" imgH="2019048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172200" y="4572000"/>
            <a:ext cx="121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getPlot</a:t>
            </a:r>
            <a:r>
              <a:rPr lang="en-US" dirty="0" smtClean="0"/>
              <a:t> ()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4572000"/>
            <a:ext cx="121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magnify()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5524500" y="3619500"/>
            <a:ext cx="1447800" cy="9144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48200" y="3657600"/>
            <a:ext cx="121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update ()</a:t>
            </a:r>
            <a:endParaRPr lang="en-US" dirty="0"/>
          </a:p>
        </p:txBody>
      </p:sp>
      <p:pic>
        <p:nvPicPr>
          <p:cNvPr id="20" name="~PP1760.WAV">
            <a:hlinkClick r:id="" action="ppaction://media"/>
          </p:cNvPr>
          <p:cNvPicPr>
            <a:picLocks noRot="1" noChangeAspect="1"/>
          </p:cNvPicPr>
          <p:nvPr>
            <a:wavAudioFile r:embed="rId3" name="~PP1760.WAV"/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5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15" grpId="0" animBg="1"/>
      <p:bldP spid="16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Rectangle 1116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676400"/>
            <a:ext cx="40386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Concrete Example</a:t>
            </a:r>
            <a:endParaRPr lang="en-US" dirty="0" smtClean="0"/>
          </a:p>
        </p:txBody>
      </p:sp>
      <p:pic>
        <p:nvPicPr>
          <p:cNvPr id="4" name="~PP574.WAV">
            <a:hlinkClick r:id="" action="ppaction://media"/>
          </p:cNvPr>
          <p:cNvPicPr>
            <a:picLocks noRot="1" noChangeAspect="1"/>
          </p:cNvPicPr>
          <p:nvPr>
            <a:wavAudioFile r:embed="rId1" name="~PP57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dirty="0" smtClean="0"/>
              <a:t>MODEL CODE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>
          <a:xfrm>
            <a:off x="533400" y="914400"/>
            <a:ext cx="7696200" cy="586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class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AConcertExpense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  <a:r>
              <a:rPr lang="en-US" sz="1400" b="1" dirty="0" smtClean="0">
                <a:solidFill>
                  <a:schemeClr val="tx1"/>
                </a:solidFill>
              </a:rPr>
              <a:t>implements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dirty="0">
              <a:solidFill>
                <a:srgbClr val="000000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</a:rPr>
              <a:t>Vector&lt;Observer&gt;  observers= </a:t>
            </a:r>
            <a:r>
              <a:rPr lang="en-US" sz="1400" b="1" dirty="0">
                <a:solidFill>
                  <a:schemeClr val="tx1"/>
                </a:solidFill>
              </a:rPr>
              <a:t>new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Vector() </a:t>
            </a:r>
            <a:r>
              <a:rPr lang="en-US" sz="1400" dirty="0">
                <a:solidFill>
                  <a:schemeClr val="tx1"/>
                </a:solidFill>
              </a:rPr>
              <a:t>;               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getTicketPrice</a:t>
            </a:r>
            <a:r>
              <a:rPr lang="en-US" sz="1400" dirty="0" smtClean="0">
                <a:solidFill>
                  <a:schemeClr val="tx1"/>
                </a:solidFill>
              </a:rPr>
              <a:t>() </a:t>
            </a:r>
            <a:r>
              <a:rPr lang="en-US" sz="1400" dirty="0">
                <a:solidFill>
                  <a:schemeClr val="tx1"/>
                </a:solidFill>
              </a:rPr>
              <a:t>{  </a:t>
            </a:r>
            <a:r>
              <a:rPr lang="en-US" sz="1400" b="1" dirty="0">
                <a:solidFill>
                  <a:schemeClr val="tx1"/>
                </a:solidFill>
              </a:rPr>
              <a:t>return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;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void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</a:t>
            </a: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 =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	</a:t>
            </a:r>
            <a:r>
              <a:rPr lang="en-US" sz="1400" dirty="0" smtClean="0">
                <a:solidFill>
                  <a:schemeClr val="tx1"/>
                </a:solidFill>
              </a:rPr>
              <a:t>notify</a:t>
            </a:r>
            <a:r>
              <a:rPr lang="en-US" sz="1400" dirty="0" smtClean="0">
                <a:solidFill>
                  <a:schemeClr val="tx1"/>
                </a:solidFill>
              </a:rPr>
              <a:t>();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getNumberOfAttendees</a:t>
            </a:r>
            <a:r>
              <a:rPr lang="en-US" sz="1400" dirty="0">
                <a:solidFill>
                  <a:schemeClr val="tx1"/>
                </a:solidFill>
              </a:rPr>
              <a:t>() {  </a:t>
            </a:r>
            <a:r>
              <a:rPr lang="en-US" sz="1400" b="1" dirty="0">
                <a:solidFill>
                  <a:schemeClr val="tx1"/>
                </a:solidFill>
              </a:rPr>
              <a:t>return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;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void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setNumberOfAttendees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{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	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 =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	</a:t>
            </a:r>
            <a:r>
              <a:rPr lang="en-US" sz="1400" dirty="0" smtClean="0">
                <a:solidFill>
                  <a:schemeClr val="tx1"/>
                </a:solidFill>
              </a:rPr>
              <a:t>notify</a:t>
            </a:r>
            <a:r>
              <a:rPr lang="en-US" sz="1400" dirty="0" smtClean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  }                 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getTotal</a:t>
            </a:r>
            <a:r>
              <a:rPr lang="en-US" sz="1400" dirty="0">
                <a:solidFill>
                  <a:schemeClr val="tx1"/>
                </a:solidFill>
              </a:rPr>
              <a:t>() {</a:t>
            </a:r>
            <a:r>
              <a:rPr lang="en-US" sz="1400" b="1" dirty="0">
                <a:solidFill>
                  <a:schemeClr val="tx1"/>
                </a:solidFill>
              </a:rPr>
              <a:t>return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*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;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void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addObserver</a:t>
            </a:r>
            <a:r>
              <a:rPr lang="en-US" sz="1400" dirty="0" smtClean="0">
                <a:solidFill>
                  <a:schemeClr val="tx1"/>
                </a:solidFill>
              </a:rPr>
              <a:t>(Observer 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) </a:t>
            </a:r>
            <a:r>
              <a:rPr lang="en-US" sz="1400" dirty="0">
                <a:solidFill>
                  <a:schemeClr val="tx1"/>
                </a:solidFill>
              </a:rPr>
              <a:t>{        	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    </a:t>
            </a:r>
            <a:r>
              <a:rPr lang="en-US" sz="1400" dirty="0" smtClean="0">
                <a:solidFill>
                  <a:schemeClr val="tx1"/>
                </a:solidFill>
              </a:rPr>
              <a:t>	</a:t>
            </a:r>
            <a:r>
              <a:rPr lang="en-US" sz="1400" dirty="0" err="1" smtClean="0">
                <a:solidFill>
                  <a:schemeClr val="tx1"/>
                </a:solidFill>
              </a:rPr>
              <a:t>observers.add</a:t>
            </a:r>
            <a:r>
              <a:rPr lang="en-US" sz="1400" dirty="0" smtClean="0">
                <a:solidFill>
                  <a:schemeClr val="tx1"/>
                </a:solidFill>
              </a:rPr>
              <a:t>(observer);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</a:rPr>
              <a:t>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 </a:t>
            </a:r>
            <a:r>
              <a:rPr lang="en-US" sz="1400" b="1" dirty="0" smtClean="0">
                <a:solidFill>
                  <a:schemeClr val="tx1"/>
                </a:solidFill>
              </a:rPr>
              <a:t>void </a:t>
            </a:r>
            <a:r>
              <a:rPr lang="en-US" sz="1400" dirty="0" smtClean="0">
                <a:solidFill>
                  <a:schemeClr val="tx1"/>
                </a:solidFill>
              </a:rPr>
              <a:t>notify() 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		for </a:t>
            </a:r>
            <a:r>
              <a:rPr lang="en-US" sz="1400" dirty="0" smtClean="0">
                <a:solidFill>
                  <a:schemeClr val="tx1"/>
                </a:solidFill>
              </a:rPr>
              <a:t>(Observer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: observers) 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		</a:t>
            </a:r>
            <a:r>
              <a:rPr lang="en-US" sz="1400" dirty="0" err="1" smtClean="0">
                <a:solidFill>
                  <a:schemeClr val="tx1"/>
                </a:solidFill>
              </a:rPr>
              <a:t>obsever.update</a:t>
            </a:r>
            <a:r>
              <a:rPr lang="en-US" sz="1400" dirty="0" smtClean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	} </a:t>
            </a:r>
            <a:endParaRPr lang="en-US" sz="1400" b="1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0" y="2133600"/>
            <a:ext cx="1219200" cy="2286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 cmpd="sng" algn="ctr">
            <a:solidFill>
              <a:schemeClr val="accent1">
                <a:alpha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57400" y="3429000"/>
            <a:ext cx="2057400" cy="2286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 cmpd="sng" algn="ctr">
            <a:solidFill>
              <a:schemeClr val="accent1">
                <a:alpha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7358" y="1106064"/>
            <a:ext cx="2209283" cy="6466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Set methods called by Controller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77358" y="1981431"/>
            <a:ext cx="2209283" cy="6472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View notifications fired by Model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7358" y="2858851"/>
            <a:ext cx="2209283" cy="64763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Get methods called by View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81200" y="3124200"/>
            <a:ext cx="1981200" cy="228600"/>
          </a:xfrm>
          <a:prstGeom prst="rect">
            <a:avLst/>
          </a:prstGeom>
          <a:solidFill>
            <a:schemeClr val="accent3">
              <a:alpha val="40000"/>
            </a:schemeClr>
          </a:solidFill>
          <a:ln w="25400" cap="flat" cmpd="sng" algn="ctr">
            <a:solidFill>
              <a:schemeClr val="accent3">
                <a:alpha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57400" y="1905000"/>
            <a:ext cx="1524000" cy="228600"/>
          </a:xfrm>
          <a:prstGeom prst="rect">
            <a:avLst/>
          </a:prstGeom>
          <a:solidFill>
            <a:schemeClr val="accent3">
              <a:alpha val="40000"/>
            </a:schemeClr>
          </a:solidFill>
          <a:ln w="25400" cap="flat" cmpd="sng" algn="ctr">
            <a:solidFill>
              <a:schemeClr val="accent3">
                <a:alpha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71600" y="2667000"/>
            <a:ext cx="12192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95400" y="5562600"/>
            <a:ext cx="3200400" cy="838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3962400"/>
            <a:ext cx="2209283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Model allows registration of observers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71600" y="4876800"/>
            <a:ext cx="2514600" cy="228600"/>
          </a:xfrm>
          <a:prstGeom prst="rect">
            <a:avLst/>
          </a:prstGeom>
          <a:solidFill>
            <a:schemeClr val="accent6">
              <a:lumMod val="75000"/>
              <a:alpha val="26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~PP1817.WAV">
            <a:hlinkClick r:id="" action="ppaction://media"/>
          </p:cNvPr>
          <p:cNvPicPr>
            <a:picLocks noRot="1" noChangeAspect="1"/>
          </p:cNvPicPr>
          <p:nvPr>
            <a:wavAudioFile r:embed="rId2" name="~PP181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Listener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2133600"/>
            <a:ext cx="62484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smtClean="0"/>
              <a:t>Observer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~PP3803.WAV">
            <a:hlinkClick r:id="" action="ppaction://media"/>
          </p:cNvPr>
          <p:cNvPicPr>
            <a:picLocks noRot="1" noChangeAspect="1"/>
          </p:cNvPicPr>
          <p:nvPr>
            <a:wavAudioFile r:embed="rId1" name="~PP380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Rectangle 1116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524000"/>
            <a:ext cx="40386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View and Controller Code?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4953000"/>
            <a:ext cx="4724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Must learn about and use toolkits details.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5410200"/>
            <a:ext cx="4724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Tedious to use toolkits.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5943600"/>
            <a:ext cx="4724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Substantially increases programming effort.</a:t>
            </a:r>
          </a:p>
        </p:txBody>
      </p:sp>
      <p:pic>
        <p:nvPicPr>
          <p:cNvPr id="10" name="~PP1388.WAV">
            <a:hlinkClick r:id="" action="ppaction://media"/>
          </p:cNvPr>
          <p:cNvPicPr>
            <a:picLocks noRot="1" noChangeAspect="1"/>
          </p:cNvPicPr>
          <p:nvPr>
            <a:wavAudioFile r:embed="rId2" name="~PP1388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GUI Implementation Effort</a:t>
            </a:r>
            <a:endParaRPr lang="en-US" dirty="0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1524000" y="2819400"/>
            <a:ext cx="2971800" cy="13716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1981200" y="2971800"/>
            <a:ext cx="5029200" cy="838200"/>
            <a:chOff x="1248" y="1872"/>
            <a:chExt cx="3168" cy="528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1248" y="1872"/>
              <a:ext cx="1536" cy="528"/>
            </a:xfrm>
            <a:prstGeom prst="rect">
              <a:avLst/>
            </a:prstGeom>
            <a:solidFill>
              <a:srgbClr val="6BCA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3120" y="1968"/>
              <a:ext cx="129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dirty="0"/>
                <a:t>User Interface</a:t>
              </a:r>
            </a:p>
          </p:txBody>
        </p:sp>
      </p:grp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1752600" y="1600200"/>
            <a:ext cx="3352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Interactive Application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981200" y="3810000"/>
            <a:ext cx="4343400" cy="457200"/>
            <a:chOff x="1248" y="2400"/>
            <a:chExt cx="2736" cy="288"/>
          </a:xfrm>
        </p:grpSpPr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1248" y="2400"/>
              <a:ext cx="1536" cy="288"/>
            </a:xfrm>
            <a:prstGeom prst="rect">
              <a:avLst/>
            </a:prstGeom>
            <a:solidFill>
              <a:srgbClr val="00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3120" y="2400"/>
              <a:ext cx="86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/>
                <a:t> Library</a:t>
              </a:r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981200" y="1981200"/>
            <a:ext cx="4495800" cy="990600"/>
            <a:chOff x="1248" y="1248"/>
            <a:chExt cx="2832" cy="624"/>
          </a:xfrm>
        </p:grpSpPr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3120" y="1248"/>
              <a:ext cx="9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dirty="0"/>
                <a:t>Service</a:t>
              </a: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1248" y="1344"/>
              <a:ext cx="1536" cy="528"/>
            </a:xfrm>
            <a:prstGeom prst="rect">
              <a:avLst/>
            </a:prstGeom>
            <a:solidFill>
              <a:srgbClr val="CCCC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7162800" y="3810000"/>
            <a:ext cx="19812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dirty="0" smtClean="0"/>
              <a:t> I/O Routines</a:t>
            </a:r>
            <a:endParaRPr lang="en-US" dirty="0"/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1981200" y="2133600"/>
            <a:ext cx="2438400" cy="213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7162800" y="1981200"/>
            <a:ext cx="2057400" cy="4175125"/>
            <a:chOff x="4512" y="1248"/>
            <a:chExt cx="1296" cy="2630"/>
          </a:xfrm>
        </p:grpSpPr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4512" y="1248"/>
              <a:ext cx="9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/>
                <a:t>50%</a:t>
              </a: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4512" y="1920"/>
              <a:ext cx="129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/>
                <a:t>50%</a:t>
              </a:r>
            </a:p>
          </p:txBody>
        </p:sp>
        <p:sp>
          <p:nvSpPr>
            <p:cNvPr id="36" name="Text Box 42"/>
            <p:cNvSpPr txBox="1">
              <a:spLocks noChangeArrowheads="1"/>
            </p:cNvSpPr>
            <p:nvPr/>
          </p:nvSpPr>
          <p:spPr bwMode="auto">
            <a:xfrm>
              <a:off x="4512" y="3360"/>
              <a:ext cx="1152" cy="5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dirty="0"/>
                <a:t>Sutton &amp; Sprague ‘78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944197" y="5410200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Myers ‘95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146919" y="3810000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2000" y="4800600"/>
            <a:ext cx="4724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 we automatically generate the view and controller from the model?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00" y="5715000"/>
            <a:ext cx="4724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We will use a UI generator called ObjectEditor.</a:t>
            </a:r>
          </a:p>
        </p:txBody>
      </p:sp>
      <p:pic>
        <p:nvPicPr>
          <p:cNvPr id="25" name="~PP12.WAV">
            <a:hlinkClick r:id="" action="ppaction://media"/>
          </p:cNvPr>
          <p:cNvPicPr>
            <a:picLocks noRot="1" noChangeAspect="1"/>
          </p:cNvPicPr>
          <p:nvPr>
            <a:wavAudioFile r:embed="rId1" name="~PP1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1" grpId="0"/>
      <p:bldP spid="37" grpId="0"/>
      <p:bldP spid="38" grpId="0"/>
      <p:bldP spid="28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ObjectEditor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(Observable)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View (Observer)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66800" y="4572000"/>
            <a:ext cx="2133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867400" y="4572000"/>
            <a:ext cx="2133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ReadMethod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505200" y="3124200"/>
            <a:ext cx="2667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352800" y="5257800"/>
            <a:ext cx="2667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Registration Method</a:t>
            </a:r>
            <a:endParaRPr lang="en-US" dirty="0"/>
          </a:p>
        </p:txBody>
      </p:sp>
      <p:pic>
        <p:nvPicPr>
          <p:cNvPr id="19" name="~PP3116.WAV">
            <a:hlinkClick r:id="" action="ppaction://media"/>
          </p:cNvPr>
          <p:cNvPicPr>
            <a:picLocks noRot="1" noChangeAspect="1"/>
          </p:cNvPicPr>
          <p:nvPr>
            <a:wavAudioFile r:embed="rId1" name="~PP3116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MVC COMPOSITION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>
          <a:xfrm>
            <a:off x="2133600" y="1905000"/>
            <a:ext cx="4724400" cy="2438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package</a:t>
            </a:r>
            <a:r>
              <a:rPr lang="en-US" sz="1200" dirty="0">
                <a:solidFill>
                  <a:schemeClr val="tx1"/>
                </a:solidFill>
              </a:rPr>
              <a:t> main;</a:t>
            </a:r>
            <a:endParaRPr lang="en-US" dirty="0">
              <a:solidFill>
                <a:srgbClr val="000000"/>
              </a:solidFill>
            </a:endParaRP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import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budget.ConcertExpense</a:t>
            </a:r>
            <a:r>
              <a:rPr lang="en-US" sz="1200" dirty="0" smtClean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 smtClean="0">
                <a:solidFill>
                  <a:schemeClr val="tx1"/>
                </a:solidFill>
              </a:rPr>
              <a:t>import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budget.AConcertExpense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import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bus.uigen.ObjectEditor</a:t>
            </a:r>
            <a:r>
              <a:rPr lang="en-US" sz="1200" dirty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class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MVCBudget</a:t>
            </a:r>
            <a:r>
              <a:rPr lang="en-US" sz="1200" dirty="0">
                <a:solidFill>
                  <a:schemeClr val="tx1"/>
                </a:solidFill>
              </a:rPr>
              <a:t> {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</a:t>
            </a: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static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void</a:t>
            </a:r>
            <a:r>
              <a:rPr lang="en-US" sz="1200" dirty="0">
                <a:solidFill>
                  <a:schemeClr val="tx1"/>
                </a:solidFill>
              </a:rPr>
              <a:t> main(String[] </a:t>
            </a:r>
            <a:r>
              <a:rPr lang="en-US" sz="1200" dirty="0" err="1">
                <a:solidFill>
                  <a:schemeClr val="tx1"/>
                </a:solidFill>
              </a:rPr>
              <a:t>args</a:t>
            </a:r>
            <a:r>
              <a:rPr lang="en-US" sz="1200" dirty="0">
                <a:solidFill>
                  <a:schemeClr val="tx1"/>
                </a:solidFill>
              </a:rPr>
              <a:t>) {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dirty="0" err="1">
                <a:solidFill>
                  <a:schemeClr val="tx1"/>
                </a:solidFill>
              </a:rPr>
              <a:t>ConcertExpense</a:t>
            </a:r>
            <a:r>
              <a:rPr lang="en-US" sz="1200" dirty="0">
                <a:solidFill>
                  <a:schemeClr val="tx1"/>
                </a:solidFill>
              </a:rPr>
              <a:t> model = </a:t>
            </a:r>
            <a:r>
              <a:rPr lang="en-US" sz="1200" b="1" dirty="0">
                <a:solidFill>
                  <a:schemeClr val="tx1"/>
                </a:solidFill>
              </a:rPr>
              <a:t>new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AConcertExpense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dirty="0" err="1">
                <a:solidFill>
                  <a:schemeClr val="tx1"/>
                </a:solidFill>
              </a:rPr>
              <a:t>ObjectEditor.edit</a:t>
            </a:r>
            <a:r>
              <a:rPr lang="en-US" sz="1200" dirty="0">
                <a:solidFill>
                  <a:schemeClr val="tx1"/>
                </a:solidFill>
              </a:rPr>
              <a:t>(model);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}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3124200" y="3657600"/>
            <a:ext cx="1905000" cy="243840"/>
          </a:xfrm>
          <a:prstGeom prst="rect">
            <a:avLst/>
          </a:prstGeom>
          <a:solidFill>
            <a:schemeClr val="accent3">
              <a:alpha val="40000"/>
            </a:schemeClr>
          </a:solidFill>
          <a:ln w="25400" cap="flat" cmpd="sng" algn="ctr">
            <a:solidFill>
              <a:schemeClr val="accent3">
                <a:alpha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513" y="4418392"/>
            <a:ext cx="7162462" cy="12772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2400" dirty="0" err="1">
                <a:solidFill>
                  <a:srgbClr val="000000"/>
                </a:solidFill>
              </a:rPr>
              <a:t>ObjectEditor</a:t>
            </a:r>
            <a:r>
              <a:rPr lang="en-US" sz="2400" dirty="0">
                <a:solidFill>
                  <a:srgbClr val="000000"/>
                </a:solidFill>
              </a:rPr>
              <a:t> is a User Interface Generator</a:t>
            </a:r>
            <a:endParaRPr lang="en-US" dirty="0">
              <a:solidFill>
                <a:srgbClr val="000000"/>
              </a:solidFill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000000"/>
                </a:solidFill>
              </a:rPr>
              <a:t>Creates </a:t>
            </a:r>
            <a:r>
              <a:rPr lang="en-US" sz="2400" dirty="0">
                <a:solidFill>
                  <a:srgbClr val="000000"/>
                </a:solidFill>
              </a:rPr>
              <a:t>controller and view components to interact with the model</a:t>
            </a:r>
          </a:p>
        </p:txBody>
      </p:sp>
      <p:pic>
        <p:nvPicPr>
          <p:cNvPr id="7" name="~PP928.WAV">
            <a:hlinkClick r:id="" action="ppaction://media"/>
          </p:cNvPr>
          <p:cNvPicPr>
            <a:picLocks noRot="1" noChangeAspect="1"/>
          </p:cNvPicPr>
          <p:nvPr>
            <a:wavAudioFile r:embed="rId2" name="~PP92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 View MVC</a:t>
            </a:r>
            <a:endParaRPr lang="en-US" dirty="0" smtClean="0"/>
          </a:p>
        </p:txBody>
      </p:sp>
      <p:sp>
        <p:nvSpPr>
          <p:cNvPr id="4" name="Picture 11"/>
          <p:cNvSpPr/>
          <p:nvPr/>
        </p:nvSpPr>
        <p:spPr>
          <a:xfrm>
            <a:off x="3277430" y="3199927"/>
            <a:ext cx="2437253" cy="1217886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V="1">
            <a:off x="2247900" y="2476500"/>
            <a:ext cx="1143000" cy="914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5448300" y="2628900"/>
            <a:ext cx="1447800" cy="9144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14"/>
          <p:cNvSpPr/>
          <p:nvPr/>
        </p:nvSpPr>
        <p:spPr>
          <a:xfrm>
            <a:off x="992020" y="1143023"/>
            <a:ext cx="2969576" cy="12181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34" name="Picture 15"/>
          <p:cNvSpPr/>
          <p:nvPr/>
        </p:nvSpPr>
        <p:spPr>
          <a:xfrm>
            <a:off x="4802020" y="1143023"/>
            <a:ext cx="2969576" cy="12181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>
            <a:off x="2247900" y="4229100"/>
            <a:ext cx="1143000" cy="914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5524500" y="4381500"/>
            <a:ext cx="1028700" cy="6477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5448300" y="4076700"/>
            <a:ext cx="1409700" cy="8763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89149" y="5258116"/>
            <a:ext cx="2972372" cy="121861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Controller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99149" y="5258116"/>
            <a:ext cx="2972372" cy="121861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View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6200000">
            <a:off x="5524500" y="2552700"/>
            <a:ext cx="1066800" cy="6858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7010400" y="5486400"/>
          <a:ext cx="609600" cy="608447"/>
        </p:xfrm>
        <a:graphic>
          <a:graphicData uri="http://schemas.openxmlformats.org/presentationml/2006/ole">
            <p:oleObj spid="_x0000_s1478658" r:id="rId6" imgW="2305372" imgH="2038095" progId="">
              <p:embed/>
            </p:oleObj>
          </a:graphicData>
        </a:graphic>
      </p:graphicFrame>
      <p:pic>
        <p:nvPicPr>
          <p:cNvPr id="22" name="Picture 1027"/>
          <p:cNvPicPr>
            <a:picLocks noChangeAspect="1" noChangeArrowheads="1"/>
          </p:cNvPicPr>
          <p:nvPr/>
        </p:nvPicPr>
        <p:blipFill>
          <a:blip r:embed="rId7" cstate="print"/>
          <a:srcRect t="1555" r="3846" b="80263"/>
          <a:stretch>
            <a:fillRect/>
          </a:stretch>
        </p:blipFill>
        <p:spPr bwMode="auto">
          <a:xfrm>
            <a:off x="1712546" y="1940191"/>
            <a:ext cx="1487854" cy="42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" name="Object 6"/>
          <p:cNvGraphicFramePr>
            <a:graphicFrameLocks noChangeAspect="1"/>
          </p:cNvGraphicFramePr>
          <p:nvPr/>
        </p:nvGraphicFramePr>
        <p:xfrm>
          <a:off x="6934200" y="1447800"/>
          <a:ext cx="612264" cy="608013"/>
        </p:xfrm>
        <a:graphic>
          <a:graphicData uri="http://schemas.openxmlformats.org/presentationml/2006/ole">
            <p:oleObj spid="_x0000_s1478659" r:id="rId8" imgW="2295238" imgH="2019048" progId="">
              <p:embed/>
            </p:oleObj>
          </a:graphicData>
        </a:graphic>
      </p:graphicFrame>
      <p:pic>
        <p:nvPicPr>
          <p:cNvPr id="25" name="Picture 1027"/>
          <p:cNvPicPr>
            <a:picLocks noChangeAspect="1" noChangeArrowheads="1"/>
          </p:cNvPicPr>
          <p:nvPr/>
        </p:nvPicPr>
        <p:blipFill>
          <a:blip r:embed="rId9" cstate="print"/>
          <a:srcRect t="19944" r="82237" b="52632"/>
          <a:stretch>
            <a:fillRect/>
          </a:stretch>
        </p:blipFill>
        <p:spPr bwMode="auto">
          <a:xfrm>
            <a:off x="1143000" y="5410200"/>
            <a:ext cx="3948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~PP2369.WAV">
            <a:hlinkClick r:id="" action="ppaction://media"/>
          </p:cNvPr>
          <p:cNvPicPr>
            <a:picLocks noRot="1" noChangeAspect="1"/>
          </p:cNvPicPr>
          <p:nvPr>
            <a:wavAudioFile r:embed="rId3" name="~PP2369.WAV"/>
          </p:nvPr>
        </p:nvPicPr>
        <p:blipFill>
          <a:blip r:embed="rId10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Model </a:t>
            </a:r>
            <a:r>
              <a:rPr lang="en-US" smtClean="0"/>
              <a:t>View Controller (MVC)</a:t>
            </a:r>
            <a:endParaRPr lang="en-US" dirty="0" smtClean="0"/>
          </a:p>
          <a:p>
            <a:r>
              <a:rPr lang="en-US" dirty="0" smtClean="0"/>
              <a:t>Distributed MVC</a:t>
            </a:r>
          </a:p>
          <a:p>
            <a:pPr lvl="1"/>
            <a:r>
              <a:rPr lang="en-US" dirty="0" smtClean="0"/>
              <a:t>Distributed computing and compiler issues</a:t>
            </a:r>
          </a:p>
          <a:p>
            <a:r>
              <a:rPr lang="en-US" dirty="0" smtClean="0"/>
              <a:t>Replicated MVC</a:t>
            </a:r>
          </a:p>
          <a:p>
            <a:r>
              <a:rPr lang="en-US" dirty="0" smtClean="0"/>
              <a:t>Disconnection in MVC</a:t>
            </a:r>
            <a:endParaRPr lang="en-US" dirty="0"/>
          </a:p>
        </p:txBody>
      </p:sp>
      <p:pic>
        <p:nvPicPr>
          <p:cNvPr id="4" name="~PP2923.WAV">
            <a:hlinkClick r:id="" action="ppaction://media"/>
          </p:cNvPr>
          <p:cNvPicPr>
            <a:picLocks noRot="1" noChangeAspect="1"/>
          </p:cNvPicPr>
          <p:nvPr>
            <a:wavAudioFile r:embed="rId1" name="~PP292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971491" y="3047662"/>
            <a:ext cx="3048548" cy="1524759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5672" y="5105174"/>
            <a:ext cx="7547258" cy="152452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5672" y="990374"/>
            <a:ext cx="7547258" cy="152452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382000" cy="792162"/>
          </a:xfrm>
        </p:spPr>
        <p:txBody>
          <a:bodyPr>
            <a:normAutofit/>
          </a:bodyPr>
          <a:lstStyle/>
          <a:p>
            <a:pPr marL="0" indent="0" defTabSz="914400" eaLnBrk="1" hangingPunct="1"/>
            <a:r>
              <a:rPr lang="en-US" cap="none" smtClean="0"/>
              <a:t>DISTRIBUTED MULTI USER MVC</a:t>
            </a:r>
            <a:endParaRPr lang="en-US" cap="none" dirty="0" smtClean="0"/>
          </a:p>
        </p:txBody>
      </p:sp>
      <p:sp>
        <p:nvSpPr>
          <p:cNvPr id="4" name="Picture 11"/>
          <p:cNvSpPr/>
          <p:nvPr/>
        </p:nvSpPr>
        <p:spPr>
          <a:xfrm>
            <a:off x="3277430" y="3199927"/>
            <a:ext cx="2437253" cy="1217886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V="1">
            <a:off x="2247900" y="2476500"/>
            <a:ext cx="1143000" cy="914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14"/>
          <p:cNvSpPr/>
          <p:nvPr/>
        </p:nvSpPr>
        <p:spPr>
          <a:xfrm>
            <a:off x="992020" y="1143023"/>
            <a:ext cx="2969576" cy="12181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34" name="Picture 15"/>
          <p:cNvSpPr/>
          <p:nvPr/>
        </p:nvSpPr>
        <p:spPr>
          <a:xfrm>
            <a:off x="4802020" y="1143023"/>
            <a:ext cx="2969576" cy="12181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>
            <a:off x="2247900" y="4229100"/>
            <a:ext cx="1143000" cy="914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5524500" y="4381500"/>
            <a:ext cx="1028700" cy="6477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89149" y="5258116"/>
            <a:ext cx="2972372" cy="121861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Controller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99149" y="5258116"/>
            <a:ext cx="2972372" cy="121861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View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6200000">
            <a:off x="5524500" y="2552700"/>
            <a:ext cx="1066800" cy="6858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7010400" y="5486400"/>
          <a:ext cx="609600" cy="608447"/>
        </p:xfrm>
        <a:graphic>
          <a:graphicData uri="http://schemas.openxmlformats.org/presentationml/2006/ole">
            <p:oleObj spid="_x0000_s1479682" r:id="rId6" imgW="2305372" imgH="2038095" progId="">
              <p:embed/>
            </p:oleObj>
          </a:graphicData>
        </a:graphic>
      </p:graphicFrame>
      <p:pic>
        <p:nvPicPr>
          <p:cNvPr id="22" name="Picture 1027"/>
          <p:cNvPicPr>
            <a:picLocks noChangeAspect="1" noChangeArrowheads="1"/>
          </p:cNvPicPr>
          <p:nvPr/>
        </p:nvPicPr>
        <p:blipFill>
          <a:blip r:embed="rId7" cstate="print"/>
          <a:srcRect t="1555" r="3846" b="80263"/>
          <a:stretch>
            <a:fillRect/>
          </a:stretch>
        </p:blipFill>
        <p:spPr bwMode="auto">
          <a:xfrm>
            <a:off x="1712546" y="1940191"/>
            <a:ext cx="1487854" cy="42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" name="Object 6"/>
          <p:cNvGraphicFramePr>
            <a:graphicFrameLocks noChangeAspect="1"/>
          </p:cNvGraphicFramePr>
          <p:nvPr/>
        </p:nvGraphicFramePr>
        <p:xfrm>
          <a:off x="6934200" y="1447800"/>
          <a:ext cx="612264" cy="608013"/>
        </p:xfrm>
        <a:graphic>
          <a:graphicData uri="http://schemas.openxmlformats.org/presentationml/2006/ole">
            <p:oleObj spid="_x0000_s1479683" r:id="rId8" imgW="2295238" imgH="2019048" progId="">
              <p:embed/>
            </p:oleObj>
          </a:graphicData>
        </a:graphic>
      </p:graphicFrame>
      <p:pic>
        <p:nvPicPr>
          <p:cNvPr id="25" name="Picture 1027"/>
          <p:cNvPicPr>
            <a:picLocks noChangeAspect="1" noChangeArrowheads="1"/>
          </p:cNvPicPr>
          <p:nvPr/>
        </p:nvPicPr>
        <p:blipFill>
          <a:blip r:embed="rId9" cstate="print"/>
          <a:srcRect t="19944" r="82237" b="52632"/>
          <a:stretch>
            <a:fillRect/>
          </a:stretch>
        </p:blipFill>
        <p:spPr bwMode="auto">
          <a:xfrm>
            <a:off x="1143000" y="5410200"/>
            <a:ext cx="3948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4038600" y="55626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U2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4038600" y="14478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tx1"/>
                </a:solidFill>
                <a:latin typeface="Arial" charset="0"/>
              </a:rPr>
              <a:t>U1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5448300" y="2628900"/>
            <a:ext cx="1447800" cy="9144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5448300" y="4076700"/>
            <a:ext cx="1409700" cy="8763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~PP2945.WAV">
            <a:hlinkClick r:id="" action="ppaction://media"/>
          </p:cNvPr>
          <p:cNvPicPr>
            <a:picLocks noRot="1" noChangeAspect="1"/>
          </p:cNvPicPr>
          <p:nvPr>
            <a:wavAudioFile r:embed="rId3" name="~PP2945.WAV"/>
          </p:nvPr>
        </p:nvPicPr>
        <p:blipFill>
          <a:blip r:embed="rId10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Decomposing an Object</a:t>
            </a:r>
            <a:endParaRPr lang="en-US" dirty="0"/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2900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005137" cy="22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000" y="4800600"/>
            <a:ext cx="518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Issue: Might want fine-grained locking, access control, merging, undo, coupling.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5638800"/>
            <a:ext cx="518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Issue: How to decompose an object?</a:t>
            </a:r>
            <a:endParaRPr lang="en-US" dirty="0"/>
          </a:p>
        </p:txBody>
      </p:sp>
      <p:pic>
        <p:nvPicPr>
          <p:cNvPr id="7" name="~PP3069.WAV">
            <a:hlinkClick r:id="" action="ppaction://media"/>
          </p:cNvPr>
          <p:cNvPicPr>
            <a:picLocks noRot="1" noChangeAspect="1"/>
          </p:cNvPicPr>
          <p:nvPr>
            <a:wavAudioFile r:embed="rId1" name="~PP3069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Decomposing an Object</a:t>
            </a:r>
            <a:endParaRPr lang="en-US" dirty="0"/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2900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3069.WAV">
            <a:hlinkClick r:id="" action="ppaction://media"/>
          </p:cNvPr>
          <p:cNvPicPr>
            <a:picLocks noRot="1" noChangeAspect="1"/>
          </p:cNvPicPr>
          <p:nvPr>
            <a:wavAudioFile r:embed="rId1" name="~PP306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8400" y="6096000"/>
            <a:ext cx="472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Physical structure can change and infrastructure should not rely on it!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" y="1447800"/>
            <a:ext cx="6781800" cy="457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3429000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AConcertExpense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2400" y="2590800"/>
            <a:ext cx="1447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62400" y="3733800"/>
            <a:ext cx="1447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0" idx="3"/>
            <a:endCxn id="12" idx="1"/>
          </p:cNvCxnSpPr>
          <p:nvPr/>
        </p:nvCxnSpPr>
        <p:spPr>
          <a:xfrm>
            <a:off x="2362200" y="3657600"/>
            <a:ext cx="1600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871494">
            <a:off x="1791291" y="2604054"/>
            <a:ext cx="238625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numberOfAttendees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913356">
            <a:off x="2661354" y="4023768"/>
            <a:ext cx="130717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unitCost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572000" y="1143000"/>
            <a:ext cx="1828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 name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4038600" y="1752600"/>
            <a:ext cx="1295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477000" y="1524000"/>
            <a:ext cx="1828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or primitive type of value stored in variable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1"/>
            <a:endCxn id="11" idx="0"/>
          </p:cNvCxnSpPr>
          <p:nvPr/>
        </p:nvCxnSpPr>
        <p:spPr>
          <a:xfrm rot="10800000" flipV="1">
            <a:off x="4686300" y="2171700"/>
            <a:ext cx="17907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1"/>
            <a:endCxn id="12" idx="0"/>
          </p:cNvCxnSpPr>
          <p:nvPr/>
        </p:nvCxnSpPr>
        <p:spPr>
          <a:xfrm rot="10800000" flipV="1">
            <a:off x="4686300" y="2171700"/>
            <a:ext cx="1790700" cy="156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1"/>
          </p:cNvCxnSpPr>
          <p:nvPr/>
        </p:nvCxnSpPr>
        <p:spPr>
          <a:xfrm flipV="1">
            <a:off x="2362200" y="2819400"/>
            <a:ext cx="1600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2" name="Straight Arrow Connector 21"/>
          <p:cNvCxnSpPr>
            <a:stCxn id="10" idx="3"/>
            <a:endCxn id="29" idx="1"/>
          </p:cNvCxnSpPr>
          <p:nvPr/>
        </p:nvCxnSpPr>
        <p:spPr>
          <a:xfrm>
            <a:off x="2362200" y="3657600"/>
            <a:ext cx="1600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3" name="Rectangle 22"/>
          <p:cNvSpPr/>
          <p:nvPr/>
        </p:nvSpPr>
        <p:spPr>
          <a:xfrm rot="852647">
            <a:off x="2626920" y="3353854"/>
            <a:ext cx="130717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2" idx="3"/>
            <a:endCxn id="26" idx="1"/>
          </p:cNvCxnSpPr>
          <p:nvPr/>
        </p:nvCxnSpPr>
        <p:spPr>
          <a:xfrm>
            <a:off x="5410200" y="39624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5" name="Straight Arrow Connector 24"/>
          <p:cNvCxnSpPr>
            <a:stCxn id="12" idx="3"/>
          </p:cNvCxnSpPr>
          <p:nvPr/>
        </p:nvCxnSpPr>
        <p:spPr>
          <a:xfrm>
            <a:off x="5410200" y="3962400"/>
            <a:ext cx="609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6" name="Rectangle 25"/>
          <p:cNvSpPr/>
          <p:nvPr/>
        </p:nvSpPr>
        <p:spPr>
          <a:xfrm>
            <a:off x="6019800" y="3886200"/>
            <a:ext cx="533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19800" y="4572000"/>
            <a:ext cx="533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3543300" y="1866900"/>
            <a:ext cx="19050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962400" y="4724400"/>
            <a:ext cx="1447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float</a:t>
            </a:r>
            <a:endParaRPr lang="en-US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>
          <a:xfrm>
            <a:off x="0" y="1219200"/>
            <a:ext cx="42672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float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 = 0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Vector&lt;Observer&gt;  observers= </a:t>
            </a:r>
            <a:r>
              <a:rPr lang="en-US" sz="1400" b="1" dirty="0">
                <a:solidFill>
                  <a:schemeClr val="tx1"/>
                </a:solidFill>
              </a:rPr>
              <a:t>new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Vector() </a:t>
            </a:r>
            <a:r>
              <a:rPr lang="en-US" sz="1400" dirty="0">
                <a:solidFill>
                  <a:schemeClr val="tx1"/>
                </a:solidFill>
              </a:rPr>
              <a:t>;               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Encapsulation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5943600"/>
            <a:ext cx="5029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Logical decomposition independent of physical structure?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3429000"/>
            <a:ext cx="1905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ConcertExpense</a:t>
            </a:r>
            <a:endParaRPr lang="en-US" dirty="0"/>
          </a:p>
        </p:txBody>
      </p:sp>
      <p:pic>
        <p:nvPicPr>
          <p:cNvPr id="344066" name="Picture 2" descr="http://t1.gstatic.com/images?q=tbn:-CSFYKn1SdOcYM:http://www.anaesthetist.com/mnm/logic/images/BlackBox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133600"/>
            <a:ext cx="1238250" cy="1238250"/>
          </a:xfrm>
          <a:prstGeom prst="rect">
            <a:avLst/>
          </a:prstGeom>
          <a:noFill/>
        </p:spPr>
      </p:pic>
      <p:sp>
        <p:nvSpPr>
          <p:cNvPr id="31" name="TextBox 30"/>
          <p:cNvSpPr txBox="1">
            <a:spLocks noChangeArrowheads="1"/>
          </p:cNvSpPr>
          <p:nvPr/>
        </p:nvSpPr>
        <p:spPr>
          <a:xfrm>
            <a:off x="2362200" y="2514600"/>
            <a:ext cx="4800600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 interface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getTicketPrice</a:t>
            </a:r>
            <a:r>
              <a:rPr lang="en-US" sz="1400" dirty="0" smtClean="0">
                <a:solidFill>
                  <a:schemeClr val="tx1"/>
                </a:solidFill>
              </a:rPr>
              <a:t>() 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getNumberOfAttendees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setNumberOfAttendees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err="1" smtClean="0">
                <a:solidFill>
                  <a:schemeClr val="tx1"/>
                </a:solidFill>
              </a:rPr>
              <a:t>int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getTotal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addObserver</a:t>
            </a:r>
            <a:r>
              <a:rPr lang="en-US" sz="1400" dirty="0" smtClean="0">
                <a:solidFill>
                  <a:schemeClr val="tx1"/>
                </a:solidFill>
              </a:rPr>
              <a:t>(Observer 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) 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" name="~PP1696.WAV">
            <a:hlinkClick r:id="" action="ppaction://media"/>
          </p:cNvPr>
          <p:cNvPicPr>
            <a:picLocks noRot="1" noChangeAspect="1"/>
          </p:cNvPicPr>
          <p:nvPr>
            <a:wavAudioFile r:embed="rId2" name="~PP1696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6096000"/>
            <a:ext cx="441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Logical structure derived from public methods.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" y="1447800"/>
            <a:ext cx="6781800" cy="457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2400" y="2590800"/>
            <a:ext cx="1447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62400" y="3429000"/>
            <a:ext cx="1447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float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8" idx="1"/>
          </p:cNvCxnSpPr>
          <p:nvPr/>
        </p:nvCxnSpPr>
        <p:spPr>
          <a:xfrm>
            <a:off x="2057400" y="3657600"/>
            <a:ext cx="1905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19871494">
            <a:off x="1791291" y="2604054"/>
            <a:ext cx="238625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numberOfAttendees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502265">
            <a:off x="2530782" y="3843803"/>
            <a:ext cx="15508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ticketPrice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667000" y="3276600"/>
            <a:ext cx="838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800600" y="990600"/>
            <a:ext cx="1828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Property name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6" idx="2"/>
          </p:cNvCxnSpPr>
          <p:nvPr/>
        </p:nvCxnSpPr>
        <p:spPr>
          <a:xfrm rot="5400000">
            <a:off x="3581400" y="1371600"/>
            <a:ext cx="1905000" cy="236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477000" y="1981200"/>
            <a:ext cx="1828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or primitive type of  property value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3" idx="1"/>
            <a:endCxn id="7" idx="3"/>
          </p:cNvCxnSpPr>
          <p:nvPr/>
        </p:nvCxnSpPr>
        <p:spPr>
          <a:xfrm rot="10800000" flipV="1">
            <a:off x="5410200" y="2628900"/>
            <a:ext cx="10668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3" idx="1"/>
            <a:endCxn id="8" idx="3"/>
          </p:cNvCxnSpPr>
          <p:nvPr/>
        </p:nvCxnSpPr>
        <p:spPr>
          <a:xfrm rot="10800000" flipV="1">
            <a:off x="5410200" y="2628900"/>
            <a:ext cx="10668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3"/>
            <a:endCxn id="7" idx="1"/>
          </p:cNvCxnSpPr>
          <p:nvPr/>
        </p:nvCxnSpPr>
        <p:spPr>
          <a:xfrm flipV="1">
            <a:off x="2362200" y="2819400"/>
            <a:ext cx="1600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50" name="Straight Arrow Connector 49"/>
          <p:cNvCxnSpPr>
            <a:stCxn id="26" idx="3"/>
            <a:endCxn id="76" idx="1"/>
          </p:cNvCxnSpPr>
          <p:nvPr/>
        </p:nvCxnSpPr>
        <p:spPr>
          <a:xfrm>
            <a:off x="2362200" y="3657600"/>
            <a:ext cx="1600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69" name="Straight Arrow Connector 68"/>
          <p:cNvCxnSpPr>
            <a:stCxn id="36" idx="2"/>
            <a:endCxn id="20" idx="3"/>
          </p:cNvCxnSpPr>
          <p:nvPr/>
        </p:nvCxnSpPr>
        <p:spPr>
          <a:xfrm rot="5400000">
            <a:off x="4543688" y="1086394"/>
            <a:ext cx="657506" cy="16851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962400" y="4343400"/>
            <a:ext cx="1447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float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477000" y="3429000"/>
            <a:ext cx="1828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 does not correspond to an instance variable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477000" y="4800600"/>
            <a:ext cx="18288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 does not correspond to a property.</a:t>
            </a:r>
            <a:endParaRPr lang="en-US" dirty="0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>
          <a:xfrm>
            <a:off x="0" y="1219200"/>
            <a:ext cx="42672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float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 = 0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Vector&lt;Observer&gt;  observers= </a:t>
            </a:r>
            <a:r>
              <a:rPr lang="en-US" sz="1400" b="1" dirty="0">
                <a:solidFill>
                  <a:schemeClr val="tx1"/>
                </a:solidFill>
              </a:rPr>
              <a:t>new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Vector() </a:t>
            </a:r>
            <a:r>
              <a:rPr lang="en-US" sz="1400" dirty="0">
                <a:solidFill>
                  <a:schemeClr val="tx1"/>
                </a:solidFill>
              </a:rPr>
              <a:t>;               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5" name="~PP480.WAV">
            <a:hlinkClick r:id="" action="ppaction://media"/>
          </p:cNvPr>
          <p:cNvPicPr>
            <a:picLocks noRot="1" noChangeAspect="1"/>
          </p:cNvPicPr>
          <p:nvPr>
            <a:wavAudioFile r:embed="rId2" name="~PP48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" y="3429000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AConcertExpense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2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6" grpId="0" animBg="1"/>
      <p:bldP spid="43" grpId="0" animBg="1"/>
      <p:bldP spid="23" grpId="0" animBg="1"/>
      <p:bldP spid="24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Formal Rules for Deriving Properties  (names and types)?</a:t>
            </a:r>
            <a:endParaRPr lang="en-US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>
          <a:xfrm>
            <a:off x="533400" y="2514600"/>
            <a:ext cx="4800600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 interface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getTicketPrice</a:t>
            </a:r>
            <a:r>
              <a:rPr lang="en-US" sz="1400" dirty="0" smtClean="0">
                <a:solidFill>
                  <a:schemeClr val="tx1"/>
                </a:solidFill>
              </a:rPr>
              <a:t>() 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getNumberOfAttendees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setNumberOfAttendees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err="1" smtClean="0">
                <a:solidFill>
                  <a:schemeClr val="tx1"/>
                </a:solidFill>
              </a:rPr>
              <a:t>int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getTotal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addObserver</a:t>
            </a:r>
            <a:r>
              <a:rPr lang="en-US" sz="1400" dirty="0" smtClean="0">
                <a:solidFill>
                  <a:schemeClr val="tx1"/>
                </a:solidFill>
              </a:rPr>
              <a:t>(Observer 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) 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1200" y="2286000"/>
            <a:ext cx="2133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TicketPrice</a:t>
            </a:r>
            <a:r>
              <a:rPr lang="en-US" dirty="0" smtClean="0"/>
              <a:t>: float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10200" y="3048000"/>
            <a:ext cx="3124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NumberOfAttendees</a:t>
            </a:r>
            <a:r>
              <a:rPr lang="en-US" dirty="0" smtClean="0"/>
              <a:t>: </a:t>
            </a:r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67400" y="3733800"/>
            <a:ext cx="1752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Total: </a:t>
            </a:r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5029200"/>
            <a:ext cx="3505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Needed in an Object-Independent Infrastructure</a:t>
            </a:r>
            <a:endParaRPr lang="en-US" dirty="0"/>
          </a:p>
        </p:txBody>
      </p:sp>
      <p:pic>
        <p:nvPicPr>
          <p:cNvPr id="12" name="~PP2165.WAV">
            <a:hlinkClick r:id="" action="ppaction://media"/>
          </p:cNvPr>
          <p:cNvPicPr>
            <a:picLocks noRot="1" noChangeAspect="1"/>
          </p:cNvPicPr>
          <p:nvPr>
            <a:wavAudioFile r:embed="rId1" name="~PP216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Read-only and Editable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00200"/>
            <a:ext cx="41910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1676400"/>
            <a:ext cx="4038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C</a:t>
            </a:r>
          </a:p>
          <a:p>
            <a:r>
              <a:rPr lang="en-US" dirty="0" smtClean="0"/>
              <a:t>{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562600"/>
            <a:ext cx="40386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26670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T </a:t>
            </a:r>
            <a:r>
              <a:rPr lang="en-US" dirty="0" err="1" smtClean="0">
                <a:solidFill>
                  <a:schemeClr val="tx1"/>
                </a:solidFill>
              </a:rPr>
              <a:t>getP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39624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setP</a:t>
            </a:r>
            <a:r>
              <a:rPr lang="en-US" dirty="0" smtClean="0">
                <a:solidFill>
                  <a:schemeClr val="tx1"/>
                </a:solidFill>
              </a:rPr>
              <a:t>(T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990600"/>
            <a:ext cx="670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Typed, Named Unit of Exported Object State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1600200"/>
            <a:ext cx="17526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P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Type 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9800" y="28194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Read-only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19800" y="33528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41910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Getter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19800" y="46482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Setter method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>
          <a:xfrm rot="10800000">
            <a:off x="3124200" y="2895600"/>
            <a:ext cx="2895600" cy="148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rot="10800000">
            <a:off x="4724400" y="4191000"/>
            <a:ext cx="12954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08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718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0" idx="2"/>
            <a:endCxn id="21" idx="0"/>
          </p:cNvCxnSpPr>
          <p:nvPr/>
        </p:nvCxnSpPr>
        <p:spPr>
          <a:xfrm rot="16200000" flipH="1">
            <a:off x="2438400" y="3314700"/>
            <a:ext cx="914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74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004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8" idx="2"/>
            <a:endCxn id="29" idx="0"/>
          </p:cNvCxnSpPr>
          <p:nvPr/>
        </p:nvCxnSpPr>
        <p:spPr>
          <a:xfrm rot="16200000" flipH="1">
            <a:off x="2286000" y="2933700"/>
            <a:ext cx="914400" cy="1143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53000" y="60198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newP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rot="16200000" flipV="1">
            <a:off x="3962400" y="4343400"/>
            <a:ext cx="16764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14400" y="60960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obtainP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0"/>
          </p:cNvCxnSpPr>
          <p:nvPr/>
        </p:nvCxnSpPr>
        <p:spPr>
          <a:xfrm rot="5400000" flipH="1" flipV="1">
            <a:off x="495300" y="4152900"/>
            <a:ext cx="3048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&quot;No&quot; Symbol 38"/>
          <p:cNvSpPr/>
          <p:nvPr/>
        </p:nvSpPr>
        <p:spPr>
          <a:xfrm>
            <a:off x="1219200" y="5867400"/>
            <a:ext cx="838200" cy="838200"/>
          </a:xfrm>
          <a:prstGeom prst="noSmoking">
            <a:avLst>
              <a:gd name="adj" fmla="val 116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38400" y="60198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Violates Bean convention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200400" y="16764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553200" y="5257800"/>
            <a:ext cx="19050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 convention:</a:t>
            </a:r>
          </a:p>
          <a:p>
            <a:pPr algn="ctr"/>
            <a:r>
              <a:rPr lang="en-US" dirty="0" smtClean="0"/>
              <a:t>for humans and tools</a:t>
            </a:r>
            <a:endParaRPr lang="en-US" dirty="0"/>
          </a:p>
        </p:txBody>
      </p:sp>
      <p:pic>
        <p:nvPicPr>
          <p:cNvPr id="31" name="~PP1823.WAV">
            <a:hlinkClick r:id="" action="ppaction://media"/>
          </p:cNvPr>
          <p:cNvPicPr>
            <a:picLocks noRot="1" noChangeAspect="1"/>
          </p:cNvPicPr>
          <p:nvPr>
            <a:wavAudioFile r:embed="rId2" name="~PP182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20" grpId="0" animBg="1"/>
      <p:bldP spid="21" grpId="0" animBg="1"/>
      <p:bldP spid="28" grpId="0" animBg="1"/>
      <p:bldP spid="29" grpId="0" animBg="1"/>
      <p:bldP spid="32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Relationship among signatures of a specific class.</a:t>
            </a:r>
          </a:p>
          <a:p>
            <a:pPr lvl="1"/>
            <a:r>
              <a:rPr lang="en-US" dirty="0" smtClean="0"/>
              <a:t>Bean pattern is one example of a programming pattern.</a:t>
            </a:r>
          </a:p>
          <a:p>
            <a:pPr lvl="1"/>
            <a:r>
              <a:rPr lang="en-US" dirty="0" smtClean="0"/>
              <a:t>Used in bean builders, testing tools, and several others.</a:t>
            </a:r>
          </a:p>
          <a:p>
            <a:pPr lvl="1"/>
            <a:r>
              <a:rPr lang="en-US" dirty="0" smtClean="0"/>
              <a:t>Useful in collaboration.</a:t>
            </a:r>
          </a:p>
          <a:p>
            <a:r>
              <a:rPr lang="en-US" dirty="0" smtClean="0"/>
              <a:t>Design patterns are relationships among multiple classes.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~PP3800.WAV">
            <a:hlinkClick r:id="" action="ppaction://media"/>
          </p:cNvPr>
          <p:cNvPicPr>
            <a:picLocks noRot="1" noChangeAspect="1"/>
          </p:cNvPicPr>
          <p:nvPr>
            <a:wavAudioFile r:embed="rId1" name="~PP380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Property </a:t>
            </a:r>
            <a:r>
              <a:rPr lang="en-US" dirty="0" smtClean="0">
                <a:sym typeface="Wingdings" pitchFamily="2" charset="2"/>
              </a:rPr>
              <a:t></a:t>
            </a:r>
            <a:r>
              <a:rPr lang="en-US" dirty="0" smtClean="0"/>
              <a:t> Logical Component?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91200" y="2286000"/>
            <a:ext cx="2133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TicketPrice</a:t>
            </a:r>
            <a:r>
              <a:rPr lang="en-US" dirty="0" smtClean="0"/>
              <a:t>: float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10200" y="3048000"/>
            <a:ext cx="3124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NumberOfAttendees</a:t>
            </a:r>
            <a:r>
              <a:rPr lang="en-US" dirty="0" smtClean="0"/>
              <a:t>: </a:t>
            </a:r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67400" y="3733800"/>
            <a:ext cx="1752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Total: </a:t>
            </a:r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>
          <a:xfrm>
            <a:off x="533400" y="2514600"/>
            <a:ext cx="4800600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 interface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getTicketPrice</a:t>
            </a:r>
            <a:r>
              <a:rPr lang="en-US" sz="1400" dirty="0" smtClean="0">
                <a:solidFill>
                  <a:schemeClr val="tx1"/>
                </a:solidFill>
              </a:rPr>
              <a:t>() 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getNumberOfAttendees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setNumberOfAttendees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err="1" smtClean="0">
                <a:solidFill>
                  <a:schemeClr val="tx1"/>
                </a:solidFill>
              </a:rPr>
              <a:t>int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getTotal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addObserver</a:t>
            </a:r>
            <a:r>
              <a:rPr lang="en-US" sz="1400" dirty="0" smtClean="0">
                <a:solidFill>
                  <a:schemeClr val="tx1"/>
                </a:solidFill>
              </a:rPr>
              <a:t>(Observer 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) 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1" name="~PP2107.WAV">
            <a:hlinkClick r:id="" action="ppaction://media"/>
          </p:cNvPr>
          <p:cNvPicPr>
            <a:picLocks noRot="1" noChangeAspect="1"/>
          </p:cNvPicPr>
          <p:nvPr>
            <a:wavAudioFile r:embed="rId1" name="~PP210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>
          <a:xfrm>
            <a:off x="457200" y="2057400"/>
            <a:ext cx="4800600" cy="259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 interface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getTicketPrice</a:t>
            </a:r>
            <a:r>
              <a:rPr lang="en-US" sz="1400" dirty="0" smtClean="0">
                <a:solidFill>
                  <a:schemeClr val="tx1"/>
                </a:solidFill>
              </a:rPr>
              <a:t>() 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getNumberOfAttendees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setNumberOfAttendees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err="1" smtClean="0">
                <a:solidFill>
                  <a:schemeClr val="tx1"/>
                </a:solidFill>
              </a:rPr>
              <a:t>int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getTotal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addObserver</a:t>
            </a:r>
            <a:r>
              <a:rPr lang="en-US" sz="1400" dirty="0" smtClean="0">
                <a:solidFill>
                  <a:schemeClr val="tx1"/>
                </a:solidFill>
              </a:rPr>
              <a:t>(Observer 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) 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1400" b="1" dirty="0" smtClean="0">
                <a:solidFill>
                  <a:schemeClr val="tx1"/>
                </a:solidFill>
              </a:rPr>
              <a:t>public </a:t>
            </a:r>
            <a:r>
              <a:rPr lang="en-US" sz="1400" dirty="0" smtClean="0">
                <a:solidFill>
                  <a:schemeClr val="tx1"/>
                </a:solidFill>
              </a:rPr>
              <a:t>Vector </a:t>
            </a:r>
            <a:r>
              <a:rPr lang="en-US" sz="1400" dirty="0" err="1" smtClean="0">
                <a:solidFill>
                  <a:schemeClr val="tx1"/>
                </a:solidFill>
              </a:rPr>
              <a:t>getObservers</a:t>
            </a:r>
            <a:r>
              <a:rPr lang="en-US" sz="1400" dirty="0" smtClean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Property </a:t>
            </a:r>
            <a:r>
              <a:rPr lang="en-US" dirty="0" smtClean="0">
                <a:sym typeface="Wingdings" pitchFamily="2" charset="2"/>
              </a:rPr>
              <a:t></a:t>
            </a:r>
            <a:r>
              <a:rPr lang="en-US" dirty="0" smtClean="0"/>
              <a:t> Logical Component?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91200" y="2286000"/>
            <a:ext cx="2133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TicketPrice</a:t>
            </a:r>
            <a:r>
              <a:rPr lang="en-US" dirty="0" smtClean="0"/>
              <a:t>: float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10200" y="3048000"/>
            <a:ext cx="3124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NumberOfAttendees</a:t>
            </a:r>
            <a:r>
              <a:rPr lang="en-US" dirty="0" smtClean="0"/>
              <a:t>: </a:t>
            </a:r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67400" y="3733800"/>
            <a:ext cx="1752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Total: </a:t>
            </a:r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5105400"/>
            <a:ext cx="3276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property = static component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3810000"/>
            <a:ext cx="2514600" cy="304800"/>
          </a:xfrm>
          <a:prstGeom prst="rect">
            <a:avLst/>
          </a:prstGeom>
          <a:solidFill>
            <a:schemeClr val="accent3">
              <a:alpha val="40000"/>
            </a:schemeClr>
          </a:solidFill>
          <a:ln w="25400" cap="flat" cmpd="sng" algn="ctr">
            <a:solidFill>
              <a:schemeClr val="accent3">
                <a:alpha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5867400"/>
            <a:ext cx="5257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define special handling for Vector, List, Set, and other popular dynamic collections.</a:t>
            </a:r>
            <a:endParaRPr lang="en-US" dirty="0"/>
          </a:p>
        </p:txBody>
      </p:sp>
      <p:pic>
        <p:nvPicPr>
          <p:cNvPr id="15" name="~PP3077.WAV">
            <a:hlinkClick r:id="" action="ppaction://media"/>
          </p:cNvPr>
          <p:cNvPicPr>
            <a:picLocks noRot="1" noChangeAspect="1"/>
          </p:cNvPicPr>
          <p:nvPr>
            <a:wavAudioFile r:embed="rId2" name="~PP307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Window-based Coupling</a:t>
            </a:r>
            <a:endParaRPr lang="en-US"/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/>
              <a:t>Mandatory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sizes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contents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Optional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positions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stacking order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exposed regions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Optional can be done with or without virtual desktop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6172200"/>
            <a:ext cx="2971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Lower Coupling?</a:t>
            </a:r>
            <a:endParaRPr lang="en-US" dirty="0"/>
          </a:p>
        </p:txBody>
      </p:sp>
      <p:pic>
        <p:nvPicPr>
          <p:cNvPr id="7" name="~PP1533.WAV">
            <a:hlinkClick r:id="" action="ppaction://media"/>
          </p:cNvPr>
          <p:cNvPicPr>
            <a:picLocks noRot="1" noChangeAspect="1"/>
          </p:cNvPicPr>
          <p:nvPr>
            <a:wavAudioFile r:embed="rId2" name="~PP153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Programmer-Defined List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981200" y="5105400"/>
            <a:ext cx="3276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History cannot be edited</a:t>
            </a:r>
            <a:endParaRPr lang="en-US" dirty="0"/>
          </a:p>
        </p:txBody>
      </p:sp>
      <p:pic>
        <p:nvPicPr>
          <p:cNvPr id="6" name="~PP1081.WAV">
            <a:hlinkClick r:id="" action="ppaction://media"/>
          </p:cNvPr>
          <p:cNvPicPr>
            <a:picLocks noRot="1" noChangeAspect="1"/>
          </p:cNvPicPr>
          <p:nvPr>
            <a:wavAudioFile r:embed="rId2" name="~PP108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Pattern for </a:t>
            </a:r>
            <a:r>
              <a:rPr lang="en-US" dirty="0"/>
              <a:t>Variable-Sized Collection</a:t>
            </a:r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685800" y="2435291"/>
            <a:ext cx="594360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2" algn="l"/>
            <a:endParaRPr lang="en-US" sz="1600" dirty="0"/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void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addElement</a:t>
            </a:r>
            <a:r>
              <a:rPr lang="en-US" dirty="0">
                <a:solidFill>
                  <a:sysClr val="windowText" lastClr="000000"/>
                </a:solidFill>
              </a:rPr>
              <a:t> (T t);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T </a:t>
            </a:r>
            <a:r>
              <a:rPr lang="en-US" dirty="0" err="1">
                <a:solidFill>
                  <a:sysClr val="windowText" lastClr="000000"/>
                </a:solidFill>
              </a:rPr>
              <a:t>elementAt</a:t>
            </a:r>
            <a:r>
              <a:rPr lang="en-US" dirty="0">
                <a:solidFill>
                  <a:sysClr val="windowText" lastClr="000000"/>
                </a:solidFill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    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err="1" smtClean="0">
                <a:solidFill>
                  <a:sysClr val="windowText" lastClr="000000"/>
                </a:solidFill>
              </a:rPr>
              <a:t>setElementAt</a:t>
            </a:r>
            <a:r>
              <a:rPr lang="en-US" dirty="0" smtClean="0">
                <a:solidFill>
                  <a:sysClr val="windowText" lastClr="000000"/>
                </a:solidFill>
              </a:rPr>
              <a:t>(T t, 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err="1" smtClean="0">
                <a:solidFill>
                  <a:sysClr val="windowText" lastClr="000000"/>
                </a:solidFill>
              </a:rPr>
              <a:t>removeElementAt</a:t>
            </a:r>
            <a:r>
              <a:rPr lang="en-US" dirty="0" smtClean="0">
                <a:solidFill>
                  <a:sysClr val="windowText" lastClr="000000"/>
                </a:solidFill>
              </a:rPr>
              <a:t>(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  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err="1" smtClean="0">
                <a:solidFill>
                  <a:sysClr val="windowText" lastClr="000000"/>
                </a:solidFill>
              </a:rPr>
              <a:t>removeElementAt</a:t>
            </a:r>
            <a:r>
              <a:rPr lang="en-US" dirty="0" smtClean="0">
                <a:solidFill>
                  <a:sysClr val="windowText" lastClr="000000"/>
                </a:solidFill>
              </a:rPr>
              <a:t>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err="1" smtClean="0">
                <a:solidFill>
                  <a:sysClr val="windowText" lastClr="000000"/>
                </a:solidFill>
              </a:rPr>
              <a:t>insertElementAt</a:t>
            </a:r>
            <a:r>
              <a:rPr lang="en-US" dirty="0" smtClean="0">
                <a:solidFill>
                  <a:sysClr val="windowText" lastClr="000000"/>
                </a:solidFill>
              </a:rPr>
              <a:t>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, 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</a:t>
            </a:r>
            <a:endParaRPr lang="en-US" b="1" dirty="0">
              <a:solidFill>
                <a:sysClr val="windowText" lastClr="000000"/>
              </a:solidFill>
            </a:endParaRPr>
          </a:p>
          <a:p>
            <a:pPr algn="l"/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76403" y="3276601"/>
            <a:ext cx="1744664" cy="2351089"/>
            <a:chOff x="1680" y="2208"/>
            <a:chExt cx="1099" cy="1481"/>
          </a:xfrm>
        </p:grpSpPr>
        <p:sp>
          <p:nvSpPr>
            <p:cNvPr id="437255" name="Line 7"/>
            <p:cNvSpPr>
              <a:spLocks noChangeShapeType="1"/>
            </p:cNvSpPr>
            <p:nvPr/>
          </p:nvSpPr>
          <p:spPr bwMode="auto">
            <a:xfrm flipH="1" flipV="1">
              <a:off x="2227" y="2208"/>
              <a:ext cx="29" cy="110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6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1099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Element </a:t>
              </a:r>
              <a:r>
                <a:rPr lang="en-US" dirty="0">
                  <a:solidFill>
                    <a:sysClr val="windowText" lastClr="000000"/>
                  </a:solidFill>
                </a:rPr>
                <a:t>Type.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00061" y="3276068"/>
            <a:ext cx="2743537" cy="2361667"/>
            <a:chOff x="2662" y="2293"/>
            <a:chExt cx="1625" cy="1108"/>
          </a:xfrm>
        </p:grpSpPr>
        <p:sp>
          <p:nvSpPr>
            <p:cNvPr id="437258" name="Line 10"/>
            <p:cNvSpPr>
              <a:spLocks noChangeShapeType="1"/>
            </p:cNvSpPr>
            <p:nvPr/>
          </p:nvSpPr>
          <p:spPr bwMode="auto">
            <a:xfrm flipH="1" flipV="1">
              <a:off x="2888" y="2293"/>
              <a:ext cx="568" cy="87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9" name="Line 11"/>
            <p:cNvSpPr>
              <a:spLocks noChangeShapeType="1"/>
            </p:cNvSpPr>
            <p:nvPr/>
          </p:nvSpPr>
          <p:spPr bwMode="auto">
            <a:xfrm flipH="1" flipV="1">
              <a:off x="2662" y="2400"/>
              <a:ext cx="794" cy="767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0" name="Text Box 12"/>
            <p:cNvSpPr txBox="1">
              <a:spLocks noChangeArrowheads="1"/>
            </p:cNvSpPr>
            <p:nvPr/>
          </p:nvSpPr>
          <p:spPr bwMode="auto">
            <a:xfrm>
              <a:off x="3216" y="3168"/>
              <a:ext cx="1071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Read methods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810002" y="1295400"/>
            <a:ext cx="4659318" cy="1600200"/>
            <a:chOff x="2400" y="912"/>
            <a:chExt cx="2935" cy="1008"/>
          </a:xfrm>
        </p:grpSpPr>
        <p:sp>
          <p:nvSpPr>
            <p:cNvPr id="437262" name="Line 14"/>
            <p:cNvSpPr>
              <a:spLocks noChangeShapeType="1"/>
            </p:cNvSpPr>
            <p:nvPr/>
          </p:nvSpPr>
          <p:spPr bwMode="auto">
            <a:xfrm flipH="1">
              <a:off x="2400" y="1152"/>
              <a:ext cx="1344" cy="76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3" name="Text Box 15"/>
            <p:cNvSpPr txBox="1">
              <a:spLocks noChangeArrowheads="1"/>
            </p:cNvSpPr>
            <p:nvPr/>
          </p:nvSpPr>
          <p:spPr bwMode="auto">
            <a:xfrm>
              <a:off x="3541" y="912"/>
              <a:ext cx="1794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Write 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methods (optional)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77000" y="5181600"/>
            <a:ext cx="1981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Convention based on Vector</a:t>
            </a:r>
            <a:endParaRPr lang="en-US" dirty="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733800" y="1676400"/>
            <a:ext cx="2209800" cy="1981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4114800" y="1676400"/>
            <a:ext cx="1828800" cy="2590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33400" y="4038600"/>
            <a:ext cx="4702184" cy="2046288"/>
            <a:chOff x="1680" y="2400"/>
            <a:chExt cx="2962" cy="1289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1872" y="2400"/>
              <a:ext cx="1248" cy="100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2962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Unconstrained Type (void or T in practice)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4114800" y="1676400"/>
            <a:ext cx="1828800" cy="2286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800600" y="6324600"/>
            <a:ext cx="3581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Can create other conventions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19200" y="1371600"/>
            <a:ext cx="3657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Collection of elements of type T</a:t>
            </a:r>
            <a:endParaRPr lang="en-US" dirty="0"/>
          </a:p>
        </p:txBody>
      </p:sp>
      <p:pic>
        <p:nvPicPr>
          <p:cNvPr id="24" name="~PP1795.WAV">
            <a:hlinkClick r:id="" action="ppaction://media"/>
          </p:cNvPr>
          <p:cNvPicPr>
            <a:picLocks noRot="1" noChangeAspect="1"/>
          </p:cNvPicPr>
          <p:nvPr>
            <a:wavAudioFile r:embed="rId2" name="~PP1795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4495800" y="1676400"/>
            <a:ext cx="1447800" cy="2819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  <p:bldP spid="22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Pattern for Tables</a:t>
            </a:r>
            <a:endParaRPr lang="en-US" dirty="0"/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685800" y="2690270"/>
            <a:ext cx="5943600" cy="200054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2" algn="l"/>
            <a:endParaRPr lang="en-US" sz="1600" dirty="0"/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put (K </a:t>
            </a:r>
            <a:r>
              <a:rPr lang="en-US" dirty="0" err="1" smtClean="0">
                <a:solidFill>
                  <a:sysClr val="windowText" lastClr="000000"/>
                </a:solidFill>
              </a:rPr>
              <a:t>k</a:t>
            </a:r>
            <a:r>
              <a:rPr lang="en-US" dirty="0" smtClean="0">
                <a:solidFill>
                  <a:sysClr val="windowText" lastClr="000000"/>
                </a:solidFill>
              </a:rPr>
              <a:t>, E </a:t>
            </a:r>
            <a:r>
              <a:rPr lang="en-US" dirty="0" err="1" smtClean="0">
                <a:solidFill>
                  <a:sysClr val="windowText" lastClr="000000"/>
                </a:solidFill>
              </a:rPr>
              <a:t>e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remove(K </a:t>
            </a:r>
            <a:r>
              <a:rPr lang="en-US" dirty="0" err="1" smtClean="0">
                <a:solidFill>
                  <a:sysClr val="windowText" lastClr="000000"/>
                </a:solidFill>
              </a:rPr>
              <a:t>k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  <a:endParaRPr lang="en-US" dirty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E get (K </a:t>
            </a:r>
            <a:r>
              <a:rPr lang="en-US" dirty="0" err="1" smtClean="0">
                <a:solidFill>
                  <a:sysClr val="windowText" lastClr="000000"/>
                </a:solidFill>
              </a:rPr>
              <a:t>k</a:t>
            </a:r>
            <a:r>
              <a:rPr lang="en-US" dirty="0" smtClean="0">
                <a:solidFill>
                  <a:sysClr val="windowText" lastClr="000000"/>
                </a:solidFill>
              </a:rPr>
              <a:t>); 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Enumeration keys();</a:t>
            </a:r>
            <a:endParaRPr lang="en-US" dirty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    	</a:t>
            </a:r>
          </a:p>
          <a:p>
            <a:pPr algn="l"/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135397" y="3734332"/>
            <a:ext cx="1808202" cy="1903401"/>
            <a:chOff x="3216" y="2508"/>
            <a:chExt cx="1071" cy="893"/>
          </a:xfrm>
        </p:grpSpPr>
        <p:sp>
          <p:nvSpPr>
            <p:cNvPr id="437258" name="Line 10"/>
            <p:cNvSpPr>
              <a:spLocks noChangeShapeType="1"/>
            </p:cNvSpPr>
            <p:nvPr/>
          </p:nvSpPr>
          <p:spPr bwMode="auto">
            <a:xfrm flipH="1" flipV="1">
              <a:off x="3249" y="2508"/>
              <a:ext cx="207" cy="6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0" name="Text Box 12"/>
            <p:cNvSpPr txBox="1">
              <a:spLocks noChangeArrowheads="1"/>
            </p:cNvSpPr>
            <p:nvPr/>
          </p:nvSpPr>
          <p:spPr bwMode="auto">
            <a:xfrm>
              <a:off x="3216" y="3168"/>
              <a:ext cx="1071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Read methods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276492" y="1295400"/>
            <a:ext cx="5192828" cy="1752865"/>
            <a:chOff x="2537" y="912"/>
            <a:chExt cx="2798" cy="1060"/>
          </a:xfrm>
        </p:grpSpPr>
        <p:sp>
          <p:nvSpPr>
            <p:cNvPr id="437262" name="Line 14"/>
            <p:cNvSpPr>
              <a:spLocks noChangeShapeType="1"/>
            </p:cNvSpPr>
            <p:nvPr/>
          </p:nvSpPr>
          <p:spPr bwMode="auto">
            <a:xfrm flipH="1">
              <a:off x="2537" y="1152"/>
              <a:ext cx="1207" cy="82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3" name="Text Box 15"/>
            <p:cNvSpPr txBox="1">
              <a:spLocks noChangeArrowheads="1"/>
            </p:cNvSpPr>
            <p:nvPr/>
          </p:nvSpPr>
          <p:spPr bwMode="auto">
            <a:xfrm>
              <a:off x="3541" y="912"/>
              <a:ext cx="1794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Write 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methods (optional)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00800" y="4419600"/>
            <a:ext cx="19812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Convention based on </a:t>
            </a:r>
            <a:r>
              <a:rPr lang="en-US" dirty="0" err="1" smtClean="0"/>
              <a:t>Hashtable</a:t>
            </a:r>
            <a:endParaRPr lang="en-US" dirty="0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800600" y="6324600"/>
            <a:ext cx="3581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Can create other conventions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19200" y="1371600"/>
            <a:ext cx="3657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Table mapping key type K to element  type E</a:t>
            </a:r>
            <a:endParaRPr lang="en-US" dirty="0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H="1" flipV="1">
            <a:off x="2971800" y="3428999"/>
            <a:ext cx="1524000" cy="1676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~PP163.WAV">
            <a:hlinkClick r:id="" action="ppaction://media"/>
          </p:cNvPr>
          <p:cNvPicPr>
            <a:picLocks noRot="1" noChangeAspect="1"/>
          </p:cNvPicPr>
          <p:nvPr>
            <a:wavAudioFile r:embed="rId2" name="~PP163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3581400" y="1676400"/>
            <a:ext cx="1981200" cy="1828799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9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22" grpId="0" animBg="1"/>
      <p:bldP spid="2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Programmer-Defined Table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286000"/>
            <a:ext cx="8229600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StringToConcertExpense</a:t>
            </a:r>
            <a:r>
              <a:rPr lang="en-US" dirty="0" smtClean="0"/>
              <a:t> {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 </a:t>
            </a:r>
            <a:r>
              <a:rPr lang="en-US" dirty="0" err="1" smtClean="0"/>
              <a:t>ConcertExpense</a:t>
            </a:r>
            <a:r>
              <a:rPr lang="en-US" dirty="0" smtClean="0"/>
              <a:t> get(Key string);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  void </a:t>
            </a:r>
            <a:r>
              <a:rPr lang="en-US" dirty="0" smtClean="0"/>
              <a:t>put(Key string, </a:t>
            </a:r>
            <a:r>
              <a:rPr lang="en-US" dirty="0" err="1" smtClean="0"/>
              <a:t>ConcertExpense</a:t>
            </a:r>
            <a:r>
              <a:rPr lang="en-US" dirty="0" smtClean="0"/>
              <a:t> expense) ;</a:t>
            </a:r>
            <a:endParaRPr lang="en-US" b="1" dirty="0" smtClean="0"/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Enumeration&lt;String&gt; keys();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pic>
        <p:nvPicPr>
          <p:cNvPr id="5" name="~PP520.WAV">
            <a:hlinkClick r:id="" action="ppaction://media"/>
          </p:cNvPr>
          <p:cNvPicPr>
            <a:picLocks noRot="1" noChangeAspect="1"/>
          </p:cNvPicPr>
          <p:nvPr>
            <a:wavAudioFile r:embed="rId1" name="~PP52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Composition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6002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 rot="5400000">
            <a:off x="1480066" y="1632466"/>
            <a:ext cx="697468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 rot="5400000">
            <a:off x="2127766" y="2203966"/>
            <a:ext cx="62126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1981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26670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37338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rot="10800000" flipV="1">
            <a:off x="2324100" y="3048000"/>
            <a:ext cx="12573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86200" y="3733800"/>
            <a:ext cx="114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boolean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2"/>
            <a:endCxn id="19" idx="0"/>
          </p:cNvCxnSpPr>
          <p:nvPr/>
        </p:nvCxnSpPr>
        <p:spPr>
          <a:xfrm rot="16200000" flipH="1">
            <a:off x="3670816" y="2946916"/>
            <a:ext cx="697468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6" idx="2"/>
          </p:cNvCxnSpPr>
          <p:nvPr/>
        </p:nvCxnSpPr>
        <p:spPr>
          <a:xfrm rot="5400000">
            <a:off x="1422916" y="3899416"/>
            <a:ext cx="697468" cy="1104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56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86000" y="4114800"/>
            <a:ext cx="1066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81400" y="3048000"/>
            <a:ext cx="2895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0200" y="3733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Hashtable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029200" y="4114800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float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23" idx="2"/>
            <a:endCxn id="41" idx="0"/>
          </p:cNvCxnSpPr>
          <p:nvPr/>
        </p:nvCxnSpPr>
        <p:spPr>
          <a:xfrm rot="5400000">
            <a:off x="756166" y="5213866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716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0" name="Straight Arrow Connector 49"/>
          <p:cNvCxnSpPr>
            <a:endCxn id="49" idx="0"/>
          </p:cNvCxnSpPr>
          <p:nvPr/>
        </p:nvCxnSpPr>
        <p:spPr>
          <a:xfrm rot="16200000" flipH="1">
            <a:off x="12954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775466" y="5225534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4384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float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4290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32766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95800" y="48006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562600" y="48006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1" name="Straight Arrow Connector 60"/>
          <p:cNvCxnSpPr>
            <a:endCxn id="60" idx="0"/>
          </p:cNvCxnSpPr>
          <p:nvPr/>
        </p:nvCxnSpPr>
        <p:spPr>
          <a:xfrm rot="16200000" flipH="1">
            <a:off x="5581650" y="4248150"/>
            <a:ext cx="6858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7048500" y="42291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858000" y="4812268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848600" y="4800600"/>
            <a:ext cx="1066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7543800" y="40386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410200" y="914400"/>
            <a:ext cx="2057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Primitive values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5410200" y="1334869"/>
            <a:ext cx="27432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Predefined objects not implementing patterns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5410200" y="2057400"/>
            <a:ext cx="1828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 Pattern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5410200" y="25146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Vector Pattern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410200" y="2971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Table Pattern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181600" y="5380672"/>
            <a:ext cx="28194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Patterns used to decompose objects into logical components and identify read/write methods 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124200" y="1600200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219200" y="42672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Indexed Elements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5638800" y="41910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Key, Value Pairs</a:t>
            </a:r>
            <a:endParaRPr lang="en-US" dirty="0"/>
          </a:p>
        </p:txBody>
      </p:sp>
      <p:pic>
        <p:nvPicPr>
          <p:cNvPr id="45" name="~PP166.WAV">
            <a:hlinkClick r:id="" action="ppaction://media"/>
          </p:cNvPr>
          <p:cNvPicPr>
            <a:picLocks noRot="1" noChangeAspect="1"/>
          </p:cNvPicPr>
          <p:nvPr>
            <a:wavAudioFile r:embed="rId2" name="~PP16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905000" y="2667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/>
              <a:t>Read vs. Write Methods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9248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ysClr val="windowText" lastClr="000000"/>
                </a:solidFill>
              </a:rPr>
              <a:t>Programming Patterns</a:t>
            </a:r>
          </a:p>
          <a:p>
            <a:pPr lvl="1"/>
            <a:r>
              <a:rPr lang="en-US" sz="2500" dirty="0" smtClean="0">
                <a:solidFill>
                  <a:sysClr val="windowText" lastClr="000000"/>
                </a:solidFill>
              </a:rPr>
              <a:t>Decompose objects</a:t>
            </a:r>
          </a:p>
          <a:p>
            <a:pPr lvl="1"/>
            <a:r>
              <a:rPr lang="en-US" sz="2500" dirty="0" smtClean="0">
                <a:solidFill>
                  <a:sysClr val="windowText" lastClr="000000"/>
                </a:solidFill>
              </a:rPr>
              <a:t>Identify read and write methods.</a:t>
            </a:r>
          </a:p>
          <a:p>
            <a:r>
              <a:rPr lang="en-US" sz="2800" dirty="0" smtClean="0">
                <a:solidFill>
                  <a:sysClr val="windowText" lastClr="000000"/>
                </a:solidFill>
              </a:rPr>
              <a:t>Read </a:t>
            </a:r>
            <a:r>
              <a:rPr lang="en-US" sz="2800" dirty="0">
                <a:solidFill>
                  <a:sysClr val="windowText" lastClr="000000"/>
                </a:solidFill>
              </a:rPr>
              <a:t>Methods</a:t>
            </a:r>
          </a:p>
          <a:p>
            <a:pPr lvl="1"/>
            <a:r>
              <a:rPr lang="en-US" sz="2400" dirty="0">
                <a:solidFill>
                  <a:sysClr val="windowText" lastClr="000000"/>
                </a:solidFill>
              </a:rPr>
              <a:t>Used to get components of object</a:t>
            </a:r>
          </a:p>
          <a:p>
            <a:pPr lvl="1"/>
            <a:r>
              <a:rPr lang="en-US" sz="2400" dirty="0">
                <a:solidFill>
                  <a:sysClr val="windowText" lastClr="000000"/>
                </a:solidFill>
              </a:rPr>
              <a:t>Getter methods</a:t>
            </a:r>
          </a:p>
          <a:p>
            <a:pPr lvl="1"/>
            <a:r>
              <a:rPr lang="en-US" sz="2400" dirty="0">
                <a:solidFill>
                  <a:sysClr val="windowText" lastClr="000000"/>
                </a:solidFill>
              </a:rPr>
              <a:t>size(),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elementAt</a:t>
            </a:r>
            <a:r>
              <a:rPr lang="en-US" sz="2400" dirty="0" smtClean="0">
                <a:solidFill>
                  <a:sysClr val="windowText" lastClr="000000"/>
                </a:solidFill>
              </a:rPr>
              <a:t>(), get()</a:t>
            </a:r>
            <a:endParaRPr lang="en-US" sz="2400" dirty="0">
              <a:solidFill>
                <a:sysClr val="windowText" lastClr="000000"/>
              </a:solidFill>
            </a:endParaRPr>
          </a:p>
          <a:p>
            <a:r>
              <a:rPr lang="en-US" sz="2800" dirty="0">
                <a:solidFill>
                  <a:sysClr val="windowText" lastClr="000000"/>
                </a:solidFill>
              </a:rPr>
              <a:t>Write Methods</a:t>
            </a:r>
          </a:p>
          <a:p>
            <a:pPr lvl="1"/>
            <a:r>
              <a:rPr lang="en-US" sz="2400" dirty="0">
                <a:solidFill>
                  <a:sysClr val="windowText" lastClr="000000"/>
                </a:solidFill>
              </a:rPr>
              <a:t>Used to change components of object</a:t>
            </a:r>
          </a:p>
          <a:p>
            <a:pPr lvl="1"/>
            <a:r>
              <a:rPr lang="en-US" sz="2400" dirty="0">
                <a:solidFill>
                  <a:sysClr val="windowText" lastClr="000000"/>
                </a:solidFill>
              </a:rPr>
              <a:t>Setter methods</a:t>
            </a:r>
          </a:p>
          <a:p>
            <a:pPr lvl="1"/>
            <a:r>
              <a:rPr lang="en-US" sz="2400" dirty="0" err="1">
                <a:solidFill>
                  <a:sysClr val="windowText" lastClr="000000"/>
                </a:solidFill>
              </a:rPr>
              <a:t>addElement</a:t>
            </a:r>
            <a:r>
              <a:rPr lang="en-US" sz="2400" dirty="0">
                <a:solidFill>
                  <a:sysClr val="windowText" lastClr="000000"/>
                </a:solidFill>
              </a:rPr>
              <a:t>(),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removeElement</a:t>
            </a:r>
            <a:r>
              <a:rPr lang="en-US" sz="2400" dirty="0">
                <a:solidFill>
                  <a:sysClr val="windowText" lastClr="000000"/>
                </a:solidFill>
              </a:rPr>
              <a:t>(),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setElementAt</a:t>
            </a:r>
            <a:r>
              <a:rPr lang="en-US" sz="2400" dirty="0" smtClean="0">
                <a:solidFill>
                  <a:sysClr val="windowText" lastClr="000000"/>
                </a:solidFill>
              </a:rPr>
              <a:t>(), put()</a:t>
            </a:r>
          </a:p>
          <a:p>
            <a:r>
              <a:rPr lang="en-US" sz="2800" dirty="0" smtClean="0">
                <a:solidFill>
                  <a:sysClr val="windowText" lastClr="000000"/>
                </a:solidFill>
              </a:rPr>
              <a:t>Distinction </a:t>
            </a:r>
            <a:r>
              <a:rPr lang="en-US" sz="2800" dirty="0">
                <a:solidFill>
                  <a:sysClr val="windowText" lastClr="000000"/>
                </a:solidFill>
              </a:rPr>
              <a:t>independent of conventions</a:t>
            </a:r>
          </a:p>
          <a:p>
            <a:r>
              <a:rPr lang="en-US" sz="2800" dirty="0" smtClean="0">
                <a:solidFill>
                  <a:sysClr val="windowText" lastClr="000000"/>
                </a:solidFill>
              </a:rPr>
              <a:t>Needed to provide read/write locks, rights.</a:t>
            </a:r>
          </a:p>
          <a:p>
            <a:r>
              <a:rPr lang="en-US" sz="2800" dirty="0" smtClean="0">
                <a:solidFill>
                  <a:sysClr val="windowText" lastClr="000000"/>
                </a:solidFill>
              </a:rPr>
              <a:t>Also used for UI generation by ObjectEditor</a:t>
            </a:r>
          </a:p>
          <a:p>
            <a:pPr lvl="1"/>
            <a:endParaRPr lang="en-US" sz="2500" dirty="0">
              <a:solidFill>
                <a:sysClr val="windowText" lastClr="000000"/>
              </a:solidFill>
            </a:endParaRPr>
          </a:p>
        </p:txBody>
      </p:sp>
      <p:pic>
        <p:nvPicPr>
          <p:cNvPr id="5" name="~PP3068.WAV">
            <a:hlinkClick r:id="" action="ppaction://media"/>
          </p:cNvPr>
          <p:cNvPicPr>
            <a:picLocks noRot="1" noChangeAspect="1"/>
          </p:cNvPicPr>
          <p:nvPr>
            <a:wavAudioFile r:embed="rId1" name="~PP306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Object Not Implementing Pattern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971800"/>
            <a:ext cx="1905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ConcertExpense</a:t>
            </a:r>
            <a:endParaRPr lang="en-US" dirty="0"/>
          </a:p>
        </p:txBody>
      </p:sp>
      <p:pic>
        <p:nvPicPr>
          <p:cNvPr id="4" name="Picture 2" descr="http://t1.gstatic.com/images?q=tbn:-CSFYKn1SdOcYM:http://www.anaesthetist.com/mnm/logic/images/BlackBox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676400"/>
            <a:ext cx="1238250" cy="1238250"/>
          </a:xfrm>
          <a:prstGeom prst="rect">
            <a:avLst/>
          </a:prstGeom>
          <a:noFill/>
        </p:spPr>
      </p:pic>
      <p:sp>
        <p:nvSpPr>
          <p:cNvPr id="5" name="TextBox 4"/>
          <p:cNvSpPr txBox="1">
            <a:spLocks noChangeArrowheads="1"/>
          </p:cNvSpPr>
          <p:nvPr/>
        </p:nvSpPr>
        <p:spPr>
          <a:xfrm>
            <a:off x="2590800" y="2057400"/>
            <a:ext cx="5181600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 interface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obtainTicketPrice</a:t>
            </a:r>
            <a:r>
              <a:rPr lang="en-US" sz="1400" dirty="0" smtClean="0">
                <a:solidFill>
                  <a:schemeClr val="tx1"/>
                </a:solidFill>
              </a:rPr>
              <a:t>() 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writeNumberOfAttendees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err="1" smtClean="0">
                <a:solidFill>
                  <a:schemeClr val="tx1"/>
                </a:solidFill>
              </a:rPr>
              <a:t>int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computeTotal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addObserver</a:t>
            </a:r>
            <a:r>
              <a:rPr lang="en-US" sz="1400" dirty="0" smtClean="0">
                <a:solidFill>
                  <a:schemeClr val="tx1"/>
                </a:solidFill>
              </a:rPr>
              <a:t>(Observer 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) 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4953000"/>
            <a:ext cx="3124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Treated as a bean with no properties.</a:t>
            </a:r>
            <a:endParaRPr lang="en-US" dirty="0"/>
          </a:p>
        </p:txBody>
      </p:sp>
      <p:pic>
        <p:nvPicPr>
          <p:cNvPr id="7" name="~PP3536.WAV">
            <a:hlinkClick r:id="" action="ppaction://media"/>
          </p:cNvPr>
          <p:cNvPicPr>
            <a:picLocks noRot="1" noChangeAspect="1"/>
          </p:cNvPicPr>
          <p:nvPr>
            <a:wavAudioFile r:embed="rId2" name="~PP3536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Models and Views</a:t>
            </a:r>
            <a:endParaRPr lang="en-US" dirty="0" smtClean="0"/>
          </a:p>
        </p:txBody>
      </p:sp>
      <p:pic>
        <p:nvPicPr>
          <p:cNvPr id="26" name="Rectangle 111616"/>
          <p:cNvPicPr>
            <a:picLocks noChangeAspect="1" noChangeArrowheads="1"/>
          </p:cNvPicPr>
          <p:nvPr/>
        </p:nvPicPr>
        <p:blipFill>
          <a:blip r:embed="rId5" cstate="print"/>
          <a:srcRect r="50943"/>
          <a:stretch>
            <a:fillRect/>
          </a:stretch>
        </p:blipFill>
        <p:spPr bwMode="auto">
          <a:xfrm>
            <a:off x="6172200" y="1295400"/>
            <a:ext cx="19812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>
          <a:xfrm>
            <a:off x="533400" y="1828800"/>
            <a:ext cx="4800600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 interface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getTicketPrice</a:t>
            </a:r>
            <a:r>
              <a:rPr lang="en-US" sz="1400" dirty="0" smtClean="0">
                <a:solidFill>
                  <a:schemeClr val="tx1"/>
                </a:solidFill>
              </a:rPr>
              <a:t>() 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getNumberOfAttendees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setNumberOfAttendees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err="1" smtClean="0">
                <a:solidFill>
                  <a:schemeClr val="tx1"/>
                </a:solidFill>
              </a:rPr>
              <a:t>int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 smtClean="0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);</a:t>
            </a:r>
            <a:endParaRPr lang="en-US" sz="1400" dirty="0">
              <a:solidFill>
                <a:schemeClr val="tx1"/>
              </a:solidFill>
            </a:endParaRP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getTotal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730250" lvl="1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addObserver</a:t>
            </a:r>
            <a:r>
              <a:rPr lang="en-US" sz="1400" dirty="0" smtClean="0">
                <a:solidFill>
                  <a:schemeClr val="tx1"/>
                </a:solidFill>
              </a:rPr>
              <a:t>(Observer 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) 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3600" y="4191000"/>
            <a:ext cx="3200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Widget structure created from logical stricture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57400" y="5029200"/>
            <a:ext cx="3733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Read and write methods used to keep them consistent.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057400" y="5791200"/>
            <a:ext cx="3733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Notification used to refresh display.</a:t>
            </a:r>
            <a:endParaRPr lang="en-US" dirty="0"/>
          </a:p>
        </p:txBody>
      </p:sp>
      <p:pic>
        <p:nvPicPr>
          <p:cNvPr id="8" name="~PP1703.WAV">
            <a:hlinkClick r:id="" action="ppaction://media"/>
          </p:cNvPr>
          <p:cNvPicPr>
            <a:picLocks noRot="1" noChangeAspect="1"/>
          </p:cNvPicPr>
          <p:nvPr>
            <a:wavAudioFile r:embed="rId2" name="~PP1703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ObjectEditor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(Observable)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View (Observer)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66800" y="4572000"/>
            <a:ext cx="2133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867400" y="4572000"/>
            <a:ext cx="2133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ReadMethod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505200" y="3124200"/>
            <a:ext cx="2667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352800" y="5257800"/>
            <a:ext cx="2667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Registration Method</a:t>
            </a:r>
            <a:endParaRPr lang="en-US" dirty="0"/>
          </a:p>
        </p:txBody>
      </p:sp>
      <p:pic>
        <p:nvPicPr>
          <p:cNvPr id="19" name="~PP3116.WAV">
            <a:hlinkClick r:id="" action="ppaction://media"/>
          </p:cNvPr>
          <p:cNvPicPr>
            <a:picLocks noRot="1" noChangeAspect="1"/>
          </p:cNvPicPr>
          <p:nvPr>
            <a:wavAudioFile r:embed="rId1" name="~PP3116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MVC COMPOSITION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>
          <a:xfrm>
            <a:off x="2133600" y="1905000"/>
            <a:ext cx="4724400" cy="2438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package</a:t>
            </a:r>
            <a:r>
              <a:rPr lang="en-US" sz="1200" dirty="0">
                <a:solidFill>
                  <a:schemeClr val="tx1"/>
                </a:solidFill>
              </a:rPr>
              <a:t> main;</a:t>
            </a:r>
            <a:endParaRPr lang="en-US" dirty="0">
              <a:solidFill>
                <a:srgbClr val="000000"/>
              </a:solidFill>
            </a:endParaRP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import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budget.ConcertExpense</a:t>
            </a:r>
            <a:r>
              <a:rPr lang="en-US" sz="1200" dirty="0" smtClean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 smtClean="0">
                <a:solidFill>
                  <a:schemeClr val="tx1"/>
                </a:solidFill>
              </a:rPr>
              <a:t>import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budget.AConcertExpense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import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bus.uigen.ObjectEditor</a:t>
            </a:r>
            <a:r>
              <a:rPr lang="en-US" sz="1200" dirty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class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MVCBudget</a:t>
            </a:r>
            <a:r>
              <a:rPr lang="en-US" sz="1200" dirty="0">
                <a:solidFill>
                  <a:schemeClr val="tx1"/>
                </a:solidFill>
              </a:rPr>
              <a:t> {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</a:t>
            </a: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static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void</a:t>
            </a:r>
            <a:r>
              <a:rPr lang="en-US" sz="1200" dirty="0">
                <a:solidFill>
                  <a:schemeClr val="tx1"/>
                </a:solidFill>
              </a:rPr>
              <a:t> main(String[] </a:t>
            </a:r>
            <a:r>
              <a:rPr lang="en-US" sz="1200" dirty="0" err="1">
                <a:solidFill>
                  <a:schemeClr val="tx1"/>
                </a:solidFill>
              </a:rPr>
              <a:t>args</a:t>
            </a:r>
            <a:r>
              <a:rPr lang="en-US" sz="1200" dirty="0">
                <a:solidFill>
                  <a:schemeClr val="tx1"/>
                </a:solidFill>
              </a:rPr>
              <a:t>) {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dirty="0" err="1">
                <a:solidFill>
                  <a:schemeClr val="tx1"/>
                </a:solidFill>
              </a:rPr>
              <a:t>ConcertExpense</a:t>
            </a:r>
            <a:r>
              <a:rPr lang="en-US" sz="1200" dirty="0">
                <a:solidFill>
                  <a:schemeClr val="tx1"/>
                </a:solidFill>
              </a:rPr>
              <a:t> model = </a:t>
            </a:r>
            <a:r>
              <a:rPr lang="en-US" sz="1200" b="1" dirty="0">
                <a:solidFill>
                  <a:schemeClr val="tx1"/>
                </a:solidFill>
              </a:rPr>
              <a:t>new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AConcertExpense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dirty="0" err="1">
                <a:solidFill>
                  <a:schemeClr val="tx1"/>
                </a:solidFill>
              </a:rPr>
              <a:t>ObjectEditor.edit</a:t>
            </a:r>
            <a:r>
              <a:rPr lang="en-US" sz="1200" dirty="0">
                <a:solidFill>
                  <a:schemeClr val="tx1"/>
                </a:solidFill>
              </a:rPr>
              <a:t>(model);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}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3124200" y="3657600"/>
            <a:ext cx="1905000" cy="243840"/>
          </a:xfrm>
          <a:prstGeom prst="rect">
            <a:avLst/>
          </a:prstGeom>
          <a:solidFill>
            <a:schemeClr val="accent3">
              <a:alpha val="40000"/>
            </a:schemeClr>
          </a:solidFill>
          <a:ln w="25400" cap="flat" cmpd="sng" algn="ctr">
            <a:solidFill>
              <a:schemeClr val="accent3">
                <a:alpha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513" y="4418392"/>
            <a:ext cx="7162462" cy="12772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2400" dirty="0" err="1">
                <a:solidFill>
                  <a:srgbClr val="000000"/>
                </a:solidFill>
              </a:rPr>
              <a:t>ObjectEditor</a:t>
            </a:r>
            <a:r>
              <a:rPr lang="en-US" sz="2400" dirty="0">
                <a:solidFill>
                  <a:srgbClr val="000000"/>
                </a:solidFill>
              </a:rPr>
              <a:t> is a User Interface Generator</a:t>
            </a:r>
            <a:endParaRPr lang="en-US" dirty="0">
              <a:solidFill>
                <a:srgbClr val="000000"/>
              </a:solidFill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000000"/>
                </a:solidFill>
              </a:rPr>
              <a:t>Creates </a:t>
            </a:r>
            <a:r>
              <a:rPr lang="en-US" sz="2400" dirty="0">
                <a:solidFill>
                  <a:srgbClr val="000000"/>
                </a:solidFill>
              </a:rPr>
              <a:t>controller and view components to interact with the model</a:t>
            </a:r>
          </a:p>
        </p:txBody>
      </p:sp>
      <p:pic>
        <p:nvPicPr>
          <p:cNvPr id="7" name="~PP928.WAV">
            <a:hlinkClick r:id="" action="ppaction://media"/>
          </p:cNvPr>
          <p:cNvPicPr>
            <a:picLocks noRot="1" noChangeAspect="1"/>
          </p:cNvPicPr>
          <p:nvPr>
            <a:wavAudioFile r:embed="rId2" name="~PP92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82000" cy="792162"/>
          </a:xfrm>
        </p:spPr>
        <p:txBody>
          <a:bodyPr>
            <a:normAutofit fontScale="90000"/>
          </a:bodyPr>
          <a:lstStyle/>
          <a:p>
            <a:r>
              <a:rPr lang="en-US" smtClean="0"/>
              <a:t>What You See Is Not What I See (WYSINWIS)</a:t>
            </a:r>
            <a:endParaRPr lang="en-US" dirty="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676400" y="57150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172200" y="57150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U2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2667000" y="1065538"/>
            <a:ext cx="3527425" cy="1068062"/>
            <a:chOff x="2514336" y="1217938"/>
            <a:chExt cx="4115329" cy="1068062"/>
          </a:xfrm>
        </p:grpSpPr>
        <p:sp>
          <p:nvSpPr>
            <p:cNvPr id="13" name="Rounded Rectangle 12"/>
            <p:cNvSpPr/>
            <p:nvPr/>
          </p:nvSpPr>
          <p:spPr>
            <a:xfrm>
              <a:off x="2741483" y="1217938"/>
              <a:ext cx="3661034" cy="1068062"/>
            </a:xfrm>
            <a:prstGeom prst="roundRect">
              <a:avLst>
                <a:gd name="adj" fmla="val 667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4336" y="1447800"/>
              <a:ext cx="411532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Century Schoolbook" pitchFamily="18" charset="0"/>
                </a:rPr>
                <a:t>Application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2590800" y="22098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19600" y="22098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14400" y="2895600"/>
          <a:ext cx="2519363" cy="2514600"/>
        </p:xfrm>
        <a:graphic>
          <a:graphicData uri="http://schemas.openxmlformats.org/presentationml/2006/ole">
            <p:oleObj spid="_x0000_s2050" r:id="rId5" imgW="2305372" imgH="2038095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181600" y="3442261"/>
          <a:ext cx="2057400" cy="2043077"/>
        </p:xfrm>
        <a:graphic>
          <a:graphicData uri="http://schemas.openxmlformats.org/presentationml/2006/ole">
            <p:oleObj spid="_x0000_s2051" r:id="rId6" imgW="2295238" imgH="2019048" progId="">
              <p:embed/>
            </p:oleObj>
          </a:graphicData>
        </a:graphic>
      </p:graphicFrame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6400800" y="801469"/>
            <a:ext cx="2286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Different </a:t>
            </a:r>
            <a:r>
              <a:rPr lang="en-US" dirty="0" smtClean="0">
                <a:solidFill>
                  <a:schemeClr val="tx1"/>
                </a:solidFill>
              </a:rPr>
              <a:t>window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izes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contents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6400800" y="1524000"/>
            <a:ext cx="22860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Need to know what it is rather than what it is not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Picture 1027"/>
          <p:cNvPicPr>
            <a:picLocks noChangeAspect="1" noChangeArrowheads="1"/>
          </p:cNvPicPr>
          <p:nvPr/>
        </p:nvPicPr>
        <p:blipFill>
          <a:blip r:embed="rId7" cstate="print"/>
          <a:srcRect t="1555" r="3846" b="80263"/>
          <a:stretch>
            <a:fillRect/>
          </a:stretch>
        </p:blipFill>
        <p:spPr bwMode="auto">
          <a:xfrm>
            <a:off x="5181600" y="2876187"/>
            <a:ext cx="2057400" cy="58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1027"/>
          <p:cNvPicPr>
            <a:picLocks noChangeAspect="1" noChangeArrowheads="1"/>
          </p:cNvPicPr>
          <p:nvPr/>
        </p:nvPicPr>
        <p:blipFill>
          <a:blip r:embed="rId8" cstate="print"/>
          <a:srcRect t="3947" r="82237" b="52632"/>
          <a:stretch>
            <a:fillRect/>
          </a:stretch>
        </p:blipFill>
        <p:spPr bwMode="auto">
          <a:xfrm>
            <a:off x="228600" y="2895600"/>
            <a:ext cx="685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~PP1323.WAV">
            <a:hlinkClick r:id="" action="ppaction://media"/>
          </p:cNvPr>
          <p:cNvPicPr>
            <a:picLocks noRot="1" noChangeAspect="1"/>
          </p:cNvPicPr>
          <p:nvPr>
            <a:wavAudioFile r:embed="rId3" name="~PP1323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Decomposing an Object</a:t>
            </a:r>
            <a:endParaRPr lang="en-US" dirty="0"/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2900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005137" cy="22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000" y="4800600"/>
            <a:ext cx="518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Issue: Might want fine-grained locking, access control, merging, undo, coupling.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5638800"/>
            <a:ext cx="518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Issue: How to decompose an object?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6248400"/>
            <a:ext cx="518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Answer: Programming patterns.</a:t>
            </a:r>
            <a:endParaRPr lang="en-US" dirty="0"/>
          </a:p>
        </p:txBody>
      </p:sp>
      <p:pic>
        <p:nvPicPr>
          <p:cNvPr id="8" name="~PP3794.WAV">
            <a:hlinkClick r:id="" action="ppaction://media"/>
          </p:cNvPr>
          <p:cNvPicPr>
            <a:picLocks noRot="1" noChangeAspect="1"/>
          </p:cNvPicPr>
          <p:nvPr>
            <a:wavAudioFile r:embed="rId1" name="~PP379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Cost</a:t>
            </a:r>
            <a:endParaRPr lang="en-US" dirty="0"/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2900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005137" cy="22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000" y="4800600"/>
            <a:ext cx="518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Issue: Message transmission over network much more costly than local method call.  </a:t>
            </a:r>
            <a:endParaRPr lang="en-US" dirty="0"/>
          </a:p>
        </p:txBody>
      </p:sp>
      <p:pic>
        <p:nvPicPr>
          <p:cNvPr id="6" name="~PP3410.WAV">
            <a:hlinkClick r:id="" action="ppaction://media"/>
          </p:cNvPr>
          <p:cNvPicPr>
            <a:picLocks noRot="1" noChangeAspect="1"/>
          </p:cNvPicPr>
          <p:nvPr>
            <a:wavAudioFile r:embed="rId1" name="~PP3410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971491" y="3047662"/>
            <a:ext cx="3048548" cy="1524759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5672" y="5105174"/>
            <a:ext cx="7547258" cy="152452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5672" y="990374"/>
            <a:ext cx="7547258" cy="152452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MVC Communication</a:t>
            </a:r>
            <a:endParaRPr lang="en-US" dirty="0" smtClean="0"/>
          </a:p>
        </p:txBody>
      </p:sp>
      <p:sp>
        <p:nvSpPr>
          <p:cNvPr id="4" name="Picture 11"/>
          <p:cNvSpPr/>
          <p:nvPr/>
        </p:nvSpPr>
        <p:spPr>
          <a:xfrm>
            <a:off x="3277430" y="3199927"/>
            <a:ext cx="2437253" cy="1217886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V="1">
            <a:off x="2247900" y="2476500"/>
            <a:ext cx="1143000" cy="914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14"/>
          <p:cNvSpPr/>
          <p:nvPr/>
        </p:nvSpPr>
        <p:spPr>
          <a:xfrm>
            <a:off x="992020" y="1143023"/>
            <a:ext cx="2969576" cy="12181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34" name="Picture 15"/>
          <p:cNvSpPr/>
          <p:nvPr/>
        </p:nvSpPr>
        <p:spPr>
          <a:xfrm>
            <a:off x="4802020" y="1143023"/>
            <a:ext cx="2969576" cy="12181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>
            <a:off x="2247900" y="4229100"/>
            <a:ext cx="1143000" cy="914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5524500" y="4381500"/>
            <a:ext cx="1028700" cy="6477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89149" y="5258116"/>
            <a:ext cx="2972372" cy="121861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Controller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99149" y="5258116"/>
            <a:ext cx="2972372" cy="121861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View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6200000">
            <a:off x="5524500" y="2552700"/>
            <a:ext cx="1066800" cy="6858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7010400" y="5486400"/>
          <a:ext cx="609600" cy="608447"/>
        </p:xfrm>
        <a:graphic>
          <a:graphicData uri="http://schemas.openxmlformats.org/presentationml/2006/ole">
            <p:oleObj spid="_x0000_s361474" r:id="rId6" imgW="2305372" imgH="2038095" progId="">
              <p:embed/>
            </p:oleObj>
          </a:graphicData>
        </a:graphic>
      </p:graphicFrame>
      <p:pic>
        <p:nvPicPr>
          <p:cNvPr id="22" name="Picture 1027"/>
          <p:cNvPicPr>
            <a:picLocks noChangeAspect="1" noChangeArrowheads="1"/>
          </p:cNvPicPr>
          <p:nvPr/>
        </p:nvPicPr>
        <p:blipFill>
          <a:blip r:embed="rId7" cstate="print"/>
          <a:srcRect t="1555" r="3846" b="80263"/>
          <a:stretch>
            <a:fillRect/>
          </a:stretch>
        </p:blipFill>
        <p:spPr bwMode="auto">
          <a:xfrm>
            <a:off x="1712546" y="1940191"/>
            <a:ext cx="1487854" cy="42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" name="Object 6"/>
          <p:cNvGraphicFramePr>
            <a:graphicFrameLocks noChangeAspect="1"/>
          </p:cNvGraphicFramePr>
          <p:nvPr/>
        </p:nvGraphicFramePr>
        <p:xfrm>
          <a:off x="6934200" y="1447800"/>
          <a:ext cx="612264" cy="608013"/>
        </p:xfrm>
        <a:graphic>
          <a:graphicData uri="http://schemas.openxmlformats.org/presentationml/2006/ole">
            <p:oleObj spid="_x0000_s361475" r:id="rId8" imgW="2295238" imgH="2019048" progId="">
              <p:embed/>
            </p:oleObj>
          </a:graphicData>
        </a:graphic>
      </p:graphicFrame>
      <p:pic>
        <p:nvPicPr>
          <p:cNvPr id="25" name="Picture 1027"/>
          <p:cNvPicPr>
            <a:picLocks noChangeAspect="1" noChangeArrowheads="1"/>
          </p:cNvPicPr>
          <p:nvPr/>
        </p:nvPicPr>
        <p:blipFill>
          <a:blip r:embed="rId9" cstate="print"/>
          <a:srcRect t="19944" r="82237" b="52632"/>
          <a:stretch>
            <a:fillRect/>
          </a:stretch>
        </p:blipFill>
        <p:spPr bwMode="auto">
          <a:xfrm>
            <a:off x="1143000" y="5410200"/>
            <a:ext cx="3948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4038600" y="55626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U2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4038600" y="14478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tx1"/>
                </a:solidFill>
                <a:latin typeface="Arial" charset="0"/>
              </a:rPr>
              <a:t>U1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2362200"/>
            <a:ext cx="3048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sends notification message to view.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77000" y="2667000"/>
            <a:ext cx="2209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View sends message to model requesting state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477000" y="3733800"/>
            <a:ext cx="2209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sends state to view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7200" y="3352800"/>
            <a:ext cx="2209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Controller sends input message to model.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5448300" y="2628900"/>
            <a:ext cx="1447800" cy="9144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5448300" y="4076700"/>
            <a:ext cx="1409700" cy="8763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~PP2084.WAV">
            <a:hlinkClick r:id="" action="ppaction://media"/>
          </p:cNvPr>
          <p:cNvPicPr>
            <a:picLocks noRot="1" noChangeAspect="1"/>
          </p:cNvPicPr>
          <p:nvPr>
            <a:wavAudioFile r:embed="rId3" name="~PP2084.WAV"/>
          </p:nvPr>
        </p:nvPicPr>
        <p:blipFill>
          <a:blip r:embed="rId10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Inefficient Model Code</a:t>
            </a:r>
            <a:endParaRPr lang="en-US" dirty="0" smtClean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>
          <a:xfrm>
            <a:off x="533400" y="914400"/>
            <a:ext cx="7696200" cy="586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class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AConcertExpense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  <a:r>
              <a:rPr lang="en-US" sz="1400" b="1" dirty="0" smtClean="0">
                <a:solidFill>
                  <a:schemeClr val="tx1"/>
                </a:solidFill>
              </a:rPr>
              <a:t>implements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dirty="0">
              <a:solidFill>
                <a:srgbClr val="000000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</a:rPr>
              <a:t>Vector&lt;Observer&gt;  observers= </a:t>
            </a:r>
            <a:r>
              <a:rPr lang="en-US" sz="1400" b="1" dirty="0">
                <a:solidFill>
                  <a:schemeClr val="tx1"/>
                </a:solidFill>
              </a:rPr>
              <a:t>new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Vector() </a:t>
            </a:r>
            <a:r>
              <a:rPr lang="en-US" sz="1400" dirty="0">
                <a:solidFill>
                  <a:schemeClr val="tx1"/>
                </a:solidFill>
              </a:rPr>
              <a:t>;               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getTicketPrice</a:t>
            </a:r>
            <a:r>
              <a:rPr lang="en-US" sz="1400" dirty="0" smtClean="0">
                <a:solidFill>
                  <a:schemeClr val="tx1"/>
                </a:solidFill>
              </a:rPr>
              <a:t>() </a:t>
            </a:r>
            <a:r>
              <a:rPr lang="en-US" sz="1400" dirty="0">
                <a:solidFill>
                  <a:schemeClr val="tx1"/>
                </a:solidFill>
              </a:rPr>
              <a:t>{  </a:t>
            </a:r>
            <a:r>
              <a:rPr lang="en-US" sz="1400" b="1" dirty="0">
                <a:solidFill>
                  <a:schemeClr val="tx1"/>
                </a:solidFill>
              </a:rPr>
              <a:t>return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;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void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</a:t>
            </a: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 =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	</a:t>
            </a:r>
            <a:r>
              <a:rPr lang="en-US" sz="1400" dirty="0" err="1" smtClean="0">
                <a:solidFill>
                  <a:schemeClr val="tx1"/>
                </a:solidFill>
              </a:rPr>
              <a:t>observers.notify</a:t>
            </a:r>
            <a:r>
              <a:rPr lang="en-US" sz="1400" dirty="0" smtClean="0">
                <a:solidFill>
                  <a:schemeClr val="tx1"/>
                </a:solidFill>
              </a:rPr>
              <a:t>();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getNumberOfAttendees</a:t>
            </a:r>
            <a:r>
              <a:rPr lang="en-US" sz="1400" dirty="0">
                <a:solidFill>
                  <a:schemeClr val="tx1"/>
                </a:solidFill>
              </a:rPr>
              <a:t>() {  </a:t>
            </a:r>
            <a:r>
              <a:rPr lang="en-US" sz="1400" b="1" dirty="0">
                <a:solidFill>
                  <a:schemeClr val="tx1"/>
                </a:solidFill>
              </a:rPr>
              <a:t>return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;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void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setNumberOfAttendees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{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	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 =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	</a:t>
            </a:r>
            <a:r>
              <a:rPr lang="en-US" sz="1400" dirty="0" err="1" smtClean="0">
                <a:solidFill>
                  <a:schemeClr val="tx1"/>
                </a:solidFill>
              </a:rPr>
              <a:t>observers.notify</a:t>
            </a:r>
            <a:r>
              <a:rPr lang="en-US" sz="1400" dirty="0" smtClean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  }                 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getTotal</a:t>
            </a:r>
            <a:r>
              <a:rPr lang="en-US" sz="1400" dirty="0">
                <a:solidFill>
                  <a:schemeClr val="tx1"/>
                </a:solidFill>
              </a:rPr>
              <a:t>() {</a:t>
            </a:r>
            <a:r>
              <a:rPr lang="en-US" sz="1400" b="1" dirty="0">
                <a:solidFill>
                  <a:schemeClr val="tx1"/>
                </a:solidFill>
              </a:rPr>
              <a:t>return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*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;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void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addObserver</a:t>
            </a:r>
            <a:r>
              <a:rPr lang="en-US" sz="1400" dirty="0" smtClean="0">
                <a:solidFill>
                  <a:schemeClr val="tx1"/>
                </a:solidFill>
              </a:rPr>
              <a:t>(Observer 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) </a:t>
            </a:r>
            <a:r>
              <a:rPr lang="en-US" sz="1400" dirty="0">
                <a:solidFill>
                  <a:schemeClr val="tx1"/>
                </a:solidFill>
              </a:rPr>
              <a:t>{        	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    </a:t>
            </a:r>
            <a:r>
              <a:rPr lang="en-US" sz="1400" dirty="0" smtClean="0">
                <a:solidFill>
                  <a:schemeClr val="tx1"/>
                </a:solidFill>
              </a:rPr>
              <a:t>	</a:t>
            </a:r>
            <a:r>
              <a:rPr lang="en-US" sz="1400" dirty="0" err="1" smtClean="0">
                <a:solidFill>
                  <a:schemeClr val="tx1"/>
                </a:solidFill>
              </a:rPr>
              <a:t>observers.add</a:t>
            </a:r>
            <a:r>
              <a:rPr lang="en-US" sz="1400" dirty="0" smtClean="0">
                <a:solidFill>
                  <a:schemeClr val="tx1"/>
                </a:solidFill>
              </a:rPr>
              <a:t>(observer);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</a:rPr>
              <a:t>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 </a:t>
            </a:r>
            <a:r>
              <a:rPr lang="en-US" sz="1400" b="1" dirty="0" smtClean="0">
                <a:solidFill>
                  <a:schemeClr val="tx1"/>
                </a:solidFill>
              </a:rPr>
              <a:t>void </a:t>
            </a:r>
            <a:r>
              <a:rPr lang="en-US" sz="1400" dirty="0" smtClean="0">
                <a:solidFill>
                  <a:schemeClr val="tx1"/>
                </a:solidFill>
              </a:rPr>
              <a:t>notify() 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		for </a:t>
            </a:r>
            <a:r>
              <a:rPr lang="en-US" sz="1400" dirty="0" smtClean="0">
                <a:solidFill>
                  <a:schemeClr val="tx1"/>
                </a:solidFill>
              </a:rPr>
              <a:t>(Observer </a:t>
            </a:r>
            <a:r>
              <a:rPr lang="en-US" sz="1400" dirty="0" err="1" smtClean="0">
                <a:solidFill>
                  <a:schemeClr val="tx1"/>
                </a:solidFill>
              </a:rPr>
              <a:t>observer</a:t>
            </a:r>
            <a:r>
              <a:rPr lang="en-US" sz="1400" dirty="0" smtClean="0">
                <a:solidFill>
                  <a:schemeClr val="tx1"/>
                </a:solidFill>
              </a:rPr>
              <a:t>: observers) 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		</a:t>
            </a:r>
            <a:r>
              <a:rPr lang="en-US" sz="1400" dirty="0" err="1" smtClean="0">
                <a:solidFill>
                  <a:schemeClr val="tx1"/>
                </a:solidFill>
              </a:rPr>
              <a:t>obsever.update</a:t>
            </a:r>
            <a:r>
              <a:rPr lang="en-US" sz="1400" dirty="0" smtClean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	} </a:t>
            </a:r>
            <a:endParaRPr lang="en-US" sz="1400" b="1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7358" y="1981431"/>
            <a:ext cx="2209283" cy="6472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View notifications fired by Model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47800" y="2667000"/>
            <a:ext cx="1828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95400" y="5562600"/>
            <a:ext cx="3200400" cy="838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3962400"/>
            <a:ext cx="2209283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Model keeps track of observers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71600" y="4876800"/>
            <a:ext cx="2514600" cy="228600"/>
          </a:xfrm>
          <a:prstGeom prst="rect">
            <a:avLst/>
          </a:prstGeom>
          <a:solidFill>
            <a:schemeClr val="accent6">
              <a:lumMod val="75000"/>
              <a:alpha val="26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~PP2829.WAV">
            <a:hlinkClick r:id="" action="ppaction://media"/>
          </p:cNvPr>
          <p:cNvPicPr>
            <a:picLocks noRot="1" noChangeAspect="1"/>
          </p:cNvPicPr>
          <p:nvPr>
            <a:wavAudioFile r:embed="rId2" name="~PP2829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Efficient Model Code</a:t>
            </a:r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>
          <a:xfrm>
            <a:off x="304800" y="990600"/>
            <a:ext cx="6629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class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AConcertExpense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implements</a:t>
            </a:r>
            <a:r>
              <a:rPr lang="en-US" sz="1200" dirty="0" smtClean="0">
                <a:solidFill>
                  <a:schemeClr val="tx1"/>
                </a:solidFill>
              </a:rPr>
              <a:t>  </a:t>
            </a:r>
            <a:r>
              <a:rPr lang="en-US" sz="1200" dirty="0" err="1" smtClean="0">
                <a:solidFill>
                  <a:schemeClr val="tx1"/>
                </a:solidFill>
              </a:rPr>
              <a:t>ConcertExpense</a:t>
            </a:r>
            <a:r>
              <a:rPr lang="en-US" sz="1200" dirty="0" smtClean="0">
                <a:solidFill>
                  <a:schemeClr val="tx1"/>
                </a:solidFill>
              </a:rPr>
              <a:t>  </a:t>
            </a:r>
            <a:r>
              <a:rPr lang="en-US" sz="1200" dirty="0">
                <a:solidFill>
                  <a:schemeClr val="tx1"/>
                </a:solidFill>
              </a:rPr>
              <a:t>{</a:t>
            </a:r>
            <a:endParaRPr lang="en-US" dirty="0">
              <a:solidFill>
                <a:srgbClr val="000000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b="1" dirty="0">
                <a:solidFill>
                  <a:schemeClr val="tx1"/>
                </a:solidFill>
              </a:rPr>
              <a:t>float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unitCost</a:t>
            </a:r>
            <a:r>
              <a:rPr lang="en-US" sz="12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b="1" dirty="0" err="1">
                <a:solidFill>
                  <a:schemeClr val="tx1"/>
                </a:solidFill>
              </a:rPr>
              <a:t>int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numberOfAttendees</a:t>
            </a:r>
            <a:r>
              <a:rPr lang="en-US" sz="12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dirty="0" err="1">
                <a:solidFill>
                  <a:schemeClr val="tx1"/>
                </a:solidFill>
              </a:rPr>
              <a:t>PropertyChangeSupport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propertyChange</a:t>
            </a:r>
            <a:r>
              <a:rPr lang="en-US" sz="1200" dirty="0">
                <a:solidFill>
                  <a:schemeClr val="tx1"/>
                </a:solidFill>
              </a:rPr>
              <a:t> = </a:t>
            </a:r>
            <a:r>
              <a:rPr lang="en-US" sz="1200" b="1" dirty="0">
                <a:solidFill>
                  <a:schemeClr val="tx1"/>
                </a:solidFill>
              </a:rPr>
              <a:t>new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PropertyChangeSupport</a:t>
            </a:r>
            <a:r>
              <a:rPr lang="en-US" sz="1200" dirty="0">
                <a:solidFill>
                  <a:schemeClr val="tx1"/>
                </a:solidFill>
              </a:rPr>
              <a:t>(</a:t>
            </a:r>
            <a:r>
              <a:rPr lang="en-US" sz="1200" b="1" dirty="0">
                <a:solidFill>
                  <a:schemeClr val="tx1"/>
                </a:solidFill>
              </a:rPr>
              <a:t>this</a:t>
            </a:r>
            <a:r>
              <a:rPr lang="en-US" sz="1200" dirty="0" smtClean="0">
                <a:solidFill>
                  <a:schemeClr val="tx1"/>
                </a:solidFill>
              </a:rPr>
              <a:t>);                </a:t>
            </a:r>
            <a:endParaRPr lang="en-US" sz="12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float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getTicketPrice</a:t>
            </a:r>
            <a:r>
              <a:rPr lang="en-US" sz="1200" dirty="0">
                <a:solidFill>
                  <a:schemeClr val="tx1"/>
                </a:solidFill>
              </a:rPr>
              <a:t>() {  </a:t>
            </a:r>
            <a:r>
              <a:rPr lang="en-US" sz="1200" b="1" dirty="0">
                <a:solidFill>
                  <a:schemeClr val="tx1"/>
                </a:solidFill>
              </a:rPr>
              <a:t>return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unitCost</a:t>
            </a:r>
            <a:r>
              <a:rPr lang="en-US" sz="1200" dirty="0">
                <a:solidFill>
                  <a:schemeClr val="tx1"/>
                </a:solidFill>
              </a:rPr>
              <a:t>;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void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setTicketPrice</a:t>
            </a:r>
            <a:r>
              <a:rPr lang="en-US" sz="1200" dirty="0">
                <a:solidFill>
                  <a:schemeClr val="tx1"/>
                </a:solidFill>
              </a:rPr>
              <a:t>(</a:t>
            </a:r>
            <a:r>
              <a:rPr lang="en-US" sz="1200" b="1" dirty="0">
                <a:solidFill>
                  <a:schemeClr val="tx1"/>
                </a:solidFill>
              </a:rPr>
              <a:t>float </a:t>
            </a:r>
            <a:r>
              <a:rPr lang="en-US" sz="1200" dirty="0" err="1">
                <a:solidFill>
                  <a:schemeClr val="tx1"/>
                </a:solidFill>
              </a:rPr>
              <a:t>newVal</a:t>
            </a:r>
            <a:r>
              <a:rPr lang="en-US" sz="1200" dirty="0">
                <a:solidFill>
                  <a:schemeClr val="tx1"/>
                </a:solidFill>
              </a:rPr>
              <a:t>) </a:t>
            </a:r>
            <a:r>
              <a:rPr lang="en-US" sz="1200" dirty="0" smtClean="0">
                <a:solidFill>
                  <a:schemeClr val="tx1"/>
                </a:solidFill>
              </a:rPr>
              <a:t>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		</a:t>
            </a:r>
            <a:r>
              <a:rPr lang="en-US" sz="1200" b="1" dirty="0" smtClean="0">
                <a:solidFill>
                  <a:schemeClr val="tx1"/>
                </a:solidFill>
              </a:rPr>
              <a:t>if</a:t>
            </a:r>
            <a:r>
              <a:rPr lang="en-US" sz="1200" dirty="0" smtClean="0">
                <a:solidFill>
                  <a:schemeClr val="tx1"/>
                </a:solidFill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</a:rPr>
              <a:t>newVal</a:t>
            </a:r>
            <a:r>
              <a:rPr lang="en-US" sz="1200" dirty="0" smtClean="0">
                <a:solidFill>
                  <a:schemeClr val="tx1"/>
                </a:solidFill>
              </a:rPr>
              <a:t> == </a:t>
            </a:r>
            <a:r>
              <a:rPr lang="en-US" sz="1200" dirty="0" err="1" smtClean="0">
                <a:solidFill>
                  <a:schemeClr val="tx1"/>
                </a:solidFill>
              </a:rPr>
              <a:t>unitCost</a:t>
            </a:r>
            <a:r>
              <a:rPr lang="en-US" sz="1200" dirty="0" smtClean="0">
                <a:solidFill>
                  <a:schemeClr val="tx1"/>
                </a:solidFill>
              </a:rPr>
              <a:t>) </a:t>
            </a:r>
            <a:r>
              <a:rPr lang="en-US" sz="1200" b="1" dirty="0" smtClean="0">
                <a:solidFill>
                  <a:schemeClr val="tx1"/>
                </a:solidFill>
              </a:rPr>
              <a:t>return</a:t>
            </a:r>
            <a:r>
              <a:rPr lang="en-US" sz="1200" dirty="0" smtClean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b="1" dirty="0">
                <a:solidFill>
                  <a:schemeClr val="tx1"/>
                </a:solidFill>
              </a:rPr>
              <a:t>float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oldVal</a:t>
            </a:r>
            <a:r>
              <a:rPr lang="en-US" sz="1200" dirty="0">
                <a:solidFill>
                  <a:schemeClr val="tx1"/>
                </a:solidFill>
              </a:rPr>
              <a:t> = </a:t>
            </a:r>
            <a:r>
              <a:rPr lang="en-US" sz="1200" dirty="0" err="1">
                <a:solidFill>
                  <a:schemeClr val="tx1"/>
                </a:solidFill>
              </a:rPr>
              <a:t>unitCost</a:t>
            </a:r>
            <a:r>
              <a:rPr lang="en-US" sz="1200" dirty="0">
                <a:solidFill>
                  <a:schemeClr val="tx1"/>
                </a:solidFill>
              </a:rPr>
              <a:t>; </a:t>
            </a:r>
            <a:r>
              <a:rPr lang="en-US" sz="1200" b="1" dirty="0" err="1">
                <a:solidFill>
                  <a:schemeClr val="tx1"/>
                </a:solidFill>
              </a:rPr>
              <a:t>int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oldTotal</a:t>
            </a:r>
            <a:r>
              <a:rPr lang="en-US" sz="1200" dirty="0">
                <a:solidFill>
                  <a:schemeClr val="tx1"/>
                </a:solidFill>
              </a:rPr>
              <a:t> = </a:t>
            </a:r>
            <a:r>
              <a:rPr lang="en-US" sz="1200" dirty="0" err="1">
                <a:solidFill>
                  <a:schemeClr val="tx1"/>
                </a:solidFill>
              </a:rPr>
              <a:t>getTotal</a:t>
            </a:r>
            <a:r>
              <a:rPr lang="en-US" sz="1200" dirty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	</a:t>
            </a:r>
            <a:r>
              <a:rPr lang="en-US" sz="1200" dirty="0" err="1">
                <a:solidFill>
                  <a:schemeClr val="tx1"/>
                </a:solidFill>
              </a:rPr>
              <a:t>unitCost</a:t>
            </a:r>
            <a:r>
              <a:rPr lang="en-US" sz="1200" dirty="0">
                <a:solidFill>
                  <a:schemeClr val="tx1"/>
                </a:solidFill>
              </a:rPr>
              <a:t> = </a:t>
            </a:r>
            <a:r>
              <a:rPr lang="en-US" sz="1200" dirty="0" err="1">
                <a:solidFill>
                  <a:schemeClr val="tx1"/>
                </a:solidFill>
              </a:rPr>
              <a:t>newVal</a:t>
            </a:r>
            <a:r>
              <a:rPr lang="en-US" sz="1200" dirty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	</a:t>
            </a:r>
            <a:r>
              <a:rPr lang="en-US" sz="1200" dirty="0" err="1">
                <a:solidFill>
                  <a:schemeClr val="tx1"/>
                </a:solidFill>
              </a:rPr>
              <a:t>propertyChange.firePropertyChange</a:t>
            </a:r>
            <a:r>
              <a:rPr lang="en-US" sz="1200" dirty="0">
                <a:solidFill>
                  <a:schemeClr val="tx1"/>
                </a:solidFill>
              </a:rPr>
              <a:t>("</a:t>
            </a:r>
            <a:r>
              <a:rPr lang="en-US" sz="1200" dirty="0" err="1">
                <a:solidFill>
                  <a:schemeClr val="tx1"/>
                </a:solidFill>
              </a:rPr>
              <a:t>ticketPrice</a:t>
            </a:r>
            <a:r>
              <a:rPr lang="en-US" sz="1200" dirty="0">
                <a:solidFill>
                  <a:schemeClr val="tx1"/>
                </a:solidFill>
              </a:rPr>
              <a:t>", </a:t>
            </a:r>
            <a:r>
              <a:rPr lang="en-US" sz="1200" dirty="0" err="1">
                <a:solidFill>
                  <a:schemeClr val="tx1"/>
                </a:solidFill>
              </a:rPr>
              <a:t>oldVal</a:t>
            </a:r>
            <a:r>
              <a:rPr lang="en-US" sz="1200" dirty="0">
                <a:solidFill>
                  <a:schemeClr val="tx1"/>
                </a:solidFill>
              </a:rPr>
              <a:t>,  </a:t>
            </a:r>
            <a:r>
              <a:rPr lang="en-US" sz="1200" dirty="0" err="1">
                <a:solidFill>
                  <a:schemeClr val="tx1"/>
                </a:solidFill>
              </a:rPr>
              <a:t>newVal</a:t>
            </a:r>
            <a:r>
              <a:rPr lang="en-US" sz="1200" dirty="0">
                <a:solidFill>
                  <a:schemeClr val="tx1"/>
                </a:solidFill>
              </a:rPr>
              <a:t>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	</a:t>
            </a:r>
            <a:r>
              <a:rPr lang="en-US" sz="1200" dirty="0" err="1">
                <a:solidFill>
                  <a:schemeClr val="tx1"/>
                </a:solidFill>
              </a:rPr>
              <a:t>propertyChange.firePropertyChange</a:t>
            </a:r>
            <a:r>
              <a:rPr lang="en-US" sz="1200" dirty="0">
                <a:solidFill>
                  <a:schemeClr val="tx1"/>
                </a:solidFill>
              </a:rPr>
              <a:t>("total", </a:t>
            </a:r>
            <a:r>
              <a:rPr lang="en-US" sz="1200" dirty="0" err="1">
                <a:solidFill>
                  <a:schemeClr val="tx1"/>
                </a:solidFill>
              </a:rPr>
              <a:t>oldTotal</a:t>
            </a:r>
            <a:r>
              <a:rPr lang="en-US" sz="1200" dirty="0">
                <a:solidFill>
                  <a:schemeClr val="tx1"/>
                </a:solidFill>
              </a:rPr>
              <a:t>,   </a:t>
            </a:r>
            <a:r>
              <a:rPr lang="en-US" sz="1200" dirty="0" err="1">
                <a:solidFill>
                  <a:schemeClr val="tx1"/>
                </a:solidFill>
              </a:rPr>
              <a:t>getTotal</a:t>
            </a:r>
            <a:r>
              <a:rPr lang="en-US" sz="1200" dirty="0">
                <a:solidFill>
                  <a:schemeClr val="tx1"/>
                </a:solidFill>
              </a:rPr>
              <a:t>());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int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getNumberOfAttendees</a:t>
            </a:r>
            <a:r>
              <a:rPr lang="en-US" sz="1200" dirty="0">
                <a:solidFill>
                  <a:schemeClr val="tx1"/>
                </a:solidFill>
              </a:rPr>
              <a:t>() {  </a:t>
            </a:r>
            <a:r>
              <a:rPr lang="en-US" sz="1200" b="1" dirty="0">
                <a:solidFill>
                  <a:schemeClr val="tx1"/>
                </a:solidFill>
              </a:rPr>
              <a:t>return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numberOfAttendees</a:t>
            </a:r>
            <a:r>
              <a:rPr lang="en-US" sz="1200" dirty="0">
                <a:solidFill>
                  <a:schemeClr val="tx1"/>
                </a:solidFill>
              </a:rPr>
              <a:t>;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void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setNumberOfAttendees</a:t>
            </a:r>
            <a:r>
              <a:rPr lang="en-US" sz="1200" dirty="0">
                <a:solidFill>
                  <a:schemeClr val="tx1"/>
                </a:solidFill>
              </a:rPr>
              <a:t>(</a:t>
            </a:r>
            <a:r>
              <a:rPr lang="en-US" sz="1200" b="1" dirty="0" err="1">
                <a:solidFill>
                  <a:schemeClr val="tx1"/>
                </a:solidFill>
              </a:rPr>
              <a:t>int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newVal</a:t>
            </a:r>
            <a:r>
              <a:rPr lang="en-US" sz="1200" dirty="0">
                <a:solidFill>
                  <a:schemeClr val="tx1"/>
                </a:solidFill>
              </a:rPr>
              <a:t>) 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b="1" dirty="0" smtClean="0">
                <a:solidFill>
                  <a:schemeClr val="tx1"/>
                </a:solidFill>
              </a:rPr>
              <a:t>if</a:t>
            </a:r>
            <a:r>
              <a:rPr lang="en-US" sz="1200" dirty="0" smtClean="0">
                <a:solidFill>
                  <a:schemeClr val="tx1"/>
                </a:solidFill>
              </a:rPr>
              <a:t> (</a:t>
            </a:r>
            <a:r>
              <a:rPr lang="en-US" sz="1200" dirty="0" err="1" smtClean="0">
                <a:solidFill>
                  <a:schemeClr val="tx1"/>
                </a:solidFill>
              </a:rPr>
              <a:t>numberOfAtendees</a:t>
            </a:r>
            <a:r>
              <a:rPr lang="en-US" sz="1200" dirty="0" smtClean="0">
                <a:solidFill>
                  <a:schemeClr val="tx1"/>
                </a:solidFill>
              </a:rPr>
              <a:t> == </a:t>
            </a:r>
            <a:r>
              <a:rPr lang="en-US" sz="1200" dirty="0" err="1" smtClean="0">
                <a:solidFill>
                  <a:schemeClr val="tx1"/>
                </a:solidFill>
              </a:rPr>
              <a:t>newVal</a:t>
            </a:r>
            <a:r>
              <a:rPr lang="en-US" sz="1200" dirty="0" smtClean="0">
                <a:solidFill>
                  <a:schemeClr val="tx1"/>
                </a:solidFill>
              </a:rPr>
              <a:t>) </a:t>
            </a:r>
            <a:r>
              <a:rPr lang="en-US" sz="1200" b="1" dirty="0" smtClean="0">
                <a:solidFill>
                  <a:schemeClr val="tx1"/>
                </a:solidFill>
              </a:rPr>
              <a:t>return</a:t>
            </a:r>
            <a:r>
              <a:rPr lang="en-US" sz="1200" dirty="0" smtClean="0">
                <a:solidFill>
                  <a:schemeClr val="tx1"/>
                </a:solidFill>
              </a:rPr>
              <a:t>;</a:t>
            </a:r>
            <a:endParaRPr lang="en-US" sz="12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b="1" dirty="0" err="1">
                <a:solidFill>
                  <a:schemeClr val="tx1"/>
                </a:solidFill>
              </a:rPr>
              <a:t>int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oldVal</a:t>
            </a:r>
            <a:r>
              <a:rPr lang="en-US" sz="1200" dirty="0">
                <a:solidFill>
                  <a:schemeClr val="tx1"/>
                </a:solidFill>
              </a:rPr>
              <a:t> = </a:t>
            </a:r>
            <a:r>
              <a:rPr lang="en-US" sz="1200" dirty="0" err="1">
                <a:solidFill>
                  <a:schemeClr val="tx1"/>
                </a:solidFill>
              </a:rPr>
              <a:t>numberOfAttendees</a:t>
            </a:r>
            <a:r>
              <a:rPr lang="en-US" sz="1200" dirty="0">
                <a:solidFill>
                  <a:schemeClr val="tx1"/>
                </a:solidFill>
              </a:rPr>
              <a:t>; </a:t>
            </a:r>
            <a:r>
              <a:rPr lang="en-US" sz="1200" b="1" dirty="0" err="1">
                <a:solidFill>
                  <a:schemeClr val="tx1"/>
                </a:solidFill>
              </a:rPr>
              <a:t>int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oldTotal</a:t>
            </a:r>
            <a:r>
              <a:rPr lang="en-US" sz="1200" dirty="0">
                <a:solidFill>
                  <a:schemeClr val="tx1"/>
                </a:solidFill>
              </a:rPr>
              <a:t> = </a:t>
            </a:r>
            <a:r>
              <a:rPr lang="en-US" sz="1200" dirty="0" err="1">
                <a:solidFill>
                  <a:schemeClr val="tx1"/>
                </a:solidFill>
              </a:rPr>
              <a:t>getTotal</a:t>
            </a:r>
            <a:r>
              <a:rPr lang="en-US" sz="1200" dirty="0">
                <a:solidFill>
                  <a:schemeClr val="tx1"/>
                </a:solidFill>
              </a:rPr>
              <a:t>();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	</a:t>
            </a:r>
            <a:r>
              <a:rPr lang="en-US" sz="1200" dirty="0" err="1">
                <a:solidFill>
                  <a:schemeClr val="tx1"/>
                </a:solidFill>
              </a:rPr>
              <a:t>numberOfAttendees</a:t>
            </a:r>
            <a:r>
              <a:rPr lang="en-US" sz="1200" dirty="0">
                <a:solidFill>
                  <a:schemeClr val="tx1"/>
                </a:solidFill>
              </a:rPr>
              <a:t> = </a:t>
            </a:r>
            <a:r>
              <a:rPr lang="en-US" sz="1200" dirty="0" err="1">
                <a:solidFill>
                  <a:schemeClr val="tx1"/>
                </a:solidFill>
              </a:rPr>
              <a:t>newVal</a:t>
            </a:r>
            <a:r>
              <a:rPr lang="en-US" sz="1200" dirty="0">
                <a:solidFill>
                  <a:schemeClr val="tx1"/>
                </a:solidFill>
              </a:rPr>
              <a:t>;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dirty="0" err="1">
                <a:solidFill>
                  <a:schemeClr val="tx1"/>
                </a:solidFill>
              </a:rPr>
              <a:t>propertyChange.firePropertyChange</a:t>
            </a:r>
            <a:r>
              <a:rPr lang="en-US" sz="1200" dirty="0">
                <a:solidFill>
                  <a:schemeClr val="tx1"/>
                </a:solidFill>
              </a:rPr>
              <a:t>("</a:t>
            </a:r>
            <a:r>
              <a:rPr lang="en-US" sz="1200" dirty="0" err="1">
                <a:solidFill>
                  <a:schemeClr val="tx1"/>
                </a:solidFill>
              </a:rPr>
              <a:t>numberOfAttendees</a:t>
            </a:r>
            <a:r>
              <a:rPr lang="en-US" sz="1200" dirty="0">
                <a:solidFill>
                  <a:schemeClr val="tx1"/>
                </a:solidFill>
              </a:rPr>
              <a:t>", </a:t>
            </a:r>
            <a:r>
              <a:rPr lang="en-US" sz="1200" dirty="0" err="1">
                <a:solidFill>
                  <a:schemeClr val="tx1"/>
                </a:solidFill>
              </a:rPr>
              <a:t>oldVal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newVal</a:t>
            </a:r>
            <a:r>
              <a:rPr lang="en-US" sz="1200" dirty="0">
                <a:solidFill>
                  <a:schemeClr val="tx1"/>
                </a:solidFill>
              </a:rPr>
              <a:t>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	</a:t>
            </a:r>
            <a:r>
              <a:rPr lang="en-US" sz="1200" dirty="0" err="1">
                <a:solidFill>
                  <a:schemeClr val="tx1"/>
                </a:solidFill>
              </a:rPr>
              <a:t>propertyChange.firePropertyChange</a:t>
            </a:r>
            <a:r>
              <a:rPr lang="en-US" sz="1200" dirty="0">
                <a:solidFill>
                  <a:schemeClr val="tx1"/>
                </a:solidFill>
              </a:rPr>
              <a:t>("total", </a:t>
            </a:r>
            <a:r>
              <a:rPr lang="en-US" sz="1200" dirty="0" err="1">
                <a:solidFill>
                  <a:schemeClr val="tx1"/>
                </a:solidFill>
              </a:rPr>
              <a:t>oldTotal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getTotal</a:t>
            </a:r>
            <a:r>
              <a:rPr lang="en-US" sz="1200" dirty="0">
                <a:solidFill>
                  <a:schemeClr val="tx1"/>
                </a:solidFill>
              </a:rPr>
              <a:t>());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}                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float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getTotal</a:t>
            </a:r>
            <a:r>
              <a:rPr lang="en-US" sz="1200" dirty="0">
                <a:solidFill>
                  <a:schemeClr val="tx1"/>
                </a:solidFill>
              </a:rPr>
              <a:t>() {</a:t>
            </a:r>
            <a:r>
              <a:rPr lang="en-US" sz="1200" b="1" dirty="0">
                <a:solidFill>
                  <a:schemeClr val="tx1"/>
                </a:solidFill>
              </a:rPr>
              <a:t>return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unitCost</a:t>
            </a:r>
            <a:r>
              <a:rPr lang="en-US" sz="1200" dirty="0">
                <a:solidFill>
                  <a:schemeClr val="tx1"/>
                </a:solidFill>
              </a:rPr>
              <a:t>*</a:t>
            </a:r>
            <a:r>
              <a:rPr lang="en-US" sz="1200" dirty="0" err="1">
                <a:solidFill>
                  <a:schemeClr val="tx1"/>
                </a:solidFill>
              </a:rPr>
              <a:t>numberOfAttendees</a:t>
            </a:r>
            <a:r>
              <a:rPr lang="en-US" sz="1200" dirty="0">
                <a:solidFill>
                  <a:schemeClr val="tx1"/>
                </a:solidFill>
              </a:rPr>
              <a:t>;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b="1" dirty="0">
                <a:solidFill>
                  <a:schemeClr val="tx1"/>
                </a:solidFill>
              </a:rPr>
              <a:t>public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void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addPropertyChangeListener</a:t>
            </a:r>
            <a:r>
              <a:rPr lang="en-US" sz="1200" dirty="0">
                <a:solidFill>
                  <a:schemeClr val="tx1"/>
                </a:solidFill>
              </a:rPr>
              <a:t>(</a:t>
            </a:r>
            <a:r>
              <a:rPr lang="en-US" sz="1200" dirty="0" err="1">
                <a:solidFill>
                  <a:schemeClr val="tx1"/>
                </a:solidFill>
              </a:rPr>
              <a:t>PropertyChangeListener</a:t>
            </a:r>
            <a:r>
              <a:rPr lang="en-US" sz="1200" dirty="0">
                <a:solidFill>
                  <a:schemeClr val="tx1"/>
                </a:solidFill>
              </a:rPr>
              <a:t> l) {        	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    </a:t>
            </a:r>
            <a:r>
              <a:rPr lang="en-US" sz="1200" dirty="0" err="1">
                <a:solidFill>
                  <a:schemeClr val="tx1"/>
                </a:solidFill>
              </a:rPr>
              <a:t>propertyChange.addPropertyChangeListener</a:t>
            </a:r>
            <a:r>
              <a:rPr lang="en-US" sz="1200" dirty="0">
                <a:solidFill>
                  <a:schemeClr val="tx1"/>
                </a:solidFill>
              </a:rPr>
              <a:t>(l);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     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2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2286000"/>
            <a:ext cx="2438400" cy="2286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 cmpd="sng" algn="ctr">
            <a:solidFill>
              <a:schemeClr val="accent1">
                <a:alpha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5400" y="2971800"/>
            <a:ext cx="48006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4800600"/>
            <a:ext cx="5334000" cy="304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5410200"/>
            <a:ext cx="220928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Defines standard view interface in terms of properties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7358" y="1066800"/>
            <a:ext cx="2209283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Avoids unnecessary communication and also stops cycles if model is replicated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4114800"/>
            <a:ext cx="3124200" cy="2286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 cmpd="sng" algn="ctr">
            <a:solidFill>
              <a:schemeClr val="accent1">
                <a:alpha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2895600"/>
            <a:ext cx="2209283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Send old and new state to allow stateless observers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600" y="5867400"/>
            <a:ext cx="5715000" cy="304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0" y="4114800"/>
            <a:ext cx="2209283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Property change support keeps track of broadcasts to  observers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1600200"/>
            <a:ext cx="5791200" cy="304800"/>
          </a:xfrm>
          <a:prstGeom prst="rect">
            <a:avLst/>
          </a:prstGeom>
          <a:solidFill>
            <a:schemeClr val="accent6">
              <a:lumMod val="75000"/>
              <a:alpha val="26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~PP3203.WAV">
            <a:hlinkClick r:id="" action="ppaction://media"/>
          </p:cNvPr>
          <p:cNvPicPr>
            <a:picLocks noRot="1" noChangeAspect="1"/>
          </p:cNvPicPr>
          <p:nvPr>
            <a:wavAudioFile r:embed="rId2" name="~PP3203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14" grpId="0" animBg="1"/>
      <p:bldP spid="24" grpId="0" animBg="1"/>
      <p:bldP spid="2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Listener and Event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990600"/>
            <a:ext cx="79248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java.beans.PropertyChangeListener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  </a:t>
            </a:r>
            <a:r>
              <a:rPr lang="en-US" b="1" dirty="0" smtClean="0"/>
              <a:t>public void </a:t>
            </a:r>
            <a:r>
              <a:rPr lang="en-US" dirty="0" err="1" smtClean="0"/>
              <a:t>propertyChange</a:t>
            </a:r>
            <a:r>
              <a:rPr lang="en-US" dirty="0" smtClean="0"/>
              <a:t> (</a:t>
            </a:r>
            <a:r>
              <a:rPr lang="en-US" dirty="0" err="1" smtClean="0"/>
              <a:t>PropertyChangeEvent</a:t>
            </a:r>
            <a:r>
              <a:rPr lang="en-US" dirty="0" smtClean="0"/>
              <a:t> </a:t>
            </a:r>
            <a:r>
              <a:rPr lang="en-US" dirty="0" err="1" smtClean="0"/>
              <a:t>evt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3200400"/>
            <a:ext cx="79248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java.beans.PropertyChangeEvent</a:t>
            </a:r>
            <a:r>
              <a:rPr lang="en-US" dirty="0" smtClean="0"/>
              <a:t> </a:t>
            </a:r>
            <a:r>
              <a:rPr lang="en-US" b="1" dirty="0" smtClean="0"/>
              <a:t>extends</a:t>
            </a:r>
            <a:r>
              <a:rPr lang="en-US" dirty="0" smtClean="0"/>
              <a:t> </a:t>
            </a:r>
            <a:r>
              <a:rPr lang="en-US" dirty="0" err="1" smtClean="0"/>
              <a:t>java.util.EventObject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PropertyChangeEvent</a:t>
            </a:r>
            <a:r>
              <a:rPr lang="en-US" dirty="0" smtClean="0"/>
              <a:t> (Object source, String </a:t>
            </a:r>
            <a:r>
              <a:rPr lang="en-US" dirty="0" err="1" smtClean="0"/>
              <a:t>propertyName</a:t>
            </a:r>
            <a:r>
              <a:rPr lang="en-US" dirty="0" smtClean="0"/>
              <a:t>, </a:t>
            </a:r>
          </a:p>
          <a:p>
            <a:r>
              <a:rPr lang="en-US" dirty="0" smtClean="0"/>
              <a:t>                                          Object </a:t>
            </a:r>
            <a:r>
              <a:rPr lang="en-US" dirty="0" err="1" smtClean="0"/>
              <a:t>oldValue</a:t>
            </a:r>
            <a:r>
              <a:rPr lang="en-US" dirty="0" smtClean="0"/>
              <a:t>, Object </a:t>
            </a:r>
            <a:r>
              <a:rPr lang="en-US" dirty="0" err="1" smtClean="0"/>
              <a:t>newValue</a:t>
            </a:r>
            <a:r>
              <a:rPr lang="en-US" dirty="0" smtClean="0"/>
              <a:t>) {…}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Object </a:t>
            </a:r>
            <a:r>
              <a:rPr lang="en-US" dirty="0" err="1" smtClean="0"/>
              <a:t>getNewValue</a:t>
            </a:r>
            <a:r>
              <a:rPr lang="en-US" dirty="0" smtClean="0"/>
              <a:t>() {…}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Object </a:t>
            </a:r>
            <a:r>
              <a:rPr lang="en-US" dirty="0" err="1" smtClean="0"/>
              <a:t>getOldValue</a:t>
            </a:r>
            <a:r>
              <a:rPr lang="en-US" dirty="0" smtClean="0"/>
              <a:t>() {…}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getPropertyName</a:t>
            </a:r>
            <a:r>
              <a:rPr lang="en-US" dirty="0" smtClean="0"/>
              <a:t>() {…}</a:t>
            </a:r>
          </a:p>
          <a:p>
            <a:r>
              <a:rPr lang="en-US" dirty="0" smtClean="0"/>
              <a:t>     ….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7" name="~PP1131.WAV">
            <a:hlinkClick r:id="" action="ppaction://media"/>
          </p:cNvPr>
          <p:cNvPicPr>
            <a:picLocks noRot="1" noChangeAspect="1"/>
          </p:cNvPicPr>
          <p:nvPr>
            <a:wavAudioFile r:embed="rId1" name="~PP113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PropertyListener</a:t>
            </a:r>
            <a:r>
              <a:rPr lang="en-US" dirty="0" smtClean="0"/>
              <a:t> MVC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(Observable)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View (Observer)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85800" y="4572000"/>
            <a:ext cx="2514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 ( </a:t>
            </a:r>
            <a:r>
              <a:rPr lang="en-US" dirty="0" err="1" smtClean="0"/>
              <a:t>setTicketPrice</a:t>
            </a:r>
            <a:r>
              <a:rPr lang="en-US" dirty="0" smtClean="0"/>
              <a:t>(float))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867400" y="4572000"/>
            <a:ext cx="2133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ReadMethod</a:t>
            </a:r>
            <a:r>
              <a:rPr lang="en-US" dirty="0" smtClean="0"/>
              <a:t> (</a:t>
            </a:r>
            <a:r>
              <a:rPr lang="en-US" dirty="0" err="1" smtClean="0"/>
              <a:t>getTicketPrice</a:t>
            </a:r>
            <a:r>
              <a:rPr lang="en-US" dirty="0" smtClean="0"/>
              <a:t>())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429000" y="3124200"/>
            <a:ext cx="2743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propertyChange</a:t>
            </a:r>
            <a:r>
              <a:rPr lang="en-US" dirty="0" smtClean="0"/>
              <a:t> (</a:t>
            </a:r>
            <a:r>
              <a:rPr lang="en-US" dirty="0" err="1" smtClean="0"/>
              <a:t>PropertyChangeEvent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5334000"/>
            <a:ext cx="7620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addPropertyChangeListener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PropertyChangeListener</a:t>
            </a:r>
            <a:r>
              <a:rPr lang="en-US" dirty="0" smtClean="0">
                <a:solidFill>
                  <a:schemeClr val="tx1"/>
                </a:solidFill>
              </a:rPr>
              <a:t> listener</a:t>
            </a:r>
            <a:endParaRPr lang="en-US" dirty="0"/>
          </a:p>
        </p:txBody>
      </p:sp>
      <p:pic>
        <p:nvPicPr>
          <p:cNvPr id="19" name="~PP2042.WAV">
            <a:hlinkClick r:id="" action="ppaction://media"/>
          </p:cNvPr>
          <p:cNvPicPr>
            <a:picLocks noRot="1" noChangeAspect="1"/>
          </p:cNvPicPr>
          <p:nvPr>
            <a:wavAudioFile r:embed="rId1" name="~PP204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Observer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990600"/>
          </a:xfrm>
        </p:spPr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implements the standard </a:t>
            </a:r>
            <a:r>
              <a:rPr lang="en-US" dirty="0" err="1" smtClean="0"/>
              <a:t>PropertyChangeListener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3200400"/>
            <a:ext cx="77724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 class </a:t>
            </a:r>
            <a:r>
              <a:rPr lang="en-US" dirty="0" err="1" smtClean="0">
                <a:solidFill>
                  <a:schemeClr val="tx1"/>
                </a:solidFill>
              </a:rPr>
              <a:t>ObjectEditorView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PropertyChangeListener</a:t>
            </a:r>
            <a:r>
              <a:rPr lang="en-US" dirty="0" smtClean="0">
                <a:solidFill>
                  <a:schemeClr val="tx1"/>
                </a:solidFill>
              </a:rPr>
              <a:t>  {</a:t>
            </a:r>
          </a:p>
          <a:p>
            <a:pPr marL="342900" indent="-342900">
              <a:spcBef>
                <a:spcPct val="2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 void </a:t>
            </a:r>
            <a:r>
              <a:rPr lang="en-US" dirty="0" err="1" smtClean="0">
                <a:solidFill>
                  <a:schemeClr val="tx1"/>
                </a:solidFill>
              </a:rPr>
              <a:t>propertyChange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PropertyChangeEvent</a:t>
            </a:r>
            <a:r>
              <a:rPr lang="en-US" dirty="0" smtClean="0">
                <a:solidFill>
                  <a:schemeClr val="tx1"/>
                </a:solidFill>
              </a:rPr>
              <a:t> event) {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		...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 smtClean="0"/>
          </a:p>
        </p:txBody>
      </p:sp>
      <p:pic>
        <p:nvPicPr>
          <p:cNvPr id="7" name="~PP2923.WAV">
            <a:hlinkClick r:id="" action="ppaction://media"/>
          </p:cNvPr>
          <p:cNvPicPr>
            <a:picLocks noRot="1" noChangeAspect="1"/>
          </p:cNvPicPr>
          <p:nvPr>
            <a:wavAudioFile r:embed="rId1" name="~PP292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Composition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6002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float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 rot="5400000">
            <a:off x="1480066" y="1632466"/>
            <a:ext cx="697468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 rot="5400000">
            <a:off x="2127766" y="2203966"/>
            <a:ext cx="62126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1981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26670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37338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rot="10800000" flipV="1">
            <a:off x="2324100" y="3048000"/>
            <a:ext cx="12573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86200" y="3733800"/>
            <a:ext cx="114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2"/>
            <a:endCxn id="19" idx="0"/>
          </p:cNvCxnSpPr>
          <p:nvPr/>
        </p:nvCxnSpPr>
        <p:spPr>
          <a:xfrm rot="16200000" flipH="1">
            <a:off x="3670816" y="2946916"/>
            <a:ext cx="697468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6" idx="2"/>
          </p:cNvCxnSpPr>
          <p:nvPr/>
        </p:nvCxnSpPr>
        <p:spPr>
          <a:xfrm rot="5400000">
            <a:off x="1422916" y="3899416"/>
            <a:ext cx="697468" cy="1104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56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86000" y="4114800"/>
            <a:ext cx="1066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81400" y="3048000"/>
            <a:ext cx="2895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0200" y="3733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Hashtable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029200" y="4114800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23" idx="2"/>
            <a:endCxn id="41" idx="0"/>
          </p:cNvCxnSpPr>
          <p:nvPr/>
        </p:nvCxnSpPr>
        <p:spPr>
          <a:xfrm rot="5400000">
            <a:off x="756166" y="5213866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716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0" name="Straight Arrow Connector 49"/>
          <p:cNvCxnSpPr>
            <a:endCxn id="49" idx="0"/>
          </p:cNvCxnSpPr>
          <p:nvPr/>
        </p:nvCxnSpPr>
        <p:spPr>
          <a:xfrm rot="16200000" flipH="1">
            <a:off x="12954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775466" y="5225534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4384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4290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32766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95800" y="48006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562600" y="48006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1" name="Straight Arrow Connector 60"/>
          <p:cNvCxnSpPr>
            <a:endCxn id="60" idx="0"/>
          </p:cNvCxnSpPr>
          <p:nvPr/>
        </p:nvCxnSpPr>
        <p:spPr>
          <a:xfrm rot="16200000" flipH="1">
            <a:off x="5581650" y="4248150"/>
            <a:ext cx="6858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7048500" y="42291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858000" y="4812268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848600" y="4800600"/>
            <a:ext cx="1066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7543800" y="40386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410200" y="914400"/>
            <a:ext cx="2057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Primitive values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5410200" y="1334869"/>
            <a:ext cx="27432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Predefined Objects not implementing patterns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5410200" y="2057400"/>
            <a:ext cx="1828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 Pattern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5410200" y="25146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Vector Pattern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410200" y="2971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Table Pattern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181600" y="5715000"/>
            <a:ext cx="3352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List and Table Notifications?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124200" y="1600200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219200" y="42672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Indexed Elements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5638800" y="41910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Key, Value Pairs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181600" y="6172200"/>
            <a:ext cx="3352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Java does not support them!</a:t>
            </a:r>
            <a:endParaRPr lang="en-US" dirty="0"/>
          </a:p>
        </p:txBody>
      </p:sp>
      <p:pic>
        <p:nvPicPr>
          <p:cNvPr id="46" name="~PP1669.WAV">
            <a:hlinkClick r:id="" action="ppaction://media"/>
          </p:cNvPr>
          <p:cNvPicPr>
            <a:picLocks noRot="1" noChangeAspect="1"/>
          </p:cNvPicPr>
          <p:nvPr>
            <a:wavAudioFile r:embed="rId1" name="~PP166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85" grpId="0" animBg="1"/>
      <p:bldP spid="4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VectorListener</a:t>
            </a:r>
            <a:r>
              <a:rPr lang="en-US" dirty="0" smtClean="0"/>
              <a:t> MVC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(Observable)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View (Observer)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0" y="4572000"/>
            <a:ext cx="2590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 ( </a:t>
            </a:r>
            <a:r>
              <a:rPr lang="en-US" dirty="0" err="1" smtClean="0"/>
              <a:t>addElement</a:t>
            </a:r>
            <a:r>
              <a:rPr lang="en-US" dirty="0" smtClean="0"/>
              <a:t>(Object))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867400" y="4495800"/>
            <a:ext cx="2362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ReadMethod</a:t>
            </a:r>
            <a:r>
              <a:rPr lang="en-US" dirty="0" smtClean="0"/>
              <a:t> (</a:t>
            </a:r>
            <a:r>
              <a:rPr lang="en-US" dirty="0" err="1" smtClean="0"/>
              <a:t>elementAt</a:t>
            </a:r>
            <a:r>
              <a:rPr lang="en-US" dirty="0" smtClean="0"/>
              <a:t>(index))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429000" y="3124200"/>
            <a:ext cx="2743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updateVector</a:t>
            </a:r>
            <a:r>
              <a:rPr lang="en-US" dirty="0" smtClean="0"/>
              <a:t> (</a:t>
            </a:r>
            <a:r>
              <a:rPr lang="en-US" dirty="0" err="1" smtClean="0"/>
              <a:t>VectorChangeEvent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5334000"/>
            <a:ext cx="7620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addVectorListener</a:t>
            </a:r>
            <a:r>
              <a:rPr lang="en-US" dirty="0" smtClean="0"/>
              <a:t>(</a:t>
            </a:r>
            <a:r>
              <a:rPr lang="en-US" dirty="0" err="1" smtClean="0"/>
              <a:t>VectorListener</a:t>
            </a:r>
            <a:r>
              <a:rPr lang="en-US" dirty="0" smtClean="0"/>
              <a:t> </a:t>
            </a:r>
            <a:r>
              <a:rPr lang="en-US" dirty="0" err="1" smtClean="0"/>
              <a:t>vectorListener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2" name="~PP3796.WAV">
            <a:hlinkClick r:id="" action="ppaction://media"/>
          </p:cNvPr>
          <p:cNvPicPr>
            <a:picLocks noRot="1" noChangeAspect="1"/>
          </p:cNvPicPr>
          <p:nvPr>
            <a:wavAudioFile r:embed="rId1" name="~PP379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82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Multiple PPT Views</a:t>
            </a:r>
            <a:endParaRPr lang="en-US" dirty="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676400" y="57150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172200" y="57150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U2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67000" y="1065538"/>
            <a:ext cx="3527425" cy="1068062"/>
            <a:chOff x="2514336" y="1217938"/>
            <a:chExt cx="4115329" cy="1068062"/>
          </a:xfrm>
        </p:grpSpPr>
        <p:sp>
          <p:nvSpPr>
            <p:cNvPr id="13" name="Rounded Rectangle 12"/>
            <p:cNvSpPr/>
            <p:nvPr/>
          </p:nvSpPr>
          <p:spPr>
            <a:xfrm>
              <a:off x="2741483" y="1217938"/>
              <a:ext cx="3661034" cy="1068062"/>
            </a:xfrm>
            <a:prstGeom prst="roundRect">
              <a:avLst>
                <a:gd name="adj" fmla="val 667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4336" y="1447800"/>
              <a:ext cx="411532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Century Schoolbook" pitchFamily="18" charset="0"/>
                </a:rPr>
                <a:t>Application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2590800" y="22098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19600" y="22098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895600"/>
            <a:ext cx="2590800" cy="237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0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199" y="2895600"/>
            <a:ext cx="2590801" cy="237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~PP2921.WAV">
            <a:hlinkClick r:id="" action="ppaction://media"/>
          </p:cNvPr>
          <p:cNvPicPr>
            <a:picLocks noRot="1" noChangeAspect="1"/>
          </p:cNvPicPr>
          <p:nvPr>
            <a:wavAudioFile r:embed="rId1" name="~PP2921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VectorListener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447800"/>
            <a:ext cx="7696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updateVector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VectorChangeEvent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evt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VectorListener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371600"/>
            <a:ext cx="8610600" cy="5355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VectorChangeEvent</a:t>
            </a:r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</a:t>
            </a:r>
            <a:r>
              <a:rPr lang="en-US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// constants to be used for event type</a:t>
            </a:r>
          </a:p>
          <a:p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i="1" dirty="0" err="1" smtClean="0">
                <a:solidFill>
                  <a:srgbClr val="0000C0"/>
                </a:solidFill>
                <a:highlight>
                  <a:srgbClr val="F0D8A8"/>
                </a:highlight>
                <a:latin typeface="Courier New"/>
              </a:rPr>
              <a:t>AddComponentEvent</a:t>
            </a:r>
            <a:r>
              <a:rPr lang="en-US" b="1" i="1" dirty="0" smtClean="0">
                <a:solidFill>
                  <a:srgbClr val="000000"/>
                </a:solidFill>
                <a:highlight>
                  <a:srgbClr val="F0D8A8"/>
                </a:highlight>
                <a:latin typeface="Courier New"/>
              </a:rPr>
              <a:t> = 1,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              	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DeleteComponentEvent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= 2,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           	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ChangeComponentEvent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= 3,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				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InsertComponentEvent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= 4,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				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CompletedComponentsEvent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= 5,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				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ClearEvent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= 6,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                    	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UndefEvent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= 1000;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	// constructor, 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oldObject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 can be null when no value  is replaced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VectorChangeEvent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theSource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type,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posn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oldObject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Object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  <a:endParaRPr lang="en-US" i="1" dirty="0" smtClean="0">
              <a:solidFill>
                <a:srgbClr val="000000"/>
              </a:solidFill>
              <a:latin typeface="Courier New"/>
            </a:endParaRPr>
          </a:p>
          <a:p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…</a:t>
            </a:r>
          </a:p>
          <a:p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	…</a:t>
            </a:r>
          </a:p>
          <a:p>
            <a:r>
              <a:rPr lang="en-US" b="1" dirty="0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Notifying </a:t>
            </a:r>
            <a:r>
              <a:rPr lang="en-US" dirty="0" err="1" smtClean="0"/>
              <a:t>StringHistory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133600"/>
            <a:ext cx="82296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util.models.VectorChangeSupport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util.models.VectorListener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AnObservableStringHistory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VectorChangeSupport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vectorChange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AVectorChangeSupport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(this);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addVectorListener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pPr lvl="1"/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vectorChange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.addVectorListener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element) {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.addElement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//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vectorChange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constructs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VectorChangeEvent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pPr lvl="1"/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vectorChange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.elementAdded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(element);	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</p:spTree>
  </p:cSld>
  <p:clrMapOvr>
    <a:masterClrMapping/>
  </p:clrMapOvr>
  <p:transition advTm="88501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VectorMethodsListener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447800"/>
            <a:ext cx="8534400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VectorMethodsListener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elementAdded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source,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elementInserted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source,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element,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pos,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elementChanged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source,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pos);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elementRemoved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source,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pos,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elementRemoved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source,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...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Notifying </a:t>
            </a:r>
            <a:r>
              <a:rPr lang="en-US" dirty="0" err="1" smtClean="0"/>
              <a:t>StringHistory</a:t>
            </a:r>
            <a:r>
              <a:rPr lang="en-US" dirty="0" smtClean="0"/>
              <a:t> Extension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90600"/>
            <a:ext cx="822960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util.models.VectorChangeSupport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util.models.VectorListener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util.models.VectorMethodsListener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AnObservableStringHistory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VectorChangeSupport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vectorChange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AVectorChangeSupport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(this);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addVectorListener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pPr lvl="1"/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vectorChange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.addVectorListener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addVectorMethodsListener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VectorMethodsListener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pPr lvl="1"/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vectorChange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.addVectorMethodsListener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element) {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.addElement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//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vectorChange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notifies both kinds of listeners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pPr lvl="1"/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vectorChange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.elementAdded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(element);	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</p:spTree>
  </p:cSld>
  <p:clrMapOvr>
    <a:masterClrMapping/>
  </p:clrMapOvr>
  <p:transition advTm="88501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HashtableListener</a:t>
            </a:r>
            <a:r>
              <a:rPr lang="en-US" dirty="0" smtClean="0"/>
              <a:t> MVC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(Observable)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View (Observer)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0" y="4572000"/>
            <a:ext cx="2590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 ( put(Object, Object))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 Controller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2"/>
            <a:endCxn id="4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867400" y="4495800"/>
            <a:ext cx="2362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ReadMethod</a:t>
            </a:r>
            <a:r>
              <a:rPr lang="en-US" dirty="0" smtClean="0"/>
              <a:t> (get(Object))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448300" y="3086100"/>
            <a:ext cx="1295400" cy="1066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200400" y="3124200"/>
            <a:ext cx="29718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keyPut</a:t>
            </a:r>
            <a:r>
              <a:rPr lang="en-US" dirty="0" smtClean="0"/>
              <a:t>(), </a:t>
            </a:r>
            <a:r>
              <a:rPr lang="en-US" dirty="0" err="1" smtClean="0"/>
              <a:t>keyRemoved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5334000"/>
            <a:ext cx="7620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addHashTableListener</a:t>
            </a:r>
            <a:r>
              <a:rPr lang="en-US" dirty="0" smtClean="0"/>
              <a:t>(</a:t>
            </a:r>
            <a:r>
              <a:rPr lang="en-US" dirty="0" err="1" smtClean="0"/>
              <a:t>HashtableListener</a:t>
            </a:r>
            <a:r>
              <a:rPr lang="en-US" dirty="0" smtClean="0"/>
              <a:t> </a:t>
            </a:r>
            <a:r>
              <a:rPr lang="en-US" dirty="0" err="1" smtClean="0"/>
              <a:t>hashtableListener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2" name="~PP3796.WAV">
            <a:hlinkClick r:id="" action="ppaction://media"/>
          </p:cNvPr>
          <p:cNvPicPr>
            <a:picLocks noRot="1" noChangeAspect="1"/>
          </p:cNvPicPr>
          <p:nvPr>
            <a:wavAudioFile r:embed="rId1" name="~PP379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HashtableListener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447800"/>
            <a:ext cx="85344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util.models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HashtableListener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keyPut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source, Object key, Object value,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keyRemoved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(Object source, Object key,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Notifying </a:t>
            </a:r>
            <a:r>
              <a:rPr lang="en-US" dirty="0" err="1" smtClean="0"/>
              <a:t>StringHistory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571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util.models.HashtableChangeSupport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util.models.HashtableListener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AnObservableStringToConcertExpense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StringToConcertExpense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Hashtable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contents = new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Hashtable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HashtableChangeSupport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tableChange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AHashtableChangeSupport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(this);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addHashtableListener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HashtableListener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tableListener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pPr lvl="1"/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tableChange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.addHashtableListener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tableListener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 (String element,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ConcertExpense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expense) {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contents.addElement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tableChange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.elementPut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(element, expense);	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get(String element) {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contents.get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Enumeration keys() {</a:t>
            </a:r>
          </a:p>
          <a:p>
            <a:pPr lvl="1"/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return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contents.keys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</p:spTree>
  </p:cSld>
  <p:clrMapOvr>
    <a:masterClrMapping/>
  </p:clrMapOvr>
  <p:transition advTm="88501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Composition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6002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float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 rot="5400000">
            <a:off x="1480066" y="1632466"/>
            <a:ext cx="697468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 rot="5400000">
            <a:off x="2127766" y="2203966"/>
            <a:ext cx="62126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1981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26670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37338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rot="10800000" flipV="1">
            <a:off x="2324100" y="3048000"/>
            <a:ext cx="12573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86200" y="3733800"/>
            <a:ext cx="114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2"/>
            <a:endCxn id="19" idx="0"/>
          </p:cNvCxnSpPr>
          <p:nvPr/>
        </p:nvCxnSpPr>
        <p:spPr>
          <a:xfrm rot="16200000" flipH="1">
            <a:off x="3670816" y="2946916"/>
            <a:ext cx="697468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6" idx="2"/>
          </p:cNvCxnSpPr>
          <p:nvPr/>
        </p:nvCxnSpPr>
        <p:spPr>
          <a:xfrm rot="5400000">
            <a:off x="1422916" y="3899416"/>
            <a:ext cx="697468" cy="1104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56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86000" y="4114800"/>
            <a:ext cx="1066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81400" y="3048000"/>
            <a:ext cx="2895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0200" y="3733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Hashtable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029200" y="4114800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23" idx="2"/>
            <a:endCxn id="41" idx="0"/>
          </p:cNvCxnSpPr>
          <p:nvPr/>
        </p:nvCxnSpPr>
        <p:spPr>
          <a:xfrm rot="5400000">
            <a:off x="756166" y="5213866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716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0" name="Straight Arrow Connector 49"/>
          <p:cNvCxnSpPr>
            <a:endCxn id="49" idx="0"/>
          </p:cNvCxnSpPr>
          <p:nvPr/>
        </p:nvCxnSpPr>
        <p:spPr>
          <a:xfrm rot="16200000" flipH="1">
            <a:off x="12954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775466" y="5225534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4384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4290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32766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95800" y="48006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562600" y="48006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1" name="Straight Arrow Connector 60"/>
          <p:cNvCxnSpPr>
            <a:endCxn id="60" idx="0"/>
          </p:cNvCxnSpPr>
          <p:nvPr/>
        </p:nvCxnSpPr>
        <p:spPr>
          <a:xfrm rot="16200000" flipH="1">
            <a:off x="5581650" y="4248150"/>
            <a:ext cx="6858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7048500" y="42291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858000" y="4812268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848600" y="4800600"/>
            <a:ext cx="1066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7543800" y="40386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410200" y="914400"/>
            <a:ext cx="2057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Primitive values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5410200" y="1334869"/>
            <a:ext cx="27432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Predefined Objects not implementing patterns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5410200" y="2057400"/>
            <a:ext cx="1828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 Pattern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5410200" y="25146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Vector Pattern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410200" y="2971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Table Pattern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181600" y="5715000"/>
            <a:ext cx="33528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Vector and </a:t>
            </a:r>
            <a:r>
              <a:rPr lang="en-US" dirty="0" err="1" smtClean="0"/>
              <a:t>Hashtable</a:t>
            </a:r>
            <a:r>
              <a:rPr lang="en-US" dirty="0" smtClean="0"/>
              <a:t> do not support the non standard notifications.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124200" y="1600200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219200" y="42672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Indexed Elements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5638800" y="41910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Key, Value Pairs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Pattern Composition Using Observables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6002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float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 rot="5400000">
            <a:off x="1480066" y="1632466"/>
            <a:ext cx="697468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 rot="5400000">
            <a:off x="2127766" y="2203966"/>
            <a:ext cx="62126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1981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26670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37338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AListenableVector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rot="10800000" flipV="1">
            <a:off x="2324100" y="3048000"/>
            <a:ext cx="12573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86200" y="3733800"/>
            <a:ext cx="114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2"/>
            <a:endCxn id="19" idx="0"/>
          </p:cNvCxnSpPr>
          <p:nvPr/>
        </p:nvCxnSpPr>
        <p:spPr>
          <a:xfrm rot="16200000" flipH="1">
            <a:off x="3670816" y="2946916"/>
            <a:ext cx="697468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6" idx="2"/>
          </p:cNvCxnSpPr>
          <p:nvPr/>
        </p:nvCxnSpPr>
        <p:spPr>
          <a:xfrm rot="5400000">
            <a:off x="1422916" y="3899416"/>
            <a:ext cx="697468" cy="1104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56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86000" y="4114800"/>
            <a:ext cx="1066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81400" y="3048000"/>
            <a:ext cx="2895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0200" y="3733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AListenableHashtable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029200" y="4114800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23" idx="2"/>
            <a:endCxn id="41" idx="0"/>
          </p:cNvCxnSpPr>
          <p:nvPr/>
        </p:nvCxnSpPr>
        <p:spPr>
          <a:xfrm rot="5400000">
            <a:off x="756166" y="5213866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716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0" name="Straight Arrow Connector 49"/>
          <p:cNvCxnSpPr>
            <a:endCxn id="49" idx="0"/>
          </p:cNvCxnSpPr>
          <p:nvPr/>
        </p:nvCxnSpPr>
        <p:spPr>
          <a:xfrm rot="16200000" flipH="1">
            <a:off x="12954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775466" y="5225534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4384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32766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95800" y="48006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562600" y="48006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1" name="Straight Arrow Connector 60"/>
          <p:cNvCxnSpPr>
            <a:endCxn id="60" idx="0"/>
          </p:cNvCxnSpPr>
          <p:nvPr/>
        </p:nvCxnSpPr>
        <p:spPr>
          <a:xfrm rot="16200000" flipH="1">
            <a:off x="5581650" y="4248150"/>
            <a:ext cx="6858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7048500" y="42291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858000" y="4812268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848600" y="4800600"/>
            <a:ext cx="1066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7543800" y="40386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410200" y="914400"/>
            <a:ext cx="2057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Primitive values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5410200" y="1334869"/>
            <a:ext cx="27432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Predefined Objects not implementing patterns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5410200" y="2057400"/>
            <a:ext cx="1828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 Pattern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5410200" y="25146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Vector Pattern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410200" y="2971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Table Pattern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124200" y="1600200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219200" y="42672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Indexed Elements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5638800" y="41910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Key, Value Pairs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181600" y="5562600"/>
            <a:ext cx="33528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Listenable versions of these do. Using vector and </a:t>
            </a:r>
            <a:r>
              <a:rPr lang="en-US" dirty="0" err="1" smtClean="0"/>
              <a:t>hashtable</a:t>
            </a:r>
            <a:r>
              <a:rPr lang="en-US" dirty="0" smtClean="0"/>
              <a:t> events.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4290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pic>
        <p:nvPicPr>
          <p:cNvPr id="46" name="~PP3009.WAV">
            <a:hlinkClick r:id="" action="ppaction://media"/>
          </p:cNvPr>
          <p:cNvPicPr>
            <a:picLocks noRot="1" noChangeAspect="1"/>
          </p:cNvPicPr>
          <p:nvPr>
            <a:wavAudioFile r:embed="rId2" name="~PP300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Rectangle 1116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524000"/>
            <a:ext cx="40386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Rectangle 1116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1524000"/>
            <a:ext cx="25241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dirty="0" smtClean="0"/>
              <a:t>MULTIPLE USER VIEWS?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2362200"/>
            <a:ext cx="1676400" cy="685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5943600"/>
            <a:ext cx="3581400" cy="461665"/>
          </a:xfrm>
          <a:prstGeom prst="rect">
            <a:avLst/>
          </a:prstGeom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 Degree of Asynchrony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0200" y="2667000"/>
            <a:ext cx="1676400" cy="685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67000" y="5405438"/>
            <a:ext cx="3581400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Different Window Sizes</a:t>
            </a:r>
          </a:p>
        </p:txBody>
      </p:sp>
      <p:sp>
        <p:nvSpPr>
          <p:cNvPr id="14" name="Left Brace 13"/>
          <p:cNvSpPr/>
          <p:nvPr/>
        </p:nvSpPr>
        <p:spPr>
          <a:xfrm rot="16200000">
            <a:off x="3000375" y="3038475"/>
            <a:ext cx="304800" cy="3981450"/>
          </a:xfrm>
          <a:prstGeom prst="leftBrace">
            <a:avLst>
              <a:gd name="adj1" fmla="val 58333"/>
              <a:gd name="adj2" fmla="val 50000"/>
            </a:avLst>
          </a:prstGeom>
          <a:ln w="25400" cap="flat" cmpd="sng" algn="ctr">
            <a:solidFill>
              <a:schemeClr val="accent1">
                <a:shade val="70000"/>
                <a:satMod val="150000"/>
              </a:schemeClr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16200000">
            <a:off x="6376988" y="3767137"/>
            <a:ext cx="304800" cy="2524125"/>
          </a:xfrm>
          <a:prstGeom prst="leftBrace">
            <a:avLst>
              <a:gd name="adj1" fmla="val 58333"/>
              <a:gd name="adj2" fmla="val 50000"/>
            </a:avLst>
          </a:prstGeom>
          <a:ln w="25400" cap="flat" cmpd="sng" algn="ctr">
            <a:solidFill>
              <a:schemeClr val="accent1">
                <a:shade val="70000"/>
                <a:satMod val="150000"/>
              </a:schemeClr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29" idx="0"/>
            <a:endCxn id="14" idx="1"/>
          </p:cNvCxnSpPr>
          <p:nvPr/>
        </p:nvCxnSpPr>
        <p:spPr>
          <a:xfrm rot="16200000" flipV="1">
            <a:off x="3692525" y="4641850"/>
            <a:ext cx="225425" cy="1304925"/>
          </a:xfrm>
          <a:prstGeom prst="straightConnector1">
            <a:avLst/>
          </a:prstGeom>
          <a:ln w="25400" cap="flat" cmpd="sng" algn="ctr">
            <a:solidFill>
              <a:schemeClr val="accent1">
                <a:shade val="70000"/>
                <a:satMod val="1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9" idx="0"/>
            <a:endCxn id="10" idx="1"/>
          </p:cNvCxnSpPr>
          <p:nvPr/>
        </p:nvCxnSpPr>
        <p:spPr>
          <a:xfrm rot="16200000">
            <a:off x="5381625" y="4257675"/>
            <a:ext cx="223838" cy="2071688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905000" y="58674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553200" y="58674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U2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8" name="~PP1074.WAV">
            <a:hlinkClick r:id="" action="ppaction://media"/>
          </p:cNvPr>
          <p:cNvPicPr>
            <a:picLocks noRot="1" noChangeAspect="1"/>
          </p:cNvPicPr>
          <p:nvPr>
            <a:wavAudioFile r:embed="rId2" name="~PP1074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  <p:bldP spid="29" grpId="0" animBg="1"/>
      <p:bldP spid="14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Pattern Composition Using Observables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6002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float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 rot="5400000">
            <a:off x="1480066" y="1632466"/>
            <a:ext cx="697468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 rot="5400000">
            <a:off x="2127766" y="2203966"/>
            <a:ext cx="62126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1981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26670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37338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AListenableVector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rot="10800000" flipV="1">
            <a:off x="2324100" y="3048000"/>
            <a:ext cx="12573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86200" y="3733800"/>
            <a:ext cx="114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2"/>
            <a:endCxn id="19" idx="0"/>
          </p:cNvCxnSpPr>
          <p:nvPr/>
        </p:nvCxnSpPr>
        <p:spPr>
          <a:xfrm rot="16200000" flipH="1">
            <a:off x="3670816" y="2946916"/>
            <a:ext cx="697468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6" idx="2"/>
          </p:cNvCxnSpPr>
          <p:nvPr/>
        </p:nvCxnSpPr>
        <p:spPr>
          <a:xfrm rot="5400000">
            <a:off x="1422916" y="3899416"/>
            <a:ext cx="697468" cy="1104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56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86000" y="4114800"/>
            <a:ext cx="1066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81400" y="3048000"/>
            <a:ext cx="2895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0200" y="3733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AListenableHashtable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029200" y="4114800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23" idx="2"/>
            <a:endCxn id="41" idx="0"/>
          </p:cNvCxnSpPr>
          <p:nvPr/>
        </p:nvCxnSpPr>
        <p:spPr>
          <a:xfrm rot="5400000">
            <a:off x="756166" y="5213866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716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0" name="Straight Arrow Connector 49"/>
          <p:cNvCxnSpPr>
            <a:endCxn id="49" idx="0"/>
          </p:cNvCxnSpPr>
          <p:nvPr/>
        </p:nvCxnSpPr>
        <p:spPr>
          <a:xfrm rot="16200000" flipH="1">
            <a:off x="12954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775466" y="5225534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4384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429000" y="5715000"/>
            <a:ext cx="22098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AListenableString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32766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95800" y="48006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562600" y="48006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1" name="Straight Arrow Connector 60"/>
          <p:cNvCxnSpPr>
            <a:endCxn id="60" idx="0"/>
          </p:cNvCxnSpPr>
          <p:nvPr/>
        </p:nvCxnSpPr>
        <p:spPr>
          <a:xfrm rot="16200000" flipH="1">
            <a:off x="5581650" y="4248150"/>
            <a:ext cx="6858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7048500" y="42291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858000" y="4812268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848600" y="4800600"/>
            <a:ext cx="1066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7543800" y="40386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124200" y="1600200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219200" y="42672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Indexed Elements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5638800" y="41910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Key, Value Pairs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62600" y="5562600"/>
            <a:ext cx="33528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AListenableString</a:t>
            </a:r>
            <a:r>
              <a:rPr lang="en-US" dirty="0" smtClean="0"/>
              <a:t> is mutable and notifies model of incremental changes using Vector notifications.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724400" y="2173069"/>
            <a:ext cx="3733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may need incremental changes to a string.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724400" y="2907268"/>
            <a:ext cx="3733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may do spelling checking.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648200" y="1066800"/>
            <a:ext cx="3581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Java string is immutable, model only knows a new String is assigned to a property.</a:t>
            </a:r>
            <a:endParaRPr lang="en-US" dirty="0"/>
          </a:p>
        </p:txBody>
      </p:sp>
      <p:pic>
        <p:nvPicPr>
          <p:cNvPr id="43" name="~PP2474.WAV">
            <a:hlinkClick r:id="" action="ppaction://media"/>
          </p:cNvPr>
          <p:cNvPicPr>
            <a:picLocks noRot="1" noChangeAspect="1"/>
          </p:cNvPicPr>
          <p:nvPr>
            <a:wavAudioFile r:embed="rId2" name="~PP247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Displaying Logical Structures and </a:t>
            </a:r>
            <a:r>
              <a:rPr lang="en-US" dirty="0" err="1" smtClean="0"/>
              <a:t>Type</a:t>
            </a:r>
            <a:r>
              <a:rPr lang="en-US" dirty="0" err="1" smtClean="0">
                <a:sym typeface="Wingdings" pitchFamily="2" charset="2"/>
              </a:rPr>
              <a:t>Widget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>
          <a:xfrm>
            <a:off x="304800" y="1295400"/>
            <a:ext cx="7696200" cy="220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java.beans.PropertyChangeListener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float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getTicketPrice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setTicketPrice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float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getNumberOfAttendees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setNumberOfAttendees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float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getTotal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addPropertyChangeListener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PropertyChangeListener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l);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33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86200"/>
            <a:ext cx="5029200" cy="237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17526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2209800"/>
            <a:ext cx="533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1752600" y="2209800"/>
            <a:ext cx="26670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1485900" y="2552700"/>
            <a:ext cx="25146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43600" y="3733800"/>
            <a:ext cx="2743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number</a:t>
            </a:r>
            <a:r>
              <a:rPr lang="en-US" b="1" dirty="0" smtClean="0"/>
              <a:t>, </a:t>
            </a:r>
            <a:r>
              <a:rPr lang="en-US" dirty="0" smtClean="0"/>
              <a:t>String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TextField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4563070"/>
            <a:ext cx="2743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Widget structure visualizes logical structure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5029200" y="5024734"/>
            <a:ext cx="914400" cy="4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1"/>
          </p:cNvCxnSpPr>
          <p:nvPr/>
        </p:nvCxnSpPr>
        <p:spPr>
          <a:xfrm rot="10800000">
            <a:off x="5029200" y="4724401"/>
            <a:ext cx="914400" cy="300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1"/>
          </p:cNvCxnSpPr>
          <p:nvPr/>
        </p:nvCxnSpPr>
        <p:spPr>
          <a:xfrm rot="10800000" flipV="1">
            <a:off x="5029200" y="5024735"/>
            <a:ext cx="914400" cy="233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3645.WAV">
            <a:hlinkClick r:id="" action="ppaction://media"/>
          </p:cNvPr>
          <p:cNvPicPr>
            <a:picLocks noRot="1" noChangeAspect="1"/>
          </p:cNvPicPr>
          <p:nvPr>
            <a:wavAudioFile r:embed="rId2" name="~PP3645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Enum</a:t>
            </a:r>
            <a:r>
              <a:rPr lang="en-US" dirty="0" err="1" smtClean="0">
                <a:sym typeface="Wingdings" pitchFamily="2" charset="2"/>
              </a:rPr>
              <a:t>Widget</a:t>
            </a:r>
            <a:endParaRPr lang="en-US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>
          <a:xfrm>
            <a:off x="685800" y="1295400"/>
            <a:ext cx="53340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ConcertType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{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   Country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Rock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Jazz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Classical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};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5800" y="2514600"/>
            <a:ext cx="7315200" cy="129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TypedConcertExpense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highlight>
                  <a:srgbClr val="E8F2FE"/>
                </a:highlight>
                <a:latin typeface="Courier New"/>
              </a:rPr>
              <a:t>extends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E8F2FE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D4D4D4"/>
                </a:highlight>
                <a:latin typeface="Courier New"/>
              </a:rPr>
              <a:t>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ConcertType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getConcertType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setConcertType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ConcertType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345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191000"/>
            <a:ext cx="4724400" cy="237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67400" y="4495800"/>
            <a:ext cx="2514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Enums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ComboBox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47800" y="12954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1028700" y="2095500"/>
            <a:ext cx="34290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3857.WAV">
            <a:hlinkClick r:id="" action="ppaction://media"/>
          </p:cNvPr>
          <p:cNvPicPr>
            <a:picLocks noRot="1" noChangeAspect="1"/>
          </p:cNvPicPr>
          <p:nvPr>
            <a:wavAudioFile r:embed="rId2" name="~PP385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Boolean and </a:t>
            </a:r>
            <a:r>
              <a:rPr lang="en-US" dirty="0" err="1" smtClean="0"/>
              <a:t>AListenableString</a:t>
            </a:r>
            <a:r>
              <a:rPr lang="en-US" dirty="0" err="1" smtClean="0">
                <a:sym typeface="Wingdings" pitchFamily="2" charset="2"/>
              </a:rPr>
              <a:t>Widget</a:t>
            </a:r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152400" y="1143000"/>
            <a:ext cx="8077200" cy="129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CommentedConcertExpense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TypedConcertExpense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getLongComment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AListenableString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pPr lvl="1"/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AListenableString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35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743200"/>
            <a:ext cx="5715000" cy="36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72200" y="4343400"/>
            <a:ext cx="2514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boolean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CheckBox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4953000"/>
            <a:ext cx="2514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AListenableString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TextBox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47800" y="13716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723900" y="3086100"/>
            <a:ext cx="3657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028700" y="2628900"/>
            <a:ext cx="1981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600200" y="1600200"/>
            <a:ext cx="1676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~PP810.WAV">
            <a:hlinkClick r:id="" action="ppaction://media"/>
          </p:cNvPr>
          <p:cNvPicPr>
            <a:picLocks noRot="1" noChangeAspect="1"/>
          </p:cNvPicPr>
          <p:nvPr>
            <a:wavAudioFile r:embed="rId2" name="~PP810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List and </a:t>
            </a:r>
            <a:r>
              <a:rPr lang="en-US" dirty="0" err="1" smtClean="0"/>
              <a:t>Hashtable</a:t>
            </a:r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76200" y="1143000"/>
            <a:ext cx="8686800" cy="2743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TypedConcertExpense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firstConcert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=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ACommentedConcertExpense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TypedConcertExpense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secondConcert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ACommentedConcertExpense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AListenableVector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TypedConcertExpense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&gt; list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AListenableVector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       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list.addElement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firstConcert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list.addElement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secondConcert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(list);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Hashtable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&lt;String,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TypedConcertExpense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&gt; table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AListenableHashtable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table.put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smtClean="0">
                <a:solidFill>
                  <a:srgbClr val="2A00FF"/>
                </a:solidFill>
                <a:latin typeface="Courier New"/>
              </a:rPr>
              <a:t>"Concert 1"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firstConcert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table.put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smtClean="0">
                <a:solidFill>
                  <a:srgbClr val="2A00FF"/>
                </a:solidFill>
                <a:latin typeface="Courier New"/>
              </a:rPr>
              <a:t>"Concert 2"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secondConcert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(table);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36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62400"/>
            <a:ext cx="8534400" cy="13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6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5334000"/>
            <a:ext cx="671232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67400" y="4495800"/>
            <a:ext cx="2514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List </a:t>
            </a:r>
            <a:r>
              <a:rPr lang="en-US" dirty="0" smtClean="0">
                <a:sym typeface="Wingdings" pitchFamily="2" charset="2"/>
              </a:rPr>
              <a:t> Widget List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6211669"/>
            <a:ext cx="3124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Hashtable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(Key, Value) Table Widget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0" y="24384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381000" y="2667000"/>
            <a:ext cx="21336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304800" y="2743200"/>
            <a:ext cx="22860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6000" y="32766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23900" y="4305300"/>
            <a:ext cx="2667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2"/>
          </p:cNvCxnSpPr>
          <p:nvPr/>
        </p:nvCxnSpPr>
        <p:spPr>
          <a:xfrm rot="5400000">
            <a:off x="781050" y="4552950"/>
            <a:ext cx="2895600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ft Brace 24"/>
          <p:cNvSpPr/>
          <p:nvPr/>
        </p:nvSpPr>
        <p:spPr>
          <a:xfrm rot="5400000">
            <a:off x="4762500" y="3009900"/>
            <a:ext cx="381000" cy="533400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5400000">
            <a:off x="1524000" y="5181600"/>
            <a:ext cx="304800" cy="106680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71600" y="5181600"/>
            <a:ext cx="685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495800" y="51054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105400" y="2286000"/>
            <a:ext cx="3124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 and </a:t>
            </a:r>
            <a:r>
              <a:rPr lang="en-US" dirty="0" err="1" smtClean="0"/>
              <a:t>AListenableString</a:t>
            </a:r>
            <a:r>
              <a:rPr lang="en-US" dirty="0" smtClean="0"/>
              <a:t> indistinguishable so far</a:t>
            </a:r>
            <a:endParaRPr lang="en-US" dirty="0"/>
          </a:p>
        </p:txBody>
      </p:sp>
      <p:pic>
        <p:nvPicPr>
          <p:cNvPr id="20" name="~PP557.WAV">
            <a:hlinkClick r:id="" action="ppaction://media"/>
          </p:cNvPr>
          <p:cNvPicPr>
            <a:picLocks noRot="1" noChangeAspect="1"/>
          </p:cNvPicPr>
          <p:nvPr>
            <a:wavAudioFile r:embed="rId2" name="~PP557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Registering with Observables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6002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667000"/>
            <a:ext cx="914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float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 rot="5400000">
            <a:off x="1480066" y="1632466"/>
            <a:ext cx="697468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 rot="5400000">
            <a:off x="2127766" y="2203966"/>
            <a:ext cx="62126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19812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2667000"/>
            <a:ext cx="9144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3733800"/>
            <a:ext cx="236220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AListenableVector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rot="10800000" flipV="1">
            <a:off x="2324100" y="3048000"/>
            <a:ext cx="12573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86200" y="3733800"/>
            <a:ext cx="114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2"/>
            <a:endCxn id="19" idx="0"/>
          </p:cNvCxnSpPr>
          <p:nvPr/>
        </p:nvCxnSpPr>
        <p:spPr>
          <a:xfrm rot="16200000" flipH="1">
            <a:off x="3670816" y="2946916"/>
            <a:ext cx="697468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6" idx="2"/>
          </p:cNvCxnSpPr>
          <p:nvPr/>
        </p:nvCxnSpPr>
        <p:spPr>
          <a:xfrm rot="5400000">
            <a:off x="1422916" y="3899416"/>
            <a:ext cx="697468" cy="1104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5600" y="4800600"/>
            <a:ext cx="8382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Bean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86000" y="4114800"/>
            <a:ext cx="1066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81400" y="3048000"/>
            <a:ext cx="2895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0200" y="3733800"/>
            <a:ext cx="266700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AListenableHashtable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029200" y="4114800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23" idx="2"/>
            <a:endCxn id="41" idx="0"/>
          </p:cNvCxnSpPr>
          <p:nvPr/>
        </p:nvCxnSpPr>
        <p:spPr>
          <a:xfrm rot="5400000">
            <a:off x="756166" y="5213866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71600" y="57150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0" name="Straight Arrow Connector 49"/>
          <p:cNvCxnSpPr>
            <a:endCxn id="49" idx="0"/>
          </p:cNvCxnSpPr>
          <p:nvPr/>
        </p:nvCxnSpPr>
        <p:spPr>
          <a:xfrm rot="16200000" flipH="1">
            <a:off x="12954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775466" y="5225534"/>
            <a:ext cx="5450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438400" y="5715000"/>
            <a:ext cx="838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429000" y="5715000"/>
            <a:ext cx="22098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AListenableString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3276600" y="5181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95800" y="4800600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562600" y="48006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1" name="Straight Arrow Connector 60"/>
          <p:cNvCxnSpPr>
            <a:endCxn id="60" idx="0"/>
          </p:cNvCxnSpPr>
          <p:nvPr/>
        </p:nvCxnSpPr>
        <p:spPr>
          <a:xfrm rot="16200000" flipH="1">
            <a:off x="5581650" y="4248150"/>
            <a:ext cx="6858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7048500" y="42291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858000" y="4812268"/>
            <a:ext cx="914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848600" y="4800600"/>
            <a:ext cx="1066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Boolean</a:t>
            </a:r>
            <a:endParaRPr lang="en-US" dirty="0"/>
          </a:p>
        </p:txBody>
      </p:sp>
      <p:cxnSp>
        <p:nvCxnSpPr>
          <p:cNvPr id="68" name="Straight Arrow Connector 67"/>
          <p:cNvCxnSpPr>
            <a:endCxn id="67" idx="0"/>
          </p:cNvCxnSpPr>
          <p:nvPr/>
        </p:nvCxnSpPr>
        <p:spPr>
          <a:xfrm>
            <a:off x="7543800" y="40386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124200" y="1600200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219200" y="42672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Indexed Elements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5638800" y="4191000"/>
            <a:ext cx="2209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Key, Value Pairs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105400" y="762000"/>
            <a:ext cx="3276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Root: Object passed as parameter to </a:t>
            </a:r>
            <a:r>
              <a:rPr lang="en-US" dirty="0" err="1" smtClean="0"/>
              <a:t>ObjectEditor.edit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48" idx="1"/>
          </p:cNvCxnSpPr>
          <p:nvPr/>
        </p:nvCxnSpPr>
        <p:spPr>
          <a:xfrm rot="10800000" flipV="1">
            <a:off x="2667000" y="1223665"/>
            <a:ext cx="2438400" cy="300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715000" y="1981200"/>
            <a:ext cx="2362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 method called by </a:t>
            </a:r>
            <a:r>
              <a:rPr lang="en-US" dirty="0" err="1" smtClean="0"/>
              <a:t>ObjectEditor</a:t>
            </a:r>
            <a:r>
              <a:rPr lang="en-US" dirty="0" smtClean="0"/>
              <a:t> view(s)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53" idx="1"/>
          </p:cNvCxnSpPr>
          <p:nvPr/>
        </p:nvCxnSpPr>
        <p:spPr>
          <a:xfrm rot="10800000">
            <a:off x="2743200" y="1976735"/>
            <a:ext cx="2971800" cy="4661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3" idx="1"/>
          </p:cNvCxnSpPr>
          <p:nvPr/>
        </p:nvCxnSpPr>
        <p:spPr>
          <a:xfrm rot="10800000" flipV="1">
            <a:off x="4038600" y="2442865"/>
            <a:ext cx="1676400" cy="452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3" idx="1"/>
          </p:cNvCxnSpPr>
          <p:nvPr/>
        </p:nvCxnSpPr>
        <p:spPr>
          <a:xfrm rot="10800000" flipV="1">
            <a:off x="2286000" y="2442864"/>
            <a:ext cx="3429000" cy="1286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3" idx="2"/>
          </p:cNvCxnSpPr>
          <p:nvPr/>
        </p:nvCxnSpPr>
        <p:spPr>
          <a:xfrm rot="5400000">
            <a:off x="6238280" y="3067050"/>
            <a:ext cx="820341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3" idx="2"/>
          </p:cNvCxnSpPr>
          <p:nvPr/>
        </p:nvCxnSpPr>
        <p:spPr>
          <a:xfrm rot="5400000">
            <a:off x="4185345" y="2986385"/>
            <a:ext cx="2792611" cy="2628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7" name="~PP173.WAV">
            <a:hlinkClick r:id="" action="ppaction://media"/>
          </p:cNvPr>
          <p:cNvPicPr>
            <a:picLocks noRot="1" noChangeAspect="1"/>
          </p:cNvPicPr>
          <p:nvPr>
            <a:wavAudioFile r:embed="rId2" name="~PP17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5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Processing</a:t>
            </a:r>
            <a:endParaRPr lang="en-US" dirty="0"/>
          </a:p>
        </p:txBody>
      </p:sp>
      <p:pic>
        <p:nvPicPr>
          <p:cNvPr id="83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5343525" cy="359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43600" y="1524000"/>
            <a:ext cx="1828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Initial State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486400"/>
            <a:ext cx="6324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ObjectEditor.edit</a:t>
            </a:r>
            <a:r>
              <a:rPr lang="en-US" dirty="0" smtClean="0"/>
              <a:t>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ACommentedConcertExpense</a:t>
            </a:r>
            <a:r>
              <a:rPr lang="en-US" dirty="0" smtClean="0"/>
              <a:t>())</a:t>
            </a:r>
            <a:endParaRPr lang="en-US" dirty="0"/>
          </a:p>
        </p:txBody>
      </p:sp>
      <p:pic>
        <p:nvPicPr>
          <p:cNvPr id="8" name="~PP2726.WAV">
            <a:hlinkClick r:id="" action="ppaction://media"/>
          </p:cNvPr>
          <p:cNvPicPr>
            <a:picLocks noRot="1" noChangeAspect="1"/>
          </p:cNvPicPr>
          <p:nvPr>
            <a:wavAudioFile r:embed="rId1" name="~PP272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Incremental Edit</a:t>
            </a:r>
            <a:endParaRPr lang="en-US" dirty="0"/>
          </a:p>
        </p:txBody>
      </p:sp>
      <p:pic>
        <p:nvPicPr>
          <p:cNvPr id="8386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5334000" cy="35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72200" y="3352800"/>
            <a:ext cx="25146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By default controller does not send incremental, possibly erroneous, input to model.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64944" y="1447800"/>
            <a:ext cx="214085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edits ticket price text field but does not hit Enter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24200" y="34290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2514600"/>
            <a:ext cx="214085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Total does not change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24200" y="39624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7800" y="3429000"/>
            <a:ext cx="152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0" y="495300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* Shown to indicate text has not been processed</a:t>
            </a:r>
            <a:endParaRPr lang="en-US" dirty="0"/>
          </a:p>
        </p:txBody>
      </p:sp>
      <p:pic>
        <p:nvPicPr>
          <p:cNvPr id="14" name="~PP3235.WAV">
            <a:hlinkClick r:id="" action="ppaction://media"/>
          </p:cNvPr>
          <p:cNvPicPr>
            <a:picLocks noRot="1" noChangeAspect="1"/>
          </p:cNvPicPr>
          <p:nvPr>
            <a:wavAudioFile r:embed="rId2" name="~PP3235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Incremental Edit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243840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 method invoked when user hits Enter.</a:t>
            </a:r>
            <a:endParaRPr lang="en-US" dirty="0"/>
          </a:p>
        </p:txBody>
      </p:sp>
      <p:pic>
        <p:nvPicPr>
          <p:cNvPr id="839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5334000" cy="35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19800" y="4306669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OE View updates display in response to property change.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5373469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OE View registered itself with the model  when it displayed it.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1447800"/>
            <a:ext cx="214085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hits Enter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1905000"/>
            <a:ext cx="214085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Total updated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24200" y="34290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4200" y="3962400"/>
            <a:ext cx="6858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3505200"/>
            <a:ext cx="2514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Property change sent to listeners.</a:t>
            </a:r>
            <a:endParaRPr lang="en-US" dirty="0"/>
          </a:p>
        </p:txBody>
      </p:sp>
      <p:pic>
        <p:nvPicPr>
          <p:cNvPr id="16" name="~PP3500.WAV">
            <a:hlinkClick r:id="" action="ppaction://media"/>
          </p:cNvPr>
          <p:cNvPicPr>
            <a:picLocks noRot="1" noChangeAspect="1"/>
          </p:cNvPicPr>
          <p:nvPr>
            <a:wavAudioFile r:embed="rId2" name="~PP3500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Incremental Edit of </a:t>
            </a:r>
            <a:r>
              <a:rPr lang="en-US" dirty="0" err="1" smtClean="0"/>
              <a:t>AListenableString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2533471"/>
            <a:ext cx="25146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star shown when </a:t>
            </a:r>
            <a:r>
              <a:rPr lang="en-US" dirty="0" err="1" smtClean="0"/>
              <a:t>AListenableString</a:t>
            </a:r>
            <a:r>
              <a:rPr lang="en-US" dirty="0" smtClean="0"/>
              <a:t> is being incrementally edited.</a:t>
            </a:r>
            <a:endParaRPr lang="en-US" dirty="0"/>
          </a:p>
        </p:txBody>
      </p:sp>
      <p:pic>
        <p:nvPicPr>
          <p:cNvPr id="840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5334000" cy="35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71600" y="2209800"/>
            <a:ext cx="152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447800"/>
            <a:ext cx="214085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edits comment field but does not hit enter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2514600"/>
            <a:ext cx="7620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426720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AListenableString</a:t>
            </a:r>
            <a:r>
              <a:rPr lang="en-US" dirty="0" smtClean="0"/>
              <a:t> fires vector change events.</a:t>
            </a:r>
            <a:endParaRPr lang="en-US" dirty="0"/>
          </a:p>
        </p:txBody>
      </p:sp>
      <p:pic>
        <p:nvPicPr>
          <p:cNvPr id="11" name="~PP2594.WAV">
            <a:hlinkClick r:id="" action="ppaction://media"/>
          </p:cNvPr>
          <p:cNvPicPr>
            <a:picLocks noRot="1" noChangeAspect="1"/>
          </p:cNvPicPr>
          <p:nvPr>
            <a:wavAudioFile r:embed="rId2" name="~PP259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on Commits</a:t>
            </a:r>
          </a:p>
        </p:txBody>
      </p:sp>
      <p:pic>
        <p:nvPicPr>
          <p:cNvPr id="56322" name="Rectangle 563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275" y="1524000"/>
            <a:ext cx="25241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Rectangle 563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524000"/>
            <a:ext cx="40386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95400" y="3048000"/>
            <a:ext cx="1676400" cy="685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1695450" y="4171950"/>
            <a:ext cx="1371600" cy="495300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572000" y="5105400"/>
            <a:ext cx="3505200" cy="1200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Right User does not See Updated Ticket Price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3352800"/>
            <a:ext cx="1676400" cy="685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5753100" y="4533900"/>
            <a:ext cx="1066800" cy="76200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14400" y="5105400"/>
            <a:ext cx="3581400" cy="1200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Left User Enters Ticket Price Without Committing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2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Incremental Edit of </a:t>
            </a:r>
            <a:r>
              <a:rPr lang="en-US" dirty="0" err="1" smtClean="0"/>
              <a:t>AListenableString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1524000"/>
            <a:ext cx="25146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updates </a:t>
            </a:r>
            <a:r>
              <a:rPr lang="en-US" dirty="0" err="1" smtClean="0"/>
              <a:t>LongComment</a:t>
            </a:r>
            <a:r>
              <a:rPr lang="en-US" dirty="0" smtClean="0"/>
              <a:t> property during incremental editing</a:t>
            </a:r>
            <a:endParaRPr lang="en-US" dirty="0"/>
          </a:p>
        </p:txBody>
      </p:sp>
      <p:pic>
        <p:nvPicPr>
          <p:cNvPr id="841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5334000" cy="35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0" y="297180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It listens to vector events fired by </a:t>
            </a:r>
            <a:r>
              <a:rPr lang="en-US" dirty="0" err="1" smtClean="0"/>
              <a:t>AListenableString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3733800"/>
            <a:ext cx="152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~PP3433.WAV">
            <a:hlinkClick r:id="" action="ppaction://media"/>
          </p:cNvPr>
          <p:cNvPicPr>
            <a:picLocks noRot="1" noChangeAspect="1"/>
          </p:cNvPicPr>
          <p:nvPr>
            <a:wavAudioFile r:embed="rId2" name="~PP3433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Committing </a:t>
            </a:r>
            <a:r>
              <a:rPr lang="en-US" dirty="0" err="1" smtClean="0"/>
              <a:t>AListenableString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3399472"/>
            <a:ext cx="25146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clears mutable </a:t>
            </a:r>
            <a:r>
              <a:rPr lang="en-US" dirty="0" err="1" smtClean="0"/>
              <a:t>AListenableString</a:t>
            </a:r>
            <a:r>
              <a:rPr lang="en-US" dirty="0" smtClean="0"/>
              <a:t> when the write method for  it is called.</a:t>
            </a:r>
            <a:endParaRPr lang="en-US" dirty="0"/>
          </a:p>
        </p:txBody>
      </p:sp>
      <p:pic>
        <p:nvPicPr>
          <p:cNvPr id="842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5334000" cy="35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0" y="227707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Enter key calls the write method for the associated property.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4999672"/>
            <a:ext cx="25146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registered itself as listener of  events of    the </a:t>
            </a:r>
            <a:r>
              <a:rPr lang="en-US" dirty="0" err="1" smtClean="0"/>
              <a:t>AListenableString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1447800"/>
            <a:ext cx="2514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presses Enter.</a:t>
            </a:r>
            <a:endParaRPr lang="en-US" dirty="0"/>
          </a:p>
        </p:txBody>
      </p:sp>
      <p:pic>
        <p:nvPicPr>
          <p:cNvPr id="10" name="~PP2566.WAV">
            <a:hlinkClick r:id="" action="ppaction://media"/>
          </p:cNvPr>
          <p:cNvPicPr>
            <a:picLocks noRot="1" noChangeAspect="1"/>
          </p:cNvPicPr>
          <p:nvPr>
            <a:wavAudioFile r:embed="rId2" name="~PP2566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7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Incremental Edit of </a:t>
            </a:r>
            <a:r>
              <a:rPr lang="en-US" dirty="0" err="1" smtClean="0"/>
              <a:t>AListenableString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2533471"/>
            <a:ext cx="25146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star shown when </a:t>
            </a:r>
            <a:r>
              <a:rPr lang="en-US" dirty="0" err="1" smtClean="0"/>
              <a:t>AListenableString</a:t>
            </a:r>
            <a:r>
              <a:rPr lang="en-US" dirty="0" smtClean="0"/>
              <a:t> is being incrementally edited.</a:t>
            </a:r>
            <a:endParaRPr lang="en-US" dirty="0"/>
          </a:p>
        </p:txBody>
      </p:sp>
      <p:pic>
        <p:nvPicPr>
          <p:cNvPr id="840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5334000" cy="35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71600" y="2209800"/>
            <a:ext cx="152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447800"/>
            <a:ext cx="214085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edits comment field but does not hit enter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2514600"/>
            <a:ext cx="7620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426720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AListenableString</a:t>
            </a:r>
            <a:r>
              <a:rPr lang="en-US" dirty="0" smtClean="0"/>
              <a:t> fires vector change events.</a:t>
            </a:r>
            <a:endParaRPr lang="en-US" dirty="0"/>
          </a:p>
        </p:txBody>
      </p:sp>
      <p:pic>
        <p:nvPicPr>
          <p:cNvPr id="12" name="~PP3270.WAV">
            <a:hlinkClick r:id="" action="ppaction://media"/>
          </p:cNvPr>
          <p:cNvPicPr>
            <a:picLocks noRot="1" noChangeAspect="1"/>
          </p:cNvPicPr>
          <p:nvPr>
            <a:wavAudioFile r:embed="rId2" name="~PP3270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Incremental Edit of </a:t>
            </a:r>
            <a:r>
              <a:rPr lang="en-US" dirty="0" err="1" smtClean="0"/>
              <a:t>AListenableString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1524000"/>
            <a:ext cx="25146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updates </a:t>
            </a:r>
            <a:r>
              <a:rPr lang="en-US" dirty="0" err="1" smtClean="0"/>
              <a:t>LongComment</a:t>
            </a:r>
            <a:r>
              <a:rPr lang="en-US" dirty="0" smtClean="0"/>
              <a:t> property during incremental editing</a:t>
            </a:r>
            <a:endParaRPr lang="en-US" dirty="0"/>
          </a:p>
        </p:txBody>
      </p:sp>
      <p:pic>
        <p:nvPicPr>
          <p:cNvPr id="841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5334000" cy="35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0" y="297180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It listens to vector events fired by </a:t>
            </a:r>
            <a:r>
              <a:rPr lang="en-US" dirty="0" err="1" smtClean="0"/>
              <a:t>AListenableString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3733800"/>
            <a:ext cx="1524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~PP3794.WAV">
            <a:hlinkClick r:id="" action="ppaction://media"/>
          </p:cNvPr>
          <p:cNvPicPr>
            <a:picLocks noRot="1" noChangeAspect="1"/>
          </p:cNvPicPr>
          <p:nvPr>
            <a:wavAudioFile r:embed="rId2" name="~PP379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Committing AListenableString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3399472"/>
            <a:ext cx="25146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Model clears mutable </a:t>
            </a:r>
            <a:r>
              <a:rPr lang="en-US" dirty="0" err="1" smtClean="0"/>
              <a:t>AListenableString</a:t>
            </a:r>
            <a:r>
              <a:rPr lang="en-US" dirty="0" smtClean="0"/>
              <a:t> when the write method for  it is called.</a:t>
            </a:r>
            <a:endParaRPr lang="en-US" dirty="0"/>
          </a:p>
        </p:txBody>
      </p:sp>
      <p:pic>
        <p:nvPicPr>
          <p:cNvPr id="842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5334000" cy="35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0" y="227707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Enter key calls the write method for the associated property.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4999672"/>
            <a:ext cx="25146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registered itself as listener of  events of    the </a:t>
            </a:r>
            <a:r>
              <a:rPr lang="en-US" dirty="0" err="1" smtClean="0"/>
              <a:t>AListenableString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1447800"/>
            <a:ext cx="2514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presses Enter.</a:t>
            </a:r>
            <a:endParaRPr lang="en-US" dirty="0"/>
          </a:p>
        </p:txBody>
      </p:sp>
      <p:pic>
        <p:nvPicPr>
          <p:cNvPr id="11" name="~PP2464.WAV">
            <a:hlinkClick r:id="" action="ppaction://media"/>
          </p:cNvPr>
          <p:cNvPicPr>
            <a:picLocks noRot="1" noChangeAspect="1"/>
          </p:cNvPicPr>
          <p:nvPr>
            <a:wavAudioFile r:embed="rId2" name="~PP246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7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Processing Increments and Commits</a:t>
            </a:r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76200" y="1143000"/>
            <a:ext cx="8686800" cy="487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ACommentedConcertExpense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ATypedConcertExpense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VectorListener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CommentedConcertExpense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u="sng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AListenableString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comment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AListenableString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static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i="1" dirty="0" smtClean="0">
                <a:solidFill>
                  <a:srgbClr val="0000C0"/>
                </a:solidFill>
                <a:latin typeface="Courier New"/>
              </a:rPr>
              <a:t>LONG_COMMENT_SIZE</a:t>
            </a:r>
            <a:r>
              <a:rPr lang="en-US" sz="1400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longComment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ACommentedConcertExpense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comment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.addVectorListener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       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getLongComment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(){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comment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 &gt; </a:t>
            </a:r>
            <a:r>
              <a:rPr lang="en-US" sz="1400" b="1" i="1" dirty="0" smtClean="0">
                <a:solidFill>
                  <a:srgbClr val="0000C0"/>
                </a:solidFill>
                <a:latin typeface="Courier New"/>
              </a:rPr>
              <a:t>LONG_COMMENT_SIZE</a:t>
            </a:r>
            <a:r>
              <a:rPr lang="en-US" sz="1400" b="1" i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AListenableString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AListenableString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comment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comment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.clear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}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oldLongComment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updateVector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VectorChangeEvent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evt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newLongComment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getLongComment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propertyChange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.firePropertyChange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400" dirty="0" err="1" smtClean="0">
                <a:solidFill>
                  <a:srgbClr val="2A00FF"/>
                </a:solidFill>
                <a:latin typeface="Courier New"/>
              </a:rPr>
              <a:t>longCommentType</a:t>
            </a:r>
            <a:r>
              <a:rPr lang="en-US" sz="1400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oldLongComment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        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newLongComment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oldLongComment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newLongComment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rgbClr val="000000"/>
              </a:solidFill>
              <a:latin typeface="Courier New"/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~PP2271.WAV">
            <a:hlinkClick r:id="" action="ppaction://media"/>
          </p:cNvPr>
          <p:cNvPicPr>
            <a:picLocks noRot="1" noChangeAspect="1"/>
          </p:cNvPicPr>
          <p:nvPr>
            <a:wavAudioFile r:embed="rId1" name="~PP227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dirty="0" smtClean="0"/>
              <a:t>THREE USEFUL EXISTING CLASSES</a:t>
            </a:r>
          </a:p>
        </p:txBody>
      </p:sp>
      <p:sp>
        <p:nvSpPr>
          <p:cNvPr id="3" name="Shape 2"/>
          <p:cNvSpPr>
            <a:spLocks noGrp="1"/>
          </p:cNvSpPr>
          <p:nvPr>
            <p:ph sz="quarter" idx="4294967295"/>
          </p:nvPr>
        </p:nvSpPr>
        <p:spPr>
          <a:xfrm>
            <a:off x="457200" y="1028700"/>
            <a:ext cx="7772400" cy="5314950"/>
          </a:xfrm>
          <a:prstGeom prst="rect">
            <a:avLst/>
          </a:prstGeom>
        </p:spPr>
        <p:txBody>
          <a:bodyPr/>
          <a:lstStyle/>
          <a:p>
            <a:pPr marL="273050" indent="-273050" defTabSz="914400" eaLnBrk="1" hangingPunct="1">
              <a:lnSpc>
                <a:spcPct val="80000"/>
              </a:lnSpc>
            </a:pPr>
            <a:r>
              <a:rPr kumimoji="1" lang="en-US" sz="2200" dirty="0" err="1" smtClean="0"/>
              <a:t>bus.uigen.AListenableVector</a:t>
            </a:r>
            <a:endParaRPr kumimoji="1" lang="en-US" sz="2200" dirty="0" smtClean="0"/>
          </a:p>
          <a:p>
            <a:pPr marL="639763" lvl="1" indent="-273050" defTabSz="914400" eaLnBrk="1" hangingPunct="1">
              <a:lnSpc>
                <a:spcPct val="80000"/>
              </a:lnSpc>
            </a:pPr>
            <a:r>
              <a:rPr kumimoji="1" lang="en-US" sz="2200" dirty="0" smtClean="0"/>
              <a:t>Implements a vector pattern (understood by ObjectEditor and Sync) and fires appropriate events</a:t>
            </a:r>
          </a:p>
          <a:p>
            <a:pPr marL="639763" lvl="1" indent="-273050" defTabSz="914400" eaLnBrk="1" hangingPunct="1">
              <a:lnSpc>
                <a:spcPct val="80000"/>
              </a:lnSpc>
            </a:pPr>
            <a:r>
              <a:rPr kumimoji="1" lang="en-US" sz="2200" dirty="0" smtClean="0"/>
              <a:t>ObjectEditor creates a list of elements.</a:t>
            </a:r>
          </a:p>
          <a:p>
            <a:pPr marL="273050" indent="-273050" defTabSz="914400" eaLnBrk="1" hangingPunct="1">
              <a:lnSpc>
                <a:spcPct val="80000"/>
              </a:lnSpc>
            </a:pPr>
            <a:r>
              <a:rPr kumimoji="1" lang="en-US" sz="2200" dirty="0" err="1" smtClean="0"/>
              <a:t>bus.uigen.AListenableString</a:t>
            </a:r>
            <a:endParaRPr kumimoji="1" lang="en-US" sz="2200" dirty="0" smtClean="0"/>
          </a:p>
          <a:p>
            <a:pPr marL="639763" lvl="1" indent="-273050" defTabSz="914400" eaLnBrk="1" hangingPunct="1">
              <a:lnSpc>
                <a:spcPct val="80000"/>
              </a:lnSpc>
            </a:pPr>
            <a:r>
              <a:rPr kumimoji="1" lang="en-US" sz="2200" dirty="0" smtClean="0"/>
              <a:t>Implements the vector pattern with character instead of object elements.</a:t>
            </a:r>
          </a:p>
          <a:p>
            <a:pPr marL="639763" lvl="1" indent="-273050" defTabSz="914400" eaLnBrk="1" hangingPunct="1">
              <a:lnSpc>
                <a:spcPct val="80000"/>
              </a:lnSpc>
            </a:pPr>
            <a:r>
              <a:rPr kumimoji="1" lang="en-US" sz="2200" dirty="0" smtClean="0"/>
              <a:t>Fires vector events as user inserts, deletes, characters</a:t>
            </a:r>
          </a:p>
          <a:p>
            <a:pPr marL="639763" lvl="1" indent="-273050" defTabSz="914400" eaLnBrk="1" hangingPunct="1">
              <a:lnSpc>
                <a:spcPct val="80000"/>
              </a:lnSpc>
            </a:pPr>
            <a:r>
              <a:rPr kumimoji="1" lang="en-US" sz="2200" dirty="0" smtClean="0"/>
              <a:t>ObjectEditor displays it as a text field</a:t>
            </a:r>
          </a:p>
          <a:p>
            <a:pPr marL="914400" lvl="2" indent="-182563" defTabSz="914400" eaLnBrk="1" hangingPunct="1">
              <a:lnSpc>
                <a:spcPct val="80000"/>
              </a:lnSpc>
            </a:pPr>
            <a:r>
              <a:rPr kumimoji="1" lang="en-US" sz="1700" dirty="0" smtClean="0"/>
              <a:t>Updates it incrementally, which fires vector events.</a:t>
            </a:r>
          </a:p>
          <a:p>
            <a:pPr marL="914400" lvl="2" indent="-182563" defTabSz="914400" eaLnBrk="1" hangingPunct="1">
              <a:lnSpc>
                <a:spcPct val="80000"/>
              </a:lnSpc>
            </a:pPr>
            <a:r>
              <a:rPr kumimoji="1" lang="en-US" sz="1700" dirty="0" smtClean="0"/>
              <a:t>Write method of associated property/sequence/</a:t>
            </a:r>
            <a:r>
              <a:rPr kumimoji="1" lang="en-US" sz="1700" dirty="0" err="1" smtClean="0"/>
              <a:t>hashtable</a:t>
            </a:r>
            <a:r>
              <a:rPr kumimoji="1" lang="en-US" sz="1700" dirty="0" smtClean="0"/>
              <a:t> invoked when user hits Enter</a:t>
            </a:r>
          </a:p>
          <a:p>
            <a:pPr marL="273050" indent="-273050" defTabSz="914400" eaLnBrk="1" hangingPunct="1">
              <a:lnSpc>
                <a:spcPct val="80000"/>
              </a:lnSpc>
            </a:pPr>
            <a:r>
              <a:rPr kumimoji="1" lang="en-US" sz="2200" dirty="0" err="1" smtClean="0"/>
              <a:t>bus.uigen.AListenableHashtable</a:t>
            </a:r>
            <a:endParaRPr kumimoji="1" lang="en-US" sz="2200" dirty="0" smtClean="0"/>
          </a:p>
          <a:p>
            <a:pPr marL="639763" lvl="1" indent="-273050" defTabSz="914400" eaLnBrk="1" hangingPunct="1">
              <a:lnSpc>
                <a:spcPct val="80000"/>
              </a:lnSpc>
            </a:pPr>
            <a:r>
              <a:rPr kumimoji="1" lang="en-US" sz="2200" dirty="0" smtClean="0"/>
              <a:t>Implements a </a:t>
            </a:r>
            <a:r>
              <a:rPr kumimoji="1" lang="en-US" sz="2200" dirty="0" err="1" smtClean="0"/>
              <a:t>hashtable</a:t>
            </a:r>
            <a:r>
              <a:rPr kumimoji="1" lang="en-US" sz="2200" dirty="0" smtClean="0"/>
              <a:t> pattern understood by ObjectEditor and fires appropriate events</a:t>
            </a:r>
          </a:p>
          <a:p>
            <a:pPr marL="639763" lvl="1" indent="-273050" defTabSz="914400" eaLnBrk="1" hangingPunct="1">
              <a:lnSpc>
                <a:spcPct val="80000"/>
              </a:lnSpc>
            </a:pPr>
            <a:r>
              <a:rPr kumimoji="1" lang="en-US" sz="2200" dirty="0" smtClean="0"/>
              <a:t>ObjectEditor creates a table</a:t>
            </a:r>
          </a:p>
          <a:p>
            <a:pPr marL="274003" indent="-273050">
              <a:lnSpc>
                <a:spcPct val="80000"/>
              </a:lnSpc>
              <a:buNone/>
            </a:pPr>
            <a:endParaRPr lang="en-US" sz="2200" dirty="0" smtClean="0"/>
          </a:p>
        </p:txBody>
      </p:sp>
      <p:pic>
        <p:nvPicPr>
          <p:cNvPr id="4" name="~PP985.WAV">
            <a:hlinkClick r:id="" action="ppaction://media"/>
          </p:cNvPr>
          <p:cNvPicPr>
            <a:picLocks noRot="1" noChangeAspect="1"/>
          </p:cNvPicPr>
          <p:nvPr>
            <a:wavAudioFile r:embed="rId1" name="~PP98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Cost</a:t>
            </a:r>
            <a:endParaRPr lang="en-US" dirty="0"/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2900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005137" cy="22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28800" y="4114800"/>
            <a:ext cx="518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Issue: Message transmission over network much more costly than local method call.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4876800"/>
            <a:ext cx="518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Answer: Send part of the state that changed with notification.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5638800"/>
            <a:ext cx="518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Answer: Need pattern-based notification standard for each pattern.</a:t>
            </a:r>
            <a:endParaRPr lang="en-US" dirty="0"/>
          </a:p>
        </p:txBody>
      </p:sp>
      <p:pic>
        <p:nvPicPr>
          <p:cNvPr id="8" name="~PP1114.WAV">
            <a:hlinkClick r:id="" action="ppaction://media"/>
          </p:cNvPr>
          <p:cNvPicPr>
            <a:picLocks noRot="1" noChangeAspect="1"/>
          </p:cNvPicPr>
          <p:nvPr>
            <a:wavAudioFile r:embed="rId1" name="~PP111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Operation Invocation</a:t>
            </a:r>
            <a:endParaRPr lang="en-US" dirty="0"/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2900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005137" cy="22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000" y="4800600"/>
            <a:ext cx="518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Issue: How do we invoke remote operations</a:t>
            </a:r>
            <a:endParaRPr lang="en-US" dirty="0"/>
          </a:p>
        </p:txBody>
      </p:sp>
      <p:pic>
        <p:nvPicPr>
          <p:cNvPr id="6" name="~PP3697.WAV">
            <a:hlinkClick r:id="" action="ppaction://media"/>
          </p:cNvPr>
          <p:cNvPicPr>
            <a:picLocks noRot="1" noChangeAspect="1"/>
          </p:cNvPicPr>
          <p:nvPr>
            <a:wavAudioFile r:embed="rId1" name="~PP369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Rectangle 573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0"/>
            <a:ext cx="25241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Rectangle 573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524000"/>
            <a:ext cx="40386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95400" y="3048000"/>
            <a:ext cx="1676400" cy="685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1695450" y="4171950"/>
            <a:ext cx="1371600" cy="495300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572000" y="5105400"/>
            <a:ext cx="3505200" cy="830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Right User Sees Updated Ticket Price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3352800"/>
            <a:ext cx="1676400" cy="685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5753100" y="4533900"/>
            <a:ext cx="1066800" cy="76200"/>
          </a:xfrm>
          <a:prstGeom prst="straightConnector1">
            <a:avLst/>
          </a:prstGeom>
          <a:noFill/>
          <a:ln w="25400" cap="flat" cmpd="sng" algn="ctr">
            <a:solidFill>
              <a:srgbClr val="4F81BD">
                <a:shade val="70000"/>
                <a:satMod val="150000"/>
              </a:srgbClr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14400" y="5105400"/>
            <a:ext cx="3581400" cy="830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Left User Commits Ticket Price Change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on Commits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Rectangle 1116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524000"/>
            <a:ext cx="40386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Rectangle 1116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524000"/>
            <a:ext cx="25241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 Activity?</a:t>
            </a:r>
            <a:endParaRPr 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800600"/>
            <a:ext cx="4343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Whoever has the latest info updates it directly or one user may be responsible for each field.</a:t>
            </a:r>
            <a:endParaRPr lang="en-US" dirty="0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6553200" y="58674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U2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800600"/>
            <a:ext cx="3810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One user may find out the ticket price, another  the number of people attending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905000" y="5867400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U1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~PP159.WAV">
            <a:hlinkClick r:id="" action="ppaction://media"/>
          </p:cNvPr>
          <p:cNvPicPr>
            <a:picLocks noRot="1" noChangeAspect="1"/>
          </p:cNvPicPr>
          <p:nvPr>
            <a:wavAudioFile r:embed="rId1" name="~PP159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3.2|7|28.3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.3|2.1|8.2|3.9|2.9|1.7|11.7|14.8|90.5|0.9|2.6|13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29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3.6|6.4|35.8|18.5|1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1|0.5|8|1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|1.1|6.2|0.7|0.5|1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2|1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9|2.1|7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9.8|3.2|111.5|107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5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|86.2|2.3|49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9|70.1|2.2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1.1|1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2|4.7|0.8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6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6|6.3|19.8|2|14.5|13.6|1.8|0.7|25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01.8|10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5.9|26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7|3|8.2|5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|1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9.3|44.4|37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0.7|8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|2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2.4|4.5|4.8|2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6|0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4|27.9|20|2.8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6.6|36.1|9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13950</TotalTime>
  <Words>2970</Words>
  <Application>Microsoft Office PowerPoint</Application>
  <PresentationFormat>On-screen Show (4:3)</PresentationFormat>
  <Paragraphs>876</Paragraphs>
  <Slides>78</Slides>
  <Notes>20</Notes>
  <HiddenSlides>0</HiddenSlides>
  <MMClips>68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Oriel</vt:lpstr>
      <vt:lpstr>Shared Objects</vt:lpstr>
      <vt:lpstr>Concepts</vt:lpstr>
      <vt:lpstr>Window-based Coupling</vt:lpstr>
      <vt:lpstr>What You See Is Not What I See (WYSINWIS)</vt:lpstr>
      <vt:lpstr>Multiple PPT Views</vt:lpstr>
      <vt:lpstr>MULTIPLE USER VIEWS?</vt:lpstr>
      <vt:lpstr>Sharing on Commits</vt:lpstr>
      <vt:lpstr>Sharing on Commits</vt:lpstr>
      <vt:lpstr>Group Activity?</vt:lpstr>
      <vt:lpstr>Model of Shared Application</vt:lpstr>
      <vt:lpstr>MODEL-VIEW-CONTROLLER (MVC)</vt:lpstr>
      <vt:lpstr>Concrete Example</vt:lpstr>
      <vt:lpstr>MODEL CODE</vt:lpstr>
      <vt:lpstr>Listener Interface</vt:lpstr>
      <vt:lpstr>Manual View and Controller Code?</vt:lpstr>
      <vt:lpstr>GUI Implementation Effort</vt:lpstr>
      <vt:lpstr>ObjectEditor</vt:lpstr>
      <vt:lpstr>MVC COMPOSITION</vt:lpstr>
      <vt:lpstr>Multi View MVC</vt:lpstr>
      <vt:lpstr>DISTRIBUTED MULTI USER MVC</vt:lpstr>
      <vt:lpstr>Decomposing an Object</vt:lpstr>
      <vt:lpstr>Decomposing an Object</vt:lpstr>
      <vt:lpstr>Encapsulation</vt:lpstr>
      <vt:lpstr>Logical Structure</vt:lpstr>
      <vt:lpstr>Formal Rules for Deriving Properties  (names and types)?</vt:lpstr>
      <vt:lpstr>Read-only and Editable Properties</vt:lpstr>
      <vt:lpstr>Programming Patterns</vt:lpstr>
      <vt:lpstr>Property  Logical Component?</vt:lpstr>
      <vt:lpstr>Property  Logical Component?</vt:lpstr>
      <vt:lpstr>Programmer-Defined List</vt:lpstr>
      <vt:lpstr>Pattern for Variable-Sized Collection</vt:lpstr>
      <vt:lpstr>Pattern for Tables</vt:lpstr>
      <vt:lpstr>Programmer-Defined Table</vt:lpstr>
      <vt:lpstr>Pattern Composition</vt:lpstr>
      <vt:lpstr>Read vs. Write Methods</vt:lpstr>
      <vt:lpstr>Programmer-Defined Object Not Implementing Pattern</vt:lpstr>
      <vt:lpstr>Generating Models and Views</vt:lpstr>
      <vt:lpstr>ObjectEditor</vt:lpstr>
      <vt:lpstr>MVC COMPOSITION</vt:lpstr>
      <vt:lpstr>Decomposing an Object</vt:lpstr>
      <vt:lpstr>Communication Cost</vt:lpstr>
      <vt:lpstr>MVC Communication</vt:lpstr>
      <vt:lpstr>Inefficient Model Code</vt:lpstr>
      <vt:lpstr>Efficient Model Code</vt:lpstr>
      <vt:lpstr>Standard Listener and Event</vt:lpstr>
      <vt:lpstr>PropertyListener MVC</vt:lpstr>
      <vt:lpstr>ObjectEditor Observer Protocol</vt:lpstr>
      <vt:lpstr>Pattern Composition</vt:lpstr>
      <vt:lpstr>VectorListener MVC</vt:lpstr>
      <vt:lpstr>VectorListener Interface</vt:lpstr>
      <vt:lpstr>VectorListener Interface</vt:lpstr>
      <vt:lpstr>Notifying StringHistory</vt:lpstr>
      <vt:lpstr>VectorMethodsListener Interface</vt:lpstr>
      <vt:lpstr>Notifying StringHistory Extension</vt:lpstr>
      <vt:lpstr>HashtableListener MVC</vt:lpstr>
      <vt:lpstr>HashtableListener Interface</vt:lpstr>
      <vt:lpstr>Notifying StringHistory</vt:lpstr>
      <vt:lpstr>Pattern Composition</vt:lpstr>
      <vt:lpstr>Pattern Composition Using Observables</vt:lpstr>
      <vt:lpstr>Pattern Composition Using Observables</vt:lpstr>
      <vt:lpstr>Displaying Logical Structures and TypeWidget </vt:lpstr>
      <vt:lpstr>EnumWidget</vt:lpstr>
      <vt:lpstr>Boolean and AListenableStringWidget</vt:lpstr>
      <vt:lpstr>List and Hashtable</vt:lpstr>
      <vt:lpstr>Registering with Observables</vt:lpstr>
      <vt:lpstr>Event Processing</vt:lpstr>
      <vt:lpstr>Incremental Edit</vt:lpstr>
      <vt:lpstr>Incremental Edit</vt:lpstr>
      <vt:lpstr>Incremental Edit of AListenableString</vt:lpstr>
      <vt:lpstr>Incremental Edit of AListenableString</vt:lpstr>
      <vt:lpstr>Committing AListenableString</vt:lpstr>
      <vt:lpstr>Incremental Edit of AListenableString (Review)</vt:lpstr>
      <vt:lpstr>Incremental Edit of AListenableString (Review)</vt:lpstr>
      <vt:lpstr>Committing AListenableString</vt:lpstr>
      <vt:lpstr>Processing Increments and Commits</vt:lpstr>
      <vt:lpstr>THREE USEFUL EXISTING CLASSES</vt:lpstr>
      <vt:lpstr>Communication Cost</vt:lpstr>
      <vt:lpstr>Remote Operation Invocation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1187</cp:revision>
  <dcterms:created xsi:type="dcterms:W3CDTF">2006-08-16T00:00:00Z</dcterms:created>
  <dcterms:modified xsi:type="dcterms:W3CDTF">2009-10-06T18:38:04Z</dcterms:modified>
</cp:coreProperties>
</file>