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46.xml" ContentType="application/vnd.openxmlformats-officedocument.presentationml.notesSlide+xml"/>
  <Default Extension="emf" ContentType="image/x-emf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tags/tag46.xml" ContentType="application/vnd.openxmlformats-officedocument.presentationml.tags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slides/slide89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tags/tag43.xml" ContentType="application/vnd.openxmlformats-officedocument.presentationml.tags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tags/tag48.xml" ContentType="application/vnd.openxmlformats-officedocument.presentationml.tags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4"/>
  </p:notesMasterIdLst>
  <p:sldIdLst>
    <p:sldId id="256" r:id="rId2"/>
    <p:sldId id="393" r:id="rId3"/>
    <p:sldId id="394" r:id="rId4"/>
    <p:sldId id="417" r:id="rId5"/>
    <p:sldId id="404" r:id="rId6"/>
    <p:sldId id="415" r:id="rId7"/>
    <p:sldId id="416" r:id="rId8"/>
    <p:sldId id="419" r:id="rId9"/>
    <p:sldId id="526" r:id="rId10"/>
    <p:sldId id="525" r:id="rId11"/>
    <p:sldId id="521" r:id="rId12"/>
    <p:sldId id="413" r:id="rId13"/>
    <p:sldId id="427" r:id="rId14"/>
    <p:sldId id="428" r:id="rId15"/>
    <p:sldId id="425" r:id="rId16"/>
    <p:sldId id="429" r:id="rId17"/>
    <p:sldId id="364" r:id="rId18"/>
    <p:sldId id="368" r:id="rId19"/>
    <p:sldId id="430" r:id="rId20"/>
    <p:sldId id="823" r:id="rId21"/>
    <p:sldId id="449" r:id="rId22"/>
    <p:sldId id="450" r:id="rId23"/>
    <p:sldId id="451" r:id="rId24"/>
    <p:sldId id="452" r:id="rId25"/>
    <p:sldId id="453" r:id="rId26"/>
    <p:sldId id="454" r:id="rId27"/>
    <p:sldId id="457" r:id="rId28"/>
    <p:sldId id="458" r:id="rId29"/>
    <p:sldId id="461" r:id="rId30"/>
    <p:sldId id="675" r:id="rId31"/>
    <p:sldId id="631" r:id="rId32"/>
    <p:sldId id="641" r:id="rId33"/>
    <p:sldId id="642" r:id="rId34"/>
    <p:sldId id="643" r:id="rId35"/>
    <p:sldId id="644" r:id="rId36"/>
    <p:sldId id="752" r:id="rId37"/>
    <p:sldId id="647" r:id="rId38"/>
    <p:sldId id="686" r:id="rId39"/>
    <p:sldId id="677" r:id="rId40"/>
    <p:sldId id="651" r:id="rId41"/>
    <p:sldId id="652" r:id="rId42"/>
    <p:sldId id="649" r:id="rId43"/>
    <p:sldId id="638" r:id="rId44"/>
    <p:sldId id="658" r:id="rId45"/>
    <p:sldId id="661" r:id="rId46"/>
    <p:sldId id="662" r:id="rId47"/>
    <p:sldId id="663" r:id="rId48"/>
    <p:sldId id="665" r:id="rId49"/>
    <p:sldId id="664" r:id="rId50"/>
    <p:sldId id="667" r:id="rId51"/>
    <p:sldId id="653" r:id="rId52"/>
    <p:sldId id="669" r:id="rId53"/>
    <p:sldId id="479" r:id="rId54"/>
    <p:sldId id="480" r:id="rId55"/>
    <p:sldId id="472" r:id="rId56"/>
    <p:sldId id="473" r:id="rId57"/>
    <p:sldId id="474" r:id="rId58"/>
    <p:sldId id="513" r:id="rId59"/>
    <p:sldId id="514" r:id="rId60"/>
    <p:sldId id="678" r:id="rId61"/>
    <p:sldId id="475" r:id="rId62"/>
    <p:sldId id="476" r:id="rId63"/>
    <p:sldId id="585" r:id="rId64"/>
    <p:sldId id="679" r:id="rId65"/>
    <p:sldId id="680" r:id="rId66"/>
    <p:sldId id="691" r:id="rId67"/>
    <p:sldId id="824" r:id="rId68"/>
    <p:sldId id="701" r:id="rId69"/>
    <p:sldId id="689" r:id="rId70"/>
    <p:sldId id="693" r:id="rId71"/>
    <p:sldId id="694" r:id="rId72"/>
    <p:sldId id="699" r:id="rId73"/>
    <p:sldId id="698" r:id="rId74"/>
    <p:sldId id="717" r:id="rId75"/>
    <p:sldId id="843" r:id="rId76"/>
    <p:sldId id="825" r:id="rId77"/>
    <p:sldId id="826" r:id="rId78"/>
    <p:sldId id="842" r:id="rId79"/>
    <p:sldId id="827" r:id="rId80"/>
    <p:sldId id="841" r:id="rId81"/>
    <p:sldId id="840" r:id="rId82"/>
    <p:sldId id="828" r:id="rId83"/>
    <p:sldId id="829" r:id="rId84"/>
    <p:sldId id="844" r:id="rId85"/>
    <p:sldId id="830" r:id="rId86"/>
    <p:sldId id="833" r:id="rId87"/>
    <p:sldId id="834" r:id="rId88"/>
    <p:sldId id="831" r:id="rId89"/>
    <p:sldId id="835" r:id="rId90"/>
    <p:sldId id="838" r:id="rId91"/>
    <p:sldId id="839" r:id="rId92"/>
    <p:sldId id="695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523DCF"/>
    <a:srgbClr val="310FFD"/>
    <a:srgbClr val="FFE285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8" autoAdjust="0"/>
    <p:restoredTop sz="90859" autoAdjust="0"/>
  </p:normalViewPr>
  <p:slideViewPr>
    <p:cSldViewPr>
      <p:cViewPr varScale="1">
        <p:scale>
          <a:sx n="65" d="100"/>
          <a:sy n="65" d="100"/>
        </p:scale>
        <p:origin x="-3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11/7/2009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B7FD19-830D-42E4-95A9-D9F27E2595EB}" type="slidenum">
              <a:rPr lang="en-US"/>
              <a:pPr/>
              <a:t>17</a:t>
            </a:fld>
            <a:endParaRPr lang="en-US"/>
          </a:p>
        </p:txBody>
      </p:sp>
      <p:sp>
        <p:nvSpPr>
          <p:cNvPr id="123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63B2C-018D-4ED2-B8D1-F2DD16AE4BCB}" type="slidenum">
              <a:rPr lang="en-US"/>
              <a:pPr/>
              <a:t>18</a:t>
            </a:fld>
            <a:endParaRPr lang="en-US"/>
          </a:p>
        </p:txBody>
      </p:sp>
      <p:sp>
        <p:nvSpPr>
          <p:cNvPr id="12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3861F-BCFD-45CC-935F-31A45A50D14E}" type="slidenum">
              <a:rPr lang="en-US"/>
              <a:pPr/>
              <a:t>19</a:t>
            </a:fld>
            <a:endParaRPr lang="en-US"/>
          </a:p>
        </p:txBody>
      </p:sp>
      <p:sp>
        <p:nvSpPr>
          <p:cNvPr id="146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20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311E4-14EA-4D74-B63C-04E7B4F62D20}" type="slidenum">
              <a:rPr lang="en-US"/>
              <a:pPr/>
              <a:t>21</a:t>
            </a:fld>
            <a:endParaRPr lang="en-US"/>
          </a:p>
        </p:txBody>
      </p:sp>
      <p:sp>
        <p:nvSpPr>
          <p:cNvPr id="124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BB127-EAE1-4AA5-B2F6-7350427CD485}" type="slidenum">
              <a:rPr lang="en-US"/>
              <a:pPr/>
              <a:t>22</a:t>
            </a:fld>
            <a:endParaRPr lang="en-US"/>
          </a:p>
        </p:txBody>
      </p:sp>
      <p:sp>
        <p:nvSpPr>
          <p:cNvPr id="125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BB714-8957-4D4A-B235-1DA7DE0E9878}" type="slidenum">
              <a:rPr lang="en-US"/>
              <a:pPr/>
              <a:t>23</a:t>
            </a:fld>
            <a:endParaRPr lang="en-US"/>
          </a:p>
        </p:txBody>
      </p:sp>
      <p:sp>
        <p:nvSpPr>
          <p:cNvPr id="12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D0293-E591-480A-B4E7-EEA2E7D729F0}" type="slidenum">
              <a:rPr lang="en-US"/>
              <a:pPr/>
              <a:t>24</a:t>
            </a:fld>
            <a:endParaRPr lang="en-US"/>
          </a:p>
        </p:txBody>
      </p:sp>
      <p:sp>
        <p:nvSpPr>
          <p:cNvPr id="125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EAC89-4042-423E-866C-566E642F3E08}" type="slidenum">
              <a:rPr lang="en-US"/>
              <a:pPr/>
              <a:t>25</a:t>
            </a:fld>
            <a:endParaRPr lang="en-US"/>
          </a:p>
        </p:txBody>
      </p:sp>
      <p:sp>
        <p:nvSpPr>
          <p:cNvPr id="125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9F59-4C17-432A-82CC-9F02E07FDB75}" type="slidenum">
              <a:rPr lang="en-US"/>
              <a:pPr/>
              <a:t>26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8FE36-9AFF-422D-9663-D52312326810}" type="slidenum">
              <a:rPr lang="en-US"/>
              <a:pPr/>
              <a:t>27</a:t>
            </a:fld>
            <a:endParaRPr lang="en-US"/>
          </a:p>
        </p:txBody>
      </p:sp>
      <p:sp>
        <p:nvSpPr>
          <p:cNvPr id="147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28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29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30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31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32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33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35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37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39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52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9F59-4C17-432A-82CC-9F02E07FDB75}" type="slidenum">
              <a:rPr lang="en-US"/>
              <a:pPr/>
              <a:t>53</a:t>
            </a:fld>
            <a:endParaRPr lang="en-US"/>
          </a:p>
        </p:txBody>
      </p:sp>
      <p:sp>
        <p:nvSpPr>
          <p:cNvPr id="125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8FE36-9AFF-422D-9663-D52312326810}" type="slidenum">
              <a:rPr lang="en-US"/>
              <a:pPr/>
              <a:t>54</a:t>
            </a:fld>
            <a:endParaRPr lang="en-US"/>
          </a:p>
        </p:txBody>
      </p:sp>
      <p:sp>
        <p:nvSpPr>
          <p:cNvPr id="147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37C64B-4027-417C-8CAC-B3301BA8CD7A}" type="slidenum">
              <a:rPr lang="en-US"/>
              <a:pPr/>
              <a:t>55</a:t>
            </a:fld>
            <a:endParaRPr lang="en-US"/>
          </a:p>
        </p:txBody>
      </p:sp>
      <p:sp>
        <p:nvSpPr>
          <p:cNvPr id="148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CDBB9-5BAD-43CB-A337-CA292E6CD64D}" type="slidenum">
              <a:rPr lang="en-US"/>
              <a:pPr/>
              <a:t>56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78874-A57E-4915-8C5A-C9912B9477F5}" type="slidenum">
              <a:rPr lang="en-US"/>
              <a:pPr/>
              <a:t>57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592851-E26E-4A0F-BE63-971D694797F9}" type="slidenum">
              <a:rPr lang="en-US"/>
              <a:pPr/>
              <a:t>58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592851-E26E-4A0F-BE63-971D694797F9}" type="slidenum">
              <a:rPr lang="en-US"/>
              <a:pPr/>
              <a:t>59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592851-E26E-4A0F-BE63-971D694797F9}" type="slidenum">
              <a:rPr lang="en-US"/>
              <a:pPr/>
              <a:t>60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51E1D-9F2E-40FB-AB22-FA3728437DC9}" type="slidenum">
              <a:rPr lang="en-US"/>
              <a:pPr/>
              <a:t>61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AC398-C385-48BC-BF7D-12D65FB9895B}" type="slidenum">
              <a:rPr lang="en-US"/>
              <a:pPr/>
              <a:t>62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64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65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66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67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68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69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70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71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73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76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77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78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79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80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82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3B3C-99C0-4E20-8653-895D2AF20EC5}" type="slidenum">
              <a:rPr lang="en-US"/>
              <a:pPr/>
              <a:t>83</a:t>
            </a:fld>
            <a:endParaRPr lang="en-US"/>
          </a:p>
        </p:txBody>
      </p:sp>
      <p:sp>
        <p:nvSpPr>
          <p:cNvPr id="146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85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86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88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89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90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92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3164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6" name="Rectangle 3164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E74AE-DC79-4480-ACCC-E801E392C049}" type="slidenum">
              <a:rPr lang="en-US"/>
              <a:pPr/>
              <a:t>12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ewan@cs.unc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7.wav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11.wav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3.wav"/><Relationship Id="rId7" Type="http://schemas.openxmlformats.org/officeDocument/2006/relationships/oleObject" Target="../embeddings/oleObject2.bin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8.wm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11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audio21.wav"/><Relationship Id="rId7" Type="http://schemas.openxmlformats.org/officeDocument/2006/relationships/oleObject" Target="../embeddings/oleObject5.bin"/><Relationship Id="rId2" Type="http://schemas.openxmlformats.org/officeDocument/2006/relationships/tags" Target="../tags/tag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audio22.wav"/><Relationship Id="rId7" Type="http://schemas.openxmlformats.org/officeDocument/2006/relationships/oleObject" Target="../embeddings/oleObject8.bin"/><Relationship Id="rId2" Type="http://schemas.openxmlformats.org/officeDocument/2006/relationships/tags" Target="../tags/tag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audio23.wav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images.google.com/imgres?imgurl=http://www1.cs.columbia.edu/~sedwards/apple2fpga/apple_logo_rainbow_6_color.jpg&amp;imgrefurl=http://www1.cs.columbia.edu/~sedwards/apple2fpga/&amp;usg=__At7zGmm0qGQhfA6RKThzzDqeKOA=&amp;h=455&amp;w=395&amp;sz=29&amp;hl=en&amp;start=3&amp;tbnid=epcdLO4cz9RHcM:&amp;tbnh=128&amp;tbnw=111&amp;prev=/images?q=apple+logo&amp;hl=en" TargetMode="External"/><Relationship Id="rId2" Type="http://schemas.openxmlformats.org/officeDocument/2006/relationships/audio" Target="../media/audio24.wav"/><Relationship Id="rId1" Type="http://schemas.openxmlformats.org/officeDocument/2006/relationships/tags" Target="../tags/tag15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hyperlink" Target="http://images.google.com/imgres?imgurl=http://upload.wikimedia.org/wikipedia/commons/thumb/d/d8/Tux-linux_logo.svg/280px-Tux-linux_logo.svg.png&amp;imgrefurl=http://commons.wikimedia.org/wiki/File:Tux-linux_logo.svg&amp;usg=__zVFPYNGCw6nXyQkpb9Si0atgSB8=&amp;h=301&amp;w=280&amp;sz=44&amp;hl=en&amp;start=1&amp;tbnid=DKllWFjF4qrSnM:&amp;tbnh=116&amp;tbnw=108&amp;prev=/images?q=linux+logo&amp;hl=en&amp;sa=X" TargetMode="External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26.xml"/><Relationship Id="rId9" Type="http://schemas.openxmlformats.org/officeDocument/2006/relationships/hyperlink" Target="http://images.google.com/imgres?imgurl=http://home.messiah.edu/~sbeaver/op-ed/windows-vista-logo.jpg&amp;imgrefurl=http://home.messiah.edu/~sbeaver/&amp;usg=__lfiblVlTWzmGM5dGiB2XoKi5FEc=&amp;h=402&amp;w=430&amp;sz=25&amp;hl=en&amp;start=11&amp;tbnid=EFDw2qlfDplGTM:&amp;tbnh=118&amp;tbnw=126&amp;prev=/images?q=vista+logo&amp;hl=e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tags" Target="../tags/tag16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6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5.png"/><Relationship Id="rId2" Type="http://schemas.openxmlformats.org/officeDocument/2006/relationships/tags" Target="../tags/tag1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8.wav"/><Relationship Id="rId7" Type="http://schemas.openxmlformats.org/officeDocument/2006/relationships/oleObject" Target="../embeddings/oleObject13.bin"/><Relationship Id="rId2" Type="http://schemas.openxmlformats.org/officeDocument/2006/relationships/tags" Target="../tags/tag1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0.wav"/><Relationship Id="rId7" Type="http://schemas.openxmlformats.org/officeDocument/2006/relationships/oleObject" Target="../embeddings/oleObject15.bin"/><Relationship Id="rId2" Type="http://schemas.openxmlformats.org/officeDocument/2006/relationships/tags" Target="../tags/tag1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audio31.wav"/><Relationship Id="rId1" Type="http://schemas.openxmlformats.org/officeDocument/2006/relationships/tags" Target="../tags/tag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2.wav"/><Relationship Id="rId7" Type="http://schemas.openxmlformats.org/officeDocument/2006/relationships/oleObject" Target="../embeddings/oleObject17.bin"/><Relationship Id="rId2" Type="http://schemas.openxmlformats.org/officeDocument/2006/relationships/tags" Target="../tags/tag2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7" Type="http://schemas.openxmlformats.org/officeDocument/2006/relationships/image" Target="../media/image5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7.wav"/><Relationship Id="rId1" Type="http://schemas.openxmlformats.org/officeDocument/2006/relationships/tags" Target="../tags/tag23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8.wav"/><Relationship Id="rId1" Type="http://schemas.openxmlformats.org/officeDocument/2006/relationships/tags" Target="../tags/tag24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9.wav"/><Relationship Id="rId1" Type="http://schemas.openxmlformats.org/officeDocument/2006/relationships/tags" Target="../tags/tag25.xml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26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3.wav"/><Relationship Id="rId1" Type="http://schemas.openxmlformats.org/officeDocument/2006/relationships/tags" Target="../tags/tag27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4.wav"/><Relationship Id="rId1" Type="http://schemas.openxmlformats.org/officeDocument/2006/relationships/tags" Target="../tags/tag2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audio" Target="../media/audio48.wav"/><Relationship Id="rId7" Type="http://schemas.openxmlformats.org/officeDocument/2006/relationships/oleObject" Target="../embeddings/oleObject21.bin"/><Relationship Id="rId2" Type="http://schemas.openxmlformats.org/officeDocument/2006/relationships/tags" Target="../tags/tag29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audio" Target="../media/audio49.wav"/><Relationship Id="rId7" Type="http://schemas.openxmlformats.org/officeDocument/2006/relationships/oleObject" Target="../embeddings/oleObject24.bin"/><Relationship Id="rId2" Type="http://schemas.openxmlformats.org/officeDocument/2006/relationships/tags" Target="../tags/tag30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0.wav"/><Relationship Id="rId1" Type="http://schemas.openxmlformats.org/officeDocument/2006/relationships/tags" Target="../tags/tag3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28.bin"/><Relationship Id="rId2" Type="http://schemas.openxmlformats.org/officeDocument/2006/relationships/audio" Target="../media/audio51.wav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audio" Target="../media/audio52.wav"/><Relationship Id="rId7" Type="http://schemas.openxmlformats.org/officeDocument/2006/relationships/oleObject" Target="../embeddings/oleObject30.bin"/><Relationship Id="rId2" Type="http://schemas.openxmlformats.org/officeDocument/2006/relationships/tags" Target="../tags/tag3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audio" Target="../media/audio53.wav"/><Relationship Id="rId7" Type="http://schemas.openxmlformats.org/officeDocument/2006/relationships/oleObject" Target="../embeddings/oleObject33.bin"/><Relationship Id="rId2" Type="http://schemas.openxmlformats.org/officeDocument/2006/relationships/tags" Target="../tags/tag3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2.bin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4.wav"/><Relationship Id="rId1" Type="http://schemas.openxmlformats.org/officeDocument/2006/relationships/tags" Target="../tags/tag34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audio" Target="../media/audio55.wav"/><Relationship Id="rId7" Type="http://schemas.openxmlformats.org/officeDocument/2006/relationships/oleObject" Target="../embeddings/oleObject36.bin"/><Relationship Id="rId2" Type="http://schemas.openxmlformats.org/officeDocument/2006/relationships/tags" Target="../tags/tag35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5.bin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audio" Target="../media/audio56.wav"/><Relationship Id="rId7" Type="http://schemas.openxmlformats.org/officeDocument/2006/relationships/oleObject" Target="../embeddings/oleObject39.bin"/><Relationship Id="rId2" Type="http://schemas.openxmlformats.org/officeDocument/2006/relationships/tags" Target="../tags/tag3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8.bin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audio" Target="../media/audio57.wav"/><Relationship Id="rId7" Type="http://schemas.openxmlformats.org/officeDocument/2006/relationships/oleObject" Target="../embeddings/oleObject42.bin"/><Relationship Id="rId2" Type="http://schemas.openxmlformats.org/officeDocument/2006/relationships/tags" Target="../tags/tag3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1.bin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38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9.wav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0.wav"/><Relationship Id="rId1" Type="http://schemas.openxmlformats.org/officeDocument/2006/relationships/tags" Target="../tags/tag39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1.wav"/><Relationship Id="rId1" Type="http://schemas.openxmlformats.org/officeDocument/2006/relationships/tags" Target="../tags/tag40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.wav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3.wav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4.bin"/><Relationship Id="rId4" Type="http://schemas.openxmlformats.org/officeDocument/2006/relationships/notesSlide" Target="../notesSlides/notesSlide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5.wav"/><Relationship Id="rId1" Type="http://schemas.openxmlformats.org/officeDocument/2006/relationships/tags" Target="../tags/tag4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6.wav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7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8.wav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9.wav"/><Relationship Id="rId1" Type="http://schemas.openxmlformats.org/officeDocument/2006/relationships/tags" Target="../tags/tag4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4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0.wav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1.wav"/><Relationship Id="rId4" Type="http://schemas.openxmlformats.org/officeDocument/2006/relationships/image" Target="../media/image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2.wav"/><Relationship Id="rId1" Type="http://schemas.openxmlformats.org/officeDocument/2006/relationships/tags" Target="../tags/tag44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3.wav"/><Relationship Id="rId1" Type="http://schemas.openxmlformats.org/officeDocument/2006/relationships/tags" Target="../tags/tag45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4.wav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5.bin"/><Relationship Id="rId4" Type="http://schemas.openxmlformats.org/officeDocument/2006/relationships/notesSlide" Target="../notesSlides/notesSlide5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5.wav"/><Relationship Id="rId1" Type="http://schemas.openxmlformats.org/officeDocument/2006/relationships/tags" Target="../tags/tag46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6.wav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7" Type="http://schemas.openxmlformats.org/officeDocument/2006/relationships/image" Target="../media/image5.png"/><Relationship Id="rId2" Type="http://schemas.openxmlformats.org/officeDocument/2006/relationships/tags" Target="../tags/tag4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6.bin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8.wav"/><Relationship Id="rId1" Type="http://schemas.openxmlformats.org/officeDocument/2006/relationships/tags" Target="../tags/tag48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9.wav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0.wav"/><Relationship Id="rId1" Type="http://schemas.openxmlformats.org/officeDocument/2006/relationships/tags" Target="../tags/tag49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1.wav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2.wav"/><Relationship Id="rId1" Type="http://schemas.openxmlformats.org/officeDocument/2006/relationships/tags" Target="../tags/tag50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3.wav"/><Relationship Id="rId1" Type="http://schemas.openxmlformats.org/officeDocument/2006/relationships/tags" Target="../tags/tag5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4.wav"/><Relationship Id="rId1" Type="http://schemas.openxmlformats.org/officeDocument/2006/relationships/tags" Target="../tags/tag5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5.wav"/><Relationship Id="rId1" Type="http://schemas.openxmlformats.org/officeDocument/2006/relationships/tags" Target="../tags/tag53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Collaboration Architectures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Prasun</a:t>
            </a:r>
            <a:r>
              <a:rPr lang="en-US" smtClean="0"/>
              <a:t> Dewan</a:t>
            </a:r>
          </a:p>
          <a:p>
            <a:r>
              <a:rPr lang="en-US" smtClean="0"/>
              <a:t>Department of Computer Science</a:t>
            </a:r>
          </a:p>
          <a:p>
            <a:r>
              <a:rPr lang="en-US" smtClean="0"/>
              <a:t>University of North Carolina at Chapel Hill</a:t>
            </a:r>
          </a:p>
          <a:p>
            <a:r>
              <a:rPr lang="en-US" smtClean="0">
                <a:hlinkClick r:id="rId2"/>
              </a:rPr>
              <a:t>dewan@cs.unc.edu</a:t>
            </a:r>
            <a:endParaRPr lang="en-US" dirty="0" smtClean="0"/>
          </a:p>
        </p:txBody>
      </p:sp>
    </p:spTree>
  </p:cSld>
  <p:clrMapOvr>
    <a:masterClrMapping/>
  </p:clrMapOvr>
  <p:transition advTm="74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114800" y="1447800"/>
            <a:ext cx="2286000" cy="30480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371600" y="1447800"/>
            <a:ext cx="2438400" cy="30480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Architectures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447800" y="3886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524000" y="1600200"/>
            <a:ext cx="19812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202112" y="3886200"/>
            <a:ext cx="2122488" cy="381000"/>
          </a:xfrm>
          <a:prstGeom prst="rect">
            <a:avLst/>
          </a:prstGeom>
          <a:solidFill>
            <a:srgbClr val="6699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3733800" y="3200400"/>
            <a:ext cx="4572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447800" y="2858869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1447800" y="2858869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1447800" y="2858869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4191000" y="2858869"/>
            <a:ext cx="21336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4267200" y="1600200"/>
            <a:ext cx="18288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>
            <a:off x="2590800" y="2514600"/>
            <a:ext cx="0" cy="381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>
            <a:off x="5257800" y="2514600"/>
            <a:ext cx="0" cy="381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>
            <a:off x="2590800" y="3505200"/>
            <a:ext cx="0" cy="381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5181600" y="3505200"/>
            <a:ext cx="0" cy="381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52600" y="5334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 Shared Window System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More Architectures</a:t>
            </a: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3" y="1219200"/>
            <a:ext cx="3729037" cy="197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963" y="3810000"/>
            <a:ext cx="3352800" cy="26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438.WAV">
            <a:hlinkClick r:id="" action="ppaction://media"/>
          </p:cNvPr>
          <p:cNvPicPr>
            <a:picLocks noRot="1" noChangeAspect="1"/>
          </p:cNvPicPr>
          <p:nvPr>
            <a:wavAudioFile r:embed="rId1" name="~PP438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22128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1219200"/>
            <a:ext cx="37053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28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114800"/>
            <a:ext cx="37089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Architectural Design Space?</a:t>
            </a:r>
            <a:endParaRPr lang="en-US" dirty="0"/>
          </a:p>
        </p:txBody>
      </p:sp>
      <p:sp>
        <p:nvSpPr>
          <p:cNvPr id="1111122" name="Line 1106"/>
          <p:cNvSpPr>
            <a:spLocks noChangeShapeType="1"/>
          </p:cNvSpPr>
          <p:nvPr/>
        </p:nvSpPr>
        <p:spPr bwMode="auto">
          <a:xfrm>
            <a:off x="3352800" y="1143000"/>
            <a:ext cx="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11123" name="Line 1107"/>
          <p:cNvSpPr>
            <a:spLocks noChangeShapeType="1"/>
          </p:cNvSpPr>
          <p:nvPr/>
        </p:nvSpPr>
        <p:spPr bwMode="auto">
          <a:xfrm flipH="1">
            <a:off x="3352800" y="38100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11125" name="Line 1109"/>
          <p:cNvSpPr>
            <a:spLocks noChangeShapeType="1"/>
          </p:cNvSpPr>
          <p:nvPr/>
        </p:nvSpPr>
        <p:spPr bwMode="auto">
          <a:xfrm flipH="1">
            <a:off x="1143000" y="3810000"/>
            <a:ext cx="22098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447800"/>
            <a:ext cx="1617799" cy="85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2514600"/>
            <a:ext cx="1295400" cy="103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TextBox 119"/>
          <p:cNvSpPr txBox="1"/>
          <p:nvPr/>
        </p:nvSpPr>
        <p:spPr>
          <a:xfrm>
            <a:off x="4343400" y="5181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Dimensions?</a:t>
            </a:r>
            <a:endParaRPr lang="en-US" dirty="0"/>
          </a:p>
        </p:txBody>
      </p:sp>
      <p:pic>
        <p:nvPicPr>
          <p:cNvPr id="15" name="~PP2253.WAV">
            <a:hlinkClick r:id="" action="ppaction://media"/>
          </p:cNvPr>
          <p:cNvPicPr>
            <a:picLocks noRot="1" noChangeAspect="1"/>
          </p:cNvPicPr>
          <p:nvPr>
            <a:wavAudioFile r:embed="rId2" name="~PP2253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1676400"/>
            <a:ext cx="2362200" cy="145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RightUp"/>
            <a:lightRig rig="threePt" dir="t"/>
          </a:scene3d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3188899"/>
            <a:ext cx="2438400" cy="150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RightUp"/>
            <a:lightRig rig="threePt" dir="t"/>
          </a:scene3d>
        </p:spPr>
      </p:pic>
    </p:spTree>
    <p:custDataLst>
      <p:tags r:id="rId1"/>
    </p:custDataLst>
  </p:cSld>
  <p:clrMapOvr>
    <a:masterClrMapping/>
  </p:clrMapOvr>
  <p:transition advTm="210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Dimensions?</a:t>
            </a:r>
          </a:p>
        </p:txBody>
      </p:sp>
      <p:pic>
        <p:nvPicPr>
          <p:cNvPr id="8" name="~PP3594.WAV">
            <a:hlinkClick r:id="" action="ppaction://media"/>
          </p:cNvPr>
          <p:cNvPicPr>
            <a:picLocks noRot="1" noChangeAspect="1"/>
          </p:cNvPicPr>
          <p:nvPr>
            <a:wavAudioFile r:embed="rId1" name="~PP359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163" y="1219200"/>
            <a:ext cx="3729037" cy="197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963" y="3810000"/>
            <a:ext cx="3352800" cy="26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1219200"/>
            <a:ext cx="37053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114800"/>
            <a:ext cx="37089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19600" y="1066800"/>
            <a:ext cx="4038600" cy="556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52400" y="1066800"/>
            <a:ext cx="4191000" cy="556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Window vs.  Model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1219200" y="3276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Shared Model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5257800" y="34290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Shared Window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~PP42.WAV">
            <a:hlinkClick r:id="" action="ppaction://media"/>
          </p:cNvPr>
          <p:cNvPicPr>
            <a:picLocks noRot="1" noChangeAspect="1"/>
          </p:cNvPicPr>
          <p:nvPr>
            <a:wavAudioFile r:embed="rId1" name="~PP4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163" y="1219200"/>
            <a:ext cx="3729037" cy="197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963" y="3810000"/>
            <a:ext cx="3352800" cy="26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1219200"/>
            <a:ext cx="37053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114800"/>
            <a:ext cx="37089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3810000"/>
            <a:ext cx="86106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1066800"/>
            <a:ext cx="8610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Centralized vs. Replicated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670782" y="194086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Centralized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45467" y="4988867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Replicated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~PP3457.WAV">
            <a:hlinkClick r:id="" action="ppaction://media"/>
          </p:cNvPr>
          <p:cNvPicPr>
            <a:picLocks noRot="1" noChangeAspect="1"/>
          </p:cNvPicPr>
          <p:nvPr>
            <a:wavAudioFile r:embed="rId1" name="~PP345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163" y="1219200"/>
            <a:ext cx="3729037" cy="197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963" y="3810000"/>
            <a:ext cx="3352800" cy="26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1219200"/>
            <a:ext cx="37053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114800"/>
            <a:ext cx="37089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1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066800"/>
            <a:ext cx="8686800" cy="32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219200"/>
            <a:ext cx="37053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Comparing Centralized Architectures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670782" y="194086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Centralized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369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524000"/>
            <a:ext cx="1371600" cy="32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905000" y="5105400"/>
            <a:ext cx="4648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to capture degree of centralization</a:t>
            </a:r>
            <a:endParaRPr lang="en-US" dirty="0"/>
          </a:p>
        </p:txBody>
      </p:sp>
      <p:pic>
        <p:nvPicPr>
          <p:cNvPr id="9" name="~PP104.WAV">
            <a:hlinkClick r:id="" action="ppaction://media"/>
          </p:cNvPr>
          <p:cNvPicPr>
            <a:picLocks noRot="1" noChangeAspect="1"/>
          </p:cNvPicPr>
          <p:nvPr>
            <a:wavAudioFile r:embed="rId2" name="~PP104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8163" y="1219200"/>
            <a:ext cx="3729037" cy="197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484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dirty="0"/>
              <a:t>Shared Window </a:t>
            </a:r>
            <a:r>
              <a:rPr lang="en-US" dirty="0" smtClean="0">
                <a:sym typeface="Wingdings" pitchFamily="2" charset="2"/>
              </a:rPr>
              <a:t> Shared Model</a:t>
            </a:r>
            <a:endParaRPr lang="en-US" dirty="0"/>
          </a:p>
        </p:txBody>
      </p:sp>
      <p:sp>
        <p:nvSpPr>
          <p:cNvPr id="1089560" name="Rectangle 1048"/>
          <p:cNvSpPr>
            <a:spLocks noChangeArrowheads="1"/>
          </p:cNvSpPr>
          <p:nvPr/>
        </p:nvSpPr>
        <p:spPr bwMode="auto">
          <a:xfrm>
            <a:off x="1600200" y="1828800"/>
            <a:ext cx="5464175" cy="1976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1058"/>
          <p:cNvGrpSpPr>
            <a:grpSpLocks/>
          </p:cNvGrpSpPr>
          <p:nvPr/>
        </p:nvGrpSpPr>
        <p:grpSpPr bwMode="auto">
          <a:xfrm>
            <a:off x="0" y="1676400"/>
            <a:ext cx="8763000" cy="3257550"/>
            <a:chOff x="0" y="2064"/>
            <a:chExt cx="5520" cy="2052"/>
          </a:xfrm>
        </p:grpSpPr>
        <p:pic>
          <p:nvPicPr>
            <p:cNvPr id="1089562" name="Picture 10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064"/>
              <a:ext cx="2736" cy="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9563" name="Picture 1051" descr="chungglptpvn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4" y="2064"/>
              <a:ext cx="2736" cy="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59"/>
          <p:cNvGrpSpPr>
            <a:grpSpLocks/>
          </p:cNvGrpSpPr>
          <p:nvPr/>
        </p:nvGrpSpPr>
        <p:grpSpPr bwMode="auto">
          <a:xfrm>
            <a:off x="2438400" y="2286000"/>
            <a:ext cx="3505200" cy="1447800"/>
            <a:chOff x="1536" y="2448"/>
            <a:chExt cx="2208" cy="912"/>
          </a:xfrm>
        </p:grpSpPr>
        <p:sp>
          <p:nvSpPr>
            <p:cNvPr id="1089564" name="Rectangle 1052"/>
            <p:cNvSpPr>
              <a:spLocks noChangeArrowheads="1"/>
            </p:cNvSpPr>
            <p:nvPr/>
          </p:nvSpPr>
          <p:spPr bwMode="auto">
            <a:xfrm>
              <a:off x="1536" y="2448"/>
              <a:ext cx="672" cy="81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89567" name="Rectangle 1055"/>
            <p:cNvSpPr>
              <a:spLocks noChangeArrowheads="1"/>
            </p:cNvSpPr>
            <p:nvPr/>
          </p:nvSpPr>
          <p:spPr bwMode="auto">
            <a:xfrm>
              <a:off x="3072" y="2544"/>
              <a:ext cx="672" cy="81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060"/>
          <p:cNvGrpSpPr>
            <a:grpSpLocks/>
          </p:cNvGrpSpPr>
          <p:nvPr/>
        </p:nvGrpSpPr>
        <p:grpSpPr bwMode="auto">
          <a:xfrm>
            <a:off x="838200" y="2133600"/>
            <a:ext cx="7620000" cy="2438400"/>
            <a:chOff x="528" y="2352"/>
            <a:chExt cx="4800" cy="1536"/>
          </a:xfrm>
        </p:grpSpPr>
        <p:sp>
          <p:nvSpPr>
            <p:cNvPr id="1089568" name="Rectangle 1056"/>
            <p:cNvSpPr>
              <a:spLocks noChangeArrowheads="1"/>
            </p:cNvSpPr>
            <p:nvPr/>
          </p:nvSpPr>
          <p:spPr bwMode="auto">
            <a:xfrm>
              <a:off x="528" y="2352"/>
              <a:ext cx="1296" cy="13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89569" name="Rectangle 1057"/>
            <p:cNvSpPr>
              <a:spLocks noChangeArrowheads="1"/>
            </p:cNvSpPr>
            <p:nvPr/>
          </p:nvSpPr>
          <p:spPr bwMode="auto">
            <a:xfrm>
              <a:off x="4032" y="2496"/>
              <a:ext cx="1296" cy="13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3" name="~PP998.WAV">
            <a:hlinkClick r:id="" action="ppaction://media"/>
          </p:cNvPr>
          <p:cNvPicPr>
            <a:picLocks noRot="1" noChangeAspect="1"/>
          </p:cNvPicPr>
          <p:nvPr>
            <a:wavAudioFile r:embed="rId1" name="~PP998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990600"/>
          </a:xfrm>
        </p:spPr>
        <p:txBody>
          <a:bodyPr/>
          <a:lstStyle/>
          <a:p>
            <a:r>
              <a:rPr lang="en-US" dirty="0" smtClean="0"/>
              <a:t>! (Shared Model </a:t>
            </a:r>
            <a:r>
              <a:rPr lang="en-US" dirty="0" smtClean="0">
                <a:sym typeface="Wingdings" pitchFamily="2" charset="2"/>
              </a:rPr>
              <a:t> Shared Window)</a:t>
            </a:r>
            <a:endParaRPr lang="en-US" dirty="0"/>
          </a:p>
        </p:txBody>
      </p:sp>
      <p:grpSp>
        <p:nvGrpSpPr>
          <p:cNvPr id="2" name="Group 1061"/>
          <p:cNvGrpSpPr>
            <a:grpSpLocks/>
          </p:cNvGrpSpPr>
          <p:nvPr/>
        </p:nvGrpSpPr>
        <p:grpSpPr bwMode="auto">
          <a:xfrm>
            <a:off x="1600200" y="2305050"/>
            <a:ext cx="5953125" cy="2038350"/>
            <a:chOff x="1002" y="2796"/>
            <a:chExt cx="3750" cy="1284"/>
          </a:xfrm>
        </p:grpSpPr>
        <p:graphicFrame>
          <p:nvGraphicFramePr>
            <p:cNvPr id="1179657" name="Object 1033"/>
            <p:cNvGraphicFramePr>
              <a:graphicFrameLocks noChangeAspect="1"/>
            </p:cNvGraphicFramePr>
            <p:nvPr/>
          </p:nvGraphicFramePr>
          <p:xfrm>
            <a:off x="1002" y="2796"/>
            <a:ext cx="1452" cy="1284"/>
          </p:xfrm>
          <a:graphic>
            <a:graphicData uri="http://schemas.openxmlformats.org/presentationml/2006/ole">
              <p:oleObj spid="_x0000_s1009666" name="Photo Editor Photo" r:id="rId6" imgW="2305372" imgH="2038095" progId="">
                <p:embed/>
              </p:oleObj>
            </a:graphicData>
          </a:graphic>
        </p:graphicFrame>
        <p:graphicFrame>
          <p:nvGraphicFramePr>
            <p:cNvPr id="1179658" name="Object 1034"/>
            <p:cNvGraphicFramePr>
              <a:graphicFrameLocks noChangeAspect="1"/>
            </p:cNvGraphicFramePr>
            <p:nvPr/>
          </p:nvGraphicFramePr>
          <p:xfrm>
            <a:off x="3306" y="2808"/>
            <a:ext cx="1446" cy="1272"/>
          </p:xfrm>
          <a:graphic>
            <a:graphicData uri="http://schemas.openxmlformats.org/presentationml/2006/ole">
              <p:oleObj spid="_x0000_s1009667" name="Photo Editor Photo" r:id="rId7" imgW="2295238" imgH="2019048" progId="">
                <p:embed/>
              </p:oleObj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1828800" y="5638800"/>
            <a:ext cx="4267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to capture degree of sharing.</a:t>
            </a:r>
            <a:endParaRPr lang="en-US" dirty="0"/>
          </a:p>
        </p:txBody>
      </p:sp>
      <p:pic>
        <p:nvPicPr>
          <p:cNvPr id="7" name="~PP1095.WAV">
            <a:hlinkClick r:id="" action="ppaction://media"/>
          </p:cNvPr>
          <p:cNvPicPr>
            <a:picLocks noRot="1" noChangeAspect="1"/>
          </p:cNvPicPr>
          <p:nvPr>
            <a:wavAudioFile r:embed="rId3" name="~PP1095.WAV"/>
          </p:nvPr>
        </p:nvPicPr>
        <p:blipFill>
          <a:blip r:embed="rId8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9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1-User Layer Stack</a:t>
            </a:r>
            <a:endParaRPr lang="en-US" b="1"/>
          </a:p>
        </p:txBody>
      </p:sp>
      <p:sp>
        <p:nvSpPr>
          <p:cNvPr id="1098755" name="Text Box 3"/>
          <p:cNvSpPr txBox="1">
            <a:spLocks noChangeArrowheads="1"/>
          </p:cNvSpPr>
          <p:nvPr/>
        </p:nvSpPr>
        <p:spPr bwMode="auto">
          <a:xfrm>
            <a:off x="533400" y="5592763"/>
            <a:ext cx="496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sp>
        <p:nvSpPr>
          <p:cNvPr id="1098756" name="Line 4"/>
          <p:cNvSpPr>
            <a:spLocks noChangeShapeType="1"/>
          </p:cNvSpPr>
          <p:nvPr/>
        </p:nvSpPr>
        <p:spPr bwMode="auto">
          <a:xfrm flipV="1">
            <a:off x="7239000" y="1066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98757" name="Text Box 5"/>
          <p:cNvSpPr txBox="1">
            <a:spLocks noChangeArrowheads="1"/>
          </p:cNvSpPr>
          <p:nvPr/>
        </p:nvSpPr>
        <p:spPr bwMode="auto">
          <a:xfrm>
            <a:off x="7239000" y="2514600"/>
            <a:ext cx="160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Increasing Abstraction</a:t>
            </a:r>
          </a:p>
        </p:txBody>
      </p:sp>
      <p:pic>
        <p:nvPicPr>
          <p:cNvPr id="1098758" name="Picture 6" descr="l220lg2z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5608638"/>
            <a:ext cx="7162800" cy="1020762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71600" y="4708525"/>
            <a:ext cx="1447800" cy="457200"/>
            <a:chOff x="2352" y="2496"/>
            <a:chExt cx="912" cy="288"/>
          </a:xfrm>
        </p:grpSpPr>
        <p:sp>
          <p:nvSpPr>
            <p:cNvPr id="1098760" name="Rectangle 8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rgbClr val="00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61" name="Text Box 9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71600" y="3641725"/>
            <a:ext cx="1447800" cy="457200"/>
            <a:chOff x="528" y="2016"/>
            <a:chExt cx="912" cy="288"/>
          </a:xfrm>
        </p:grpSpPr>
        <p:sp>
          <p:nvSpPr>
            <p:cNvPr id="1098763" name="Rectangle 1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00CC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64" name="Text Box 12"/>
            <p:cNvSpPr txBox="1">
              <a:spLocks noChangeArrowheads="1"/>
            </p:cNvSpPr>
            <p:nvPr/>
          </p:nvSpPr>
          <p:spPr bwMode="auto">
            <a:xfrm>
              <a:off x="576" y="2016"/>
              <a:ext cx="778" cy="250"/>
            </a:xfrm>
            <a:prstGeom prst="rect">
              <a:avLst/>
            </a:prstGeom>
            <a:solidFill>
              <a:srgbClr val="00CC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N-1</a:t>
              </a:r>
              <a:endParaRPr lang="en-US" sz="2000"/>
            </a:p>
          </p:txBody>
        </p:sp>
      </p:grpSp>
      <p:sp>
        <p:nvSpPr>
          <p:cNvPr id="1098765" name="Line 13"/>
          <p:cNvSpPr>
            <a:spLocks noChangeShapeType="1"/>
          </p:cNvSpPr>
          <p:nvPr/>
        </p:nvSpPr>
        <p:spPr bwMode="auto">
          <a:xfrm>
            <a:off x="2057400" y="2422525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66" name="Rectangle 14"/>
          <p:cNvSpPr>
            <a:spLocks noChangeArrowheads="1"/>
          </p:cNvSpPr>
          <p:nvPr/>
        </p:nvSpPr>
        <p:spPr bwMode="auto">
          <a:xfrm>
            <a:off x="1295400" y="974725"/>
            <a:ext cx="14478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67" name="Text Box 15"/>
          <p:cNvSpPr txBox="1">
            <a:spLocks noChangeArrowheads="1"/>
          </p:cNvSpPr>
          <p:nvPr/>
        </p:nvSpPr>
        <p:spPr bwMode="auto">
          <a:xfrm>
            <a:off x="1476375" y="1050925"/>
            <a:ext cx="10919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smtClean="0"/>
              <a:t>Layer </a:t>
            </a:r>
            <a:r>
              <a:rPr lang="en-US" sz="2000" dirty="0"/>
              <a:t>0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371600" y="1965325"/>
            <a:ext cx="1447800" cy="457200"/>
            <a:chOff x="2304" y="1440"/>
            <a:chExt cx="912" cy="288"/>
          </a:xfrm>
        </p:grpSpPr>
        <p:sp>
          <p:nvSpPr>
            <p:cNvPr id="1098769" name="Rectangle 17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CC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70" name="Text Box 18"/>
            <p:cNvSpPr txBox="1">
              <a:spLocks noChangeArrowheads="1"/>
            </p:cNvSpPr>
            <p:nvPr/>
          </p:nvSpPr>
          <p:spPr bwMode="auto">
            <a:xfrm>
              <a:off x="2400" y="1440"/>
              <a:ext cx="6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Layer 1</a:t>
              </a:r>
            </a:p>
          </p:txBody>
        </p:sp>
      </p:grpSp>
      <p:sp>
        <p:nvSpPr>
          <p:cNvPr id="1098771" name="Line 19"/>
          <p:cNvSpPr>
            <a:spLocks noChangeShapeType="1"/>
          </p:cNvSpPr>
          <p:nvPr/>
        </p:nvSpPr>
        <p:spPr bwMode="auto">
          <a:xfrm>
            <a:off x="2057400" y="4175125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72" name="Line 20"/>
          <p:cNvSpPr>
            <a:spLocks noChangeShapeType="1"/>
          </p:cNvSpPr>
          <p:nvPr/>
        </p:nvSpPr>
        <p:spPr bwMode="auto">
          <a:xfrm>
            <a:off x="2057400" y="5165725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73" name="Line 21"/>
          <p:cNvSpPr>
            <a:spLocks noChangeShapeType="1"/>
          </p:cNvSpPr>
          <p:nvPr/>
        </p:nvSpPr>
        <p:spPr bwMode="auto">
          <a:xfrm>
            <a:off x="2057400" y="1431925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8774" name="Text Box 22"/>
          <p:cNvSpPr txBox="1">
            <a:spLocks noChangeArrowheads="1"/>
          </p:cNvSpPr>
          <p:nvPr/>
        </p:nvSpPr>
        <p:spPr bwMode="auto">
          <a:xfrm>
            <a:off x="0" y="2819400"/>
            <a:ext cx="2209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Communication Layers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971800" y="990600"/>
            <a:ext cx="2590800" cy="4724400"/>
            <a:chOff x="1872" y="624"/>
            <a:chExt cx="1632" cy="2976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920" y="2976"/>
              <a:ext cx="912" cy="288"/>
              <a:chOff x="2352" y="2496"/>
              <a:chExt cx="912" cy="288"/>
            </a:xfrm>
          </p:grpSpPr>
          <p:sp>
            <p:nvSpPr>
              <p:cNvPr id="1098777" name="Rectangle 25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8778" name="Text Box 26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920" y="2304"/>
              <a:ext cx="912" cy="288"/>
              <a:chOff x="528" y="2016"/>
              <a:chExt cx="912" cy="288"/>
            </a:xfrm>
          </p:grpSpPr>
          <p:sp>
            <p:nvSpPr>
              <p:cNvPr id="1098780" name="Rectangle 28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8781" name="Text Box 29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N-1</a:t>
                </a:r>
                <a:endParaRPr lang="en-US" sz="2000"/>
              </a:p>
            </p:txBody>
          </p:sp>
        </p:grpSp>
        <p:sp>
          <p:nvSpPr>
            <p:cNvPr id="1098782" name="Line 30"/>
            <p:cNvSpPr>
              <a:spLocks noChangeShapeType="1"/>
            </p:cNvSpPr>
            <p:nvPr/>
          </p:nvSpPr>
          <p:spPr bwMode="auto">
            <a:xfrm>
              <a:off x="2352" y="1536"/>
              <a:ext cx="0" cy="76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83" name="Rectangle 31"/>
            <p:cNvSpPr>
              <a:spLocks noChangeArrowheads="1"/>
            </p:cNvSpPr>
            <p:nvPr/>
          </p:nvSpPr>
          <p:spPr bwMode="auto">
            <a:xfrm>
              <a:off x="1872" y="624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84" name="Text Box 32"/>
            <p:cNvSpPr txBox="1">
              <a:spLocks noChangeArrowheads="1"/>
            </p:cNvSpPr>
            <p:nvPr/>
          </p:nvSpPr>
          <p:spPr bwMode="auto">
            <a:xfrm>
              <a:off x="1920" y="672"/>
              <a:ext cx="73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/>
                <a:t> </a:t>
              </a:r>
              <a:r>
                <a:rPr lang="en-US" sz="2000" dirty="0" smtClean="0"/>
                <a:t>Layer </a:t>
              </a:r>
              <a:r>
                <a:rPr lang="en-US" sz="2000" dirty="0"/>
                <a:t>0</a:t>
              </a:r>
            </a:p>
          </p:txBody>
        </p: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1920" y="1248"/>
              <a:ext cx="912" cy="288"/>
              <a:chOff x="2304" y="1440"/>
              <a:chExt cx="912" cy="288"/>
            </a:xfrm>
          </p:grpSpPr>
          <p:sp>
            <p:nvSpPr>
              <p:cNvPr id="1098786" name="Rectangle 3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8787" name="Text Box 35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0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1</a:t>
                </a:r>
              </a:p>
            </p:txBody>
          </p:sp>
        </p:grpSp>
        <p:sp>
          <p:nvSpPr>
            <p:cNvPr id="1098788" name="Line 36"/>
            <p:cNvSpPr>
              <a:spLocks noChangeShapeType="1"/>
            </p:cNvSpPr>
            <p:nvPr/>
          </p:nvSpPr>
          <p:spPr bwMode="auto">
            <a:xfrm>
              <a:off x="2352" y="264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89" name="Line 37"/>
            <p:cNvSpPr>
              <a:spLocks noChangeShapeType="1"/>
            </p:cNvSpPr>
            <p:nvPr/>
          </p:nvSpPr>
          <p:spPr bwMode="auto">
            <a:xfrm>
              <a:off x="2352" y="3264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90" name="Line 38"/>
            <p:cNvSpPr>
              <a:spLocks noChangeShapeType="1"/>
            </p:cNvSpPr>
            <p:nvPr/>
          </p:nvSpPr>
          <p:spPr bwMode="auto">
            <a:xfrm>
              <a:off x="2352" y="91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8791" name="Text Box 39"/>
            <p:cNvSpPr txBox="1">
              <a:spLocks noChangeArrowheads="1"/>
            </p:cNvSpPr>
            <p:nvPr/>
          </p:nvSpPr>
          <p:spPr bwMode="auto">
            <a:xfrm>
              <a:off x="2592" y="1776"/>
              <a:ext cx="9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2000"/>
                <a:t>I/O Layers</a:t>
              </a:r>
            </a:p>
          </p:txBody>
        </p:sp>
      </p:grpSp>
      <p:sp>
        <p:nvSpPr>
          <p:cNvPr id="1098792" name="Text Box 40"/>
          <p:cNvSpPr txBox="1">
            <a:spLocks noChangeArrowheads="1"/>
          </p:cNvSpPr>
          <p:nvPr/>
        </p:nvSpPr>
        <p:spPr bwMode="auto">
          <a:xfrm>
            <a:off x="7696200" y="57150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/>
              <a:t>Physical Devices</a:t>
            </a:r>
          </a:p>
        </p:txBody>
      </p:sp>
      <p:pic>
        <p:nvPicPr>
          <p:cNvPr id="41" name="~PP3818.WAV">
            <a:hlinkClick r:id="" action="ppaction://media"/>
          </p:cNvPr>
          <p:cNvPicPr>
            <a:picLocks noRot="1" noChangeAspect="1"/>
          </p:cNvPicPr>
          <p:nvPr>
            <a:wavAudioFile r:embed="rId2" name="~PP3818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219200"/>
            <a:ext cx="8305800" cy="4191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 Abstractions vs. General Issues</a:t>
            </a:r>
            <a:endParaRPr lang="en-US" dirty="0"/>
          </a:p>
        </p:txBody>
      </p:sp>
      <p:pic>
        <p:nvPicPr>
          <p:cNvPr id="1217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05957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7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447800"/>
            <a:ext cx="4110037" cy="28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67000" y="4495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Abstraction-independent issues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49530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/>
              <a:t>Example Stack</a:t>
            </a:r>
            <a:endParaRPr lang="en-US" b="1"/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3352800" y="4267200"/>
            <a:ext cx="1676400" cy="533400"/>
            <a:chOff x="2208" y="2448"/>
            <a:chExt cx="1056" cy="336"/>
          </a:xfrm>
        </p:grpSpPr>
        <p:sp>
          <p:nvSpPr>
            <p:cNvPr id="1359876" name="Rectangle 1028"/>
            <p:cNvSpPr>
              <a:spLocks noChangeArrowheads="1"/>
            </p:cNvSpPr>
            <p:nvPr/>
          </p:nvSpPr>
          <p:spPr bwMode="auto">
            <a:xfrm>
              <a:off x="2256" y="2496"/>
              <a:ext cx="1008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77" name="Text Box 1029"/>
            <p:cNvSpPr txBox="1">
              <a:spLocks noChangeArrowheads="1"/>
            </p:cNvSpPr>
            <p:nvPr/>
          </p:nvSpPr>
          <p:spPr bwMode="auto">
            <a:xfrm>
              <a:off x="2208" y="2448"/>
              <a:ext cx="105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err="1">
                  <a:solidFill>
                    <a:schemeClr val="bg1"/>
                  </a:solidFill>
                </a:rPr>
                <a:t>Framebuffer</a:t>
              </a:r>
              <a:endParaRPr lang="en-US" sz="2000" dirty="0"/>
            </a:p>
          </p:txBody>
        </p:sp>
      </p:grp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3581400" y="3276600"/>
            <a:ext cx="1447800" cy="457200"/>
            <a:chOff x="528" y="2016"/>
            <a:chExt cx="912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6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Window</a:t>
              </a:r>
              <a:endParaRPr lang="en-US" sz="2000"/>
            </a:p>
          </p:txBody>
        </p:sp>
      </p:grpSp>
      <p:sp>
        <p:nvSpPr>
          <p:cNvPr id="1359881" name="Line 1033"/>
          <p:cNvSpPr>
            <a:spLocks noChangeShapeType="1"/>
          </p:cNvSpPr>
          <p:nvPr/>
        </p:nvSpPr>
        <p:spPr bwMode="auto">
          <a:xfrm>
            <a:off x="4267200" y="2057400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2" name="Rectangle 1034"/>
          <p:cNvSpPr>
            <a:spLocks noChangeArrowheads="1"/>
          </p:cNvSpPr>
          <p:nvPr/>
        </p:nvSpPr>
        <p:spPr bwMode="auto">
          <a:xfrm>
            <a:off x="3505200" y="6096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3" name="Text Box 1035"/>
          <p:cNvSpPr txBox="1">
            <a:spLocks noChangeArrowheads="1"/>
          </p:cNvSpPr>
          <p:nvPr/>
        </p:nvSpPr>
        <p:spPr bwMode="auto">
          <a:xfrm>
            <a:off x="3581400" y="685800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/>
              <a:t>    Data</a:t>
            </a:r>
          </a:p>
        </p:txBody>
      </p:sp>
      <p:grpSp>
        <p:nvGrpSpPr>
          <p:cNvPr id="4" name="Group 1036"/>
          <p:cNvGrpSpPr>
            <a:grpSpLocks/>
          </p:cNvGrpSpPr>
          <p:nvPr/>
        </p:nvGrpSpPr>
        <p:grpSpPr bwMode="auto">
          <a:xfrm>
            <a:off x="3581400" y="1600200"/>
            <a:ext cx="1447800" cy="457200"/>
            <a:chOff x="2304" y="1440"/>
            <a:chExt cx="912" cy="288"/>
          </a:xfrm>
        </p:grpSpPr>
        <p:sp>
          <p:nvSpPr>
            <p:cNvPr id="1359885" name="Rectangle 1037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6" name="Text Box 1038"/>
            <p:cNvSpPr txBox="1">
              <a:spLocks noChangeArrowheads="1"/>
            </p:cNvSpPr>
            <p:nvPr/>
          </p:nvSpPr>
          <p:spPr bwMode="auto">
            <a:xfrm>
              <a:off x="2400" y="1440"/>
              <a:ext cx="5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Widget</a:t>
              </a:r>
            </a:p>
          </p:txBody>
        </p:sp>
      </p:grpSp>
      <p:sp>
        <p:nvSpPr>
          <p:cNvPr id="1359888" name="Line 1040"/>
          <p:cNvSpPr>
            <a:spLocks noChangeShapeType="1"/>
          </p:cNvSpPr>
          <p:nvPr/>
        </p:nvSpPr>
        <p:spPr bwMode="auto">
          <a:xfrm flipV="1">
            <a:off x="5105400" y="9906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59890" name="Line 1042"/>
          <p:cNvSpPr>
            <a:spLocks noChangeShapeType="1"/>
          </p:cNvSpPr>
          <p:nvPr/>
        </p:nvSpPr>
        <p:spPr bwMode="auto">
          <a:xfrm>
            <a:off x="4267200" y="38100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043"/>
          <p:cNvGrpSpPr>
            <a:grpSpLocks/>
          </p:cNvGrpSpPr>
          <p:nvPr/>
        </p:nvGrpSpPr>
        <p:grpSpPr bwMode="auto">
          <a:xfrm>
            <a:off x="3505200" y="53673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3812354" name="Clip" r:id="rId6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894" name="Line 1046"/>
          <p:cNvSpPr>
            <a:spLocks noChangeShapeType="1"/>
          </p:cNvSpPr>
          <p:nvPr/>
        </p:nvSpPr>
        <p:spPr bwMode="auto">
          <a:xfrm>
            <a:off x="4267200" y="48006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95" name="Line 1047"/>
          <p:cNvSpPr>
            <a:spLocks noChangeShapeType="1"/>
          </p:cNvSpPr>
          <p:nvPr/>
        </p:nvSpPr>
        <p:spPr bwMode="auto">
          <a:xfrm>
            <a:off x="4267200" y="106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48"/>
          <p:cNvGrpSpPr>
            <a:grpSpLocks/>
          </p:cNvGrpSpPr>
          <p:nvPr/>
        </p:nvGrpSpPr>
        <p:grpSpPr bwMode="auto">
          <a:xfrm>
            <a:off x="1066800" y="4267200"/>
            <a:ext cx="1447800" cy="762000"/>
            <a:chOff x="672" y="2736"/>
            <a:chExt cx="912" cy="480"/>
          </a:xfrm>
        </p:grpSpPr>
        <p:sp>
          <p:nvSpPr>
            <p:cNvPr id="1359897" name="Text Box 1049"/>
            <p:cNvSpPr txBox="1">
              <a:spLocks noChangeArrowheads="1"/>
            </p:cNvSpPr>
            <p:nvPr/>
          </p:nvSpPr>
          <p:spPr bwMode="auto">
            <a:xfrm>
              <a:off x="979" y="2736"/>
              <a:ext cx="3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sp>
          <p:nvSpPr>
            <p:cNvPr id="1359898" name="Rectangle 1050"/>
            <p:cNvSpPr>
              <a:spLocks noChangeArrowheads="1"/>
            </p:cNvSpPr>
            <p:nvPr/>
          </p:nvSpPr>
          <p:spPr bwMode="auto">
            <a:xfrm>
              <a:off x="672" y="2784"/>
              <a:ext cx="912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59899" name="Oval 1051"/>
            <p:cNvSpPr>
              <a:spLocks noChangeArrowheads="1"/>
            </p:cNvSpPr>
            <p:nvPr/>
          </p:nvSpPr>
          <p:spPr bwMode="auto">
            <a:xfrm>
              <a:off x="81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0" name="Oval 1052"/>
            <p:cNvSpPr>
              <a:spLocks noChangeArrowheads="1"/>
            </p:cNvSpPr>
            <p:nvPr/>
          </p:nvSpPr>
          <p:spPr bwMode="auto">
            <a:xfrm>
              <a:off x="91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1" name="Oval 1053"/>
            <p:cNvSpPr>
              <a:spLocks noChangeArrowheads="1"/>
            </p:cNvSpPr>
            <p:nvPr/>
          </p:nvSpPr>
          <p:spPr bwMode="auto">
            <a:xfrm>
              <a:off x="100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2" name="Oval 1054"/>
            <p:cNvSpPr>
              <a:spLocks noChangeArrowheads="1"/>
            </p:cNvSpPr>
            <p:nvPr/>
          </p:nvSpPr>
          <p:spPr bwMode="auto">
            <a:xfrm>
              <a:off x="1104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3" name="Oval 1055"/>
            <p:cNvSpPr>
              <a:spLocks noChangeArrowheads="1"/>
            </p:cNvSpPr>
            <p:nvPr/>
          </p:nvSpPr>
          <p:spPr bwMode="auto">
            <a:xfrm>
              <a:off x="120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4" name="Oval 1056"/>
            <p:cNvSpPr>
              <a:spLocks noChangeArrowheads="1"/>
            </p:cNvSpPr>
            <p:nvPr/>
          </p:nvSpPr>
          <p:spPr bwMode="auto">
            <a:xfrm>
              <a:off x="129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5" name="Oval 1057"/>
            <p:cNvSpPr>
              <a:spLocks noChangeArrowheads="1"/>
            </p:cNvSpPr>
            <p:nvPr/>
          </p:nvSpPr>
          <p:spPr bwMode="auto">
            <a:xfrm>
              <a:off x="139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6" name="Oval 1058"/>
            <p:cNvSpPr>
              <a:spLocks noChangeArrowheads="1"/>
            </p:cNvSpPr>
            <p:nvPr/>
          </p:nvSpPr>
          <p:spPr bwMode="auto">
            <a:xfrm>
              <a:off x="148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7" name="Oval 1059"/>
            <p:cNvSpPr>
              <a:spLocks noChangeArrowheads="1"/>
            </p:cNvSpPr>
            <p:nvPr/>
          </p:nvSpPr>
          <p:spPr bwMode="auto">
            <a:xfrm>
              <a:off x="72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8" name="Oval 1060"/>
            <p:cNvSpPr>
              <a:spLocks noChangeArrowheads="1"/>
            </p:cNvSpPr>
            <p:nvPr/>
          </p:nvSpPr>
          <p:spPr bwMode="auto">
            <a:xfrm>
              <a:off x="81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9" name="Oval 1061"/>
            <p:cNvSpPr>
              <a:spLocks noChangeArrowheads="1"/>
            </p:cNvSpPr>
            <p:nvPr/>
          </p:nvSpPr>
          <p:spPr bwMode="auto">
            <a:xfrm>
              <a:off x="91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0" name="Oval 1062"/>
            <p:cNvSpPr>
              <a:spLocks noChangeArrowheads="1"/>
            </p:cNvSpPr>
            <p:nvPr/>
          </p:nvSpPr>
          <p:spPr bwMode="auto">
            <a:xfrm>
              <a:off x="100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1" name="Oval 1063"/>
            <p:cNvSpPr>
              <a:spLocks noChangeArrowheads="1"/>
            </p:cNvSpPr>
            <p:nvPr/>
          </p:nvSpPr>
          <p:spPr bwMode="auto">
            <a:xfrm>
              <a:off x="1104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2" name="Oval 1064"/>
            <p:cNvSpPr>
              <a:spLocks noChangeArrowheads="1"/>
            </p:cNvSpPr>
            <p:nvPr/>
          </p:nvSpPr>
          <p:spPr bwMode="auto">
            <a:xfrm>
              <a:off x="120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3" name="Oval 1065"/>
            <p:cNvSpPr>
              <a:spLocks noChangeArrowheads="1"/>
            </p:cNvSpPr>
            <p:nvPr/>
          </p:nvSpPr>
          <p:spPr bwMode="auto">
            <a:xfrm>
              <a:off x="129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4" name="Oval 1066"/>
            <p:cNvSpPr>
              <a:spLocks noChangeArrowheads="1"/>
            </p:cNvSpPr>
            <p:nvPr/>
          </p:nvSpPr>
          <p:spPr bwMode="auto">
            <a:xfrm>
              <a:off x="139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5" name="Oval 1067"/>
            <p:cNvSpPr>
              <a:spLocks noChangeArrowheads="1"/>
            </p:cNvSpPr>
            <p:nvPr/>
          </p:nvSpPr>
          <p:spPr bwMode="auto">
            <a:xfrm>
              <a:off x="148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6" name="Oval 1068"/>
            <p:cNvSpPr>
              <a:spLocks noChangeArrowheads="1"/>
            </p:cNvSpPr>
            <p:nvPr/>
          </p:nvSpPr>
          <p:spPr bwMode="auto">
            <a:xfrm>
              <a:off x="72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7" name="Oval 1069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8" name="Oval 1070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9" name="Oval 1071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0" name="Oval 1072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1" name="Oval 1073"/>
            <p:cNvSpPr>
              <a:spLocks noChangeArrowheads="1"/>
            </p:cNvSpPr>
            <p:nvPr/>
          </p:nvSpPr>
          <p:spPr bwMode="auto">
            <a:xfrm>
              <a:off x="120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2" name="Oval 1074"/>
            <p:cNvSpPr>
              <a:spLocks noChangeArrowheads="1"/>
            </p:cNvSpPr>
            <p:nvPr/>
          </p:nvSpPr>
          <p:spPr bwMode="auto">
            <a:xfrm>
              <a:off x="129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3" name="Oval 1075"/>
            <p:cNvSpPr>
              <a:spLocks noChangeArrowheads="1"/>
            </p:cNvSpPr>
            <p:nvPr/>
          </p:nvSpPr>
          <p:spPr bwMode="auto">
            <a:xfrm>
              <a:off x="139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4" name="Oval 1076"/>
            <p:cNvSpPr>
              <a:spLocks noChangeArrowheads="1"/>
            </p:cNvSpPr>
            <p:nvPr/>
          </p:nvSpPr>
          <p:spPr bwMode="auto">
            <a:xfrm>
              <a:off x="148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5" name="Oval 1077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6" name="Oval 1078"/>
            <p:cNvSpPr>
              <a:spLocks noChangeArrowheads="1"/>
            </p:cNvSpPr>
            <p:nvPr/>
          </p:nvSpPr>
          <p:spPr bwMode="auto">
            <a:xfrm>
              <a:off x="81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7" name="Oval 1079"/>
            <p:cNvSpPr>
              <a:spLocks noChangeArrowheads="1"/>
            </p:cNvSpPr>
            <p:nvPr/>
          </p:nvSpPr>
          <p:spPr bwMode="auto">
            <a:xfrm>
              <a:off x="91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8" name="Oval 1080"/>
            <p:cNvSpPr>
              <a:spLocks noChangeArrowheads="1"/>
            </p:cNvSpPr>
            <p:nvPr/>
          </p:nvSpPr>
          <p:spPr bwMode="auto">
            <a:xfrm>
              <a:off x="100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9" name="Oval 1081"/>
            <p:cNvSpPr>
              <a:spLocks noChangeArrowheads="1"/>
            </p:cNvSpPr>
            <p:nvPr/>
          </p:nvSpPr>
          <p:spPr bwMode="auto">
            <a:xfrm>
              <a:off x="1104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0" name="Oval 1082"/>
            <p:cNvSpPr>
              <a:spLocks noChangeArrowheads="1"/>
            </p:cNvSpPr>
            <p:nvPr/>
          </p:nvSpPr>
          <p:spPr bwMode="auto">
            <a:xfrm>
              <a:off x="120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1" name="Oval 1083"/>
            <p:cNvSpPr>
              <a:spLocks noChangeArrowheads="1"/>
            </p:cNvSpPr>
            <p:nvPr/>
          </p:nvSpPr>
          <p:spPr bwMode="auto">
            <a:xfrm>
              <a:off x="129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2" name="Oval 1084"/>
            <p:cNvSpPr>
              <a:spLocks noChangeArrowheads="1"/>
            </p:cNvSpPr>
            <p:nvPr/>
          </p:nvSpPr>
          <p:spPr bwMode="auto">
            <a:xfrm>
              <a:off x="139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3" name="Oval 1085"/>
            <p:cNvSpPr>
              <a:spLocks noChangeArrowheads="1"/>
            </p:cNvSpPr>
            <p:nvPr/>
          </p:nvSpPr>
          <p:spPr bwMode="auto">
            <a:xfrm>
              <a:off x="148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4" name="Oval 1086"/>
            <p:cNvSpPr>
              <a:spLocks noChangeArrowheads="1"/>
            </p:cNvSpPr>
            <p:nvPr/>
          </p:nvSpPr>
          <p:spPr bwMode="auto">
            <a:xfrm>
              <a:off x="72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946" name="Rectangle 1098"/>
          <p:cNvSpPr>
            <a:spLocks noChangeArrowheads="1"/>
          </p:cNvSpPr>
          <p:nvPr/>
        </p:nvSpPr>
        <p:spPr bwMode="auto">
          <a:xfrm>
            <a:off x="1066800" y="609600"/>
            <a:ext cx="14478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9947" name="Text Box 1099"/>
          <p:cNvSpPr txBox="1">
            <a:spLocks noChangeArrowheads="1"/>
          </p:cNvSpPr>
          <p:nvPr/>
        </p:nvSpPr>
        <p:spPr bwMode="auto">
          <a:xfrm>
            <a:off x="1143000" y="685800"/>
            <a:ext cx="5334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1359948" name="Text Box 1100"/>
          <p:cNvSpPr txBox="1">
            <a:spLocks noChangeArrowheads="1"/>
          </p:cNvSpPr>
          <p:nvPr/>
        </p:nvSpPr>
        <p:spPr bwMode="auto">
          <a:xfrm>
            <a:off x="1752600" y="685800"/>
            <a:ext cx="6096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6.2</a:t>
            </a:r>
          </a:p>
        </p:txBody>
      </p:sp>
      <p:sp>
        <p:nvSpPr>
          <p:cNvPr id="83" name="Text Box 5"/>
          <p:cNvSpPr txBox="1">
            <a:spLocks noChangeArrowheads="1"/>
          </p:cNvSpPr>
          <p:nvPr/>
        </p:nvSpPr>
        <p:spPr bwMode="auto">
          <a:xfrm>
            <a:off x="7010400" y="1066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Increasing Abstraction</a:t>
            </a:r>
          </a:p>
        </p:txBody>
      </p:sp>
      <p:sp>
        <p:nvSpPr>
          <p:cNvPr id="82" name="Text Box 1056"/>
          <p:cNvSpPr txBox="1">
            <a:spLocks noChangeArrowheads="1"/>
          </p:cNvSpPr>
          <p:nvPr/>
        </p:nvSpPr>
        <p:spPr bwMode="auto">
          <a:xfrm>
            <a:off x="5105400" y="609600"/>
            <a:ext cx="168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Abstraction</a:t>
            </a:r>
          </a:p>
        </p:txBody>
      </p:sp>
      <p:sp>
        <p:nvSpPr>
          <p:cNvPr id="84" name="Text Box 1058"/>
          <p:cNvSpPr txBox="1">
            <a:spLocks noChangeArrowheads="1"/>
          </p:cNvSpPr>
          <p:nvPr/>
        </p:nvSpPr>
        <p:spPr bwMode="auto">
          <a:xfrm>
            <a:off x="5105400" y="131451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err="1" smtClean="0"/>
              <a:t>Interactor</a:t>
            </a:r>
            <a:endParaRPr lang="en-US" sz="2000" dirty="0"/>
          </a:p>
        </p:txBody>
      </p:sp>
      <p:sp>
        <p:nvSpPr>
          <p:cNvPr id="86" name="Text Box 1060"/>
          <p:cNvSpPr txBox="1">
            <a:spLocks noChangeArrowheads="1"/>
          </p:cNvSpPr>
          <p:nvPr/>
        </p:nvSpPr>
        <p:spPr bwMode="auto">
          <a:xfrm>
            <a:off x="5105400" y="43434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err="1"/>
              <a:t>Interactor</a:t>
            </a:r>
            <a:endParaRPr lang="en-US" sz="2000" dirty="0"/>
          </a:p>
        </p:txBody>
      </p:sp>
      <p:grpSp>
        <p:nvGrpSpPr>
          <p:cNvPr id="7" name="Group 102"/>
          <p:cNvGrpSpPr/>
          <p:nvPr/>
        </p:nvGrpSpPr>
        <p:grpSpPr>
          <a:xfrm>
            <a:off x="1066800" y="3276600"/>
            <a:ext cx="1447800" cy="685800"/>
            <a:chOff x="1066800" y="3352800"/>
            <a:chExt cx="1447800" cy="685800"/>
          </a:xfrm>
        </p:grpSpPr>
        <p:grpSp>
          <p:nvGrpSpPr>
            <p:cNvPr id="8" name="Group 1101"/>
            <p:cNvGrpSpPr>
              <a:grpSpLocks/>
            </p:cNvGrpSpPr>
            <p:nvPr/>
          </p:nvGrpSpPr>
          <p:grpSpPr bwMode="auto">
            <a:xfrm>
              <a:off x="1066800" y="3352800"/>
              <a:ext cx="1447800" cy="685800"/>
              <a:chOff x="672" y="2112"/>
              <a:chExt cx="912" cy="432"/>
            </a:xfrm>
          </p:grpSpPr>
          <p:sp>
            <p:nvSpPr>
              <p:cNvPr id="1359951" name="Rectangle 1103"/>
              <p:cNvSpPr>
                <a:spLocks noChangeArrowheads="1"/>
              </p:cNvSpPr>
              <p:nvPr/>
            </p:nvSpPr>
            <p:spPr bwMode="auto">
              <a:xfrm>
                <a:off x="720" y="2160"/>
                <a:ext cx="384" cy="33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59950" name="Rectangle 1102"/>
              <p:cNvSpPr>
                <a:spLocks noChangeArrowheads="1"/>
              </p:cNvSpPr>
              <p:nvPr/>
            </p:nvSpPr>
            <p:spPr bwMode="auto">
              <a:xfrm>
                <a:off x="672" y="2112"/>
                <a:ext cx="912" cy="4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1828800" y="3505200"/>
              <a:ext cx="609600" cy="4572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1103"/>
            <p:cNvSpPr>
              <a:spLocks noChangeArrowheads="1"/>
            </p:cNvSpPr>
            <p:nvPr/>
          </p:nvSpPr>
          <p:spPr bwMode="auto">
            <a:xfrm>
              <a:off x="1143000" y="35052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828800" y="35814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 Box 1058"/>
          <p:cNvSpPr txBox="1">
            <a:spLocks noChangeArrowheads="1"/>
          </p:cNvSpPr>
          <p:nvPr/>
        </p:nvSpPr>
        <p:spPr bwMode="auto">
          <a:xfrm>
            <a:off x="5105400" y="169551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Abstraction</a:t>
            </a:r>
            <a:endParaRPr lang="en-US" sz="2000" dirty="0"/>
          </a:p>
        </p:txBody>
      </p:sp>
      <p:sp>
        <p:nvSpPr>
          <p:cNvPr id="106" name="Text Box 1058"/>
          <p:cNvSpPr txBox="1">
            <a:spLocks noChangeArrowheads="1"/>
          </p:cNvSpPr>
          <p:nvPr/>
        </p:nvSpPr>
        <p:spPr bwMode="auto">
          <a:xfrm>
            <a:off x="5105400" y="32004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err="1" smtClean="0"/>
              <a:t>Interactor</a:t>
            </a:r>
            <a:endParaRPr lang="en-US" sz="2000" dirty="0"/>
          </a:p>
        </p:txBody>
      </p:sp>
      <p:sp>
        <p:nvSpPr>
          <p:cNvPr id="107" name="Text Box 1058"/>
          <p:cNvSpPr txBox="1">
            <a:spLocks noChangeArrowheads="1"/>
          </p:cNvSpPr>
          <p:nvPr/>
        </p:nvSpPr>
        <p:spPr bwMode="auto">
          <a:xfrm>
            <a:off x="5105400" y="35814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Abstraction</a:t>
            </a:r>
            <a:endParaRPr lang="en-US" sz="2000" dirty="0"/>
          </a:p>
        </p:txBody>
      </p:sp>
      <p:cxnSp>
        <p:nvCxnSpPr>
          <p:cNvPr id="112" name="Straight Arrow Connector 111"/>
          <p:cNvCxnSpPr>
            <a:stCxn id="126" idx="1"/>
          </p:cNvCxnSpPr>
          <p:nvPr/>
        </p:nvCxnSpPr>
        <p:spPr>
          <a:xfrm rot="10800000">
            <a:off x="1638300" y="2057400"/>
            <a:ext cx="1028700" cy="337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25" idx="1"/>
          </p:cNvCxnSpPr>
          <p:nvPr/>
        </p:nvCxnSpPr>
        <p:spPr>
          <a:xfrm rot="10800000">
            <a:off x="1295400" y="2057400"/>
            <a:ext cx="20574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5" idx="1"/>
          </p:cNvCxnSpPr>
          <p:nvPr/>
        </p:nvCxnSpPr>
        <p:spPr>
          <a:xfrm rot="10800000" flipV="1">
            <a:off x="1447800" y="3086100"/>
            <a:ext cx="19050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352800" y="2895600"/>
            <a:ext cx="19812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Syntactic Sugar 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667000" y="2209800"/>
            <a:ext cx="31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Abstraction Representation</a:t>
            </a:r>
            <a:endParaRPr lang="en-US" dirty="0"/>
          </a:p>
        </p:txBody>
      </p:sp>
      <p:sp>
        <p:nvSpPr>
          <p:cNvPr id="127" name="Plus 126"/>
          <p:cNvSpPr/>
          <p:nvPr/>
        </p:nvSpPr>
        <p:spPr>
          <a:xfrm>
            <a:off x="4038600" y="2590800"/>
            <a:ext cx="381000" cy="304800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5638800" y="55626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Syntactic sugar ~ IF keyword, packet header</a:t>
            </a:r>
            <a:endParaRPr lang="en-US" dirty="0"/>
          </a:p>
        </p:txBody>
      </p:sp>
      <p:pic>
        <p:nvPicPr>
          <p:cNvPr id="99" name="~PP1504.WAV">
            <a:hlinkClick r:id="" action="ppaction://media"/>
          </p:cNvPr>
          <p:cNvPicPr>
            <a:picLocks noRot="1" noChangeAspect="1"/>
          </p:cNvPicPr>
          <p:nvPr>
            <a:wavAudioFile r:embed="rId3" name="~PP1504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990600" y="1600200"/>
            <a:ext cx="1524000" cy="685800"/>
            <a:chOff x="5410200" y="1600200"/>
            <a:chExt cx="1524000" cy="685800"/>
          </a:xfrm>
        </p:grpSpPr>
        <p:grpSp>
          <p:nvGrpSpPr>
            <p:cNvPr id="123" name="Group 84"/>
            <p:cNvGrpSpPr/>
            <p:nvPr/>
          </p:nvGrpSpPr>
          <p:grpSpPr>
            <a:xfrm>
              <a:off x="5410200" y="1600200"/>
              <a:ext cx="1524000" cy="685800"/>
              <a:chOff x="1143000" y="1676400"/>
              <a:chExt cx="1524000" cy="685800"/>
            </a:xfrm>
          </p:grpSpPr>
          <p:sp>
            <p:nvSpPr>
              <p:cNvPr id="129" name="Rectangle 1103"/>
              <p:cNvSpPr>
                <a:spLocks noChangeArrowheads="1"/>
              </p:cNvSpPr>
              <p:nvPr/>
            </p:nvSpPr>
            <p:spPr bwMode="auto">
              <a:xfrm>
                <a:off x="1143000" y="18288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0" name="Rectangle 1090"/>
              <p:cNvSpPr>
                <a:spLocks noChangeArrowheads="1"/>
              </p:cNvSpPr>
              <p:nvPr/>
            </p:nvSpPr>
            <p:spPr bwMode="auto">
              <a:xfrm>
                <a:off x="1219200" y="1676400"/>
                <a:ext cx="1447800" cy="685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31" name="Group 1091"/>
              <p:cNvGrpSpPr>
                <a:grpSpLocks/>
              </p:cNvGrpSpPr>
              <p:nvPr/>
            </p:nvGrpSpPr>
            <p:grpSpPr bwMode="auto">
              <a:xfrm>
                <a:off x="1219200" y="1828657"/>
                <a:ext cx="152400" cy="380856"/>
                <a:chOff x="1968" y="1145"/>
                <a:chExt cx="192" cy="377"/>
              </a:xfrm>
            </p:grpSpPr>
            <p:sp>
              <p:nvSpPr>
                <p:cNvPr id="135" name="Rectangle 1092"/>
                <p:cNvSpPr>
                  <a:spLocks noChangeArrowheads="1"/>
                </p:cNvSpPr>
                <p:nvPr/>
              </p:nvSpPr>
              <p:spPr bwMode="auto">
                <a:xfrm>
                  <a:off x="1968" y="1145"/>
                  <a:ext cx="192" cy="37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Rectangle 1093"/>
                <p:cNvSpPr>
                  <a:spLocks noChangeArrowheads="1"/>
                </p:cNvSpPr>
                <p:nvPr/>
              </p:nvSpPr>
              <p:spPr bwMode="auto">
                <a:xfrm>
                  <a:off x="1968" y="1296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3" name="Rectangle 132"/>
              <p:cNvSpPr/>
              <p:nvPr/>
            </p:nvSpPr>
            <p:spPr>
              <a:xfrm>
                <a:off x="1828800" y="1828800"/>
                <a:ext cx="6096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 Box 1097"/>
              <p:cNvSpPr txBox="1">
                <a:spLocks noChangeArrowheads="1"/>
              </p:cNvSpPr>
              <p:nvPr/>
            </p:nvSpPr>
            <p:spPr bwMode="auto">
              <a:xfrm>
                <a:off x="1905000" y="1828800"/>
                <a:ext cx="457200" cy="24622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6.2</a:t>
                </a:r>
              </a:p>
            </p:txBody>
          </p:sp>
        </p:grpSp>
        <p:sp>
          <p:nvSpPr>
            <p:cNvPr id="124" name="Line 1095"/>
            <p:cNvSpPr>
              <a:spLocks noChangeShapeType="1"/>
            </p:cNvSpPr>
            <p:nvPr/>
          </p:nvSpPr>
          <p:spPr bwMode="auto">
            <a:xfrm>
              <a:off x="5638800" y="19050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AutoShape 1096"/>
            <p:cNvSpPr>
              <a:spLocks noChangeArrowheads="1"/>
            </p:cNvSpPr>
            <p:nvPr/>
          </p:nvSpPr>
          <p:spPr bwMode="auto">
            <a:xfrm>
              <a:off x="5867400" y="1905000"/>
              <a:ext cx="38100" cy="15240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2"/>
    </p:custDataLst>
  </p:cSld>
  <p:clrMapOvr>
    <a:masterClrMapping/>
  </p:clrMapOvr>
  <p:transition advTm="4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</p:childTnLst>
        </p:cTn>
      </p:par>
    </p:tnLst>
    <p:bldLst>
      <p:bldP spid="1359946" grpId="0" animBg="1"/>
      <p:bldP spid="1359947" grpId="0" autoUpdateAnimBg="0"/>
      <p:bldP spid="1359948" grpId="0" autoUpdateAnimBg="0"/>
      <p:bldP spid="82" grpId="0"/>
      <p:bldP spid="84" grpId="0"/>
      <p:bldP spid="86" grpId="0"/>
      <p:bldP spid="104" grpId="0"/>
      <p:bldP spid="106" grpId="0"/>
      <p:bldP spid="107" grpId="0"/>
      <p:bldP spid="1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Single-User Interaction</a:t>
            </a:r>
            <a:endParaRPr lang="en-US" b="1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4419600"/>
            <a:ext cx="1447800" cy="457200"/>
            <a:chOff x="2352" y="2496"/>
            <a:chExt cx="912" cy="288"/>
          </a:xfrm>
        </p:grpSpPr>
        <p:sp>
          <p:nvSpPr>
            <p:cNvPr id="458756" name="Rectangle 4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57" name="Text Box 5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581400" y="3352800"/>
            <a:ext cx="1447800" cy="457200"/>
            <a:chOff x="528" y="2016"/>
            <a:chExt cx="912" cy="288"/>
          </a:xfrm>
        </p:grpSpPr>
        <p:sp>
          <p:nvSpPr>
            <p:cNvPr id="458759" name="Rectangle 7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60" name="Text Box 8"/>
            <p:cNvSpPr txBox="1">
              <a:spLocks noChangeArrowheads="1"/>
            </p:cNvSpPr>
            <p:nvPr/>
          </p:nvSpPr>
          <p:spPr bwMode="auto">
            <a:xfrm>
              <a:off x="576" y="2016"/>
              <a:ext cx="7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N-1</a:t>
              </a:r>
              <a:endParaRPr lang="en-US" sz="2000"/>
            </a:p>
          </p:txBody>
        </p:sp>
      </p:grpSp>
      <p:sp>
        <p:nvSpPr>
          <p:cNvPr id="458761" name="Line 9"/>
          <p:cNvSpPr>
            <a:spLocks noChangeShapeType="1"/>
          </p:cNvSpPr>
          <p:nvPr/>
        </p:nvSpPr>
        <p:spPr bwMode="auto">
          <a:xfrm>
            <a:off x="4267200" y="2133600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3505200" y="6858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8763" name="Text Box 11"/>
          <p:cNvSpPr txBox="1">
            <a:spLocks noChangeArrowheads="1"/>
          </p:cNvSpPr>
          <p:nvPr/>
        </p:nvSpPr>
        <p:spPr bwMode="auto">
          <a:xfrm>
            <a:off x="3581400" y="762000"/>
            <a:ext cx="1220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/>
              <a:t>    Layer 0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581400" y="1676400"/>
            <a:ext cx="1447800" cy="457200"/>
            <a:chOff x="2304" y="1440"/>
            <a:chExt cx="912" cy="288"/>
          </a:xfrm>
        </p:grpSpPr>
        <p:sp>
          <p:nvSpPr>
            <p:cNvPr id="458765" name="Rectangle 13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766" name="Text Box 14"/>
            <p:cNvSpPr txBox="1">
              <a:spLocks noChangeArrowheads="1"/>
            </p:cNvSpPr>
            <p:nvPr/>
          </p:nvSpPr>
          <p:spPr bwMode="auto">
            <a:xfrm>
              <a:off x="2400" y="1440"/>
              <a:ext cx="6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Layer 1</a:t>
              </a:r>
            </a:p>
          </p:txBody>
        </p:sp>
      </p:grpSp>
      <p:sp>
        <p:nvSpPr>
          <p:cNvPr id="458768" name="Line 16"/>
          <p:cNvSpPr>
            <a:spLocks noChangeShapeType="1"/>
          </p:cNvSpPr>
          <p:nvPr/>
        </p:nvSpPr>
        <p:spPr bwMode="auto">
          <a:xfrm flipV="1">
            <a:off x="6781800" y="1066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8770" name="Line 18"/>
          <p:cNvSpPr>
            <a:spLocks noChangeShapeType="1"/>
          </p:cNvSpPr>
          <p:nvPr/>
        </p:nvSpPr>
        <p:spPr bwMode="auto">
          <a:xfrm>
            <a:off x="4267200" y="38862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8774" name="Line 22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8775" name="Line 23"/>
          <p:cNvSpPr>
            <a:spLocks noChangeShapeType="1"/>
          </p:cNvSpPr>
          <p:nvPr/>
        </p:nvSpPr>
        <p:spPr bwMode="auto">
          <a:xfrm>
            <a:off x="4267200" y="11430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657600" y="5410200"/>
            <a:ext cx="1371600" cy="990600"/>
            <a:chOff x="912" y="3312"/>
            <a:chExt cx="864" cy="624"/>
          </a:xfrm>
        </p:grpSpPr>
        <p:sp>
          <p:nvSpPr>
            <p:cNvPr id="458767" name="Text Box 15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458780" name="Rectangle 28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8781" name="Oval 29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8782" name="Rectangle 30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8783" name="AutoShape 31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6858000" y="25908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Increasing Abstraction</a:t>
            </a:r>
          </a:p>
        </p:txBody>
      </p:sp>
      <p:pic>
        <p:nvPicPr>
          <p:cNvPr id="28" name="~PP3611.WAV">
            <a:hlinkClick r:id="" action="ppaction://media"/>
          </p:cNvPr>
          <p:cNvPicPr>
            <a:picLocks noRot="1" noChangeAspect="1"/>
          </p:cNvPicPr>
          <p:nvPr>
            <a:wavAudioFile r:embed="rId1" name="~PP361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 dirty="0"/>
              <a:t>Identifying the Shared Layer</a:t>
            </a:r>
          </a:p>
        </p:txBody>
      </p:sp>
      <p:sp>
        <p:nvSpPr>
          <p:cNvPr id="364553" name="Line 9"/>
          <p:cNvSpPr>
            <a:spLocks noChangeShapeType="1"/>
          </p:cNvSpPr>
          <p:nvPr/>
        </p:nvSpPr>
        <p:spPr bwMode="auto">
          <a:xfrm>
            <a:off x="4267200" y="2133600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4560" name="Line 16"/>
          <p:cNvSpPr>
            <a:spLocks noChangeShapeType="1"/>
          </p:cNvSpPr>
          <p:nvPr/>
        </p:nvSpPr>
        <p:spPr bwMode="auto">
          <a:xfrm flipV="1">
            <a:off x="6858000" y="1066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81400" y="4419600"/>
            <a:ext cx="1447800" cy="457200"/>
            <a:chOff x="2352" y="2496"/>
            <a:chExt cx="912" cy="288"/>
          </a:xfrm>
        </p:grpSpPr>
        <p:sp>
          <p:nvSpPr>
            <p:cNvPr id="364548" name="Rectangle 4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549" name="Text Box 5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581400" y="3352800"/>
            <a:ext cx="1447800" cy="457200"/>
            <a:chOff x="528" y="2016"/>
            <a:chExt cx="912" cy="288"/>
          </a:xfrm>
        </p:grpSpPr>
        <p:sp>
          <p:nvSpPr>
            <p:cNvPr id="364551" name="Rectangle 7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552" name="Text Box 8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64562" name="Line 18"/>
          <p:cNvSpPr>
            <a:spLocks noChangeShapeType="1"/>
          </p:cNvSpPr>
          <p:nvPr/>
        </p:nvSpPr>
        <p:spPr bwMode="auto">
          <a:xfrm>
            <a:off x="4267200" y="38862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4566" name="Line 22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85800" y="1524000"/>
            <a:ext cx="2895600" cy="701675"/>
            <a:chOff x="720" y="1200"/>
            <a:chExt cx="1824" cy="442"/>
          </a:xfrm>
        </p:grpSpPr>
        <p:sp>
          <p:nvSpPr>
            <p:cNvPr id="364571" name="Line 27"/>
            <p:cNvSpPr>
              <a:spLocks noChangeShapeType="1"/>
            </p:cNvSpPr>
            <p:nvPr/>
          </p:nvSpPr>
          <p:spPr bwMode="auto">
            <a:xfrm>
              <a:off x="1440" y="1440"/>
              <a:ext cx="11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4572" name="Text Box 28"/>
            <p:cNvSpPr txBox="1">
              <a:spLocks noChangeArrowheads="1"/>
            </p:cNvSpPr>
            <p:nvPr/>
          </p:nvSpPr>
          <p:spPr bwMode="auto">
            <a:xfrm>
              <a:off x="720" y="120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2000"/>
                <a:t>Shared Layer</a:t>
              </a:r>
            </a:p>
          </p:txBody>
        </p:sp>
      </p:grpSp>
      <p:sp>
        <p:nvSpPr>
          <p:cNvPr id="364573" name="Text Box 29"/>
          <p:cNvSpPr txBox="1">
            <a:spLocks noChangeArrowheads="1"/>
          </p:cNvSpPr>
          <p:nvPr/>
        </p:nvSpPr>
        <p:spPr bwMode="auto">
          <a:xfrm>
            <a:off x="304800" y="762000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dirty="0"/>
              <a:t>Higher layers will also be shared</a:t>
            </a:r>
          </a:p>
        </p:txBody>
      </p:sp>
      <p:sp>
        <p:nvSpPr>
          <p:cNvPr id="364574" name="Text Box 30"/>
          <p:cNvSpPr txBox="1">
            <a:spLocks noChangeArrowheads="1"/>
          </p:cNvSpPr>
          <p:nvPr/>
        </p:nvSpPr>
        <p:spPr bwMode="auto">
          <a:xfrm>
            <a:off x="228600" y="2895600"/>
            <a:ext cx="2133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dirty="0"/>
              <a:t>Lower layers may diverge</a:t>
            </a:r>
          </a:p>
        </p:txBody>
      </p:sp>
      <p:sp>
        <p:nvSpPr>
          <p:cNvPr id="364554" name="Rectangle 10"/>
          <p:cNvSpPr>
            <a:spLocks noChangeArrowheads="1"/>
          </p:cNvSpPr>
          <p:nvPr/>
        </p:nvSpPr>
        <p:spPr bwMode="auto">
          <a:xfrm>
            <a:off x="3505200" y="6858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4555" name="Text Box 11"/>
          <p:cNvSpPr txBox="1">
            <a:spLocks noChangeArrowheads="1"/>
          </p:cNvSpPr>
          <p:nvPr/>
        </p:nvSpPr>
        <p:spPr bwMode="auto">
          <a:xfrm>
            <a:off x="3581400" y="762000"/>
            <a:ext cx="1220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/>
              <a:t>    Layer 0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581400" y="1676400"/>
            <a:ext cx="1447800" cy="457200"/>
            <a:chOff x="2304" y="1440"/>
            <a:chExt cx="912" cy="288"/>
          </a:xfrm>
        </p:grpSpPr>
        <p:sp>
          <p:nvSpPr>
            <p:cNvPr id="364557" name="Rectangle 13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558" name="Text Box 14"/>
            <p:cNvSpPr txBox="1">
              <a:spLocks noChangeArrowheads="1"/>
            </p:cNvSpPr>
            <p:nvPr/>
          </p:nvSpPr>
          <p:spPr bwMode="auto">
            <a:xfrm>
              <a:off x="2400" y="1440"/>
              <a:ext cx="61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Layer S</a:t>
              </a:r>
            </a:p>
          </p:txBody>
        </p:sp>
      </p:grpSp>
      <p:sp>
        <p:nvSpPr>
          <p:cNvPr id="364567" name="Line 23"/>
          <p:cNvSpPr>
            <a:spLocks noChangeShapeType="1"/>
          </p:cNvSpPr>
          <p:nvPr/>
        </p:nvSpPr>
        <p:spPr bwMode="auto">
          <a:xfrm>
            <a:off x="4267200" y="11430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3352800" y="609600"/>
            <a:ext cx="5334000" cy="1600200"/>
            <a:chOff x="2112" y="384"/>
            <a:chExt cx="3360" cy="1008"/>
          </a:xfrm>
        </p:grpSpPr>
        <p:sp>
          <p:nvSpPr>
            <p:cNvPr id="364568" name="Rectangle 24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4575" name="Text Box 31"/>
            <p:cNvSpPr txBox="1">
              <a:spLocks noChangeArrowheads="1"/>
            </p:cNvSpPr>
            <p:nvPr/>
          </p:nvSpPr>
          <p:spPr bwMode="auto">
            <a:xfrm>
              <a:off x="4464" y="480"/>
              <a:ext cx="100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2000" dirty="0"/>
                <a:t>Program Component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3352800" y="3276600"/>
            <a:ext cx="5334000" cy="1676400"/>
            <a:chOff x="2112" y="2064"/>
            <a:chExt cx="3360" cy="1056"/>
          </a:xfrm>
        </p:grpSpPr>
        <p:sp>
          <p:nvSpPr>
            <p:cNvPr id="364569" name="Rectangle 25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4576" name="Text Box 32"/>
            <p:cNvSpPr txBox="1">
              <a:spLocks noChangeArrowheads="1"/>
            </p:cNvSpPr>
            <p:nvPr/>
          </p:nvSpPr>
          <p:spPr bwMode="auto">
            <a:xfrm>
              <a:off x="4464" y="2448"/>
              <a:ext cx="100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2000"/>
                <a:t>User-Interface Component</a:t>
              </a: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657600" y="5410200"/>
            <a:ext cx="1371600" cy="990600"/>
            <a:chOff x="912" y="3312"/>
            <a:chExt cx="864" cy="624"/>
          </a:xfrm>
        </p:grpSpPr>
        <p:sp>
          <p:nvSpPr>
            <p:cNvPr id="364589" name="Text Box 45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9" name="Group 46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64591" name="Rectangle 47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4592" name="Oval 48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4593" name="Rectangle 49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4594" name="AutoShape 50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6858000" y="25908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Increasing Abstraction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334000" y="609600"/>
            <a:ext cx="1447800" cy="685800"/>
            <a:chOff x="5257800" y="609600"/>
            <a:chExt cx="1447800" cy="685800"/>
          </a:xfrm>
        </p:grpSpPr>
        <p:sp>
          <p:nvSpPr>
            <p:cNvPr id="55" name="Rectangle 1098"/>
            <p:cNvSpPr>
              <a:spLocks noChangeArrowheads="1"/>
            </p:cNvSpPr>
            <p:nvPr/>
          </p:nvSpPr>
          <p:spPr bwMode="auto">
            <a:xfrm>
              <a:off x="5257800" y="609600"/>
              <a:ext cx="1447800" cy="685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Text Box 1099"/>
            <p:cNvSpPr txBox="1">
              <a:spLocks noChangeArrowheads="1"/>
            </p:cNvSpPr>
            <p:nvPr/>
          </p:nvSpPr>
          <p:spPr bwMode="auto">
            <a:xfrm>
              <a:off x="5334000" y="685800"/>
              <a:ext cx="533400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10</a:t>
              </a:r>
            </a:p>
          </p:txBody>
        </p:sp>
        <p:sp>
          <p:nvSpPr>
            <p:cNvPr id="57" name="Text Box 1100"/>
            <p:cNvSpPr txBox="1">
              <a:spLocks noChangeArrowheads="1"/>
            </p:cNvSpPr>
            <p:nvPr/>
          </p:nvSpPr>
          <p:spPr bwMode="auto">
            <a:xfrm>
              <a:off x="5943600" y="685800"/>
              <a:ext cx="609600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6.2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334000" y="3276602"/>
            <a:ext cx="1447800" cy="685801"/>
            <a:chOff x="5334000" y="3276602"/>
            <a:chExt cx="1447800" cy="685801"/>
          </a:xfrm>
        </p:grpSpPr>
        <p:grpSp>
          <p:nvGrpSpPr>
            <p:cNvPr id="39" name="Group 38"/>
            <p:cNvGrpSpPr/>
            <p:nvPr/>
          </p:nvGrpSpPr>
          <p:grpSpPr>
            <a:xfrm>
              <a:off x="5334000" y="3276602"/>
              <a:ext cx="1447800" cy="685801"/>
              <a:chOff x="1066800" y="1676402"/>
              <a:chExt cx="1447800" cy="685801"/>
            </a:xfrm>
          </p:grpSpPr>
          <p:sp>
            <p:nvSpPr>
              <p:cNvPr id="41" name="Rectangle 1103"/>
              <p:cNvSpPr>
                <a:spLocks noChangeArrowheads="1"/>
              </p:cNvSpPr>
              <p:nvPr/>
            </p:nvSpPr>
            <p:spPr bwMode="auto">
              <a:xfrm>
                <a:off x="1143000" y="1752600"/>
                <a:ext cx="609600" cy="5334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Rectangle 1103"/>
              <p:cNvSpPr>
                <a:spLocks noChangeArrowheads="1"/>
              </p:cNvSpPr>
              <p:nvPr/>
            </p:nvSpPr>
            <p:spPr bwMode="auto">
              <a:xfrm>
                <a:off x="1143000" y="18288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3" name="Group 1087"/>
              <p:cNvGrpSpPr>
                <a:grpSpLocks/>
              </p:cNvGrpSpPr>
              <p:nvPr/>
            </p:nvGrpSpPr>
            <p:grpSpPr bwMode="auto">
              <a:xfrm>
                <a:off x="1066800" y="1676402"/>
                <a:ext cx="1447800" cy="685801"/>
                <a:chOff x="672" y="1056"/>
                <a:chExt cx="912" cy="432"/>
              </a:xfrm>
            </p:grpSpPr>
            <p:sp>
              <p:nvSpPr>
                <p:cNvPr id="53" name="Rectangle 1089"/>
                <p:cNvSpPr>
                  <a:spLocks noChangeArrowheads="1"/>
                </p:cNvSpPr>
                <p:nvPr/>
              </p:nvSpPr>
              <p:spPr bwMode="auto">
                <a:xfrm>
                  <a:off x="1152" y="1134"/>
                  <a:ext cx="384" cy="23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Rectangle 1090"/>
                <p:cNvSpPr>
                  <a:spLocks noChangeArrowheads="1"/>
                </p:cNvSpPr>
                <p:nvPr/>
              </p:nvSpPr>
              <p:spPr bwMode="auto">
                <a:xfrm>
                  <a:off x="672" y="1056"/>
                  <a:ext cx="912" cy="4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4" name="Group 1091"/>
              <p:cNvGrpSpPr>
                <a:grpSpLocks/>
              </p:cNvGrpSpPr>
              <p:nvPr/>
            </p:nvGrpSpPr>
            <p:grpSpPr bwMode="auto">
              <a:xfrm>
                <a:off x="1219200" y="1828657"/>
                <a:ext cx="152400" cy="380856"/>
                <a:chOff x="1968" y="1145"/>
                <a:chExt cx="192" cy="377"/>
              </a:xfrm>
            </p:grpSpPr>
            <p:sp>
              <p:nvSpPr>
                <p:cNvPr id="51" name="Rectangle 1092"/>
                <p:cNvSpPr>
                  <a:spLocks noChangeArrowheads="1"/>
                </p:cNvSpPr>
                <p:nvPr/>
              </p:nvSpPr>
              <p:spPr bwMode="auto">
                <a:xfrm>
                  <a:off x="1968" y="1145"/>
                  <a:ext cx="192" cy="37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1093"/>
                <p:cNvSpPr>
                  <a:spLocks noChangeArrowheads="1"/>
                </p:cNvSpPr>
                <p:nvPr/>
              </p:nvSpPr>
              <p:spPr bwMode="auto">
                <a:xfrm>
                  <a:off x="1968" y="1296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1828800" y="1752600"/>
                <a:ext cx="609600" cy="4572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828800" y="1828800"/>
                <a:ext cx="6096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 Box 1097"/>
              <p:cNvSpPr txBox="1">
                <a:spLocks noChangeArrowheads="1"/>
              </p:cNvSpPr>
              <p:nvPr/>
            </p:nvSpPr>
            <p:spPr bwMode="auto">
              <a:xfrm>
                <a:off x="1905000" y="1828800"/>
                <a:ext cx="457200" cy="24622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6.2</a:t>
                </a:r>
              </a:p>
            </p:txBody>
          </p:sp>
        </p:grpSp>
        <p:sp>
          <p:nvSpPr>
            <p:cNvPr id="83" name="Line 1095"/>
            <p:cNvSpPr>
              <a:spLocks noChangeShapeType="1"/>
            </p:cNvSpPr>
            <p:nvPr/>
          </p:nvSpPr>
          <p:spPr bwMode="auto">
            <a:xfrm>
              <a:off x="5638800" y="35814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AutoShape 1096"/>
            <p:cNvSpPr>
              <a:spLocks noChangeArrowheads="1"/>
            </p:cNvSpPr>
            <p:nvPr/>
          </p:nvSpPr>
          <p:spPr bwMode="auto">
            <a:xfrm>
              <a:off x="5867400" y="3581400"/>
              <a:ext cx="38100" cy="15240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334000" y="1600200"/>
            <a:ext cx="1447800" cy="685800"/>
            <a:chOff x="5334000" y="1600200"/>
            <a:chExt cx="1447800" cy="685800"/>
          </a:xfrm>
        </p:grpSpPr>
        <p:grpSp>
          <p:nvGrpSpPr>
            <p:cNvPr id="85" name="Group 84"/>
            <p:cNvGrpSpPr/>
            <p:nvPr/>
          </p:nvGrpSpPr>
          <p:grpSpPr>
            <a:xfrm>
              <a:off x="5334000" y="1600200"/>
              <a:ext cx="1447800" cy="685800"/>
              <a:chOff x="1066800" y="1676400"/>
              <a:chExt cx="1447800" cy="685800"/>
            </a:xfrm>
          </p:grpSpPr>
          <p:sp>
            <p:nvSpPr>
              <p:cNvPr id="86" name="Rectangle 1103"/>
              <p:cNvSpPr>
                <a:spLocks noChangeArrowheads="1"/>
              </p:cNvSpPr>
              <p:nvPr/>
            </p:nvSpPr>
            <p:spPr bwMode="auto">
              <a:xfrm>
                <a:off x="1143000" y="18288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" name="Rectangle 1090"/>
              <p:cNvSpPr>
                <a:spLocks noChangeArrowheads="1"/>
              </p:cNvSpPr>
              <p:nvPr/>
            </p:nvSpPr>
            <p:spPr bwMode="auto">
              <a:xfrm>
                <a:off x="1066800" y="1676400"/>
                <a:ext cx="1447800" cy="6858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88" name="Group 1091"/>
              <p:cNvGrpSpPr>
                <a:grpSpLocks/>
              </p:cNvGrpSpPr>
              <p:nvPr/>
            </p:nvGrpSpPr>
            <p:grpSpPr bwMode="auto">
              <a:xfrm>
                <a:off x="1219200" y="1828657"/>
                <a:ext cx="152400" cy="380856"/>
                <a:chOff x="1968" y="1145"/>
                <a:chExt cx="192" cy="377"/>
              </a:xfrm>
            </p:grpSpPr>
            <p:sp>
              <p:nvSpPr>
                <p:cNvPr id="94" name="Rectangle 1092"/>
                <p:cNvSpPr>
                  <a:spLocks noChangeArrowheads="1"/>
                </p:cNvSpPr>
                <p:nvPr/>
              </p:nvSpPr>
              <p:spPr bwMode="auto">
                <a:xfrm>
                  <a:off x="1968" y="1145"/>
                  <a:ext cx="192" cy="37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Rectangle 1093"/>
                <p:cNvSpPr>
                  <a:spLocks noChangeArrowheads="1"/>
                </p:cNvSpPr>
                <p:nvPr/>
              </p:nvSpPr>
              <p:spPr bwMode="auto">
                <a:xfrm>
                  <a:off x="1968" y="1296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9" name="Rectangle 88"/>
              <p:cNvSpPr/>
              <p:nvPr/>
            </p:nvSpPr>
            <p:spPr>
              <a:xfrm>
                <a:off x="1828800" y="1828800"/>
                <a:ext cx="6096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 Box 1097"/>
              <p:cNvSpPr txBox="1">
                <a:spLocks noChangeArrowheads="1"/>
              </p:cNvSpPr>
              <p:nvPr/>
            </p:nvSpPr>
            <p:spPr bwMode="auto">
              <a:xfrm>
                <a:off x="1905000" y="1828800"/>
                <a:ext cx="457200" cy="24622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6.2</a:t>
                </a:r>
              </a:p>
            </p:txBody>
          </p:sp>
        </p:grpSp>
        <p:sp>
          <p:nvSpPr>
            <p:cNvPr id="98" name="Line 1095"/>
            <p:cNvSpPr>
              <a:spLocks noChangeShapeType="1"/>
            </p:cNvSpPr>
            <p:nvPr/>
          </p:nvSpPr>
          <p:spPr bwMode="auto">
            <a:xfrm>
              <a:off x="5638800" y="19050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AutoShape 1096"/>
            <p:cNvSpPr>
              <a:spLocks noChangeArrowheads="1"/>
            </p:cNvSpPr>
            <p:nvPr/>
          </p:nvSpPr>
          <p:spPr bwMode="auto">
            <a:xfrm>
              <a:off x="5867400" y="1905000"/>
              <a:ext cx="38100" cy="15240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828800" y="3276600"/>
            <a:ext cx="1447800" cy="685801"/>
            <a:chOff x="1828800" y="3276600"/>
            <a:chExt cx="1447800" cy="685801"/>
          </a:xfrm>
        </p:grpSpPr>
        <p:grpSp>
          <p:nvGrpSpPr>
            <p:cNvPr id="100" name="Group 99"/>
            <p:cNvGrpSpPr/>
            <p:nvPr/>
          </p:nvGrpSpPr>
          <p:grpSpPr>
            <a:xfrm>
              <a:off x="1828800" y="3276600"/>
              <a:ext cx="1447800" cy="685801"/>
              <a:chOff x="1066800" y="1676402"/>
              <a:chExt cx="1447800" cy="685801"/>
            </a:xfrm>
          </p:grpSpPr>
          <p:sp>
            <p:nvSpPr>
              <p:cNvPr id="101" name="Rectangle 1103"/>
              <p:cNvSpPr>
                <a:spLocks noChangeArrowheads="1"/>
              </p:cNvSpPr>
              <p:nvPr/>
            </p:nvSpPr>
            <p:spPr bwMode="auto">
              <a:xfrm>
                <a:off x="1143000" y="1752600"/>
                <a:ext cx="609600" cy="5334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" name="Rectangle 1103"/>
              <p:cNvSpPr>
                <a:spLocks noChangeArrowheads="1"/>
              </p:cNvSpPr>
              <p:nvPr/>
            </p:nvSpPr>
            <p:spPr bwMode="auto">
              <a:xfrm>
                <a:off x="1143000" y="18288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03" name="Group 1087"/>
              <p:cNvGrpSpPr>
                <a:grpSpLocks/>
              </p:cNvGrpSpPr>
              <p:nvPr/>
            </p:nvGrpSpPr>
            <p:grpSpPr bwMode="auto">
              <a:xfrm>
                <a:off x="1066800" y="1676402"/>
                <a:ext cx="1447800" cy="685801"/>
                <a:chOff x="672" y="1056"/>
                <a:chExt cx="912" cy="432"/>
              </a:xfrm>
            </p:grpSpPr>
            <p:sp>
              <p:nvSpPr>
                <p:cNvPr id="113" name="Rectangle 1089"/>
                <p:cNvSpPr>
                  <a:spLocks noChangeArrowheads="1"/>
                </p:cNvSpPr>
                <p:nvPr/>
              </p:nvSpPr>
              <p:spPr bwMode="auto">
                <a:xfrm>
                  <a:off x="1152" y="1134"/>
                  <a:ext cx="384" cy="23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Rectangle 1090"/>
                <p:cNvSpPr>
                  <a:spLocks noChangeArrowheads="1"/>
                </p:cNvSpPr>
                <p:nvPr/>
              </p:nvSpPr>
              <p:spPr bwMode="auto">
                <a:xfrm>
                  <a:off x="672" y="1056"/>
                  <a:ext cx="912" cy="43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4" name="Group 1091"/>
              <p:cNvGrpSpPr>
                <a:grpSpLocks/>
              </p:cNvGrpSpPr>
              <p:nvPr/>
            </p:nvGrpSpPr>
            <p:grpSpPr bwMode="auto">
              <a:xfrm>
                <a:off x="1219200" y="1828657"/>
                <a:ext cx="152400" cy="380856"/>
                <a:chOff x="1968" y="1145"/>
                <a:chExt cx="192" cy="377"/>
              </a:xfrm>
            </p:grpSpPr>
            <p:sp>
              <p:nvSpPr>
                <p:cNvPr id="111" name="Rectangle 1092"/>
                <p:cNvSpPr>
                  <a:spLocks noChangeArrowheads="1"/>
                </p:cNvSpPr>
                <p:nvPr/>
              </p:nvSpPr>
              <p:spPr bwMode="auto">
                <a:xfrm>
                  <a:off x="1968" y="1145"/>
                  <a:ext cx="192" cy="37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Rectangle 1093"/>
                <p:cNvSpPr>
                  <a:spLocks noChangeArrowheads="1"/>
                </p:cNvSpPr>
                <p:nvPr/>
              </p:nvSpPr>
              <p:spPr bwMode="auto">
                <a:xfrm>
                  <a:off x="1968" y="1296"/>
                  <a:ext cx="192" cy="14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" name="Rectangle 104"/>
              <p:cNvSpPr/>
              <p:nvPr/>
            </p:nvSpPr>
            <p:spPr>
              <a:xfrm>
                <a:off x="1828800" y="1752600"/>
                <a:ext cx="609600" cy="4572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828800" y="1828800"/>
                <a:ext cx="6096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 Box 1097"/>
              <p:cNvSpPr txBox="1">
                <a:spLocks noChangeArrowheads="1"/>
              </p:cNvSpPr>
              <p:nvPr/>
            </p:nvSpPr>
            <p:spPr bwMode="auto">
              <a:xfrm>
                <a:off x="1905000" y="1828800"/>
                <a:ext cx="457200" cy="24622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6.2</a:t>
                </a:r>
              </a:p>
            </p:txBody>
          </p:sp>
        </p:grpSp>
        <p:sp>
          <p:nvSpPr>
            <p:cNvPr id="115" name="Line 1095"/>
            <p:cNvSpPr>
              <a:spLocks noChangeShapeType="1"/>
            </p:cNvSpPr>
            <p:nvPr/>
          </p:nvSpPr>
          <p:spPr bwMode="auto">
            <a:xfrm>
              <a:off x="2133600" y="3581398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AutoShape 1096"/>
            <p:cNvSpPr>
              <a:spLocks noChangeArrowheads="1"/>
            </p:cNvSpPr>
            <p:nvPr/>
          </p:nvSpPr>
          <p:spPr bwMode="auto">
            <a:xfrm>
              <a:off x="2362200" y="3581398"/>
              <a:ext cx="38100" cy="15240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3" name="~PP2919.WAV">
            <a:hlinkClick r:id="" action="ppaction://media"/>
          </p:cNvPr>
          <p:cNvPicPr>
            <a:picLocks noRot="1" noChangeAspect="1"/>
          </p:cNvPicPr>
          <p:nvPr>
            <a:wavAudioFile r:embed="rId2" name="~PP2919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364573" grpId="0" autoUpdateAnimBg="0"/>
      <p:bldP spid="36457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 dirty="0" smtClean="0"/>
              <a:t>“Replicating” </a:t>
            </a:r>
            <a:r>
              <a:rPr lang="en-US" dirty="0"/>
              <a:t>UI Component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581400" y="4419600"/>
            <a:ext cx="1447800" cy="457200"/>
            <a:chOff x="2352" y="2496"/>
            <a:chExt cx="912" cy="288"/>
          </a:xfrm>
        </p:grpSpPr>
        <p:sp>
          <p:nvSpPr>
            <p:cNvPr id="369681" name="Rectangle 17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82" name="Text Box 18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581400" y="3352800"/>
            <a:ext cx="1447800" cy="457200"/>
            <a:chOff x="528" y="2016"/>
            <a:chExt cx="912" cy="288"/>
          </a:xfrm>
        </p:grpSpPr>
        <p:sp>
          <p:nvSpPr>
            <p:cNvPr id="369684" name="Rectangle 20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85" name="Text Box 21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69686" name="Line 22"/>
          <p:cNvSpPr>
            <a:spLocks noChangeShapeType="1"/>
          </p:cNvSpPr>
          <p:nvPr/>
        </p:nvSpPr>
        <p:spPr bwMode="auto">
          <a:xfrm>
            <a:off x="4267200" y="38862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9690" name="Line 26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9691" name="Rectangle 27"/>
          <p:cNvSpPr>
            <a:spLocks noChangeArrowheads="1"/>
          </p:cNvSpPr>
          <p:nvPr/>
        </p:nvSpPr>
        <p:spPr bwMode="auto">
          <a:xfrm>
            <a:off x="3352800" y="3276600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629400" y="4427538"/>
            <a:ext cx="1447800" cy="457200"/>
            <a:chOff x="2352" y="2496"/>
            <a:chExt cx="912" cy="288"/>
          </a:xfrm>
        </p:grpSpPr>
        <p:sp>
          <p:nvSpPr>
            <p:cNvPr id="369701" name="Rectangle 37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702" name="Text Box 38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6629400" y="3360738"/>
            <a:ext cx="1447800" cy="457200"/>
            <a:chOff x="528" y="2016"/>
            <a:chExt cx="912" cy="288"/>
          </a:xfrm>
        </p:grpSpPr>
        <p:sp>
          <p:nvSpPr>
            <p:cNvPr id="369704" name="Rectangle 40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705" name="Text Box 41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69706" name="Line 42"/>
          <p:cNvSpPr>
            <a:spLocks noChangeShapeType="1"/>
          </p:cNvSpPr>
          <p:nvPr/>
        </p:nvSpPr>
        <p:spPr bwMode="auto">
          <a:xfrm>
            <a:off x="7315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9710" name="Line 46"/>
          <p:cNvSpPr>
            <a:spLocks noChangeShapeType="1"/>
          </p:cNvSpPr>
          <p:nvPr/>
        </p:nvSpPr>
        <p:spPr bwMode="auto">
          <a:xfrm>
            <a:off x="7315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9711" name="Rectangle 47"/>
          <p:cNvSpPr>
            <a:spLocks noChangeArrowheads="1"/>
          </p:cNvSpPr>
          <p:nvPr/>
        </p:nvSpPr>
        <p:spPr bwMode="auto">
          <a:xfrm>
            <a:off x="6400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369714" name="Rectangle 50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715" name="Text Box 51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533400" y="3360738"/>
            <a:ext cx="1447800" cy="457200"/>
            <a:chOff x="528" y="2016"/>
            <a:chExt cx="912" cy="288"/>
          </a:xfrm>
        </p:grpSpPr>
        <p:sp>
          <p:nvSpPr>
            <p:cNvPr id="369717" name="Rectangle 53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718" name="Text Box 54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69719" name="Line 55"/>
          <p:cNvSpPr>
            <a:spLocks noChangeShapeType="1"/>
          </p:cNvSpPr>
          <p:nvPr/>
        </p:nvSpPr>
        <p:spPr bwMode="auto">
          <a:xfrm>
            <a:off x="1219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9723" name="Line 59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9724" name="Rectangle 60"/>
          <p:cNvSpPr>
            <a:spLocks noChangeArrowheads="1"/>
          </p:cNvSpPr>
          <p:nvPr/>
        </p:nvSpPr>
        <p:spPr bwMode="auto">
          <a:xfrm>
            <a:off x="304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8" name="Group 78"/>
          <p:cNvGrpSpPr>
            <a:grpSpLocks/>
          </p:cNvGrpSpPr>
          <p:nvPr/>
        </p:nvGrpSpPr>
        <p:grpSpPr bwMode="auto">
          <a:xfrm>
            <a:off x="3657600" y="5410200"/>
            <a:ext cx="1371600" cy="990600"/>
            <a:chOff x="912" y="3312"/>
            <a:chExt cx="864" cy="624"/>
          </a:xfrm>
        </p:grpSpPr>
        <p:sp>
          <p:nvSpPr>
            <p:cNvPr id="369743" name="Text Box 79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9" name="Group 80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69745" name="Rectangle 81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46" name="Oval 82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47" name="Rectangle 83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48" name="AutoShape 84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85"/>
          <p:cNvGrpSpPr>
            <a:grpSpLocks/>
          </p:cNvGrpSpPr>
          <p:nvPr/>
        </p:nvGrpSpPr>
        <p:grpSpPr bwMode="auto">
          <a:xfrm>
            <a:off x="609600" y="5410200"/>
            <a:ext cx="1371600" cy="990600"/>
            <a:chOff x="912" y="3312"/>
            <a:chExt cx="864" cy="624"/>
          </a:xfrm>
        </p:grpSpPr>
        <p:sp>
          <p:nvSpPr>
            <p:cNvPr id="369750" name="Text Box 86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11" name="Group 87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69752" name="Rectangle 88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53" name="Oval 89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54" name="Rectangle 90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55" name="AutoShape 91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6705600" y="5410200"/>
            <a:ext cx="1371600" cy="990600"/>
            <a:chOff x="912" y="3312"/>
            <a:chExt cx="864" cy="624"/>
          </a:xfrm>
        </p:grpSpPr>
        <p:sp>
          <p:nvSpPr>
            <p:cNvPr id="369757" name="Text Box 93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13" name="Group 94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69759" name="Rectangle 95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60" name="Oval 96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61" name="Rectangle 97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762" name="AutoShape 98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51" name="~PP2653.WAV">
            <a:hlinkClick r:id="" action="ppaction://media"/>
          </p:cNvPr>
          <p:cNvPicPr>
            <a:picLocks noRot="1" noChangeAspect="1"/>
          </p:cNvPicPr>
          <p:nvPr>
            <a:wavAudioFile r:embed="rId1" name="~PP265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/>
              <a:t>Centralized Architecture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370740" name="Rectangle 52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41" name="Text Box 53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370743" name="Rectangle 55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0744" name="Text Box 56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370745" name="Line 57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46" name="Rectangle 58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3581400" y="4419600"/>
            <a:ext cx="1447800" cy="457200"/>
            <a:chOff x="2352" y="2496"/>
            <a:chExt cx="912" cy="288"/>
          </a:xfrm>
        </p:grpSpPr>
        <p:sp>
          <p:nvSpPr>
            <p:cNvPr id="370764" name="Rectangle 76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65" name="Text Box 77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581400" y="3352800"/>
            <a:ext cx="1447800" cy="457200"/>
            <a:chOff x="528" y="2016"/>
            <a:chExt cx="912" cy="288"/>
          </a:xfrm>
        </p:grpSpPr>
        <p:sp>
          <p:nvSpPr>
            <p:cNvPr id="370767" name="Rectangle 79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68" name="Text Box 80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70769" name="Line 81"/>
          <p:cNvSpPr>
            <a:spLocks noChangeShapeType="1"/>
          </p:cNvSpPr>
          <p:nvPr/>
        </p:nvSpPr>
        <p:spPr bwMode="auto">
          <a:xfrm>
            <a:off x="4267200" y="38862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0770" name="Line 82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0771" name="Rectangle 83"/>
          <p:cNvSpPr>
            <a:spLocks noChangeArrowheads="1"/>
          </p:cNvSpPr>
          <p:nvPr/>
        </p:nvSpPr>
        <p:spPr bwMode="auto">
          <a:xfrm>
            <a:off x="3352800" y="3276600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6" name="Group 84"/>
          <p:cNvGrpSpPr>
            <a:grpSpLocks/>
          </p:cNvGrpSpPr>
          <p:nvPr/>
        </p:nvGrpSpPr>
        <p:grpSpPr bwMode="auto">
          <a:xfrm>
            <a:off x="6629400" y="4427538"/>
            <a:ext cx="1447800" cy="457200"/>
            <a:chOff x="2352" y="2496"/>
            <a:chExt cx="912" cy="288"/>
          </a:xfrm>
        </p:grpSpPr>
        <p:sp>
          <p:nvSpPr>
            <p:cNvPr id="370773" name="Rectangle 85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74" name="Text Box 86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7" name="Group 87"/>
          <p:cNvGrpSpPr>
            <a:grpSpLocks/>
          </p:cNvGrpSpPr>
          <p:nvPr/>
        </p:nvGrpSpPr>
        <p:grpSpPr bwMode="auto">
          <a:xfrm>
            <a:off x="6629400" y="3360738"/>
            <a:ext cx="1447800" cy="457200"/>
            <a:chOff x="528" y="2016"/>
            <a:chExt cx="912" cy="288"/>
          </a:xfrm>
        </p:grpSpPr>
        <p:sp>
          <p:nvSpPr>
            <p:cNvPr id="370776" name="Rectangle 88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77" name="Text Box 89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70778" name="Line 90"/>
          <p:cNvSpPr>
            <a:spLocks noChangeShapeType="1"/>
          </p:cNvSpPr>
          <p:nvPr/>
        </p:nvSpPr>
        <p:spPr bwMode="auto">
          <a:xfrm>
            <a:off x="7315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0779" name="Line 91"/>
          <p:cNvSpPr>
            <a:spLocks noChangeShapeType="1"/>
          </p:cNvSpPr>
          <p:nvPr/>
        </p:nvSpPr>
        <p:spPr bwMode="auto">
          <a:xfrm>
            <a:off x="7315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0780" name="Rectangle 92"/>
          <p:cNvSpPr>
            <a:spLocks noChangeArrowheads="1"/>
          </p:cNvSpPr>
          <p:nvPr/>
        </p:nvSpPr>
        <p:spPr bwMode="auto">
          <a:xfrm>
            <a:off x="6400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8" name="Group 93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370782" name="Rectangle 94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83" name="Text Box 95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533400" y="3360738"/>
            <a:ext cx="1447800" cy="457200"/>
            <a:chOff x="528" y="2016"/>
            <a:chExt cx="912" cy="288"/>
          </a:xfrm>
        </p:grpSpPr>
        <p:sp>
          <p:nvSpPr>
            <p:cNvPr id="370785" name="Rectangle 97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786" name="Text Box 98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70787" name="Line 99"/>
          <p:cNvSpPr>
            <a:spLocks noChangeShapeType="1"/>
          </p:cNvSpPr>
          <p:nvPr/>
        </p:nvSpPr>
        <p:spPr bwMode="auto">
          <a:xfrm>
            <a:off x="1219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0788" name="Line 100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0789" name="Rectangle 101"/>
          <p:cNvSpPr>
            <a:spLocks noChangeArrowheads="1"/>
          </p:cNvSpPr>
          <p:nvPr/>
        </p:nvSpPr>
        <p:spPr bwMode="auto">
          <a:xfrm>
            <a:off x="304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3657600" y="5410200"/>
            <a:ext cx="1371600" cy="990600"/>
            <a:chOff x="912" y="3312"/>
            <a:chExt cx="864" cy="624"/>
          </a:xfrm>
        </p:grpSpPr>
        <p:sp>
          <p:nvSpPr>
            <p:cNvPr id="370791" name="Text Box 103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11" name="Group 104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70793" name="Rectangle 105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794" name="Oval 106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795" name="Rectangle 107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796" name="AutoShape 108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oup 109"/>
          <p:cNvGrpSpPr>
            <a:grpSpLocks/>
          </p:cNvGrpSpPr>
          <p:nvPr/>
        </p:nvGrpSpPr>
        <p:grpSpPr bwMode="auto">
          <a:xfrm>
            <a:off x="609600" y="5410200"/>
            <a:ext cx="1371600" cy="990600"/>
            <a:chOff x="912" y="3312"/>
            <a:chExt cx="864" cy="624"/>
          </a:xfrm>
        </p:grpSpPr>
        <p:sp>
          <p:nvSpPr>
            <p:cNvPr id="370798" name="Text Box 110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13" name="Group 111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70800" name="Rectangle 112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01" name="Oval 113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02" name="Rectangle 114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03" name="AutoShape 115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" name="Group 116"/>
          <p:cNvGrpSpPr>
            <a:grpSpLocks/>
          </p:cNvGrpSpPr>
          <p:nvPr/>
        </p:nvGrpSpPr>
        <p:grpSpPr bwMode="auto">
          <a:xfrm>
            <a:off x="6705600" y="5410200"/>
            <a:ext cx="1371600" cy="990600"/>
            <a:chOff x="912" y="3312"/>
            <a:chExt cx="864" cy="624"/>
          </a:xfrm>
        </p:grpSpPr>
        <p:sp>
          <p:nvSpPr>
            <p:cNvPr id="370805" name="Text Box 117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15" name="Group 118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70807" name="Rectangle 119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08" name="Oval 120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09" name="Rectangle 121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810" name="AutoShape 122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59" name="~PP1378.WAV">
            <a:hlinkClick r:id="" action="ppaction://media"/>
          </p:cNvPr>
          <p:cNvPicPr>
            <a:picLocks noRot="1" noChangeAspect="1"/>
          </p:cNvPicPr>
          <p:nvPr>
            <a:wavAudioFile r:embed="rId1" name="~PP137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 dirty="0"/>
              <a:t>Replicated (P2P) Architecture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371756" name="Rectangle 44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57" name="Text Box 45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371759" name="Rectangle 47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760" name="Text Box 48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371761" name="Line 49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62" name="Rectangle 50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6400800" y="609600"/>
            <a:ext cx="1905000" cy="1600200"/>
            <a:chOff x="2112" y="384"/>
            <a:chExt cx="1200" cy="1008"/>
          </a:xfrm>
        </p:grpSpPr>
        <p:sp>
          <p:nvSpPr>
            <p:cNvPr id="371764" name="Rectangle 52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65" name="Text Box 53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371767" name="Rectangle 55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768" name="Text Box 56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371769" name="Line 57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70" name="Rectangle 58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304800" y="609600"/>
            <a:ext cx="1905000" cy="1600200"/>
            <a:chOff x="2112" y="384"/>
            <a:chExt cx="1200" cy="1008"/>
          </a:xfrm>
        </p:grpSpPr>
        <p:sp>
          <p:nvSpPr>
            <p:cNvPr id="371772" name="Rectangle 60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73" name="Text Box 61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7" name="Group 62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371775" name="Rectangle 63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776" name="Text Box 64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371777" name="Line 65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78" name="Rectangle 66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581400" y="4419600"/>
            <a:ext cx="1447800" cy="457200"/>
            <a:chOff x="2352" y="2496"/>
            <a:chExt cx="912" cy="288"/>
          </a:xfrm>
        </p:grpSpPr>
        <p:sp>
          <p:nvSpPr>
            <p:cNvPr id="371780" name="Rectangle 68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81" name="Text Box 69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581400" y="3352800"/>
            <a:ext cx="1447800" cy="457200"/>
            <a:chOff x="528" y="2016"/>
            <a:chExt cx="912" cy="288"/>
          </a:xfrm>
        </p:grpSpPr>
        <p:sp>
          <p:nvSpPr>
            <p:cNvPr id="371783" name="Rectangle 7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84" name="Text Box 72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71785" name="Line 73"/>
          <p:cNvSpPr>
            <a:spLocks noChangeShapeType="1"/>
          </p:cNvSpPr>
          <p:nvPr/>
        </p:nvSpPr>
        <p:spPr bwMode="auto">
          <a:xfrm>
            <a:off x="4267200" y="38862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1786" name="Line 74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1787" name="Rectangle 75"/>
          <p:cNvSpPr>
            <a:spLocks noChangeArrowheads="1"/>
          </p:cNvSpPr>
          <p:nvPr/>
        </p:nvSpPr>
        <p:spPr bwMode="auto">
          <a:xfrm>
            <a:off x="3352800" y="3276600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6629400" y="4427538"/>
            <a:ext cx="1447800" cy="457200"/>
            <a:chOff x="2352" y="2496"/>
            <a:chExt cx="912" cy="288"/>
          </a:xfrm>
        </p:grpSpPr>
        <p:sp>
          <p:nvSpPr>
            <p:cNvPr id="371789" name="Rectangle 77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90" name="Text Box 78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6629400" y="3360738"/>
            <a:ext cx="1447800" cy="457200"/>
            <a:chOff x="528" y="2016"/>
            <a:chExt cx="912" cy="288"/>
          </a:xfrm>
        </p:grpSpPr>
        <p:sp>
          <p:nvSpPr>
            <p:cNvPr id="371792" name="Rectangle 80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93" name="Text Box 81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71794" name="Line 82"/>
          <p:cNvSpPr>
            <a:spLocks noChangeShapeType="1"/>
          </p:cNvSpPr>
          <p:nvPr/>
        </p:nvSpPr>
        <p:spPr bwMode="auto">
          <a:xfrm>
            <a:off x="7315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1795" name="Line 83"/>
          <p:cNvSpPr>
            <a:spLocks noChangeShapeType="1"/>
          </p:cNvSpPr>
          <p:nvPr/>
        </p:nvSpPr>
        <p:spPr bwMode="auto">
          <a:xfrm>
            <a:off x="7315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1796" name="Rectangle 84"/>
          <p:cNvSpPr>
            <a:spLocks noChangeArrowheads="1"/>
          </p:cNvSpPr>
          <p:nvPr/>
        </p:nvSpPr>
        <p:spPr bwMode="auto">
          <a:xfrm>
            <a:off x="6400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2" name="Group 85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371798" name="Rectangle 86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99" name="Text Box 87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13" name="Group 88"/>
          <p:cNvGrpSpPr>
            <a:grpSpLocks/>
          </p:cNvGrpSpPr>
          <p:nvPr/>
        </p:nvGrpSpPr>
        <p:grpSpPr bwMode="auto">
          <a:xfrm>
            <a:off x="533400" y="3360738"/>
            <a:ext cx="1447800" cy="457200"/>
            <a:chOff x="528" y="2016"/>
            <a:chExt cx="912" cy="288"/>
          </a:xfrm>
        </p:grpSpPr>
        <p:sp>
          <p:nvSpPr>
            <p:cNvPr id="371801" name="Rectangle 89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802" name="Text Box 90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371803" name="Line 91"/>
          <p:cNvSpPr>
            <a:spLocks noChangeShapeType="1"/>
          </p:cNvSpPr>
          <p:nvPr/>
        </p:nvSpPr>
        <p:spPr bwMode="auto">
          <a:xfrm>
            <a:off x="1219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1804" name="Line 92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1805" name="Rectangle 93"/>
          <p:cNvSpPr>
            <a:spLocks noChangeArrowheads="1"/>
          </p:cNvSpPr>
          <p:nvPr/>
        </p:nvSpPr>
        <p:spPr bwMode="auto">
          <a:xfrm>
            <a:off x="304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4" name="Group 94"/>
          <p:cNvGrpSpPr>
            <a:grpSpLocks/>
          </p:cNvGrpSpPr>
          <p:nvPr/>
        </p:nvGrpSpPr>
        <p:grpSpPr bwMode="auto">
          <a:xfrm>
            <a:off x="3657600" y="5410200"/>
            <a:ext cx="1371600" cy="990600"/>
            <a:chOff x="912" y="3312"/>
            <a:chExt cx="864" cy="624"/>
          </a:xfrm>
        </p:grpSpPr>
        <p:sp>
          <p:nvSpPr>
            <p:cNvPr id="371807" name="Text Box 95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15" name="Group 96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71809" name="Rectangle 97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10" name="Oval 98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11" name="Rectangle 99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12" name="AutoShape 100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101"/>
          <p:cNvGrpSpPr>
            <a:grpSpLocks/>
          </p:cNvGrpSpPr>
          <p:nvPr/>
        </p:nvGrpSpPr>
        <p:grpSpPr bwMode="auto">
          <a:xfrm>
            <a:off x="609600" y="5410200"/>
            <a:ext cx="1371600" cy="990600"/>
            <a:chOff x="912" y="3312"/>
            <a:chExt cx="864" cy="624"/>
          </a:xfrm>
        </p:grpSpPr>
        <p:sp>
          <p:nvSpPr>
            <p:cNvPr id="371814" name="Text Box 102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17" name="Group 103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71816" name="Rectangle 104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17" name="Oval 105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18" name="Rectangle 106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19" name="AutoShape 107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8" name="Group 108"/>
          <p:cNvGrpSpPr>
            <a:grpSpLocks/>
          </p:cNvGrpSpPr>
          <p:nvPr/>
        </p:nvGrpSpPr>
        <p:grpSpPr bwMode="auto">
          <a:xfrm>
            <a:off x="6705600" y="5410200"/>
            <a:ext cx="1371600" cy="990600"/>
            <a:chOff x="912" y="3312"/>
            <a:chExt cx="864" cy="624"/>
          </a:xfrm>
        </p:grpSpPr>
        <p:sp>
          <p:nvSpPr>
            <p:cNvPr id="371821" name="Text Box 109"/>
            <p:cNvSpPr txBox="1">
              <a:spLocks noChangeArrowheads="1"/>
            </p:cNvSpPr>
            <p:nvPr/>
          </p:nvSpPr>
          <p:spPr bwMode="auto">
            <a:xfrm>
              <a:off x="979" y="3360"/>
              <a:ext cx="3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grpSp>
          <p:nvGrpSpPr>
            <p:cNvPr id="19" name="Group 110"/>
            <p:cNvGrpSpPr>
              <a:grpSpLocks/>
            </p:cNvGrpSpPr>
            <p:nvPr/>
          </p:nvGrpSpPr>
          <p:grpSpPr bwMode="auto">
            <a:xfrm>
              <a:off x="912" y="3312"/>
              <a:ext cx="864" cy="624"/>
              <a:chOff x="912" y="3312"/>
              <a:chExt cx="864" cy="624"/>
            </a:xfrm>
          </p:grpSpPr>
          <p:sp>
            <p:nvSpPr>
              <p:cNvPr id="371823" name="Rectangle 111"/>
              <p:cNvSpPr>
                <a:spLocks noChangeArrowheads="1"/>
              </p:cNvSpPr>
              <p:nvPr/>
            </p:nvSpPr>
            <p:spPr bwMode="auto">
              <a:xfrm>
                <a:off x="1162" y="3436"/>
                <a:ext cx="187" cy="1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24" name="Oval 112"/>
              <p:cNvSpPr>
                <a:spLocks noChangeArrowheads="1"/>
              </p:cNvSpPr>
              <p:nvPr/>
            </p:nvSpPr>
            <p:spPr bwMode="auto">
              <a:xfrm>
                <a:off x="1367" y="3506"/>
                <a:ext cx="155" cy="15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25" name="Rectangle 113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864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826" name="AutoShape 114"/>
              <p:cNvSpPr>
                <a:spLocks noChangeArrowheads="1"/>
              </p:cNvSpPr>
              <p:nvPr/>
            </p:nvSpPr>
            <p:spPr bwMode="auto">
              <a:xfrm>
                <a:off x="1008" y="3840"/>
                <a:ext cx="576" cy="96"/>
              </a:xfrm>
              <a:prstGeom prst="parallelogram">
                <a:avLst>
                  <a:gd name="adj" fmla="val 1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75" name="~PP1025.WAV">
            <a:hlinkClick r:id="" action="ppaction://media"/>
          </p:cNvPr>
          <p:cNvPicPr>
            <a:picLocks noRot="1" noChangeAspect="1"/>
          </p:cNvPicPr>
          <p:nvPr>
            <a:wavAudioFile r:embed="rId1" name="~PP102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Centralized </a:t>
            </a:r>
            <a:r>
              <a:rPr lang="en-US" dirty="0" smtClean="0"/>
              <a:t>Architecture Implementation</a:t>
            </a:r>
            <a:endParaRPr lang="en-US" dirty="0"/>
          </a:p>
        </p:txBody>
      </p:sp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532486" name="Rectangle 6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487" name="Text Box 7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532489" name="Rectangle 9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490" name="Text Box 10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532491" name="Line 11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532493" name="Object 13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258500" name="Clip" r:id="rId6" imgW="3657600" imgH="3248640" progId="">
                  <p:embed/>
                </p:oleObj>
              </a:graphicData>
            </a:graphic>
          </p:graphicFrame>
          <p:sp>
            <p:nvSpPr>
              <p:cNvPr id="532494" name="Rectangle 14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32495" name="Line 15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496" name="Rectangle 16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532499" name="Rectangle 19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00" name="Text Box 20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532502" name="Rectangle 22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03" name="Text Box 23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532504" name="Line 24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532506" name="Object 26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258499" name="Clip" r:id="rId7" imgW="3657600" imgH="3248640" progId="">
                  <p:embed/>
                </p:oleObj>
              </a:graphicData>
            </a:graphic>
          </p:graphicFrame>
          <p:sp>
            <p:nvSpPr>
              <p:cNvPr id="532507" name="Rectangle 27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32508" name="Line 28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09" name="Rectangle 29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04800" y="3284538"/>
            <a:ext cx="1905000" cy="3581400"/>
            <a:chOff x="2112" y="2064"/>
            <a:chExt cx="1200" cy="2256"/>
          </a:xfrm>
        </p:grpSpPr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532512" name="Rectangle 32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13" name="Text Box 33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532515" name="Rectangle 35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16" name="Text Box 36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532517" name="Line 37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532519" name="Object 39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258498" name="Clip" r:id="rId8" imgW="3657600" imgH="3248640" progId="">
                  <p:embed/>
                </p:oleObj>
              </a:graphicData>
            </a:graphic>
          </p:graphicFrame>
          <p:sp>
            <p:nvSpPr>
              <p:cNvPr id="532520" name="Rectangle 40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32521" name="Line 41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2" name="Rectangle 42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532524" name="Rectangle 44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5" name="Text Box 45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532527" name="Rectangle 47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28" name="Text Box 48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532529" name="Line 49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30" name="Rectangle 50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32531" name="Line 51"/>
          <p:cNvSpPr>
            <a:spLocks noChangeShapeType="1"/>
          </p:cNvSpPr>
          <p:nvPr/>
        </p:nvSpPr>
        <p:spPr bwMode="auto">
          <a:xfrm flipH="1">
            <a:off x="4648200" y="2133600"/>
            <a:ext cx="0" cy="3048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228600" y="2362202"/>
            <a:ext cx="8229600" cy="646113"/>
            <a:chOff x="144" y="1488"/>
            <a:chExt cx="5184" cy="407"/>
          </a:xfrm>
        </p:grpSpPr>
        <p:sp>
          <p:nvSpPr>
            <p:cNvPr id="532533" name="Text Box 53"/>
            <p:cNvSpPr txBox="1">
              <a:spLocks noChangeArrowheads="1"/>
            </p:cNvSpPr>
            <p:nvPr/>
          </p:nvSpPr>
          <p:spPr bwMode="auto">
            <a:xfrm>
              <a:off x="1968" y="1488"/>
              <a:ext cx="1632" cy="407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/>
                <a:t>Master Input </a:t>
              </a:r>
              <a:r>
                <a:rPr lang="en-US" dirty="0" err="1"/>
                <a:t>Relayer</a:t>
              </a:r>
              <a:r>
                <a:rPr lang="en-US" dirty="0"/>
                <a:t> Output Broadcaster</a:t>
              </a:r>
            </a:p>
          </p:txBody>
        </p:sp>
        <p:sp>
          <p:nvSpPr>
            <p:cNvPr id="532534" name="Text Box 54"/>
            <p:cNvSpPr txBox="1">
              <a:spLocks noChangeArrowheads="1"/>
            </p:cNvSpPr>
            <p:nvPr/>
          </p:nvSpPr>
          <p:spPr bwMode="auto">
            <a:xfrm>
              <a:off x="3984" y="1584"/>
              <a:ext cx="1344" cy="233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/>
                <a:t>Slave I/O </a:t>
              </a:r>
              <a:r>
                <a:rPr lang="en-US" dirty="0" err="1"/>
                <a:t>Relayer</a:t>
              </a:r>
              <a:endParaRPr lang="en-US" dirty="0"/>
            </a:p>
          </p:txBody>
        </p:sp>
        <p:sp>
          <p:nvSpPr>
            <p:cNvPr id="532535" name="Text Box 55"/>
            <p:cNvSpPr txBox="1">
              <a:spLocks noChangeArrowheads="1"/>
            </p:cNvSpPr>
            <p:nvPr/>
          </p:nvSpPr>
          <p:spPr bwMode="auto">
            <a:xfrm>
              <a:off x="144" y="1584"/>
              <a:ext cx="1392" cy="233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/>
                <a:t>Slave I/O Relayer</a:t>
              </a:r>
            </a:p>
          </p:txBody>
        </p:sp>
      </p:grpSp>
      <p:grpSp>
        <p:nvGrpSpPr>
          <p:cNvPr id="17" name="Group 56"/>
          <p:cNvGrpSpPr>
            <a:grpSpLocks/>
          </p:cNvGrpSpPr>
          <p:nvPr/>
        </p:nvGrpSpPr>
        <p:grpSpPr bwMode="auto">
          <a:xfrm>
            <a:off x="2362200" y="2057400"/>
            <a:ext cx="3962400" cy="533400"/>
            <a:chOff x="1488" y="1296"/>
            <a:chExt cx="2496" cy="336"/>
          </a:xfrm>
        </p:grpSpPr>
        <p:grpSp>
          <p:nvGrpSpPr>
            <p:cNvPr id="18" name="Group 57"/>
            <p:cNvGrpSpPr>
              <a:grpSpLocks/>
            </p:cNvGrpSpPr>
            <p:nvPr/>
          </p:nvGrpSpPr>
          <p:grpSpPr bwMode="auto">
            <a:xfrm>
              <a:off x="1488" y="1632"/>
              <a:ext cx="2496" cy="0"/>
              <a:chOff x="1488" y="1632"/>
              <a:chExt cx="2496" cy="0"/>
            </a:xfrm>
          </p:grpSpPr>
          <p:sp>
            <p:nvSpPr>
              <p:cNvPr id="532538" name="Line 58"/>
              <p:cNvSpPr>
                <a:spLocks noChangeShapeType="1"/>
              </p:cNvSpPr>
              <p:nvPr/>
            </p:nvSpPr>
            <p:spPr bwMode="auto">
              <a:xfrm>
                <a:off x="3600" y="1632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39" name="Line 59"/>
              <p:cNvSpPr>
                <a:spLocks noChangeShapeType="1"/>
              </p:cNvSpPr>
              <p:nvPr/>
            </p:nvSpPr>
            <p:spPr bwMode="auto">
              <a:xfrm>
                <a:off x="1488" y="1632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60"/>
            <p:cNvGrpSpPr>
              <a:grpSpLocks/>
            </p:cNvGrpSpPr>
            <p:nvPr/>
          </p:nvGrpSpPr>
          <p:grpSpPr bwMode="auto">
            <a:xfrm>
              <a:off x="2592" y="1296"/>
              <a:ext cx="192" cy="192"/>
              <a:chOff x="2592" y="1296"/>
              <a:chExt cx="192" cy="192"/>
            </a:xfrm>
          </p:grpSpPr>
          <p:sp>
            <p:nvSpPr>
              <p:cNvPr id="532541" name="Line 61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42" name="Line 62"/>
              <p:cNvSpPr>
                <a:spLocks noChangeShapeType="1"/>
              </p:cNvSpPr>
              <p:nvPr/>
            </p:nvSpPr>
            <p:spPr bwMode="auto">
              <a:xfrm flipH="1">
                <a:off x="2784" y="129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43" name="Line 63"/>
              <p:cNvSpPr>
                <a:spLocks noChangeShapeType="1"/>
              </p:cNvSpPr>
              <p:nvPr/>
            </p:nvSpPr>
            <p:spPr bwMode="auto">
              <a:xfrm flipH="1">
                <a:off x="2688" y="129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oup 64"/>
          <p:cNvGrpSpPr>
            <a:grpSpLocks/>
          </p:cNvGrpSpPr>
          <p:nvPr/>
        </p:nvGrpSpPr>
        <p:grpSpPr bwMode="auto">
          <a:xfrm>
            <a:off x="1219200" y="2895600"/>
            <a:ext cx="6096000" cy="457200"/>
            <a:chOff x="768" y="1824"/>
            <a:chExt cx="3840" cy="288"/>
          </a:xfrm>
        </p:grpSpPr>
        <p:sp>
          <p:nvSpPr>
            <p:cNvPr id="532545" name="Line 65"/>
            <p:cNvSpPr>
              <a:spLocks noChangeShapeType="1"/>
            </p:cNvSpPr>
            <p:nvPr/>
          </p:nvSpPr>
          <p:spPr bwMode="auto">
            <a:xfrm flipH="1">
              <a:off x="2688" y="1920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46" name="Line 66"/>
            <p:cNvSpPr>
              <a:spLocks noChangeShapeType="1"/>
            </p:cNvSpPr>
            <p:nvPr/>
          </p:nvSpPr>
          <p:spPr bwMode="auto">
            <a:xfrm flipH="1">
              <a:off x="4608" y="1824"/>
              <a:ext cx="0" cy="28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47" name="Line 67"/>
            <p:cNvSpPr>
              <a:spLocks noChangeShapeType="1"/>
            </p:cNvSpPr>
            <p:nvPr/>
          </p:nvSpPr>
          <p:spPr bwMode="auto">
            <a:xfrm flipH="1">
              <a:off x="768" y="1824"/>
              <a:ext cx="0" cy="28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68"/>
          <p:cNvGrpSpPr>
            <a:grpSpLocks/>
          </p:cNvGrpSpPr>
          <p:nvPr/>
        </p:nvGrpSpPr>
        <p:grpSpPr bwMode="auto">
          <a:xfrm>
            <a:off x="1524000" y="2819400"/>
            <a:ext cx="6019800" cy="533400"/>
            <a:chOff x="960" y="1776"/>
            <a:chExt cx="3792" cy="336"/>
          </a:xfrm>
        </p:grpSpPr>
        <p:grpSp>
          <p:nvGrpSpPr>
            <p:cNvPr id="22" name="Group 69"/>
            <p:cNvGrpSpPr>
              <a:grpSpLocks/>
            </p:cNvGrpSpPr>
            <p:nvPr/>
          </p:nvGrpSpPr>
          <p:grpSpPr bwMode="auto">
            <a:xfrm>
              <a:off x="1536" y="1776"/>
              <a:ext cx="2448" cy="336"/>
              <a:chOff x="1536" y="1776"/>
              <a:chExt cx="2448" cy="336"/>
            </a:xfrm>
          </p:grpSpPr>
          <p:sp>
            <p:nvSpPr>
              <p:cNvPr id="532550" name="Line 70"/>
              <p:cNvSpPr>
                <a:spLocks noChangeShapeType="1"/>
              </p:cNvSpPr>
              <p:nvPr/>
            </p:nvSpPr>
            <p:spPr bwMode="auto">
              <a:xfrm flipH="1">
                <a:off x="2880" y="192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51" name="Line 71"/>
              <p:cNvSpPr>
                <a:spLocks noChangeShapeType="1"/>
              </p:cNvSpPr>
              <p:nvPr/>
            </p:nvSpPr>
            <p:spPr bwMode="auto">
              <a:xfrm>
                <a:off x="3600" y="1776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52" name="Line 72"/>
              <p:cNvSpPr>
                <a:spLocks noChangeShapeType="1"/>
              </p:cNvSpPr>
              <p:nvPr/>
            </p:nvSpPr>
            <p:spPr bwMode="auto">
              <a:xfrm>
                <a:off x="1536" y="177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73"/>
            <p:cNvGrpSpPr>
              <a:grpSpLocks/>
            </p:cNvGrpSpPr>
            <p:nvPr/>
          </p:nvGrpSpPr>
          <p:grpSpPr bwMode="auto">
            <a:xfrm>
              <a:off x="960" y="1824"/>
              <a:ext cx="3792" cy="288"/>
              <a:chOff x="864" y="1824"/>
              <a:chExt cx="3792" cy="288"/>
            </a:xfrm>
          </p:grpSpPr>
          <p:sp>
            <p:nvSpPr>
              <p:cNvPr id="532554" name="Line 74"/>
              <p:cNvSpPr>
                <a:spLocks noChangeShapeType="1"/>
              </p:cNvSpPr>
              <p:nvPr/>
            </p:nvSpPr>
            <p:spPr bwMode="auto">
              <a:xfrm flipH="1">
                <a:off x="4656" y="182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55" name="Line 75"/>
              <p:cNvSpPr>
                <a:spLocks noChangeShapeType="1"/>
              </p:cNvSpPr>
              <p:nvPr/>
            </p:nvSpPr>
            <p:spPr bwMode="auto">
              <a:xfrm flipH="1">
                <a:off x="864" y="182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76" name="~PP2538.WAV">
            <a:hlinkClick r:id="" action="ppaction://media"/>
          </p:cNvPr>
          <p:cNvPicPr>
            <a:picLocks noRot="1" noChangeAspect="1"/>
          </p:cNvPicPr>
          <p:nvPr>
            <a:wavAudioFile r:embed="rId3" name="~PP2538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5325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>
            <a:normAutofit/>
          </a:bodyPr>
          <a:lstStyle/>
          <a:p>
            <a:r>
              <a:rPr lang="en-US" sz="3200" dirty="0"/>
              <a:t>Replicated </a:t>
            </a:r>
            <a:r>
              <a:rPr lang="en-US" sz="3200" dirty="0" smtClean="0"/>
              <a:t>Architecture Implementation</a:t>
            </a:r>
            <a:endParaRPr lang="en-US" sz="3200" dirty="0"/>
          </a:p>
        </p:txBody>
      </p:sp>
      <p:sp>
        <p:nvSpPr>
          <p:cNvPr id="1107971" name="Text Box 3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107974" name="Rectangle 6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975" name="Text Box 7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107977" name="Rectangle 9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978" name="Text Box 10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107979" name="Line 11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76962" name="Object 2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261572" name="Clip" r:id="rId6" imgW="3657600" imgH="3248640" progId="">
                  <p:embed/>
                </p:oleObj>
              </a:graphicData>
            </a:graphic>
          </p:graphicFrame>
          <p:sp>
            <p:nvSpPr>
              <p:cNvPr id="1107982" name="Rectangle 14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07983" name="Line 15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984" name="Rectangle 16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107987" name="Rectangle 19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988" name="Text Box 20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107990" name="Rectangle 22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991" name="Text Box 23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107992" name="Line 24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76961" name="Object 1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261571" name="Clip" r:id="rId7" imgW="3657600" imgH="3248640" progId="">
                  <p:embed/>
                </p:oleObj>
              </a:graphicData>
            </a:graphic>
          </p:graphicFrame>
          <p:sp>
            <p:nvSpPr>
              <p:cNvPr id="1107995" name="Rectangle 27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07996" name="Line 28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997" name="Rectangle 29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04800" y="3284538"/>
            <a:ext cx="1905000" cy="3581400"/>
            <a:chOff x="2112" y="2064"/>
            <a:chExt cx="1200" cy="2256"/>
          </a:xfrm>
        </p:grpSpPr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108000" name="Rectangle 32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01" name="Text Box 33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108003" name="Rectangle 35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04" name="Text Box 36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108005" name="Line 37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76960" name="Object 0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261570" name="Clip" r:id="rId8" imgW="3657600" imgH="3248640" progId="">
                  <p:embed/>
                </p:oleObj>
              </a:graphicData>
            </a:graphic>
          </p:graphicFrame>
          <p:sp>
            <p:nvSpPr>
              <p:cNvPr id="1108008" name="Rectangle 40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08009" name="Line 41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10" name="Rectangle 42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1108012" name="Rectangle 44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13" name="Text Box 45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108015" name="Rectangle 47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16" name="Text Box 48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108017" name="Line 49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18" name="Rectangle 50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" name="Group 51"/>
          <p:cNvGrpSpPr>
            <a:grpSpLocks/>
          </p:cNvGrpSpPr>
          <p:nvPr/>
        </p:nvGrpSpPr>
        <p:grpSpPr bwMode="auto">
          <a:xfrm>
            <a:off x="6400800" y="609600"/>
            <a:ext cx="1905000" cy="1600200"/>
            <a:chOff x="2112" y="384"/>
            <a:chExt cx="1200" cy="1008"/>
          </a:xfrm>
        </p:grpSpPr>
        <p:sp>
          <p:nvSpPr>
            <p:cNvPr id="1108020" name="Rectangle 52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21" name="Text Box 53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108023" name="Rectangle 55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24" name="Text Box 56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108025" name="Line 57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26" name="Rectangle 58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" name="Group 59"/>
          <p:cNvGrpSpPr>
            <a:grpSpLocks/>
          </p:cNvGrpSpPr>
          <p:nvPr/>
        </p:nvGrpSpPr>
        <p:grpSpPr bwMode="auto">
          <a:xfrm>
            <a:off x="304800" y="609600"/>
            <a:ext cx="1905000" cy="1600200"/>
            <a:chOff x="2112" y="384"/>
            <a:chExt cx="1200" cy="1008"/>
          </a:xfrm>
        </p:grpSpPr>
        <p:sp>
          <p:nvSpPr>
            <p:cNvPr id="1108028" name="Rectangle 60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29" name="Text Box 61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9" name="Group 62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108031" name="Rectangle 63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32" name="Text Box 64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108033" name="Line 65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34" name="Rectangle 66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08035" name="Line 67"/>
          <p:cNvSpPr>
            <a:spLocks noChangeShapeType="1"/>
          </p:cNvSpPr>
          <p:nvPr/>
        </p:nvSpPr>
        <p:spPr bwMode="auto">
          <a:xfrm flipH="1">
            <a:off x="4267200" y="2895600"/>
            <a:ext cx="0" cy="457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68"/>
          <p:cNvGrpSpPr>
            <a:grpSpLocks/>
          </p:cNvGrpSpPr>
          <p:nvPr/>
        </p:nvGrpSpPr>
        <p:grpSpPr bwMode="auto">
          <a:xfrm>
            <a:off x="1219200" y="2057400"/>
            <a:ext cx="6096000" cy="609600"/>
            <a:chOff x="768" y="1296"/>
            <a:chExt cx="3840" cy="384"/>
          </a:xfrm>
        </p:grpSpPr>
        <p:sp>
          <p:nvSpPr>
            <p:cNvPr id="1108037" name="Line 69"/>
            <p:cNvSpPr>
              <a:spLocks noChangeShapeType="1"/>
            </p:cNvSpPr>
            <p:nvPr/>
          </p:nvSpPr>
          <p:spPr bwMode="auto">
            <a:xfrm flipH="1">
              <a:off x="2688" y="1296"/>
              <a:ext cx="0" cy="28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70"/>
            <p:cNvGrpSpPr>
              <a:grpSpLocks/>
            </p:cNvGrpSpPr>
            <p:nvPr/>
          </p:nvGrpSpPr>
          <p:grpSpPr bwMode="auto">
            <a:xfrm>
              <a:off x="768" y="1296"/>
              <a:ext cx="3840" cy="384"/>
              <a:chOff x="768" y="1296"/>
              <a:chExt cx="3840" cy="384"/>
            </a:xfrm>
          </p:grpSpPr>
          <p:grpSp>
            <p:nvGrpSpPr>
              <p:cNvPr id="22" name="Group 71"/>
              <p:cNvGrpSpPr>
                <a:grpSpLocks/>
              </p:cNvGrpSpPr>
              <p:nvPr/>
            </p:nvGrpSpPr>
            <p:grpSpPr bwMode="auto">
              <a:xfrm>
                <a:off x="768" y="1296"/>
                <a:ext cx="3840" cy="288"/>
                <a:chOff x="768" y="1296"/>
                <a:chExt cx="3840" cy="288"/>
              </a:xfrm>
            </p:grpSpPr>
            <p:sp>
              <p:nvSpPr>
                <p:cNvPr id="1108040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608" y="1296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rgbClr val="FF6699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8041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768" y="1296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rgbClr val="FF6699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08042" name="Line 74"/>
              <p:cNvSpPr>
                <a:spLocks noChangeShapeType="1"/>
              </p:cNvSpPr>
              <p:nvPr/>
            </p:nvSpPr>
            <p:spPr bwMode="auto">
              <a:xfrm>
                <a:off x="1536" y="1680"/>
                <a:ext cx="624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43" name="Line 75"/>
              <p:cNvSpPr>
                <a:spLocks noChangeShapeType="1"/>
              </p:cNvSpPr>
              <p:nvPr/>
            </p:nvSpPr>
            <p:spPr bwMode="auto">
              <a:xfrm>
                <a:off x="3360" y="1680"/>
                <a:ext cx="672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3" name="Group 76"/>
          <p:cNvGrpSpPr>
            <a:grpSpLocks/>
          </p:cNvGrpSpPr>
          <p:nvPr/>
        </p:nvGrpSpPr>
        <p:grpSpPr bwMode="auto">
          <a:xfrm>
            <a:off x="1447800" y="2133600"/>
            <a:ext cx="6096000" cy="1219200"/>
            <a:chOff x="912" y="1344"/>
            <a:chExt cx="3840" cy="768"/>
          </a:xfrm>
        </p:grpSpPr>
        <p:sp>
          <p:nvSpPr>
            <p:cNvPr id="1108045" name="Line 77"/>
            <p:cNvSpPr>
              <a:spLocks noChangeShapeType="1"/>
            </p:cNvSpPr>
            <p:nvPr/>
          </p:nvSpPr>
          <p:spPr bwMode="auto">
            <a:xfrm flipH="1">
              <a:off x="912" y="1344"/>
              <a:ext cx="0" cy="76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46" name="Line 78"/>
            <p:cNvSpPr>
              <a:spLocks noChangeShapeType="1"/>
            </p:cNvSpPr>
            <p:nvPr/>
          </p:nvSpPr>
          <p:spPr bwMode="auto">
            <a:xfrm flipH="1">
              <a:off x="2832" y="1344"/>
              <a:ext cx="0" cy="76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47" name="Line 79"/>
            <p:cNvSpPr>
              <a:spLocks noChangeShapeType="1"/>
            </p:cNvSpPr>
            <p:nvPr/>
          </p:nvSpPr>
          <p:spPr bwMode="auto">
            <a:xfrm flipH="1">
              <a:off x="4752" y="1344"/>
              <a:ext cx="0" cy="76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80"/>
          <p:cNvGrpSpPr>
            <a:grpSpLocks/>
          </p:cNvGrpSpPr>
          <p:nvPr/>
        </p:nvGrpSpPr>
        <p:grpSpPr bwMode="auto">
          <a:xfrm>
            <a:off x="228600" y="2514600"/>
            <a:ext cx="8458200" cy="400050"/>
            <a:chOff x="144" y="1584"/>
            <a:chExt cx="5328" cy="252"/>
          </a:xfrm>
        </p:grpSpPr>
        <p:sp>
          <p:nvSpPr>
            <p:cNvPr id="1108049" name="Text Box 81"/>
            <p:cNvSpPr txBox="1">
              <a:spLocks noChangeArrowheads="1"/>
            </p:cNvSpPr>
            <p:nvPr/>
          </p:nvSpPr>
          <p:spPr bwMode="auto">
            <a:xfrm>
              <a:off x="144" y="1584"/>
              <a:ext cx="1392" cy="252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 err="1" smtClean="0"/>
                <a:t>Inp</a:t>
              </a:r>
              <a:r>
                <a:rPr lang="en-US" sz="2000" dirty="0" smtClean="0"/>
                <a:t>. </a:t>
              </a:r>
              <a:r>
                <a:rPr lang="en-US" sz="2000" dirty="0"/>
                <a:t>Broadcaster</a:t>
              </a:r>
            </a:p>
          </p:txBody>
        </p:sp>
        <p:sp>
          <p:nvSpPr>
            <p:cNvPr id="1108050" name="Text Box 82"/>
            <p:cNvSpPr txBox="1">
              <a:spLocks noChangeArrowheads="1"/>
            </p:cNvSpPr>
            <p:nvPr/>
          </p:nvSpPr>
          <p:spPr bwMode="auto">
            <a:xfrm>
              <a:off x="2160" y="1584"/>
              <a:ext cx="1440" cy="252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 err="1" smtClean="0"/>
                <a:t>Inp</a:t>
              </a:r>
              <a:r>
                <a:rPr lang="en-US" sz="2000" dirty="0" smtClean="0"/>
                <a:t>. </a:t>
              </a:r>
              <a:r>
                <a:rPr lang="en-US" sz="2000" dirty="0"/>
                <a:t>Broadcaster</a:t>
              </a:r>
            </a:p>
          </p:txBody>
        </p:sp>
        <p:sp>
          <p:nvSpPr>
            <p:cNvPr id="1108051" name="Text Box 83"/>
            <p:cNvSpPr txBox="1">
              <a:spLocks noChangeArrowheads="1"/>
            </p:cNvSpPr>
            <p:nvPr/>
          </p:nvSpPr>
          <p:spPr bwMode="auto">
            <a:xfrm>
              <a:off x="4032" y="1584"/>
              <a:ext cx="1440" cy="252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 err="1" smtClean="0"/>
                <a:t>Inp</a:t>
              </a:r>
              <a:r>
                <a:rPr lang="en-US" sz="2000" dirty="0" smtClean="0"/>
                <a:t>. </a:t>
              </a:r>
              <a:r>
                <a:rPr lang="en-US" sz="2000" dirty="0"/>
                <a:t>Broadcaster</a:t>
              </a:r>
            </a:p>
          </p:txBody>
        </p:sp>
      </p:grpSp>
      <p:pic>
        <p:nvPicPr>
          <p:cNvPr id="84" name="~PP3096.WAV">
            <a:hlinkClick r:id="" action="ppaction://media"/>
          </p:cNvPr>
          <p:cNvPicPr>
            <a:picLocks noRot="1" noChangeAspect="1"/>
          </p:cNvPicPr>
          <p:nvPr>
            <a:wavAudioFile r:embed="rId3" name="~PP3096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  <p:bldLst>
      <p:bldP spid="11080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Architectural Design Space?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53200" y="3505200"/>
            <a:ext cx="2133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Why architectural design space?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1447800"/>
            <a:ext cx="2057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Two fundamental dimensions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53200" y="2514600"/>
            <a:ext cx="2209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Several others later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53200" y="4495800"/>
            <a:ext cx="2209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Why design space?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57150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17" name="Line 1106"/>
          <p:cNvSpPr>
            <a:spLocks noChangeShapeType="1"/>
          </p:cNvSpPr>
          <p:nvPr/>
        </p:nvSpPr>
        <p:spPr bwMode="auto">
          <a:xfrm>
            <a:off x="1524000" y="1219200"/>
            <a:ext cx="0" cy="37454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1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676400"/>
            <a:ext cx="244120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673619"/>
            <a:ext cx="1752600" cy="140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8337" y="3571857"/>
            <a:ext cx="1991663" cy="122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9491" y="3505200"/>
            <a:ext cx="2067509" cy="127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533400" y="3657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685800" y="19812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</a:t>
            </a:r>
            <a:endParaRPr lang="en-US" sz="1600" dirty="0"/>
          </a:p>
        </p:txBody>
      </p:sp>
      <p:pic>
        <p:nvPicPr>
          <p:cNvPr id="22" name="~PP332.WAV">
            <a:hlinkClick r:id="" action="ppaction://media"/>
          </p:cNvPr>
          <p:cNvPicPr>
            <a:picLocks noRot="1" noChangeAspect="1"/>
          </p:cNvPicPr>
          <p:nvPr>
            <a:wavAudioFile r:embed="rId2" name="~PP332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Why Design Space?</a:t>
            </a:r>
            <a:endParaRPr lang="en-US" dirty="0"/>
          </a:p>
        </p:txBody>
      </p:sp>
      <p:sp>
        <p:nvSpPr>
          <p:cNvPr id="1111122" name="Line 1106"/>
          <p:cNvSpPr>
            <a:spLocks noChangeShapeType="1"/>
          </p:cNvSpPr>
          <p:nvPr/>
        </p:nvSpPr>
        <p:spPr bwMode="auto">
          <a:xfrm>
            <a:off x="2362200" y="1295400"/>
            <a:ext cx="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11123" name="Line 1107"/>
          <p:cNvSpPr>
            <a:spLocks noChangeShapeType="1"/>
          </p:cNvSpPr>
          <p:nvPr/>
        </p:nvSpPr>
        <p:spPr bwMode="auto">
          <a:xfrm flipH="1">
            <a:off x="2362200" y="3962400"/>
            <a:ext cx="2895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11125" name="Line 1109"/>
          <p:cNvSpPr>
            <a:spLocks noChangeShapeType="1"/>
          </p:cNvSpPr>
          <p:nvPr/>
        </p:nvSpPr>
        <p:spPr bwMode="auto">
          <a:xfrm flipH="1">
            <a:off x="381000" y="3962400"/>
            <a:ext cx="1981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38800" y="990600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Concise description of  existing points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0400" y="40386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 System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03767" y="2368033"/>
            <a:ext cx="266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 Management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9406295">
            <a:off x="626837" y="4751714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38800" y="17526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Classification of points to compare and contrast features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38800" y="3925669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Identify holes  - missing 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38800" y="562987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Common multidimensional analysis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38800" y="4840069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Common implementation modules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828800" y="5181600"/>
            <a:ext cx="2819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“Dimensions” may have sub dimensions and may not be completely orthogonal</a:t>
            </a:r>
            <a:endParaRPr lang="en-US" dirty="0"/>
          </a:p>
        </p:txBody>
      </p:sp>
      <p:pic>
        <p:nvPicPr>
          <p:cNvPr id="1715204" name="Picture 4" descr="http://t1.gstatic.com/images?q=tbn:DKllWFjF4qrSnM:http://upload.wikimedia.org/wikipedia/commons/thumb/d/d8/Tux-linux_logo.svg/280px-Tux-linux_logo.svg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209800"/>
            <a:ext cx="603031" cy="647701"/>
          </a:xfrm>
          <a:prstGeom prst="rect">
            <a:avLst/>
          </a:prstGeom>
          <a:noFill/>
        </p:spPr>
      </p:pic>
      <p:pic>
        <p:nvPicPr>
          <p:cNvPr id="1715206" name="Picture 6" descr="http://t1.gstatic.com/images?q=tbn:epcdLO4cz9RHcM:http://www1.cs.columbia.edu/~sedwards/apple2fpga/apple_logo_rainbow_6_color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3429000"/>
            <a:ext cx="533400" cy="615093"/>
          </a:xfrm>
          <a:prstGeom prst="rect">
            <a:avLst/>
          </a:prstGeom>
          <a:noFill/>
        </p:spPr>
      </p:pic>
      <p:pic>
        <p:nvPicPr>
          <p:cNvPr id="1715208" name="Picture 8" descr="http://t0.gstatic.com/images?q=tbn:EFDw2qlfDplGTM:http://home.messiah.edu/~sbeaver/op-ed/windows-vista-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6000"/>
            <a:ext cx="762000" cy="713619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5638800" y="281047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Identify issues, possibilities for designers</a:t>
            </a:r>
            <a:endParaRPr lang="en-US" dirty="0"/>
          </a:p>
        </p:txBody>
      </p:sp>
      <p:pic>
        <p:nvPicPr>
          <p:cNvPr id="26" name="~PP852.WAV">
            <a:hlinkClick r:id="" action="ppaction://media"/>
          </p:cNvPr>
          <p:cNvPicPr>
            <a:picLocks noRot="1" noChangeAspect="1"/>
          </p:cNvPicPr>
          <p:nvPr>
            <a:wavAudioFile r:embed="rId2" name="~PP852.WAV"/>
          </p:nvPr>
        </p:nvPicPr>
        <p:blipFill>
          <a:blip r:embed="rId11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Design Space</a:t>
            </a:r>
          </a:p>
          <a:p>
            <a:r>
              <a:rPr lang="en-US" dirty="0" smtClean="0"/>
              <a:t>Implementation of design space</a:t>
            </a:r>
          </a:p>
          <a:p>
            <a:r>
              <a:rPr lang="en-US" dirty="0" smtClean="0"/>
              <a:t>Evaluation of design space</a:t>
            </a:r>
          </a:p>
          <a:p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Functionality</a:t>
            </a:r>
          </a:p>
          <a:p>
            <a:pPr lvl="1"/>
            <a:r>
              <a:rPr lang="en-US" dirty="0" smtClean="0"/>
              <a:t>Programmability</a:t>
            </a:r>
          </a:p>
          <a:p>
            <a:pPr lvl="1"/>
            <a:r>
              <a:rPr lang="en-US" dirty="0" smtClean="0"/>
              <a:t>Performance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Classifying and Concisely Understanding Existing Systems</a:t>
            </a:r>
            <a:endParaRPr lang="en-US" dirty="0"/>
          </a:p>
        </p:txBody>
      </p:sp>
      <p:sp>
        <p:nvSpPr>
          <p:cNvPr id="22" name="Line 1106"/>
          <p:cNvSpPr>
            <a:spLocks noChangeShapeType="1"/>
          </p:cNvSpPr>
          <p:nvPr/>
        </p:nvSpPr>
        <p:spPr bwMode="auto">
          <a:xfrm>
            <a:off x="1524000" y="1219200"/>
            <a:ext cx="0" cy="37454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3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33400" y="6211669"/>
            <a:ext cx="1219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Holes?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419600" y="6211669"/>
            <a:ext cx="1828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centralized shared widgets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209800" y="6211669"/>
            <a:ext cx="1828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replicated </a:t>
            </a:r>
            <a:r>
              <a:rPr lang="en-US" dirty="0" err="1" smtClean="0"/>
              <a:t>Framebuffer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676400" y="3200400"/>
            <a:ext cx="4572000" cy="1219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58000" y="1981200"/>
            <a:ext cx="1524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Covered in depth already</a:t>
            </a:r>
            <a:endParaRPr lang="en-US" dirty="0"/>
          </a:p>
        </p:txBody>
      </p:sp>
      <p:pic>
        <p:nvPicPr>
          <p:cNvPr id="25" name="~PP1728.WAV">
            <a:hlinkClick r:id="" action="ppaction://media"/>
          </p:cNvPr>
          <p:cNvPicPr>
            <a:picLocks noRot="1" noChangeAspect="1"/>
          </p:cNvPicPr>
          <p:nvPr>
            <a:wavAudioFile r:embed="rId2" name="~PP172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err="1" smtClean="0"/>
              <a:t>FrameBuffer</a:t>
            </a:r>
            <a:endParaRPr lang="en-US" b="1" dirty="0"/>
          </a:p>
        </p:txBody>
      </p: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1752600" y="1371600"/>
            <a:ext cx="1517650" cy="457200"/>
            <a:chOff x="528" y="2016"/>
            <a:chExt cx="956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9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OS + Apps</a:t>
              </a:r>
              <a:endParaRPr lang="en-US" sz="2000" dirty="0"/>
            </a:p>
          </p:txBody>
        </p:sp>
      </p:grpSp>
      <p:sp>
        <p:nvSpPr>
          <p:cNvPr id="1359887" name="Text Box 1039"/>
          <p:cNvSpPr txBox="1">
            <a:spLocks noChangeArrowheads="1"/>
          </p:cNvSpPr>
          <p:nvPr/>
        </p:nvSpPr>
        <p:spPr bwMode="auto">
          <a:xfrm>
            <a:off x="2011363" y="48768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5" name="Group 1043"/>
          <p:cNvGrpSpPr>
            <a:grpSpLocks/>
          </p:cNvGrpSpPr>
          <p:nvPr/>
        </p:nvGrpSpPr>
        <p:grpSpPr bwMode="auto">
          <a:xfrm>
            <a:off x="1676400" y="49863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445314" name="Clip" r:id="rId5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40" name="Text Box 20"/>
          <p:cNvSpPr txBox="1">
            <a:spLocks noChangeArrowheads="1"/>
          </p:cNvSpPr>
          <p:nvPr/>
        </p:nvSpPr>
        <p:spPr bwMode="auto">
          <a:xfrm>
            <a:off x="381000" y="2043499"/>
            <a:ext cx="16002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k</a:t>
            </a:r>
            <a:r>
              <a:rPr lang="en-US" sz="1800" dirty="0" smtClean="0">
                <a:solidFill>
                  <a:srgbClr val="5F5F5F"/>
                </a:solidFill>
              </a:rPr>
              <a:t>ey  and mouse events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41" name="Text Box 19"/>
          <p:cNvSpPr txBox="1">
            <a:spLocks noChangeArrowheads="1"/>
          </p:cNvSpPr>
          <p:nvPr/>
        </p:nvSpPr>
        <p:spPr bwMode="auto">
          <a:xfrm>
            <a:off x="2819400" y="2362200"/>
            <a:ext cx="1524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pixels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2" name="Line 1042"/>
          <p:cNvSpPr>
            <a:spLocks noChangeShapeType="1"/>
          </p:cNvSpPr>
          <p:nvPr/>
        </p:nvSpPr>
        <p:spPr bwMode="auto">
          <a:xfrm flipV="1">
            <a:off x="2209800" y="18288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Line 1042"/>
          <p:cNvSpPr>
            <a:spLocks noChangeShapeType="1"/>
          </p:cNvSpPr>
          <p:nvPr/>
        </p:nvSpPr>
        <p:spPr bwMode="auto">
          <a:xfrm>
            <a:off x="2590800" y="18288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8" name="Line 1042"/>
          <p:cNvSpPr>
            <a:spLocks noChangeShapeType="1"/>
          </p:cNvSpPr>
          <p:nvPr/>
        </p:nvSpPr>
        <p:spPr bwMode="auto">
          <a:xfrm flipV="1">
            <a:off x="2209800" y="35814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Line 1042"/>
          <p:cNvSpPr>
            <a:spLocks noChangeShapeType="1"/>
          </p:cNvSpPr>
          <p:nvPr/>
        </p:nvSpPr>
        <p:spPr bwMode="auto">
          <a:xfrm>
            <a:off x="2590800" y="35814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9" name="Text Box 1029"/>
          <p:cNvSpPr txBox="1">
            <a:spLocks noChangeArrowheads="1"/>
          </p:cNvSpPr>
          <p:nvPr/>
        </p:nvSpPr>
        <p:spPr bwMode="auto">
          <a:xfrm>
            <a:off x="1600200" y="3181290"/>
            <a:ext cx="1676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Framebuffer</a:t>
            </a:r>
            <a:endParaRPr lang="en-US" sz="2000" dirty="0"/>
          </a:p>
        </p:txBody>
      </p:sp>
      <p:pic>
        <p:nvPicPr>
          <p:cNvPr id="17" name="~PP2846.WAV">
            <a:hlinkClick r:id="" action="ppaction://media"/>
          </p:cNvPr>
          <p:cNvPicPr>
            <a:picLocks noRot="1" noChangeAspect="1"/>
          </p:cNvPicPr>
          <p:nvPr>
            <a:wavAudioFile r:embed="rId2" name="~PP2846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err="1" smtClean="0"/>
              <a:t>FrameBuffer</a:t>
            </a:r>
            <a:r>
              <a:rPr lang="en-US" dirty="0" smtClean="0"/>
              <a:t> Screen Coordinates</a:t>
            </a:r>
            <a:endParaRPr lang="en-US" b="1" dirty="0"/>
          </a:p>
        </p:txBody>
      </p:sp>
      <p:sp>
        <p:nvSpPr>
          <p:cNvPr id="1359877" name="Text Box 1029"/>
          <p:cNvSpPr txBox="1">
            <a:spLocks noChangeArrowheads="1"/>
          </p:cNvSpPr>
          <p:nvPr/>
        </p:nvSpPr>
        <p:spPr bwMode="auto">
          <a:xfrm>
            <a:off x="1600200" y="3181290"/>
            <a:ext cx="1676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Framebuffer</a:t>
            </a:r>
            <a:endParaRPr lang="en-US" sz="2000" dirty="0"/>
          </a:p>
        </p:txBody>
      </p: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1752600" y="1371600"/>
            <a:ext cx="1517650" cy="457200"/>
            <a:chOff x="528" y="2016"/>
            <a:chExt cx="956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9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OS + Apps</a:t>
              </a:r>
              <a:endParaRPr lang="en-US" sz="2000" dirty="0"/>
            </a:p>
          </p:txBody>
        </p:sp>
      </p:grpSp>
      <p:sp>
        <p:nvSpPr>
          <p:cNvPr id="1359887" name="Text Box 1039"/>
          <p:cNvSpPr txBox="1">
            <a:spLocks noChangeArrowheads="1"/>
          </p:cNvSpPr>
          <p:nvPr/>
        </p:nvSpPr>
        <p:spPr bwMode="auto">
          <a:xfrm>
            <a:off x="2011363" y="48768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4" name="Group 1043"/>
          <p:cNvGrpSpPr>
            <a:grpSpLocks/>
          </p:cNvGrpSpPr>
          <p:nvPr/>
        </p:nvGrpSpPr>
        <p:grpSpPr bwMode="auto">
          <a:xfrm>
            <a:off x="1676400" y="49863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448386" name="Clip" r:id="rId6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42" name="Line 1042"/>
          <p:cNvSpPr>
            <a:spLocks noChangeShapeType="1"/>
          </p:cNvSpPr>
          <p:nvPr/>
        </p:nvSpPr>
        <p:spPr bwMode="auto">
          <a:xfrm flipV="1">
            <a:off x="2209800" y="18288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Line 1042"/>
          <p:cNvSpPr>
            <a:spLocks noChangeShapeType="1"/>
          </p:cNvSpPr>
          <p:nvPr/>
        </p:nvSpPr>
        <p:spPr bwMode="auto">
          <a:xfrm>
            <a:off x="2590800" y="18288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6" name="Text Box 35"/>
          <p:cNvSpPr txBox="1">
            <a:spLocks noChangeArrowheads="1"/>
          </p:cNvSpPr>
          <p:nvPr/>
        </p:nvSpPr>
        <p:spPr bwMode="auto">
          <a:xfrm>
            <a:off x="762000" y="1981200"/>
            <a:ext cx="12954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ight button </a:t>
            </a:r>
            <a:r>
              <a:rPr lang="en-US" sz="1800" dirty="0">
                <a:solidFill>
                  <a:srgbClr val="5F5F5F"/>
                </a:solidFill>
              </a:rPr>
              <a:t>^,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48" name="Line 1042"/>
          <p:cNvSpPr>
            <a:spLocks noChangeShapeType="1"/>
          </p:cNvSpPr>
          <p:nvPr/>
        </p:nvSpPr>
        <p:spPr bwMode="auto">
          <a:xfrm flipV="1">
            <a:off x="2209800" y="35814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Line 1042"/>
          <p:cNvSpPr>
            <a:spLocks noChangeShapeType="1"/>
          </p:cNvSpPr>
          <p:nvPr/>
        </p:nvSpPr>
        <p:spPr bwMode="auto">
          <a:xfrm>
            <a:off x="2590800" y="35814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838200" y="2590800"/>
            <a:ext cx="304800" cy="3048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838200"/>
            <a:ext cx="1447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Screen coordinates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3" idx="2"/>
            <a:endCxn id="146" idx="0"/>
          </p:cNvCxnSpPr>
          <p:nvPr/>
        </p:nvCxnSpPr>
        <p:spPr>
          <a:xfrm rot="16200000" flipH="1">
            <a:off x="894666" y="1466165"/>
            <a:ext cx="496669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762000" y="1981200"/>
            <a:ext cx="12954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ight button ^,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pic>
        <p:nvPicPr>
          <p:cNvPr id="20" name="~PP605.WAV">
            <a:hlinkClick r:id="" action="ppaction://media"/>
          </p:cNvPr>
          <p:cNvPicPr>
            <a:picLocks noRot="1" noChangeAspect="1"/>
          </p:cNvPicPr>
          <p:nvPr>
            <a:wavAudioFile r:embed="rId3" name="~PP605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smtClean="0"/>
              <a:t>Replicated Shared </a:t>
            </a:r>
            <a:r>
              <a:rPr lang="en-US" dirty="0" err="1" smtClean="0"/>
              <a:t>FrameBuffer</a:t>
            </a:r>
            <a:endParaRPr lang="en-US" b="1" dirty="0"/>
          </a:p>
        </p:txBody>
      </p: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1752600" y="1371600"/>
            <a:ext cx="1517650" cy="457200"/>
            <a:chOff x="528" y="2016"/>
            <a:chExt cx="956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9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OS + Apps</a:t>
              </a:r>
              <a:endParaRPr lang="en-US" sz="2000" dirty="0"/>
            </a:p>
          </p:txBody>
        </p:sp>
      </p:grpSp>
      <p:sp>
        <p:nvSpPr>
          <p:cNvPr id="1359887" name="Text Box 1039"/>
          <p:cNvSpPr txBox="1">
            <a:spLocks noChangeArrowheads="1"/>
          </p:cNvSpPr>
          <p:nvPr/>
        </p:nvSpPr>
        <p:spPr bwMode="auto">
          <a:xfrm>
            <a:off x="2011363" y="48768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4" name="Group 1043"/>
          <p:cNvGrpSpPr>
            <a:grpSpLocks/>
          </p:cNvGrpSpPr>
          <p:nvPr/>
        </p:nvGrpSpPr>
        <p:grpSpPr bwMode="auto">
          <a:xfrm>
            <a:off x="1676400" y="49863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449410" name="Clip" r:id="rId6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42" name="Line 1042"/>
          <p:cNvSpPr>
            <a:spLocks noChangeShapeType="1"/>
          </p:cNvSpPr>
          <p:nvPr/>
        </p:nvSpPr>
        <p:spPr bwMode="auto">
          <a:xfrm flipV="1">
            <a:off x="2209800" y="18288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Line 1042"/>
          <p:cNvSpPr>
            <a:spLocks noChangeShapeType="1"/>
          </p:cNvSpPr>
          <p:nvPr/>
        </p:nvSpPr>
        <p:spPr bwMode="auto">
          <a:xfrm>
            <a:off x="2590800" y="18288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8" name="Line 1042"/>
          <p:cNvSpPr>
            <a:spLocks noChangeShapeType="1"/>
          </p:cNvSpPr>
          <p:nvPr/>
        </p:nvSpPr>
        <p:spPr bwMode="auto">
          <a:xfrm flipV="1">
            <a:off x="2209800" y="35814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Line 1042"/>
          <p:cNvSpPr>
            <a:spLocks noChangeShapeType="1"/>
          </p:cNvSpPr>
          <p:nvPr/>
        </p:nvSpPr>
        <p:spPr bwMode="auto">
          <a:xfrm>
            <a:off x="2590800" y="35814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28" name="Group 1030"/>
          <p:cNvGrpSpPr>
            <a:grpSpLocks/>
          </p:cNvGrpSpPr>
          <p:nvPr/>
        </p:nvGrpSpPr>
        <p:grpSpPr bwMode="auto">
          <a:xfrm>
            <a:off x="5562600" y="1371600"/>
            <a:ext cx="1517650" cy="457200"/>
            <a:chOff x="528" y="2016"/>
            <a:chExt cx="956" cy="288"/>
          </a:xfrm>
        </p:grpSpPr>
        <p:sp>
          <p:nvSpPr>
            <p:cNvPr id="2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9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OS + Apps</a:t>
              </a:r>
              <a:endParaRPr lang="en-US" sz="2000" dirty="0"/>
            </a:p>
          </p:txBody>
        </p:sp>
      </p:grpSp>
      <p:sp>
        <p:nvSpPr>
          <p:cNvPr id="31" name="Text Box 1039"/>
          <p:cNvSpPr txBox="1">
            <a:spLocks noChangeArrowheads="1"/>
          </p:cNvSpPr>
          <p:nvPr/>
        </p:nvSpPr>
        <p:spPr bwMode="auto">
          <a:xfrm>
            <a:off x="5821363" y="48768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32" name="Group 1043"/>
          <p:cNvGrpSpPr>
            <a:grpSpLocks/>
          </p:cNvGrpSpPr>
          <p:nvPr/>
        </p:nvGrpSpPr>
        <p:grpSpPr bwMode="auto">
          <a:xfrm>
            <a:off x="5486400" y="4986338"/>
            <a:ext cx="1590675" cy="1414462"/>
            <a:chOff x="3264" y="3312"/>
            <a:chExt cx="1002" cy="891"/>
          </a:xfrm>
        </p:grpSpPr>
        <p:graphicFrame>
          <p:nvGraphicFramePr>
            <p:cNvPr id="33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449411" name="Clip" r:id="rId7" imgW="3657600" imgH="3248640" progId="">
                <p:embed/>
              </p:oleObj>
            </a:graphicData>
          </a:graphic>
        </p:graphicFrame>
        <p:sp>
          <p:nvSpPr>
            <p:cNvPr id="34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5" name="Line 1042"/>
          <p:cNvSpPr>
            <a:spLocks noChangeShapeType="1"/>
          </p:cNvSpPr>
          <p:nvPr/>
        </p:nvSpPr>
        <p:spPr bwMode="auto">
          <a:xfrm flipV="1">
            <a:off x="6019800" y="18288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042"/>
          <p:cNvSpPr>
            <a:spLocks noChangeShapeType="1"/>
          </p:cNvSpPr>
          <p:nvPr/>
        </p:nvSpPr>
        <p:spPr bwMode="auto">
          <a:xfrm>
            <a:off x="6400800" y="18288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9" name="Line 1042"/>
          <p:cNvSpPr>
            <a:spLocks noChangeShapeType="1"/>
          </p:cNvSpPr>
          <p:nvPr/>
        </p:nvSpPr>
        <p:spPr bwMode="auto">
          <a:xfrm flipV="1">
            <a:off x="6019800" y="35814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042"/>
          <p:cNvSpPr>
            <a:spLocks noChangeShapeType="1"/>
          </p:cNvSpPr>
          <p:nvPr/>
        </p:nvSpPr>
        <p:spPr bwMode="auto">
          <a:xfrm>
            <a:off x="6400800" y="35814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3" name="Line 1042"/>
          <p:cNvSpPr>
            <a:spLocks noChangeShapeType="1"/>
          </p:cNvSpPr>
          <p:nvPr/>
        </p:nvSpPr>
        <p:spPr bwMode="auto">
          <a:xfrm flipV="1">
            <a:off x="2209800" y="1828800"/>
            <a:ext cx="373380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4572000" y="1981200"/>
            <a:ext cx="12954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ight button ^,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762000" y="1981200"/>
            <a:ext cx="12954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ight button ^,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 cstate="print"/>
          <a:srcRect t="26041" r="79688" b="57292"/>
          <a:stretch>
            <a:fillRect/>
          </a:stretch>
        </p:blipFill>
        <p:spPr bwMode="auto">
          <a:xfrm>
            <a:off x="1371600" y="4953000"/>
            <a:ext cx="198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6705600" y="3657600"/>
            <a:ext cx="1905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most impractical assumption about common software</a:t>
            </a:r>
            <a:endParaRPr lang="en-US" dirty="0"/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2819400" y="2373868"/>
            <a:ext cx="1524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pixels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6553200" y="2286000"/>
            <a:ext cx="1524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pixels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Text Box 1029"/>
          <p:cNvSpPr txBox="1">
            <a:spLocks noChangeArrowheads="1"/>
          </p:cNvSpPr>
          <p:nvPr/>
        </p:nvSpPr>
        <p:spPr bwMode="auto">
          <a:xfrm>
            <a:off x="1600200" y="3181290"/>
            <a:ext cx="1676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Framebuffer</a:t>
            </a:r>
            <a:endParaRPr lang="en-US" sz="2000" dirty="0"/>
          </a:p>
        </p:txBody>
      </p:sp>
      <p:sp>
        <p:nvSpPr>
          <p:cNvPr id="41" name="Text Box 1029"/>
          <p:cNvSpPr txBox="1">
            <a:spLocks noChangeArrowheads="1"/>
          </p:cNvSpPr>
          <p:nvPr/>
        </p:nvSpPr>
        <p:spPr bwMode="auto">
          <a:xfrm>
            <a:off x="5410200" y="3181290"/>
            <a:ext cx="1676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Framebuffer</a:t>
            </a:r>
            <a:endParaRPr lang="en-US" sz="2000" dirty="0"/>
          </a:p>
        </p:txBody>
      </p:sp>
      <p:pic>
        <p:nvPicPr>
          <p:cNvPr id="37" name="~PP2179.WAV">
            <a:hlinkClick r:id="" action="ppaction://media"/>
          </p:cNvPr>
          <p:cNvPicPr>
            <a:picLocks noRot="1" noChangeAspect="1"/>
          </p:cNvPicPr>
          <p:nvPr>
            <a:wavAudioFile r:embed="rId3" name="~PP2179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9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316E0BB-B4CE-494E-AE5C-8F4AB19E2CFD}" type="slidenum">
              <a:rPr lang="en-US"/>
              <a:pPr/>
              <a:t>34</a:t>
            </a:fld>
            <a:endParaRPr lang="en-US"/>
          </a:p>
        </p:txBody>
      </p:sp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/>
              <a:t>Replicated Screen Sharing?</a:t>
            </a:r>
          </a:p>
        </p:txBody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7924800" cy="304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Replication hard if not impossible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computer </a:t>
            </a:r>
            <a:r>
              <a:rPr lang="en-US" dirty="0" smtClean="0"/>
              <a:t>shares </a:t>
            </a:r>
            <a:r>
              <a:rPr lang="en-US" dirty="0"/>
              <a:t>input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Requires replication of entire computer state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Either all computers  are identical and receive same input from when they were bought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Or at start of sharing session download one computer’s entire </a:t>
            </a:r>
            <a:r>
              <a:rPr lang="en-US" dirty="0" smtClean="0"/>
              <a:t>environment</a:t>
            </a:r>
            <a:endParaRPr lang="en-US" dirty="0"/>
          </a:p>
        </p:txBody>
      </p:sp>
      <p:pic>
        <p:nvPicPr>
          <p:cNvPr id="6" name="~PP431.WAV">
            <a:hlinkClick r:id="" action="ppaction://media"/>
          </p:cNvPr>
          <p:cNvPicPr>
            <a:picLocks noRot="1" noChangeAspect="1"/>
          </p:cNvPicPr>
          <p:nvPr>
            <a:wavAudioFile r:embed="rId1" name="~PP43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smtClean="0"/>
              <a:t>Centralized Shared </a:t>
            </a:r>
            <a:r>
              <a:rPr lang="en-US" dirty="0" err="1" smtClean="0"/>
              <a:t>FrameBuffer</a:t>
            </a:r>
            <a:endParaRPr lang="en-US" b="1" dirty="0"/>
          </a:p>
        </p:txBody>
      </p: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1752600" y="1371600"/>
            <a:ext cx="1517650" cy="457200"/>
            <a:chOff x="528" y="2016"/>
            <a:chExt cx="956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9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OS + Apps</a:t>
              </a:r>
              <a:endParaRPr lang="en-US" sz="2000" dirty="0"/>
            </a:p>
          </p:txBody>
        </p:sp>
      </p:grpSp>
      <p:sp>
        <p:nvSpPr>
          <p:cNvPr id="1359887" name="Text Box 1039"/>
          <p:cNvSpPr txBox="1">
            <a:spLocks noChangeArrowheads="1"/>
          </p:cNvSpPr>
          <p:nvPr/>
        </p:nvSpPr>
        <p:spPr bwMode="auto">
          <a:xfrm>
            <a:off x="2011363" y="48768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4" name="Group 1043"/>
          <p:cNvGrpSpPr>
            <a:grpSpLocks/>
          </p:cNvGrpSpPr>
          <p:nvPr/>
        </p:nvGrpSpPr>
        <p:grpSpPr bwMode="auto">
          <a:xfrm>
            <a:off x="1676400" y="49863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450434" name="Clip" r:id="rId6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42" name="Line 1042"/>
          <p:cNvSpPr>
            <a:spLocks noChangeShapeType="1"/>
          </p:cNvSpPr>
          <p:nvPr/>
        </p:nvSpPr>
        <p:spPr bwMode="auto">
          <a:xfrm flipV="1">
            <a:off x="2209800" y="18288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Line 1042"/>
          <p:cNvSpPr>
            <a:spLocks noChangeShapeType="1"/>
          </p:cNvSpPr>
          <p:nvPr/>
        </p:nvSpPr>
        <p:spPr bwMode="auto">
          <a:xfrm>
            <a:off x="2590800" y="18288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8" name="Line 1042"/>
          <p:cNvSpPr>
            <a:spLocks noChangeShapeType="1"/>
          </p:cNvSpPr>
          <p:nvPr/>
        </p:nvSpPr>
        <p:spPr bwMode="auto">
          <a:xfrm flipV="1">
            <a:off x="2209800" y="35814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Line 1042"/>
          <p:cNvSpPr>
            <a:spLocks noChangeShapeType="1"/>
          </p:cNvSpPr>
          <p:nvPr/>
        </p:nvSpPr>
        <p:spPr bwMode="auto">
          <a:xfrm>
            <a:off x="2590800" y="35814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" name="Text Box 1039"/>
          <p:cNvSpPr txBox="1">
            <a:spLocks noChangeArrowheads="1"/>
          </p:cNvSpPr>
          <p:nvPr/>
        </p:nvSpPr>
        <p:spPr bwMode="auto">
          <a:xfrm>
            <a:off x="5821363" y="48768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7" name="Group 1043"/>
          <p:cNvGrpSpPr>
            <a:grpSpLocks/>
          </p:cNvGrpSpPr>
          <p:nvPr/>
        </p:nvGrpSpPr>
        <p:grpSpPr bwMode="auto">
          <a:xfrm>
            <a:off x="5486400" y="4986338"/>
            <a:ext cx="1590675" cy="1414462"/>
            <a:chOff x="3264" y="3312"/>
            <a:chExt cx="1002" cy="891"/>
          </a:xfrm>
        </p:grpSpPr>
        <p:graphicFrame>
          <p:nvGraphicFramePr>
            <p:cNvPr id="33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450435" name="Clip" r:id="rId7" imgW="3657600" imgH="3248640" progId="">
                <p:embed/>
              </p:oleObj>
            </a:graphicData>
          </a:graphic>
        </p:graphicFrame>
        <p:sp>
          <p:nvSpPr>
            <p:cNvPr id="34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9" name="Line 1042"/>
          <p:cNvSpPr>
            <a:spLocks noChangeShapeType="1"/>
          </p:cNvSpPr>
          <p:nvPr/>
        </p:nvSpPr>
        <p:spPr bwMode="auto">
          <a:xfrm flipV="1">
            <a:off x="6019800" y="35814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042"/>
          <p:cNvSpPr>
            <a:spLocks noChangeShapeType="1"/>
          </p:cNvSpPr>
          <p:nvPr/>
        </p:nvSpPr>
        <p:spPr bwMode="auto">
          <a:xfrm>
            <a:off x="6400800" y="35814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3" name="Line 1042"/>
          <p:cNvSpPr>
            <a:spLocks noChangeShapeType="1"/>
          </p:cNvSpPr>
          <p:nvPr/>
        </p:nvSpPr>
        <p:spPr bwMode="auto">
          <a:xfrm flipH="1" flipV="1">
            <a:off x="2286000" y="1828800"/>
            <a:ext cx="373380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762000" y="1981200"/>
            <a:ext cx="12954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ight button ^,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 cstate="print"/>
          <a:srcRect t="26041" r="79688" b="57292"/>
          <a:stretch>
            <a:fillRect/>
          </a:stretch>
        </p:blipFill>
        <p:spPr bwMode="auto">
          <a:xfrm>
            <a:off x="1371600" y="4953000"/>
            <a:ext cx="198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6705600" y="3657600"/>
            <a:ext cx="1905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most practical assumption about common software</a:t>
            </a:r>
            <a:endParaRPr lang="en-US" dirty="0"/>
          </a:p>
        </p:txBody>
      </p:sp>
      <p:sp>
        <p:nvSpPr>
          <p:cNvPr id="37" name="Line 1042"/>
          <p:cNvSpPr>
            <a:spLocks noChangeShapeType="1"/>
          </p:cNvSpPr>
          <p:nvPr/>
        </p:nvSpPr>
        <p:spPr bwMode="auto">
          <a:xfrm>
            <a:off x="2590800" y="1828800"/>
            <a:ext cx="388620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4495800" y="1981200"/>
            <a:ext cx="1524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pixels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2286000" y="1981200"/>
            <a:ext cx="1524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pixels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Text Box 1029"/>
          <p:cNvSpPr txBox="1">
            <a:spLocks noChangeArrowheads="1"/>
          </p:cNvSpPr>
          <p:nvPr/>
        </p:nvSpPr>
        <p:spPr bwMode="auto">
          <a:xfrm>
            <a:off x="1600200" y="3181290"/>
            <a:ext cx="1676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Framebuffer</a:t>
            </a:r>
            <a:endParaRPr lang="en-US" sz="2000" dirty="0"/>
          </a:p>
        </p:txBody>
      </p:sp>
      <p:sp>
        <p:nvSpPr>
          <p:cNvPr id="41" name="Text Box 1029"/>
          <p:cNvSpPr txBox="1">
            <a:spLocks noChangeArrowheads="1"/>
          </p:cNvSpPr>
          <p:nvPr/>
        </p:nvSpPr>
        <p:spPr bwMode="auto">
          <a:xfrm>
            <a:off x="5410200" y="3181290"/>
            <a:ext cx="1676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Framebuffer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553200" y="6858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Output size?</a:t>
            </a:r>
            <a:endParaRPr lang="en-US" dirty="0"/>
          </a:p>
        </p:txBody>
      </p:sp>
      <p:sp>
        <p:nvSpPr>
          <p:cNvPr id="30" name="Multiply 29"/>
          <p:cNvSpPr/>
          <p:nvPr/>
        </p:nvSpPr>
        <p:spPr>
          <a:xfrm>
            <a:off x="5029200" y="1905000"/>
            <a:ext cx="381000" cy="304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~PP2371.WAV">
            <a:hlinkClick r:id="" action="ppaction://media"/>
          </p:cNvPr>
          <p:cNvPicPr>
            <a:picLocks noRot="1" noChangeAspect="1"/>
          </p:cNvPicPr>
          <p:nvPr>
            <a:wavAudioFile r:embed="rId3" name="~PP2371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53" grpId="0" animBg="1"/>
      <p:bldP spid="38" grpId="0" animBg="1"/>
      <p:bldP spid="35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sxc.hu/pic/m/c/cr/craigpj/966144_isolated_lcd_computer_monitor_with_clipping_path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4040360" cy="33528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</a:t>
            </a:r>
            <a:r>
              <a:rPr lang="en-US" dirty="0" err="1" smtClean="0"/>
              <a:t>Diffs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960" y="2209800"/>
            <a:ext cx="3124200" cy="165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http://www.sxc.hu/pic/m/c/cr/craigpj/966144_isolated_lcd_computer_monitor_with_clipping_path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440" y="1828800"/>
            <a:ext cx="4040360" cy="3352800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209800"/>
            <a:ext cx="3124200" cy="165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133600" y="4191000"/>
            <a:ext cx="1524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Insert “line”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5562600" y="2438400"/>
            <a:ext cx="1066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1600994" y="4266406"/>
            <a:ext cx="9144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0"/>
          <p:cNvGrpSpPr/>
          <p:nvPr/>
        </p:nvGrpSpPr>
        <p:grpSpPr>
          <a:xfrm>
            <a:off x="4038600" y="5105400"/>
            <a:ext cx="1066800" cy="304800"/>
            <a:chOff x="3886200" y="5715000"/>
            <a:chExt cx="1066800" cy="304800"/>
          </a:xfrm>
        </p:grpSpPr>
        <p:pic>
          <p:nvPicPr>
            <p:cNvPr id="3538945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14545" t="13714" r="51515" b="68000"/>
            <a:stretch>
              <a:fillRect/>
            </a:stretch>
          </p:blipFill>
          <p:spPr bwMode="auto">
            <a:xfrm>
              <a:off x="3886200" y="5715000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Rectangle 28"/>
            <p:cNvSpPr/>
            <p:nvPr/>
          </p:nvSpPr>
          <p:spPr>
            <a:xfrm>
              <a:off x="3886200" y="5715000"/>
              <a:ext cx="1066800" cy="304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019800" y="5257800"/>
            <a:ext cx="2438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Send smallest pixel rectangles including the changed areas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4496594" y="5104606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724400" y="5867400"/>
            <a:ext cx="1143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Network</a:t>
            </a:r>
            <a:endParaRPr lang="en-US" dirty="0"/>
          </a:p>
        </p:txBody>
      </p:sp>
      <p:pic>
        <p:nvPicPr>
          <p:cNvPr id="17" name="~PP1397.WAV">
            <a:hlinkClick r:id="" action="ppaction://media"/>
          </p:cNvPr>
          <p:cNvPicPr>
            <a:picLocks noRot="1" noChangeAspect="1"/>
          </p:cNvPicPr>
          <p:nvPr>
            <a:wavAudioFile r:embed="rId2" name="~PP1397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1" grpId="0" animBg="1"/>
      <p:bldP spid="30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smtClean="0"/>
              <a:t>Remote Draw Pixels</a:t>
            </a:r>
            <a:endParaRPr lang="en-US" b="1" dirty="0"/>
          </a:p>
        </p:txBody>
      </p: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1752600" y="1371600"/>
            <a:ext cx="1517650" cy="457200"/>
            <a:chOff x="528" y="2016"/>
            <a:chExt cx="956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9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OS + Apps</a:t>
              </a:r>
              <a:endParaRPr lang="en-US" sz="2000" dirty="0"/>
            </a:p>
          </p:txBody>
        </p:sp>
      </p:grpSp>
      <p:sp>
        <p:nvSpPr>
          <p:cNvPr id="1359887" name="Text Box 1039"/>
          <p:cNvSpPr txBox="1">
            <a:spLocks noChangeArrowheads="1"/>
          </p:cNvSpPr>
          <p:nvPr/>
        </p:nvSpPr>
        <p:spPr bwMode="auto">
          <a:xfrm>
            <a:off x="2011363" y="48768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4" name="Group 1043"/>
          <p:cNvGrpSpPr>
            <a:grpSpLocks/>
          </p:cNvGrpSpPr>
          <p:nvPr/>
        </p:nvGrpSpPr>
        <p:grpSpPr bwMode="auto">
          <a:xfrm>
            <a:off x="1676400" y="49863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703362" name="Clip" r:id="rId6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42" name="Line 1042"/>
          <p:cNvSpPr>
            <a:spLocks noChangeShapeType="1"/>
          </p:cNvSpPr>
          <p:nvPr/>
        </p:nvSpPr>
        <p:spPr bwMode="auto">
          <a:xfrm flipV="1">
            <a:off x="2209800" y="18288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Line 1042"/>
          <p:cNvSpPr>
            <a:spLocks noChangeShapeType="1"/>
          </p:cNvSpPr>
          <p:nvPr/>
        </p:nvSpPr>
        <p:spPr bwMode="auto">
          <a:xfrm>
            <a:off x="2590800" y="18288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8" name="Line 1042"/>
          <p:cNvSpPr>
            <a:spLocks noChangeShapeType="1"/>
          </p:cNvSpPr>
          <p:nvPr/>
        </p:nvSpPr>
        <p:spPr bwMode="auto">
          <a:xfrm flipV="1">
            <a:off x="2209800" y="35814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Line 1042"/>
          <p:cNvSpPr>
            <a:spLocks noChangeShapeType="1"/>
          </p:cNvSpPr>
          <p:nvPr/>
        </p:nvSpPr>
        <p:spPr bwMode="auto">
          <a:xfrm>
            <a:off x="2590800" y="35814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" name="Text Box 1039"/>
          <p:cNvSpPr txBox="1">
            <a:spLocks noChangeArrowheads="1"/>
          </p:cNvSpPr>
          <p:nvPr/>
        </p:nvSpPr>
        <p:spPr bwMode="auto">
          <a:xfrm>
            <a:off x="5821363" y="48768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6" name="Group 1043"/>
          <p:cNvGrpSpPr>
            <a:grpSpLocks/>
          </p:cNvGrpSpPr>
          <p:nvPr/>
        </p:nvGrpSpPr>
        <p:grpSpPr bwMode="auto">
          <a:xfrm>
            <a:off x="5486400" y="4986338"/>
            <a:ext cx="1590675" cy="1414462"/>
            <a:chOff x="3264" y="3312"/>
            <a:chExt cx="1002" cy="891"/>
          </a:xfrm>
        </p:grpSpPr>
        <p:graphicFrame>
          <p:nvGraphicFramePr>
            <p:cNvPr id="33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703363" name="Clip" r:id="rId7" imgW="3657600" imgH="3248640" progId="">
                <p:embed/>
              </p:oleObj>
            </a:graphicData>
          </a:graphic>
        </p:graphicFrame>
        <p:sp>
          <p:nvSpPr>
            <p:cNvPr id="34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9" name="Line 1042"/>
          <p:cNvSpPr>
            <a:spLocks noChangeShapeType="1"/>
          </p:cNvSpPr>
          <p:nvPr/>
        </p:nvSpPr>
        <p:spPr bwMode="auto">
          <a:xfrm flipV="1">
            <a:off x="6019800" y="3581400"/>
            <a:ext cx="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042"/>
          <p:cNvSpPr>
            <a:spLocks noChangeShapeType="1"/>
          </p:cNvSpPr>
          <p:nvPr/>
        </p:nvSpPr>
        <p:spPr bwMode="auto">
          <a:xfrm>
            <a:off x="6400800" y="3581400"/>
            <a:ext cx="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3" name="Line 1042"/>
          <p:cNvSpPr>
            <a:spLocks noChangeShapeType="1"/>
          </p:cNvSpPr>
          <p:nvPr/>
        </p:nvSpPr>
        <p:spPr bwMode="auto">
          <a:xfrm flipH="1" flipV="1">
            <a:off x="2286000" y="1828800"/>
            <a:ext cx="3733800" cy="1295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762000" y="1981200"/>
            <a:ext cx="129540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ight button ^,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7" name="Line 1042"/>
          <p:cNvSpPr>
            <a:spLocks noChangeShapeType="1"/>
          </p:cNvSpPr>
          <p:nvPr/>
        </p:nvSpPr>
        <p:spPr bwMode="auto">
          <a:xfrm>
            <a:off x="2590800" y="1828800"/>
            <a:ext cx="3886200" cy="12954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6324600" y="2743200"/>
            <a:ext cx="1524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pixels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2286000" y="1905000"/>
            <a:ext cx="1524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pixels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029200" y="1905000"/>
            <a:ext cx="2819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update pixrect</a:t>
            </a:r>
            <a:r>
              <a:rPr lang="en-US" baseline="-25000" dirty="0" smtClean="0">
                <a:solidFill>
                  <a:sysClr val="windowText" lastClr="000000"/>
                </a:solidFill>
              </a:rPr>
              <a:t>1</a:t>
            </a:r>
            <a:r>
              <a:rPr lang="en-US" dirty="0" smtClean="0">
                <a:solidFill>
                  <a:sysClr val="windowText" lastClr="000000"/>
                </a:solidFill>
              </a:rPr>
              <a:t>, </a:t>
            </a:r>
            <a:r>
              <a:rPr lang="en-US" dirty="0" err="1" smtClean="0">
                <a:solidFill>
                  <a:sysClr val="windowText" lastClr="000000"/>
                </a:solidFill>
              </a:rPr>
              <a:t>pixrect</a:t>
            </a:r>
            <a:r>
              <a:rPr lang="en-US" baseline="-25000" dirty="0" err="1" smtClean="0">
                <a:solidFill>
                  <a:sysClr val="windowText" lastClr="000000"/>
                </a:solidFill>
              </a:rPr>
              <a:t>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67000" y="2362200"/>
            <a:ext cx="41910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Distributed Sharing Infrastructure</a:t>
            </a:r>
            <a:endParaRPr lang="en-US" dirty="0"/>
          </a:p>
        </p:txBody>
      </p:sp>
      <p:sp>
        <p:nvSpPr>
          <p:cNvPr id="36" name="Text Box 1029"/>
          <p:cNvSpPr txBox="1">
            <a:spLocks noChangeArrowheads="1"/>
          </p:cNvSpPr>
          <p:nvPr/>
        </p:nvSpPr>
        <p:spPr bwMode="auto">
          <a:xfrm>
            <a:off x="1600200" y="3181290"/>
            <a:ext cx="1676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Framebuffer</a:t>
            </a:r>
            <a:endParaRPr lang="en-US" sz="2000" dirty="0"/>
          </a:p>
        </p:txBody>
      </p:sp>
      <p:sp>
        <p:nvSpPr>
          <p:cNvPr id="44" name="Text Box 1029"/>
          <p:cNvSpPr txBox="1">
            <a:spLocks noChangeArrowheads="1"/>
          </p:cNvSpPr>
          <p:nvPr/>
        </p:nvSpPr>
        <p:spPr bwMode="auto">
          <a:xfrm>
            <a:off x="5410200" y="3181290"/>
            <a:ext cx="1676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Framebuffer</a:t>
            </a:r>
            <a:endParaRPr lang="en-US" sz="2000" dirty="0"/>
          </a:p>
        </p:txBody>
      </p:sp>
      <p:pic>
        <p:nvPicPr>
          <p:cNvPr id="29" name="~PP917.WAV">
            <a:hlinkClick r:id="" action="ppaction://media"/>
          </p:cNvPr>
          <p:cNvPicPr>
            <a:picLocks noRot="1" noChangeAspect="1"/>
          </p:cNvPicPr>
          <p:nvPr>
            <a:wavAudioFile r:embed="rId3" name="~PP917.WAV"/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8" grpId="0" animBg="1"/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316E0BB-B4CE-494E-AE5C-8F4AB19E2CFD}" type="slidenum">
              <a:rPr lang="en-US"/>
              <a:pPr/>
              <a:t>38</a:t>
            </a:fld>
            <a:endParaRPr lang="en-US"/>
          </a:p>
        </p:txBody>
      </p:sp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/>
              <a:t>Centralized Screen </a:t>
            </a:r>
            <a:r>
              <a:rPr lang="en-US" dirty="0"/>
              <a:t>Sharing?</a:t>
            </a:r>
          </a:p>
        </p:txBody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7924800" cy="3048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Everyone has </a:t>
            </a:r>
            <a:r>
              <a:rPr lang="en-US" dirty="0" err="1" smtClean="0"/>
              <a:t>framebuffer</a:t>
            </a:r>
            <a:r>
              <a:rPr lang="en-US" dirty="0" smtClean="0"/>
              <a:t> and it can be put in virtual desktop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The simplest I/O protocol – very few calls to intercept by sharing infrastructure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No common state to be assumed (e.g. fonts)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Framebuffer</a:t>
            </a:r>
            <a:r>
              <a:rPr lang="en-US" dirty="0" smtClean="0"/>
              <a:t> updates can be expensive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Compression techniques later</a:t>
            </a: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6" name="~PP324.WAV">
            <a:hlinkClick r:id="" action="ppaction://media"/>
          </p:cNvPr>
          <p:cNvPicPr>
            <a:picLocks noRot="1" noChangeAspect="1"/>
          </p:cNvPicPr>
          <p:nvPr>
            <a:wavAudioFile r:embed="rId1" name="~PP32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Layers Considered So Far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419600" y="6211669"/>
            <a:ext cx="1828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centralized shared widgets</a:t>
            </a:r>
            <a:endParaRPr lang="en-US" dirty="0"/>
          </a:p>
        </p:txBody>
      </p:sp>
      <p:sp>
        <p:nvSpPr>
          <p:cNvPr id="2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54" name="Rectangle 53"/>
          <p:cNvSpPr/>
          <p:nvPr/>
        </p:nvSpPr>
        <p:spPr>
          <a:xfrm>
            <a:off x="1676400" y="3200400"/>
            <a:ext cx="4572000" cy="1752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2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3" name="~PP3147.WAV">
            <a:hlinkClick r:id="" action="ppaction://media"/>
          </p:cNvPr>
          <p:cNvPicPr>
            <a:picLocks noRot="1" noChangeAspect="1"/>
          </p:cNvPicPr>
          <p:nvPr>
            <a:wavAudioFile r:embed="rId1" name="~PP314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90600" y="3886200"/>
            <a:ext cx="7010400" cy="7620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14600" y="1981200"/>
            <a:ext cx="3886200" cy="16764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990600"/>
            <a:ext cx="7010400" cy="7620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Architecture?</a:t>
            </a:r>
          </a:p>
        </p:txBody>
      </p:sp>
      <p:sp>
        <p:nvSpPr>
          <p:cNvPr id="4" name="Picture 11"/>
          <p:cNvSpPr/>
          <p:nvPr/>
        </p:nvSpPr>
        <p:spPr>
          <a:xfrm>
            <a:off x="2743200" y="2133600"/>
            <a:ext cx="35052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62200" y="1676400"/>
            <a:ext cx="609600" cy="4572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14"/>
          <p:cNvSpPr/>
          <p:nvPr/>
        </p:nvSpPr>
        <p:spPr>
          <a:xfrm>
            <a:off x="992020" y="11430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34" name="Picture 15"/>
          <p:cNvSpPr/>
          <p:nvPr/>
        </p:nvSpPr>
        <p:spPr>
          <a:xfrm>
            <a:off x="4802020" y="11430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5867400" y="1752600"/>
            <a:ext cx="457200" cy="3048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6019800" y="1752600"/>
            <a:ext cx="457200" cy="304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67000" y="2971298"/>
            <a:ext cx="3657600" cy="533400"/>
          </a:xfrm>
          <a:prstGeom prst="roundRect">
            <a:avLst>
              <a:gd name="adj" fmla="val 1008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7" name="Picture 9"/>
          <p:cNvSpPr/>
          <p:nvPr/>
        </p:nvSpPr>
        <p:spPr>
          <a:xfrm>
            <a:off x="2667000" y="2895600"/>
            <a:ext cx="3810000" cy="6090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Infrastructure Proxy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4153694" y="2780506"/>
            <a:ext cx="380206" cy="794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4380706" y="2780506"/>
            <a:ext cx="381000" cy="15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2514600" y="3619500"/>
            <a:ext cx="5334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icture 14"/>
          <p:cNvSpPr/>
          <p:nvPr/>
        </p:nvSpPr>
        <p:spPr>
          <a:xfrm>
            <a:off x="1144420" y="40767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59" name="Picture 15"/>
          <p:cNvSpPr/>
          <p:nvPr/>
        </p:nvSpPr>
        <p:spPr>
          <a:xfrm>
            <a:off x="4954420" y="40767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sz="2400" dirty="0"/>
          </a:p>
        </p:txBody>
      </p:sp>
      <p:cxnSp>
        <p:nvCxnSpPr>
          <p:cNvPr id="60" name="Straight Arrow Connector 59"/>
          <p:cNvCxnSpPr/>
          <p:nvPr/>
        </p:nvCxnSpPr>
        <p:spPr>
          <a:xfrm rot="10800000">
            <a:off x="5791200" y="3581400"/>
            <a:ext cx="609600" cy="5334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019800" y="3581400"/>
            <a:ext cx="533400" cy="4572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~PP3875.WAV">
            <a:hlinkClick r:id="" action="ppaction://media"/>
          </p:cNvPr>
          <p:cNvPicPr>
            <a:picLocks noRot="1" noChangeAspect="1"/>
          </p:cNvPicPr>
          <p:nvPr>
            <a:wavAudioFile r:embed="rId1" name="~PP387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6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D59A8128-F5AD-48B5-A2FF-C27D0360DA33}" type="slidenum">
              <a:rPr lang="en-US"/>
              <a:pPr/>
              <a:t>40</a:t>
            </a:fld>
            <a:endParaRPr lang="en-US"/>
          </a:p>
        </p:txBody>
      </p:sp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Shared Widgets</a:t>
            </a: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362200"/>
          </a:xfrm>
        </p:spPr>
        <p:txBody>
          <a:bodyPr/>
          <a:lstStyle/>
          <a:p>
            <a:r>
              <a:rPr lang="en-US" sz="2800"/>
              <a:t>Layer above window is Toolkit</a:t>
            </a:r>
          </a:p>
          <a:p>
            <a:r>
              <a:rPr lang="en-US" sz="2800"/>
              <a:t>Abstractions offered</a:t>
            </a:r>
          </a:p>
          <a:p>
            <a:pPr lvl="1"/>
            <a:r>
              <a:rPr lang="en-US" sz="2400"/>
              <a:t>Text</a:t>
            </a:r>
          </a:p>
          <a:p>
            <a:pPr lvl="1"/>
            <a:r>
              <a:rPr lang="en-US" sz="2400"/>
              <a:t>Sliders</a:t>
            </a:r>
          </a:p>
          <a:p>
            <a:pPr lvl="1"/>
            <a:r>
              <a:rPr lang="en-US" sz="2400"/>
              <a:t>Other “Widgets”</a:t>
            </a:r>
          </a:p>
          <a:p>
            <a:pPr>
              <a:buFontTx/>
              <a:buNone/>
            </a:pPr>
            <a:endParaRPr lang="en-US" sz="2800" i="1"/>
          </a:p>
        </p:txBody>
      </p:sp>
      <p:pic>
        <p:nvPicPr>
          <p:cNvPr id="6" name="~PP13.WAV">
            <a:hlinkClick r:id="" action="ppaction://media"/>
          </p:cNvPr>
          <p:cNvPicPr>
            <a:picLocks noRot="1" noChangeAspect="1"/>
          </p:cNvPicPr>
          <p:nvPr>
            <a:wavAudioFile r:embed="rId1" name="~PP1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165D96A-7106-42CC-9FA2-608DD9403976}" type="slidenum">
              <a:rPr lang="en-US"/>
              <a:pPr/>
              <a:t>41</a:t>
            </a:fld>
            <a:endParaRPr lang="en-US"/>
          </a:p>
        </p:txBody>
      </p:sp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Sharing the (Swing) Toolkit Layer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1752600"/>
            <a:ext cx="8153400" cy="3810000"/>
            <a:chOff x="1860" y="9149"/>
            <a:chExt cx="8606" cy="3153"/>
          </a:xfrm>
        </p:grpSpPr>
        <p:graphicFrame>
          <p:nvGraphicFramePr>
            <p:cNvPr id="1228800" name="Object 0"/>
            <p:cNvGraphicFramePr>
              <a:graphicFrameLocks noChangeAspect="1"/>
            </p:cNvGraphicFramePr>
            <p:nvPr/>
          </p:nvGraphicFramePr>
          <p:xfrm>
            <a:off x="1860" y="9149"/>
            <a:ext cx="4151" cy="3153"/>
          </p:xfrm>
          <a:graphic>
            <a:graphicData uri="http://schemas.openxmlformats.org/presentationml/2006/ole">
              <p:oleObj spid="_x0000_s2705410" r:id="rId5" imgW="6638095" imgH="5038095" progId="">
                <p:embed/>
              </p:oleObj>
            </a:graphicData>
          </a:graphic>
        </p:graphicFrame>
        <p:graphicFrame>
          <p:nvGraphicFramePr>
            <p:cNvPr id="1228801" name="Object 1"/>
            <p:cNvGraphicFramePr>
              <a:graphicFrameLocks noChangeAspect="1"/>
            </p:cNvGraphicFramePr>
            <p:nvPr/>
          </p:nvGraphicFramePr>
          <p:xfrm>
            <a:off x="6315" y="9161"/>
            <a:ext cx="4151" cy="3141"/>
          </p:xfrm>
          <a:graphic>
            <a:graphicData uri="http://schemas.openxmlformats.org/presentationml/2006/ole">
              <p:oleObj spid="_x0000_s2705411" r:id="rId6" imgW="6628571" imgH="5020376" progId="">
                <p:embed/>
              </p:oleObj>
            </a:graphicData>
          </a:graphic>
        </p:graphicFrame>
      </p:grp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5257800"/>
            <a:ext cx="4724400" cy="1600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Different window sizes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Different looks and feel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Independent </a:t>
            </a:r>
            <a:r>
              <a:rPr lang="en-US" sz="1800" dirty="0" smtClean="0"/>
              <a:t>scrolling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Merge changes to  different widgets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Merge changes to text widget</a:t>
            </a:r>
            <a:endParaRPr lang="en-US" sz="1800" dirty="0"/>
          </a:p>
        </p:txBody>
      </p:sp>
      <p:pic>
        <p:nvPicPr>
          <p:cNvPr id="9" name="~PP3456.WAV">
            <a:hlinkClick r:id="" action="ppaction://media"/>
          </p:cNvPr>
          <p:cNvPicPr>
            <a:picLocks noRot="1" noChangeAspect="1"/>
          </p:cNvPicPr>
          <p:nvPr>
            <a:wavAudioFile r:embed="rId3" name="~PP3456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9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72803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Toolkit Is A Library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0" y="838200"/>
            <a:ext cx="3810000" cy="4953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685800" y="4800600"/>
            <a:ext cx="235108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762000" y="1447800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en-US" dirty="0" smtClean="0"/>
              <a:t>Toolkit App</a:t>
            </a:r>
            <a:endParaRPr lang="en-US" dirty="0"/>
          </a:p>
        </p:txBody>
      </p:sp>
      <p:sp>
        <p:nvSpPr>
          <p:cNvPr id="65" name="Line 7"/>
          <p:cNvSpPr>
            <a:spLocks noChangeShapeType="1"/>
          </p:cNvSpPr>
          <p:nvPr/>
        </p:nvSpPr>
        <p:spPr bwMode="auto">
          <a:xfrm>
            <a:off x="1828800" y="1828800"/>
            <a:ext cx="0" cy="2895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905000" y="5791200"/>
            <a:ext cx="533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 App and  System run in same process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2057400"/>
            <a:ext cx="48815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Library proxy possible but not common.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2678668"/>
            <a:ext cx="48815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assume input sent via observer pattern</a:t>
            </a:r>
            <a:endParaRPr lang="en-US" dirty="0"/>
          </a:p>
        </p:txBody>
      </p:sp>
      <p:pic>
        <p:nvPicPr>
          <p:cNvPr id="13" name="~PP1599.WAV">
            <a:hlinkClick r:id="" action="ppaction://media"/>
          </p:cNvPr>
          <p:cNvPicPr>
            <a:picLocks noRot="1" noChangeAspect="1"/>
          </p:cNvPicPr>
          <p:nvPr>
            <a:wavAudioFile r:embed="rId2" name="~PP159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Intercepting Input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00200" y="3505200"/>
            <a:ext cx="20574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00200" y="1600200"/>
            <a:ext cx="2209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 App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105400" y="3505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Toolkit System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66800" y="44196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pressed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2096294" y="30091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0800000">
            <a:off x="3657600" y="3657600"/>
            <a:ext cx="13731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429000" y="3124200"/>
            <a:ext cx="27432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1791494" y="30091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00" y="3124200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800" y="5181600"/>
            <a:ext cx="4953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way to enumerate all widgets  of an application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52800" y="6019800"/>
            <a:ext cx="5029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Would need some collaboration awareness in application  to get at least top level widgets.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1000" y="6019801"/>
            <a:ext cx="2057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 not part of OS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38200" y="23622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pic>
        <p:nvPicPr>
          <p:cNvPr id="26" name="~PP916.WAV">
            <a:hlinkClick r:id="" action="ppaction://media"/>
          </p:cNvPr>
          <p:cNvPicPr>
            <a:picLocks noRot="1" noChangeAspect="1"/>
          </p:cNvPicPr>
          <p:nvPr>
            <a:wavAudioFile r:embed="rId2" name="~PP91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10800000">
            <a:off x="3657600" y="3962400"/>
            <a:ext cx="1371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10000" y="40386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7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8" grpId="0" animBg="1"/>
      <p:bldP spid="34" grpId="0" animBg="1"/>
      <p:bldP spid="43" grpId="0" animBg="1"/>
      <p:bldP spid="15" grpId="0" animBg="1"/>
      <p:bldP spid="19" grpId="0" animBg="1"/>
      <p:bldP spid="23" grpId="0" animBg="1"/>
      <p:bldP spid="24" grpId="0" animBg="1"/>
      <p:bldP spid="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Intercepting Output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2210594" y="2971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343400" y="990600"/>
            <a:ext cx="4267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Call in the window system/widget usually does not result in notifications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43400" y="1752600"/>
            <a:ext cx="4267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infrastructure module can send screen </a:t>
            </a:r>
            <a:r>
              <a:rPr lang="en-US" dirty="0" err="1" smtClean="0"/>
              <a:t>diffs</a:t>
            </a:r>
            <a:r>
              <a:rPr lang="en-US" dirty="0" smtClean="0"/>
              <a:t> to other computers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315200" y="3962400"/>
            <a:ext cx="9128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7391400" y="2962870"/>
            <a:ext cx="12954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800" dirty="0" smtClean="0">
                <a:solidFill>
                  <a:sysClr val="windowText" lastClr="000000"/>
                </a:solidFill>
              </a:rPr>
              <a:t>draw </a:t>
            </a:r>
            <a:r>
              <a:rPr lang="en-US" dirty="0" smtClean="0">
                <a:solidFill>
                  <a:sysClr val="windowText" lastClr="000000"/>
                </a:solidFill>
              </a:rPr>
              <a:t>pixrect</a:t>
            </a:r>
            <a:r>
              <a:rPr lang="en-US" baseline="-25000" dirty="0" smtClean="0">
                <a:solidFill>
                  <a:sysClr val="windowText" lastClr="000000"/>
                </a:solidFill>
              </a:rPr>
              <a:t>1</a:t>
            </a:r>
            <a:r>
              <a:rPr lang="en-US" sz="1800" dirty="0" smtClean="0">
                <a:solidFill>
                  <a:sysClr val="windowText" lastClr="000000"/>
                </a:solidFill>
              </a:rPr>
              <a:t>, </a:t>
            </a:r>
            <a:r>
              <a:rPr lang="en-US" sz="1800" dirty="0" err="1" smtClean="0">
                <a:solidFill>
                  <a:sysClr val="windowText" lastClr="000000"/>
                </a:solidFill>
              </a:rPr>
              <a:t>pixrect</a:t>
            </a:r>
            <a:r>
              <a:rPr lang="en-US" sz="1800" baseline="-25000" dirty="0" err="1" smtClean="0">
                <a:solidFill>
                  <a:sysClr val="windowText" lastClr="000000"/>
                </a:solidFill>
              </a:rPr>
              <a:t>n</a:t>
            </a:r>
            <a:endParaRPr lang="en-US" baseline="-25000" dirty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3400" y="2514600"/>
            <a:ext cx="4267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Must poll and send periodically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95400" y="5105400"/>
            <a:ext cx="4495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 allows non WYSIWIS interaction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" y="5791200"/>
            <a:ext cx="3352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Screen updates will not work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5754469"/>
            <a:ext cx="3657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Replicated architecture does not require output transmission</a:t>
            </a:r>
            <a:endParaRPr lang="en-US" dirty="0"/>
          </a:p>
        </p:txBody>
      </p:sp>
      <p:pic>
        <p:nvPicPr>
          <p:cNvPr id="2707463" name="Picture 7"/>
          <p:cNvPicPr>
            <a:picLocks noChangeAspect="1" noChangeArrowheads="1"/>
          </p:cNvPicPr>
          <p:nvPr/>
        </p:nvPicPr>
        <p:blipFill>
          <a:blip r:embed="rId4" cstate="print"/>
          <a:srcRect t="33917" b="54083"/>
          <a:stretch>
            <a:fillRect/>
          </a:stretch>
        </p:blipFill>
        <p:spPr bwMode="auto">
          <a:xfrm>
            <a:off x="457200" y="4572000"/>
            <a:ext cx="8151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1600200" y="3505200"/>
            <a:ext cx="20574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600200" y="1600200"/>
            <a:ext cx="2209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 App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105400" y="3505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Toolkit System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819400" y="2514600"/>
            <a:ext cx="129540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setText</a:t>
            </a:r>
            <a:r>
              <a:rPr lang="en-US" sz="1200" dirty="0" smtClean="0"/>
              <a:t>(“hello”)</a:t>
            </a:r>
            <a:endParaRPr lang="en-US" sz="1200" dirty="0"/>
          </a:p>
        </p:txBody>
      </p:sp>
      <p:pic>
        <p:nvPicPr>
          <p:cNvPr id="18" name="~PP2828.WAV">
            <a:hlinkClick r:id="" action="ppaction://media"/>
          </p:cNvPr>
          <p:cNvPicPr>
            <a:picLocks noRot="1" noChangeAspect="1"/>
          </p:cNvPicPr>
          <p:nvPr>
            <a:wavAudioFile r:embed="rId2" name="~PP282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29" grpId="0" animBg="1"/>
      <p:bldP spid="19" grpId="0" animBg="1"/>
      <p:bldP spid="20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Intercepting Input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0" y="5334000"/>
            <a:ext cx="5029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Would need some collaboration awareness in application  to get at least top level widgets.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48000" y="6019800"/>
            <a:ext cx="5029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Collaboration aware techniques that  also allow interception of output?</a:t>
            </a:r>
            <a:endParaRPr lang="en-US" dirty="0"/>
          </a:p>
        </p:txBody>
      </p:sp>
      <p:pic>
        <p:nvPicPr>
          <p:cNvPr id="25" name="~PP406.WAV">
            <a:hlinkClick r:id="" action="ppaction://media"/>
          </p:cNvPr>
          <p:cNvPicPr>
            <a:picLocks noRot="1" noChangeAspect="1"/>
          </p:cNvPicPr>
          <p:nvPr>
            <a:wavAudioFile r:embed="rId2" name="~PP40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00200" y="3505200"/>
            <a:ext cx="20574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00200" y="1600200"/>
            <a:ext cx="2209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 App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105400" y="3505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Toolkit System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66800" y="44196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pressed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2096294" y="30091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3657600" y="3657600"/>
            <a:ext cx="13731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429000" y="3124200"/>
            <a:ext cx="27432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1791494" y="30091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200" y="3124200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4290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38200" y="23622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rot="10800000">
            <a:off x="3657600" y="3962400"/>
            <a:ext cx="1371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810000" y="40386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  <p:bldP spid="27" grpId="0" animBg="1"/>
      <p:bldP spid="28" grpId="0" animBg="1"/>
      <p:bldP spid="39" grpId="0" animBg="1"/>
      <p:bldP spid="43" grpId="0" animBg="1"/>
      <p:bldP spid="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 Library Layer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600" y="5410200"/>
            <a:ext cx="41148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371600" y="1600200"/>
            <a:ext cx="4114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 App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90800" y="63246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pressed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62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124200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43434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66800" y="23622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200" y="4431268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4888468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3603230" y="2971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505994" y="4876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371600" y="3429000"/>
            <a:ext cx="4114800" cy="8382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Toolkit System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114800" y="2590800"/>
            <a:ext cx="129540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setText</a:t>
            </a:r>
            <a:r>
              <a:rPr lang="en-US" sz="1200" dirty="0" smtClean="0"/>
              <a:t>(“hello”)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114800" y="4419600"/>
            <a:ext cx="129540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setText</a:t>
            </a:r>
            <a:r>
              <a:rPr lang="en-US" sz="1200" dirty="0" smtClean="0"/>
              <a:t>(“hello”)</a:t>
            </a:r>
            <a:endParaRPr lang="en-US" sz="1200" dirty="0"/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1715294" y="2932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1715294" y="4837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~PP3297.WAV">
            <a:hlinkClick r:id="" action="ppaction://media"/>
          </p:cNvPr>
          <p:cNvPicPr>
            <a:picLocks noRot="1" noChangeAspect="1"/>
          </p:cNvPicPr>
          <p:nvPr>
            <a:wavAudioFile r:embed="rId1" name="~PP329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 Library Layer For Centralized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90800" y="63246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pressed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1715294" y="2932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124200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90600" y="41910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1715294" y="4837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200" y="4431268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4888468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3603230" y="2971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505994" y="4876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>
            <a:off x="5486400" y="3657600"/>
            <a:ext cx="2667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561012" y="4189412"/>
            <a:ext cx="2668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629400" y="31242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b^, w, x, y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371600" y="3429000"/>
            <a:ext cx="4114800" cy="8382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Toolkit System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371600" y="5410200"/>
            <a:ext cx="41148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371600" y="1600200"/>
            <a:ext cx="4114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 App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14800" y="2590800"/>
            <a:ext cx="129540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setText</a:t>
            </a:r>
            <a:r>
              <a:rPr lang="en-US" sz="1200" dirty="0" smtClean="0"/>
              <a:t>(“hello”)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4191000" y="4419600"/>
            <a:ext cx="129540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setText</a:t>
            </a:r>
            <a:r>
              <a:rPr lang="en-US" sz="1200" dirty="0" smtClean="0"/>
              <a:t>(“hello”)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6705600" y="4419600"/>
            <a:ext cx="129540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setText</a:t>
            </a:r>
            <a:r>
              <a:rPr lang="en-US" sz="1200" dirty="0" smtClean="0"/>
              <a:t>(“hello”)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838200" y="22098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pic>
        <p:nvPicPr>
          <p:cNvPr id="31" name="~PP2852.WAV">
            <a:hlinkClick r:id="" action="ppaction://media"/>
          </p:cNvPr>
          <p:cNvPicPr>
            <a:picLocks noRot="1" noChangeAspect="1"/>
          </p:cNvPicPr>
          <p:nvPr>
            <a:wavAudioFile r:embed="rId1" name="~PP285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Proxy Library Layer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62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124200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200" y="4431268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4888468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3603230" y="2971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114800" y="2514600"/>
            <a:ext cx="113364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err="1" smtClean="0">
                <a:solidFill>
                  <a:sysClr val="windowText" lastClr="000000"/>
                </a:solidFill>
              </a:rPr>
              <a:t>setText</a:t>
            </a:r>
            <a:r>
              <a:rPr lang="en-US" sz="1800" dirty="0" smtClean="0">
                <a:solidFill>
                  <a:sysClr val="windowText" lastClr="000000"/>
                </a:solidFill>
              </a:rPr>
              <a:t>()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3505994" y="4876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38800" y="3657600"/>
            <a:ext cx="30480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javax.swing.JTextField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638800" y="1828800"/>
            <a:ext cx="2971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sharedswing.JTextField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943600" y="5105400"/>
            <a:ext cx="2438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Programmer uses different package</a:t>
            </a:r>
            <a:endParaRPr lang="en-US" dirty="0"/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4114800" y="4419600"/>
            <a:ext cx="113364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err="1" smtClean="0">
                <a:solidFill>
                  <a:sysClr val="windowText" lastClr="000000"/>
                </a:solidFill>
              </a:rPr>
              <a:t>setText</a:t>
            </a:r>
            <a:r>
              <a:rPr lang="en-US" sz="1800" dirty="0" smtClean="0">
                <a:solidFill>
                  <a:sysClr val="windowText" lastClr="000000"/>
                </a:solidFill>
              </a:rPr>
              <a:t>()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71600" y="3429000"/>
            <a:ext cx="4114800" cy="8382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Toolkit System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371600" y="5410200"/>
            <a:ext cx="41148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371600" y="1600200"/>
            <a:ext cx="4114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 App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66800" y="24384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1715294" y="2932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1715294" y="4837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~PP233.WAV">
            <a:hlinkClick r:id="" action="ppaction://media"/>
          </p:cNvPr>
          <p:cNvPicPr>
            <a:picLocks noRot="1" noChangeAspect="1"/>
          </p:cNvPicPr>
          <p:nvPr>
            <a:wavAudioFile r:embed="rId2" name="~PP23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62200" y="6019800"/>
            <a:ext cx="609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Depending on the language, may be able to interpose library without requiring changes to imports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2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8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Proxy Library Layer Overhead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62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124200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200" y="4431268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4888468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3603230" y="2971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114800" y="2514600"/>
            <a:ext cx="113364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err="1" smtClean="0">
                <a:solidFill>
                  <a:sysClr val="windowText" lastClr="000000"/>
                </a:solidFill>
              </a:rPr>
              <a:t>setText</a:t>
            </a:r>
            <a:r>
              <a:rPr lang="en-US" sz="1800" dirty="0" smtClean="0">
                <a:solidFill>
                  <a:sysClr val="windowText" lastClr="000000"/>
                </a:solidFill>
              </a:rPr>
              <a:t>()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3505994" y="4876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38800" y="3352800"/>
            <a:ext cx="30480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javax.swing.JTextField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562600" y="1600200"/>
            <a:ext cx="2971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sharedswing.JTextField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38800" y="3810000"/>
            <a:ext cx="30480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javax.swing.JSlider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562600" y="2057400"/>
            <a:ext cx="2971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sharedswing.JSlider</a:t>
            </a:r>
            <a:endParaRPr lang="en-US" dirty="0"/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4114800" y="2983468"/>
            <a:ext cx="1371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800" dirty="0" err="1" smtClean="0">
                <a:solidFill>
                  <a:sysClr val="windowText" lastClr="000000"/>
                </a:solidFill>
              </a:rPr>
              <a:t>setValue</a:t>
            </a:r>
            <a:r>
              <a:rPr lang="en-US" sz="1800" dirty="0" smtClean="0">
                <a:solidFill>
                  <a:sysClr val="windowText" lastClr="000000"/>
                </a:solidFill>
              </a:rPr>
              <a:t>()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43600" y="4724400"/>
            <a:ext cx="2667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 programmer overhead</a:t>
            </a:r>
            <a:endParaRPr lang="en-US" dirty="0"/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4114800" y="4419600"/>
            <a:ext cx="113364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err="1" smtClean="0">
                <a:solidFill>
                  <a:sysClr val="windowText" lastClr="000000"/>
                </a:solidFill>
              </a:rPr>
              <a:t>setText</a:t>
            </a:r>
            <a:r>
              <a:rPr lang="en-US" sz="1800" dirty="0" smtClean="0">
                <a:solidFill>
                  <a:sysClr val="windowText" lastClr="000000"/>
                </a:solidFill>
              </a:rPr>
              <a:t>()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4114800" y="4888468"/>
            <a:ext cx="1371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800" dirty="0" err="1" smtClean="0">
                <a:solidFill>
                  <a:sysClr val="windowText" lastClr="000000"/>
                </a:solidFill>
              </a:rPr>
              <a:t>setValue</a:t>
            </a:r>
            <a:r>
              <a:rPr lang="en-US" sz="1800" dirty="0" smtClean="0">
                <a:solidFill>
                  <a:sysClr val="windowText" lastClr="000000"/>
                </a:solidFill>
              </a:rPr>
              <a:t>()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43600" y="5486400"/>
            <a:ext cx="2667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Must change proxy classes as new toolkit classes created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1371600" y="3429000"/>
            <a:ext cx="4114800" cy="8382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Toolkit System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371600" y="5410200"/>
            <a:ext cx="41148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371600" y="1600200"/>
            <a:ext cx="4114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Toolkit App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1715294" y="2932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1715294" y="48379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~PP112.WAV">
            <a:hlinkClick r:id="" action="ppaction://media"/>
          </p:cNvPr>
          <p:cNvPicPr>
            <a:picLocks noRot="1" noChangeAspect="1"/>
          </p:cNvPicPr>
          <p:nvPr>
            <a:wavAudioFile r:embed="rId2" name="~PP11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8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Architecture</a:t>
            </a:r>
          </a:p>
        </p:txBody>
      </p:sp>
      <p:sp>
        <p:nvSpPr>
          <p:cNvPr id="4" name="Picture 11"/>
          <p:cNvSpPr/>
          <p:nvPr/>
        </p:nvSpPr>
        <p:spPr>
          <a:xfrm>
            <a:off x="2743200" y="2133600"/>
            <a:ext cx="35052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62200" y="1676400"/>
            <a:ext cx="609600" cy="4572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14"/>
          <p:cNvSpPr/>
          <p:nvPr/>
        </p:nvSpPr>
        <p:spPr>
          <a:xfrm>
            <a:off x="992020" y="11430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34" name="Picture 15"/>
          <p:cNvSpPr/>
          <p:nvPr/>
        </p:nvSpPr>
        <p:spPr>
          <a:xfrm>
            <a:off x="4802020" y="11430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5867400" y="1752600"/>
            <a:ext cx="457200" cy="3048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6019800" y="1752600"/>
            <a:ext cx="457200" cy="304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67000" y="2971298"/>
            <a:ext cx="3657600" cy="533400"/>
          </a:xfrm>
          <a:prstGeom prst="roundRect">
            <a:avLst>
              <a:gd name="adj" fmla="val 1008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7" name="Picture 9"/>
          <p:cNvSpPr/>
          <p:nvPr/>
        </p:nvSpPr>
        <p:spPr>
          <a:xfrm>
            <a:off x="2667000" y="2895600"/>
            <a:ext cx="3810000" cy="6090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Infrastructure Proxy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4153694" y="2780506"/>
            <a:ext cx="380206" cy="794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4380706" y="2780506"/>
            <a:ext cx="381000" cy="15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57200" y="2971800"/>
            <a:ext cx="1828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Static logical components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457200" y="4114800"/>
            <a:ext cx="2209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Application and infrastructure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6477000" y="2971800"/>
            <a:ext cx="1524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Metric: Separation of concerns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6324600" y="4419600"/>
            <a:ext cx="2209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Infrastructure forces componentization</a:t>
            </a:r>
            <a:endParaRPr lang="en-US" dirty="0"/>
          </a:p>
        </p:txBody>
      </p:sp>
      <p:pic>
        <p:nvPicPr>
          <p:cNvPr id="17" name="~PP2932.WAV">
            <a:hlinkClick r:id="" action="ppaction://media"/>
          </p:cNvPr>
          <p:cNvPicPr>
            <a:picLocks noRot="1" noChangeAspect="1"/>
          </p:cNvPicPr>
          <p:nvPr>
            <a:wavAudioFile r:embed="rId2" name="~PP2932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54DF3B20-D4FB-423B-93D9-D3D7D7585921}" type="slidenum">
              <a:rPr lang="en-US"/>
              <a:pPr/>
              <a:t>50</a:t>
            </a:fld>
            <a:endParaRPr lang="en-US"/>
          </a:p>
        </p:txBody>
      </p:sp>
      <p:sp>
        <p:nvSpPr>
          <p:cNvPr id="97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Shared Toolkit 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Intermediate </a:t>
            </a:r>
            <a:r>
              <a:rPr lang="en-US" sz="2400" dirty="0"/>
              <a:t>point between model and window sharing.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Like model sharing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Independent window sizes and scrolling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Concurrent editing of different widgets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Merging of concurrent changes to replicated text widget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Like window sharing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 new programming model/abstractions</a:t>
            </a:r>
          </a:p>
          <a:p>
            <a:pPr>
              <a:lnSpc>
                <a:spcPct val="90000"/>
              </a:lnSpc>
            </a:pPr>
            <a:endParaRPr lang="en-US" sz="2400" i="1" dirty="0"/>
          </a:p>
          <a:p>
            <a:pPr>
              <a:lnSpc>
                <a:spcPct val="90000"/>
              </a:lnSpc>
              <a:buFontTx/>
              <a:buNone/>
            </a:pPr>
            <a:endParaRPr lang="en-US" sz="2400" i="1" dirty="0"/>
          </a:p>
        </p:txBody>
      </p:sp>
      <p:pic>
        <p:nvPicPr>
          <p:cNvPr id="6" name="~PP1014.WAV">
            <a:hlinkClick r:id="" action="ppaction://media"/>
          </p:cNvPr>
          <p:cNvPicPr>
            <a:picLocks noRot="1" noChangeAspect="1"/>
          </p:cNvPicPr>
          <p:nvPr>
            <a:wavAudioFile r:embed="rId1" name="~PP101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38736C09-4B96-4A87-80C7-E5E9D71A2842}" type="slidenum">
              <a:rPr lang="en-US"/>
              <a:pPr/>
              <a:t>51</a:t>
            </a:fld>
            <a:endParaRPr lang="en-US"/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 Replicated Shared </a:t>
            </a:r>
            <a:r>
              <a:rPr lang="en-US" dirty="0"/>
              <a:t>Toolkit </a:t>
            </a: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01000" cy="2971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Unlike window system, toolkit not a network </a:t>
            </a:r>
            <a:r>
              <a:rPr lang="en-US" sz="2400" dirty="0" smtClean="0"/>
              <a:t>layer currently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smtClean="0"/>
              <a:t>Intercepting output requires imports to be changed and programming of large number of proxy classes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Hence replicated architecture</a:t>
            </a:r>
            <a:endParaRPr lang="en-US" sz="2400" dirty="0" smtClean="0"/>
          </a:p>
        </p:txBody>
      </p:sp>
      <p:pic>
        <p:nvPicPr>
          <p:cNvPr id="6" name="~PP1357.WAV">
            <a:hlinkClick r:id="" action="ppaction://media"/>
          </p:cNvPr>
          <p:cNvPicPr>
            <a:picLocks noRot="1" noChangeAspect="1"/>
          </p:cNvPicPr>
          <p:nvPr>
            <a:wavAudioFile r:embed="rId1" name="~PP135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Why Design Space?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38800" y="990600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Concise description of  existing points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38800" y="17526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Classification of points to compare and contrast features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638800" y="3925669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Identify holes  - missing points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38800" y="562987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Common multidimensional analysis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638800" y="4840069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Common implementation modules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638800" y="281047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Identify issues, possibilities for designers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562600" y="990600"/>
            <a:ext cx="2971800" cy="3733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9" name="~PP1999.WAV">
            <a:hlinkClick r:id="" action="ppaction://media"/>
          </p:cNvPr>
          <p:cNvPicPr>
            <a:picLocks noRot="1" noChangeAspect="1"/>
          </p:cNvPicPr>
          <p:nvPr>
            <a:wavAudioFile r:embed="rId1" name="~PP199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Centralized Architecture</a:t>
            </a:r>
          </a:p>
        </p:txBody>
      </p:sp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532486" name="Rectangle 6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487" name="Text Box 7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532489" name="Rectangle 9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490" name="Text Box 10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532491" name="Line 11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532493" name="Object 13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9060" name="Clip" r:id="rId6" imgW="3657600" imgH="3248640" progId="">
                  <p:embed/>
                </p:oleObj>
              </a:graphicData>
            </a:graphic>
          </p:graphicFrame>
          <p:sp>
            <p:nvSpPr>
              <p:cNvPr id="532494" name="Rectangle 14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32495" name="Line 15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496" name="Rectangle 16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532499" name="Rectangle 19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00" name="Text Box 20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532502" name="Rectangle 22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03" name="Text Box 23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532504" name="Line 24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532506" name="Object 26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9059" name="Clip" r:id="rId7" imgW="3657600" imgH="3248640" progId="">
                  <p:embed/>
                </p:oleObj>
              </a:graphicData>
            </a:graphic>
          </p:graphicFrame>
          <p:sp>
            <p:nvSpPr>
              <p:cNvPr id="532507" name="Rectangle 27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32508" name="Line 28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09" name="Rectangle 29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04800" y="3284538"/>
            <a:ext cx="1905000" cy="3581400"/>
            <a:chOff x="2112" y="2064"/>
            <a:chExt cx="1200" cy="2256"/>
          </a:xfrm>
        </p:grpSpPr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532512" name="Rectangle 32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13" name="Text Box 33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532515" name="Rectangle 35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16" name="Text Box 36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532517" name="Line 37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532519" name="Object 39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9058" name="Clip" r:id="rId8" imgW="3657600" imgH="3248640" progId="">
                  <p:embed/>
                </p:oleObj>
              </a:graphicData>
            </a:graphic>
          </p:graphicFrame>
          <p:sp>
            <p:nvSpPr>
              <p:cNvPr id="532520" name="Rectangle 40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32521" name="Line 41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2" name="Rectangle 42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532524" name="Rectangle 44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5" name="Text Box 45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532527" name="Rectangle 47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28" name="Text Box 48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532529" name="Line 49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30" name="Rectangle 50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32531" name="Line 51"/>
          <p:cNvSpPr>
            <a:spLocks noChangeShapeType="1"/>
          </p:cNvSpPr>
          <p:nvPr/>
        </p:nvSpPr>
        <p:spPr bwMode="auto">
          <a:xfrm flipH="1">
            <a:off x="4648200" y="2133600"/>
            <a:ext cx="0" cy="3048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228600" y="2362202"/>
            <a:ext cx="8229600" cy="646113"/>
            <a:chOff x="144" y="1488"/>
            <a:chExt cx="5184" cy="407"/>
          </a:xfrm>
        </p:grpSpPr>
        <p:sp>
          <p:nvSpPr>
            <p:cNvPr id="532533" name="Text Box 53"/>
            <p:cNvSpPr txBox="1">
              <a:spLocks noChangeArrowheads="1"/>
            </p:cNvSpPr>
            <p:nvPr/>
          </p:nvSpPr>
          <p:spPr bwMode="auto">
            <a:xfrm>
              <a:off x="1968" y="1488"/>
              <a:ext cx="1632" cy="407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/>
                <a:t>Master Input </a:t>
              </a:r>
              <a:r>
                <a:rPr lang="en-US" dirty="0" err="1"/>
                <a:t>Relayer</a:t>
              </a:r>
              <a:r>
                <a:rPr lang="en-US" dirty="0"/>
                <a:t> Output Broadcaster</a:t>
              </a:r>
            </a:p>
          </p:txBody>
        </p:sp>
        <p:sp>
          <p:nvSpPr>
            <p:cNvPr id="532534" name="Text Box 54"/>
            <p:cNvSpPr txBox="1">
              <a:spLocks noChangeArrowheads="1"/>
            </p:cNvSpPr>
            <p:nvPr/>
          </p:nvSpPr>
          <p:spPr bwMode="auto">
            <a:xfrm>
              <a:off x="3984" y="1584"/>
              <a:ext cx="1344" cy="233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/>
                <a:t>Slave I/O </a:t>
              </a:r>
              <a:r>
                <a:rPr lang="en-US" dirty="0" err="1"/>
                <a:t>Relayer</a:t>
              </a:r>
              <a:endParaRPr lang="en-US" dirty="0"/>
            </a:p>
          </p:txBody>
        </p:sp>
        <p:sp>
          <p:nvSpPr>
            <p:cNvPr id="532535" name="Text Box 55"/>
            <p:cNvSpPr txBox="1">
              <a:spLocks noChangeArrowheads="1"/>
            </p:cNvSpPr>
            <p:nvPr/>
          </p:nvSpPr>
          <p:spPr bwMode="auto">
            <a:xfrm>
              <a:off x="144" y="1584"/>
              <a:ext cx="1392" cy="233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/>
                <a:t>Slave I/O Relayer</a:t>
              </a:r>
            </a:p>
          </p:txBody>
        </p:sp>
      </p:grpSp>
      <p:grpSp>
        <p:nvGrpSpPr>
          <p:cNvPr id="17" name="Group 56"/>
          <p:cNvGrpSpPr>
            <a:grpSpLocks/>
          </p:cNvGrpSpPr>
          <p:nvPr/>
        </p:nvGrpSpPr>
        <p:grpSpPr bwMode="auto">
          <a:xfrm>
            <a:off x="2362200" y="2057400"/>
            <a:ext cx="3962400" cy="533400"/>
            <a:chOff x="1488" y="1296"/>
            <a:chExt cx="2496" cy="336"/>
          </a:xfrm>
        </p:grpSpPr>
        <p:grpSp>
          <p:nvGrpSpPr>
            <p:cNvPr id="18" name="Group 57"/>
            <p:cNvGrpSpPr>
              <a:grpSpLocks/>
            </p:cNvGrpSpPr>
            <p:nvPr/>
          </p:nvGrpSpPr>
          <p:grpSpPr bwMode="auto">
            <a:xfrm>
              <a:off x="1488" y="1632"/>
              <a:ext cx="2496" cy="0"/>
              <a:chOff x="1488" y="1632"/>
              <a:chExt cx="2496" cy="0"/>
            </a:xfrm>
          </p:grpSpPr>
          <p:sp>
            <p:nvSpPr>
              <p:cNvPr id="532538" name="Line 58"/>
              <p:cNvSpPr>
                <a:spLocks noChangeShapeType="1"/>
              </p:cNvSpPr>
              <p:nvPr/>
            </p:nvSpPr>
            <p:spPr bwMode="auto">
              <a:xfrm>
                <a:off x="3600" y="1632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39" name="Line 59"/>
              <p:cNvSpPr>
                <a:spLocks noChangeShapeType="1"/>
              </p:cNvSpPr>
              <p:nvPr/>
            </p:nvSpPr>
            <p:spPr bwMode="auto">
              <a:xfrm>
                <a:off x="1488" y="1632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60"/>
            <p:cNvGrpSpPr>
              <a:grpSpLocks/>
            </p:cNvGrpSpPr>
            <p:nvPr/>
          </p:nvGrpSpPr>
          <p:grpSpPr bwMode="auto">
            <a:xfrm>
              <a:off x="2592" y="1296"/>
              <a:ext cx="192" cy="192"/>
              <a:chOff x="2592" y="1296"/>
              <a:chExt cx="192" cy="192"/>
            </a:xfrm>
          </p:grpSpPr>
          <p:sp>
            <p:nvSpPr>
              <p:cNvPr id="532541" name="Line 61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42" name="Line 62"/>
              <p:cNvSpPr>
                <a:spLocks noChangeShapeType="1"/>
              </p:cNvSpPr>
              <p:nvPr/>
            </p:nvSpPr>
            <p:spPr bwMode="auto">
              <a:xfrm flipH="1">
                <a:off x="2784" y="129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43" name="Line 63"/>
              <p:cNvSpPr>
                <a:spLocks noChangeShapeType="1"/>
              </p:cNvSpPr>
              <p:nvPr/>
            </p:nvSpPr>
            <p:spPr bwMode="auto">
              <a:xfrm flipH="1">
                <a:off x="2688" y="129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oup 64"/>
          <p:cNvGrpSpPr>
            <a:grpSpLocks/>
          </p:cNvGrpSpPr>
          <p:nvPr/>
        </p:nvGrpSpPr>
        <p:grpSpPr bwMode="auto">
          <a:xfrm>
            <a:off x="1219200" y="2895600"/>
            <a:ext cx="6096000" cy="457200"/>
            <a:chOff x="768" y="1824"/>
            <a:chExt cx="3840" cy="288"/>
          </a:xfrm>
        </p:grpSpPr>
        <p:sp>
          <p:nvSpPr>
            <p:cNvPr id="532545" name="Line 65"/>
            <p:cNvSpPr>
              <a:spLocks noChangeShapeType="1"/>
            </p:cNvSpPr>
            <p:nvPr/>
          </p:nvSpPr>
          <p:spPr bwMode="auto">
            <a:xfrm flipH="1">
              <a:off x="2688" y="1920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46" name="Line 66"/>
            <p:cNvSpPr>
              <a:spLocks noChangeShapeType="1"/>
            </p:cNvSpPr>
            <p:nvPr/>
          </p:nvSpPr>
          <p:spPr bwMode="auto">
            <a:xfrm flipH="1">
              <a:off x="4608" y="1824"/>
              <a:ext cx="0" cy="28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47" name="Line 67"/>
            <p:cNvSpPr>
              <a:spLocks noChangeShapeType="1"/>
            </p:cNvSpPr>
            <p:nvPr/>
          </p:nvSpPr>
          <p:spPr bwMode="auto">
            <a:xfrm flipH="1">
              <a:off x="768" y="1824"/>
              <a:ext cx="0" cy="28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68"/>
          <p:cNvGrpSpPr>
            <a:grpSpLocks/>
          </p:cNvGrpSpPr>
          <p:nvPr/>
        </p:nvGrpSpPr>
        <p:grpSpPr bwMode="auto">
          <a:xfrm>
            <a:off x="1524000" y="2819400"/>
            <a:ext cx="6019800" cy="533400"/>
            <a:chOff x="960" y="1776"/>
            <a:chExt cx="3792" cy="336"/>
          </a:xfrm>
        </p:grpSpPr>
        <p:grpSp>
          <p:nvGrpSpPr>
            <p:cNvPr id="22" name="Group 69"/>
            <p:cNvGrpSpPr>
              <a:grpSpLocks/>
            </p:cNvGrpSpPr>
            <p:nvPr/>
          </p:nvGrpSpPr>
          <p:grpSpPr bwMode="auto">
            <a:xfrm>
              <a:off x="1536" y="1776"/>
              <a:ext cx="2448" cy="336"/>
              <a:chOff x="1536" y="1776"/>
              <a:chExt cx="2448" cy="336"/>
            </a:xfrm>
          </p:grpSpPr>
          <p:sp>
            <p:nvSpPr>
              <p:cNvPr id="532550" name="Line 70"/>
              <p:cNvSpPr>
                <a:spLocks noChangeShapeType="1"/>
              </p:cNvSpPr>
              <p:nvPr/>
            </p:nvSpPr>
            <p:spPr bwMode="auto">
              <a:xfrm flipH="1">
                <a:off x="2880" y="192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51" name="Line 71"/>
              <p:cNvSpPr>
                <a:spLocks noChangeShapeType="1"/>
              </p:cNvSpPr>
              <p:nvPr/>
            </p:nvSpPr>
            <p:spPr bwMode="auto">
              <a:xfrm>
                <a:off x="3600" y="1776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52" name="Line 72"/>
              <p:cNvSpPr>
                <a:spLocks noChangeShapeType="1"/>
              </p:cNvSpPr>
              <p:nvPr/>
            </p:nvSpPr>
            <p:spPr bwMode="auto">
              <a:xfrm>
                <a:off x="1536" y="177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73"/>
            <p:cNvGrpSpPr>
              <a:grpSpLocks/>
            </p:cNvGrpSpPr>
            <p:nvPr/>
          </p:nvGrpSpPr>
          <p:grpSpPr bwMode="auto">
            <a:xfrm>
              <a:off x="960" y="1824"/>
              <a:ext cx="3792" cy="288"/>
              <a:chOff x="864" y="1824"/>
              <a:chExt cx="3792" cy="288"/>
            </a:xfrm>
          </p:grpSpPr>
          <p:sp>
            <p:nvSpPr>
              <p:cNvPr id="532554" name="Line 74"/>
              <p:cNvSpPr>
                <a:spLocks noChangeShapeType="1"/>
              </p:cNvSpPr>
              <p:nvPr/>
            </p:nvSpPr>
            <p:spPr bwMode="auto">
              <a:xfrm flipH="1">
                <a:off x="4656" y="182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55" name="Line 75"/>
              <p:cNvSpPr>
                <a:spLocks noChangeShapeType="1"/>
              </p:cNvSpPr>
              <p:nvPr/>
            </p:nvSpPr>
            <p:spPr bwMode="auto">
              <a:xfrm flipH="1">
                <a:off x="864" y="182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2743200" y="3810000"/>
            <a:ext cx="3276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Only layer dependent aspect is definition of input and output.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2743200" y="5029200"/>
            <a:ext cx="3276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Separate distribution from I/O interception and delivery</a:t>
            </a:r>
            <a:endParaRPr lang="en-US" dirty="0"/>
          </a:p>
        </p:txBody>
      </p:sp>
      <p:pic>
        <p:nvPicPr>
          <p:cNvPr id="80" name="~PP68.WAV">
            <a:hlinkClick r:id="" action="ppaction://media"/>
          </p:cNvPr>
          <p:cNvPicPr>
            <a:picLocks noRot="1" noChangeAspect="1"/>
          </p:cNvPicPr>
          <p:nvPr>
            <a:wavAudioFile r:embed="rId3" name="~PP68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78" grpId="0" animBg="1"/>
      <p:bldP spid="7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Replicated </a:t>
            </a:r>
            <a:r>
              <a:rPr lang="en-US" sz="4000" dirty="0" smtClean="0"/>
              <a:t>Architecture</a:t>
            </a:r>
            <a:endParaRPr lang="en-US" sz="4000" dirty="0"/>
          </a:p>
        </p:txBody>
      </p:sp>
      <p:sp>
        <p:nvSpPr>
          <p:cNvPr id="1107971" name="Text Box 3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107974" name="Rectangle 6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975" name="Text Box 7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107977" name="Rectangle 9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978" name="Text Box 10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107979" name="Line 11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76962" name="Object 2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10084" name="Clip" r:id="rId6" imgW="3657600" imgH="3248640" progId="">
                  <p:embed/>
                </p:oleObj>
              </a:graphicData>
            </a:graphic>
          </p:graphicFrame>
          <p:sp>
            <p:nvSpPr>
              <p:cNvPr id="1107982" name="Rectangle 14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07983" name="Line 15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984" name="Rectangle 16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107987" name="Rectangle 19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988" name="Text Box 20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107990" name="Rectangle 22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991" name="Text Box 23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107992" name="Line 24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76961" name="Object 1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10083" name="Clip" r:id="rId7" imgW="3657600" imgH="3248640" progId="">
                  <p:embed/>
                </p:oleObj>
              </a:graphicData>
            </a:graphic>
          </p:graphicFrame>
          <p:sp>
            <p:nvSpPr>
              <p:cNvPr id="1107995" name="Rectangle 27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07996" name="Line 28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997" name="Rectangle 29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04800" y="3284538"/>
            <a:ext cx="1905000" cy="3581400"/>
            <a:chOff x="2112" y="2064"/>
            <a:chExt cx="1200" cy="2256"/>
          </a:xfrm>
        </p:grpSpPr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108000" name="Rectangle 32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01" name="Text Box 33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108003" name="Rectangle 35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04" name="Text Box 36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108005" name="Line 37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76960" name="Object 0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10082" name="Clip" r:id="rId8" imgW="3657600" imgH="3248640" progId="">
                  <p:embed/>
                </p:oleObj>
              </a:graphicData>
            </a:graphic>
          </p:graphicFrame>
          <p:sp>
            <p:nvSpPr>
              <p:cNvPr id="1108008" name="Rectangle 40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08009" name="Line 41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10" name="Rectangle 42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1108012" name="Rectangle 44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13" name="Text Box 45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108015" name="Rectangle 47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16" name="Text Box 48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108017" name="Line 49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18" name="Rectangle 50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" name="Group 51"/>
          <p:cNvGrpSpPr>
            <a:grpSpLocks/>
          </p:cNvGrpSpPr>
          <p:nvPr/>
        </p:nvGrpSpPr>
        <p:grpSpPr bwMode="auto">
          <a:xfrm>
            <a:off x="6400800" y="609600"/>
            <a:ext cx="1905000" cy="1600200"/>
            <a:chOff x="2112" y="384"/>
            <a:chExt cx="1200" cy="1008"/>
          </a:xfrm>
        </p:grpSpPr>
        <p:sp>
          <p:nvSpPr>
            <p:cNvPr id="1108020" name="Rectangle 52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21" name="Text Box 53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108023" name="Rectangle 55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24" name="Text Box 56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108025" name="Line 57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26" name="Rectangle 58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" name="Group 59"/>
          <p:cNvGrpSpPr>
            <a:grpSpLocks/>
          </p:cNvGrpSpPr>
          <p:nvPr/>
        </p:nvGrpSpPr>
        <p:grpSpPr bwMode="auto">
          <a:xfrm>
            <a:off x="304800" y="609600"/>
            <a:ext cx="1905000" cy="1600200"/>
            <a:chOff x="2112" y="384"/>
            <a:chExt cx="1200" cy="1008"/>
          </a:xfrm>
        </p:grpSpPr>
        <p:sp>
          <p:nvSpPr>
            <p:cNvPr id="1108028" name="Rectangle 60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29" name="Text Box 61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9" name="Group 62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108031" name="Rectangle 63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32" name="Text Box 64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108033" name="Line 65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34" name="Rectangle 66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08035" name="Line 67"/>
          <p:cNvSpPr>
            <a:spLocks noChangeShapeType="1"/>
          </p:cNvSpPr>
          <p:nvPr/>
        </p:nvSpPr>
        <p:spPr bwMode="auto">
          <a:xfrm flipH="1">
            <a:off x="4267200" y="2895600"/>
            <a:ext cx="0" cy="457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68"/>
          <p:cNvGrpSpPr>
            <a:grpSpLocks/>
          </p:cNvGrpSpPr>
          <p:nvPr/>
        </p:nvGrpSpPr>
        <p:grpSpPr bwMode="auto">
          <a:xfrm>
            <a:off x="1219200" y="2057400"/>
            <a:ext cx="6096000" cy="609600"/>
            <a:chOff x="768" y="1296"/>
            <a:chExt cx="3840" cy="384"/>
          </a:xfrm>
        </p:grpSpPr>
        <p:sp>
          <p:nvSpPr>
            <p:cNvPr id="1108037" name="Line 69"/>
            <p:cNvSpPr>
              <a:spLocks noChangeShapeType="1"/>
            </p:cNvSpPr>
            <p:nvPr/>
          </p:nvSpPr>
          <p:spPr bwMode="auto">
            <a:xfrm flipH="1">
              <a:off x="2688" y="1296"/>
              <a:ext cx="0" cy="28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70"/>
            <p:cNvGrpSpPr>
              <a:grpSpLocks/>
            </p:cNvGrpSpPr>
            <p:nvPr/>
          </p:nvGrpSpPr>
          <p:grpSpPr bwMode="auto">
            <a:xfrm>
              <a:off x="768" y="1296"/>
              <a:ext cx="3840" cy="384"/>
              <a:chOff x="768" y="1296"/>
              <a:chExt cx="3840" cy="384"/>
            </a:xfrm>
          </p:grpSpPr>
          <p:grpSp>
            <p:nvGrpSpPr>
              <p:cNvPr id="22" name="Group 71"/>
              <p:cNvGrpSpPr>
                <a:grpSpLocks/>
              </p:cNvGrpSpPr>
              <p:nvPr/>
            </p:nvGrpSpPr>
            <p:grpSpPr bwMode="auto">
              <a:xfrm>
                <a:off x="768" y="1296"/>
                <a:ext cx="3840" cy="288"/>
                <a:chOff x="768" y="1296"/>
                <a:chExt cx="3840" cy="288"/>
              </a:xfrm>
            </p:grpSpPr>
            <p:sp>
              <p:nvSpPr>
                <p:cNvPr id="1108040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608" y="1296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rgbClr val="FF6699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8041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768" y="1296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rgbClr val="FF6699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08042" name="Line 74"/>
              <p:cNvSpPr>
                <a:spLocks noChangeShapeType="1"/>
              </p:cNvSpPr>
              <p:nvPr/>
            </p:nvSpPr>
            <p:spPr bwMode="auto">
              <a:xfrm>
                <a:off x="1536" y="1680"/>
                <a:ext cx="624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043" name="Line 75"/>
              <p:cNvSpPr>
                <a:spLocks noChangeShapeType="1"/>
              </p:cNvSpPr>
              <p:nvPr/>
            </p:nvSpPr>
            <p:spPr bwMode="auto">
              <a:xfrm>
                <a:off x="3360" y="1680"/>
                <a:ext cx="672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3" name="Group 76"/>
          <p:cNvGrpSpPr>
            <a:grpSpLocks/>
          </p:cNvGrpSpPr>
          <p:nvPr/>
        </p:nvGrpSpPr>
        <p:grpSpPr bwMode="auto">
          <a:xfrm>
            <a:off x="1447800" y="2133600"/>
            <a:ext cx="6096000" cy="1219200"/>
            <a:chOff x="912" y="1344"/>
            <a:chExt cx="3840" cy="768"/>
          </a:xfrm>
        </p:grpSpPr>
        <p:sp>
          <p:nvSpPr>
            <p:cNvPr id="1108045" name="Line 77"/>
            <p:cNvSpPr>
              <a:spLocks noChangeShapeType="1"/>
            </p:cNvSpPr>
            <p:nvPr/>
          </p:nvSpPr>
          <p:spPr bwMode="auto">
            <a:xfrm flipH="1">
              <a:off x="912" y="1344"/>
              <a:ext cx="0" cy="76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46" name="Line 78"/>
            <p:cNvSpPr>
              <a:spLocks noChangeShapeType="1"/>
            </p:cNvSpPr>
            <p:nvPr/>
          </p:nvSpPr>
          <p:spPr bwMode="auto">
            <a:xfrm flipH="1">
              <a:off x="2832" y="1344"/>
              <a:ext cx="0" cy="76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047" name="Line 79"/>
            <p:cNvSpPr>
              <a:spLocks noChangeShapeType="1"/>
            </p:cNvSpPr>
            <p:nvPr/>
          </p:nvSpPr>
          <p:spPr bwMode="auto">
            <a:xfrm flipH="1">
              <a:off x="4752" y="1344"/>
              <a:ext cx="0" cy="76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80"/>
          <p:cNvGrpSpPr>
            <a:grpSpLocks/>
          </p:cNvGrpSpPr>
          <p:nvPr/>
        </p:nvGrpSpPr>
        <p:grpSpPr bwMode="auto">
          <a:xfrm>
            <a:off x="228600" y="2514600"/>
            <a:ext cx="8458200" cy="400050"/>
            <a:chOff x="144" y="1584"/>
            <a:chExt cx="5328" cy="252"/>
          </a:xfrm>
        </p:grpSpPr>
        <p:sp>
          <p:nvSpPr>
            <p:cNvPr id="1108049" name="Text Box 81"/>
            <p:cNvSpPr txBox="1">
              <a:spLocks noChangeArrowheads="1"/>
            </p:cNvSpPr>
            <p:nvPr/>
          </p:nvSpPr>
          <p:spPr bwMode="auto">
            <a:xfrm>
              <a:off x="144" y="1584"/>
              <a:ext cx="1392" cy="252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 err="1" smtClean="0"/>
                <a:t>Inp</a:t>
              </a:r>
              <a:r>
                <a:rPr lang="en-US" sz="2000" dirty="0" smtClean="0"/>
                <a:t>. </a:t>
              </a:r>
              <a:r>
                <a:rPr lang="en-US" sz="2000" dirty="0"/>
                <a:t>Broadcaster</a:t>
              </a:r>
            </a:p>
          </p:txBody>
        </p:sp>
        <p:sp>
          <p:nvSpPr>
            <p:cNvPr id="1108050" name="Text Box 82"/>
            <p:cNvSpPr txBox="1">
              <a:spLocks noChangeArrowheads="1"/>
            </p:cNvSpPr>
            <p:nvPr/>
          </p:nvSpPr>
          <p:spPr bwMode="auto">
            <a:xfrm>
              <a:off x="2160" y="1584"/>
              <a:ext cx="1440" cy="252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 err="1" smtClean="0"/>
                <a:t>Inp</a:t>
              </a:r>
              <a:r>
                <a:rPr lang="en-US" sz="2000" dirty="0" smtClean="0"/>
                <a:t>. </a:t>
              </a:r>
              <a:r>
                <a:rPr lang="en-US" sz="2000" dirty="0"/>
                <a:t>Broadcaster</a:t>
              </a:r>
            </a:p>
          </p:txBody>
        </p:sp>
        <p:sp>
          <p:nvSpPr>
            <p:cNvPr id="1108051" name="Text Box 83"/>
            <p:cNvSpPr txBox="1">
              <a:spLocks noChangeArrowheads="1"/>
            </p:cNvSpPr>
            <p:nvPr/>
          </p:nvSpPr>
          <p:spPr bwMode="auto">
            <a:xfrm>
              <a:off x="4032" y="1584"/>
              <a:ext cx="1440" cy="252"/>
            </a:xfrm>
            <a:prstGeom prst="rect">
              <a:avLst/>
            </a:prstGeom>
            <a:solidFill>
              <a:srgbClr val="FF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 err="1" smtClean="0"/>
                <a:t>Inp</a:t>
              </a:r>
              <a:r>
                <a:rPr lang="en-US" sz="2000" dirty="0" smtClean="0"/>
                <a:t>. </a:t>
              </a:r>
              <a:r>
                <a:rPr lang="en-US" sz="2000" dirty="0"/>
                <a:t>Broadcaster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743200" y="5105400"/>
            <a:ext cx="3276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have single distributor that runs in centralized and/or replicated mode</a:t>
            </a:r>
            <a:endParaRPr lang="en-US" dirty="0"/>
          </a:p>
        </p:txBody>
      </p:sp>
      <p:pic>
        <p:nvPicPr>
          <p:cNvPr id="85" name="~PP1847.WAV">
            <a:hlinkClick r:id="" action="ppaction://media"/>
          </p:cNvPr>
          <p:cNvPicPr>
            <a:picLocks noRot="1" noChangeAspect="1"/>
          </p:cNvPicPr>
          <p:nvPr>
            <a:wavAudioFile r:embed="rId3" name="~PP1847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8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1265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ysClr val="windowText" lastClr="000000"/>
                </a:solidFill>
              </a:rPr>
              <a:t>Adaptive Distributor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ysClr val="windowText" lastClr="000000"/>
                </a:solidFill>
              </a:rPr>
              <a:t>Master (Centralized)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ysClr val="windowText" lastClr="000000"/>
                </a:solidFill>
              </a:rPr>
              <a:t>Slave (Centralized)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ysClr val="windowText" lastClr="000000"/>
                </a:solidFill>
              </a:rPr>
              <a:t>Peer (Replicated)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Abstract </a:t>
            </a:r>
            <a:r>
              <a:rPr lang="en-US" dirty="0">
                <a:solidFill>
                  <a:sysClr val="windowText" lastClr="000000"/>
                </a:solidFill>
              </a:rPr>
              <a:t>Inter-layer Communication Protocol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ysClr val="windowText" lastClr="000000"/>
                </a:solidFill>
              </a:rPr>
              <a:t>System-specific translator </a:t>
            </a:r>
            <a:r>
              <a:rPr lang="en-US" dirty="0">
                <a:solidFill>
                  <a:sysClr val="windowText" lastClr="000000"/>
                </a:solidFill>
              </a:rPr>
              <a:t>between specific and abstract protocol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4" name="~PP3175.WAV">
            <a:hlinkClick r:id="" action="ppaction://media"/>
          </p:cNvPr>
          <p:cNvPicPr>
            <a:picLocks noRot="1" noChangeAspect="1"/>
          </p:cNvPicPr>
          <p:nvPr>
            <a:wavAudioFile r:embed="rId2" name="~PP3175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65667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1266691" name="Text Box 3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05200" y="5443538"/>
            <a:ext cx="1590675" cy="1414462"/>
            <a:chOff x="3264" y="3312"/>
            <a:chExt cx="1002" cy="891"/>
          </a:xfrm>
        </p:grpSpPr>
        <p:graphicFrame>
          <p:nvGraphicFramePr>
            <p:cNvPr id="1580034" name="Object 1026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1704964" name="Clip" r:id="rId5" imgW="3657600" imgH="3248640" progId="">
                <p:embed/>
              </p:oleObj>
            </a:graphicData>
          </a:graphic>
        </p:graphicFrame>
        <p:sp>
          <p:nvSpPr>
            <p:cNvPr id="1266694" name="Rectangle 6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66695" name="Line 7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553200" y="5451475"/>
            <a:ext cx="1590675" cy="1414463"/>
            <a:chOff x="3264" y="3312"/>
            <a:chExt cx="1002" cy="891"/>
          </a:xfrm>
        </p:grpSpPr>
        <p:graphicFrame>
          <p:nvGraphicFramePr>
            <p:cNvPr id="1580033" name="Object 1025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1704963" name="Clip" r:id="rId6" imgW="3657600" imgH="3248640" progId="">
                <p:embed/>
              </p:oleObj>
            </a:graphicData>
          </a:graphic>
        </p:graphicFrame>
        <p:sp>
          <p:nvSpPr>
            <p:cNvPr id="1266698" name="Rectangle 10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66699" name="Line 11"/>
          <p:cNvSpPr>
            <a:spLocks noChangeShapeType="1"/>
          </p:cNvSpPr>
          <p:nvPr/>
        </p:nvSpPr>
        <p:spPr bwMode="auto">
          <a:xfrm>
            <a:off x="7315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1266701" name="Rectangle 13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02" name="Text Box 14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Layer N</a:t>
              </a:r>
              <a:endParaRPr lang="en-US" sz="2000" dirty="0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33400" y="2743200"/>
            <a:ext cx="1447800" cy="457200"/>
            <a:chOff x="528" y="2016"/>
            <a:chExt cx="912" cy="288"/>
          </a:xfrm>
        </p:grpSpPr>
        <p:sp>
          <p:nvSpPr>
            <p:cNvPr id="1266704" name="Rectangle 16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05" name="Text Box 17"/>
            <p:cNvSpPr txBox="1">
              <a:spLocks noChangeArrowheads="1"/>
            </p:cNvSpPr>
            <p:nvPr/>
          </p:nvSpPr>
          <p:spPr bwMode="auto">
            <a:xfrm>
              <a:off x="576" y="2016"/>
              <a:ext cx="7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N-1</a:t>
              </a:r>
              <a:endParaRPr lang="en-US" sz="2000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457200" y="5451475"/>
            <a:ext cx="1590675" cy="1414463"/>
            <a:chOff x="3264" y="3312"/>
            <a:chExt cx="1002" cy="891"/>
          </a:xfrm>
        </p:grpSpPr>
        <p:graphicFrame>
          <p:nvGraphicFramePr>
            <p:cNvPr id="1580032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1704962" name="Clip" r:id="rId7" imgW="3657600" imgH="3248640" progId="">
                <p:embed/>
              </p:oleObj>
            </a:graphicData>
          </a:graphic>
        </p:graphicFrame>
        <p:sp>
          <p:nvSpPr>
            <p:cNvPr id="1266708" name="Rectangle 20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66709" name="Line 21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6710" name="Rectangle 22"/>
          <p:cNvSpPr>
            <a:spLocks noChangeArrowheads="1"/>
          </p:cNvSpPr>
          <p:nvPr/>
        </p:nvSpPr>
        <p:spPr bwMode="auto">
          <a:xfrm>
            <a:off x="304800" y="4267200"/>
            <a:ext cx="1905000" cy="6937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6711" name="Rectangle 23"/>
          <p:cNvSpPr>
            <a:spLocks noChangeArrowheads="1"/>
          </p:cNvSpPr>
          <p:nvPr/>
        </p:nvSpPr>
        <p:spPr bwMode="auto">
          <a:xfrm>
            <a:off x="457200" y="6858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6712" name="Text Box 24"/>
          <p:cNvSpPr txBox="1">
            <a:spLocks noChangeArrowheads="1"/>
          </p:cNvSpPr>
          <p:nvPr/>
        </p:nvSpPr>
        <p:spPr bwMode="auto">
          <a:xfrm>
            <a:off x="533400" y="762000"/>
            <a:ext cx="1220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/>
              <a:t>    Layer 0</a:t>
            </a: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33400" y="1676400"/>
            <a:ext cx="1447800" cy="457200"/>
            <a:chOff x="2304" y="1440"/>
            <a:chExt cx="912" cy="288"/>
          </a:xfrm>
        </p:grpSpPr>
        <p:sp>
          <p:nvSpPr>
            <p:cNvPr id="1266714" name="Rectangle 26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15" name="Text Box 27"/>
            <p:cNvSpPr txBox="1">
              <a:spLocks noChangeArrowheads="1"/>
            </p:cNvSpPr>
            <p:nvPr/>
          </p:nvSpPr>
          <p:spPr bwMode="auto">
            <a:xfrm>
              <a:off x="2400" y="1440"/>
              <a:ext cx="61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Layer S</a:t>
              </a:r>
            </a:p>
          </p:txBody>
        </p:sp>
      </p:grpSp>
      <p:sp>
        <p:nvSpPr>
          <p:cNvPr id="1266716" name="Line 28"/>
          <p:cNvSpPr>
            <a:spLocks noChangeShapeType="1"/>
          </p:cNvSpPr>
          <p:nvPr/>
        </p:nvSpPr>
        <p:spPr bwMode="auto">
          <a:xfrm>
            <a:off x="1219200" y="11430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6717" name="Rectangle 29"/>
          <p:cNvSpPr>
            <a:spLocks noChangeArrowheads="1"/>
          </p:cNvSpPr>
          <p:nvPr/>
        </p:nvSpPr>
        <p:spPr bwMode="auto">
          <a:xfrm>
            <a:off x="304800" y="609600"/>
            <a:ext cx="1981200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6718" name="Line 30"/>
          <p:cNvSpPr>
            <a:spLocks noChangeShapeType="1"/>
          </p:cNvSpPr>
          <p:nvPr/>
        </p:nvSpPr>
        <p:spPr bwMode="auto">
          <a:xfrm flipH="1">
            <a:off x="1219200" y="2133600"/>
            <a:ext cx="0" cy="6096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3505200" y="4351338"/>
            <a:ext cx="1447800" cy="457200"/>
            <a:chOff x="2352" y="2496"/>
            <a:chExt cx="912" cy="288"/>
          </a:xfrm>
        </p:grpSpPr>
        <p:sp>
          <p:nvSpPr>
            <p:cNvPr id="1266720" name="Rectangle 32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21" name="Text Box 33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3505200" y="2667000"/>
            <a:ext cx="1447800" cy="457200"/>
            <a:chOff x="528" y="2016"/>
            <a:chExt cx="912" cy="288"/>
          </a:xfrm>
        </p:grpSpPr>
        <p:sp>
          <p:nvSpPr>
            <p:cNvPr id="1266723" name="Rectangle 35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24" name="Text Box 36"/>
            <p:cNvSpPr txBox="1">
              <a:spLocks noChangeArrowheads="1"/>
            </p:cNvSpPr>
            <p:nvPr/>
          </p:nvSpPr>
          <p:spPr bwMode="auto">
            <a:xfrm>
              <a:off x="576" y="2016"/>
              <a:ext cx="7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N-1</a:t>
              </a:r>
              <a:endParaRPr lang="en-US" sz="2000"/>
            </a:p>
          </p:txBody>
        </p:sp>
      </p:grpSp>
      <p:sp>
        <p:nvSpPr>
          <p:cNvPr id="1266725" name="Rectangle 37"/>
          <p:cNvSpPr>
            <a:spLocks noChangeArrowheads="1"/>
          </p:cNvSpPr>
          <p:nvPr/>
        </p:nvSpPr>
        <p:spPr bwMode="auto">
          <a:xfrm>
            <a:off x="3276600" y="4191000"/>
            <a:ext cx="1905000" cy="6937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6726" name="Rectangle 38"/>
          <p:cNvSpPr>
            <a:spLocks noChangeArrowheads="1"/>
          </p:cNvSpPr>
          <p:nvPr/>
        </p:nvSpPr>
        <p:spPr bwMode="auto">
          <a:xfrm>
            <a:off x="3429000" y="6096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6727" name="Text Box 39"/>
          <p:cNvSpPr txBox="1">
            <a:spLocks noChangeArrowheads="1"/>
          </p:cNvSpPr>
          <p:nvPr/>
        </p:nvSpPr>
        <p:spPr bwMode="auto">
          <a:xfrm>
            <a:off x="3505200" y="685800"/>
            <a:ext cx="1220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/>
              <a:t>    Layer 0</a:t>
            </a:r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505200" y="1600200"/>
            <a:ext cx="1447800" cy="457200"/>
            <a:chOff x="2304" y="1440"/>
            <a:chExt cx="912" cy="288"/>
          </a:xfrm>
        </p:grpSpPr>
        <p:sp>
          <p:nvSpPr>
            <p:cNvPr id="1266729" name="Rectangle 41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30" name="Text Box 42"/>
            <p:cNvSpPr txBox="1">
              <a:spLocks noChangeArrowheads="1"/>
            </p:cNvSpPr>
            <p:nvPr/>
          </p:nvSpPr>
          <p:spPr bwMode="auto">
            <a:xfrm>
              <a:off x="2400" y="1440"/>
              <a:ext cx="61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Layer S</a:t>
              </a:r>
            </a:p>
          </p:txBody>
        </p:sp>
      </p:grpSp>
      <p:sp>
        <p:nvSpPr>
          <p:cNvPr id="1266731" name="Line 43"/>
          <p:cNvSpPr>
            <a:spLocks noChangeShapeType="1"/>
          </p:cNvSpPr>
          <p:nvPr/>
        </p:nvSpPr>
        <p:spPr bwMode="auto">
          <a:xfrm>
            <a:off x="4191000" y="106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6732" name="Rectangle 44"/>
          <p:cNvSpPr>
            <a:spLocks noChangeArrowheads="1"/>
          </p:cNvSpPr>
          <p:nvPr/>
        </p:nvSpPr>
        <p:spPr bwMode="auto">
          <a:xfrm>
            <a:off x="3276600" y="533400"/>
            <a:ext cx="1981200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6733" name="Line 45"/>
          <p:cNvSpPr>
            <a:spLocks noChangeShapeType="1"/>
          </p:cNvSpPr>
          <p:nvPr/>
        </p:nvSpPr>
        <p:spPr bwMode="auto">
          <a:xfrm flipH="1">
            <a:off x="4191000" y="2057400"/>
            <a:ext cx="0" cy="6096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46"/>
          <p:cNvGrpSpPr>
            <a:grpSpLocks/>
          </p:cNvGrpSpPr>
          <p:nvPr/>
        </p:nvGrpSpPr>
        <p:grpSpPr bwMode="auto">
          <a:xfrm>
            <a:off x="6324600" y="4351338"/>
            <a:ext cx="1447800" cy="457200"/>
            <a:chOff x="2352" y="2496"/>
            <a:chExt cx="912" cy="288"/>
          </a:xfrm>
        </p:grpSpPr>
        <p:sp>
          <p:nvSpPr>
            <p:cNvPr id="1266735" name="Rectangle 47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36" name="Text Box 48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6324600" y="2667000"/>
            <a:ext cx="1447800" cy="457200"/>
            <a:chOff x="528" y="2016"/>
            <a:chExt cx="912" cy="288"/>
          </a:xfrm>
        </p:grpSpPr>
        <p:sp>
          <p:nvSpPr>
            <p:cNvPr id="1266738" name="Rectangle 50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39" name="Text Box 51"/>
            <p:cNvSpPr txBox="1">
              <a:spLocks noChangeArrowheads="1"/>
            </p:cNvSpPr>
            <p:nvPr/>
          </p:nvSpPr>
          <p:spPr bwMode="auto">
            <a:xfrm>
              <a:off x="576" y="2016"/>
              <a:ext cx="7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N-1</a:t>
              </a:r>
              <a:endParaRPr lang="en-US" sz="2000"/>
            </a:p>
          </p:txBody>
        </p:sp>
      </p:grpSp>
      <p:sp>
        <p:nvSpPr>
          <p:cNvPr id="1266740" name="Rectangle 52"/>
          <p:cNvSpPr>
            <a:spLocks noChangeArrowheads="1"/>
          </p:cNvSpPr>
          <p:nvPr/>
        </p:nvSpPr>
        <p:spPr bwMode="auto">
          <a:xfrm>
            <a:off x="6096000" y="4191000"/>
            <a:ext cx="1905000" cy="6937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6741" name="Rectangle 53"/>
          <p:cNvSpPr>
            <a:spLocks noChangeArrowheads="1"/>
          </p:cNvSpPr>
          <p:nvPr/>
        </p:nvSpPr>
        <p:spPr bwMode="auto">
          <a:xfrm>
            <a:off x="6248400" y="6096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6742" name="Text Box 54"/>
          <p:cNvSpPr txBox="1">
            <a:spLocks noChangeArrowheads="1"/>
          </p:cNvSpPr>
          <p:nvPr/>
        </p:nvSpPr>
        <p:spPr bwMode="auto">
          <a:xfrm>
            <a:off x="6324600" y="685800"/>
            <a:ext cx="1220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/>
              <a:t>    Layer 0</a:t>
            </a:r>
          </a:p>
        </p:txBody>
      </p:sp>
      <p:grpSp>
        <p:nvGrpSpPr>
          <p:cNvPr id="13" name="Group 55"/>
          <p:cNvGrpSpPr>
            <a:grpSpLocks/>
          </p:cNvGrpSpPr>
          <p:nvPr/>
        </p:nvGrpSpPr>
        <p:grpSpPr bwMode="auto">
          <a:xfrm>
            <a:off x="6324600" y="1600200"/>
            <a:ext cx="1447800" cy="457200"/>
            <a:chOff x="2304" y="1440"/>
            <a:chExt cx="912" cy="288"/>
          </a:xfrm>
        </p:grpSpPr>
        <p:sp>
          <p:nvSpPr>
            <p:cNvPr id="1266744" name="Rectangle 56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6745" name="Text Box 57"/>
            <p:cNvSpPr txBox="1">
              <a:spLocks noChangeArrowheads="1"/>
            </p:cNvSpPr>
            <p:nvPr/>
          </p:nvSpPr>
          <p:spPr bwMode="auto">
            <a:xfrm>
              <a:off x="2400" y="1440"/>
              <a:ext cx="61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Layer S</a:t>
              </a:r>
            </a:p>
          </p:txBody>
        </p:sp>
      </p:grpSp>
      <p:sp>
        <p:nvSpPr>
          <p:cNvPr id="1266746" name="Line 58"/>
          <p:cNvSpPr>
            <a:spLocks noChangeShapeType="1"/>
          </p:cNvSpPr>
          <p:nvPr/>
        </p:nvSpPr>
        <p:spPr bwMode="auto">
          <a:xfrm>
            <a:off x="7010400" y="106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6747" name="Rectangle 59"/>
          <p:cNvSpPr>
            <a:spLocks noChangeArrowheads="1"/>
          </p:cNvSpPr>
          <p:nvPr/>
        </p:nvSpPr>
        <p:spPr bwMode="auto">
          <a:xfrm>
            <a:off x="6096000" y="533400"/>
            <a:ext cx="1981200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6748" name="Line 60"/>
          <p:cNvSpPr>
            <a:spLocks noChangeShapeType="1"/>
          </p:cNvSpPr>
          <p:nvPr/>
        </p:nvSpPr>
        <p:spPr bwMode="auto">
          <a:xfrm flipH="1">
            <a:off x="7010400" y="2057400"/>
            <a:ext cx="0" cy="6096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6750" name="Text Box 62"/>
          <p:cNvSpPr txBox="1">
            <a:spLocks noChangeArrowheads="1"/>
          </p:cNvSpPr>
          <p:nvPr/>
        </p:nvSpPr>
        <p:spPr bwMode="auto">
          <a:xfrm>
            <a:off x="609600" y="3340395"/>
            <a:ext cx="1447800" cy="850605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1" name="Text Box 62"/>
          <p:cNvSpPr txBox="1">
            <a:spLocks noChangeArrowheads="1"/>
          </p:cNvSpPr>
          <p:nvPr/>
        </p:nvSpPr>
        <p:spPr bwMode="auto">
          <a:xfrm>
            <a:off x="3505200" y="3276600"/>
            <a:ext cx="1447800" cy="850605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2" name="Text Box 62"/>
          <p:cNvSpPr txBox="1">
            <a:spLocks noChangeArrowheads="1"/>
          </p:cNvSpPr>
          <p:nvPr/>
        </p:nvSpPr>
        <p:spPr bwMode="auto">
          <a:xfrm>
            <a:off x="6400800" y="3276600"/>
            <a:ext cx="1447800" cy="850605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4" name="Group 65"/>
          <p:cNvGrpSpPr>
            <a:grpSpLocks/>
          </p:cNvGrpSpPr>
          <p:nvPr/>
        </p:nvGrpSpPr>
        <p:grpSpPr bwMode="auto">
          <a:xfrm>
            <a:off x="152400" y="3713988"/>
            <a:ext cx="8382445" cy="400812"/>
            <a:chOff x="48" y="2256"/>
            <a:chExt cx="5090" cy="263"/>
          </a:xfrm>
        </p:grpSpPr>
        <p:sp>
          <p:nvSpPr>
            <p:cNvPr id="73" name="Text Box 66"/>
            <p:cNvSpPr txBox="1">
              <a:spLocks noChangeArrowheads="1"/>
            </p:cNvSpPr>
            <p:nvPr/>
          </p:nvSpPr>
          <p:spPr bwMode="auto">
            <a:xfrm>
              <a:off x="48" y="2256"/>
              <a:ext cx="1619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/>
                <a:t>Adaptive Distributor </a:t>
              </a:r>
            </a:p>
          </p:txBody>
        </p:sp>
        <p:sp>
          <p:nvSpPr>
            <p:cNvPr id="74" name="Text Box 67"/>
            <p:cNvSpPr txBox="1">
              <a:spLocks noChangeArrowheads="1"/>
            </p:cNvSpPr>
            <p:nvPr/>
          </p:nvSpPr>
          <p:spPr bwMode="auto">
            <a:xfrm>
              <a:off x="1760" y="2256"/>
              <a:ext cx="1666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75" name="Text Box 68"/>
            <p:cNvSpPr txBox="1">
              <a:spLocks noChangeArrowheads="1"/>
            </p:cNvSpPr>
            <p:nvPr/>
          </p:nvSpPr>
          <p:spPr bwMode="auto">
            <a:xfrm>
              <a:off x="3518" y="2256"/>
              <a:ext cx="1620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</p:grpSp>
      <p:sp>
        <p:nvSpPr>
          <p:cNvPr id="80" name="Line 86"/>
          <p:cNvSpPr>
            <a:spLocks noChangeShapeType="1"/>
          </p:cNvSpPr>
          <p:nvPr/>
        </p:nvSpPr>
        <p:spPr bwMode="auto">
          <a:xfrm flipH="1">
            <a:off x="2743200" y="3886200"/>
            <a:ext cx="304800" cy="8467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Line 86"/>
          <p:cNvSpPr>
            <a:spLocks noChangeShapeType="1"/>
          </p:cNvSpPr>
          <p:nvPr/>
        </p:nvSpPr>
        <p:spPr bwMode="auto">
          <a:xfrm flipH="1">
            <a:off x="5638800" y="3886200"/>
            <a:ext cx="304800" cy="8467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0" name="~PP3873.WAV">
            <a:hlinkClick r:id="" action="ppaction://media"/>
          </p:cNvPr>
          <p:cNvPicPr>
            <a:picLocks noRot="1" noChangeAspect="1"/>
          </p:cNvPicPr>
          <p:nvPr>
            <a:wavAudioFile r:embed="rId2" name="~PP3873.WAV"/>
          </p:nvPr>
        </p:nvPicPr>
        <p:blipFill>
          <a:blip r:embed="rId8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/>
              <a:t>Sharing Higher Layer</a:t>
            </a:r>
          </a:p>
        </p:txBody>
      </p:sp>
      <p:sp>
        <p:nvSpPr>
          <p:cNvPr id="1267719" name="Text Box 7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267722" name="Rectangle 10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723" name="Text Box 11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267725" name="Rectangle 13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726" name="Text Box 14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267727" name="Line 15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1058" name="Object 1026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5988" name="Clip" r:id="rId6" imgW="3657600" imgH="3248640" progId="">
                  <p:embed/>
                </p:oleObj>
              </a:graphicData>
            </a:graphic>
          </p:graphicFrame>
          <p:sp>
            <p:nvSpPr>
              <p:cNvPr id="1267730" name="Rectangle 18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67731" name="Line 19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32" name="Rectangle 20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267735" name="Rectangle 23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736" name="Text Box 24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267738" name="Rectangle 26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739" name="Text Box 27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267740" name="Line 28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1057" name="Object 1025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5987" name="Clip" r:id="rId7" imgW="3657600" imgH="3248640" progId="">
                  <p:embed/>
                </p:oleObj>
              </a:graphicData>
            </a:graphic>
          </p:graphicFrame>
          <p:sp>
            <p:nvSpPr>
              <p:cNvPr id="1267743" name="Rectangle 31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67744" name="Line 32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45" name="Rectangle 33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1267747" name="Rectangle 35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48" name="Text Box 36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533400" y="3360738"/>
            <a:ext cx="1447800" cy="457200"/>
            <a:chOff x="528" y="2016"/>
            <a:chExt cx="912" cy="288"/>
          </a:xfrm>
        </p:grpSpPr>
        <p:sp>
          <p:nvSpPr>
            <p:cNvPr id="1267750" name="Rectangle 38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51" name="Text Box 39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1267752" name="Line 40"/>
          <p:cNvSpPr>
            <a:spLocks noChangeShapeType="1"/>
          </p:cNvSpPr>
          <p:nvPr/>
        </p:nvSpPr>
        <p:spPr bwMode="auto">
          <a:xfrm>
            <a:off x="1219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457200" y="5451475"/>
            <a:ext cx="1590675" cy="1414463"/>
            <a:chOff x="3264" y="3312"/>
            <a:chExt cx="1002" cy="891"/>
          </a:xfrm>
        </p:grpSpPr>
        <p:graphicFrame>
          <p:nvGraphicFramePr>
            <p:cNvPr id="158105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1705986" name="Clip" r:id="rId8" imgW="3657600" imgH="3248640" progId="">
                <p:embed/>
              </p:oleObj>
            </a:graphicData>
          </a:graphic>
        </p:graphicFrame>
        <p:sp>
          <p:nvSpPr>
            <p:cNvPr id="1267755" name="Rectangle 43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67756" name="Line 44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7757" name="Rectangle 45"/>
          <p:cNvSpPr>
            <a:spLocks noChangeArrowheads="1"/>
          </p:cNvSpPr>
          <p:nvPr/>
        </p:nvSpPr>
        <p:spPr bwMode="auto">
          <a:xfrm>
            <a:off x="304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3" name="Group 46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1267759" name="Rectangle 47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60" name="Text Box 48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4" name="Group 49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67762" name="Rectangle 50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763" name="Text Box 51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67764" name="Line 52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65" name="Rectangle 53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6400800" y="609600"/>
            <a:ext cx="1905000" cy="1600200"/>
            <a:chOff x="2112" y="384"/>
            <a:chExt cx="1200" cy="1008"/>
          </a:xfrm>
        </p:grpSpPr>
        <p:sp>
          <p:nvSpPr>
            <p:cNvPr id="1267767" name="Rectangle 55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68" name="Text Box 56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6" name="Group 57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67770" name="Rectangle 58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771" name="Text Box 59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67772" name="Line 60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73" name="Rectangle 61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" name="Group 62"/>
          <p:cNvGrpSpPr>
            <a:grpSpLocks/>
          </p:cNvGrpSpPr>
          <p:nvPr/>
        </p:nvGrpSpPr>
        <p:grpSpPr bwMode="auto">
          <a:xfrm>
            <a:off x="304800" y="609600"/>
            <a:ext cx="1905000" cy="1600200"/>
            <a:chOff x="2112" y="384"/>
            <a:chExt cx="1200" cy="1008"/>
          </a:xfrm>
        </p:grpSpPr>
        <p:sp>
          <p:nvSpPr>
            <p:cNvPr id="1267775" name="Rectangle 63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76" name="Text Box 64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8" name="Group 65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67778" name="Rectangle 66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779" name="Text Box 67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67780" name="Line 68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7781" name="Rectangle 69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3" name="Text Box 62"/>
          <p:cNvSpPr txBox="1">
            <a:spLocks noChangeArrowheads="1"/>
          </p:cNvSpPr>
          <p:nvPr/>
        </p:nvSpPr>
        <p:spPr bwMode="auto">
          <a:xfrm>
            <a:off x="609600" y="2349795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4" name="Text Box 62"/>
          <p:cNvSpPr txBox="1">
            <a:spLocks noChangeArrowheads="1"/>
          </p:cNvSpPr>
          <p:nvPr/>
        </p:nvSpPr>
        <p:spPr bwMode="auto">
          <a:xfrm>
            <a:off x="35052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5" name="Text Box 62"/>
          <p:cNvSpPr txBox="1">
            <a:spLocks noChangeArrowheads="1"/>
          </p:cNvSpPr>
          <p:nvPr/>
        </p:nvSpPr>
        <p:spPr bwMode="auto">
          <a:xfrm>
            <a:off x="64008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9" name="Group 65"/>
          <p:cNvGrpSpPr>
            <a:grpSpLocks/>
          </p:cNvGrpSpPr>
          <p:nvPr/>
        </p:nvGrpSpPr>
        <p:grpSpPr bwMode="auto">
          <a:xfrm>
            <a:off x="152400" y="2667000"/>
            <a:ext cx="8382445" cy="400812"/>
            <a:chOff x="48" y="2256"/>
            <a:chExt cx="5090" cy="263"/>
          </a:xfrm>
        </p:grpSpPr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8" y="2256"/>
              <a:ext cx="1619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/>
                <a:t>Adaptive Distributor </a:t>
              </a:r>
            </a:p>
          </p:txBody>
        </p:sp>
        <p:sp>
          <p:nvSpPr>
            <p:cNvPr id="77" name="Text Box 67"/>
            <p:cNvSpPr txBox="1">
              <a:spLocks noChangeArrowheads="1"/>
            </p:cNvSpPr>
            <p:nvPr/>
          </p:nvSpPr>
          <p:spPr bwMode="auto">
            <a:xfrm>
              <a:off x="1760" y="2256"/>
              <a:ext cx="1666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78" name="Text Box 68"/>
            <p:cNvSpPr txBox="1">
              <a:spLocks noChangeArrowheads="1"/>
            </p:cNvSpPr>
            <p:nvPr/>
          </p:nvSpPr>
          <p:spPr bwMode="auto">
            <a:xfrm>
              <a:off x="3518" y="2256"/>
              <a:ext cx="1620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</p:grpSp>
      <p:sp>
        <p:nvSpPr>
          <p:cNvPr id="79" name="Line 86"/>
          <p:cNvSpPr>
            <a:spLocks noChangeShapeType="1"/>
          </p:cNvSpPr>
          <p:nvPr/>
        </p:nvSpPr>
        <p:spPr bwMode="auto">
          <a:xfrm flipH="1">
            <a:off x="2743200" y="2839212"/>
            <a:ext cx="304800" cy="8467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Line 86"/>
          <p:cNvSpPr>
            <a:spLocks noChangeShapeType="1"/>
          </p:cNvSpPr>
          <p:nvPr/>
        </p:nvSpPr>
        <p:spPr bwMode="auto">
          <a:xfrm flipH="1">
            <a:off x="5638800" y="2839212"/>
            <a:ext cx="304800" cy="8467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3352800" y="4572000"/>
            <a:ext cx="2514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How to switch between replicated and centralized?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3352800" y="3810000"/>
            <a:ext cx="2514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Translator switches changes shared layer</a:t>
            </a:r>
            <a:endParaRPr lang="en-US" dirty="0"/>
          </a:p>
        </p:txBody>
      </p:sp>
      <p:pic>
        <p:nvPicPr>
          <p:cNvPr id="82" name="~PP170.WAV">
            <a:hlinkClick r:id="" action="ppaction://media"/>
          </p:cNvPr>
          <p:cNvPicPr>
            <a:picLocks noRot="1" noChangeAspect="1"/>
          </p:cNvPicPr>
          <p:nvPr>
            <a:wavAudioFile r:embed="rId3" name="~PP170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75" grpId="0" animBg="1"/>
      <p:bldP spid="8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1026"/>
          <p:cNvSpPr>
            <a:spLocks noChangeArrowheads="1"/>
          </p:cNvSpPr>
          <p:nvPr/>
        </p:nvSpPr>
        <p:spPr bwMode="auto">
          <a:xfrm>
            <a:off x="6019800" y="533400"/>
            <a:ext cx="2590800" cy="457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443" name="Rectangle 1027"/>
          <p:cNvSpPr>
            <a:spLocks noChangeArrowheads="1"/>
          </p:cNvSpPr>
          <p:nvPr/>
        </p:nvSpPr>
        <p:spPr bwMode="auto">
          <a:xfrm>
            <a:off x="3048000" y="533400"/>
            <a:ext cx="2590800" cy="457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444" name="Rectangle 1028"/>
          <p:cNvSpPr>
            <a:spLocks noChangeArrowheads="1"/>
          </p:cNvSpPr>
          <p:nvPr/>
        </p:nvSpPr>
        <p:spPr bwMode="auto">
          <a:xfrm>
            <a:off x="76200" y="3200400"/>
            <a:ext cx="3048000" cy="1905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4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 dirty="0"/>
              <a:t>Hybrid</a:t>
            </a:r>
          </a:p>
        </p:txBody>
      </p:sp>
      <p:sp>
        <p:nvSpPr>
          <p:cNvPr id="1341446" name="Text Box 1030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1032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341449" name="Rectangle 1033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50" name="Text Box 1034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1035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341452" name="Rectangle 1036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53" name="Text Box 1037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341454" name="Line 1038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039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4130" name="Object 1026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950724" name="Clip" r:id="rId6" imgW="3657600" imgH="3248640" progId="">
                  <p:embed/>
                </p:oleObj>
              </a:graphicData>
            </a:graphic>
          </p:graphicFrame>
          <p:sp>
            <p:nvSpPr>
              <p:cNvPr id="1341457" name="Rectangle 1041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41458" name="Line 1042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59" name="Rectangle 1043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044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1045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341462" name="Rectangle 1046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63" name="Text Box 1047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1048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341465" name="Rectangle 1049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66" name="Text Box 1050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341467" name="Line 1051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1052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4129" name="Object 1025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950723" name="Clip" r:id="rId7" imgW="3657600" imgH="3248640" progId="">
                  <p:embed/>
                </p:oleObj>
              </a:graphicData>
            </a:graphic>
          </p:graphicFrame>
          <p:sp>
            <p:nvSpPr>
              <p:cNvPr id="1341470" name="Rectangle 1054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41471" name="Line 1055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72" name="Rectangle 1056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1057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1341474" name="Rectangle 1058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75" name="Text Box 1059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11" name="Group 1060"/>
          <p:cNvGrpSpPr>
            <a:grpSpLocks/>
          </p:cNvGrpSpPr>
          <p:nvPr/>
        </p:nvGrpSpPr>
        <p:grpSpPr bwMode="auto">
          <a:xfrm>
            <a:off x="533400" y="3360738"/>
            <a:ext cx="1447800" cy="457200"/>
            <a:chOff x="528" y="2016"/>
            <a:chExt cx="912" cy="288"/>
          </a:xfrm>
        </p:grpSpPr>
        <p:sp>
          <p:nvSpPr>
            <p:cNvPr id="1341477" name="Rectangle 106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78" name="Text Box 1062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1341479" name="Line 1063"/>
          <p:cNvSpPr>
            <a:spLocks noChangeShapeType="1"/>
          </p:cNvSpPr>
          <p:nvPr/>
        </p:nvSpPr>
        <p:spPr bwMode="auto">
          <a:xfrm>
            <a:off x="1219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064"/>
          <p:cNvGrpSpPr>
            <a:grpSpLocks/>
          </p:cNvGrpSpPr>
          <p:nvPr/>
        </p:nvGrpSpPr>
        <p:grpSpPr bwMode="auto">
          <a:xfrm>
            <a:off x="457200" y="5451475"/>
            <a:ext cx="1590675" cy="1414463"/>
            <a:chOff x="3264" y="3312"/>
            <a:chExt cx="1002" cy="891"/>
          </a:xfrm>
        </p:grpSpPr>
        <p:graphicFrame>
          <p:nvGraphicFramePr>
            <p:cNvPr id="1584128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1950722" name="Clip" r:id="rId8" imgW="3657600" imgH="3248640" progId="">
                <p:embed/>
              </p:oleObj>
            </a:graphicData>
          </a:graphic>
        </p:graphicFrame>
        <p:sp>
          <p:nvSpPr>
            <p:cNvPr id="1341482" name="Rectangle 1066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41483" name="Line 1067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484" name="Rectangle 1068"/>
          <p:cNvSpPr>
            <a:spLocks noChangeArrowheads="1"/>
          </p:cNvSpPr>
          <p:nvPr/>
        </p:nvSpPr>
        <p:spPr bwMode="auto">
          <a:xfrm>
            <a:off x="304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3" name="Group 1069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1341486" name="Rectangle 1070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87" name="Text Box 1071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4" name="Group 1072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341489" name="Rectangle 1073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90" name="Text Box 1074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341491" name="Line 1075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92" name="Rectangle 1076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1077"/>
          <p:cNvGrpSpPr>
            <a:grpSpLocks/>
          </p:cNvGrpSpPr>
          <p:nvPr/>
        </p:nvGrpSpPr>
        <p:grpSpPr bwMode="auto">
          <a:xfrm>
            <a:off x="6400800" y="609600"/>
            <a:ext cx="1905000" cy="1600200"/>
            <a:chOff x="2112" y="384"/>
            <a:chExt cx="1200" cy="1008"/>
          </a:xfrm>
        </p:grpSpPr>
        <p:sp>
          <p:nvSpPr>
            <p:cNvPr id="1341494" name="Rectangle 1078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95" name="Text Box 1079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6" name="Group 1080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341497" name="Rectangle 1081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98" name="Text Box 1082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341499" name="Line 1083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00" name="Rectangle 1084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" name="Group 1085"/>
          <p:cNvGrpSpPr>
            <a:grpSpLocks/>
          </p:cNvGrpSpPr>
          <p:nvPr/>
        </p:nvGrpSpPr>
        <p:grpSpPr bwMode="auto">
          <a:xfrm>
            <a:off x="304800" y="609600"/>
            <a:ext cx="1905000" cy="1600200"/>
            <a:chOff x="2112" y="384"/>
            <a:chExt cx="1200" cy="1008"/>
          </a:xfrm>
        </p:grpSpPr>
        <p:sp>
          <p:nvSpPr>
            <p:cNvPr id="1341502" name="Rectangle 1086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03" name="Text Box 1087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8" name="Group 1088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341505" name="Rectangle 1089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506" name="Text Box 1090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341507" name="Line 1091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08" name="Rectangle 1092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0" name="Text Box 62"/>
          <p:cNvSpPr txBox="1">
            <a:spLocks noChangeArrowheads="1"/>
          </p:cNvSpPr>
          <p:nvPr/>
        </p:nvSpPr>
        <p:spPr bwMode="auto">
          <a:xfrm>
            <a:off x="609600" y="2349795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Text Box 62"/>
          <p:cNvSpPr txBox="1">
            <a:spLocks noChangeArrowheads="1"/>
          </p:cNvSpPr>
          <p:nvPr/>
        </p:nvSpPr>
        <p:spPr bwMode="auto">
          <a:xfrm>
            <a:off x="35052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Text Box 62"/>
          <p:cNvSpPr txBox="1">
            <a:spLocks noChangeArrowheads="1"/>
          </p:cNvSpPr>
          <p:nvPr/>
        </p:nvSpPr>
        <p:spPr bwMode="auto">
          <a:xfrm>
            <a:off x="64008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9" name="Group 65"/>
          <p:cNvGrpSpPr>
            <a:grpSpLocks/>
          </p:cNvGrpSpPr>
          <p:nvPr/>
        </p:nvGrpSpPr>
        <p:grpSpPr bwMode="auto">
          <a:xfrm>
            <a:off x="152400" y="2667000"/>
            <a:ext cx="8382445" cy="400812"/>
            <a:chOff x="48" y="2256"/>
            <a:chExt cx="5090" cy="263"/>
          </a:xfrm>
        </p:grpSpPr>
        <p:sp>
          <p:nvSpPr>
            <p:cNvPr id="79" name="Text Box 66"/>
            <p:cNvSpPr txBox="1">
              <a:spLocks noChangeArrowheads="1"/>
            </p:cNvSpPr>
            <p:nvPr/>
          </p:nvSpPr>
          <p:spPr bwMode="auto">
            <a:xfrm>
              <a:off x="48" y="2256"/>
              <a:ext cx="1619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/>
                <a:t>Adaptive Distributor </a:t>
              </a:r>
            </a:p>
          </p:txBody>
        </p:sp>
        <p:sp>
          <p:nvSpPr>
            <p:cNvPr id="80" name="Text Box 67"/>
            <p:cNvSpPr txBox="1">
              <a:spLocks noChangeArrowheads="1"/>
            </p:cNvSpPr>
            <p:nvPr/>
          </p:nvSpPr>
          <p:spPr bwMode="auto">
            <a:xfrm>
              <a:off x="1760" y="2256"/>
              <a:ext cx="1666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81" name="Text Box 68"/>
            <p:cNvSpPr txBox="1">
              <a:spLocks noChangeArrowheads="1"/>
            </p:cNvSpPr>
            <p:nvPr/>
          </p:nvSpPr>
          <p:spPr bwMode="auto">
            <a:xfrm>
              <a:off x="3518" y="2256"/>
              <a:ext cx="1620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2743200" y="5257800"/>
            <a:ext cx="4038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Mapping in each distributor: peers masters and slaves</a:t>
            </a:r>
            <a:endParaRPr lang="en-US" dirty="0"/>
          </a:p>
        </p:txBody>
      </p:sp>
      <p:sp>
        <p:nvSpPr>
          <p:cNvPr id="98" name="Line 80"/>
          <p:cNvSpPr>
            <a:spLocks noChangeShapeType="1"/>
          </p:cNvSpPr>
          <p:nvPr/>
        </p:nvSpPr>
        <p:spPr bwMode="auto">
          <a:xfrm>
            <a:off x="1219200" y="28194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" name="Group 91"/>
          <p:cNvGrpSpPr>
            <a:grpSpLocks/>
          </p:cNvGrpSpPr>
          <p:nvPr/>
        </p:nvGrpSpPr>
        <p:grpSpPr bwMode="auto">
          <a:xfrm>
            <a:off x="4267200" y="2057400"/>
            <a:ext cx="0" cy="685800"/>
            <a:chOff x="2688" y="1296"/>
            <a:chExt cx="0" cy="432"/>
          </a:xfrm>
        </p:grpSpPr>
        <p:sp>
          <p:nvSpPr>
            <p:cNvPr id="100" name="Line 83"/>
            <p:cNvSpPr>
              <a:spLocks noChangeShapeType="1"/>
            </p:cNvSpPr>
            <p:nvPr/>
          </p:nvSpPr>
          <p:spPr bwMode="auto">
            <a:xfrm>
              <a:off x="2688" y="153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85"/>
            <p:cNvSpPr>
              <a:spLocks noChangeShapeType="1"/>
            </p:cNvSpPr>
            <p:nvPr/>
          </p:nvSpPr>
          <p:spPr bwMode="auto">
            <a:xfrm>
              <a:off x="2688" y="129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1" name="Line 81"/>
          <p:cNvSpPr>
            <a:spLocks noChangeShapeType="1"/>
          </p:cNvSpPr>
          <p:nvPr/>
        </p:nvSpPr>
        <p:spPr bwMode="auto">
          <a:xfrm flipH="1">
            <a:off x="2819400" y="2743200"/>
            <a:ext cx="152400" cy="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" name="Group 92"/>
          <p:cNvGrpSpPr>
            <a:grpSpLocks/>
          </p:cNvGrpSpPr>
          <p:nvPr/>
        </p:nvGrpSpPr>
        <p:grpSpPr bwMode="auto">
          <a:xfrm>
            <a:off x="2819400" y="2057400"/>
            <a:ext cx="4495800" cy="762000"/>
            <a:chOff x="1776" y="1296"/>
            <a:chExt cx="2832" cy="480"/>
          </a:xfrm>
        </p:grpSpPr>
        <p:sp>
          <p:nvSpPr>
            <p:cNvPr id="113" name="Line 82"/>
            <p:cNvSpPr>
              <a:spLocks noChangeShapeType="1"/>
            </p:cNvSpPr>
            <p:nvPr/>
          </p:nvSpPr>
          <p:spPr bwMode="auto">
            <a:xfrm flipH="1">
              <a:off x="1776" y="1776"/>
              <a:ext cx="1968" cy="0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84"/>
            <p:cNvSpPr>
              <a:spLocks noChangeShapeType="1"/>
            </p:cNvSpPr>
            <p:nvPr/>
          </p:nvSpPr>
          <p:spPr bwMode="auto">
            <a:xfrm>
              <a:off x="4608" y="153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86"/>
            <p:cNvSpPr>
              <a:spLocks noChangeShapeType="1"/>
            </p:cNvSpPr>
            <p:nvPr/>
          </p:nvSpPr>
          <p:spPr bwMode="auto">
            <a:xfrm>
              <a:off x="4608" y="129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" name="Group 79"/>
          <p:cNvGrpSpPr>
            <a:grpSpLocks/>
          </p:cNvGrpSpPr>
          <p:nvPr/>
        </p:nvGrpSpPr>
        <p:grpSpPr bwMode="auto">
          <a:xfrm>
            <a:off x="1676400" y="2971800"/>
            <a:ext cx="2895600" cy="533400"/>
            <a:chOff x="960" y="1776"/>
            <a:chExt cx="1920" cy="336"/>
          </a:xfrm>
        </p:grpSpPr>
        <p:grpSp>
          <p:nvGrpSpPr>
            <p:cNvPr id="117" name="Group 71"/>
            <p:cNvGrpSpPr>
              <a:grpSpLocks/>
            </p:cNvGrpSpPr>
            <p:nvPr/>
          </p:nvGrpSpPr>
          <p:grpSpPr bwMode="auto">
            <a:xfrm>
              <a:off x="1667" y="1776"/>
              <a:ext cx="1213" cy="336"/>
              <a:chOff x="1667" y="1776"/>
              <a:chExt cx="1213" cy="336"/>
            </a:xfrm>
          </p:grpSpPr>
          <p:sp>
            <p:nvSpPr>
              <p:cNvPr id="121" name="Line 54"/>
              <p:cNvSpPr>
                <a:spLocks noChangeShapeType="1"/>
              </p:cNvSpPr>
              <p:nvPr/>
            </p:nvSpPr>
            <p:spPr bwMode="auto">
              <a:xfrm flipH="1">
                <a:off x="2880" y="182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Line 64"/>
              <p:cNvSpPr>
                <a:spLocks noChangeShapeType="1"/>
              </p:cNvSpPr>
              <p:nvPr/>
            </p:nvSpPr>
            <p:spPr bwMode="auto">
              <a:xfrm>
                <a:off x="1667" y="1776"/>
                <a:ext cx="152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" name="Line 67"/>
            <p:cNvSpPr>
              <a:spLocks noChangeShapeType="1"/>
            </p:cNvSpPr>
            <p:nvPr/>
          </p:nvSpPr>
          <p:spPr bwMode="auto">
            <a:xfrm flipH="1">
              <a:off x="960" y="1824"/>
              <a:ext cx="0" cy="28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4" name="Line 52"/>
          <p:cNvSpPr>
            <a:spLocks noChangeShapeType="1"/>
          </p:cNvSpPr>
          <p:nvPr/>
        </p:nvSpPr>
        <p:spPr bwMode="auto">
          <a:xfrm flipH="1">
            <a:off x="4648200" y="21336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Line 52"/>
          <p:cNvSpPr>
            <a:spLocks noChangeShapeType="1"/>
          </p:cNvSpPr>
          <p:nvPr/>
        </p:nvSpPr>
        <p:spPr bwMode="auto">
          <a:xfrm flipH="1">
            <a:off x="7620000" y="21336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Line 54"/>
          <p:cNvSpPr>
            <a:spLocks noChangeShapeType="1"/>
          </p:cNvSpPr>
          <p:nvPr/>
        </p:nvSpPr>
        <p:spPr bwMode="auto">
          <a:xfrm flipH="1">
            <a:off x="7620000" y="3048000"/>
            <a:ext cx="0" cy="457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3124200" y="4267200"/>
            <a:ext cx="3276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have single distributor that runs in centralized </a:t>
            </a:r>
            <a:r>
              <a:rPr lang="en-US" b="1" dirty="0" smtClean="0"/>
              <a:t>and</a:t>
            </a:r>
            <a:r>
              <a:rPr lang="en-US" dirty="0" smtClean="0"/>
              <a:t> replicated mode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2514600" y="5943600"/>
            <a:ext cx="5105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Change mapping to change between replicated, centralized and hybrid</a:t>
            </a:r>
            <a:endParaRPr lang="en-US" dirty="0"/>
          </a:p>
        </p:txBody>
      </p:sp>
      <p:pic>
        <p:nvPicPr>
          <p:cNvPr id="103" name="~PP3208.WAV">
            <a:hlinkClick r:id="" action="ppaction://media"/>
          </p:cNvPr>
          <p:cNvPicPr>
            <a:picLocks noRot="1" noChangeAspect="1"/>
          </p:cNvPicPr>
          <p:nvPr>
            <a:wavAudioFile r:embed="rId3" name="~PP3208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85" grpId="0" animBg="1"/>
      <p:bldP spid="98" grpId="0" animBg="1"/>
      <p:bldP spid="111" grpId="0" animBg="1"/>
      <p:bldP spid="124" grpId="0" animBg="1"/>
      <p:bldP spid="97" grpId="0" animBg="1"/>
      <p:bldP spid="10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 dirty="0" smtClean="0"/>
              <a:t>Hybrid Distributor Steps</a:t>
            </a:r>
            <a:endParaRPr lang="en-US" dirty="0"/>
          </a:p>
        </p:txBody>
      </p:sp>
      <p:pic>
        <p:nvPicPr>
          <p:cNvPr id="194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676400"/>
            <a:ext cx="415769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" name="Oval 84"/>
          <p:cNvSpPr/>
          <p:nvPr/>
        </p:nvSpPr>
        <p:spPr>
          <a:xfrm>
            <a:off x="4876800" y="3048000"/>
            <a:ext cx="381000" cy="381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2</a:t>
            </a:r>
          </a:p>
        </p:txBody>
      </p:sp>
      <p:sp>
        <p:nvSpPr>
          <p:cNvPr id="86" name="Oval 85"/>
          <p:cNvSpPr/>
          <p:nvPr/>
        </p:nvSpPr>
        <p:spPr>
          <a:xfrm>
            <a:off x="4876800" y="25146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1</a:t>
            </a:r>
          </a:p>
        </p:txBody>
      </p:sp>
      <p:sp>
        <p:nvSpPr>
          <p:cNvPr id="87" name="Oval 86"/>
          <p:cNvSpPr/>
          <p:nvPr/>
        </p:nvSpPr>
        <p:spPr>
          <a:xfrm>
            <a:off x="4876800" y="35814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3</a:t>
            </a:r>
          </a:p>
        </p:txBody>
      </p:sp>
      <p:sp>
        <p:nvSpPr>
          <p:cNvPr id="88" name="Oval 87"/>
          <p:cNvSpPr/>
          <p:nvPr/>
        </p:nvSpPr>
        <p:spPr>
          <a:xfrm>
            <a:off x="4876800" y="4114800"/>
            <a:ext cx="381000" cy="381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4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486400" y="2514600"/>
            <a:ext cx="3048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Forward </a:t>
            </a:r>
            <a:r>
              <a:rPr lang="en-US" dirty="0" smtClean="0"/>
              <a:t>Input to Peers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5486400" y="3048000"/>
            <a:ext cx="30480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Process Input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486400" y="3581400"/>
            <a:ext cx="30480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Send </a:t>
            </a:r>
            <a:r>
              <a:rPr lang="en-US" dirty="0" smtClean="0"/>
              <a:t>Output to Slaves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5486400" y="4114800"/>
            <a:ext cx="3048000" cy="381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Display Output</a:t>
            </a:r>
            <a:endParaRPr lang="en-US" dirty="0"/>
          </a:p>
        </p:txBody>
      </p:sp>
      <p:pic>
        <p:nvPicPr>
          <p:cNvPr id="12" name="~PP3904.WAV">
            <a:hlinkClick r:id="" action="ppaction://media"/>
          </p:cNvPr>
          <p:cNvPicPr>
            <a:picLocks noRot="1" noChangeAspect="1"/>
          </p:cNvPicPr>
          <p:nvPr>
            <a:wavAudioFile r:embed="rId2" name="~PP3904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990600" y="3962400"/>
            <a:ext cx="7010400" cy="7620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14600" y="1981200"/>
            <a:ext cx="3886200" cy="16764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38200" y="990600"/>
            <a:ext cx="7010400" cy="7620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Centralized Architecture</a:t>
            </a:r>
          </a:p>
        </p:txBody>
      </p:sp>
      <p:sp>
        <p:nvSpPr>
          <p:cNvPr id="4" name="Picture 11"/>
          <p:cNvSpPr/>
          <p:nvPr/>
        </p:nvSpPr>
        <p:spPr>
          <a:xfrm>
            <a:off x="2743200" y="2133600"/>
            <a:ext cx="35052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62200" y="1676400"/>
            <a:ext cx="609600" cy="4572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14"/>
          <p:cNvSpPr/>
          <p:nvPr/>
        </p:nvSpPr>
        <p:spPr>
          <a:xfrm>
            <a:off x="992020" y="11430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34" name="Picture 15"/>
          <p:cNvSpPr/>
          <p:nvPr/>
        </p:nvSpPr>
        <p:spPr>
          <a:xfrm>
            <a:off x="4802020" y="11430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5867400" y="1752600"/>
            <a:ext cx="457200" cy="3048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6019800" y="1752600"/>
            <a:ext cx="457200" cy="304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67000" y="2971298"/>
            <a:ext cx="3657600" cy="533400"/>
          </a:xfrm>
          <a:prstGeom prst="roundRect">
            <a:avLst>
              <a:gd name="adj" fmla="val 1008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7" name="Picture 9"/>
          <p:cNvSpPr/>
          <p:nvPr/>
        </p:nvSpPr>
        <p:spPr>
          <a:xfrm>
            <a:off x="2667000" y="2895600"/>
            <a:ext cx="3810000" cy="6090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Infrastructure Proxy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4153694" y="2780506"/>
            <a:ext cx="380206" cy="794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4380706" y="2780506"/>
            <a:ext cx="381000" cy="15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2514600" y="3619500"/>
            <a:ext cx="5334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icture 14"/>
          <p:cNvSpPr/>
          <p:nvPr/>
        </p:nvSpPr>
        <p:spPr>
          <a:xfrm>
            <a:off x="1144420" y="40767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59" name="Picture 15"/>
          <p:cNvSpPr/>
          <p:nvPr/>
        </p:nvSpPr>
        <p:spPr>
          <a:xfrm>
            <a:off x="4954420" y="40767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sz="2400" dirty="0"/>
          </a:p>
        </p:txBody>
      </p:sp>
      <p:cxnSp>
        <p:nvCxnSpPr>
          <p:cNvPr id="60" name="Straight Arrow Connector 59"/>
          <p:cNvCxnSpPr/>
          <p:nvPr/>
        </p:nvCxnSpPr>
        <p:spPr>
          <a:xfrm rot="10800000">
            <a:off x="5791200" y="3581400"/>
            <a:ext cx="609600" cy="5334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019800" y="3581400"/>
            <a:ext cx="533400" cy="4572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8600" y="2286000"/>
            <a:ext cx="2209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Physical components  placed on distributed nodes</a:t>
            </a:r>
            <a:endParaRPr lang="en-US" dirty="0"/>
          </a:p>
        </p:txBody>
      </p:sp>
      <p:pic>
        <p:nvPicPr>
          <p:cNvPr id="22" name="~PP756.WAV">
            <a:hlinkClick r:id="" action="ppaction://media"/>
          </p:cNvPr>
          <p:cNvPicPr>
            <a:picLocks noRot="1" noChangeAspect="1"/>
          </p:cNvPicPr>
          <p:nvPr>
            <a:wavAudioFile r:embed="rId2" name="~PP756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1026"/>
          <p:cNvSpPr>
            <a:spLocks noChangeArrowheads="1"/>
          </p:cNvSpPr>
          <p:nvPr/>
        </p:nvSpPr>
        <p:spPr bwMode="auto">
          <a:xfrm>
            <a:off x="6019800" y="533400"/>
            <a:ext cx="2590800" cy="457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443" name="Rectangle 1027"/>
          <p:cNvSpPr>
            <a:spLocks noChangeArrowheads="1"/>
          </p:cNvSpPr>
          <p:nvPr/>
        </p:nvSpPr>
        <p:spPr bwMode="auto">
          <a:xfrm>
            <a:off x="3048000" y="533400"/>
            <a:ext cx="2590800" cy="457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444" name="Rectangle 1028"/>
          <p:cNvSpPr>
            <a:spLocks noChangeArrowheads="1"/>
          </p:cNvSpPr>
          <p:nvPr/>
        </p:nvSpPr>
        <p:spPr bwMode="auto">
          <a:xfrm>
            <a:off x="76200" y="3200400"/>
            <a:ext cx="3048000" cy="1905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14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 dirty="0"/>
              <a:t>Hybrid</a:t>
            </a:r>
          </a:p>
        </p:txBody>
      </p:sp>
      <p:sp>
        <p:nvSpPr>
          <p:cNvPr id="1341446" name="Text Box 1030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1032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341449" name="Rectangle 1033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50" name="Text Box 1034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1035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341452" name="Rectangle 1036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53" name="Text Box 1037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341454" name="Line 1038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039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4130" name="Object 1026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2987012" name="Clip" r:id="rId6" imgW="3657600" imgH="3248640" progId="">
                  <p:embed/>
                </p:oleObj>
              </a:graphicData>
            </a:graphic>
          </p:graphicFrame>
          <p:sp>
            <p:nvSpPr>
              <p:cNvPr id="1341457" name="Rectangle 1041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41458" name="Line 1042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59" name="Rectangle 1043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1044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1045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341462" name="Rectangle 1046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63" name="Text Box 1047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1048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341465" name="Rectangle 1049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66" name="Text Box 1050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341467" name="Line 1051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1052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4129" name="Object 1025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2987011" name="Clip" r:id="rId7" imgW="3657600" imgH="3248640" progId="">
                  <p:embed/>
                </p:oleObj>
              </a:graphicData>
            </a:graphic>
          </p:graphicFrame>
          <p:sp>
            <p:nvSpPr>
              <p:cNvPr id="1341470" name="Rectangle 1054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41471" name="Line 1055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72" name="Rectangle 1056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1057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1341474" name="Rectangle 1058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75" name="Text Box 1059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11" name="Group 1060"/>
          <p:cNvGrpSpPr>
            <a:grpSpLocks/>
          </p:cNvGrpSpPr>
          <p:nvPr/>
        </p:nvGrpSpPr>
        <p:grpSpPr bwMode="auto">
          <a:xfrm>
            <a:off x="533400" y="3360738"/>
            <a:ext cx="1447800" cy="457200"/>
            <a:chOff x="528" y="2016"/>
            <a:chExt cx="912" cy="288"/>
          </a:xfrm>
        </p:grpSpPr>
        <p:sp>
          <p:nvSpPr>
            <p:cNvPr id="1341477" name="Rectangle 106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78" name="Text Box 1062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1341479" name="Line 1063"/>
          <p:cNvSpPr>
            <a:spLocks noChangeShapeType="1"/>
          </p:cNvSpPr>
          <p:nvPr/>
        </p:nvSpPr>
        <p:spPr bwMode="auto">
          <a:xfrm>
            <a:off x="1219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064"/>
          <p:cNvGrpSpPr>
            <a:grpSpLocks/>
          </p:cNvGrpSpPr>
          <p:nvPr/>
        </p:nvGrpSpPr>
        <p:grpSpPr bwMode="auto">
          <a:xfrm>
            <a:off x="457200" y="5451475"/>
            <a:ext cx="1590675" cy="1414463"/>
            <a:chOff x="3264" y="3312"/>
            <a:chExt cx="1002" cy="891"/>
          </a:xfrm>
        </p:grpSpPr>
        <p:graphicFrame>
          <p:nvGraphicFramePr>
            <p:cNvPr id="1584128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2987010" name="Clip" r:id="rId8" imgW="3657600" imgH="3248640" progId="">
                <p:embed/>
              </p:oleObj>
            </a:graphicData>
          </a:graphic>
        </p:graphicFrame>
        <p:sp>
          <p:nvSpPr>
            <p:cNvPr id="1341482" name="Rectangle 1066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41483" name="Line 1067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484" name="Rectangle 1068"/>
          <p:cNvSpPr>
            <a:spLocks noChangeArrowheads="1"/>
          </p:cNvSpPr>
          <p:nvPr/>
        </p:nvSpPr>
        <p:spPr bwMode="auto">
          <a:xfrm>
            <a:off x="304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3" name="Group 1069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1341486" name="Rectangle 1070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87" name="Text Box 1071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4" name="Group 1072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341489" name="Rectangle 1073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90" name="Text Box 1074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341491" name="Line 1075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92" name="Rectangle 1076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1077"/>
          <p:cNvGrpSpPr>
            <a:grpSpLocks/>
          </p:cNvGrpSpPr>
          <p:nvPr/>
        </p:nvGrpSpPr>
        <p:grpSpPr bwMode="auto">
          <a:xfrm>
            <a:off x="6400800" y="609600"/>
            <a:ext cx="1905000" cy="1600200"/>
            <a:chOff x="2112" y="384"/>
            <a:chExt cx="1200" cy="1008"/>
          </a:xfrm>
        </p:grpSpPr>
        <p:sp>
          <p:nvSpPr>
            <p:cNvPr id="1341494" name="Rectangle 1078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95" name="Text Box 1079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6" name="Group 1080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341497" name="Rectangle 1081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498" name="Text Box 1082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341499" name="Line 1083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00" name="Rectangle 1084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" name="Group 1085"/>
          <p:cNvGrpSpPr>
            <a:grpSpLocks/>
          </p:cNvGrpSpPr>
          <p:nvPr/>
        </p:nvGrpSpPr>
        <p:grpSpPr bwMode="auto">
          <a:xfrm>
            <a:off x="304800" y="609600"/>
            <a:ext cx="1905000" cy="1600200"/>
            <a:chOff x="2112" y="384"/>
            <a:chExt cx="1200" cy="1008"/>
          </a:xfrm>
        </p:grpSpPr>
        <p:sp>
          <p:nvSpPr>
            <p:cNvPr id="1341502" name="Rectangle 1086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03" name="Text Box 1087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8" name="Group 1088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341505" name="Rectangle 1089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506" name="Text Box 1090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341507" name="Line 1091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08" name="Rectangle 1092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0" name="Text Box 62"/>
          <p:cNvSpPr txBox="1">
            <a:spLocks noChangeArrowheads="1"/>
          </p:cNvSpPr>
          <p:nvPr/>
        </p:nvSpPr>
        <p:spPr bwMode="auto">
          <a:xfrm>
            <a:off x="609600" y="2349795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Text Box 62"/>
          <p:cNvSpPr txBox="1">
            <a:spLocks noChangeArrowheads="1"/>
          </p:cNvSpPr>
          <p:nvPr/>
        </p:nvSpPr>
        <p:spPr bwMode="auto">
          <a:xfrm>
            <a:off x="35052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Text Box 62"/>
          <p:cNvSpPr txBox="1">
            <a:spLocks noChangeArrowheads="1"/>
          </p:cNvSpPr>
          <p:nvPr/>
        </p:nvSpPr>
        <p:spPr bwMode="auto">
          <a:xfrm>
            <a:off x="64008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743200" y="5257800"/>
            <a:ext cx="4038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Mapping in each distributor gives peers masters and slaves</a:t>
            </a:r>
            <a:endParaRPr lang="en-US" dirty="0"/>
          </a:p>
        </p:txBody>
      </p:sp>
      <p:sp>
        <p:nvSpPr>
          <p:cNvPr id="98" name="Line 80"/>
          <p:cNvSpPr>
            <a:spLocks noChangeShapeType="1"/>
          </p:cNvSpPr>
          <p:nvPr/>
        </p:nvSpPr>
        <p:spPr bwMode="auto">
          <a:xfrm>
            <a:off x="1219200" y="28194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91"/>
          <p:cNvGrpSpPr>
            <a:grpSpLocks/>
          </p:cNvGrpSpPr>
          <p:nvPr/>
        </p:nvGrpSpPr>
        <p:grpSpPr bwMode="auto">
          <a:xfrm>
            <a:off x="4267200" y="2057400"/>
            <a:ext cx="0" cy="685800"/>
            <a:chOff x="2688" y="1296"/>
            <a:chExt cx="0" cy="432"/>
          </a:xfrm>
        </p:grpSpPr>
        <p:sp>
          <p:nvSpPr>
            <p:cNvPr id="100" name="Line 83"/>
            <p:cNvSpPr>
              <a:spLocks noChangeShapeType="1"/>
            </p:cNvSpPr>
            <p:nvPr/>
          </p:nvSpPr>
          <p:spPr bwMode="auto">
            <a:xfrm>
              <a:off x="2688" y="153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85"/>
            <p:cNvSpPr>
              <a:spLocks noChangeShapeType="1"/>
            </p:cNvSpPr>
            <p:nvPr/>
          </p:nvSpPr>
          <p:spPr bwMode="auto">
            <a:xfrm>
              <a:off x="2688" y="129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92"/>
          <p:cNvGrpSpPr>
            <a:grpSpLocks/>
          </p:cNvGrpSpPr>
          <p:nvPr/>
        </p:nvGrpSpPr>
        <p:grpSpPr bwMode="auto">
          <a:xfrm>
            <a:off x="4608" y="2057400"/>
            <a:ext cx="0" cy="685800"/>
            <a:chOff x="4608" y="1296"/>
            <a:chExt cx="0" cy="432"/>
          </a:xfrm>
        </p:grpSpPr>
        <p:sp>
          <p:nvSpPr>
            <p:cNvPr id="104" name="Line 84"/>
            <p:cNvSpPr>
              <a:spLocks noChangeShapeType="1"/>
            </p:cNvSpPr>
            <p:nvPr/>
          </p:nvSpPr>
          <p:spPr bwMode="auto">
            <a:xfrm>
              <a:off x="4608" y="153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Line 86"/>
            <p:cNvSpPr>
              <a:spLocks noChangeShapeType="1"/>
            </p:cNvSpPr>
            <p:nvPr/>
          </p:nvSpPr>
          <p:spPr bwMode="auto">
            <a:xfrm>
              <a:off x="4608" y="129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1" name="Line 81"/>
          <p:cNvSpPr>
            <a:spLocks noChangeShapeType="1"/>
          </p:cNvSpPr>
          <p:nvPr/>
        </p:nvSpPr>
        <p:spPr bwMode="auto">
          <a:xfrm flipH="1">
            <a:off x="2819400" y="2743200"/>
            <a:ext cx="152400" cy="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92"/>
          <p:cNvGrpSpPr>
            <a:grpSpLocks/>
          </p:cNvGrpSpPr>
          <p:nvPr/>
        </p:nvGrpSpPr>
        <p:grpSpPr bwMode="auto">
          <a:xfrm>
            <a:off x="2819400" y="2057400"/>
            <a:ext cx="4495800" cy="762000"/>
            <a:chOff x="1776" y="1296"/>
            <a:chExt cx="2832" cy="480"/>
          </a:xfrm>
        </p:grpSpPr>
        <p:sp>
          <p:nvSpPr>
            <p:cNvPr id="113" name="Line 82"/>
            <p:cNvSpPr>
              <a:spLocks noChangeShapeType="1"/>
            </p:cNvSpPr>
            <p:nvPr/>
          </p:nvSpPr>
          <p:spPr bwMode="auto">
            <a:xfrm flipH="1">
              <a:off x="1776" y="1776"/>
              <a:ext cx="1968" cy="0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84"/>
            <p:cNvSpPr>
              <a:spLocks noChangeShapeType="1"/>
            </p:cNvSpPr>
            <p:nvPr/>
          </p:nvSpPr>
          <p:spPr bwMode="auto">
            <a:xfrm>
              <a:off x="4608" y="153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86"/>
            <p:cNvSpPr>
              <a:spLocks noChangeShapeType="1"/>
            </p:cNvSpPr>
            <p:nvPr/>
          </p:nvSpPr>
          <p:spPr bwMode="auto">
            <a:xfrm>
              <a:off x="4608" y="129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79"/>
          <p:cNvGrpSpPr>
            <a:grpSpLocks/>
          </p:cNvGrpSpPr>
          <p:nvPr/>
        </p:nvGrpSpPr>
        <p:grpSpPr bwMode="auto">
          <a:xfrm>
            <a:off x="1676400" y="2971800"/>
            <a:ext cx="2895600" cy="533400"/>
            <a:chOff x="960" y="1776"/>
            <a:chExt cx="1920" cy="336"/>
          </a:xfrm>
        </p:grpSpPr>
        <p:grpSp>
          <p:nvGrpSpPr>
            <p:cNvPr id="24" name="Group 71"/>
            <p:cNvGrpSpPr>
              <a:grpSpLocks/>
            </p:cNvGrpSpPr>
            <p:nvPr/>
          </p:nvGrpSpPr>
          <p:grpSpPr bwMode="auto">
            <a:xfrm>
              <a:off x="1667" y="1776"/>
              <a:ext cx="1213" cy="336"/>
              <a:chOff x="1667" y="1776"/>
              <a:chExt cx="1213" cy="336"/>
            </a:xfrm>
          </p:grpSpPr>
          <p:sp>
            <p:nvSpPr>
              <p:cNvPr id="121" name="Line 54"/>
              <p:cNvSpPr>
                <a:spLocks noChangeShapeType="1"/>
              </p:cNvSpPr>
              <p:nvPr/>
            </p:nvSpPr>
            <p:spPr bwMode="auto">
              <a:xfrm flipH="1">
                <a:off x="2880" y="1824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Line 64"/>
              <p:cNvSpPr>
                <a:spLocks noChangeShapeType="1"/>
              </p:cNvSpPr>
              <p:nvPr/>
            </p:nvSpPr>
            <p:spPr bwMode="auto">
              <a:xfrm>
                <a:off x="1667" y="1776"/>
                <a:ext cx="152" cy="0"/>
              </a:xfrm>
              <a:prstGeom prst="line">
                <a:avLst/>
              </a:prstGeom>
              <a:noFill/>
              <a:ln w="28575">
                <a:solidFill>
                  <a:srgbClr val="FF6699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0" name="Line 67"/>
            <p:cNvSpPr>
              <a:spLocks noChangeShapeType="1"/>
            </p:cNvSpPr>
            <p:nvPr/>
          </p:nvSpPr>
          <p:spPr bwMode="auto">
            <a:xfrm flipH="1">
              <a:off x="960" y="1824"/>
              <a:ext cx="0" cy="288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4" name="Line 52"/>
          <p:cNvSpPr>
            <a:spLocks noChangeShapeType="1"/>
          </p:cNvSpPr>
          <p:nvPr/>
        </p:nvSpPr>
        <p:spPr bwMode="auto">
          <a:xfrm flipH="1">
            <a:off x="4648200" y="21336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Line 52"/>
          <p:cNvSpPr>
            <a:spLocks noChangeShapeType="1"/>
          </p:cNvSpPr>
          <p:nvPr/>
        </p:nvSpPr>
        <p:spPr bwMode="auto">
          <a:xfrm flipH="1">
            <a:off x="7620000" y="21336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Line 54"/>
          <p:cNvSpPr>
            <a:spLocks noChangeShapeType="1"/>
          </p:cNvSpPr>
          <p:nvPr/>
        </p:nvSpPr>
        <p:spPr bwMode="auto">
          <a:xfrm flipH="1">
            <a:off x="7620000" y="3048000"/>
            <a:ext cx="0" cy="457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2514600" y="5943600"/>
            <a:ext cx="5105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Change mapping to change between replicated, centralized and hybrid</a:t>
            </a:r>
            <a:endParaRPr lang="en-US" dirty="0"/>
          </a:p>
        </p:txBody>
      </p:sp>
      <p:grpSp>
        <p:nvGrpSpPr>
          <p:cNvPr id="102" name="Group 65"/>
          <p:cNvGrpSpPr>
            <a:grpSpLocks/>
          </p:cNvGrpSpPr>
          <p:nvPr/>
        </p:nvGrpSpPr>
        <p:grpSpPr bwMode="auto">
          <a:xfrm>
            <a:off x="152400" y="2647188"/>
            <a:ext cx="8382445" cy="400812"/>
            <a:chOff x="48" y="2256"/>
            <a:chExt cx="5090" cy="263"/>
          </a:xfrm>
        </p:grpSpPr>
        <p:sp>
          <p:nvSpPr>
            <p:cNvPr id="103" name="Text Box 66"/>
            <p:cNvSpPr txBox="1">
              <a:spLocks noChangeArrowheads="1"/>
            </p:cNvSpPr>
            <p:nvPr/>
          </p:nvSpPr>
          <p:spPr bwMode="auto">
            <a:xfrm>
              <a:off x="48" y="2256"/>
              <a:ext cx="1619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107" name="Text Box 67"/>
            <p:cNvSpPr txBox="1">
              <a:spLocks noChangeArrowheads="1"/>
            </p:cNvSpPr>
            <p:nvPr/>
          </p:nvSpPr>
          <p:spPr bwMode="auto">
            <a:xfrm>
              <a:off x="1760" y="2256"/>
              <a:ext cx="1666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108" name="Text Box 68"/>
            <p:cNvSpPr txBox="1">
              <a:spLocks noChangeArrowheads="1"/>
            </p:cNvSpPr>
            <p:nvPr/>
          </p:nvSpPr>
          <p:spPr bwMode="auto">
            <a:xfrm>
              <a:off x="3518" y="2256"/>
              <a:ext cx="1620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</p:grpSp>
      <p:pic>
        <p:nvPicPr>
          <p:cNvPr id="99" name="~PP3428.WAV">
            <a:hlinkClick r:id="" action="ppaction://media"/>
          </p:cNvPr>
          <p:cNvPicPr>
            <a:picLocks noRot="1" noChangeAspect="1"/>
          </p:cNvPicPr>
          <p:nvPr>
            <a:wavAudioFile r:embed="rId3" name="~PP3428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</p:childTnLst>
        </p:cTn>
      </p:par>
    </p:tnLst>
    <p:bldLst>
      <p:bldP spid="85" grpId="0" animBg="1"/>
      <p:bldP spid="10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ChangeArrowheads="1"/>
          </p:cNvSpPr>
          <p:nvPr/>
        </p:nvSpPr>
        <p:spPr bwMode="auto">
          <a:xfrm>
            <a:off x="5638800" y="3200400"/>
            <a:ext cx="2971800" cy="1905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8739" name="Rectangle 3"/>
          <p:cNvSpPr>
            <a:spLocks noChangeArrowheads="1"/>
          </p:cNvSpPr>
          <p:nvPr/>
        </p:nvSpPr>
        <p:spPr bwMode="auto">
          <a:xfrm>
            <a:off x="3048000" y="533400"/>
            <a:ext cx="2590800" cy="457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8740" name="Rectangle 4"/>
          <p:cNvSpPr>
            <a:spLocks noChangeArrowheads="1"/>
          </p:cNvSpPr>
          <p:nvPr/>
        </p:nvSpPr>
        <p:spPr bwMode="auto">
          <a:xfrm>
            <a:off x="76200" y="3200400"/>
            <a:ext cx="3048000" cy="1905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6874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/>
              <a:t>Centralized</a:t>
            </a:r>
          </a:p>
        </p:txBody>
      </p:sp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268745" name="Rectangle 9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8746" name="Text Box 10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268748" name="Rectangle 12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8749" name="Text Box 13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268750" name="Line 14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2082" name="Object 1026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7012" name="Clip" r:id="rId6" imgW="3657600" imgH="3248640" progId="">
                  <p:embed/>
                </p:oleObj>
              </a:graphicData>
            </a:graphic>
          </p:graphicFrame>
          <p:sp>
            <p:nvSpPr>
              <p:cNvPr id="1268753" name="Rectangle 17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68754" name="Line 18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55" name="Rectangle 19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268758" name="Rectangle 22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8759" name="Text Box 23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268761" name="Rectangle 25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8762" name="Text Box 26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268763" name="Line 27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2081" name="Object 1025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7011" name="Clip" r:id="rId7" imgW="3657600" imgH="3248640" progId="">
                  <p:embed/>
                </p:oleObj>
              </a:graphicData>
            </a:graphic>
          </p:graphicFrame>
          <p:sp>
            <p:nvSpPr>
              <p:cNvPr id="1268766" name="Rectangle 30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68767" name="Line 31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68" name="Rectangle 32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1268770" name="Rectangle 34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71" name="Text Box 35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533400" y="3360738"/>
            <a:ext cx="1447800" cy="457200"/>
            <a:chOff x="528" y="2016"/>
            <a:chExt cx="912" cy="288"/>
          </a:xfrm>
        </p:grpSpPr>
        <p:sp>
          <p:nvSpPr>
            <p:cNvPr id="1268773" name="Rectangle 37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74" name="Text Box 38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1268775" name="Line 39"/>
          <p:cNvSpPr>
            <a:spLocks noChangeShapeType="1"/>
          </p:cNvSpPr>
          <p:nvPr/>
        </p:nvSpPr>
        <p:spPr bwMode="auto">
          <a:xfrm>
            <a:off x="1219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457200" y="5451475"/>
            <a:ext cx="1590675" cy="1414463"/>
            <a:chOff x="3264" y="3312"/>
            <a:chExt cx="1002" cy="891"/>
          </a:xfrm>
        </p:grpSpPr>
        <p:graphicFrame>
          <p:nvGraphicFramePr>
            <p:cNvPr id="1582080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1707010" name="Clip" r:id="rId8" imgW="3657600" imgH="3248640" progId="">
                <p:embed/>
              </p:oleObj>
            </a:graphicData>
          </a:graphic>
        </p:graphicFrame>
        <p:sp>
          <p:nvSpPr>
            <p:cNvPr id="1268778" name="Rectangle 42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68779" name="Line 43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8780" name="Rectangle 44"/>
          <p:cNvSpPr>
            <a:spLocks noChangeArrowheads="1"/>
          </p:cNvSpPr>
          <p:nvPr/>
        </p:nvSpPr>
        <p:spPr bwMode="auto">
          <a:xfrm>
            <a:off x="304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3" name="Group 45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1268782" name="Rectangle 46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83" name="Text Box 47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4" name="Group 48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68785" name="Rectangle 49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8786" name="Text Box 50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68787" name="Line 51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88" name="Rectangle 52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53"/>
          <p:cNvGrpSpPr>
            <a:grpSpLocks/>
          </p:cNvGrpSpPr>
          <p:nvPr/>
        </p:nvGrpSpPr>
        <p:grpSpPr bwMode="auto">
          <a:xfrm>
            <a:off x="6400800" y="609600"/>
            <a:ext cx="1905000" cy="1600200"/>
            <a:chOff x="2112" y="384"/>
            <a:chExt cx="1200" cy="1008"/>
          </a:xfrm>
        </p:grpSpPr>
        <p:sp>
          <p:nvSpPr>
            <p:cNvPr id="1268790" name="Rectangle 54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91" name="Text Box 55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6" name="Group 56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68793" name="Rectangle 57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8794" name="Text Box 58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68795" name="Line 59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96" name="Rectangle 60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" name="Group 61"/>
          <p:cNvGrpSpPr>
            <a:grpSpLocks/>
          </p:cNvGrpSpPr>
          <p:nvPr/>
        </p:nvGrpSpPr>
        <p:grpSpPr bwMode="auto">
          <a:xfrm>
            <a:off x="304800" y="609600"/>
            <a:ext cx="1905000" cy="1600200"/>
            <a:chOff x="2112" y="384"/>
            <a:chExt cx="1200" cy="1008"/>
          </a:xfrm>
        </p:grpSpPr>
        <p:sp>
          <p:nvSpPr>
            <p:cNvPr id="1268798" name="Rectangle 62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799" name="Text Box 63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8" name="Group 64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68801" name="Rectangle 65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8802" name="Text Box 66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68803" name="Line 67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804" name="Rectangle 68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9" name="Group 81"/>
          <p:cNvGrpSpPr>
            <a:grpSpLocks/>
          </p:cNvGrpSpPr>
          <p:nvPr/>
        </p:nvGrpSpPr>
        <p:grpSpPr bwMode="auto">
          <a:xfrm>
            <a:off x="4267200" y="2057400"/>
            <a:ext cx="0" cy="685800"/>
            <a:chOff x="2688" y="1296"/>
            <a:chExt cx="0" cy="432"/>
          </a:xfrm>
        </p:grpSpPr>
        <p:sp>
          <p:nvSpPr>
            <p:cNvPr id="1268818" name="Line 82"/>
            <p:cNvSpPr>
              <a:spLocks noChangeShapeType="1"/>
            </p:cNvSpPr>
            <p:nvPr/>
          </p:nvSpPr>
          <p:spPr bwMode="auto">
            <a:xfrm>
              <a:off x="2688" y="153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8819" name="Line 83"/>
            <p:cNvSpPr>
              <a:spLocks noChangeShapeType="1"/>
            </p:cNvSpPr>
            <p:nvPr/>
          </p:nvSpPr>
          <p:spPr bwMode="auto">
            <a:xfrm>
              <a:off x="2688" y="129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" name="Text Box 62"/>
          <p:cNvSpPr txBox="1">
            <a:spLocks noChangeArrowheads="1"/>
          </p:cNvSpPr>
          <p:nvPr/>
        </p:nvSpPr>
        <p:spPr bwMode="auto">
          <a:xfrm>
            <a:off x="609600" y="2349795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8" name="Text Box 62"/>
          <p:cNvSpPr txBox="1">
            <a:spLocks noChangeArrowheads="1"/>
          </p:cNvSpPr>
          <p:nvPr/>
        </p:nvSpPr>
        <p:spPr bwMode="auto">
          <a:xfrm>
            <a:off x="35052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9" name="Text Box 62"/>
          <p:cNvSpPr txBox="1">
            <a:spLocks noChangeArrowheads="1"/>
          </p:cNvSpPr>
          <p:nvPr/>
        </p:nvSpPr>
        <p:spPr bwMode="auto">
          <a:xfrm>
            <a:off x="64008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0" name="Group 65"/>
          <p:cNvGrpSpPr>
            <a:grpSpLocks/>
          </p:cNvGrpSpPr>
          <p:nvPr/>
        </p:nvGrpSpPr>
        <p:grpSpPr bwMode="auto">
          <a:xfrm>
            <a:off x="152400" y="2647188"/>
            <a:ext cx="8382445" cy="400812"/>
            <a:chOff x="48" y="2256"/>
            <a:chExt cx="5090" cy="263"/>
          </a:xfrm>
        </p:grpSpPr>
        <p:sp>
          <p:nvSpPr>
            <p:cNvPr id="86" name="Text Box 66"/>
            <p:cNvSpPr txBox="1">
              <a:spLocks noChangeArrowheads="1"/>
            </p:cNvSpPr>
            <p:nvPr/>
          </p:nvSpPr>
          <p:spPr bwMode="auto">
            <a:xfrm>
              <a:off x="48" y="2256"/>
              <a:ext cx="1619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87" name="Text Box 67"/>
            <p:cNvSpPr txBox="1">
              <a:spLocks noChangeArrowheads="1"/>
            </p:cNvSpPr>
            <p:nvPr/>
          </p:nvSpPr>
          <p:spPr bwMode="auto">
            <a:xfrm>
              <a:off x="1760" y="2256"/>
              <a:ext cx="1666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88" name="Text Box 68"/>
            <p:cNvSpPr txBox="1">
              <a:spLocks noChangeArrowheads="1"/>
            </p:cNvSpPr>
            <p:nvPr/>
          </p:nvSpPr>
          <p:spPr bwMode="auto">
            <a:xfrm>
              <a:off x="3518" y="2256"/>
              <a:ext cx="1620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</p:grpSp>
      <p:sp>
        <p:nvSpPr>
          <p:cNvPr id="90" name="Line 86"/>
          <p:cNvSpPr>
            <a:spLocks noChangeShapeType="1"/>
          </p:cNvSpPr>
          <p:nvPr/>
        </p:nvSpPr>
        <p:spPr bwMode="auto">
          <a:xfrm flipH="1">
            <a:off x="2743200" y="2819400"/>
            <a:ext cx="304800" cy="8467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Line 86"/>
          <p:cNvSpPr>
            <a:spLocks noChangeShapeType="1"/>
          </p:cNvSpPr>
          <p:nvPr/>
        </p:nvSpPr>
        <p:spPr bwMode="auto">
          <a:xfrm flipH="1">
            <a:off x="5638800" y="2819400"/>
            <a:ext cx="304800" cy="8467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2743200" y="5257800"/>
            <a:ext cx="4038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Mapping in which master has no peers</a:t>
            </a:r>
            <a:endParaRPr lang="en-US" sz="2400" dirty="0"/>
          </a:p>
        </p:txBody>
      </p:sp>
      <p:pic>
        <p:nvPicPr>
          <p:cNvPr id="82" name="~PP846.WAV">
            <a:hlinkClick r:id="" action="ppaction://media"/>
          </p:cNvPr>
          <p:cNvPicPr>
            <a:picLocks noRot="1" noChangeAspect="1"/>
          </p:cNvPicPr>
          <p:nvPr>
            <a:wavAudioFile r:embed="rId3" name="~PP846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8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ChangeArrowheads="1"/>
          </p:cNvSpPr>
          <p:nvPr/>
        </p:nvSpPr>
        <p:spPr bwMode="auto">
          <a:xfrm>
            <a:off x="5867400" y="533400"/>
            <a:ext cx="2743200" cy="457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82051" name="Rectangle 3"/>
          <p:cNvSpPr>
            <a:spLocks noChangeArrowheads="1"/>
          </p:cNvSpPr>
          <p:nvPr/>
        </p:nvSpPr>
        <p:spPr bwMode="auto">
          <a:xfrm>
            <a:off x="3048000" y="533400"/>
            <a:ext cx="2590800" cy="457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82052" name="Rectangle 4"/>
          <p:cNvSpPr>
            <a:spLocks noChangeArrowheads="1"/>
          </p:cNvSpPr>
          <p:nvPr/>
        </p:nvSpPr>
        <p:spPr bwMode="auto">
          <a:xfrm>
            <a:off x="76200" y="457200"/>
            <a:ext cx="2819400" cy="4648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8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/>
          <a:lstStyle/>
          <a:p>
            <a:r>
              <a:rPr lang="en-US"/>
              <a:t>Replicated</a:t>
            </a:r>
          </a:p>
        </p:txBody>
      </p:sp>
      <p:sp>
        <p:nvSpPr>
          <p:cNvPr id="1282054" name="Text Box 6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52800" y="3276600"/>
            <a:ext cx="1905000" cy="3581400"/>
            <a:chOff x="2112" y="2064"/>
            <a:chExt cx="1200" cy="225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282057" name="Rectangle 9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058" name="Text Box 10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282060" name="Rectangle 12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061" name="Text Box 13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282062" name="Line 14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3106" name="Object 1026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8036" name="Clip" r:id="rId6" imgW="3657600" imgH="3248640" progId="">
                  <p:embed/>
                </p:oleObj>
              </a:graphicData>
            </a:graphic>
          </p:graphicFrame>
          <p:sp>
            <p:nvSpPr>
              <p:cNvPr id="1282065" name="Rectangle 17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82066" name="Line 18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067" name="Rectangle 19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400800" y="3284538"/>
            <a:ext cx="1905000" cy="3581400"/>
            <a:chOff x="2112" y="2064"/>
            <a:chExt cx="1200" cy="2256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256" y="2784"/>
              <a:ext cx="912" cy="288"/>
              <a:chOff x="2352" y="2496"/>
              <a:chExt cx="912" cy="288"/>
            </a:xfrm>
          </p:grpSpPr>
          <p:sp>
            <p:nvSpPr>
              <p:cNvPr id="1282070" name="Rectangle 22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12" cy="28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071" name="Text Box 23"/>
              <p:cNvSpPr txBox="1">
                <a:spLocks noChangeArrowheads="1"/>
              </p:cNvSpPr>
              <p:nvPr/>
            </p:nvSpPr>
            <p:spPr bwMode="auto">
              <a:xfrm>
                <a:off x="2400" y="2496"/>
                <a:ext cx="6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N</a:t>
                </a:r>
                <a:endParaRPr lang="en-US" sz="2000"/>
              </a:p>
            </p:txBody>
          </p:sp>
        </p:grpSp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2256" y="2112"/>
              <a:ext cx="912" cy="288"/>
              <a:chOff x="528" y="2016"/>
              <a:chExt cx="912" cy="288"/>
            </a:xfrm>
          </p:grpSpPr>
          <p:sp>
            <p:nvSpPr>
              <p:cNvPr id="1282073" name="Rectangle 25"/>
              <p:cNvSpPr>
                <a:spLocks noChangeArrowheads="1"/>
              </p:cNvSpPr>
              <p:nvPr/>
            </p:nvSpPr>
            <p:spPr bwMode="auto">
              <a:xfrm>
                <a:off x="528" y="2016"/>
                <a:ext cx="912" cy="288"/>
              </a:xfrm>
              <a:prstGeom prst="rect">
                <a:avLst/>
              </a:prstGeom>
              <a:solidFill>
                <a:srgbClr val="138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074" name="Text Box 26"/>
              <p:cNvSpPr txBox="1">
                <a:spLocks noChangeArrowheads="1"/>
              </p:cNvSpPr>
              <p:nvPr/>
            </p:nvSpPr>
            <p:spPr bwMode="auto">
              <a:xfrm>
                <a:off x="576" y="2016"/>
                <a:ext cx="78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Layer S+1</a:t>
                </a:r>
                <a:endParaRPr lang="en-US" sz="2000"/>
              </a:p>
            </p:txBody>
          </p:sp>
        </p:grpSp>
        <p:sp>
          <p:nvSpPr>
            <p:cNvPr id="1282075" name="Line 27"/>
            <p:cNvSpPr>
              <a:spLocks noChangeShapeType="1"/>
            </p:cNvSpPr>
            <p:nvPr/>
          </p:nvSpPr>
          <p:spPr bwMode="auto">
            <a:xfrm>
              <a:off x="2688" y="2448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2208" y="3429"/>
              <a:ext cx="1002" cy="891"/>
              <a:chOff x="3264" y="3312"/>
              <a:chExt cx="1002" cy="891"/>
            </a:xfrm>
          </p:grpSpPr>
          <p:graphicFrame>
            <p:nvGraphicFramePr>
              <p:cNvPr id="1583105" name="Object 1025"/>
              <p:cNvGraphicFramePr>
                <a:graphicFrameLocks noChangeAspect="1"/>
              </p:cNvGraphicFramePr>
              <p:nvPr/>
            </p:nvGraphicFramePr>
            <p:xfrm>
              <a:off x="3264" y="3312"/>
              <a:ext cx="1002" cy="891"/>
            </p:xfrm>
            <a:graphic>
              <a:graphicData uri="http://schemas.openxmlformats.org/presentationml/2006/ole">
                <p:oleObj spid="_x0000_s1708035" name="Clip" r:id="rId7" imgW="3657600" imgH="3248640" progId="">
                  <p:embed/>
                </p:oleObj>
              </a:graphicData>
            </a:graphic>
          </p:graphicFrame>
          <p:sp>
            <p:nvSpPr>
              <p:cNvPr id="1282078" name="Rectangle 30"/>
              <p:cNvSpPr>
                <a:spLocks noChangeArrowheads="1"/>
              </p:cNvSpPr>
              <p:nvPr/>
            </p:nvSpPr>
            <p:spPr bwMode="auto">
              <a:xfrm>
                <a:off x="3600" y="3408"/>
                <a:ext cx="224" cy="15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82079" name="Line 31"/>
            <p:cNvSpPr>
              <a:spLocks noChangeShapeType="1"/>
            </p:cNvSpPr>
            <p:nvPr/>
          </p:nvSpPr>
          <p:spPr bwMode="auto">
            <a:xfrm>
              <a:off x="2688" y="3072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080" name="Rectangle 32"/>
            <p:cNvSpPr>
              <a:spLocks noChangeArrowheads="1"/>
            </p:cNvSpPr>
            <p:nvPr/>
          </p:nvSpPr>
          <p:spPr bwMode="auto">
            <a:xfrm>
              <a:off x="2112" y="2064"/>
              <a:ext cx="1200" cy="10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533400" y="4427538"/>
            <a:ext cx="1447800" cy="457200"/>
            <a:chOff x="2352" y="2496"/>
            <a:chExt cx="912" cy="288"/>
          </a:xfrm>
        </p:grpSpPr>
        <p:sp>
          <p:nvSpPr>
            <p:cNvPr id="1282082" name="Rectangle 34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083" name="Text Box 35"/>
            <p:cNvSpPr txBox="1">
              <a:spLocks noChangeArrowheads="1"/>
            </p:cNvSpPr>
            <p:nvPr/>
          </p:nvSpPr>
          <p:spPr bwMode="auto">
            <a:xfrm>
              <a:off x="2400" y="2496"/>
              <a:ext cx="6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N</a:t>
              </a:r>
              <a:endParaRPr lang="en-US" sz="2000"/>
            </a:p>
          </p:txBody>
        </p:sp>
      </p:grp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533400" y="3360738"/>
            <a:ext cx="1447800" cy="457200"/>
            <a:chOff x="528" y="2016"/>
            <a:chExt cx="912" cy="288"/>
          </a:xfrm>
        </p:grpSpPr>
        <p:sp>
          <p:nvSpPr>
            <p:cNvPr id="1282085" name="Rectangle 37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086" name="Text Box 38"/>
            <p:cNvSpPr txBox="1">
              <a:spLocks noChangeArrowheads="1"/>
            </p:cNvSpPr>
            <p:nvPr/>
          </p:nvSpPr>
          <p:spPr bwMode="auto">
            <a:xfrm>
              <a:off x="576" y="2016"/>
              <a:ext cx="7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Layer S+1</a:t>
              </a:r>
              <a:endParaRPr lang="en-US" sz="2000"/>
            </a:p>
          </p:txBody>
        </p:sp>
      </p:grpSp>
      <p:sp>
        <p:nvSpPr>
          <p:cNvPr id="1282087" name="Line 39"/>
          <p:cNvSpPr>
            <a:spLocks noChangeShapeType="1"/>
          </p:cNvSpPr>
          <p:nvPr/>
        </p:nvSpPr>
        <p:spPr bwMode="auto">
          <a:xfrm>
            <a:off x="1219200" y="38941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457200" y="5451475"/>
            <a:ext cx="1590675" cy="1414463"/>
            <a:chOff x="3264" y="3312"/>
            <a:chExt cx="1002" cy="891"/>
          </a:xfrm>
        </p:grpSpPr>
        <p:graphicFrame>
          <p:nvGraphicFramePr>
            <p:cNvPr id="1583104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1708034" name="Clip" r:id="rId8" imgW="3657600" imgH="3248640" progId="">
                <p:embed/>
              </p:oleObj>
            </a:graphicData>
          </a:graphic>
        </p:graphicFrame>
        <p:sp>
          <p:nvSpPr>
            <p:cNvPr id="1282090" name="Rectangle 42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82091" name="Line 43"/>
          <p:cNvSpPr>
            <a:spLocks noChangeShapeType="1"/>
          </p:cNvSpPr>
          <p:nvPr/>
        </p:nvSpPr>
        <p:spPr bwMode="auto">
          <a:xfrm>
            <a:off x="1219200" y="4884738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2092" name="Rectangle 44"/>
          <p:cNvSpPr>
            <a:spLocks noChangeArrowheads="1"/>
          </p:cNvSpPr>
          <p:nvPr/>
        </p:nvSpPr>
        <p:spPr bwMode="auto">
          <a:xfrm>
            <a:off x="304800" y="3284538"/>
            <a:ext cx="1905000" cy="167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3" name="Group 45"/>
          <p:cNvGrpSpPr>
            <a:grpSpLocks/>
          </p:cNvGrpSpPr>
          <p:nvPr/>
        </p:nvGrpSpPr>
        <p:grpSpPr bwMode="auto">
          <a:xfrm>
            <a:off x="3352800" y="609600"/>
            <a:ext cx="1905000" cy="1600200"/>
            <a:chOff x="2112" y="384"/>
            <a:chExt cx="1200" cy="1008"/>
          </a:xfrm>
        </p:grpSpPr>
        <p:sp>
          <p:nvSpPr>
            <p:cNvPr id="1282094" name="Rectangle 46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095" name="Text Box 47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4" name="Group 48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82097" name="Rectangle 49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098" name="Text Box 50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82099" name="Line 51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100" name="Rectangle 52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53"/>
          <p:cNvGrpSpPr>
            <a:grpSpLocks/>
          </p:cNvGrpSpPr>
          <p:nvPr/>
        </p:nvGrpSpPr>
        <p:grpSpPr bwMode="auto">
          <a:xfrm>
            <a:off x="6400800" y="609600"/>
            <a:ext cx="1905000" cy="1600200"/>
            <a:chOff x="2112" y="384"/>
            <a:chExt cx="1200" cy="1008"/>
          </a:xfrm>
        </p:grpSpPr>
        <p:sp>
          <p:nvSpPr>
            <p:cNvPr id="1282102" name="Rectangle 54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103" name="Text Box 55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6" name="Group 56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82105" name="Rectangle 57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106" name="Text Box 58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82107" name="Line 59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108" name="Rectangle 60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" name="Group 61"/>
          <p:cNvGrpSpPr>
            <a:grpSpLocks/>
          </p:cNvGrpSpPr>
          <p:nvPr/>
        </p:nvGrpSpPr>
        <p:grpSpPr bwMode="auto">
          <a:xfrm>
            <a:off x="304800" y="609600"/>
            <a:ext cx="1905000" cy="1600200"/>
            <a:chOff x="2112" y="384"/>
            <a:chExt cx="1200" cy="1008"/>
          </a:xfrm>
        </p:grpSpPr>
        <p:sp>
          <p:nvSpPr>
            <p:cNvPr id="1282110" name="Rectangle 62"/>
            <p:cNvSpPr>
              <a:spLocks noChangeArrowheads="1"/>
            </p:cNvSpPr>
            <p:nvPr/>
          </p:nvSpPr>
          <p:spPr bwMode="auto">
            <a:xfrm>
              <a:off x="2208" y="432"/>
              <a:ext cx="912" cy="2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111" name="Text Box 63"/>
            <p:cNvSpPr txBox="1">
              <a:spLocks noChangeArrowheads="1"/>
            </p:cNvSpPr>
            <p:nvPr/>
          </p:nvSpPr>
          <p:spPr bwMode="auto">
            <a:xfrm>
              <a:off x="2256" y="480"/>
              <a:ext cx="7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    Layer 0</a:t>
              </a:r>
            </a:p>
          </p:txBody>
        </p:sp>
        <p:grpSp>
          <p:nvGrpSpPr>
            <p:cNvPr id="18" name="Group 64"/>
            <p:cNvGrpSpPr>
              <a:grpSpLocks/>
            </p:cNvGrpSpPr>
            <p:nvPr/>
          </p:nvGrpSpPr>
          <p:grpSpPr bwMode="auto">
            <a:xfrm>
              <a:off x="2256" y="1056"/>
              <a:ext cx="912" cy="288"/>
              <a:chOff x="2304" y="1440"/>
              <a:chExt cx="912" cy="288"/>
            </a:xfrm>
          </p:grpSpPr>
          <p:sp>
            <p:nvSpPr>
              <p:cNvPr id="1282113" name="Rectangle 65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912" cy="288"/>
              </a:xfrm>
              <a:prstGeom prst="rect">
                <a:avLst/>
              </a:prstGeom>
              <a:solidFill>
                <a:srgbClr val="81DE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114" name="Text Box 66"/>
              <p:cNvSpPr txBox="1">
                <a:spLocks noChangeArrowheads="1"/>
              </p:cNvSpPr>
              <p:nvPr/>
            </p:nvSpPr>
            <p:spPr bwMode="auto">
              <a:xfrm>
                <a:off x="2400" y="1440"/>
                <a:ext cx="61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/>
                  <a:t>Layer S</a:t>
                </a:r>
              </a:p>
            </p:txBody>
          </p:sp>
        </p:grpSp>
        <p:sp>
          <p:nvSpPr>
            <p:cNvPr id="1282115" name="Line 67"/>
            <p:cNvSpPr>
              <a:spLocks noChangeShapeType="1"/>
            </p:cNvSpPr>
            <p:nvPr/>
          </p:nvSpPr>
          <p:spPr bwMode="auto">
            <a:xfrm>
              <a:off x="2688" y="720"/>
              <a:ext cx="0" cy="33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116" name="Rectangle 68"/>
            <p:cNvSpPr>
              <a:spLocks noChangeArrowheads="1"/>
            </p:cNvSpPr>
            <p:nvPr/>
          </p:nvSpPr>
          <p:spPr bwMode="auto">
            <a:xfrm>
              <a:off x="2112" y="384"/>
              <a:ext cx="1200" cy="10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82126" name="Line 78"/>
          <p:cNvSpPr>
            <a:spLocks noChangeShapeType="1"/>
          </p:cNvSpPr>
          <p:nvPr/>
        </p:nvSpPr>
        <p:spPr bwMode="auto">
          <a:xfrm>
            <a:off x="1219200" y="3124200"/>
            <a:ext cx="0" cy="3048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81"/>
          <p:cNvGrpSpPr>
            <a:grpSpLocks/>
          </p:cNvGrpSpPr>
          <p:nvPr/>
        </p:nvGrpSpPr>
        <p:grpSpPr bwMode="auto">
          <a:xfrm>
            <a:off x="4267200" y="2057400"/>
            <a:ext cx="0" cy="685800"/>
            <a:chOff x="2688" y="1296"/>
            <a:chExt cx="0" cy="432"/>
          </a:xfrm>
        </p:grpSpPr>
        <p:sp>
          <p:nvSpPr>
            <p:cNvPr id="1282130" name="Line 82"/>
            <p:cNvSpPr>
              <a:spLocks noChangeShapeType="1"/>
            </p:cNvSpPr>
            <p:nvPr/>
          </p:nvSpPr>
          <p:spPr bwMode="auto">
            <a:xfrm>
              <a:off x="2688" y="153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2131" name="Line 83"/>
            <p:cNvSpPr>
              <a:spLocks noChangeShapeType="1"/>
            </p:cNvSpPr>
            <p:nvPr/>
          </p:nvSpPr>
          <p:spPr bwMode="auto">
            <a:xfrm>
              <a:off x="2688" y="1296"/>
              <a:ext cx="0" cy="192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" name="Text Box 62"/>
          <p:cNvSpPr txBox="1">
            <a:spLocks noChangeArrowheads="1"/>
          </p:cNvSpPr>
          <p:nvPr/>
        </p:nvSpPr>
        <p:spPr bwMode="auto">
          <a:xfrm>
            <a:off x="609600" y="2349795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Text Box 62"/>
          <p:cNvSpPr txBox="1">
            <a:spLocks noChangeArrowheads="1"/>
          </p:cNvSpPr>
          <p:nvPr/>
        </p:nvSpPr>
        <p:spPr bwMode="auto">
          <a:xfrm>
            <a:off x="35052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Text Box 62"/>
          <p:cNvSpPr txBox="1">
            <a:spLocks noChangeArrowheads="1"/>
          </p:cNvSpPr>
          <p:nvPr/>
        </p:nvSpPr>
        <p:spPr bwMode="auto">
          <a:xfrm>
            <a:off x="6400800" y="2286000"/>
            <a:ext cx="1447800" cy="850605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Translator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Line 86"/>
          <p:cNvSpPr>
            <a:spLocks noChangeShapeType="1"/>
          </p:cNvSpPr>
          <p:nvPr/>
        </p:nvSpPr>
        <p:spPr bwMode="auto">
          <a:xfrm flipH="1">
            <a:off x="2743200" y="2839212"/>
            <a:ext cx="304800" cy="8467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Line 86"/>
          <p:cNvSpPr>
            <a:spLocks noChangeShapeType="1"/>
          </p:cNvSpPr>
          <p:nvPr/>
        </p:nvSpPr>
        <p:spPr bwMode="auto">
          <a:xfrm flipH="1">
            <a:off x="5638800" y="2839212"/>
            <a:ext cx="304800" cy="8467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762000" y="5181600"/>
            <a:ext cx="4038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Mapping in which master has no slaves</a:t>
            </a:r>
            <a:endParaRPr lang="en-US" sz="2400" dirty="0"/>
          </a:p>
        </p:txBody>
      </p:sp>
      <p:grpSp>
        <p:nvGrpSpPr>
          <p:cNvPr id="84" name="Group 65"/>
          <p:cNvGrpSpPr>
            <a:grpSpLocks/>
          </p:cNvGrpSpPr>
          <p:nvPr/>
        </p:nvGrpSpPr>
        <p:grpSpPr bwMode="auto">
          <a:xfrm>
            <a:off x="152400" y="2647188"/>
            <a:ext cx="8382445" cy="400812"/>
            <a:chOff x="48" y="2256"/>
            <a:chExt cx="5090" cy="263"/>
          </a:xfrm>
        </p:grpSpPr>
        <p:sp>
          <p:nvSpPr>
            <p:cNvPr id="85" name="Text Box 66"/>
            <p:cNvSpPr txBox="1">
              <a:spLocks noChangeArrowheads="1"/>
            </p:cNvSpPr>
            <p:nvPr/>
          </p:nvSpPr>
          <p:spPr bwMode="auto">
            <a:xfrm>
              <a:off x="48" y="2256"/>
              <a:ext cx="1619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89" name="Text Box 67"/>
            <p:cNvSpPr txBox="1">
              <a:spLocks noChangeArrowheads="1"/>
            </p:cNvSpPr>
            <p:nvPr/>
          </p:nvSpPr>
          <p:spPr bwMode="auto">
            <a:xfrm>
              <a:off x="1760" y="2256"/>
              <a:ext cx="1666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  <p:sp>
          <p:nvSpPr>
            <p:cNvPr id="94" name="Text Box 68"/>
            <p:cNvSpPr txBox="1">
              <a:spLocks noChangeArrowheads="1"/>
            </p:cNvSpPr>
            <p:nvPr/>
          </p:nvSpPr>
          <p:spPr bwMode="auto">
            <a:xfrm>
              <a:off x="3518" y="2256"/>
              <a:ext cx="1620" cy="263"/>
            </a:xfrm>
            <a:prstGeom prst="rect">
              <a:avLst/>
            </a:prstGeom>
            <a:solidFill>
              <a:srgbClr val="FFAB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/>
                <a:t>Adaptive Distributor </a:t>
              </a: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4953000" y="5105400"/>
            <a:ext cx="4038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Distributor is a meta infrastructure</a:t>
            </a:r>
            <a:endParaRPr lang="en-US" sz="2400" dirty="0"/>
          </a:p>
        </p:txBody>
      </p:sp>
      <p:pic>
        <p:nvPicPr>
          <p:cNvPr id="87" name="~PP84.WAV">
            <a:hlinkClick r:id="" action="ppaction://media"/>
          </p:cNvPr>
          <p:cNvPicPr>
            <a:picLocks noRot="1" noChangeAspect="1"/>
          </p:cNvPicPr>
          <p:nvPr>
            <a:wavAudioFile r:embed="rId3" name="~PP84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83" grpId="0" animBg="1"/>
      <p:bldP spid="8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Infrastructure vs. Meta-Infrastructure</a:t>
            </a:r>
          </a:p>
        </p:txBody>
      </p:sp>
      <p:sp>
        <p:nvSpPr>
          <p:cNvPr id="1185795" name="Text Box 3"/>
          <p:cNvSpPr txBox="1">
            <a:spLocks noChangeArrowheads="1"/>
          </p:cNvSpPr>
          <p:nvPr/>
        </p:nvSpPr>
        <p:spPr bwMode="auto">
          <a:xfrm>
            <a:off x="685800" y="5513388"/>
            <a:ext cx="77724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/>
              <a:t>Translator</a:t>
            </a:r>
            <a:endParaRPr lang="en-US" sz="2000" dirty="0"/>
          </a:p>
        </p:txBody>
      </p:sp>
      <p:sp>
        <p:nvSpPr>
          <p:cNvPr id="1185796" name="Rectangle 4"/>
          <p:cNvSpPr>
            <a:spLocks noChangeArrowheads="1"/>
          </p:cNvSpPr>
          <p:nvPr/>
        </p:nvSpPr>
        <p:spPr bwMode="auto">
          <a:xfrm>
            <a:off x="50800" y="2157413"/>
            <a:ext cx="13557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Text Editor</a:t>
            </a:r>
          </a:p>
        </p:txBody>
      </p:sp>
      <p:sp>
        <p:nvSpPr>
          <p:cNvPr id="1185797" name="Rectangle 5"/>
          <p:cNvSpPr>
            <a:spLocks noChangeArrowheads="1"/>
          </p:cNvSpPr>
          <p:nvPr/>
        </p:nvSpPr>
        <p:spPr bwMode="auto">
          <a:xfrm>
            <a:off x="1728788" y="2157413"/>
            <a:ext cx="192881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/>
              <a:t>Outline Editor</a:t>
            </a:r>
          </a:p>
        </p:txBody>
      </p:sp>
      <p:sp>
        <p:nvSpPr>
          <p:cNvPr id="1185798" name="Rectangle 6"/>
          <p:cNvSpPr>
            <a:spLocks noChangeArrowheads="1"/>
          </p:cNvSpPr>
          <p:nvPr/>
        </p:nvSpPr>
        <p:spPr bwMode="auto">
          <a:xfrm>
            <a:off x="685800" y="2706688"/>
            <a:ext cx="19812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Pattern Editor</a:t>
            </a:r>
          </a:p>
        </p:txBody>
      </p:sp>
      <p:sp>
        <p:nvSpPr>
          <p:cNvPr id="1185799" name="Line 7"/>
          <p:cNvSpPr>
            <a:spLocks noChangeShapeType="1"/>
          </p:cNvSpPr>
          <p:nvPr/>
        </p:nvSpPr>
        <p:spPr bwMode="auto">
          <a:xfrm>
            <a:off x="595313" y="2563813"/>
            <a:ext cx="352425" cy="294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00" name="Line 8"/>
          <p:cNvSpPr>
            <a:spLocks noChangeShapeType="1"/>
          </p:cNvSpPr>
          <p:nvPr/>
        </p:nvSpPr>
        <p:spPr bwMode="auto">
          <a:xfrm>
            <a:off x="1406525" y="3122613"/>
            <a:ext cx="0" cy="2390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01" name="Line 9"/>
          <p:cNvSpPr>
            <a:spLocks noChangeShapeType="1"/>
          </p:cNvSpPr>
          <p:nvPr/>
        </p:nvSpPr>
        <p:spPr bwMode="auto">
          <a:xfrm flipH="1">
            <a:off x="2074863" y="2563813"/>
            <a:ext cx="615950" cy="294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02" name="Text Box 10"/>
          <p:cNvSpPr txBox="1">
            <a:spLocks noChangeArrowheads="1"/>
          </p:cNvSpPr>
          <p:nvPr/>
        </p:nvSpPr>
        <p:spPr bwMode="auto">
          <a:xfrm>
            <a:off x="3775075" y="4514850"/>
            <a:ext cx="75723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X</a:t>
            </a:r>
          </a:p>
        </p:txBody>
      </p:sp>
      <p:sp>
        <p:nvSpPr>
          <p:cNvPr id="1185803" name="Text Box 11"/>
          <p:cNvSpPr txBox="1">
            <a:spLocks noChangeArrowheads="1"/>
          </p:cNvSpPr>
          <p:nvPr/>
        </p:nvSpPr>
        <p:spPr bwMode="auto">
          <a:xfrm>
            <a:off x="4648201" y="4514850"/>
            <a:ext cx="147478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JavaBeans</a:t>
            </a:r>
          </a:p>
        </p:txBody>
      </p:sp>
      <p:sp>
        <p:nvSpPr>
          <p:cNvPr id="1185804" name="Text Box 12"/>
          <p:cNvSpPr txBox="1">
            <a:spLocks noChangeArrowheads="1"/>
          </p:cNvSpPr>
          <p:nvPr/>
        </p:nvSpPr>
        <p:spPr bwMode="auto">
          <a:xfrm>
            <a:off x="6275388" y="4210050"/>
            <a:ext cx="1052512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Java’s Swing</a:t>
            </a:r>
          </a:p>
        </p:txBody>
      </p:sp>
      <p:sp>
        <p:nvSpPr>
          <p:cNvPr id="1185805" name="Text Box 13"/>
          <p:cNvSpPr txBox="1">
            <a:spLocks noChangeArrowheads="1"/>
          </p:cNvSpPr>
          <p:nvPr/>
        </p:nvSpPr>
        <p:spPr bwMode="auto">
          <a:xfrm>
            <a:off x="7405688" y="4464050"/>
            <a:ext cx="105251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VNC</a:t>
            </a:r>
          </a:p>
        </p:txBody>
      </p:sp>
      <p:sp>
        <p:nvSpPr>
          <p:cNvPr id="1185806" name="Text Box 14"/>
          <p:cNvSpPr txBox="1">
            <a:spLocks noChangeArrowheads="1"/>
          </p:cNvSpPr>
          <p:nvPr/>
        </p:nvSpPr>
        <p:spPr bwMode="auto">
          <a:xfrm>
            <a:off x="3019425" y="2798763"/>
            <a:ext cx="114141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application</a:t>
            </a:r>
          </a:p>
        </p:txBody>
      </p:sp>
      <p:sp>
        <p:nvSpPr>
          <p:cNvPr id="1185807" name="Text Box 15"/>
          <p:cNvSpPr txBox="1">
            <a:spLocks noChangeArrowheads="1"/>
          </p:cNvSpPr>
          <p:nvPr/>
        </p:nvSpPr>
        <p:spPr bwMode="auto">
          <a:xfrm>
            <a:off x="4497388" y="2803525"/>
            <a:ext cx="11414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application</a:t>
            </a:r>
          </a:p>
        </p:txBody>
      </p:sp>
      <p:sp>
        <p:nvSpPr>
          <p:cNvPr id="1185808" name="Text Box 16"/>
          <p:cNvSpPr txBox="1">
            <a:spLocks noChangeArrowheads="1"/>
          </p:cNvSpPr>
          <p:nvPr/>
        </p:nvSpPr>
        <p:spPr bwMode="auto">
          <a:xfrm>
            <a:off x="4160838" y="3422650"/>
            <a:ext cx="11414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application</a:t>
            </a:r>
          </a:p>
        </p:txBody>
      </p:sp>
      <p:sp>
        <p:nvSpPr>
          <p:cNvPr id="1185809" name="Text Box 17"/>
          <p:cNvSpPr txBox="1">
            <a:spLocks noChangeArrowheads="1"/>
          </p:cNvSpPr>
          <p:nvPr/>
        </p:nvSpPr>
        <p:spPr bwMode="auto">
          <a:xfrm>
            <a:off x="2690813" y="3736975"/>
            <a:ext cx="11414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application</a:t>
            </a:r>
          </a:p>
        </p:txBody>
      </p:sp>
      <p:sp>
        <p:nvSpPr>
          <p:cNvPr id="1185810" name="Text Box 18"/>
          <p:cNvSpPr txBox="1">
            <a:spLocks noChangeArrowheads="1"/>
          </p:cNvSpPr>
          <p:nvPr/>
        </p:nvSpPr>
        <p:spPr bwMode="auto">
          <a:xfrm>
            <a:off x="5638800" y="3214688"/>
            <a:ext cx="114141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application</a:t>
            </a:r>
          </a:p>
        </p:txBody>
      </p:sp>
      <p:sp>
        <p:nvSpPr>
          <p:cNvPr id="1185811" name="Text Box 19"/>
          <p:cNvSpPr txBox="1">
            <a:spLocks noChangeArrowheads="1"/>
          </p:cNvSpPr>
          <p:nvPr/>
        </p:nvSpPr>
        <p:spPr bwMode="auto">
          <a:xfrm>
            <a:off x="7034213" y="3214688"/>
            <a:ext cx="11414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application</a:t>
            </a:r>
          </a:p>
        </p:txBody>
      </p:sp>
      <p:sp>
        <p:nvSpPr>
          <p:cNvPr id="1185812" name="Text Box 20"/>
          <p:cNvSpPr txBox="1">
            <a:spLocks noChangeArrowheads="1"/>
          </p:cNvSpPr>
          <p:nvPr/>
        </p:nvSpPr>
        <p:spPr bwMode="auto">
          <a:xfrm>
            <a:off x="6275388" y="2493963"/>
            <a:ext cx="11414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application</a:t>
            </a:r>
          </a:p>
        </p:txBody>
      </p:sp>
      <p:sp>
        <p:nvSpPr>
          <p:cNvPr id="1185813" name="Text Box 21"/>
          <p:cNvSpPr txBox="1">
            <a:spLocks noChangeArrowheads="1"/>
          </p:cNvSpPr>
          <p:nvPr/>
        </p:nvSpPr>
        <p:spPr bwMode="auto">
          <a:xfrm>
            <a:off x="7605713" y="2493963"/>
            <a:ext cx="11414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/>
              <a:t>application</a:t>
            </a:r>
          </a:p>
        </p:txBody>
      </p:sp>
      <p:sp>
        <p:nvSpPr>
          <p:cNvPr id="1185814" name="Line 22"/>
          <p:cNvSpPr>
            <a:spLocks noChangeShapeType="1"/>
          </p:cNvSpPr>
          <p:nvPr/>
        </p:nvSpPr>
        <p:spPr bwMode="auto">
          <a:xfrm>
            <a:off x="3379788" y="4051300"/>
            <a:ext cx="78105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15" name="Line 23"/>
          <p:cNvSpPr>
            <a:spLocks noChangeShapeType="1"/>
          </p:cNvSpPr>
          <p:nvPr/>
        </p:nvSpPr>
        <p:spPr bwMode="auto">
          <a:xfrm>
            <a:off x="3832225" y="3113088"/>
            <a:ext cx="328613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16" name="Line 24"/>
          <p:cNvSpPr>
            <a:spLocks noChangeShapeType="1"/>
          </p:cNvSpPr>
          <p:nvPr/>
        </p:nvSpPr>
        <p:spPr bwMode="auto">
          <a:xfrm flipH="1">
            <a:off x="4160838" y="3736975"/>
            <a:ext cx="371475" cy="777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17" name="Line 25"/>
          <p:cNvSpPr>
            <a:spLocks noChangeShapeType="1"/>
          </p:cNvSpPr>
          <p:nvPr/>
        </p:nvSpPr>
        <p:spPr bwMode="auto">
          <a:xfrm>
            <a:off x="5302250" y="3113088"/>
            <a:ext cx="336550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18" name="Line 26"/>
          <p:cNvSpPr>
            <a:spLocks noChangeShapeType="1"/>
          </p:cNvSpPr>
          <p:nvPr/>
        </p:nvSpPr>
        <p:spPr bwMode="auto">
          <a:xfrm flipH="1">
            <a:off x="5638800" y="3529013"/>
            <a:ext cx="419100" cy="985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19" name="Line 27"/>
          <p:cNvSpPr>
            <a:spLocks noChangeShapeType="1"/>
          </p:cNvSpPr>
          <p:nvPr/>
        </p:nvSpPr>
        <p:spPr bwMode="auto">
          <a:xfrm>
            <a:off x="6894513" y="2808288"/>
            <a:ext cx="0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20" name="Line 28"/>
          <p:cNvSpPr>
            <a:spLocks noChangeShapeType="1"/>
          </p:cNvSpPr>
          <p:nvPr/>
        </p:nvSpPr>
        <p:spPr bwMode="auto">
          <a:xfrm flipH="1">
            <a:off x="6894513" y="3529013"/>
            <a:ext cx="711200" cy="681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21" name="Line 29"/>
          <p:cNvSpPr>
            <a:spLocks noChangeShapeType="1"/>
          </p:cNvSpPr>
          <p:nvPr/>
        </p:nvSpPr>
        <p:spPr bwMode="auto">
          <a:xfrm flipH="1">
            <a:off x="8175625" y="2808288"/>
            <a:ext cx="282575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22" name="Line 30"/>
          <p:cNvSpPr>
            <a:spLocks noChangeShapeType="1"/>
          </p:cNvSpPr>
          <p:nvPr/>
        </p:nvSpPr>
        <p:spPr bwMode="auto">
          <a:xfrm>
            <a:off x="4160838" y="4921250"/>
            <a:ext cx="336550" cy="592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23" name="Line 31"/>
          <p:cNvSpPr>
            <a:spLocks noChangeShapeType="1"/>
          </p:cNvSpPr>
          <p:nvPr/>
        </p:nvSpPr>
        <p:spPr bwMode="auto">
          <a:xfrm>
            <a:off x="5302250" y="4921250"/>
            <a:ext cx="0" cy="592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24" name="Line 32"/>
          <p:cNvSpPr>
            <a:spLocks noChangeShapeType="1"/>
          </p:cNvSpPr>
          <p:nvPr/>
        </p:nvSpPr>
        <p:spPr bwMode="auto">
          <a:xfrm>
            <a:off x="6894513" y="4921250"/>
            <a:ext cx="0" cy="592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25" name="Line 33"/>
          <p:cNvSpPr>
            <a:spLocks noChangeShapeType="1"/>
          </p:cNvSpPr>
          <p:nvPr/>
        </p:nvSpPr>
        <p:spPr bwMode="auto">
          <a:xfrm>
            <a:off x="7897813" y="4870450"/>
            <a:ext cx="0" cy="642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85826" name="Text Box 34"/>
          <p:cNvSpPr txBox="1">
            <a:spLocks noChangeArrowheads="1"/>
          </p:cNvSpPr>
          <p:nvPr/>
        </p:nvSpPr>
        <p:spPr bwMode="auto">
          <a:xfrm>
            <a:off x="947738" y="5984875"/>
            <a:ext cx="1562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Infrastructure</a:t>
            </a:r>
          </a:p>
        </p:txBody>
      </p:sp>
      <p:sp>
        <p:nvSpPr>
          <p:cNvPr id="1185827" name="Text Box 35"/>
          <p:cNvSpPr txBox="1">
            <a:spLocks noChangeArrowheads="1"/>
          </p:cNvSpPr>
          <p:nvPr/>
        </p:nvSpPr>
        <p:spPr bwMode="auto">
          <a:xfrm>
            <a:off x="5241925" y="5984875"/>
            <a:ext cx="2166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Meta-Infrastructure</a:t>
            </a:r>
          </a:p>
        </p:txBody>
      </p:sp>
      <p:sp>
        <p:nvSpPr>
          <p:cNvPr id="1185828" name="Rectangle 36"/>
          <p:cNvSpPr>
            <a:spLocks noChangeArrowheads="1"/>
          </p:cNvSpPr>
          <p:nvPr/>
        </p:nvSpPr>
        <p:spPr bwMode="auto">
          <a:xfrm>
            <a:off x="1139825" y="3644900"/>
            <a:ext cx="113823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Checkers</a:t>
            </a:r>
          </a:p>
        </p:txBody>
      </p:sp>
      <p:sp>
        <p:nvSpPr>
          <p:cNvPr id="1185829" name="Line 37"/>
          <p:cNvSpPr>
            <a:spLocks noChangeShapeType="1"/>
          </p:cNvSpPr>
          <p:nvPr/>
        </p:nvSpPr>
        <p:spPr bwMode="auto">
          <a:xfrm>
            <a:off x="1728788" y="4051300"/>
            <a:ext cx="0" cy="146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200400" y="990600"/>
            <a:ext cx="21336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  is both centralized and replicated</a:t>
            </a:r>
            <a:endParaRPr lang="en-US" dirty="0"/>
          </a:p>
        </p:txBody>
      </p:sp>
      <p:pic>
        <p:nvPicPr>
          <p:cNvPr id="39" name="~PP633.WAV">
            <a:hlinkClick r:id="" action="ppaction://media"/>
          </p:cNvPr>
          <p:cNvPicPr>
            <a:picLocks noRot="1" noChangeAspect="1"/>
          </p:cNvPicPr>
          <p:nvPr>
            <a:wavAudioFile r:embed="rId2" name="~PP63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55" name="Rectangle 54"/>
          <p:cNvSpPr/>
          <p:nvPr/>
        </p:nvSpPr>
        <p:spPr>
          <a:xfrm>
            <a:off x="1676400" y="3200400"/>
            <a:ext cx="4572000" cy="1752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Why Design Space?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990600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Concise description of  existing points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43600" y="17526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Classification of points to compare and contrast features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43600" y="2819400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Identify holes  - missing 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43600" y="46482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Common multidimensional analysis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43600" y="3733800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Common implementation modules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867400" y="990600"/>
            <a:ext cx="2819400" cy="3505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7" name="~PP421.WAV">
            <a:hlinkClick r:id="" action="ppaction://media"/>
          </p:cNvPr>
          <p:cNvPicPr>
            <a:picLocks noRot="1" noChangeAspect="1"/>
          </p:cNvPicPr>
          <p:nvPr>
            <a:wavAudioFile r:embed="rId1" name="~PP42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705600" y="17526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8400" y="11430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705600" y="26670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pic>
        <p:nvPicPr>
          <p:cNvPr id="22" name="~PP72.WAV">
            <a:hlinkClick r:id="" action="ppaction://media"/>
          </p:cNvPr>
          <p:cNvPicPr>
            <a:picLocks noRot="1" noChangeAspect="1"/>
          </p:cNvPicPr>
          <p:nvPr>
            <a:wavAudioFile r:embed="rId2" name="~PP72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05600" y="2209800"/>
            <a:ext cx="2057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Programmability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ransition advTm="20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0" grpId="0" animBg="1"/>
      <p:bldP spid="43" grpId="0" animBg="1"/>
      <p:bldP spid="2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705600" y="17526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8400" y="11430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162800" y="2362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Coupling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62800" y="28956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Conc. Ctrl.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62800" y="3505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Access Ctrl.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162800" y="4050268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Merging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62800" y="4572000"/>
            <a:ext cx="1524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Interopera-bility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162800" y="5410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Correctness</a:t>
            </a:r>
            <a:endParaRPr lang="en-US" dirty="0"/>
          </a:p>
        </p:txBody>
      </p:sp>
      <p:pic>
        <p:nvPicPr>
          <p:cNvPr id="27" name="~PP485.WAV">
            <a:hlinkClick r:id="" action="ppaction://media"/>
          </p:cNvPr>
          <p:cNvPicPr>
            <a:picLocks noRot="1" noChangeAspect="1"/>
          </p:cNvPicPr>
          <p:nvPr>
            <a:wavAudioFile r:embed="rId2" name="~PP485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Functions vs. Layers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705600" y="17526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8400" y="11430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162800" y="2362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Coupling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62800" y="28956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Conc. Ctrl.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62800" y="3505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Access Ctrl.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162800" y="4050268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Merging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162800" y="5410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Correctness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676400" y="3200400"/>
            <a:ext cx="4572000" cy="1219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76400" y="4495800"/>
            <a:ext cx="45720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76400" y="2438400"/>
            <a:ext cx="4572000" cy="685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1" name="~PP1991.WAV">
            <a:hlinkClick r:id="" action="ppaction://media"/>
          </p:cNvPr>
          <p:cNvPicPr>
            <a:picLocks noRot="1" noChangeAspect="1"/>
          </p:cNvPicPr>
          <p:nvPr>
            <a:wavAudioFile r:embed="rId1" name="~PP199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62800" y="4572000"/>
            <a:ext cx="1524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Interopera-bility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/>
              <a:t>Example Stack</a:t>
            </a:r>
            <a:endParaRPr lang="en-US" b="1"/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3505200" y="4419600"/>
            <a:ext cx="1524000" cy="457200"/>
            <a:chOff x="2304" y="2496"/>
            <a:chExt cx="960" cy="288"/>
          </a:xfrm>
        </p:grpSpPr>
        <p:sp>
          <p:nvSpPr>
            <p:cNvPr id="1359876" name="Rectangle 1028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77" name="Text Box 1029"/>
            <p:cNvSpPr txBox="1">
              <a:spLocks noChangeArrowheads="1"/>
            </p:cNvSpPr>
            <p:nvPr/>
          </p:nvSpPr>
          <p:spPr bwMode="auto">
            <a:xfrm>
              <a:off x="2304" y="2496"/>
              <a:ext cx="91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err="1">
                  <a:solidFill>
                    <a:schemeClr val="bg1"/>
                  </a:solidFill>
                </a:rPr>
                <a:t>Framebuffer</a:t>
              </a:r>
              <a:endParaRPr lang="en-US" sz="2000" dirty="0"/>
            </a:p>
          </p:txBody>
        </p:sp>
      </p:grp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3581400" y="3352800"/>
            <a:ext cx="1447800" cy="457200"/>
            <a:chOff x="528" y="2016"/>
            <a:chExt cx="912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6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Window</a:t>
              </a:r>
              <a:endParaRPr lang="en-US" sz="2000"/>
            </a:p>
          </p:txBody>
        </p:sp>
      </p:grpSp>
      <p:sp>
        <p:nvSpPr>
          <p:cNvPr id="1359881" name="Line 1033"/>
          <p:cNvSpPr>
            <a:spLocks noChangeShapeType="1"/>
          </p:cNvSpPr>
          <p:nvPr/>
        </p:nvSpPr>
        <p:spPr bwMode="auto">
          <a:xfrm>
            <a:off x="4267200" y="2133600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2" name="Rectangle 1034"/>
          <p:cNvSpPr>
            <a:spLocks noChangeArrowheads="1"/>
          </p:cNvSpPr>
          <p:nvPr/>
        </p:nvSpPr>
        <p:spPr bwMode="auto">
          <a:xfrm>
            <a:off x="3505200" y="6858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3" name="Text Box 1035"/>
          <p:cNvSpPr txBox="1">
            <a:spLocks noChangeArrowheads="1"/>
          </p:cNvSpPr>
          <p:nvPr/>
        </p:nvSpPr>
        <p:spPr bwMode="auto">
          <a:xfrm>
            <a:off x="3581400" y="762000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/>
              <a:t>    Data</a:t>
            </a:r>
          </a:p>
        </p:txBody>
      </p:sp>
      <p:grpSp>
        <p:nvGrpSpPr>
          <p:cNvPr id="4" name="Group 1036"/>
          <p:cNvGrpSpPr>
            <a:grpSpLocks/>
          </p:cNvGrpSpPr>
          <p:nvPr/>
        </p:nvGrpSpPr>
        <p:grpSpPr bwMode="auto">
          <a:xfrm>
            <a:off x="3581400" y="1676400"/>
            <a:ext cx="1447800" cy="457200"/>
            <a:chOff x="2304" y="1440"/>
            <a:chExt cx="912" cy="288"/>
          </a:xfrm>
        </p:grpSpPr>
        <p:sp>
          <p:nvSpPr>
            <p:cNvPr id="1359885" name="Rectangle 1037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6" name="Text Box 1038"/>
            <p:cNvSpPr txBox="1">
              <a:spLocks noChangeArrowheads="1"/>
            </p:cNvSpPr>
            <p:nvPr/>
          </p:nvSpPr>
          <p:spPr bwMode="auto">
            <a:xfrm>
              <a:off x="2400" y="1440"/>
              <a:ext cx="5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Widget</a:t>
              </a:r>
            </a:p>
          </p:txBody>
        </p:sp>
      </p:grpSp>
      <p:sp>
        <p:nvSpPr>
          <p:cNvPr id="1359887" name="Text Box 1039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sp>
        <p:nvSpPr>
          <p:cNvPr id="1359888" name="Line 1040"/>
          <p:cNvSpPr>
            <a:spLocks noChangeShapeType="1"/>
          </p:cNvSpPr>
          <p:nvPr/>
        </p:nvSpPr>
        <p:spPr bwMode="auto">
          <a:xfrm flipV="1">
            <a:off x="5105400" y="1066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59890" name="Line 1042"/>
          <p:cNvSpPr>
            <a:spLocks noChangeShapeType="1"/>
          </p:cNvSpPr>
          <p:nvPr/>
        </p:nvSpPr>
        <p:spPr bwMode="auto">
          <a:xfrm>
            <a:off x="4267200" y="38862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043"/>
          <p:cNvGrpSpPr>
            <a:grpSpLocks/>
          </p:cNvGrpSpPr>
          <p:nvPr/>
        </p:nvGrpSpPr>
        <p:grpSpPr bwMode="auto">
          <a:xfrm>
            <a:off x="3505200" y="54435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3240962" name="Clip" r:id="rId5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894" name="Line 1046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95" name="Line 1047"/>
          <p:cNvSpPr>
            <a:spLocks noChangeShapeType="1"/>
          </p:cNvSpPr>
          <p:nvPr/>
        </p:nvSpPr>
        <p:spPr bwMode="auto">
          <a:xfrm>
            <a:off x="4267200" y="11430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48"/>
          <p:cNvGrpSpPr>
            <a:grpSpLocks/>
          </p:cNvGrpSpPr>
          <p:nvPr/>
        </p:nvGrpSpPr>
        <p:grpSpPr bwMode="auto">
          <a:xfrm>
            <a:off x="1066800" y="4343400"/>
            <a:ext cx="1447800" cy="762000"/>
            <a:chOff x="672" y="2736"/>
            <a:chExt cx="912" cy="480"/>
          </a:xfrm>
        </p:grpSpPr>
        <p:sp>
          <p:nvSpPr>
            <p:cNvPr id="1359897" name="Text Box 1049"/>
            <p:cNvSpPr txBox="1">
              <a:spLocks noChangeArrowheads="1"/>
            </p:cNvSpPr>
            <p:nvPr/>
          </p:nvSpPr>
          <p:spPr bwMode="auto">
            <a:xfrm>
              <a:off x="979" y="2736"/>
              <a:ext cx="3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sp>
          <p:nvSpPr>
            <p:cNvPr id="1359898" name="Rectangle 1050"/>
            <p:cNvSpPr>
              <a:spLocks noChangeArrowheads="1"/>
            </p:cNvSpPr>
            <p:nvPr/>
          </p:nvSpPr>
          <p:spPr bwMode="auto">
            <a:xfrm>
              <a:off x="672" y="2784"/>
              <a:ext cx="912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59899" name="Oval 1051"/>
            <p:cNvSpPr>
              <a:spLocks noChangeArrowheads="1"/>
            </p:cNvSpPr>
            <p:nvPr/>
          </p:nvSpPr>
          <p:spPr bwMode="auto">
            <a:xfrm>
              <a:off x="81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0" name="Oval 1052"/>
            <p:cNvSpPr>
              <a:spLocks noChangeArrowheads="1"/>
            </p:cNvSpPr>
            <p:nvPr/>
          </p:nvSpPr>
          <p:spPr bwMode="auto">
            <a:xfrm>
              <a:off x="91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1" name="Oval 1053"/>
            <p:cNvSpPr>
              <a:spLocks noChangeArrowheads="1"/>
            </p:cNvSpPr>
            <p:nvPr/>
          </p:nvSpPr>
          <p:spPr bwMode="auto">
            <a:xfrm>
              <a:off x="100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2" name="Oval 1054"/>
            <p:cNvSpPr>
              <a:spLocks noChangeArrowheads="1"/>
            </p:cNvSpPr>
            <p:nvPr/>
          </p:nvSpPr>
          <p:spPr bwMode="auto">
            <a:xfrm>
              <a:off x="1104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3" name="Oval 1055"/>
            <p:cNvSpPr>
              <a:spLocks noChangeArrowheads="1"/>
            </p:cNvSpPr>
            <p:nvPr/>
          </p:nvSpPr>
          <p:spPr bwMode="auto">
            <a:xfrm>
              <a:off x="120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4" name="Oval 1056"/>
            <p:cNvSpPr>
              <a:spLocks noChangeArrowheads="1"/>
            </p:cNvSpPr>
            <p:nvPr/>
          </p:nvSpPr>
          <p:spPr bwMode="auto">
            <a:xfrm>
              <a:off x="129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5" name="Oval 1057"/>
            <p:cNvSpPr>
              <a:spLocks noChangeArrowheads="1"/>
            </p:cNvSpPr>
            <p:nvPr/>
          </p:nvSpPr>
          <p:spPr bwMode="auto">
            <a:xfrm>
              <a:off x="139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6" name="Oval 1058"/>
            <p:cNvSpPr>
              <a:spLocks noChangeArrowheads="1"/>
            </p:cNvSpPr>
            <p:nvPr/>
          </p:nvSpPr>
          <p:spPr bwMode="auto">
            <a:xfrm>
              <a:off x="148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7" name="Oval 1059"/>
            <p:cNvSpPr>
              <a:spLocks noChangeArrowheads="1"/>
            </p:cNvSpPr>
            <p:nvPr/>
          </p:nvSpPr>
          <p:spPr bwMode="auto">
            <a:xfrm>
              <a:off x="72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8" name="Oval 1060"/>
            <p:cNvSpPr>
              <a:spLocks noChangeArrowheads="1"/>
            </p:cNvSpPr>
            <p:nvPr/>
          </p:nvSpPr>
          <p:spPr bwMode="auto">
            <a:xfrm>
              <a:off x="81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9" name="Oval 1061"/>
            <p:cNvSpPr>
              <a:spLocks noChangeArrowheads="1"/>
            </p:cNvSpPr>
            <p:nvPr/>
          </p:nvSpPr>
          <p:spPr bwMode="auto">
            <a:xfrm>
              <a:off x="91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0" name="Oval 1062"/>
            <p:cNvSpPr>
              <a:spLocks noChangeArrowheads="1"/>
            </p:cNvSpPr>
            <p:nvPr/>
          </p:nvSpPr>
          <p:spPr bwMode="auto">
            <a:xfrm>
              <a:off x="100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1" name="Oval 1063"/>
            <p:cNvSpPr>
              <a:spLocks noChangeArrowheads="1"/>
            </p:cNvSpPr>
            <p:nvPr/>
          </p:nvSpPr>
          <p:spPr bwMode="auto">
            <a:xfrm>
              <a:off x="1104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2" name="Oval 1064"/>
            <p:cNvSpPr>
              <a:spLocks noChangeArrowheads="1"/>
            </p:cNvSpPr>
            <p:nvPr/>
          </p:nvSpPr>
          <p:spPr bwMode="auto">
            <a:xfrm>
              <a:off x="120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3" name="Oval 1065"/>
            <p:cNvSpPr>
              <a:spLocks noChangeArrowheads="1"/>
            </p:cNvSpPr>
            <p:nvPr/>
          </p:nvSpPr>
          <p:spPr bwMode="auto">
            <a:xfrm>
              <a:off x="129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4" name="Oval 1066"/>
            <p:cNvSpPr>
              <a:spLocks noChangeArrowheads="1"/>
            </p:cNvSpPr>
            <p:nvPr/>
          </p:nvSpPr>
          <p:spPr bwMode="auto">
            <a:xfrm>
              <a:off x="139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5" name="Oval 1067"/>
            <p:cNvSpPr>
              <a:spLocks noChangeArrowheads="1"/>
            </p:cNvSpPr>
            <p:nvPr/>
          </p:nvSpPr>
          <p:spPr bwMode="auto">
            <a:xfrm>
              <a:off x="148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6" name="Oval 1068"/>
            <p:cNvSpPr>
              <a:spLocks noChangeArrowheads="1"/>
            </p:cNvSpPr>
            <p:nvPr/>
          </p:nvSpPr>
          <p:spPr bwMode="auto">
            <a:xfrm>
              <a:off x="72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7" name="Oval 1069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8" name="Oval 1070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9" name="Oval 1071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0" name="Oval 1072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1" name="Oval 1073"/>
            <p:cNvSpPr>
              <a:spLocks noChangeArrowheads="1"/>
            </p:cNvSpPr>
            <p:nvPr/>
          </p:nvSpPr>
          <p:spPr bwMode="auto">
            <a:xfrm>
              <a:off x="120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2" name="Oval 1074"/>
            <p:cNvSpPr>
              <a:spLocks noChangeArrowheads="1"/>
            </p:cNvSpPr>
            <p:nvPr/>
          </p:nvSpPr>
          <p:spPr bwMode="auto">
            <a:xfrm>
              <a:off x="129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3" name="Oval 1075"/>
            <p:cNvSpPr>
              <a:spLocks noChangeArrowheads="1"/>
            </p:cNvSpPr>
            <p:nvPr/>
          </p:nvSpPr>
          <p:spPr bwMode="auto">
            <a:xfrm>
              <a:off x="139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4" name="Oval 1076"/>
            <p:cNvSpPr>
              <a:spLocks noChangeArrowheads="1"/>
            </p:cNvSpPr>
            <p:nvPr/>
          </p:nvSpPr>
          <p:spPr bwMode="auto">
            <a:xfrm>
              <a:off x="148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5" name="Oval 1077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6" name="Oval 1078"/>
            <p:cNvSpPr>
              <a:spLocks noChangeArrowheads="1"/>
            </p:cNvSpPr>
            <p:nvPr/>
          </p:nvSpPr>
          <p:spPr bwMode="auto">
            <a:xfrm>
              <a:off x="81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7" name="Oval 1079"/>
            <p:cNvSpPr>
              <a:spLocks noChangeArrowheads="1"/>
            </p:cNvSpPr>
            <p:nvPr/>
          </p:nvSpPr>
          <p:spPr bwMode="auto">
            <a:xfrm>
              <a:off x="91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8" name="Oval 1080"/>
            <p:cNvSpPr>
              <a:spLocks noChangeArrowheads="1"/>
            </p:cNvSpPr>
            <p:nvPr/>
          </p:nvSpPr>
          <p:spPr bwMode="auto">
            <a:xfrm>
              <a:off x="100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9" name="Oval 1081"/>
            <p:cNvSpPr>
              <a:spLocks noChangeArrowheads="1"/>
            </p:cNvSpPr>
            <p:nvPr/>
          </p:nvSpPr>
          <p:spPr bwMode="auto">
            <a:xfrm>
              <a:off x="1104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0" name="Oval 1082"/>
            <p:cNvSpPr>
              <a:spLocks noChangeArrowheads="1"/>
            </p:cNvSpPr>
            <p:nvPr/>
          </p:nvSpPr>
          <p:spPr bwMode="auto">
            <a:xfrm>
              <a:off x="120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1" name="Oval 1083"/>
            <p:cNvSpPr>
              <a:spLocks noChangeArrowheads="1"/>
            </p:cNvSpPr>
            <p:nvPr/>
          </p:nvSpPr>
          <p:spPr bwMode="auto">
            <a:xfrm>
              <a:off x="129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2" name="Oval 1084"/>
            <p:cNvSpPr>
              <a:spLocks noChangeArrowheads="1"/>
            </p:cNvSpPr>
            <p:nvPr/>
          </p:nvSpPr>
          <p:spPr bwMode="auto">
            <a:xfrm>
              <a:off x="139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3" name="Oval 1085"/>
            <p:cNvSpPr>
              <a:spLocks noChangeArrowheads="1"/>
            </p:cNvSpPr>
            <p:nvPr/>
          </p:nvSpPr>
          <p:spPr bwMode="auto">
            <a:xfrm>
              <a:off x="148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4" name="Oval 1086"/>
            <p:cNvSpPr>
              <a:spLocks noChangeArrowheads="1"/>
            </p:cNvSpPr>
            <p:nvPr/>
          </p:nvSpPr>
          <p:spPr bwMode="auto">
            <a:xfrm>
              <a:off x="72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946" name="Rectangle 1098"/>
          <p:cNvSpPr>
            <a:spLocks noChangeArrowheads="1"/>
          </p:cNvSpPr>
          <p:nvPr/>
        </p:nvSpPr>
        <p:spPr bwMode="auto">
          <a:xfrm>
            <a:off x="1066800" y="685800"/>
            <a:ext cx="14478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9947" name="Text Box 1099"/>
          <p:cNvSpPr txBox="1">
            <a:spLocks noChangeArrowheads="1"/>
          </p:cNvSpPr>
          <p:nvPr/>
        </p:nvSpPr>
        <p:spPr bwMode="auto">
          <a:xfrm>
            <a:off x="1143000" y="762000"/>
            <a:ext cx="5334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1359948" name="Text Box 1100"/>
          <p:cNvSpPr txBox="1">
            <a:spLocks noChangeArrowheads="1"/>
          </p:cNvSpPr>
          <p:nvPr/>
        </p:nvSpPr>
        <p:spPr bwMode="auto">
          <a:xfrm>
            <a:off x="1752600" y="762000"/>
            <a:ext cx="6096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6.2</a:t>
            </a:r>
          </a:p>
        </p:txBody>
      </p:sp>
      <p:grpSp>
        <p:nvGrpSpPr>
          <p:cNvPr id="7" name="Group 102"/>
          <p:cNvGrpSpPr/>
          <p:nvPr/>
        </p:nvGrpSpPr>
        <p:grpSpPr>
          <a:xfrm>
            <a:off x="1066800" y="3352800"/>
            <a:ext cx="1447800" cy="685800"/>
            <a:chOff x="1066800" y="3352800"/>
            <a:chExt cx="1447800" cy="685800"/>
          </a:xfrm>
        </p:grpSpPr>
        <p:grpSp>
          <p:nvGrpSpPr>
            <p:cNvPr id="8" name="Group 1101"/>
            <p:cNvGrpSpPr>
              <a:grpSpLocks/>
            </p:cNvGrpSpPr>
            <p:nvPr/>
          </p:nvGrpSpPr>
          <p:grpSpPr bwMode="auto">
            <a:xfrm>
              <a:off x="1066800" y="3352800"/>
              <a:ext cx="1447800" cy="685800"/>
              <a:chOff x="672" y="2112"/>
              <a:chExt cx="912" cy="432"/>
            </a:xfrm>
          </p:grpSpPr>
          <p:sp>
            <p:nvSpPr>
              <p:cNvPr id="1359951" name="Rectangle 1103"/>
              <p:cNvSpPr>
                <a:spLocks noChangeArrowheads="1"/>
              </p:cNvSpPr>
              <p:nvPr/>
            </p:nvSpPr>
            <p:spPr bwMode="auto">
              <a:xfrm>
                <a:off x="720" y="2160"/>
                <a:ext cx="384" cy="33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59950" name="Rectangle 1102"/>
              <p:cNvSpPr>
                <a:spLocks noChangeArrowheads="1"/>
              </p:cNvSpPr>
              <p:nvPr/>
            </p:nvSpPr>
            <p:spPr bwMode="auto">
              <a:xfrm>
                <a:off x="672" y="2112"/>
                <a:ext cx="912" cy="4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1828800" y="3505200"/>
              <a:ext cx="609600" cy="4572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1103"/>
            <p:cNvSpPr>
              <a:spLocks noChangeArrowheads="1"/>
            </p:cNvSpPr>
            <p:nvPr/>
          </p:nvSpPr>
          <p:spPr bwMode="auto">
            <a:xfrm>
              <a:off x="1143000" y="35052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828800" y="35814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01"/>
          <p:cNvGrpSpPr/>
          <p:nvPr/>
        </p:nvGrpSpPr>
        <p:grpSpPr>
          <a:xfrm>
            <a:off x="1066800" y="1676400"/>
            <a:ext cx="1447800" cy="685800"/>
            <a:chOff x="1066800" y="1676400"/>
            <a:chExt cx="1447800" cy="685800"/>
          </a:xfrm>
        </p:grpSpPr>
        <p:sp>
          <p:nvSpPr>
            <p:cNvPr id="100" name="Rectangle 1103"/>
            <p:cNvSpPr>
              <a:spLocks noChangeArrowheads="1"/>
            </p:cNvSpPr>
            <p:nvPr/>
          </p:nvSpPr>
          <p:spPr bwMode="auto">
            <a:xfrm>
              <a:off x="1143000" y="18288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8" name="Rectangle 1090"/>
            <p:cNvSpPr>
              <a:spLocks noChangeArrowheads="1"/>
            </p:cNvSpPr>
            <p:nvPr/>
          </p:nvSpPr>
          <p:spPr bwMode="auto">
            <a:xfrm>
              <a:off x="1066800" y="1676400"/>
              <a:ext cx="1447800" cy="685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1091"/>
            <p:cNvGrpSpPr>
              <a:grpSpLocks/>
            </p:cNvGrpSpPr>
            <p:nvPr/>
          </p:nvGrpSpPr>
          <p:grpSpPr bwMode="auto">
            <a:xfrm>
              <a:off x="1219200" y="1828657"/>
              <a:ext cx="152400" cy="380856"/>
              <a:chOff x="1968" y="1145"/>
              <a:chExt cx="192" cy="377"/>
            </a:xfrm>
          </p:grpSpPr>
          <p:sp>
            <p:nvSpPr>
              <p:cNvPr id="1359940" name="Rectangle 1092"/>
              <p:cNvSpPr>
                <a:spLocks noChangeArrowheads="1"/>
              </p:cNvSpPr>
              <p:nvPr/>
            </p:nvSpPr>
            <p:spPr bwMode="auto">
              <a:xfrm>
                <a:off x="1968" y="1145"/>
                <a:ext cx="192" cy="3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941" name="Rectangle 1093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4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1828800" y="18288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 Box 1097"/>
            <p:cNvSpPr txBox="1">
              <a:spLocks noChangeArrowheads="1"/>
            </p:cNvSpPr>
            <p:nvPr/>
          </p:nvSpPr>
          <p:spPr bwMode="auto">
            <a:xfrm>
              <a:off x="1905000" y="1828800"/>
              <a:ext cx="457200" cy="24622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000" dirty="0"/>
                <a:t>6.2</a:t>
              </a:r>
            </a:p>
          </p:txBody>
        </p:sp>
        <p:grpSp>
          <p:nvGrpSpPr>
            <p:cNvPr id="11" name="Group 1094"/>
            <p:cNvGrpSpPr>
              <a:grpSpLocks/>
            </p:cNvGrpSpPr>
            <p:nvPr/>
          </p:nvGrpSpPr>
          <p:grpSpPr bwMode="auto">
            <a:xfrm>
              <a:off x="1371600" y="1981200"/>
              <a:ext cx="381000" cy="152400"/>
              <a:chOff x="3744" y="2544"/>
              <a:chExt cx="480" cy="96"/>
            </a:xfrm>
          </p:grpSpPr>
          <p:sp>
            <p:nvSpPr>
              <p:cNvPr id="1359943" name="Line 1095"/>
              <p:cNvSpPr>
                <a:spLocks noChangeShapeType="1"/>
              </p:cNvSpPr>
              <p:nvPr/>
            </p:nvSpPr>
            <p:spPr bwMode="auto">
              <a:xfrm>
                <a:off x="3744" y="254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944" name="AutoShape 1096"/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8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112" name="Straight Arrow Connector 111"/>
          <p:cNvCxnSpPr>
            <a:stCxn id="126" idx="1"/>
            <a:endCxn id="1359944" idx="4"/>
          </p:cNvCxnSpPr>
          <p:nvPr/>
        </p:nvCxnSpPr>
        <p:spPr>
          <a:xfrm rot="10800000">
            <a:off x="1638300" y="2133600"/>
            <a:ext cx="1028700" cy="337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25" idx="1"/>
          </p:cNvCxnSpPr>
          <p:nvPr/>
        </p:nvCxnSpPr>
        <p:spPr>
          <a:xfrm rot="10800000">
            <a:off x="1295400" y="2133600"/>
            <a:ext cx="20574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5" idx="1"/>
            <a:endCxn id="1359951" idx="0"/>
          </p:cNvCxnSpPr>
          <p:nvPr/>
        </p:nvCxnSpPr>
        <p:spPr>
          <a:xfrm rot="10800000" flipV="1">
            <a:off x="1447800" y="3162300"/>
            <a:ext cx="19050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352800" y="2971800"/>
            <a:ext cx="19812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Syntactic Sugar 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667000" y="2286000"/>
            <a:ext cx="31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Abstraction Representation</a:t>
            </a:r>
            <a:endParaRPr lang="en-US" dirty="0"/>
          </a:p>
        </p:txBody>
      </p:sp>
      <p:sp>
        <p:nvSpPr>
          <p:cNvPr id="127" name="Plus 126"/>
          <p:cNvSpPr/>
          <p:nvPr/>
        </p:nvSpPr>
        <p:spPr>
          <a:xfrm>
            <a:off x="4038600" y="2667000"/>
            <a:ext cx="381000" cy="304800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162800" y="2362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Coupling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162800" y="28956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Conc. Ctrl.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7162800" y="3505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Access Ctrl.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7162800" y="4050268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Merging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7162800" y="5410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Correctness</a:t>
            </a:r>
            <a:endParaRPr lang="en-US" dirty="0"/>
          </a:p>
        </p:txBody>
      </p:sp>
      <p:pic>
        <p:nvPicPr>
          <p:cNvPr id="96" name="~PP2865.WAV">
            <a:hlinkClick r:id="" action="ppaction://media"/>
          </p:cNvPr>
          <p:cNvPicPr>
            <a:picLocks noRot="1" noChangeAspect="1"/>
          </p:cNvPicPr>
          <p:nvPr>
            <a:wavAudioFile r:embed="rId2" name="~PP2865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457200" y="5486400"/>
            <a:ext cx="21336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Atomic abstraction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(semantically meaningful) atomic </a:t>
            </a:r>
            <a:r>
              <a:rPr lang="en-US" sz="1600" dirty="0" err="1" smtClean="0"/>
              <a:t>interactor</a:t>
            </a:r>
            <a:endParaRPr lang="en-US" sz="1600" dirty="0"/>
          </a:p>
        </p:txBody>
      </p:sp>
      <p:sp>
        <p:nvSpPr>
          <p:cNvPr id="104" name="TextBox 103"/>
          <p:cNvSpPr txBox="1"/>
          <p:nvPr/>
        </p:nvSpPr>
        <p:spPr>
          <a:xfrm>
            <a:off x="5029200" y="5867400"/>
            <a:ext cx="24384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Atomic </a:t>
            </a:r>
            <a:r>
              <a:rPr lang="en-US" sz="1600" dirty="0" err="1" smtClean="0"/>
              <a:t>interactor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atomic abstraction</a:t>
            </a:r>
            <a:endParaRPr lang="en-US" sz="1600" dirty="0"/>
          </a:p>
        </p:txBody>
      </p:sp>
      <p:sp>
        <p:nvSpPr>
          <p:cNvPr id="106" name="Multiply 105"/>
          <p:cNvSpPr/>
          <p:nvPr/>
        </p:nvSpPr>
        <p:spPr>
          <a:xfrm>
            <a:off x="5943600" y="5943600"/>
            <a:ext cx="533400" cy="4572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162800" y="4572000"/>
            <a:ext cx="1524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Interopera-bility</a:t>
            </a:r>
            <a:endParaRPr lang="en-US" dirty="0"/>
          </a:p>
        </p:txBody>
      </p:sp>
    </p:spTree>
  </p:cSld>
  <p:clrMapOvr>
    <a:masterClrMapping/>
  </p:clrMapOvr>
  <p:transition advTm="3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10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err="1" smtClean="0"/>
              <a:t>Collab</a:t>
            </a:r>
            <a:r>
              <a:rPr lang="en-US" dirty="0" smtClean="0"/>
              <a:t>. Functions vs. Layers</a:t>
            </a:r>
            <a:endParaRPr lang="en-US" dirty="0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1676400" y="3200400"/>
            <a:ext cx="4572000" cy="1219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6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76400" y="4495800"/>
            <a:ext cx="45720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6400" y="2438400"/>
            <a:ext cx="4572000" cy="685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4837906" y="2932906"/>
            <a:ext cx="403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5823466" y="2558534"/>
            <a:ext cx="1981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Looser coupling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5676900" y="2933700"/>
            <a:ext cx="4190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5885766" y="2572434"/>
            <a:ext cx="365759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Finer-</a:t>
            </a:r>
            <a:r>
              <a:rPr lang="en-US" dirty="0" err="1" smtClean="0"/>
              <a:t>grajned</a:t>
            </a:r>
            <a:r>
              <a:rPr lang="en-US" dirty="0" smtClean="0"/>
              <a:t>  Meaningful AC, CC, Merging</a:t>
            </a:r>
            <a:endParaRPr lang="en-US" dirty="0"/>
          </a:p>
        </p:txBody>
      </p:sp>
      <p:pic>
        <p:nvPicPr>
          <p:cNvPr id="28" name="~PP610.WAV">
            <a:hlinkClick r:id="" action="ppaction://media"/>
          </p:cNvPr>
          <p:cNvPicPr>
            <a:picLocks noRot="1" noChangeAspect="1"/>
          </p:cNvPicPr>
          <p:nvPr>
            <a:wavAudioFile r:embed="rId1" name="~PP61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477000" y="5704582"/>
            <a:ext cx="23622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Atomic abstraction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(semantically meaningful) atomic </a:t>
            </a:r>
            <a:r>
              <a:rPr lang="en-US" sz="1600" dirty="0" err="1" smtClean="0"/>
              <a:t>interactor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477000" y="5029200"/>
            <a:ext cx="24384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Atomic </a:t>
            </a:r>
            <a:r>
              <a:rPr lang="en-US" sz="1600" dirty="0" err="1" smtClean="0"/>
              <a:t>interactor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atomic abstraction</a:t>
            </a:r>
            <a:endParaRPr lang="en-US" sz="1600" dirty="0"/>
          </a:p>
        </p:txBody>
      </p:sp>
      <p:sp>
        <p:nvSpPr>
          <p:cNvPr id="36" name="Multiply 35"/>
          <p:cNvSpPr/>
          <p:nvPr/>
        </p:nvSpPr>
        <p:spPr>
          <a:xfrm>
            <a:off x="8229600" y="5715000"/>
            <a:ext cx="533400" cy="4572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600200" y="5943600"/>
            <a:ext cx="33528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 higher layer, coupling of more abstract representation and no coupling of syntactic sugar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990600" y="4114800"/>
            <a:ext cx="7010400" cy="2590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38200" y="990600"/>
            <a:ext cx="7010400" cy="2590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 Replicated Architecture</a:t>
            </a:r>
          </a:p>
        </p:txBody>
      </p:sp>
      <p:sp>
        <p:nvSpPr>
          <p:cNvPr id="4" name="Picture 11"/>
          <p:cNvSpPr/>
          <p:nvPr/>
        </p:nvSpPr>
        <p:spPr>
          <a:xfrm>
            <a:off x="2743200" y="2133600"/>
            <a:ext cx="35052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62200" y="1676400"/>
            <a:ext cx="609600" cy="4572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14"/>
          <p:cNvSpPr/>
          <p:nvPr/>
        </p:nvSpPr>
        <p:spPr>
          <a:xfrm>
            <a:off x="992020" y="11430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34" name="Picture 15"/>
          <p:cNvSpPr/>
          <p:nvPr/>
        </p:nvSpPr>
        <p:spPr>
          <a:xfrm>
            <a:off x="4802020" y="11430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5867400" y="1752600"/>
            <a:ext cx="457200" cy="3048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6019800" y="1752600"/>
            <a:ext cx="457200" cy="304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67000" y="2971298"/>
            <a:ext cx="3657600" cy="533400"/>
          </a:xfrm>
          <a:prstGeom prst="roundRect">
            <a:avLst>
              <a:gd name="adj" fmla="val 1008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7" name="Picture 9"/>
          <p:cNvSpPr/>
          <p:nvPr/>
        </p:nvSpPr>
        <p:spPr>
          <a:xfrm>
            <a:off x="2667000" y="2895600"/>
            <a:ext cx="3810000" cy="6090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Infrastructure Proxy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4153694" y="2780506"/>
            <a:ext cx="380206" cy="794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4380706" y="2780506"/>
            <a:ext cx="381000" cy="15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819400" y="4228598"/>
            <a:ext cx="3657600" cy="533400"/>
          </a:xfrm>
          <a:prstGeom prst="roundRect">
            <a:avLst>
              <a:gd name="adj" fmla="val 1008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3" name="Picture 9"/>
          <p:cNvSpPr/>
          <p:nvPr/>
        </p:nvSpPr>
        <p:spPr>
          <a:xfrm>
            <a:off x="2819400" y="4152900"/>
            <a:ext cx="3810000" cy="6090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Infrastructure Proxy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 rot="16200000" flipV="1">
            <a:off x="4191397" y="4990703"/>
            <a:ext cx="457200" cy="794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4496594" y="4990306"/>
            <a:ext cx="304800" cy="15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2514600" y="5676900"/>
            <a:ext cx="533400" cy="533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icture 14"/>
          <p:cNvSpPr/>
          <p:nvPr/>
        </p:nvSpPr>
        <p:spPr>
          <a:xfrm>
            <a:off x="1144420" y="61341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Controller</a:t>
            </a:r>
            <a:endParaRPr lang="en-US" dirty="0"/>
          </a:p>
        </p:txBody>
      </p:sp>
      <p:sp>
        <p:nvSpPr>
          <p:cNvPr id="59" name="Picture 15"/>
          <p:cNvSpPr/>
          <p:nvPr/>
        </p:nvSpPr>
        <p:spPr>
          <a:xfrm>
            <a:off x="4954420" y="6134100"/>
            <a:ext cx="2969576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View</a:t>
            </a:r>
            <a:endParaRPr lang="en-US" sz="2400" dirty="0"/>
          </a:p>
        </p:txBody>
      </p:sp>
      <p:cxnSp>
        <p:nvCxnSpPr>
          <p:cNvPr id="60" name="Straight Arrow Connector 59"/>
          <p:cNvCxnSpPr/>
          <p:nvPr/>
        </p:nvCxnSpPr>
        <p:spPr>
          <a:xfrm rot="10800000">
            <a:off x="5791200" y="5638800"/>
            <a:ext cx="609600" cy="533400"/>
          </a:xfrm>
          <a:prstGeom prst="straightConnector1">
            <a:avLst/>
          </a:prstGeom>
          <a:noFill/>
          <a:ln w="25400" cap="flat" cmpd="sng" algn="ctr">
            <a:solidFill>
              <a:srgbClr val="0106DD"/>
            </a:solidFill>
            <a:prstDash val="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019800" y="5638800"/>
            <a:ext cx="533400" cy="4572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icture 11"/>
          <p:cNvSpPr/>
          <p:nvPr/>
        </p:nvSpPr>
        <p:spPr>
          <a:xfrm>
            <a:off x="2895600" y="5143500"/>
            <a:ext cx="35052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4191794" y="38854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8600" y="2286000"/>
            <a:ext cx="2209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Physical components  placed on distributed nodes</a:t>
            </a:r>
            <a:endParaRPr lang="en-US" dirty="0"/>
          </a:p>
        </p:txBody>
      </p:sp>
      <p:pic>
        <p:nvPicPr>
          <p:cNvPr id="29" name="~PP1908.WAV">
            <a:hlinkClick r:id="" action="ppaction://media"/>
          </p:cNvPr>
          <p:cNvPicPr>
            <a:picLocks noRot="1" noChangeAspect="1"/>
          </p:cNvPicPr>
          <p:nvPr>
            <a:wavAudioFile r:embed="rId1" name="~PP190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Interoperability with No MVC</a:t>
            </a:r>
            <a:endParaRPr lang="en-US" dirty="0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1676400" y="3200400"/>
            <a:ext cx="4572000" cy="1219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6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76400" y="4495800"/>
            <a:ext cx="45720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6400" y="2438400"/>
            <a:ext cx="4572000" cy="685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4533106" y="2932906"/>
            <a:ext cx="4038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5518666" y="2558534"/>
            <a:ext cx="1981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Interoperability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781800" y="4267200"/>
            <a:ext cx="1905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Standard, parameterized </a:t>
            </a:r>
            <a:r>
              <a:rPr lang="en-US" dirty="0" err="1" smtClean="0"/>
              <a:t>framebuffer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781800" y="3200400"/>
            <a:ext cx="1905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Few OS-specific window systems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781800" y="2401669"/>
            <a:ext cx="1752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Many toolkits per language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781800" y="1295400"/>
            <a:ext cx="1828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 dependent monolithic code</a:t>
            </a:r>
            <a:endParaRPr lang="en-US" dirty="0"/>
          </a:p>
        </p:txBody>
      </p:sp>
      <p:pic>
        <p:nvPicPr>
          <p:cNvPr id="31" name="~PP2585.WAV">
            <a:hlinkClick r:id="" action="ppaction://media"/>
          </p:cNvPr>
          <p:cNvPicPr>
            <a:picLocks noRot="1" noChangeAspect="1"/>
          </p:cNvPicPr>
          <p:nvPr>
            <a:wavAudioFile r:embed="rId2" name="~PP2585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8" grpId="0" animBg="1"/>
      <p:bldP spid="32" grpId="0" animBg="1"/>
      <p:bldP spid="33" grpId="0" animBg="1"/>
      <p:bldP spid="3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Interoperability with MVC</a:t>
            </a:r>
            <a:endParaRPr lang="en-US" dirty="0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1676400" y="3200400"/>
            <a:ext cx="4572000" cy="1219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6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76400" y="4495800"/>
            <a:ext cx="45720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6400" y="2438400"/>
            <a:ext cx="4572000" cy="685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5486400" y="3581400"/>
            <a:ext cx="2590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5518666" y="3168134"/>
            <a:ext cx="1981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Interoperability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010400" y="990600"/>
            <a:ext cx="1524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Layer-Independent Model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010400" y="2057400"/>
            <a:ext cx="1524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Toolkit-dependent View and Controller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5905500" y="2019300"/>
            <a:ext cx="1905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~PP132.WAV">
            <a:hlinkClick r:id="" action="ppaction://media"/>
          </p:cNvPr>
          <p:cNvPicPr>
            <a:picLocks noRot="1" noChangeAspect="1"/>
          </p:cNvPicPr>
          <p:nvPr>
            <a:wavAudioFile r:embed="rId1" name="~PP13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B94A-C3C1-4DF5-95BE-CACA03EAE377}" type="slidenum">
              <a:rPr lang="en-US"/>
              <a:pPr/>
              <a:t>72</a:t>
            </a:fld>
            <a:endParaRPr lang="en-US"/>
          </a:p>
        </p:txBody>
      </p:sp>
      <p:sp>
        <p:nvSpPr>
          <p:cNvPr id="11356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838200"/>
          </a:xfrm>
        </p:spPr>
        <p:txBody>
          <a:bodyPr>
            <a:normAutofit fontScale="90000"/>
          </a:bodyPr>
          <a:lstStyle/>
          <a:p>
            <a:r>
              <a:rPr lang="en-US" sz="4000"/>
              <a:t>Sharing Low-Level vs. High-Level Layer</a:t>
            </a:r>
          </a:p>
        </p:txBody>
      </p:sp>
      <p:sp>
        <p:nvSpPr>
          <p:cNvPr id="113561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3886200" cy="3886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Sharing a layer nearer the data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Greater view independence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Finer-grained </a:t>
            </a:r>
            <a:r>
              <a:rPr lang="en-US" sz="2000" dirty="0"/>
              <a:t>access and concurrency control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Shared window system support floor control.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Replication problems better solved with more app semantics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More on this later.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2400" dirty="0"/>
          </a:p>
        </p:txBody>
      </p:sp>
      <p:sp>
        <p:nvSpPr>
          <p:cNvPr id="1135620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295400"/>
            <a:ext cx="3810000" cy="3505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Sharing a layer nearer the physical device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Have referential transparency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Green object no meaning if objects colored differently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Higher chance layer is standard.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Sync vs. VNC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promotes reusability and interoperability</a:t>
            </a:r>
          </a:p>
          <a:p>
            <a:endParaRPr lang="en-US" sz="3600"/>
          </a:p>
        </p:txBody>
      </p:sp>
      <p:pic>
        <p:nvPicPr>
          <p:cNvPr id="6" name="~PP2893.WAV">
            <a:hlinkClick r:id="" action="ppaction://media"/>
          </p:cNvPr>
          <p:cNvPicPr>
            <a:picLocks noRot="1" noChangeAspect="1"/>
          </p:cNvPicPr>
          <p:nvPr>
            <a:wavAudioFile r:embed="rId1" name="~PP289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Mapping vs. Functionality</a:t>
            </a:r>
            <a:endParaRPr lang="en-US" dirty="0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0" name="Rectangle 59"/>
          <p:cNvSpPr/>
          <p:nvPr/>
        </p:nvSpPr>
        <p:spPr>
          <a:xfrm>
            <a:off x="1676400" y="990600"/>
            <a:ext cx="1981200" cy="39624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6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038600" y="990600"/>
            <a:ext cx="2286000" cy="39624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~PP234.WAV">
            <a:hlinkClick r:id="" action="ppaction://media"/>
          </p:cNvPr>
          <p:cNvPicPr>
            <a:picLocks noRot="1" noChangeAspect="1"/>
          </p:cNvPicPr>
          <p:nvPr>
            <a:wavAudioFile r:embed="rId1" name="~PP23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</p:cSld>
  <p:clrMapOvr>
    <a:masterClrMapping/>
  </p:clrMapOvr>
  <p:transition advTm="1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vs. Functionality</a:t>
            </a:r>
            <a:endParaRPr lang="en-US" dirty="0"/>
          </a:p>
        </p:txBody>
      </p:sp>
      <p:pic>
        <p:nvPicPr>
          <p:cNvPr id="32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066800"/>
            <a:ext cx="4601891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430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0"/>
            <a:ext cx="4414837" cy="23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/>
          <p:nvPr/>
        </p:nvGrpSpPr>
        <p:grpSpPr>
          <a:xfrm>
            <a:off x="1524000" y="6172200"/>
            <a:ext cx="1828800" cy="609600"/>
            <a:chOff x="3581400" y="5638800"/>
            <a:chExt cx="1828800" cy="609600"/>
          </a:xfrm>
        </p:grpSpPr>
        <p:sp>
          <p:nvSpPr>
            <p:cNvPr id="8" name="Rectangle 7"/>
            <p:cNvSpPr/>
            <p:nvPr/>
          </p:nvSpPr>
          <p:spPr>
            <a:xfrm>
              <a:off x="3581400" y="5638800"/>
              <a:ext cx="1828800" cy="609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81400" y="56388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Input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95800" y="56388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Output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733800" y="6096000"/>
              <a:ext cx="6096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48200" y="6094412"/>
              <a:ext cx="609600" cy="1588"/>
            </a:xfrm>
            <a:prstGeom prst="straightConnector1">
              <a:avLst/>
            </a:prstGeom>
            <a:ln w="28575">
              <a:solidFill>
                <a:srgbClr val="0000FF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553200" y="1066800"/>
            <a:ext cx="2057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Mapping should ideally make no difference to functionality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2438400"/>
            <a:ext cx="2057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 both cases a single logical program component shared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53200" y="4114800"/>
            <a:ext cx="20574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Replication has correctness problems seen earlier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838200" y="2971800"/>
            <a:ext cx="57150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2514600" y="2971800"/>
            <a:ext cx="40386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4343400" y="2971800"/>
            <a:ext cx="22098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990600" y="1828800"/>
            <a:ext cx="55626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~PP1457.WAV">
            <a:hlinkClick r:id="" action="ppaction://media"/>
          </p:cNvPr>
          <p:cNvPicPr>
            <a:picLocks noRot="1" noChangeAspect="1"/>
          </p:cNvPicPr>
          <p:nvPr>
            <a:wavAudioFile r:embed="rId2" name="~PP1457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53200" y="5380672"/>
            <a:ext cx="2057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Replicated allows user to make progress in disconnected </a:t>
            </a:r>
            <a:r>
              <a:rPr lang="en-US" dirty="0" smtClean="0"/>
              <a:t>state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7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vs. </a:t>
            </a:r>
            <a:r>
              <a:rPr lang="en-US" dirty="0" smtClean="0"/>
              <a:t>Interoperability</a:t>
            </a:r>
            <a:endParaRPr lang="en-US" dirty="0"/>
          </a:p>
        </p:txBody>
      </p:sp>
      <p:pic>
        <p:nvPicPr>
          <p:cNvPr id="32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4601891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0"/>
            <a:ext cx="4414837" cy="23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/>
          <p:nvPr/>
        </p:nvGrpSpPr>
        <p:grpSpPr>
          <a:xfrm>
            <a:off x="1524000" y="6172200"/>
            <a:ext cx="1828800" cy="609600"/>
            <a:chOff x="3581400" y="5638800"/>
            <a:chExt cx="1828800" cy="609600"/>
          </a:xfrm>
        </p:grpSpPr>
        <p:sp>
          <p:nvSpPr>
            <p:cNvPr id="8" name="Rectangle 7"/>
            <p:cNvSpPr/>
            <p:nvPr/>
          </p:nvSpPr>
          <p:spPr>
            <a:xfrm>
              <a:off x="3581400" y="5638800"/>
              <a:ext cx="1828800" cy="609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81400" y="56388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Input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95800" y="56388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Output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733800" y="6096000"/>
              <a:ext cx="6096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48200" y="6094412"/>
              <a:ext cx="609600" cy="1588"/>
            </a:xfrm>
            <a:prstGeom prst="straightConnector1">
              <a:avLst/>
            </a:prstGeom>
            <a:ln w="28575">
              <a:solidFill>
                <a:srgbClr val="0000FF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400800" y="1066800"/>
            <a:ext cx="22098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Centralized component requires  presence of only the shared layer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3048000"/>
            <a:ext cx="22098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Replicated requires  presence of shared layer and all layers above it.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7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705600" y="17526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8400" y="11430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705600" y="2831068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705600" y="1752600"/>
            <a:ext cx="21336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5600" y="2286000"/>
            <a:ext cx="2133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Programmability</a:t>
            </a:r>
            <a:endParaRPr lang="en-US" dirty="0"/>
          </a:p>
        </p:txBody>
      </p:sp>
      <p:pic>
        <p:nvPicPr>
          <p:cNvPr id="25" name="~PP549.WAV">
            <a:hlinkClick r:id="" action="ppaction://media"/>
          </p:cNvPr>
          <p:cNvPicPr>
            <a:picLocks noRot="1" noChangeAspect="1"/>
          </p:cNvPicPr>
          <p:nvPr>
            <a:wavAudioFile r:embed="rId1" name="~PP54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</p:cSld>
  <p:clrMapOvr>
    <a:masterClrMapping/>
  </p:clrMapOvr>
  <p:transition advTm="10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705600" y="17526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8400" y="11430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010400" y="2819400"/>
            <a:ext cx="1752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Flexibility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05600" y="2286000"/>
            <a:ext cx="2133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Programmability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10400" y="3352800"/>
            <a:ext cx="1752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Coding effort</a:t>
            </a:r>
            <a:endParaRPr lang="en-US" dirty="0"/>
          </a:p>
        </p:txBody>
      </p:sp>
      <p:pic>
        <p:nvPicPr>
          <p:cNvPr id="26" name="~PP620.WAV">
            <a:hlinkClick r:id="" action="ppaction://media"/>
          </p:cNvPr>
          <p:cNvPicPr>
            <a:picLocks noRot="1" noChangeAspect="1"/>
          </p:cNvPicPr>
          <p:nvPr>
            <a:wavAudioFile r:embed="rId1" name="~PP62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Effort vs. Flexibility of </a:t>
            </a:r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1611868"/>
            <a:ext cx="0" cy="35168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5117068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124200" y="5269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Effort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70366" y="298930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Flexibility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796534" y="3244334"/>
            <a:ext cx="487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Degree to which programmers has control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295400" y="5934670"/>
            <a:ext cx="4953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Effort required to use infrastructure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828800" y="2590800"/>
            <a:ext cx="2895600" cy="220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7400" y="838200"/>
            <a:ext cx="2362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 vs. Java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72200" y="1371600"/>
            <a:ext cx="2438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Garbage collection vs. manual management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2438400"/>
            <a:ext cx="2362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Pure Prolog vs. Java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72200" y="2895600"/>
            <a:ext cx="2438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Automatic  vs. manual control flow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67400" y="3733800"/>
            <a:ext cx="2362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OS vs. Database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48400" y="4191000"/>
            <a:ext cx="2286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Automatic vs. manual  queries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43600" y="4953000"/>
            <a:ext cx="2819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ObjectEditor </a:t>
            </a:r>
            <a:r>
              <a:rPr lang="en-US" dirty="0" err="1" smtClean="0"/>
              <a:t>vs</a:t>
            </a:r>
            <a:r>
              <a:rPr lang="en-US" dirty="0" smtClean="0"/>
              <a:t> Toolkit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00800" y="5486400"/>
            <a:ext cx="2362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Automatic vs. manual view and controller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90800" y="3657600"/>
            <a:ext cx="23622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Flexibility and effort in collaborative systems?</a:t>
            </a:r>
            <a:endParaRPr lang="en-US" dirty="0"/>
          </a:p>
        </p:txBody>
      </p:sp>
      <p:pic>
        <p:nvPicPr>
          <p:cNvPr id="19" name="~PP3067.WAV">
            <a:hlinkClick r:id="" action="ppaction://media"/>
          </p:cNvPr>
          <p:cNvPicPr>
            <a:picLocks noRot="1" noChangeAspect="1"/>
          </p:cNvPicPr>
          <p:nvPr>
            <a:wavAudioFile r:embed="rId2" name="~PP306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Effort vs. Flexibility in </a:t>
            </a:r>
            <a:r>
              <a:rPr lang="en-US" dirty="0" err="1" smtClean="0"/>
              <a:t>Colab</a:t>
            </a:r>
            <a:r>
              <a:rPr lang="en-US" dirty="0" smtClean="0"/>
              <a:t> </a:t>
            </a:r>
            <a:r>
              <a:rPr lang="en-US" dirty="0" smtClean="0"/>
              <a:t>Infrastructures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1611868"/>
            <a:ext cx="0" cy="35168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5117068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124200" y="5269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Awareness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70366" y="298930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Flexibility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191434" y="3258235"/>
            <a:ext cx="5486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Degree to which collaboration (functions) can be customized by application programmers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295400" y="5934670"/>
            <a:ext cx="4953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Amount of  collaboration-specific code added by application programmer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828800" y="2590800"/>
            <a:ext cx="2895600" cy="220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43600" y="1524000"/>
            <a:ext cx="2743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Flexibility = function (awareness, layer, mapping)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43600" y="2590800"/>
            <a:ext cx="2362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Awareness= function (flexibility, layer, mapping)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943600" y="3733800"/>
            <a:ext cx="25908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 considering a parameter, will assume other parameters are fixed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43600" y="5105400"/>
            <a:ext cx="25908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Awareness for zero default flexibility is an important point</a:t>
            </a:r>
            <a:endParaRPr lang="en-US" dirty="0"/>
          </a:p>
        </p:txBody>
      </p:sp>
      <p:pic>
        <p:nvPicPr>
          <p:cNvPr id="14" name="~PP1327.WAV">
            <a:hlinkClick r:id="" action="ppaction://media"/>
          </p:cNvPr>
          <p:cNvPicPr>
            <a:picLocks noRot="1" noChangeAspect="1"/>
          </p:cNvPicPr>
          <p:nvPr>
            <a:wavAudioFile r:embed="rId2" name="~PP132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vs. Physical Component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48400" y="1143000"/>
            <a:ext cx="22098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Physical component  centralized or replicated instance of logical component</a:t>
            </a:r>
            <a:endParaRPr lang="en-US" dirty="0"/>
          </a:p>
        </p:txBody>
      </p:sp>
      <p:pic>
        <p:nvPicPr>
          <p:cNvPr id="12349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163" y="1219200"/>
            <a:ext cx="3729037" cy="197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49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963" y="3810000"/>
            <a:ext cx="3352800" cy="26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604.WAV">
            <a:hlinkClick r:id="" action="ppaction://media"/>
          </p:cNvPr>
          <p:cNvPicPr>
            <a:picLocks noRot="1" noChangeAspect="1"/>
          </p:cNvPicPr>
          <p:nvPr>
            <a:wavAudioFile r:embed="rId2" name="~PP2604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smtClean="0"/>
              <a:t>Default Sharing?</a:t>
            </a:r>
            <a:endParaRPr lang="en-US" b="1" dirty="0"/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3505200" y="4419600"/>
            <a:ext cx="1524000" cy="457200"/>
            <a:chOff x="2304" y="2496"/>
            <a:chExt cx="960" cy="288"/>
          </a:xfrm>
        </p:grpSpPr>
        <p:sp>
          <p:nvSpPr>
            <p:cNvPr id="1359876" name="Rectangle 1028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77" name="Text Box 1029"/>
            <p:cNvSpPr txBox="1">
              <a:spLocks noChangeArrowheads="1"/>
            </p:cNvSpPr>
            <p:nvPr/>
          </p:nvSpPr>
          <p:spPr bwMode="auto">
            <a:xfrm>
              <a:off x="2304" y="2496"/>
              <a:ext cx="91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err="1">
                  <a:solidFill>
                    <a:schemeClr val="bg1"/>
                  </a:solidFill>
                </a:rPr>
                <a:t>Framebuffer</a:t>
              </a:r>
              <a:endParaRPr lang="en-US" sz="2000" dirty="0"/>
            </a:p>
          </p:txBody>
        </p:sp>
      </p:grp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3581400" y="3352800"/>
            <a:ext cx="1447800" cy="457200"/>
            <a:chOff x="528" y="2016"/>
            <a:chExt cx="912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6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Window</a:t>
              </a:r>
              <a:endParaRPr lang="en-US" sz="2000"/>
            </a:p>
          </p:txBody>
        </p:sp>
      </p:grpSp>
      <p:sp>
        <p:nvSpPr>
          <p:cNvPr id="1359881" name="Line 1033"/>
          <p:cNvSpPr>
            <a:spLocks noChangeShapeType="1"/>
          </p:cNvSpPr>
          <p:nvPr/>
        </p:nvSpPr>
        <p:spPr bwMode="auto">
          <a:xfrm>
            <a:off x="4267200" y="2133600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2" name="Rectangle 1034"/>
          <p:cNvSpPr>
            <a:spLocks noChangeArrowheads="1"/>
          </p:cNvSpPr>
          <p:nvPr/>
        </p:nvSpPr>
        <p:spPr bwMode="auto">
          <a:xfrm>
            <a:off x="3505200" y="6858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3" name="Text Box 1035"/>
          <p:cNvSpPr txBox="1">
            <a:spLocks noChangeArrowheads="1"/>
          </p:cNvSpPr>
          <p:nvPr/>
        </p:nvSpPr>
        <p:spPr bwMode="auto">
          <a:xfrm>
            <a:off x="3581400" y="762000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/>
              <a:t>    Data</a:t>
            </a:r>
          </a:p>
        </p:txBody>
      </p:sp>
      <p:grpSp>
        <p:nvGrpSpPr>
          <p:cNvPr id="4" name="Group 1036"/>
          <p:cNvGrpSpPr>
            <a:grpSpLocks/>
          </p:cNvGrpSpPr>
          <p:nvPr/>
        </p:nvGrpSpPr>
        <p:grpSpPr bwMode="auto">
          <a:xfrm>
            <a:off x="3581400" y="1676400"/>
            <a:ext cx="1447800" cy="457200"/>
            <a:chOff x="2304" y="1440"/>
            <a:chExt cx="912" cy="288"/>
          </a:xfrm>
        </p:grpSpPr>
        <p:sp>
          <p:nvSpPr>
            <p:cNvPr id="1359885" name="Rectangle 1037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6" name="Text Box 1038"/>
            <p:cNvSpPr txBox="1">
              <a:spLocks noChangeArrowheads="1"/>
            </p:cNvSpPr>
            <p:nvPr/>
          </p:nvSpPr>
          <p:spPr bwMode="auto">
            <a:xfrm>
              <a:off x="2400" y="1440"/>
              <a:ext cx="5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Widget</a:t>
              </a:r>
            </a:p>
          </p:txBody>
        </p:sp>
      </p:grpSp>
      <p:sp>
        <p:nvSpPr>
          <p:cNvPr id="1359887" name="Text Box 1039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sp>
        <p:nvSpPr>
          <p:cNvPr id="1359888" name="Line 1040"/>
          <p:cNvSpPr>
            <a:spLocks noChangeShapeType="1"/>
          </p:cNvSpPr>
          <p:nvPr/>
        </p:nvSpPr>
        <p:spPr bwMode="auto">
          <a:xfrm flipV="1">
            <a:off x="5105400" y="1066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59890" name="Line 1042"/>
          <p:cNvSpPr>
            <a:spLocks noChangeShapeType="1"/>
          </p:cNvSpPr>
          <p:nvPr/>
        </p:nvSpPr>
        <p:spPr bwMode="auto">
          <a:xfrm>
            <a:off x="4267200" y="38862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043"/>
          <p:cNvGrpSpPr>
            <a:grpSpLocks/>
          </p:cNvGrpSpPr>
          <p:nvPr/>
        </p:nvGrpSpPr>
        <p:grpSpPr bwMode="auto">
          <a:xfrm>
            <a:off x="3505200" y="54435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3927042" name="Clip" r:id="rId5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894" name="Line 1046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95" name="Line 1047"/>
          <p:cNvSpPr>
            <a:spLocks noChangeShapeType="1"/>
          </p:cNvSpPr>
          <p:nvPr/>
        </p:nvSpPr>
        <p:spPr bwMode="auto">
          <a:xfrm>
            <a:off x="4267200" y="11430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48"/>
          <p:cNvGrpSpPr>
            <a:grpSpLocks/>
          </p:cNvGrpSpPr>
          <p:nvPr/>
        </p:nvGrpSpPr>
        <p:grpSpPr bwMode="auto">
          <a:xfrm>
            <a:off x="1066800" y="4343400"/>
            <a:ext cx="1447800" cy="762000"/>
            <a:chOff x="672" y="2736"/>
            <a:chExt cx="912" cy="480"/>
          </a:xfrm>
        </p:grpSpPr>
        <p:sp>
          <p:nvSpPr>
            <p:cNvPr id="1359897" name="Text Box 1049"/>
            <p:cNvSpPr txBox="1">
              <a:spLocks noChangeArrowheads="1"/>
            </p:cNvSpPr>
            <p:nvPr/>
          </p:nvSpPr>
          <p:spPr bwMode="auto">
            <a:xfrm>
              <a:off x="979" y="2736"/>
              <a:ext cx="3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sp>
          <p:nvSpPr>
            <p:cNvPr id="1359898" name="Rectangle 1050"/>
            <p:cNvSpPr>
              <a:spLocks noChangeArrowheads="1"/>
            </p:cNvSpPr>
            <p:nvPr/>
          </p:nvSpPr>
          <p:spPr bwMode="auto">
            <a:xfrm>
              <a:off x="672" y="2784"/>
              <a:ext cx="912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59899" name="Oval 1051"/>
            <p:cNvSpPr>
              <a:spLocks noChangeArrowheads="1"/>
            </p:cNvSpPr>
            <p:nvPr/>
          </p:nvSpPr>
          <p:spPr bwMode="auto">
            <a:xfrm>
              <a:off x="81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0" name="Oval 1052"/>
            <p:cNvSpPr>
              <a:spLocks noChangeArrowheads="1"/>
            </p:cNvSpPr>
            <p:nvPr/>
          </p:nvSpPr>
          <p:spPr bwMode="auto">
            <a:xfrm>
              <a:off x="91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1" name="Oval 1053"/>
            <p:cNvSpPr>
              <a:spLocks noChangeArrowheads="1"/>
            </p:cNvSpPr>
            <p:nvPr/>
          </p:nvSpPr>
          <p:spPr bwMode="auto">
            <a:xfrm>
              <a:off x="100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2" name="Oval 1054"/>
            <p:cNvSpPr>
              <a:spLocks noChangeArrowheads="1"/>
            </p:cNvSpPr>
            <p:nvPr/>
          </p:nvSpPr>
          <p:spPr bwMode="auto">
            <a:xfrm>
              <a:off x="1104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3" name="Oval 1055"/>
            <p:cNvSpPr>
              <a:spLocks noChangeArrowheads="1"/>
            </p:cNvSpPr>
            <p:nvPr/>
          </p:nvSpPr>
          <p:spPr bwMode="auto">
            <a:xfrm>
              <a:off x="120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4" name="Oval 1056"/>
            <p:cNvSpPr>
              <a:spLocks noChangeArrowheads="1"/>
            </p:cNvSpPr>
            <p:nvPr/>
          </p:nvSpPr>
          <p:spPr bwMode="auto">
            <a:xfrm>
              <a:off x="129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5" name="Oval 1057"/>
            <p:cNvSpPr>
              <a:spLocks noChangeArrowheads="1"/>
            </p:cNvSpPr>
            <p:nvPr/>
          </p:nvSpPr>
          <p:spPr bwMode="auto">
            <a:xfrm>
              <a:off x="139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6" name="Oval 1058"/>
            <p:cNvSpPr>
              <a:spLocks noChangeArrowheads="1"/>
            </p:cNvSpPr>
            <p:nvPr/>
          </p:nvSpPr>
          <p:spPr bwMode="auto">
            <a:xfrm>
              <a:off x="148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7" name="Oval 1059"/>
            <p:cNvSpPr>
              <a:spLocks noChangeArrowheads="1"/>
            </p:cNvSpPr>
            <p:nvPr/>
          </p:nvSpPr>
          <p:spPr bwMode="auto">
            <a:xfrm>
              <a:off x="72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8" name="Oval 1060"/>
            <p:cNvSpPr>
              <a:spLocks noChangeArrowheads="1"/>
            </p:cNvSpPr>
            <p:nvPr/>
          </p:nvSpPr>
          <p:spPr bwMode="auto">
            <a:xfrm>
              <a:off x="81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9" name="Oval 1061"/>
            <p:cNvSpPr>
              <a:spLocks noChangeArrowheads="1"/>
            </p:cNvSpPr>
            <p:nvPr/>
          </p:nvSpPr>
          <p:spPr bwMode="auto">
            <a:xfrm>
              <a:off x="91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0" name="Oval 1062"/>
            <p:cNvSpPr>
              <a:spLocks noChangeArrowheads="1"/>
            </p:cNvSpPr>
            <p:nvPr/>
          </p:nvSpPr>
          <p:spPr bwMode="auto">
            <a:xfrm>
              <a:off x="100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1" name="Oval 1063"/>
            <p:cNvSpPr>
              <a:spLocks noChangeArrowheads="1"/>
            </p:cNvSpPr>
            <p:nvPr/>
          </p:nvSpPr>
          <p:spPr bwMode="auto">
            <a:xfrm>
              <a:off x="1104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2" name="Oval 1064"/>
            <p:cNvSpPr>
              <a:spLocks noChangeArrowheads="1"/>
            </p:cNvSpPr>
            <p:nvPr/>
          </p:nvSpPr>
          <p:spPr bwMode="auto">
            <a:xfrm>
              <a:off x="120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3" name="Oval 1065"/>
            <p:cNvSpPr>
              <a:spLocks noChangeArrowheads="1"/>
            </p:cNvSpPr>
            <p:nvPr/>
          </p:nvSpPr>
          <p:spPr bwMode="auto">
            <a:xfrm>
              <a:off x="129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4" name="Oval 1066"/>
            <p:cNvSpPr>
              <a:spLocks noChangeArrowheads="1"/>
            </p:cNvSpPr>
            <p:nvPr/>
          </p:nvSpPr>
          <p:spPr bwMode="auto">
            <a:xfrm>
              <a:off x="139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5" name="Oval 1067"/>
            <p:cNvSpPr>
              <a:spLocks noChangeArrowheads="1"/>
            </p:cNvSpPr>
            <p:nvPr/>
          </p:nvSpPr>
          <p:spPr bwMode="auto">
            <a:xfrm>
              <a:off x="148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6" name="Oval 1068"/>
            <p:cNvSpPr>
              <a:spLocks noChangeArrowheads="1"/>
            </p:cNvSpPr>
            <p:nvPr/>
          </p:nvSpPr>
          <p:spPr bwMode="auto">
            <a:xfrm>
              <a:off x="72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7" name="Oval 1069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8" name="Oval 1070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9" name="Oval 1071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0" name="Oval 1072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1" name="Oval 1073"/>
            <p:cNvSpPr>
              <a:spLocks noChangeArrowheads="1"/>
            </p:cNvSpPr>
            <p:nvPr/>
          </p:nvSpPr>
          <p:spPr bwMode="auto">
            <a:xfrm>
              <a:off x="120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2" name="Oval 1074"/>
            <p:cNvSpPr>
              <a:spLocks noChangeArrowheads="1"/>
            </p:cNvSpPr>
            <p:nvPr/>
          </p:nvSpPr>
          <p:spPr bwMode="auto">
            <a:xfrm>
              <a:off x="129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3" name="Oval 1075"/>
            <p:cNvSpPr>
              <a:spLocks noChangeArrowheads="1"/>
            </p:cNvSpPr>
            <p:nvPr/>
          </p:nvSpPr>
          <p:spPr bwMode="auto">
            <a:xfrm>
              <a:off x="139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4" name="Oval 1076"/>
            <p:cNvSpPr>
              <a:spLocks noChangeArrowheads="1"/>
            </p:cNvSpPr>
            <p:nvPr/>
          </p:nvSpPr>
          <p:spPr bwMode="auto">
            <a:xfrm>
              <a:off x="148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5" name="Oval 1077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6" name="Oval 1078"/>
            <p:cNvSpPr>
              <a:spLocks noChangeArrowheads="1"/>
            </p:cNvSpPr>
            <p:nvPr/>
          </p:nvSpPr>
          <p:spPr bwMode="auto">
            <a:xfrm>
              <a:off x="81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7" name="Oval 1079"/>
            <p:cNvSpPr>
              <a:spLocks noChangeArrowheads="1"/>
            </p:cNvSpPr>
            <p:nvPr/>
          </p:nvSpPr>
          <p:spPr bwMode="auto">
            <a:xfrm>
              <a:off x="91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8" name="Oval 1080"/>
            <p:cNvSpPr>
              <a:spLocks noChangeArrowheads="1"/>
            </p:cNvSpPr>
            <p:nvPr/>
          </p:nvSpPr>
          <p:spPr bwMode="auto">
            <a:xfrm>
              <a:off x="100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9" name="Oval 1081"/>
            <p:cNvSpPr>
              <a:spLocks noChangeArrowheads="1"/>
            </p:cNvSpPr>
            <p:nvPr/>
          </p:nvSpPr>
          <p:spPr bwMode="auto">
            <a:xfrm>
              <a:off x="1104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0" name="Oval 1082"/>
            <p:cNvSpPr>
              <a:spLocks noChangeArrowheads="1"/>
            </p:cNvSpPr>
            <p:nvPr/>
          </p:nvSpPr>
          <p:spPr bwMode="auto">
            <a:xfrm>
              <a:off x="120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1" name="Oval 1083"/>
            <p:cNvSpPr>
              <a:spLocks noChangeArrowheads="1"/>
            </p:cNvSpPr>
            <p:nvPr/>
          </p:nvSpPr>
          <p:spPr bwMode="auto">
            <a:xfrm>
              <a:off x="129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2" name="Oval 1084"/>
            <p:cNvSpPr>
              <a:spLocks noChangeArrowheads="1"/>
            </p:cNvSpPr>
            <p:nvPr/>
          </p:nvSpPr>
          <p:spPr bwMode="auto">
            <a:xfrm>
              <a:off x="139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3" name="Oval 1085"/>
            <p:cNvSpPr>
              <a:spLocks noChangeArrowheads="1"/>
            </p:cNvSpPr>
            <p:nvPr/>
          </p:nvSpPr>
          <p:spPr bwMode="auto">
            <a:xfrm>
              <a:off x="148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4" name="Oval 1086"/>
            <p:cNvSpPr>
              <a:spLocks noChangeArrowheads="1"/>
            </p:cNvSpPr>
            <p:nvPr/>
          </p:nvSpPr>
          <p:spPr bwMode="auto">
            <a:xfrm>
              <a:off x="72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946" name="Rectangle 1098"/>
          <p:cNvSpPr>
            <a:spLocks noChangeArrowheads="1"/>
          </p:cNvSpPr>
          <p:nvPr/>
        </p:nvSpPr>
        <p:spPr bwMode="auto">
          <a:xfrm>
            <a:off x="1066800" y="685800"/>
            <a:ext cx="14478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9947" name="Text Box 1099"/>
          <p:cNvSpPr txBox="1">
            <a:spLocks noChangeArrowheads="1"/>
          </p:cNvSpPr>
          <p:nvPr/>
        </p:nvSpPr>
        <p:spPr bwMode="auto">
          <a:xfrm>
            <a:off x="1143000" y="762000"/>
            <a:ext cx="5334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1359948" name="Text Box 1100"/>
          <p:cNvSpPr txBox="1">
            <a:spLocks noChangeArrowheads="1"/>
          </p:cNvSpPr>
          <p:nvPr/>
        </p:nvSpPr>
        <p:spPr bwMode="auto">
          <a:xfrm>
            <a:off x="1752600" y="762000"/>
            <a:ext cx="6096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6.2</a:t>
            </a:r>
          </a:p>
        </p:txBody>
      </p:sp>
      <p:grpSp>
        <p:nvGrpSpPr>
          <p:cNvPr id="7" name="Group 102"/>
          <p:cNvGrpSpPr/>
          <p:nvPr/>
        </p:nvGrpSpPr>
        <p:grpSpPr>
          <a:xfrm>
            <a:off x="1066800" y="3352800"/>
            <a:ext cx="1447800" cy="685800"/>
            <a:chOff x="1066800" y="3352800"/>
            <a:chExt cx="1447800" cy="685800"/>
          </a:xfrm>
        </p:grpSpPr>
        <p:grpSp>
          <p:nvGrpSpPr>
            <p:cNvPr id="8" name="Group 1101"/>
            <p:cNvGrpSpPr>
              <a:grpSpLocks/>
            </p:cNvGrpSpPr>
            <p:nvPr/>
          </p:nvGrpSpPr>
          <p:grpSpPr bwMode="auto">
            <a:xfrm>
              <a:off x="1066800" y="3352800"/>
              <a:ext cx="1447800" cy="685800"/>
              <a:chOff x="672" y="2112"/>
              <a:chExt cx="912" cy="432"/>
            </a:xfrm>
          </p:grpSpPr>
          <p:sp>
            <p:nvSpPr>
              <p:cNvPr id="1359951" name="Rectangle 1103"/>
              <p:cNvSpPr>
                <a:spLocks noChangeArrowheads="1"/>
              </p:cNvSpPr>
              <p:nvPr/>
            </p:nvSpPr>
            <p:spPr bwMode="auto">
              <a:xfrm>
                <a:off x="720" y="2160"/>
                <a:ext cx="384" cy="33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59950" name="Rectangle 1102"/>
              <p:cNvSpPr>
                <a:spLocks noChangeArrowheads="1"/>
              </p:cNvSpPr>
              <p:nvPr/>
            </p:nvSpPr>
            <p:spPr bwMode="auto">
              <a:xfrm>
                <a:off x="672" y="2112"/>
                <a:ext cx="912" cy="4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1828800" y="3505200"/>
              <a:ext cx="609600" cy="4572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1103"/>
            <p:cNvSpPr>
              <a:spLocks noChangeArrowheads="1"/>
            </p:cNvSpPr>
            <p:nvPr/>
          </p:nvSpPr>
          <p:spPr bwMode="auto">
            <a:xfrm>
              <a:off x="1143000" y="35052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828800" y="35814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01"/>
          <p:cNvGrpSpPr/>
          <p:nvPr/>
        </p:nvGrpSpPr>
        <p:grpSpPr>
          <a:xfrm>
            <a:off x="1066800" y="1676400"/>
            <a:ext cx="1447800" cy="685800"/>
            <a:chOff x="1066800" y="1676400"/>
            <a:chExt cx="1447800" cy="685800"/>
          </a:xfrm>
        </p:grpSpPr>
        <p:sp>
          <p:nvSpPr>
            <p:cNvPr id="100" name="Rectangle 1103"/>
            <p:cNvSpPr>
              <a:spLocks noChangeArrowheads="1"/>
            </p:cNvSpPr>
            <p:nvPr/>
          </p:nvSpPr>
          <p:spPr bwMode="auto">
            <a:xfrm>
              <a:off x="1143000" y="18288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8" name="Rectangle 1090"/>
            <p:cNvSpPr>
              <a:spLocks noChangeArrowheads="1"/>
            </p:cNvSpPr>
            <p:nvPr/>
          </p:nvSpPr>
          <p:spPr bwMode="auto">
            <a:xfrm>
              <a:off x="1066800" y="1676400"/>
              <a:ext cx="1447800" cy="685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1091"/>
            <p:cNvGrpSpPr>
              <a:grpSpLocks/>
            </p:cNvGrpSpPr>
            <p:nvPr/>
          </p:nvGrpSpPr>
          <p:grpSpPr bwMode="auto">
            <a:xfrm>
              <a:off x="1219200" y="1828657"/>
              <a:ext cx="152400" cy="380856"/>
              <a:chOff x="1968" y="1145"/>
              <a:chExt cx="192" cy="377"/>
            </a:xfrm>
          </p:grpSpPr>
          <p:sp>
            <p:nvSpPr>
              <p:cNvPr id="1359940" name="Rectangle 1092"/>
              <p:cNvSpPr>
                <a:spLocks noChangeArrowheads="1"/>
              </p:cNvSpPr>
              <p:nvPr/>
            </p:nvSpPr>
            <p:spPr bwMode="auto">
              <a:xfrm>
                <a:off x="1968" y="1145"/>
                <a:ext cx="192" cy="3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941" name="Rectangle 1093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4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1828800" y="18288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 Box 1097"/>
            <p:cNvSpPr txBox="1">
              <a:spLocks noChangeArrowheads="1"/>
            </p:cNvSpPr>
            <p:nvPr/>
          </p:nvSpPr>
          <p:spPr bwMode="auto">
            <a:xfrm>
              <a:off x="1905000" y="1828800"/>
              <a:ext cx="457200" cy="24622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000" dirty="0"/>
                <a:t>6.2</a:t>
              </a:r>
            </a:p>
          </p:txBody>
        </p:sp>
        <p:grpSp>
          <p:nvGrpSpPr>
            <p:cNvPr id="11" name="Group 1094"/>
            <p:cNvGrpSpPr>
              <a:grpSpLocks/>
            </p:cNvGrpSpPr>
            <p:nvPr/>
          </p:nvGrpSpPr>
          <p:grpSpPr bwMode="auto">
            <a:xfrm>
              <a:off x="1371600" y="1981200"/>
              <a:ext cx="381000" cy="152400"/>
              <a:chOff x="3744" y="2544"/>
              <a:chExt cx="480" cy="96"/>
            </a:xfrm>
          </p:grpSpPr>
          <p:sp>
            <p:nvSpPr>
              <p:cNvPr id="1359943" name="Line 1095"/>
              <p:cNvSpPr>
                <a:spLocks noChangeShapeType="1"/>
              </p:cNvSpPr>
              <p:nvPr/>
            </p:nvSpPr>
            <p:spPr bwMode="auto">
              <a:xfrm>
                <a:off x="3744" y="254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944" name="AutoShape 1096"/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8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112" name="Straight Arrow Connector 111"/>
          <p:cNvCxnSpPr>
            <a:stCxn id="126" idx="1"/>
            <a:endCxn id="1359944" idx="4"/>
          </p:cNvCxnSpPr>
          <p:nvPr/>
        </p:nvCxnSpPr>
        <p:spPr>
          <a:xfrm rot="10800000">
            <a:off x="1638300" y="2133600"/>
            <a:ext cx="1028700" cy="337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25" idx="1"/>
          </p:cNvCxnSpPr>
          <p:nvPr/>
        </p:nvCxnSpPr>
        <p:spPr>
          <a:xfrm rot="10800000">
            <a:off x="1295400" y="2133600"/>
            <a:ext cx="20574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5" idx="1"/>
            <a:endCxn id="1359951" idx="0"/>
          </p:cNvCxnSpPr>
          <p:nvPr/>
        </p:nvCxnSpPr>
        <p:spPr>
          <a:xfrm rot="10800000" flipV="1">
            <a:off x="1447800" y="3162300"/>
            <a:ext cx="19050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352800" y="2971800"/>
            <a:ext cx="19812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Syntactic Sugar 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667000" y="2286000"/>
            <a:ext cx="31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Abstraction Representation</a:t>
            </a:r>
            <a:endParaRPr lang="en-US" dirty="0"/>
          </a:p>
        </p:txBody>
      </p:sp>
      <p:sp>
        <p:nvSpPr>
          <p:cNvPr id="127" name="Plus 126"/>
          <p:cNvSpPr/>
          <p:nvPr/>
        </p:nvSpPr>
        <p:spPr>
          <a:xfrm>
            <a:off x="4038600" y="2667000"/>
            <a:ext cx="381000" cy="304800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~PP3483.WAV">
            <a:hlinkClick r:id="" action="ppaction://media"/>
          </p:cNvPr>
          <p:cNvPicPr>
            <a:picLocks noRot="1" noChangeAspect="1"/>
          </p:cNvPicPr>
          <p:nvPr>
            <a:wavAudioFile r:embed="rId2" name="~PP3483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Default 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System chooses which abstractions/</a:t>
            </a:r>
            <a:r>
              <a:rPr lang="en-US" dirty="0" err="1" smtClean="0"/>
              <a:t>interactors</a:t>
            </a:r>
            <a:r>
              <a:rPr lang="en-US" dirty="0" smtClean="0"/>
              <a:t>  in a layer  are shared</a:t>
            </a:r>
          </a:p>
          <a:p>
            <a:pPr lvl="1"/>
            <a:r>
              <a:rPr lang="en-US" dirty="0" smtClean="0"/>
              <a:t>Cannot share nothing</a:t>
            </a:r>
          </a:p>
          <a:p>
            <a:pPr lvl="1"/>
            <a:r>
              <a:rPr lang="en-US" dirty="0" smtClean="0"/>
              <a:t>Sharing of all objects (of some type) is </a:t>
            </a:r>
            <a:r>
              <a:rPr lang="en-US" dirty="0" smtClean="0"/>
              <a:t>usual</a:t>
            </a:r>
          </a:p>
          <a:p>
            <a:r>
              <a:rPr lang="en-US" dirty="0" smtClean="0"/>
              <a:t>System chooses when  changed to shared objects are sent to others</a:t>
            </a:r>
          </a:p>
          <a:p>
            <a:pPr lvl="1"/>
            <a:r>
              <a:rPr lang="en-US" dirty="0" smtClean="0"/>
              <a:t>Must be sent eventually</a:t>
            </a:r>
          </a:p>
          <a:p>
            <a:pPr lvl="1"/>
            <a:r>
              <a:rPr lang="en-US" dirty="0" smtClean="0"/>
              <a:t>Immediately is usual</a:t>
            </a:r>
          </a:p>
          <a:p>
            <a:r>
              <a:rPr lang="en-US" dirty="0" smtClean="0"/>
              <a:t>System chooses granularity of  merging, cc, ac</a:t>
            </a:r>
          </a:p>
          <a:p>
            <a:pPr lvl="1"/>
            <a:r>
              <a:rPr lang="en-US" dirty="0" smtClean="0"/>
              <a:t>Finest possible is usual (window, widget, primitive model objects)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~PP1735.WAV">
            <a:hlinkClick r:id="" action="ppaction://media"/>
          </p:cNvPr>
          <p:cNvPicPr>
            <a:picLocks noRot="1" noChangeAspect="1"/>
          </p:cNvPicPr>
          <p:nvPr>
            <a:wavAudioFile r:embed="rId2" name="~PP173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Flexibility vs. Layers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676400" y="3200400"/>
            <a:ext cx="4572000" cy="1219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76400" y="4495800"/>
            <a:ext cx="45720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76400" y="2438400"/>
            <a:ext cx="4572000" cy="685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4" name="~PP3108.WAV">
            <a:hlinkClick r:id="" action="ppaction://media"/>
          </p:cNvPr>
          <p:cNvPicPr>
            <a:picLocks noRot="1" noChangeAspect="1"/>
          </p:cNvPicPr>
          <p:nvPr>
            <a:wavAudioFile r:embed="rId1" name="~PP310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smtClean="0"/>
              <a:t>Flexibility Desired</a:t>
            </a:r>
            <a:endParaRPr lang="en-US" b="1" dirty="0"/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3505200" y="4419600"/>
            <a:ext cx="1524000" cy="457200"/>
            <a:chOff x="2304" y="2496"/>
            <a:chExt cx="960" cy="288"/>
          </a:xfrm>
        </p:grpSpPr>
        <p:sp>
          <p:nvSpPr>
            <p:cNvPr id="1359876" name="Rectangle 1028"/>
            <p:cNvSpPr>
              <a:spLocks noChangeArrowheads="1"/>
            </p:cNvSpPr>
            <p:nvPr/>
          </p:nvSpPr>
          <p:spPr bwMode="auto">
            <a:xfrm>
              <a:off x="2352" y="2496"/>
              <a:ext cx="912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77" name="Text Box 1029"/>
            <p:cNvSpPr txBox="1">
              <a:spLocks noChangeArrowheads="1"/>
            </p:cNvSpPr>
            <p:nvPr/>
          </p:nvSpPr>
          <p:spPr bwMode="auto">
            <a:xfrm>
              <a:off x="2304" y="2496"/>
              <a:ext cx="91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 err="1">
                  <a:solidFill>
                    <a:schemeClr val="bg1"/>
                  </a:solidFill>
                </a:rPr>
                <a:t>Framebuffer</a:t>
              </a:r>
              <a:endParaRPr lang="en-US" sz="2000" dirty="0"/>
            </a:p>
          </p:txBody>
        </p:sp>
      </p:grp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3581400" y="3352800"/>
            <a:ext cx="1447800" cy="457200"/>
            <a:chOff x="528" y="2016"/>
            <a:chExt cx="912" cy="288"/>
          </a:xfrm>
        </p:grpSpPr>
        <p:sp>
          <p:nvSpPr>
            <p:cNvPr id="1359879" name="Rectangle 1031"/>
            <p:cNvSpPr>
              <a:spLocks noChangeArrowheads="1"/>
            </p:cNvSpPr>
            <p:nvPr/>
          </p:nvSpPr>
          <p:spPr bwMode="auto">
            <a:xfrm>
              <a:off x="528" y="2016"/>
              <a:ext cx="912" cy="288"/>
            </a:xfrm>
            <a:prstGeom prst="rect">
              <a:avLst/>
            </a:prstGeom>
            <a:solidFill>
              <a:srgbClr val="138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0" name="Text Box 1032"/>
            <p:cNvSpPr txBox="1">
              <a:spLocks noChangeArrowheads="1"/>
            </p:cNvSpPr>
            <p:nvPr/>
          </p:nvSpPr>
          <p:spPr bwMode="auto">
            <a:xfrm>
              <a:off x="576" y="2016"/>
              <a:ext cx="6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Window</a:t>
              </a:r>
              <a:endParaRPr lang="en-US" sz="2000"/>
            </a:p>
          </p:txBody>
        </p:sp>
      </p:grpSp>
      <p:sp>
        <p:nvSpPr>
          <p:cNvPr id="1359881" name="Line 1033"/>
          <p:cNvSpPr>
            <a:spLocks noChangeShapeType="1"/>
          </p:cNvSpPr>
          <p:nvPr/>
        </p:nvSpPr>
        <p:spPr bwMode="auto">
          <a:xfrm>
            <a:off x="4267200" y="2133600"/>
            <a:ext cx="0" cy="12192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2" name="Rectangle 1034"/>
          <p:cNvSpPr>
            <a:spLocks noChangeArrowheads="1"/>
          </p:cNvSpPr>
          <p:nvPr/>
        </p:nvSpPr>
        <p:spPr bwMode="auto">
          <a:xfrm>
            <a:off x="3505200" y="685800"/>
            <a:ext cx="14478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83" name="Text Box 1035"/>
          <p:cNvSpPr txBox="1">
            <a:spLocks noChangeArrowheads="1"/>
          </p:cNvSpPr>
          <p:nvPr/>
        </p:nvSpPr>
        <p:spPr bwMode="auto">
          <a:xfrm>
            <a:off x="3581400" y="762000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/>
              <a:t>    Data</a:t>
            </a:r>
          </a:p>
        </p:txBody>
      </p:sp>
      <p:grpSp>
        <p:nvGrpSpPr>
          <p:cNvPr id="4" name="Group 1036"/>
          <p:cNvGrpSpPr>
            <a:grpSpLocks/>
          </p:cNvGrpSpPr>
          <p:nvPr/>
        </p:nvGrpSpPr>
        <p:grpSpPr bwMode="auto">
          <a:xfrm>
            <a:off x="3581400" y="1676400"/>
            <a:ext cx="1447800" cy="457200"/>
            <a:chOff x="2304" y="1440"/>
            <a:chExt cx="912" cy="288"/>
          </a:xfrm>
        </p:grpSpPr>
        <p:sp>
          <p:nvSpPr>
            <p:cNvPr id="1359885" name="Rectangle 1037"/>
            <p:cNvSpPr>
              <a:spLocks noChangeArrowheads="1"/>
            </p:cNvSpPr>
            <p:nvPr/>
          </p:nvSpPr>
          <p:spPr bwMode="auto">
            <a:xfrm>
              <a:off x="2304" y="1440"/>
              <a:ext cx="912" cy="288"/>
            </a:xfrm>
            <a:prstGeom prst="rect">
              <a:avLst/>
            </a:prstGeom>
            <a:solidFill>
              <a:srgbClr val="81DE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886" name="Text Box 1038"/>
            <p:cNvSpPr txBox="1">
              <a:spLocks noChangeArrowheads="1"/>
            </p:cNvSpPr>
            <p:nvPr/>
          </p:nvSpPr>
          <p:spPr bwMode="auto">
            <a:xfrm>
              <a:off x="2400" y="1440"/>
              <a:ext cx="5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/>
                <a:t>Widget</a:t>
              </a:r>
            </a:p>
          </p:txBody>
        </p:sp>
      </p:grpSp>
      <p:sp>
        <p:nvSpPr>
          <p:cNvPr id="1359887" name="Text Box 1039"/>
          <p:cNvSpPr txBox="1">
            <a:spLocks noChangeArrowheads="1"/>
          </p:cNvSpPr>
          <p:nvPr/>
        </p:nvSpPr>
        <p:spPr bwMode="auto">
          <a:xfrm>
            <a:off x="1554163" y="5334000"/>
            <a:ext cx="49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PC</a:t>
            </a:r>
            <a:endParaRPr lang="en-US" sz="2000"/>
          </a:p>
        </p:txBody>
      </p:sp>
      <p:sp>
        <p:nvSpPr>
          <p:cNvPr id="1359888" name="Line 1040"/>
          <p:cNvSpPr>
            <a:spLocks noChangeShapeType="1"/>
          </p:cNvSpPr>
          <p:nvPr/>
        </p:nvSpPr>
        <p:spPr bwMode="auto">
          <a:xfrm flipV="1">
            <a:off x="5105400" y="1066800"/>
            <a:ext cx="0" cy="396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59890" name="Line 1042"/>
          <p:cNvSpPr>
            <a:spLocks noChangeShapeType="1"/>
          </p:cNvSpPr>
          <p:nvPr/>
        </p:nvSpPr>
        <p:spPr bwMode="auto">
          <a:xfrm>
            <a:off x="4267200" y="38862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043"/>
          <p:cNvGrpSpPr>
            <a:grpSpLocks/>
          </p:cNvGrpSpPr>
          <p:nvPr/>
        </p:nvGrpSpPr>
        <p:grpSpPr bwMode="auto">
          <a:xfrm>
            <a:off x="3505200" y="5443538"/>
            <a:ext cx="1590675" cy="1414462"/>
            <a:chOff x="3264" y="3312"/>
            <a:chExt cx="1002" cy="891"/>
          </a:xfrm>
        </p:grpSpPr>
        <p:graphicFrame>
          <p:nvGraphicFramePr>
            <p:cNvPr id="1570816" name="Object 1024"/>
            <p:cNvGraphicFramePr>
              <a:graphicFrameLocks noChangeAspect="1"/>
            </p:cNvGraphicFramePr>
            <p:nvPr/>
          </p:nvGraphicFramePr>
          <p:xfrm>
            <a:off x="3264" y="3312"/>
            <a:ext cx="1002" cy="891"/>
          </p:xfrm>
          <a:graphic>
            <a:graphicData uri="http://schemas.openxmlformats.org/presentationml/2006/ole">
              <p:oleObj spid="_x0000_s3880962" name="Clip" r:id="rId6" imgW="3657600" imgH="3248640" progId="">
                <p:embed/>
              </p:oleObj>
            </a:graphicData>
          </a:graphic>
        </p:graphicFrame>
        <p:sp>
          <p:nvSpPr>
            <p:cNvPr id="1359893" name="Rectangle 1045"/>
            <p:cNvSpPr>
              <a:spLocks noChangeArrowheads="1"/>
            </p:cNvSpPr>
            <p:nvPr/>
          </p:nvSpPr>
          <p:spPr bwMode="auto">
            <a:xfrm>
              <a:off x="3600" y="3408"/>
              <a:ext cx="224" cy="1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894" name="Line 1046"/>
          <p:cNvSpPr>
            <a:spLocks noChangeShapeType="1"/>
          </p:cNvSpPr>
          <p:nvPr/>
        </p:nvSpPr>
        <p:spPr bwMode="auto">
          <a:xfrm>
            <a:off x="4267200" y="48768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9895" name="Line 1047"/>
          <p:cNvSpPr>
            <a:spLocks noChangeShapeType="1"/>
          </p:cNvSpPr>
          <p:nvPr/>
        </p:nvSpPr>
        <p:spPr bwMode="auto">
          <a:xfrm>
            <a:off x="4267200" y="1143000"/>
            <a:ext cx="0" cy="533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48"/>
          <p:cNvGrpSpPr>
            <a:grpSpLocks/>
          </p:cNvGrpSpPr>
          <p:nvPr/>
        </p:nvGrpSpPr>
        <p:grpSpPr bwMode="auto">
          <a:xfrm>
            <a:off x="1066800" y="4343400"/>
            <a:ext cx="1447800" cy="762000"/>
            <a:chOff x="672" y="2736"/>
            <a:chExt cx="912" cy="480"/>
          </a:xfrm>
        </p:grpSpPr>
        <p:sp>
          <p:nvSpPr>
            <p:cNvPr id="1359897" name="Text Box 1049"/>
            <p:cNvSpPr txBox="1">
              <a:spLocks noChangeArrowheads="1"/>
            </p:cNvSpPr>
            <p:nvPr/>
          </p:nvSpPr>
          <p:spPr bwMode="auto">
            <a:xfrm>
              <a:off x="979" y="2736"/>
              <a:ext cx="3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PC</a:t>
              </a:r>
              <a:endParaRPr lang="en-US" sz="2000"/>
            </a:p>
          </p:txBody>
        </p:sp>
        <p:sp>
          <p:nvSpPr>
            <p:cNvPr id="1359898" name="Rectangle 1050"/>
            <p:cNvSpPr>
              <a:spLocks noChangeArrowheads="1"/>
            </p:cNvSpPr>
            <p:nvPr/>
          </p:nvSpPr>
          <p:spPr bwMode="auto">
            <a:xfrm>
              <a:off x="672" y="2784"/>
              <a:ext cx="912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59899" name="Oval 1051"/>
            <p:cNvSpPr>
              <a:spLocks noChangeArrowheads="1"/>
            </p:cNvSpPr>
            <p:nvPr/>
          </p:nvSpPr>
          <p:spPr bwMode="auto">
            <a:xfrm>
              <a:off x="81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0" name="Oval 1052"/>
            <p:cNvSpPr>
              <a:spLocks noChangeArrowheads="1"/>
            </p:cNvSpPr>
            <p:nvPr/>
          </p:nvSpPr>
          <p:spPr bwMode="auto">
            <a:xfrm>
              <a:off x="91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1" name="Oval 1053"/>
            <p:cNvSpPr>
              <a:spLocks noChangeArrowheads="1"/>
            </p:cNvSpPr>
            <p:nvPr/>
          </p:nvSpPr>
          <p:spPr bwMode="auto">
            <a:xfrm>
              <a:off x="100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2" name="Oval 1054"/>
            <p:cNvSpPr>
              <a:spLocks noChangeArrowheads="1"/>
            </p:cNvSpPr>
            <p:nvPr/>
          </p:nvSpPr>
          <p:spPr bwMode="auto">
            <a:xfrm>
              <a:off x="1104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3" name="Oval 1055"/>
            <p:cNvSpPr>
              <a:spLocks noChangeArrowheads="1"/>
            </p:cNvSpPr>
            <p:nvPr/>
          </p:nvSpPr>
          <p:spPr bwMode="auto">
            <a:xfrm>
              <a:off x="120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4" name="Oval 1056"/>
            <p:cNvSpPr>
              <a:spLocks noChangeArrowheads="1"/>
            </p:cNvSpPr>
            <p:nvPr/>
          </p:nvSpPr>
          <p:spPr bwMode="auto">
            <a:xfrm>
              <a:off x="1296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5" name="Oval 1057"/>
            <p:cNvSpPr>
              <a:spLocks noChangeArrowheads="1"/>
            </p:cNvSpPr>
            <p:nvPr/>
          </p:nvSpPr>
          <p:spPr bwMode="auto">
            <a:xfrm>
              <a:off x="1392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6" name="Oval 1058"/>
            <p:cNvSpPr>
              <a:spLocks noChangeArrowheads="1"/>
            </p:cNvSpPr>
            <p:nvPr/>
          </p:nvSpPr>
          <p:spPr bwMode="auto">
            <a:xfrm>
              <a:off x="1488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7" name="Oval 1059"/>
            <p:cNvSpPr>
              <a:spLocks noChangeArrowheads="1"/>
            </p:cNvSpPr>
            <p:nvPr/>
          </p:nvSpPr>
          <p:spPr bwMode="auto">
            <a:xfrm>
              <a:off x="720" y="2832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8" name="Oval 1060"/>
            <p:cNvSpPr>
              <a:spLocks noChangeArrowheads="1"/>
            </p:cNvSpPr>
            <p:nvPr/>
          </p:nvSpPr>
          <p:spPr bwMode="auto">
            <a:xfrm>
              <a:off x="81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09" name="Oval 1061"/>
            <p:cNvSpPr>
              <a:spLocks noChangeArrowheads="1"/>
            </p:cNvSpPr>
            <p:nvPr/>
          </p:nvSpPr>
          <p:spPr bwMode="auto">
            <a:xfrm>
              <a:off x="91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0" name="Oval 1062"/>
            <p:cNvSpPr>
              <a:spLocks noChangeArrowheads="1"/>
            </p:cNvSpPr>
            <p:nvPr/>
          </p:nvSpPr>
          <p:spPr bwMode="auto">
            <a:xfrm>
              <a:off x="100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1" name="Oval 1063"/>
            <p:cNvSpPr>
              <a:spLocks noChangeArrowheads="1"/>
            </p:cNvSpPr>
            <p:nvPr/>
          </p:nvSpPr>
          <p:spPr bwMode="auto">
            <a:xfrm>
              <a:off x="1104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2" name="Oval 1064"/>
            <p:cNvSpPr>
              <a:spLocks noChangeArrowheads="1"/>
            </p:cNvSpPr>
            <p:nvPr/>
          </p:nvSpPr>
          <p:spPr bwMode="auto">
            <a:xfrm>
              <a:off x="120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3" name="Oval 1065"/>
            <p:cNvSpPr>
              <a:spLocks noChangeArrowheads="1"/>
            </p:cNvSpPr>
            <p:nvPr/>
          </p:nvSpPr>
          <p:spPr bwMode="auto">
            <a:xfrm>
              <a:off x="1296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4" name="Oval 1066"/>
            <p:cNvSpPr>
              <a:spLocks noChangeArrowheads="1"/>
            </p:cNvSpPr>
            <p:nvPr/>
          </p:nvSpPr>
          <p:spPr bwMode="auto">
            <a:xfrm>
              <a:off x="1392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5" name="Oval 1067"/>
            <p:cNvSpPr>
              <a:spLocks noChangeArrowheads="1"/>
            </p:cNvSpPr>
            <p:nvPr/>
          </p:nvSpPr>
          <p:spPr bwMode="auto">
            <a:xfrm>
              <a:off x="1488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6" name="Oval 1068"/>
            <p:cNvSpPr>
              <a:spLocks noChangeArrowheads="1"/>
            </p:cNvSpPr>
            <p:nvPr/>
          </p:nvSpPr>
          <p:spPr bwMode="auto">
            <a:xfrm>
              <a:off x="720" y="2928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7" name="Oval 1069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8" name="Oval 1070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19" name="Oval 1071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0" name="Oval 1072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1" name="Oval 1073"/>
            <p:cNvSpPr>
              <a:spLocks noChangeArrowheads="1"/>
            </p:cNvSpPr>
            <p:nvPr/>
          </p:nvSpPr>
          <p:spPr bwMode="auto">
            <a:xfrm>
              <a:off x="120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2" name="Oval 1074"/>
            <p:cNvSpPr>
              <a:spLocks noChangeArrowheads="1"/>
            </p:cNvSpPr>
            <p:nvPr/>
          </p:nvSpPr>
          <p:spPr bwMode="auto">
            <a:xfrm>
              <a:off x="129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3" name="Oval 1075"/>
            <p:cNvSpPr>
              <a:spLocks noChangeArrowheads="1"/>
            </p:cNvSpPr>
            <p:nvPr/>
          </p:nvSpPr>
          <p:spPr bwMode="auto">
            <a:xfrm>
              <a:off x="139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4" name="Oval 1076"/>
            <p:cNvSpPr>
              <a:spLocks noChangeArrowheads="1"/>
            </p:cNvSpPr>
            <p:nvPr/>
          </p:nvSpPr>
          <p:spPr bwMode="auto">
            <a:xfrm>
              <a:off x="148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5" name="Oval 1077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6" name="Oval 1078"/>
            <p:cNvSpPr>
              <a:spLocks noChangeArrowheads="1"/>
            </p:cNvSpPr>
            <p:nvPr/>
          </p:nvSpPr>
          <p:spPr bwMode="auto">
            <a:xfrm>
              <a:off x="81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7" name="Oval 1079"/>
            <p:cNvSpPr>
              <a:spLocks noChangeArrowheads="1"/>
            </p:cNvSpPr>
            <p:nvPr/>
          </p:nvSpPr>
          <p:spPr bwMode="auto">
            <a:xfrm>
              <a:off x="91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8" name="Oval 1080"/>
            <p:cNvSpPr>
              <a:spLocks noChangeArrowheads="1"/>
            </p:cNvSpPr>
            <p:nvPr/>
          </p:nvSpPr>
          <p:spPr bwMode="auto">
            <a:xfrm>
              <a:off x="100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29" name="Oval 1081"/>
            <p:cNvSpPr>
              <a:spLocks noChangeArrowheads="1"/>
            </p:cNvSpPr>
            <p:nvPr/>
          </p:nvSpPr>
          <p:spPr bwMode="auto">
            <a:xfrm>
              <a:off x="1104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0" name="Oval 1082"/>
            <p:cNvSpPr>
              <a:spLocks noChangeArrowheads="1"/>
            </p:cNvSpPr>
            <p:nvPr/>
          </p:nvSpPr>
          <p:spPr bwMode="auto">
            <a:xfrm>
              <a:off x="120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1" name="Oval 1083"/>
            <p:cNvSpPr>
              <a:spLocks noChangeArrowheads="1"/>
            </p:cNvSpPr>
            <p:nvPr/>
          </p:nvSpPr>
          <p:spPr bwMode="auto">
            <a:xfrm>
              <a:off x="129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2" name="Oval 1084"/>
            <p:cNvSpPr>
              <a:spLocks noChangeArrowheads="1"/>
            </p:cNvSpPr>
            <p:nvPr/>
          </p:nvSpPr>
          <p:spPr bwMode="auto">
            <a:xfrm>
              <a:off x="1392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3" name="Oval 1085"/>
            <p:cNvSpPr>
              <a:spLocks noChangeArrowheads="1"/>
            </p:cNvSpPr>
            <p:nvPr/>
          </p:nvSpPr>
          <p:spPr bwMode="auto">
            <a:xfrm>
              <a:off x="1488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4" name="Oval 1086"/>
            <p:cNvSpPr>
              <a:spLocks noChangeArrowheads="1"/>
            </p:cNvSpPr>
            <p:nvPr/>
          </p:nvSpPr>
          <p:spPr bwMode="auto">
            <a:xfrm>
              <a:off x="720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59946" name="Rectangle 1098"/>
          <p:cNvSpPr>
            <a:spLocks noChangeArrowheads="1"/>
          </p:cNvSpPr>
          <p:nvPr/>
        </p:nvSpPr>
        <p:spPr bwMode="auto">
          <a:xfrm>
            <a:off x="1066800" y="685800"/>
            <a:ext cx="14478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59947" name="Text Box 1099"/>
          <p:cNvSpPr txBox="1">
            <a:spLocks noChangeArrowheads="1"/>
          </p:cNvSpPr>
          <p:nvPr/>
        </p:nvSpPr>
        <p:spPr bwMode="auto">
          <a:xfrm>
            <a:off x="1143000" y="762000"/>
            <a:ext cx="5334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1359948" name="Text Box 1100"/>
          <p:cNvSpPr txBox="1">
            <a:spLocks noChangeArrowheads="1"/>
          </p:cNvSpPr>
          <p:nvPr/>
        </p:nvSpPr>
        <p:spPr bwMode="auto">
          <a:xfrm>
            <a:off x="1752600" y="762000"/>
            <a:ext cx="6096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6.2</a:t>
            </a:r>
          </a:p>
        </p:txBody>
      </p:sp>
      <p:grpSp>
        <p:nvGrpSpPr>
          <p:cNvPr id="7" name="Group 102"/>
          <p:cNvGrpSpPr/>
          <p:nvPr/>
        </p:nvGrpSpPr>
        <p:grpSpPr>
          <a:xfrm>
            <a:off x="1066800" y="3352800"/>
            <a:ext cx="1447800" cy="685800"/>
            <a:chOff x="1066800" y="3352800"/>
            <a:chExt cx="1447800" cy="685800"/>
          </a:xfrm>
        </p:grpSpPr>
        <p:grpSp>
          <p:nvGrpSpPr>
            <p:cNvPr id="8" name="Group 1101"/>
            <p:cNvGrpSpPr>
              <a:grpSpLocks/>
            </p:cNvGrpSpPr>
            <p:nvPr/>
          </p:nvGrpSpPr>
          <p:grpSpPr bwMode="auto">
            <a:xfrm>
              <a:off x="1066800" y="3352800"/>
              <a:ext cx="1447800" cy="685800"/>
              <a:chOff x="672" y="2112"/>
              <a:chExt cx="912" cy="432"/>
            </a:xfrm>
          </p:grpSpPr>
          <p:sp>
            <p:nvSpPr>
              <p:cNvPr id="1359951" name="Rectangle 1103"/>
              <p:cNvSpPr>
                <a:spLocks noChangeArrowheads="1"/>
              </p:cNvSpPr>
              <p:nvPr/>
            </p:nvSpPr>
            <p:spPr bwMode="auto">
              <a:xfrm>
                <a:off x="720" y="2160"/>
                <a:ext cx="384" cy="33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59950" name="Rectangle 1102"/>
              <p:cNvSpPr>
                <a:spLocks noChangeArrowheads="1"/>
              </p:cNvSpPr>
              <p:nvPr/>
            </p:nvSpPr>
            <p:spPr bwMode="auto">
              <a:xfrm>
                <a:off x="672" y="2112"/>
                <a:ext cx="912" cy="4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1828800" y="3505200"/>
              <a:ext cx="609600" cy="4572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1103"/>
            <p:cNvSpPr>
              <a:spLocks noChangeArrowheads="1"/>
            </p:cNvSpPr>
            <p:nvPr/>
          </p:nvSpPr>
          <p:spPr bwMode="auto">
            <a:xfrm>
              <a:off x="1143000" y="35052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828800" y="35814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01"/>
          <p:cNvGrpSpPr/>
          <p:nvPr/>
        </p:nvGrpSpPr>
        <p:grpSpPr>
          <a:xfrm>
            <a:off x="1066800" y="1676400"/>
            <a:ext cx="1447800" cy="685800"/>
            <a:chOff x="1066800" y="1676400"/>
            <a:chExt cx="1447800" cy="685800"/>
          </a:xfrm>
        </p:grpSpPr>
        <p:sp>
          <p:nvSpPr>
            <p:cNvPr id="100" name="Rectangle 1103"/>
            <p:cNvSpPr>
              <a:spLocks noChangeArrowheads="1"/>
            </p:cNvSpPr>
            <p:nvPr/>
          </p:nvSpPr>
          <p:spPr bwMode="auto">
            <a:xfrm>
              <a:off x="1143000" y="18288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59938" name="Rectangle 1090"/>
            <p:cNvSpPr>
              <a:spLocks noChangeArrowheads="1"/>
            </p:cNvSpPr>
            <p:nvPr/>
          </p:nvSpPr>
          <p:spPr bwMode="auto">
            <a:xfrm>
              <a:off x="1066800" y="1676400"/>
              <a:ext cx="1447800" cy="685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1091"/>
            <p:cNvGrpSpPr>
              <a:grpSpLocks/>
            </p:cNvGrpSpPr>
            <p:nvPr/>
          </p:nvGrpSpPr>
          <p:grpSpPr bwMode="auto">
            <a:xfrm>
              <a:off x="1219200" y="1828657"/>
              <a:ext cx="152400" cy="380856"/>
              <a:chOff x="1968" y="1145"/>
              <a:chExt cx="192" cy="377"/>
            </a:xfrm>
          </p:grpSpPr>
          <p:sp>
            <p:nvSpPr>
              <p:cNvPr id="1359940" name="Rectangle 1092"/>
              <p:cNvSpPr>
                <a:spLocks noChangeArrowheads="1"/>
              </p:cNvSpPr>
              <p:nvPr/>
            </p:nvSpPr>
            <p:spPr bwMode="auto">
              <a:xfrm>
                <a:off x="1968" y="1145"/>
                <a:ext cx="192" cy="3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941" name="Rectangle 1093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4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1828800" y="18288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 Box 1097"/>
            <p:cNvSpPr txBox="1">
              <a:spLocks noChangeArrowheads="1"/>
            </p:cNvSpPr>
            <p:nvPr/>
          </p:nvSpPr>
          <p:spPr bwMode="auto">
            <a:xfrm>
              <a:off x="1905000" y="1828800"/>
              <a:ext cx="457200" cy="24622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000" dirty="0"/>
                <a:t>6.2</a:t>
              </a:r>
            </a:p>
          </p:txBody>
        </p:sp>
        <p:grpSp>
          <p:nvGrpSpPr>
            <p:cNvPr id="11" name="Group 1094"/>
            <p:cNvGrpSpPr>
              <a:grpSpLocks/>
            </p:cNvGrpSpPr>
            <p:nvPr/>
          </p:nvGrpSpPr>
          <p:grpSpPr bwMode="auto">
            <a:xfrm>
              <a:off x="1371600" y="1981200"/>
              <a:ext cx="381000" cy="152400"/>
              <a:chOff x="3744" y="2544"/>
              <a:chExt cx="480" cy="96"/>
            </a:xfrm>
          </p:grpSpPr>
          <p:sp>
            <p:nvSpPr>
              <p:cNvPr id="1359943" name="Line 1095"/>
              <p:cNvSpPr>
                <a:spLocks noChangeShapeType="1"/>
              </p:cNvSpPr>
              <p:nvPr/>
            </p:nvSpPr>
            <p:spPr bwMode="auto">
              <a:xfrm>
                <a:off x="3744" y="254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944" name="AutoShape 1096"/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8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112" name="Straight Arrow Connector 111"/>
          <p:cNvCxnSpPr>
            <a:stCxn id="126" idx="1"/>
            <a:endCxn id="1359944" idx="4"/>
          </p:cNvCxnSpPr>
          <p:nvPr/>
        </p:nvCxnSpPr>
        <p:spPr>
          <a:xfrm rot="10800000">
            <a:off x="1638300" y="2133600"/>
            <a:ext cx="1028700" cy="337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25" idx="1"/>
          </p:cNvCxnSpPr>
          <p:nvPr/>
        </p:nvCxnSpPr>
        <p:spPr>
          <a:xfrm rot="10800000">
            <a:off x="1295400" y="2133600"/>
            <a:ext cx="20574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5" idx="1"/>
            <a:endCxn id="1359951" idx="0"/>
          </p:cNvCxnSpPr>
          <p:nvPr/>
        </p:nvCxnSpPr>
        <p:spPr>
          <a:xfrm rot="10800000" flipV="1">
            <a:off x="1447800" y="3162300"/>
            <a:ext cx="19050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352800" y="2971800"/>
            <a:ext cx="19812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Syntactic Sugar 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667000" y="2286000"/>
            <a:ext cx="3124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Abstraction Representation</a:t>
            </a:r>
            <a:endParaRPr lang="en-US" dirty="0"/>
          </a:p>
        </p:txBody>
      </p:sp>
      <p:sp>
        <p:nvSpPr>
          <p:cNvPr id="127" name="Plus 126"/>
          <p:cNvSpPr/>
          <p:nvPr/>
        </p:nvSpPr>
        <p:spPr>
          <a:xfrm>
            <a:off x="4038600" y="2667000"/>
            <a:ext cx="381000" cy="304800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162800" y="2362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Coupling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162800" y="28956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Conc. Ctrl.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7162800" y="35052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Access Ctrl.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7162800" y="4050268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Merging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410200" y="4876800"/>
            <a:ext cx="25146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Might want to control granularity of  coupling, conc./access </a:t>
            </a:r>
            <a:r>
              <a:rPr lang="en-US" dirty="0" err="1" smtClean="0"/>
              <a:t>ctrol</a:t>
            </a:r>
            <a:r>
              <a:rPr lang="en-US" dirty="0" smtClean="0"/>
              <a:t>, merging</a:t>
            </a:r>
            <a:endParaRPr lang="en-US" dirty="0"/>
          </a:p>
        </p:txBody>
      </p:sp>
      <p:pic>
        <p:nvPicPr>
          <p:cNvPr id="104" name="~PP4007.WAV">
            <a:hlinkClick r:id="" action="ppaction://media"/>
          </p:cNvPr>
          <p:cNvPicPr>
            <a:picLocks noRot="1" noChangeAspect="1"/>
          </p:cNvPicPr>
          <p:nvPr>
            <a:wavAudioFile r:embed="rId3" name="~PP4007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  <p:bldLst>
      <p:bldP spid="9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Variable Granularity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4267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91200" y="12954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layer can lock entire drawing or individual shapes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2590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Toolkit and window layers can only lock entire drawing</a:t>
            </a:r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Flexibility vs. Layers</a:t>
            </a:r>
            <a:endParaRPr lang="en-US" dirty="0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1676400" y="3200400"/>
            <a:ext cx="4572000" cy="1219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6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76400" y="4495800"/>
            <a:ext cx="45720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76400" y="2438400"/>
            <a:ext cx="4572000" cy="685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4914900" y="2933700"/>
            <a:ext cx="4190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5123766" y="2572434"/>
            <a:ext cx="365759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Variation in granularity of </a:t>
            </a:r>
            <a:r>
              <a:rPr lang="en-US" dirty="0" smtClean="0"/>
              <a:t> Coupling, AC</a:t>
            </a:r>
            <a:r>
              <a:rPr lang="en-US" dirty="0" smtClean="0"/>
              <a:t>, CC, Merging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04800" y="6019800"/>
            <a:ext cx="2667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Hierarchical structures at each level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791200" y="6019800"/>
            <a:ext cx="2743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Nodes in higher layers coalesce in lower layers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048000" y="6019800"/>
            <a:ext cx="2667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Programmer could choose any node</a:t>
            </a:r>
            <a:endParaRPr lang="en-US" dirty="0"/>
          </a:p>
        </p:txBody>
      </p:sp>
      <p:pic>
        <p:nvPicPr>
          <p:cNvPr id="28" name="~PP3877.WAV">
            <a:hlinkClick r:id="" action="ppaction://media"/>
          </p:cNvPr>
          <p:cNvPicPr>
            <a:picLocks noRot="1" noChangeAspect="1"/>
          </p:cNvPicPr>
          <p:nvPr>
            <a:wavAudioFile r:embed="rId2" name="~PP387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ransition advTm="17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4" grpId="0" animBg="1"/>
      <p:bldP spid="3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676400" y="990600"/>
            <a:ext cx="1981200" cy="39624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8600" y="990600"/>
            <a:ext cx="2286000" cy="39624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Flexibility vs. Mapping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pic>
        <p:nvPicPr>
          <p:cNvPr id="22" name="~PP2229.WAV">
            <a:hlinkClick r:id="" action="ppaction://media"/>
          </p:cNvPr>
          <p:cNvPicPr>
            <a:picLocks noRot="1" noChangeAspect="1"/>
          </p:cNvPicPr>
          <p:nvPr>
            <a:wavAudioFile r:embed="rId1" name="~PP222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Flexibility vs. </a:t>
            </a:r>
            <a:r>
              <a:rPr lang="en-US" dirty="0" smtClean="0"/>
              <a:t>Layers</a:t>
            </a:r>
            <a:endParaRPr lang="en-US" dirty="0"/>
          </a:p>
        </p:txBody>
      </p:sp>
      <p:pic>
        <p:nvPicPr>
          <p:cNvPr id="32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066800"/>
            <a:ext cx="4601891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430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0"/>
            <a:ext cx="4414837" cy="23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/>
          <p:nvPr/>
        </p:nvGrpSpPr>
        <p:grpSpPr>
          <a:xfrm>
            <a:off x="1524000" y="6172200"/>
            <a:ext cx="1828800" cy="609600"/>
            <a:chOff x="3581400" y="5638800"/>
            <a:chExt cx="1828800" cy="609600"/>
          </a:xfrm>
        </p:grpSpPr>
        <p:sp>
          <p:nvSpPr>
            <p:cNvPr id="8" name="Rectangle 7"/>
            <p:cNvSpPr/>
            <p:nvPr/>
          </p:nvSpPr>
          <p:spPr>
            <a:xfrm>
              <a:off x="3581400" y="5638800"/>
              <a:ext cx="1828800" cy="609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81400" y="56388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Input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95800" y="56388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Output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733800" y="6096000"/>
              <a:ext cx="6096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48200" y="6094412"/>
              <a:ext cx="609600" cy="1588"/>
            </a:xfrm>
            <a:prstGeom prst="straightConnector1">
              <a:avLst/>
            </a:prstGeom>
            <a:ln w="28575">
              <a:solidFill>
                <a:srgbClr val="0000FF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553200" y="2133600"/>
            <a:ext cx="2057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 collaboration-unaware a single logical program component shared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3810000"/>
            <a:ext cx="3276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 collaboration-aware program, only selected replica state may be shared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838200" y="2971800"/>
            <a:ext cx="57150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2514600" y="2971800"/>
            <a:ext cx="40386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4343400" y="2971800"/>
            <a:ext cx="22098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990600" y="1828800"/>
            <a:ext cx="55626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34000" y="4876800"/>
            <a:ext cx="33528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Programmer would have to explicitly replicate private state in centralized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34000" y="5934670"/>
            <a:ext cx="33528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 fixed collaboration awareness, replicated is more flexible</a:t>
            </a:r>
            <a:endParaRPr lang="en-US" dirty="0"/>
          </a:p>
        </p:txBody>
      </p:sp>
      <p:pic>
        <p:nvPicPr>
          <p:cNvPr id="21" name="~PP1407.WAV">
            <a:hlinkClick r:id="" action="ppaction://media"/>
          </p:cNvPr>
          <p:cNvPicPr>
            <a:picLocks noRot="1" noChangeAspect="1"/>
          </p:cNvPicPr>
          <p:nvPr>
            <a:wavAudioFile r:embed="rId2" name="~PP1407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22" grpId="0" animBg="1"/>
      <p:bldP spid="2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705600" y="17526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8400" y="11430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010400" y="2819400"/>
            <a:ext cx="1752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Collaboration Flexibility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05600" y="2286000"/>
            <a:ext cx="2133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Programmability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10400" y="3657600"/>
            <a:ext cx="1752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Collaboration Awareness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705600" y="1752600"/>
            <a:ext cx="2133600" cy="1828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7" name="~PP3311.WAV">
            <a:hlinkClick r:id="" action="ppaction://media"/>
          </p:cNvPr>
          <p:cNvPicPr>
            <a:picLocks noRot="1" noChangeAspect="1"/>
          </p:cNvPicPr>
          <p:nvPr>
            <a:wavAudioFile r:embed="rId1" name="~PP331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Awareness vs. Layers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676400" y="3200400"/>
            <a:ext cx="4572000" cy="1219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76400" y="990600"/>
            <a:ext cx="4572000" cy="1371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76400" y="4495800"/>
            <a:ext cx="4572000" cy="457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76400" y="2438400"/>
            <a:ext cx="4572000" cy="685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8800" y="6248400"/>
            <a:ext cx="3200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Consider  default sharing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24600" y="4495800"/>
            <a:ext cx="2438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Collaboration unaware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400800" y="2362200"/>
            <a:ext cx="20574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Expose top-level </a:t>
            </a:r>
            <a:r>
              <a:rPr lang="en-US" sz="1600" dirty="0" smtClean="0"/>
              <a:t>widget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400800" y="914400"/>
            <a:ext cx="22860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Unaware if programming patterns, </a:t>
            </a:r>
            <a:r>
              <a:rPr lang="en-US" sz="1600" dirty="0" smtClean="0"/>
              <a:t>replicated,  implicit binding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324600" y="3810000"/>
            <a:ext cx="2438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Collaboration unaware</a:t>
            </a:r>
            <a:endParaRPr lang="en-US" sz="1600" dirty="0"/>
          </a:p>
        </p:txBody>
      </p:sp>
      <p:pic>
        <p:nvPicPr>
          <p:cNvPr id="32" name="~PP224.WAV">
            <a:hlinkClick r:id="" action="ppaction://media"/>
          </p:cNvPr>
          <p:cNvPicPr>
            <a:picLocks noRot="1" noChangeAspect="1"/>
          </p:cNvPicPr>
          <p:nvPr>
            <a:wavAudioFile r:embed="rId2" name="~PP22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ransition advTm="55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71600" y="1447800"/>
            <a:ext cx="2438400" cy="30480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14800" y="1447800"/>
            <a:ext cx="2286000" cy="30480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Architectures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447800" y="3886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524000" y="1600200"/>
            <a:ext cx="19812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202112" y="3886200"/>
            <a:ext cx="2122488" cy="381000"/>
          </a:xfrm>
          <a:prstGeom prst="rect">
            <a:avLst/>
          </a:prstGeom>
          <a:solidFill>
            <a:srgbClr val="6699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447800" y="2858869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1447800" y="2858869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1447800" y="2858869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4191000" y="2858869"/>
            <a:ext cx="21336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>
            <a:off x="2590800" y="2514600"/>
            <a:ext cx="0" cy="381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>
            <a:off x="2590800" y="3505200"/>
            <a:ext cx="0" cy="381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5181600" y="3505200"/>
            <a:ext cx="0" cy="381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3733800" y="3200400"/>
            <a:ext cx="4572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52600" y="5334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 Shared Window System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676400" y="990600"/>
            <a:ext cx="1981200" cy="39624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8600" y="990600"/>
            <a:ext cx="2286000" cy="39624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Awareness vs. Mapping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828800" y="6248400"/>
            <a:ext cx="4648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Consider  zero flexibility: default sharing</a:t>
            </a:r>
            <a:endParaRPr lang="en-US" dirty="0"/>
          </a:p>
        </p:txBody>
      </p:sp>
      <p:pic>
        <p:nvPicPr>
          <p:cNvPr id="23" name="~PP576.WAV">
            <a:hlinkClick r:id="" action="ppaction://media"/>
          </p:cNvPr>
          <p:cNvPicPr>
            <a:picLocks noRot="1" noChangeAspect="1"/>
          </p:cNvPicPr>
          <p:nvPr>
            <a:wavAudioFile r:embed="rId2" name="~PP576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Data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Awareness vs. Functionality</a:t>
            </a:r>
            <a:endParaRPr lang="en-US" dirty="0"/>
          </a:p>
        </p:txBody>
      </p:sp>
      <p:pic>
        <p:nvPicPr>
          <p:cNvPr id="32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066800"/>
            <a:ext cx="4601891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430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0"/>
            <a:ext cx="4414837" cy="23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/>
          <p:nvPr/>
        </p:nvGrpSpPr>
        <p:grpSpPr>
          <a:xfrm>
            <a:off x="1524000" y="6172200"/>
            <a:ext cx="1828800" cy="609600"/>
            <a:chOff x="3581400" y="5638800"/>
            <a:chExt cx="1828800" cy="609600"/>
          </a:xfrm>
        </p:grpSpPr>
        <p:sp>
          <p:nvSpPr>
            <p:cNvPr id="8" name="Rectangle 7"/>
            <p:cNvSpPr/>
            <p:nvPr/>
          </p:nvSpPr>
          <p:spPr>
            <a:xfrm>
              <a:off x="3581400" y="5638800"/>
              <a:ext cx="1828800" cy="609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81400" y="56388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Input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95800" y="56388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Output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733800" y="6096000"/>
              <a:ext cx="6096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48200" y="6094412"/>
              <a:ext cx="609600" cy="1588"/>
            </a:xfrm>
            <a:prstGeom prst="straightConnector1">
              <a:avLst/>
            </a:prstGeom>
            <a:ln w="28575">
              <a:solidFill>
                <a:srgbClr val="0000FF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553200" y="2133600"/>
            <a:ext cx="20574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 default sharing, a single logical program component shared in both cases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838200" y="2971800"/>
            <a:ext cx="57150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2514600" y="2971800"/>
            <a:ext cx="40386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4343400" y="2971800"/>
            <a:ext cx="22098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990600" y="1828800"/>
            <a:ext cx="55626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86400" y="4343400"/>
            <a:ext cx="31242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Application code same in both cases, except for possibly for some exposure of application semantics to correct correctness problems in replication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57600" y="6488668"/>
            <a:ext cx="3200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Consider  default sharing</a:t>
            </a:r>
            <a:endParaRPr lang="en-US" dirty="0"/>
          </a:p>
        </p:txBody>
      </p:sp>
      <p:pic>
        <p:nvPicPr>
          <p:cNvPr id="23" name="~PP625.WAV">
            <a:hlinkClick r:id="" action="ppaction://media"/>
          </p:cNvPr>
          <p:cNvPicPr>
            <a:picLocks noRot="1" noChangeAspect="1"/>
          </p:cNvPicPr>
          <p:nvPr>
            <a:wavAudioFile r:embed="rId2" name="~PP625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  <p:bldP spid="2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705600" y="17526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8400" y="1143000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Metrics?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705600" y="2831068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1" name="Line 1106"/>
          <p:cNvSpPr>
            <a:spLocks noChangeShapeType="1"/>
          </p:cNvSpPr>
          <p:nvPr/>
        </p:nvSpPr>
        <p:spPr bwMode="auto">
          <a:xfrm>
            <a:off x="1524000" y="914400"/>
            <a:ext cx="0" cy="4050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5" name="Line 1107"/>
          <p:cNvSpPr>
            <a:spLocks noChangeShapeType="1"/>
          </p:cNvSpPr>
          <p:nvPr/>
        </p:nvSpPr>
        <p:spPr bwMode="auto">
          <a:xfrm flipH="1">
            <a:off x="1524000" y="4953000"/>
            <a:ext cx="4953000" cy="11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8800" y="511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Centralized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495800" y="5105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91633" y="2825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Layer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85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Framebuffer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3429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Window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2514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Toolkit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685800" y="1371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1752600" y="4538246"/>
            <a:ext cx="1828800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VNC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2600" y="3276600"/>
            <a:ext cx="18288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XTV (X),  </a:t>
            </a:r>
            <a:r>
              <a:rPr lang="en-US" sz="1400" dirty="0" err="1" smtClean="0"/>
              <a:t>Vconf</a:t>
            </a:r>
            <a:r>
              <a:rPr lang="en-US" sz="1400" dirty="0" smtClean="0"/>
              <a:t>, Rapport, LiveMeeting, </a:t>
            </a:r>
            <a:r>
              <a:rPr lang="en-US" sz="1400" dirty="0" err="1" smtClean="0"/>
              <a:t>Webex</a:t>
            </a:r>
            <a:r>
              <a:rPr lang="en-US" sz="1400" dirty="0" smtClean="0"/>
              <a:t>, NetMeeting App Sharing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4114800" y="3276600"/>
            <a:ext cx="2057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Vconf</a:t>
            </a:r>
            <a:r>
              <a:rPr lang="en-US" sz="1600" dirty="0" smtClean="0"/>
              <a:t>, Rapport 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4114800" y="2463225"/>
            <a:ext cx="2057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Habanero</a:t>
            </a:r>
            <a:r>
              <a:rPr lang="en-US" sz="1600" dirty="0" smtClean="0"/>
              <a:t>, JCE (AWT), </a:t>
            </a:r>
            <a:r>
              <a:rPr lang="en-US" sz="1600" dirty="0" err="1" smtClean="0"/>
              <a:t>GroupKit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752600" y="1447800"/>
            <a:ext cx="18288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Google Docs, Suite, Rendezvous, Weasel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14800" y="1066800"/>
            <a:ext cx="205740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Sync, Groove, NetMeeting, LiveMeeting, </a:t>
            </a:r>
            <a:r>
              <a:rPr lang="en-US" sz="1400" dirty="0" err="1" smtClean="0"/>
              <a:t>WebexWhiteboards</a:t>
            </a:r>
            <a:r>
              <a:rPr lang="en-US" sz="1400" dirty="0" smtClean="0"/>
              <a:t>, Presenters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1143000" y="5486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between Program and UI Component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705600" y="1752600"/>
            <a:ext cx="2133600" cy="990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3364468"/>
            <a:ext cx="152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Bandwidth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05600" y="2286000"/>
            <a:ext cx="2133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Programmability</a:t>
            </a:r>
            <a:endParaRPr lang="en-US" dirty="0"/>
          </a:p>
        </p:txBody>
      </p:sp>
      <p:pic>
        <p:nvPicPr>
          <p:cNvPr id="25" name="~PP819.WAV">
            <a:hlinkClick r:id="" action="ppaction://media"/>
          </p:cNvPr>
          <p:cNvPicPr>
            <a:picLocks noRot="1" noChangeAspect="1"/>
          </p:cNvPicPr>
          <p:nvPr>
            <a:wavAudioFile r:embed="rId2" name="~PP819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5.9|11|25.8|40.2|190.3|11.2|1.7|1.6|0.6|21.5|118.8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4.6|24.8|12.7|3.8|25.5|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3|8.1|3.3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5|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2.5|12.5|8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|83.8|53.3|76|204.3|5.2|4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17.4|28.5|37.4|32.1|53.2|33.5|5.4|3.7|18.6|2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7.1|5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2.3|25.7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3.6|9.1|7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8|9.8|19.4|54.3|11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8|0.5|0.5|6.7|55.9|4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33|1.6|1|30.9|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7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5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9|14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3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8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|1.2|21.7|4.2|1.4|5.2|5.3|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2|1.7|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7.6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1|0.5|0.4|0.3|6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5.5|29.1|2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5.5|29.1|2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8.5|42.1|9|2.9|5.1|117.4|3.3|50.5|22.2|6.1|8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4.1|28.3|1.3|27.3|0|100.7|19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9|26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5|26.7|73.9|5.9|0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|10.1|1|9.2|2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24.6|104.6|409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|43.4|0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4|40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21567</TotalTime>
  <Words>4127</Words>
  <Application>Microsoft Office PowerPoint</Application>
  <PresentationFormat>On-screen Show (4:3)</PresentationFormat>
  <Paragraphs>1293</Paragraphs>
  <Slides>92</Slides>
  <Notes>66</Notes>
  <HiddenSlides>0</HiddenSlides>
  <MMClips>85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5" baseType="lpstr">
      <vt:lpstr>Oriel</vt:lpstr>
      <vt:lpstr>Photo Editor Photo</vt:lpstr>
      <vt:lpstr>Clip</vt:lpstr>
      <vt:lpstr>Collaboration Architectures</vt:lpstr>
      <vt:lpstr>Specific Abstractions vs. General Issues</vt:lpstr>
      <vt:lpstr>Architectures</vt:lpstr>
      <vt:lpstr>Architecture?</vt:lpstr>
      <vt:lpstr>Software Architecture</vt:lpstr>
      <vt:lpstr>Distributed Centralized Architecture</vt:lpstr>
      <vt:lpstr>Distributed  Replicated Architecture</vt:lpstr>
      <vt:lpstr>Logical vs. Physical Component</vt:lpstr>
      <vt:lpstr>More Architectures</vt:lpstr>
      <vt:lpstr>More Architectures</vt:lpstr>
      <vt:lpstr>Many More Architectures</vt:lpstr>
      <vt:lpstr>Architectural Design Space?</vt:lpstr>
      <vt:lpstr>Dimensions?</vt:lpstr>
      <vt:lpstr>Shared Window vs.  Model</vt:lpstr>
      <vt:lpstr>Centralized vs. Replicated</vt:lpstr>
      <vt:lpstr>Comparing Centralized Architectures</vt:lpstr>
      <vt:lpstr>Shared Window  Shared Model</vt:lpstr>
      <vt:lpstr>! (Shared Model  Shared Window)</vt:lpstr>
      <vt:lpstr>1-User Layer Stack</vt:lpstr>
      <vt:lpstr>Example Stack</vt:lpstr>
      <vt:lpstr>Single-User Interaction</vt:lpstr>
      <vt:lpstr>Identifying the Shared Layer</vt:lpstr>
      <vt:lpstr>“Replicating” UI Component</vt:lpstr>
      <vt:lpstr>Centralized Architecture</vt:lpstr>
      <vt:lpstr>Replicated (P2P) Architecture</vt:lpstr>
      <vt:lpstr> Centralized Architecture Implementation</vt:lpstr>
      <vt:lpstr>Replicated Architecture Implementation</vt:lpstr>
      <vt:lpstr>Architectural Design Space?</vt:lpstr>
      <vt:lpstr>Why Design Space?</vt:lpstr>
      <vt:lpstr>Classifying and Concisely Understanding Existing Systems</vt:lpstr>
      <vt:lpstr>FrameBuffer</vt:lpstr>
      <vt:lpstr>FrameBuffer Screen Coordinates</vt:lpstr>
      <vt:lpstr>Replicated Shared FrameBuffer</vt:lpstr>
      <vt:lpstr>Replicated Screen Sharing?</vt:lpstr>
      <vt:lpstr>Centralized Shared FrameBuffer</vt:lpstr>
      <vt:lpstr>Screen Diffs</vt:lpstr>
      <vt:lpstr>Remote Draw Pixels</vt:lpstr>
      <vt:lpstr>Centralized Screen Sharing?</vt:lpstr>
      <vt:lpstr>Layers Considered So Far</vt:lpstr>
      <vt:lpstr>Shared Widgets</vt:lpstr>
      <vt:lpstr>Sharing the (Swing) Toolkit Layer</vt:lpstr>
      <vt:lpstr>Toolkit Is A Library</vt:lpstr>
      <vt:lpstr>Intercepting Input</vt:lpstr>
      <vt:lpstr>Intercepting Output</vt:lpstr>
      <vt:lpstr>Intercepting Input</vt:lpstr>
      <vt:lpstr>Proxy Library Layer</vt:lpstr>
      <vt:lpstr>Proxy Library Layer For Centralized</vt:lpstr>
      <vt:lpstr>Specifying Proxy Library Layer</vt:lpstr>
      <vt:lpstr>Proxy Library Layer Overhead</vt:lpstr>
      <vt:lpstr>Shared Toolkit </vt:lpstr>
      <vt:lpstr>Why no Replicated Shared Toolkit </vt:lpstr>
      <vt:lpstr>Why Design Space?</vt:lpstr>
      <vt:lpstr> Centralized Architecture</vt:lpstr>
      <vt:lpstr>Replicated Architecture</vt:lpstr>
      <vt:lpstr>Implementation</vt:lpstr>
      <vt:lpstr>Implementation</vt:lpstr>
      <vt:lpstr>Sharing Higher Layer</vt:lpstr>
      <vt:lpstr>Hybrid</vt:lpstr>
      <vt:lpstr>Hybrid Distributor Steps</vt:lpstr>
      <vt:lpstr>Hybrid</vt:lpstr>
      <vt:lpstr>Centralized</vt:lpstr>
      <vt:lpstr>Replicated</vt:lpstr>
      <vt:lpstr>Infrastructure vs. Meta-Infrastructure</vt:lpstr>
      <vt:lpstr>Why Design Space?</vt:lpstr>
      <vt:lpstr>Metrics?</vt:lpstr>
      <vt:lpstr>Metrics?</vt:lpstr>
      <vt:lpstr>Functions vs. Layers</vt:lpstr>
      <vt:lpstr>Example Stack</vt:lpstr>
      <vt:lpstr>Collab. Functions vs. Layers</vt:lpstr>
      <vt:lpstr>Interoperability with No MVC</vt:lpstr>
      <vt:lpstr>Interoperability with MVC</vt:lpstr>
      <vt:lpstr>Sharing Low-Level vs. High-Level Layer</vt:lpstr>
      <vt:lpstr>Mapping vs. Functionality</vt:lpstr>
      <vt:lpstr>Mapping vs. Functionality</vt:lpstr>
      <vt:lpstr>Mapping vs. Interoperability</vt:lpstr>
      <vt:lpstr>Metrics?</vt:lpstr>
      <vt:lpstr>Metrics?</vt:lpstr>
      <vt:lpstr>Effort vs. Flexibility of Infrastructure</vt:lpstr>
      <vt:lpstr>Effort vs. Flexibility in Colab Infrastructures</vt:lpstr>
      <vt:lpstr>Default Sharing?</vt:lpstr>
      <vt:lpstr>Default Sharing</vt:lpstr>
      <vt:lpstr>Flexibility vs. Layers</vt:lpstr>
      <vt:lpstr>Flexibility Desired</vt:lpstr>
      <vt:lpstr>Example of Variable Granularity</vt:lpstr>
      <vt:lpstr>Flexibility vs. Layers</vt:lpstr>
      <vt:lpstr>Flexibility vs. Mapping</vt:lpstr>
      <vt:lpstr>Flexibility vs. Layers</vt:lpstr>
      <vt:lpstr>Metrics?</vt:lpstr>
      <vt:lpstr>Awareness vs. Layers</vt:lpstr>
      <vt:lpstr>Awareness vs. Mapping</vt:lpstr>
      <vt:lpstr>Awareness vs. Functionality</vt:lpstr>
      <vt:lpstr>Metrics?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1762</cp:revision>
  <dcterms:created xsi:type="dcterms:W3CDTF">2006-08-16T00:00:00Z</dcterms:created>
  <dcterms:modified xsi:type="dcterms:W3CDTF">2009-11-08T16:18:52Z</dcterms:modified>
</cp:coreProperties>
</file>