
<file path=[Content_Types].xml><?xml version="1.0" encoding="utf-8"?>
<Types xmlns="http://schemas.openxmlformats.org/package/2006/content-types">
  <Override PartName="/ppt/slides/slide47.xml" ContentType="application/vnd.openxmlformats-officedocument.presentationml.slide+xml"/>
  <Override PartName="/ppt/media/audio2" ContentType="audio/x-wav"/>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media/audio27" ContentType="audio/x-wav"/>
  <Override PartName="/ppt/notesSlides/notesSlide38.xml" ContentType="application/vnd.openxmlformats-officedocument.presentationml.notesSlide+xml"/>
  <Override PartName="/ppt/media/audio48" ContentType="audio/x-wav"/>
  <Override PartName="/ppt/slides/slide25.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tags/tag38.xml" ContentType="application/vnd.openxmlformats-officedocument.presentationml.tags+xml"/>
  <Override PartName="/ppt/tableStyles.xml" ContentType="application/vnd.openxmlformats-officedocument.presentationml.tableStyles+xml"/>
  <Override PartName="/ppt/media/audio17" ContentType="audio/x-wav"/>
  <Override PartName="/ppt/tags/tag16.xml" ContentType="application/vnd.openxmlformats-officedocument.presentationml.tags+xml"/>
  <Override PartName="/ppt/tags/tag27.xml" ContentType="application/vnd.openxmlformats-officedocument.presentationml.tags+xml"/>
  <Override PartName="/ppt/media/audio38" ContentType="audio/x-wav"/>
  <Override PartName="/ppt/notesSlides/notesSlide41.xml" ContentType="application/vnd.openxmlformats-officedocument.presentationml.notesSlide+xml"/>
  <Override PartName="/ppt/notesSlides/notesSlide30.xml" ContentType="application/vnd.openxmlformats-officedocument.presentationml.notesSlide+xml"/>
  <Override PartName="/ppt/media/audio3" ContentType="audio/x-wav"/>
  <Override PartName="/ppt/notesSlides/notesSlide7.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media/audio28" ContentType="audio/x-wav"/>
  <Override PartName="/ppt/tags/tag30.xml" ContentType="application/vnd.openxmlformats-officedocument.presentationml.tags+xml"/>
  <Override PartName="/ppt/media/audio49" ContentType="audio/x-wav"/>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media/audio23" ContentType="audio/x-wav"/>
  <Default Extension="bin" ContentType="application/vnd.openxmlformats-officedocument.oleObject"/>
  <Override PartName="/ppt/media/audio44" ContentType="audio/x-wav"/>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media/audio18" ContentType="audio/x-wav"/>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tags/tag39.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media/audio13" ContentType="audio/x-wav"/>
  <Override PartName="/ppt/notesSlides/notesSlide24.xml" ContentType="application/vnd.openxmlformats-officedocument.presentationml.notesSlide+xml"/>
  <Override PartName="/ppt/tags/tag28.xml" ContentType="application/vnd.openxmlformats-officedocument.presentationml.tags+xml"/>
  <Override PartName="/ppt/media/audio34" ContentType="audio/x-wav"/>
  <Override PartName="/ppt/media/audio39" ContentType="audio/x-wav"/>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media/audio4" ContentType="audio/x-wav"/>
  <Override PartName="/ppt/media/audio9" ContentType="audio/x-wav"/>
  <Override PartName="/ppt/notesSlides/notesSlide13.xml" ContentType="application/vnd.openxmlformats-officedocument.presentationml.notesSlide+xml"/>
  <Override PartName="/ppt/tags/tag17.xml" ContentType="application/vnd.openxmlformats-officedocument.presentationml.tags+xml"/>
  <Override PartName="/ppt/tags/tag35.xml" ContentType="application/vnd.openxmlformats-officedocument.presentationml.tags+xml"/>
  <Override PartName="/ppt/media/audio50" ContentType="audio/x-wav"/>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tags/tag24.xml" ContentType="application/vnd.openxmlformats-officedocument.presentationml.tags+xml"/>
  <Default Extension="vml" ContentType="application/vnd.openxmlformats-officedocument.vmlDrawing"/>
  <Override PartName="/ppt/notesSlides/notesSlide31.xml" ContentType="application/vnd.openxmlformats-officedocument.presentationml.notesSlide+xml"/>
  <Override PartName="/ppt/tags/tag13.xml" ContentType="application/vnd.openxmlformats-officedocument.presentationml.tags+xml"/>
  <Override PartName="/ppt/media/audio24" ContentType="audio/x-wav"/>
  <Override PartName="/ppt/media/audio29" ContentType="audio/x-wav"/>
  <Override PartName="/ppt/tags/tag31.xml" ContentType="application/vnd.openxmlformats-officedocument.presentationml.tags+xml"/>
  <Override PartName="/ppt/media/audio45" ContentType="audio/x-wav"/>
  <Override PartName="/ppt/tags/tag42.xml" ContentType="application/vnd.openxmlformats-officedocument.presentationml.tags+xml"/>
  <Override PartName="/ppt/slides/slide49.xml" ContentType="application/vnd.openxmlformats-officedocument.presentationml.slide+xml"/>
  <Override PartName="/ppt/notesSlides/notesSlide4.xml" ContentType="application/vnd.openxmlformats-officedocument.presentationml.notesSlide+xml"/>
  <Override PartName="/ppt/tags/tag20.xml" ContentType="application/vnd.openxmlformats-officedocument.presentationml.tags+xml"/>
  <Override PartName="/ppt/media/audio40" ContentType="audio/x-wav"/>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media/audio14" ContentType="audio/x-wav"/>
  <Override PartName="/ppt/media/audio19" ContentType="audio/x-wav"/>
  <Override PartName="/ppt/notesSlides/notesSlide29.xml" ContentType="application/vnd.openxmlformats-officedocument.presentationml.notesSlide+xml"/>
  <Override PartName="/ppt/media/audio35" ContentType="audio/x-wav"/>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Default Extension="wmf" ContentType="image/x-wmf"/>
  <Override PartName="/ppt/media/audio5" ContentType="audio/x-wav"/>
  <Override PartName="/ppt/notesSlides/notesSlide18.xml" ContentType="application/vnd.openxmlformats-officedocument.presentationml.notesSlide+xml"/>
  <Override PartName="/ppt/media/audio30" ContentType="audio/x-wav"/>
  <Override PartName="/ppt/notesSlides/notesSlide36.xml" ContentType="application/vnd.openxmlformats-officedocument.presentationml.notesSlide+xml"/>
  <Override PartName="/ppt/media/audio51" ContentType="audio/x-wav"/>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media/audio25" ContentType="audio/x-wav"/>
  <Override PartName="/ppt/notesSlides/notesSlide32.xml" ContentType="application/vnd.openxmlformats-officedocument.presentationml.notesSlide+xml"/>
  <Override PartName="/ppt/tags/tag36.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media/audio20" ContentType="audio/x-wav"/>
  <Override PartName="/ppt/notesSlides/notesSlide21.xml" ContentType="application/vnd.openxmlformats-officedocument.presentationml.notesSlide+xml"/>
  <Override PartName="/ppt/tags/tag25.xml" ContentType="application/vnd.openxmlformats-officedocument.presentationml.tags+xml"/>
  <Override PartName="/ppt/media/audio41" ContentType="audio/x-wav"/>
  <Override PartName="/ppt/media/audio46" ContentType="audio/x-wav"/>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media/audio15" ContentType="audio/x-wav"/>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media/audio10" ContentType="audio/x-wav"/>
  <Override PartName="/ppt/tags/tag7.xml" ContentType="application/vnd.openxmlformats-officedocument.presentationml.tags+xml"/>
  <Override PartName="/ppt/media/audio31" ContentType="audio/x-wav"/>
  <Override PartName="/ppt/media/audio36" ContentType="audio/x-wav"/>
  <Override PartName="/ppt/media/audio52" ContentType="audio/x-wav"/>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media/audio1" ContentType="audio/x-wav"/>
  <Override PartName="/ppt/media/audio6" ContentType="audio/x-wav"/>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tags/tag3.xml" ContentType="application/vnd.openxmlformats-officedocument.presentationml.tags+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media/audio21" ContentType="audio/x-wav"/>
  <Override PartName="/ppt/tags/tag19.xml" ContentType="application/vnd.openxmlformats-officedocument.presentationml.tags+xml"/>
  <Override PartName="/ppt/media/audio26" ContentType="audio/x-wav"/>
  <Override PartName="/ppt/notesSlides/notesSlide26.xml" ContentType="application/vnd.openxmlformats-officedocument.presentationml.notesSlide+xml"/>
  <Override PartName="/ppt/media/audio42" ContentType="audio/x-wav"/>
  <Override PartName="/ppt/tags/tag37.xml" ContentType="application/vnd.openxmlformats-officedocument.presentationml.tags+xml"/>
  <Override PartName="/ppt/media/audio47" ContentType="audio/x-wav"/>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tags/tag33.xml" ContentType="application/vnd.openxmlformats-officedocument.presentationml.tags+xml"/>
  <Override PartName="/ppt/notesSlides/notesSlide40.xml" ContentType="application/vnd.openxmlformats-officedocument.presentationml.notesSlide+xml"/>
  <Override PartName="/ppt/notesSlides/notesSlide6.xml" ContentType="application/vnd.openxmlformats-officedocument.presentationml.notesSlide+xml"/>
  <Override PartName="/ppt/media/audio11" ContentType="audio/x-wav"/>
  <Override PartName="/ppt/media/audio16" ContentType="audio/x-wav"/>
  <Override PartName="/ppt/tags/tag22.xml" ContentType="application/vnd.openxmlformats-officedocument.presentationml.tags+xml"/>
  <Override PartName="/ppt/media/audio32" ContentType="audio/x-wav"/>
  <Override PartName="/ppt/media/audio37" ContentType="audio/x-wav"/>
  <Override PartName="/ppt/tags/tag40.xml" ContentType="application/vnd.openxmlformats-officedocument.presentationml.tags+xml"/>
  <Override PartName="/ppt/slides/slide8.xml" ContentType="application/vnd.openxmlformats-officedocument.presentationml.slide+xml"/>
  <Override PartName="/ppt/media/audio7" ContentType="audio/x-wav"/>
  <Override PartName="/ppt/tags/tag11.xml" ContentType="application/vnd.openxmlformats-officedocument.presentationml.tags+xml"/>
  <Override PartName="/ppt/media/audio53" ContentType="audio/x-wav"/>
  <Override PartName="/ppt/slides/slide29.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media/audio22" ContentType="audio/x-wav"/>
  <Override PartName="/ppt/slides/slide43.xml" ContentType="application/vnd.openxmlformats-officedocument.presentationml.slide+xml"/>
  <Override PartName="/ppt/theme/theme1.xml" ContentType="application/vnd.openxmlformats-officedocument.theme+xml"/>
  <Override PartName="/ppt/media/audio43" ContentType="audio/x-wav"/>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media/audio12" ContentType="audio/x-wav"/>
  <Override PartName="/ppt/notesSlides/notesSlide23.xml" ContentType="application/vnd.openxmlformats-officedocument.presentationml.notesSlide+xml"/>
  <Override PartName="/ppt/media/audio8" ContentType="audio/x-wav"/>
  <Override PartName="/ppt/notesSlides/notesSlide12.xml" ContentType="application/vnd.openxmlformats-officedocument.presentationml.notesSlide+xml"/>
  <Override PartName="/ppt/media/audio33" ContentType="audio/x-wav"/>
  <Override PartName="/ppt/tags/tag34.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6"/>
  </p:notesMasterIdLst>
  <p:sldIdLst>
    <p:sldId id="256" r:id="rId2"/>
    <p:sldId id="831" r:id="rId3"/>
    <p:sldId id="486" r:id="rId4"/>
    <p:sldId id="487" r:id="rId5"/>
    <p:sldId id="829" r:id="rId6"/>
    <p:sldId id="833" r:id="rId7"/>
    <p:sldId id="488" r:id="rId8"/>
    <p:sldId id="489" r:id="rId9"/>
    <p:sldId id="503" r:id="rId10"/>
    <p:sldId id="504" r:id="rId11"/>
    <p:sldId id="490" r:id="rId12"/>
    <p:sldId id="491" r:id="rId13"/>
    <p:sldId id="492" r:id="rId14"/>
    <p:sldId id="493" r:id="rId15"/>
    <p:sldId id="868" r:id="rId16"/>
    <p:sldId id="494" r:id="rId17"/>
    <p:sldId id="495" r:id="rId18"/>
    <p:sldId id="881" r:id="rId19"/>
    <p:sldId id="871" r:id="rId20"/>
    <p:sldId id="874" r:id="rId21"/>
    <p:sldId id="875" r:id="rId22"/>
    <p:sldId id="878" r:id="rId23"/>
    <p:sldId id="497" r:id="rId24"/>
    <p:sldId id="498" r:id="rId25"/>
    <p:sldId id="499" r:id="rId26"/>
    <p:sldId id="500" r:id="rId27"/>
    <p:sldId id="501" r:id="rId28"/>
    <p:sldId id="518" r:id="rId29"/>
    <p:sldId id="905" r:id="rId30"/>
    <p:sldId id="906" r:id="rId31"/>
    <p:sldId id="869" r:id="rId32"/>
    <p:sldId id="545" r:id="rId33"/>
    <p:sldId id="586" r:id="rId34"/>
    <p:sldId id="587" r:id="rId35"/>
    <p:sldId id="546" r:id="rId36"/>
    <p:sldId id="532" r:id="rId37"/>
    <p:sldId id="907" r:id="rId38"/>
    <p:sldId id="908" r:id="rId39"/>
    <p:sldId id="909" r:id="rId40"/>
    <p:sldId id="910" r:id="rId41"/>
    <p:sldId id="882" r:id="rId42"/>
    <p:sldId id="884" r:id="rId43"/>
    <p:sldId id="885" r:id="rId44"/>
    <p:sldId id="886" r:id="rId45"/>
    <p:sldId id="887" r:id="rId46"/>
    <p:sldId id="888" r:id="rId47"/>
    <p:sldId id="889" r:id="rId48"/>
    <p:sldId id="890" r:id="rId49"/>
    <p:sldId id="896" r:id="rId50"/>
    <p:sldId id="900" r:id="rId51"/>
    <p:sldId id="897" r:id="rId52"/>
    <p:sldId id="899" r:id="rId53"/>
    <p:sldId id="912" r:id="rId54"/>
    <p:sldId id="911"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523DCF"/>
    <a:srgbClr val="310FFD"/>
    <a:srgbClr val="FFE285"/>
    <a:srgbClr val="9900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66" autoAdjust="0"/>
    <p:restoredTop sz="93784" autoAdjust="0"/>
  </p:normalViewPr>
  <p:slideViewPr>
    <p:cSldViewPr>
      <p:cViewPr varScale="1">
        <p:scale>
          <a:sx n="107" d="100"/>
          <a:sy n="107" d="100"/>
        </p:scale>
        <p:origin x="-90" y="-4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40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25BFCD-1A9F-4E04-964F-3BE1AA8E8FD6}" type="datetimeFigureOut">
              <a:rPr lang="en-US" smtClean="0"/>
              <a:pPr/>
              <a:t>11/17/2009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C1EB67-F149-44AB-8268-6FBAA37BC8D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C1EB67-F149-44AB-8268-6FBAA37BC8D1}"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7F240BDE-72C8-4986-BD6C-D87805ACE38A}" type="slidenum">
              <a:rPr lang="en-US"/>
              <a:pPr/>
              <a:t>14</a:t>
            </a:fld>
            <a:endParaRPr lang="en-US"/>
          </a:p>
        </p:txBody>
      </p:sp>
      <p:sp>
        <p:nvSpPr>
          <p:cNvPr id="1538050" name="Rectangle 2"/>
          <p:cNvSpPr>
            <a:spLocks noGrp="1" noRot="1" noChangeAspect="1" noTextEdit="1"/>
          </p:cNvSpPr>
          <p:nvPr>
            <p:ph type="sldImg"/>
          </p:nvPr>
        </p:nvSpPr>
        <p:spPr>
          <a:ln/>
        </p:spPr>
      </p:sp>
      <p:sp>
        <p:nvSpPr>
          <p:cNvPr id="1538051" name="Rectangle 3"/>
          <p:cNvSpPr>
            <a:spLocks noGrp="1"/>
          </p:cNvSpPr>
          <p:nvPr>
            <p:ph type="body" idx="1"/>
          </p:nvPr>
        </p:nvSpPr>
        <p:spPr>
          <a:xfrm>
            <a:off x="685800" y="4344025"/>
            <a:ext cx="5486400" cy="4114488"/>
          </a:xfrm>
        </p:spPr>
        <p:txBody>
          <a:bodyPr lIns="91440" tIns="45720" rIns="91440" bIns="45720"/>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25E21C66-C339-4803-A8DC-6D300308F2E7}" type="slidenum">
              <a:rPr lang="en-US"/>
              <a:pPr/>
              <a:t>15</a:t>
            </a:fld>
            <a:endParaRPr lang="en-US"/>
          </a:p>
        </p:txBody>
      </p:sp>
      <p:sp>
        <p:nvSpPr>
          <p:cNvPr id="1544194" name="Rectangle 2"/>
          <p:cNvSpPr>
            <a:spLocks noGrp="1" noRot="1" noChangeAspect="1" noTextEdit="1"/>
          </p:cNvSpPr>
          <p:nvPr>
            <p:ph type="sldImg"/>
          </p:nvPr>
        </p:nvSpPr>
        <p:spPr>
          <a:ln/>
        </p:spPr>
      </p:sp>
      <p:sp>
        <p:nvSpPr>
          <p:cNvPr id="1544195" name="Rectangle 3"/>
          <p:cNvSpPr>
            <a:spLocks noGrp="1"/>
          </p:cNvSpPr>
          <p:nvPr>
            <p:ph type="body" idx="1"/>
          </p:nvPr>
        </p:nvSpPr>
        <p:spPr>
          <a:xfrm>
            <a:off x="685800" y="4344025"/>
            <a:ext cx="5486400" cy="4114488"/>
          </a:xfrm>
        </p:spPr>
        <p:txBody>
          <a:bodyPr lIns="91440" tIns="45720" rIns="91440" bIns="45720"/>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5463EAD1-9071-4509-A01D-6B797751233A}" type="slidenum">
              <a:rPr lang="en-US"/>
              <a:pPr/>
              <a:t>16</a:t>
            </a:fld>
            <a:endParaRPr lang="en-US"/>
          </a:p>
        </p:txBody>
      </p:sp>
      <p:sp>
        <p:nvSpPr>
          <p:cNvPr id="1540098" name="Rectangle 2"/>
          <p:cNvSpPr>
            <a:spLocks noGrp="1" noRot="1" noChangeAspect="1" noTextEdit="1"/>
          </p:cNvSpPr>
          <p:nvPr>
            <p:ph type="sldImg"/>
          </p:nvPr>
        </p:nvSpPr>
        <p:spPr>
          <a:ln/>
        </p:spPr>
      </p:sp>
      <p:sp>
        <p:nvSpPr>
          <p:cNvPr id="1540099" name="Rectangle 3"/>
          <p:cNvSpPr>
            <a:spLocks noGrp="1"/>
          </p:cNvSpPr>
          <p:nvPr>
            <p:ph type="body" idx="1"/>
          </p:nvPr>
        </p:nvSpPr>
        <p:spPr>
          <a:xfrm>
            <a:off x="685800" y="4344025"/>
            <a:ext cx="5486400" cy="4114488"/>
          </a:xfrm>
        </p:spPr>
        <p:txBody>
          <a:bodyPr lIns="91440" tIns="45720" rIns="91440" bIns="45720"/>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1780FA4E-1245-4946-8903-82145C4DB7BE}" type="slidenum">
              <a:rPr lang="en-US"/>
              <a:pPr/>
              <a:t>17</a:t>
            </a:fld>
            <a:endParaRPr lang="en-US"/>
          </a:p>
        </p:txBody>
      </p:sp>
      <p:sp>
        <p:nvSpPr>
          <p:cNvPr id="1542146" name="Rectangle 2"/>
          <p:cNvSpPr>
            <a:spLocks noGrp="1" noRot="1" noChangeAspect="1" noTextEdit="1"/>
          </p:cNvSpPr>
          <p:nvPr>
            <p:ph type="sldImg"/>
          </p:nvPr>
        </p:nvSpPr>
        <p:spPr>
          <a:ln/>
        </p:spPr>
      </p:sp>
      <p:sp>
        <p:nvSpPr>
          <p:cNvPr id="1542147" name="Rectangle 3"/>
          <p:cNvSpPr>
            <a:spLocks noGrp="1"/>
          </p:cNvSpPr>
          <p:nvPr>
            <p:ph type="body" idx="1"/>
          </p:nvPr>
        </p:nvSpPr>
        <p:spPr>
          <a:xfrm>
            <a:off x="685800" y="4344025"/>
            <a:ext cx="5486400" cy="4114488"/>
          </a:xfrm>
        </p:spPr>
        <p:txBody>
          <a:bodyPr lIns="91440" tIns="45720" rIns="91440" bIns="45720"/>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ln>
            <a:solidFill>
              <a:srgbClr val="000000"/>
            </a:solidFill>
            <a:miter lim="800000"/>
            <a:headEnd/>
            <a:tailEnd/>
          </a:ln>
        </p:spPr>
      </p:sp>
      <p:sp>
        <p:nvSpPr>
          <p:cNvPr id="83971" name="Rectangle 3"/>
          <p:cNvSpPr>
            <a:spLocks noGrp="1"/>
          </p:cNvSpPr>
          <p:nvPr>
            <p:ph type="body" idx="1"/>
          </p:nvPr>
        </p:nvSpPr>
        <p:spPr bwMode="auto"/>
        <p:txBody>
          <a:bodyPr wrap="square" lIns="91440" tIns="45720" rIns="91440" bIns="45720" numCol="1" anchor="t" anchorCtr="0" compatLnSpc="1">
            <a:prstTxWarp prst="textNoShape">
              <a:avLst/>
            </a:prstTxWarp>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A8AF57A0-DB3C-4948-8878-02483004196A}" type="slidenum">
              <a:rPr lang="en-US"/>
              <a:pPr/>
              <a:t>19</a:t>
            </a:fld>
            <a:endParaRPr lang="en-US"/>
          </a:p>
        </p:txBody>
      </p:sp>
      <p:sp>
        <p:nvSpPr>
          <p:cNvPr id="1529858" name="Rectangle 2"/>
          <p:cNvSpPr>
            <a:spLocks noGrp="1" noRot="1" noChangeAspect="1" noTextEdit="1"/>
          </p:cNvSpPr>
          <p:nvPr>
            <p:ph type="sldImg"/>
          </p:nvPr>
        </p:nvSpPr>
        <p:spPr>
          <a:ln/>
        </p:spPr>
      </p:sp>
      <p:sp>
        <p:nvSpPr>
          <p:cNvPr id="1529859" name="Rectangle 3"/>
          <p:cNvSpPr>
            <a:spLocks noGrp="1"/>
          </p:cNvSpPr>
          <p:nvPr>
            <p:ph type="body" idx="1"/>
          </p:nvPr>
        </p:nvSpPr>
        <p:spPr>
          <a:xfrm>
            <a:off x="685800" y="4344025"/>
            <a:ext cx="5486400" cy="4114488"/>
          </a:xfrm>
        </p:spPr>
        <p:txBody>
          <a:bodyPr lIns="91440" tIns="45720" rIns="91440" bIns="45720"/>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FAB43079-D6A7-43C1-A46D-9D5880D058E2}" type="slidenum">
              <a:rPr lang="en-US"/>
              <a:pPr/>
              <a:t>20</a:t>
            </a:fld>
            <a:endParaRPr lang="en-US"/>
          </a:p>
        </p:txBody>
      </p:sp>
      <p:sp>
        <p:nvSpPr>
          <p:cNvPr id="1531906" name="Rectangle 2"/>
          <p:cNvSpPr>
            <a:spLocks noGrp="1" noRot="1" noChangeAspect="1" noTextEdit="1"/>
          </p:cNvSpPr>
          <p:nvPr>
            <p:ph type="sldImg"/>
          </p:nvPr>
        </p:nvSpPr>
        <p:spPr>
          <a:ln/>
        </p:spPr>
      </p:sp>
      <p:sp>
        <p:nvSpPr>
          <p:cNvPr id="1531907" name="Rectangle 3"/>
          <p:cNvSpPr>
            <a:spLocks noGrp="1"/>
          </p:cNvSpPr>
          <p:nvPr>
            <p:ph type="body" idx="1"/>
          </p:nvPr>
        </p:nvSpPr>
        <p:spPr>
          <a:xfrm>
            <a:off x="685800" y="4344025"/>
            <a:ext cx="5486400" cy="4114488"/>
          </a:xfrm>
        </p:spPr>
        <p:txBody>
          <a:bodyPr lIns="91440" tIns="45720" rIns="91440" bIns="45720"/>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hdr" sz="quarter"/>
          </p:nvPr>
        </p:nvSpPr>
        <p:spPr>
          <a:ln/>
        </p:spPr>
        <p:txBody>
          <a:bodyPr/>
          <a:lstStyle/>
          <a:p>
            <a:r>
              <a:rPr lang="en-US"/>
              <a:t>h1  h2  h3</a:t>
            </a:r>
          </a:p>
        </p:txBody>
      </p:sp>
      <p:sp>
        <p:nvSpPr>
          <p:cNvPr id="6" name="Rectangle 6"/>
          <p:cNvSpPr>
            <a:spLocks noGrp="1" noChangeArrowheads="1"/>
          </p:cNvSpPr>
          <p:nvPr>
            <p:ph type="ftr" sz="quarter" idx="4"/>
          </p:nvPr>
        </p:nvSpPr>
        <p:spPr>
          <a:ln/>
        </p:spPr>
        <p:txBody>
          <a:bodyPr/>
          <a:lstStyle/>
          <a:p>
            <a:r>
              <a:rPr lang="en-US"/>
              <a:t>f1</a:t>
            </a:r>
          </a:p>
        </p:txBody>
      </p:sp>
      <p:sp>
        <p:nvSpPr>
          <p:cNvPr id="7" name="Rectangle 7"/>
          <p:cNvSpPr>
            <a:spLocks noGrp="1" noChangeArrowheads="1"/>
          </p:cNvSpPr>
          <p:nvPr>
            <p:ph type="sldNum" sz="quarter" idx="5"/>
          </p:nvPr>
        </p:nvSpPr>
        <p:spPr>
          <a:ln/>
        </p:spPr>
        <p:txBody>
          <a:bodyPr/>
          <a:lstStyle/>
          <a:p>
            <a:fld id="{10364817-3908-4474-B342-487688036E00}" type="slidenum">
              <a:rPr lang="en-US"/>
              <a:pPr/>
              <a:t>21</a:t>
            </a:fld>
            <a:endParaRPr lang="en-US"/>
          </a:p>
        </p:txBody>
      </p:sp>
      <p:sp>
        <p:nvSpPr>
          <p:cNvPr id="1533954" name="Slide Image Placeholder 1"/>
          <p:cNvSpPr>
            <a:spLocks noGrp="1" noRot="1" noChangeAspect="1" noTextEdit="1"/>
          </p:cNvSpPr>
          <p:nvPr>
            <p:ph type="sldImg"/>
          </p:nvPr>
        </p:nvSpPr>
        <p:spPr>
          <a:ln/>
        </p:spPr>
      </p:sp>
      <p:sp>
        <p:nvSpPr>
          <p:cNvPr id="1533955" name="Notes Placeholder 2"/>
          <p:cNvSpPr>
            <a:spLocks noGrp="1"/>
          </p:cNvSpPr>
          <p:nvPr>
            <p:ph type="body" idx="1"/>
          </p:nvPr>
        </p:nvSpPr>
        <p:spPr>
          <a:xfrm>
            <a:off x="685800" y="4344025"/>
            <a:ext cx="5486400" cy="4114488"/>
          </a:xfrm>
        </p:spPr>
        <p:txBody>
          <a:bodyPr lIns="91440" tIns="45720" rIns="91440" bIns="45720"/>
          <a:lstStyle/>
          <a:p>
            <a:pPr eaLnBrk="1" hangingPunct="1">
              <a:spcBef>
                <a:spcPct val="0"/>
              </a:spcBef>
            </a:pPr>
            <a:endParaRPr lang="en-US"/>
          </a:p>
        </p:txBody>
      </p:sp>
      <p:sp>
        <p:nvSpPr>
          <p:cNvPr id="34819" name="Slide Number Placeholder 3"/>
          <p:cNvSpPr txBox="1">
            <a:spLocks noGrp="1"/>
          </p:cNvSpPr>
          <p:nvPr/>
        </p:nvSpPr>
        <p:spPr bwMode="auto">
          <a:xfrm>
            <a:off x="3884613" y="8684926"/>
            <a:ext cx="2971800" cy="457513"/>
          </a:xfrm>
          <a:prstGeom prst="rect">
            <a:avLst/>
          </a:prstGeom>
          <a:noFill/>
          <a:ln>
            <a:miter lim="800000"/>
            <a:headEnd/>
            <a:tailEnd/>
          </a:ln>
        </p:spPr>
        <p:txBody>
          <a:bodyPr/>
          <a:lstStyle/>
          <a:p>
            <a:pPr algn="r" eaLnBrk="1" hangingPunct="1">
              <a:spcBef>
                <a:spcPct val="0"/>
              </a:spcBef>
              <a:defRPr/>
            </a:pPr>
            <a:fld id="{390B4295-E44A-439E-AB46-91078DAFC0E8}" type="slidenum">
              <a:rPr lang="en-US" sz="1200">
                <a:latin typeface="+mn-lt"/>
              </a:rPr>
              <a:pPr algn="r" eaLnBrk="1" hangingPunct="1">
                <a:spcBef>
                  <a:spcPct val="0"/>
                </a:spcBef>
                <a:defRPr/>
              </a:pPr>
              <a:t>21</a:t>
            </a:fld>
            <a:endParaRPr lang="en-US" sz="1200">
              <a:latin typeface="+mn-l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25E21C66-C339-4803-A8DC-6D300308F2E7}" type="slidenum">
              <a:rPr lang="en-US"/>
              <a:pPr/>
              <a:t>22</a:t>
            </a:fld>
            <a:endParaRPr lang="en-US"/>
          </a:p>
        </p:txBody>
      </p:sp>
      <p:sp>
        <p:nvSpPr>
          <p:cNvPr id="1544194" name="Rectangle 2"/>
          <p:cNvSpPr>
            <a:spLocks noGrp="1" noRot="1" noChangeAspect="1" noTextEdit="1"/>
          </p:cNvSpPr>
          <p:nvPr>
            <p:ph type="sldImg"/>
          </p:nvPr>
        </p:nvSpPr>
        <p:spPr>
          <a:ln/>
        </p:spPr>
      </p:sp>
      <p:sp>
        <p:nvSpPr>
          <p:cNvPr id="1544195" name="Rectangle 3"/>
          <p:cNvSpPr>
            <a:spLocks noGrp="1"/>
          </p:cNvSpPr>
          <p:nvPr>
            <p:ph type="body" idx="1"/>
          </p:nvPr>
        </p:nvSpPr>
        <p:spPr>
          <a:xfrm>
            <a:off x="685800" y="4344025"/>
            <a:ext cx="5486400" cy="4114488"/>
          </a:xfrm>
        </p:spPr>
        <p:txBody>
          <a:bodyPr lIns="91440" tIns="45720" rIns="91440" bIns="45720"/>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hdr" sz="quarter"/>
          </p:nvPr>
        </p:nvSpPr>
        <p:spPr>
          <a:ln/>
        </p:spPr>
        <p:txBody>
          <a:bodyPr/>
          <a:lstStyle/>
          <a:p>
            <a:r>
              <a:rPr lang="en-US"/>
              <a:t>h1  h2  h3</a:t>
            </a:r>
          </a:p>
        </p:txBody>
      </p:sp>
      <p:sp>
        <p:nvSpPr>
          <p:cNvPr id="6" name="Rectangle 6"/>
          <p:cNvSpPr>
            <a:spLocks noGrp="1" noChangeArrowheads="1"/>
          </p:cNvSpPr>
          <p:nvPr>
            <p:ph type="ftr" sz="quarter" idx="4"/>
          </p:nvPr>
        </p:nvSpPr>
        <p:spPr>
          <a:ln/>
        </p:spPr>
        <p:txBody>
          <a:bodyPr/>
          <a:lstStyle/>
          <a:p>
            <a:r>
              <a:rPr lang="en-US"/>
              <a:t>f1</a:t>
            </a:r>
          </a:p>
        </p:txBody>
      </p:sp>
      <p:sp>
        <p:nvSpPr>
          <p:cNvPr id="7" name="Rectangle 7"/>
          <p:cNvSpPr>
            <a:spLocks noGrp="1" noChangeArrowheads="1"/>
          </p:cNvSpPr>
          <p:nvPr>
            <p:ph type="sldNum" sz="quarter" idx="5"/>
          </p:nvPr>
        </p:nvSpPr>
        <p:spPr>
          <a:ln/>
        </p:spPr>
        <p:txBody>
          <a:bodyPr/>
          <a:lstStyle/>
          <a:p>
            <a:fld id="{D28A7C22-B1FA-4449-8CBF-76EBB0144F10}" type="slidenum">
              <a:rPr lang="en-US"/>
              <a:pPr/>
              <a:t>23</a:t>
            </a:fld>
            <a:endParaRPr lang="en-US"/>
          </a:p>
        </p:txBody>
      </p:sp>
      <p:sp>
        <p:nvSpPr>
          <p:cNvPr id="1546242" name="Slide Image Placeholder 1"/>
          <p:cNvSpPr>
            <a:spLocks noGrp="1" noRot="1" noChangeAspect="1" noTextEdit="1"/>
          </p:cNvSpPr>
          <p:nvPr>
            <p:ph type="sldImg"/>
          </p:nvPr>
        </p:nvSpPr>
        <p:spPr>
          <a:ln/>
        </p:spPr>
      </p:sp>
      <p:sp>
        <p:nvSpPr>
          <p:cNvPr id="1546243" name="Notes Placeholder 2"/>
          <p:cNvSpPr>
            <a:spLocks noGrp="1"/>
          </p:cNvSpPr>
          <p:nvPr>
            <p:ph type="body" idx="1"/>
          </p:nvPr>
        </p:nvSpPr>
        <p:spPr>
          <a:xfrm>
            <a:off x="685800" y="4344025"/>
            <a:ext cx="5486400" cy="4114488"/>
          </a:xfrm>
        </p:spPr>
        <p:txBody>
          <a:bodyPr lIns="91440" tIns="45720" rIns="91440" bIns="45720"/>
          <a:lstStyle/>
          <a:p>
            <a:pPr eaLnBrk="1" hangingPunct="1">
              <a:spcBef>
                <a:spcPct val="0"/>
              </a:spcBef>
            </a:pPr>
            <a:endParaRPr lang="en-US"/>
          </a:p>
        </p:txBody>
      </p:sp>
      <p:sp>
        <p:nvSpPr>
          <p:cNvPr id="41987" name="Slide Number Placeholder 3"/>
          <p:cNvSpPr txBox="1">
            <a:spLocks noGrp="1"/>
          </p:cNvSpPr>
          <p:nvPr/>
        </p:nvSpPr>
        <p:spPr bwMode="auto">
          <a:xfrm>
            <a:off x="3884613" y="8684926"/>
            <a:ext cx="2971800" cy="457513"/>
          </a:xfrm>
          <a:prstGeom prst="rect">
            <a:avLst/>
          </a:prstGeom>
          <a:noFill/>
          <a:ln>
            <a:miter lim="800000"/>
            <a:headEnd/>
            <a:tailEnd/>
          </a:ln>
        </p:spPr>
        <p:txBody>
          <a:bodyPr/>
          <a:lstStyle/>
          <a:p>
            <a:pPr algn="r" eaLnBrk="1" hangingPunct="1">
              <a:spcBef>
                <a:spcPct val="0"/>
              </a:spcBef>
              <a:defRPr/>
            </a:pPr>
            <a:fld id="{5D16168F-EB78-411C-8F0F-848F27EED91C}" type="slidenum">
              <a:rPr lang="en-US" sz="1200">
                <a:latin typeface="+mn-lt"/>
              </a:rPr>
              <a:pPr algn="r" eaLnBrk="1" hangingPunct="1">
                <a:spcBef>
                  <a:spcPct val="0"/>
                </a:spcBef>
                <a:defRPr/>
              </a:pPr>
              <a:t>23</a:t>
            </a:fld>
            <a:endParaRPr lang="en-US" sz="1200">
              <a:latin typeface="+mn-l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C68E74AE-DC79-4480-ACCC-E801E392C049}" type="slidenum">
              <a:rPr lang="en-US"/>
              <a:pPr/>
              <a:t>5</a:t>
            </a:fld>
            <a:endParaRPr lang="en-US"/>
          </a:p>
        </p:txBody>
      </p:sp>
      <p:sp>
        <p:nvSpPr>
          <p:cNvPr id="1243138" name="Rectangle 2"/>
          <p:cNvSpPr>
            <a:spLocks noGrp="1" noRot="1" noChangeAspect="1" noChangeArrowheads="1" noTextEdit="1"/>
          </p:cNvSpPr>
          <p:nvPr>
            <p:ph type="sldImg"/>
          </p:nvPr>
        </p:nvSpPr>
        <p:spPr>
          <a:ln/>
        </p:spPr>
      </p:sp>
      <p:sp>
        <p:nvSpPr>
          <p:cNvPr id="1243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hdr" sz="quarter"/>
          </p:nvPr>
        </p:nvSpPr>
        <p:spPr>
          <a:ln/>
        </p:spPr>
        <p:txBody>
          <a:bodyPr/>
          <a:lstStyle/>
          <a:p>
            <a:r>
              <a:rPr lang="en-US"/>
              <a:t>h1  h2  h3</a:t>
            </a:r>
          </a:p>
        </p:txBody>
      </p:sp>
      <p:sp>
        <p:nvSpPr>
          <p:cNvPr id="6" name="Rectangle 6"/>
          <p:cNvSpPr>
            <a:spLocks noGrp="1" noChangeArrowheads="1"/>
          </p:cNvSpPr>
          <p:nvPr>
            <p:ph type="ftr" sz="quarter" idx="4"/>
          </p:nvPr>
        </p:nvSpPr>
        <p:spPr>
          <a:ln/>
        </p:spPr>
        <p:txBody>
          <a:bodyPr/>
          <a:lstStyle/>
          <a:p>
            <a:r>
              <a:rPr lang="en-US"/>
              <a:t>f1</a:t>
            </a:r>
          </a:p>
        </p:txBody>
      </p:sp>
      <p:sp>
        <p:nvSpPr>
          <p:cNvPr id="7" name="Rectangle 7"/>
          <p:cNvSpPr>
            <a:spLocks noGrp="1" noChangeArrowheads="1"/>
          </p:cNvSpPr>
          <p:nvPr>
            <p:ph type="sldNum" sz="quarter" idx="5"/>
          </p:nvPr>
        </p:nvSpPr>
        <p:spPr>
          <a:ln/>
        </p:spPr>
        <p:txBody>
          <a:bodyPr/>
          <a:lstStyle/>
          <a:p>
            <a:fld id="{BBACA173-F816-4C3D-B26D-4B11A7B59BA0}" type="slidenum">
              <a:rPr lang="en-US"/>
              <a:pPr/>
              <a:t>24</a:t>
            </a:fld>
            <a:endParaRPr lang="en-US"/>
          </a:p>
        </p:txBody>
      </p:sp>
      <p:sp>
        <p:nvSpPr>
          <p:cNvPr id="1548290" name="Slide Image Placeholder 1"/>
          <p:cNvSpPr>
            <a:spLocks noGrp="1" noRot="1" noChangeAspect="1" noTextEdit="1"/>
          </p:cNvSpPr>
          <p:nvPr>
            <p:ph type="sldImg"/>
          </p:nvPr>
        </p:nvSpPr>
        <p:spPr>
          <a:ln/>
        </p:spPr>
      </p:sp>
      <p:sp>
        <p:nvSpPr>
          <p:cNvPr id="1548291" name="Notes Placeholder 2"/>
          <p:cNvSpPr>
            <a:spLocks noGrp="1"/>
          </p:cNvSpPr>
          <p:nvPr>
            <p:ph type="body" idx="1"/>
          </p:nvPr>
        </p:nvSpPr>
        <p:spPr>
          <a:xfrm>
            <a:off x="685800" y="4344025"/>
            <a:ext cx="5486400" cy="4114488"/>
          </a:xfrm>
        </p:spPr>
        <p:txBody>
          <a:bodyPr lIns="91440" tIns="45720" rIns="91440" bIns="45720"/>
          <a:lstStyle/>
          <a:p>
            <a:pPr eaLnBrk="1" hangingPunct="1">
              <a:spcBef>
                <a:spcPct val="0"/>
              </a:spcBef>
            </a:pPr>
            <a:endParaRPr lang="en-US"/>
          </a:p>
        </p:txBody>
      </p:sp>
      <p:sp>
        <p:nvSpPr>
          <p:cNvPr id="44035" name="Slide Number Placeholder 3"/>
          <p:cNvSpPr txBox="1">
            <a:spLocks noGrp="1"/>
          </p:cNvSpPr>
          <p:nvPr/>
        </p:nvSpPr>
        <p:spPr bwMode="auto">
          <a:xfrm>
            <a:off x="3884613" y="8684926"/>
            <a:ext cx="2971800" cy="457513"/>
          </a:xfrm>
          <a:prstGeom prst="rect">
            <a:avLst/>
          </a:prstGeom>
          <a:noFill/>
          <a:ln>
            <a:miter lim="800000"/>
            <a:headEnd/>
            <a:tailEnd/>
          </a:ln>
        </p:spPr>
        <p:txBody>
          <a:bodyPr/>
          <a:lstStyle/>
          <a:p>
            <a:pPr algn="r" eaLnBrk="1" hangingPunct="1">
              <a:spcBef>
                <a:spcPct val="0"/>
              </a:spcBef>
              <a:defRPr/>
            </a:pPr>
            <a:fld id="{948B35BD-6D13-42EC-834C-FAF2CE67EDC4}" type="slidenum">
              <a:rPr lang="en-US" sz="1200">
                <a:latin typeface="+mn-lt"/>
              </a:rPr>
              <a:pPr algn="r" eaLnBrk="1" hangingPunct="1">
                <a:spcBef>
                  <a:spcPct val="0"/>
                </a:spcBef>
                <a:defRPr/>
              </a:pPr>
              <a:t>24</a:t>
            </a:fld>
            <a:endParaRPr lang="en-US" sz="1200">
              <a:latin typeface="+mn-l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hdr" sz="quarter"/>
          </p:nvPr>
        </p:nvSpPr>
        <p:spPr>
          <a:ln/>
        </p:spPr>
        <p:txBody>
          <a:bodyPr/>
          <a:lstStyle/>
          <a:p>
            <a:r>
              <a:rPr lang="en-US"/>
              <a:t>h1  h2  h3</a:t>
            </a:r>
          </a:p>
        </p:txBody>
      </p:sp>
      <p:sp>
        <p:nvSpPr>
          <p:cNvPr id="6" name="Rectangle 6"/>
          <p:cNvSpPr>
            <a:spLocks noGrp="1" noChangeArrowheads="1"/>
          </p:cNvSpPr>
          <p:nvPr>
            <p:ph type="ftr" sz="quarter" idx="4"/>
          </p:nvPr>
        </p:nvSpPr>
        <p:spPr>
          <a:ln/>
        </p:spPr>
        <p:txBody>
          <a:bodyPr/>
          <a:lstStyle/>
          <a:p>
            <a:r>
              <a:rPr lang="en-US"/>
              <a:t>f1</a:t>
            </a:r>
          </a:p>
        </p:txBody>
      </p:sp>
      <p:sp>
        <p:nvSpPr>
          <p:cNvPr id="7" name="Rectangle 7"/>
          <p:cNvSpPr>
            <a:spLocks noGrp="1" noChangeArrowheads="1"/>
          </p:cNvSpPr>
          <p:nvPr>
            <p:ph type="sldNum" sz="quarter" idx="5"/>
          </p:nvPr>
        </p:nvSpPr>
        <p:spPr>
          <a:ln/>
        </p:spPr>
        <p:txBody>
          <a:bodyPr/>
          <a:lstStyle/>
          <a:p>
            <a:fld id="{19422EF0-D30A-4330-B427-5E5785A6CD35}" type="slidenum">
              <a:rPr lang="en-US"/>
              <a:pPr/>
              <a:t>25</a:t>
            </a:fld>
            <a:endParaRPr lang="en-US"/>
          </a:p>
        </p:txBody>
      </p:sp>
      <p:sp>
        <p:nvSpPr>
          <p:cNvPr id="1550338" name="Slide Image Placeholder 1"/>
          <p:cNvSpPr>
            <a:spLocks noGrp="1" noRot="1" noChangeAspect="1" noTextEdit="1"/>
          </p:cNvSpPr>
          <p:nvPr>
            <p:ph type="sldImg"/>
          </p:nvPr>
        </p:nvSpPr>
        <p:spPr>
          <a:ln/>
        </p:spPr>
      </p:sp>
      <p:sp>
        <p:nvSpPr>
          <p:cNvPr id="1550339" name="Notes Placeholder 2"/>
          <p:cNvSpPr>
            <a:spLocks noGrp="1"/>
          </p:cNvSpPr>
          <p:nvPr>
            <p:ph type="body" idx="1"/>
          </p:nvPr>
        </p:nvSpPr>
        <p:spPr>
          <a:xfrm>
            <a:off x="685800" y="4344025"/>
            <a:ext cx="5486400" cy="4114488"/>
          </a:xfrm>
        </p:spPr>
        <p:txBody>
          <a:bodyPr lIns="91440" tIns="45720" rIns="91440" bIns="45720"/>
          <a:lstStyle/>
          <a:p>
            <a:pPr eaLnBrk="1" hangingPunct="1">
              <a:spcBef>
                <a:spcPct val="0"/>
              </a:spcBef>
            </a:pPr>
            <a:endParaRPr lang="en-US"/>
          </a:p>
        </p:txBody>
      </p:sp>
      <p:sp>
        <p:nvSpPr>
          <p:cNvPr id="46083" name="Slide Number Placeholder 3"/>
          <p:cNvSpPr txBox="1">
            <a:spLocks noGrp="1"/>
          </p:cNvSpPr>
          <p:nvPr/>
        </p:nvSpPr>
        <p:spPr bwMode="auto">
          <a:xfrm>
            <a:off x="3884613" y="8684926"/>
            <a:ext cx="2971800" cy="457513"/>
          </a:xfrm>
          <a:prstGeom prst="rect">
            <a:avLst/>
          </a:prstGeom>
          <a:noFill/>
          <a:ln>
            <a:miter lim="800000"/>
            <a:headEnd/>
            <a:tailEnd/>
          </a:ln>
        </p:spPr>
        <p:txBody>
          <a:bodyPr/>
          <a:lstStyle/>
          <a:p>
            <a:pPr algn="r" eaLnBrk="1" hangingPunct="1">
              <a:spcBef>
                <a:spcPct val="0"/>
              </a:spcBef>
              <a:defRPr/>
            </a:pPr>
            <a:fld id="{929C17CF-F86E-41CF-9962-0D7BB2DB2970}" type="slidenum">
              <a:rPr lang="en-US" sz="1200">
                <a:latin typeface="+mn-lt"/>
              </a:rPr>
              <a:pPr algn="r" eaLnBrk="1" hangingPunct="1">
                <a:spcBef>
                  <a:spcPct val="0"/>
                </a:spcBef>
                <a:defRPr/>
              </a:pPr>
              <a:t>25</a:t>
            </a:fld>
            <a:endParaRPr lang="en-US" sz="1200">
              <a:latin typeface="+mn-l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hdr" sz="quarter"/>
          </p:nvPr>
        </p:nvSpPr>
        <p:spPr>
          <a:ln/>
        </p:spPr>
        <p:txBody>
          <a:bodyPr/>
          <a:lstStyle/>
          <a:p>
            <a:r>
              <a:rPr lang="en-US"/>
              <a:t>h1  h2  h3</a:t>
            </a:r>
          </a:p>
        </p:txBody>
      </p:sp>
      <p:sp>
        <p:nvSpPr>
          <p:cNvPr id="6" name="Rectangle 6"/>
          <p:cNvSpPr>
            <a:spLocks noGrp="1" noChangeArrowheads="1"/>
          </p:cNvSpPr>
          <p:nvPr>
            <p:ph type="ftr" sz="quarter" idx="4"/>
          </p:nvPr>
        </p:nvSpPr>
        <p:spPr>
          <a:ln/>
        </p:spPr>
        <p:txBody>
          <a:bodyPr/>
          <a:lstStyle/>
          <a:p>
            <a:r>
              <a:rPr lang="en-US"/>
              <a:t>f1</a:t>
            </a:r>
          </a:p>
        </p:txBody>
      </p:sp>
      <p:sp>
        <p:nvSpPr>
          <p:cNvPr id="7" name="Rectangle 7"/>
          <p:cNvSpPr>
            <a:spLocks noGrp="1" noChangeArrowheads="1"/>
          </p:cNvSpPr>
          <p:nvPr>
            <p:ph type="sldNum" sz="quarter" idx="5"/>
          </p:nvPr>
        </p:nvSpPr>
        <p:spPr>
          <a:ln/>
        </p:spPr>
        <p:txBody>
          <a:bodyPr/>
          <a:lstStyle/>
          <a:p>
            <a:fld id="{32E60570-A326-4EEA-8DCE-8ACD4149F1D1}" type="slidenum">
              <a:rPr lang="en-US"/>
              <a:pPr/>
              <a:t>26</a:t>
            </a:fld>
            <a:endParaRPr lang="en-US"/>
          </a:p>
        </p:txBody>
      </p:sp>
      <p:sp>
        <p:nvSpPr>
          <p:cNvPr id="1552386" name="Slide Image Placeholder 1"/>
          <p:cNvSpPr>
            <a:spLocks noGrp="1" noRot="1" noChangeAspect="1" noTextEdit="1"/>
          </p:cNvSpPr>
          <p:nvPr>
            <p:ph type="sldImg"/>
          </p:nvPr>
        </p:nvSpPr>
        <p:spPr>
          <a:ln/>
        </p:spPr>
      </p:sp>
      <p:sp>
        <p:nvSpPr>
          <p:cNvPr id="1552387" name="Notes Placeholder 2"/>
          <p:cNvSpPr>
            <a:spLocks noGrp="1"/>
          </p:cNvSpPr>
          <p:nvPr>
            <p:ph type="body" idx="1"/>
          </p:nvPr>
        </p:nvSpPr>
        <p:spPr>
          <a:xfrm>
            <a:off x="685800" y="4344025"/>
            <a:ext cx="5486400" cy="4114488"/>
          </a:xfrm>
        </p:spPr>
        <p:txBody>
          <a:bodyPr lIns="91440" tIns="45720" rIns="91440" bIns="45720"/>
          <a:lstStyle/>
          <a:p>
            <a:pPr eaLnBrk="1" hangingPunct="1">
              <a:spcBef>
                <a:spcPct val="0"/>
              </a:spcBef>
            </a:pPr>
            <a:endParaRPr lang="en-US"/>
          </a:p>
        </p:txBody>
      </p:sp>
      <p:sp>
        <p:nvSpPr>
          <p:cNvPr id="48131" name="Slide Number Placeholder 3"/>
          <p:cNvSpPr txBox="1">
            <a:spLocks noGrp="1"/>
          </p:cNvSpPr>
          <p:nvPr/>
        </p:nvSpPr>
        <p:spPr bwMode="auto">
          <a:xfrm>
            <a:off x="3884613" y="8684926"/>
            <a:ext cx="2971800" cy="457513"/>
          </a:xfrm>
          <a:prstGeom prst="rect">
            <a:avLst/>
          </a:prstGeom>
          <a:noFill/>
          <a:ln>
            <a:miter lim="800000"/>
            <a:headEnd/>
            <a:tailEnd/>
          </a:ln>
        </p:spPr>
        <p:txBody>
          <a:bodyPr/>
          <a:lstStyle/>
          <a:p>
            <a:pPr algn="r" eaLnBrk="1" hangingPunct="1">
              <a:spcBef>
                <a:spcPct val="0"/>
              </a:spcBef>
              <a:defRPr/>
            </a:pPr>
            <a:fld id="{E0A0C4DA-01A4-4A58-AA3C-605EF69716F8}" type="slidenum">
              <a:rPr lang="en-US" sz="1200">
                <a:latin typeface="+mn-lt"/>
              </a:rPr>
              <a:pPr algn="r" eaLnBrk="1" hangingPunct="1">
                <a:spcBef>
                  <a:spcPct val="0"/>
                </a:spcBef>
                <a:defRPr/>
              </a:pPr>
              <a:t>26</a:t>
            </a:fld>
            <a:endParaRPr lang="en-US" sz="1200">
              <a:latin typeface="+mn-l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hdr" sz="quarter"/>
          </p:nvPr>
        </p:nvSpPr>
        <p:spPr>
          <a:ln/>
        </p:spPr>
        <p:txBody>
          <a:bodyPr/>
          <a:lstStyle/>
          <a:p>
            <a:r>
              <a:rPr lang="en-US"/>
              <a:t>h1  h2  h3</a:t>
            </a:r>
          </a:p>
        </p:txBody>
      </p:sp>
      <p:sp>
        <p:nvSpPr>
          <p:cNvPr id="6" name="Rectangle 6"/>
          <p:cNvSpPr>
            <a:spLocks noGrp="1" noChangeArrowheads="1"/>
          </p:cNvSpPr>
          <p:nvPr>
            <p:ph type="ftr" sz="quarter" idx="4"/>
          </p:nvPr>
        </p:nvSpPr>
        <p:spPr>
          <a:ln/>
        </p:spPr>
        <p:txBody>
          <a:bodyPr/>
          <a:lstStyle/>
          <a:p>
            <a:r>
              <a:rPr lang="en-US"/>
              <a:t>f1</a:t>
            </a:r>
          </a:p>
        </p:txBody>
      </p:sp>
      <p:sp>
        <p:nvSpPr>
          <p:cNvPr id="7" name="Rectangle 7"/>
          <p:cNvSpPr>
            <a:spLocks noGrp="1" noChangeArrowheads="1"/>
          </p:cNvSpPr>
          <p:nvPr>
            <p:ph type="sldNum" sz="quarter" idx="5"/>
          </p:nvPr>
        </p:nvSpPr>
        <p:spPr>
          <a:ln/>
        </p:spPr>
        <p:txBody>
          <a:bodyPr/>
          <a:lstStyle/>
          <a:p>
            <a:fld id="{7054B922-E343-4AC7-9362-6254AA3D51B5}" type="slidenum">
              <a:rPr lang="en-US"/>
              <a:pPr/>
              <a:t>27</a:t>
            </a:fld>
            <a:endParaRPr lang="en-US"/>
          </a:p>
        </p:txBody>
      </p:sp>
      <p:sp>
        <p:nvSpPr>
          <p:cNvPr id="1554434" name="Slide Image Placeholder 1"/>
          <p:cNvSpPr>
            <a:spLocks noGrp="1" noRot="1" noChangeAspect="1" noTextEdit="1"/>
          </p:cNvSpPr>
          <p:nvPr>
            <p:ph type="sldImg"/>
          </p:nvPr>
        </p:nvSpPr>
        <p:spPr>
          <a:ln/>
        </p:spPr>
      </p:sp>
      <p:sp>
        <p:nvSpPr>
          <p:cNvPr id="1554435" name="Notes Placeholder 2"/>
          <p:cNvSpPr>
            <a:spLocks noGrp="1"/>
          </p:cNvSpPr>
          <p:nvPr>
            <p:ph type="body" idx="1"/>
          </p:nvPr>
        </p:nvSpPr>
        <p:spPr>
          <a:xfrm>
            <a:off x="685800" y="4344025"/>
            <a:ext cx="5486400" cy="4114488"/>
          </a:xfrm>
        </p:spPr>
        <p:txBody>
          <a:bodyPr lIns="91440" tIns="45720" rIns="91440" bIns="45720"/>
          <a:lstStyle/>
          <a:p>
            <a:pPr eaLnBrk="1" hangingPunct="1">
              <a:spcBef>
                <a:spcPct val="0"/>
              </a:spcBef>
            </a:pPr>
            <a:endParaRPr lang="en-US"/>
          </a:p>
        </p:txBody>
      </p:sp>
      <p:sp>
        <p:nvSpPr>
          <p:cNvPr id="50179" name="Slide Number Placeholder 3"/>
          <p:cNvSpPr txBox="1">
            <a:spLocks noGrp="1"/>
          </p:cNvSpPr>
          <p:nvPr/>
        </p:nvSpPr>
        <p:spPr bwMode="auto">
          <a:xfrm>
            <a:off x="3884613" y="8684926"/>
            <a:ext cx="2971800" cy="457513"/>
          </a:xfrm>
          <a:prstGeom prst="rect">
            <a:avLst/>
          </a:prstGeom>
          <a:noFill/>
          <a:ln>
            <a:miter lim="800000"/>
            <a:headEnd/>
            <a:tailEnd/>
          </a:ln>
        </p:spPr>
        <p:txBody>
          <a:bodyPr/>
          <a:lstStyle/>
          <a:p>
            <a:pPr algn="r" eaLnBrk="1" hangingPunct="1">
              <a:spcBef>
                <a:spcPct val="0"/>
              </a:spcBef>
              <a:defRPr/>
            </a:pPr>
            <a:fld id="{EBD695B2-00BC-4425-AAEF-387C4904970E}" type="slidenum">
              <a:rPr lang="en-US" sz="1200">
                <a:latin typeface="+mn-lt"/>
              </a:rPr>
              <a:pPr algn="r" eaLnBrk="1" hangingPunct="1">
                <a:spcBef>
                  <a:spcPct val="0"/>
                </a:spcBef>
                <a:defRPr/>
              </a:pPr>
              <a:t>27</a:t>
            </a:fld>
            <a:endParaRPr lang="en-US" sz="1200">
              <a:latin typeface="+mn-lt"/>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1A873683-86BE-45E3-8415-F468E93F8DF9}" type="slidenum">
              <a:rPr lang="en-US"/>
              <a:pPr/>
              <a:t>28</a:t>
            </a:fld>
            <a:endParaRPr lang="en-US"/>
          </a:p>
        </p:txBody>
      </p:sp>
      <p:sp>
        <p:nvSpPr>
          <p:cNvPr id="1475586" name="Rectangle 2"/>
          <p:cNvSpPr>
            <a:spLocks noGrp="1" noRot="1" noChangeAspect="1" noChangeArrowheads="1" noTextEdit="1"/>
          </p:cNvSpPr>
          <p:nvPr>
            <p:ph type="sldImg"/>
          </p:nvPr>
        </p:nvSpPr>
        <p:spPr>
          <a:ln/>
        </p:spPr>
      </p:sp>
      <p:sp>
        <p:nvSpPr>
          <p:cNvPr id="1475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hdr" sz="quarter"/>
          </p:nvPr>
        </p:nvSpPr>
        <p:spPr>
          <a:ln/>
        </p:spPr>
        <p:txBody>
          <a:bodyPr/>
          <a:lstStyle/>
          <a:p>
            <a:r>
              <a:rPr lang="en-US"/>
              <a:t>h1  h2  h3</a:t>
            </a:r>
          </a:p>
        </p:txBody>
      </p:sp>
      <p:sp>
        <p:nvSpPr>
          <p:cNvPr id="6" name="Rectangle 6"/>
          <p:cNvSpPr>
            <a:spLocks noGrp="1" noChangeArrowheads="1"/>
          </p:cNvSpPr>
          <p:nvPr>
            <p:ph type="ftr" sz="quarter" idx="4"/>
          </p:nvPr>
        </p:nvSpPr>
        <p:spPr>
          <a:ln/>
        </p:spPr>
        <p:txBody>
          <a:bodyPr/>
          <a:lstStyle/>
          <a:p>
            <a:r>
              <a:rPr lang="en-US"/>
              <a:t>f1</a:t>
            </a:r>
          </a:p>
        </p:txBody>
      </p:sp>
      <p:sp>
        <p:nvSpPr>
          <p:cNvPr id="7" name="Rectangle 7"/>
          <p:cNvSpPr>
            <a:spLocks noGrp="1" noChangeArrowheads="1"/>
          </p:cNvSpPr>
          <p:nvPr>
            <p:ph type="sldNum" sz="quarter" idx="5"/>
          </p:nvPr>
        </p:nvSpPr>
        <p:spPr>
          <a:ln/>
        </p:spPr>
        <p:txBody>
          <a:bodyPr/>
          <a:lstStyle/>
          <a:p>
            <a:fld id="{D28A7C22-B1FA-4449-8CBF-76EBB0144F10}" type="slidenum">
              <a:rPr lang="en-US"/>
              <a:pPr/>
              <a:t>29</a:t>
            </a:fld>
            <a:endParaRPr lang="en-US"/>
          </a:p>
        </p:txBody>
      </p:sp>
      <p:sp>
        <p:nvSpPr>
          <p:cNvPr id="1546242" name="Slide Image Placeholder 1"/>
          <p:cNvSpPr>
            <a:spLocks noGrp="1" noRot="1" noChangeAspect="1" noTextEdit="1"/>
          </p:cNvSpPr>
          <p:nvPr>
            <p:ph type="sldImg"/>
          </p:nvPr>
        </p:nvSpPr>
        <p:spPr>
          <a:ln/>
        </p:spPr>
      </p:sp>
      <p:sp>
        <p:nvSpPr>
          <p:cNvPr id="1546243" name="Notes Placeholder 2"/>
          <p:cNvSpPr>
            <a:spLocks noGrp="1"/>
          </p:cNvSpPr>
          <p:nvPr>
            <p:ph type="body" idx="1"/>
          </p:nvPr>
        </p:nvSpPr>
        <p:spPr>
          <a:xfrm>
            <a:off x="685800" y="4344025"/>
            <a:ext cx="5486400" cy="4114488"/>
          </a:xfrm>
        </p:spPr>
        <p:txBody>
          <a:bodyPr lIns="91440" tIns="45720" rIns="91440" bIns="45720"/>
          <a:lstStyle/>
          <a:p>
            <a:pPr eaLnBrk="1" hangingPunct="1">
              <a:spcBef>
                <a:spcPct val="0"/>
              </a:spcBef>
            </a:pPr>
            <a:endParaRPr lang="en-US"/>
          </a:p>
        </p:txBody>
      </p:sp>
      <p:sp>
        <p:nvSpPr>
          <p:cNvPr id="41987" name="Slide Number Placeholder 3"/>
          <p:cNvSpPr txBox="1">
            <a:spLocks noGrp="1"/>
          </p:cNvSpPr>
          <p:nvPr/>
        </p:nvSpPr>
        <p:spPr bwMode="auto">
          <a:xfrm>
            <a:off x="3884613" y="8684926"/>
            <a:ext cx="2971800" cy="457513"/>
          </a:xfrm>
          <a:prstGeom prst="rect">
            <a:avLst/>
          </a:prstGeom>
          <a:noFill/>
          <a:ln>
            <a:miter lim="800000"/>
            <a:headEnd/>
            <a:tailEnd/>
          </a:ln>
        </p:spPr>
        <p:txBody>
          <a:bodyPr/>
          <a:lstStyle/>
          <a:p>
            <a:pPr algn="r" eaLnBrk="1" hangingPunct="1">
              <a:spcBef>
                <a:spcPct val="0"/>
              </a:spcBef>
              <a:defRPr/>
            </a:pPr>
            <a:fld id="{5D16168F-EB78-411C-8F0F-848F27EED91C}" type="slidenum">
              <a:rPr lang="en-US" sz="1200">
                <a:latin typeface="+mn-lt"/>
              </a:rPr>
              <a:pPr algn="r" eaLnBrk="1" hangingPunct="1">
                <a:spcBef>
                  <a:spcPct val="0"/>
                </a:spcBef>
                <a:defRPr/>
              </a:pPr>
              <a:t>29</a:t>
            </a:fld>
            <a:endParaRPr lang="en-US" sz="1200">
              <a:latin typeface="+mn-lt"/>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hdr" sz="quarter"/>
          </p:nvPr>
        </p:nvSpPr>
        <p:spPr>
          <a:ln/>
        </p:spPr>
        <p:txBody>
          <a:bodyPr/>
          <a:lstStyle/>
          <a:p>
            <a:r>
              <a:rPr lang="en-US"/>
              <a:t>h1  h2  h3</a:t>
            </a:r>
          </a:p>
        </p:txBody>
      </p:sp>
      <p:sp>
        <p:nvSpPr>
          <p:cNvPr id="6" name="Rectangle 6"/>
          <p:cNvSpPr>
            <a:spLocks noGrp="1" noChangeArrowheads="1"/>
          </p:cNvSpPr>
          <p:nvPr>
            <p:ph type="ftr" sz="quarter" idx="4"/>
          </p:nvPr>
        </p:nvSpPr>
        <p:spPr>
          <a:ln/>
        </p:spPr>
        <p:txBody>
          <a:bodyPr/>
          <a:lstStyle/>
          <a:p>
            <a:r>
              <a:rPr lang="en-US"/>
              <a:t>f1</a:t>
            </a:r>
          </a:p>
        </p:txBody>
      </p:sp>
      <p:sp>
        <p:nvSpPr>
          <p:cNvPr id="7" name="Rectangle 7"/>
          <p:cNvSpPr>
            <a:spLocks noGrp="1" noChangeArrowheads="1"/>
          </p:cNvSpPr>
          <p:nvPr>
            <p:ph type="sldNum" sz="quarter" idx="5"/>
          </p:nvPr>
        </p:nvSpPr>
        <p:spPr>
          <a:ln/>
        </p:spPr>
        <p:txBody>
          <a:bodyPr/>
          <a:lstStyle/>
          <a:p>
            <a:fld id="{BBACA173-F816-4C3D-B26D-4B11A7B59BA0}" type="slidenum">
              <a:rPr lang="en-US"/>
              <a:pPr/>
              <a:t>30</a:t>
            </a:fld>
            <a:endParaRPr lang="en-US"/>
          </a:p>
        </p:txBody>
      </p:sp>
      <p:sp>
        <p:nvSpPr>
          <p:cNvPr id="1548290" name="Slide Image Placeholder 1"/>
          <p:cNvSpPr>
            <a:spLocks noGrp="1" noRot="1" noChangeAspect="1" noTextEdit="1"/>
          </p:cNvSpPr>
          <p:nvPr>
            <p:ph type="sldImg"/>
          </p:nvPr>
        </p:nvSpPr>
        <p:spPr>
          <a:ln/>
        </p:spPr>
      </p:sp>
      <p:sp>
        <p:nvSpPr>
          <p:cNvPr id="1548291" name="Notes Placeholder 2"/>
          <p:cNvSpPr>
            <a:spLocks noGrp="1"/>
          </p:cNvSpPr>
          <p:nvPr>
            <p:ph type="body" idx="1"/>
          </p:nvPr>
        </p:nvSpPr>
        <p:spPr>
          <a:xfrm>
            <a:off x="685800" y="4344025"/>
            <a:ext cx="5486400" cy="4114488"/>
          </a:xfrm>
        </p:spPr>
        <p:txBody>
          <a:bodyPr lIns="91440" tIns="45720" rIns="91440" bIns="45720"/>
          <a:lstStyle/>
          <a:p>
            <a:pPr eaLnBrk="1" hangingPunct="1">
              <a:spcBef>
                <a:spcPct val="0"/>
              </a:spcBef>
            </a:pPr>
            <a:endParaRPr lang="en-US"/>
          </a:p>
        </p:txBody>
      </p:sp>
      <p:sp>
        <p:nvSpPr>
          <p:cNvPr id="44035" name="Slide Number Placeholder 3"/>
          <p:cNvSpPr txBox="1">
            <a:spLocks noGrp="1"/>
          </p:cNvSpPr>
          <p:nvPr/>
        </p:nvSpPr>
        <p:spPr bwMode="auto">
          <a:xfrm>
            <a:off x="3884613" y="8684926"/>
            <a:ext cx="2971800" cy="457513"/>
          </a:xfrm>
          <a:prstGeom prst="rect">
            <a:avLst/>
          </a:prstGeom>
          <a:noFill/>
          <a:ln>
            <a:miter lim="800000"/>
            <a:headEnd/>
            <a:tailEnd/>
          </a:ln>
        </p:spPr>
        <p:txBody>
          <a:bodyPr/>
          <a:lstStyle/>
          <a:p>
            <a:pPr algn="r" eaLnBrk="1" hangingPunct="1">
              <a:spcBef>
                <a:spcPct val="0"/>
              </a:spcBef>
              <a:defRPr/>
            </a:pPr>
            <a:fld id="{948B35BD-6D13-42EC-834C-FAF2CE67EDC4}" type="slidenum">
              <a:rPr lang="en-US" sz="1200">
                <a:latin typeface="+mn-lt"/>
              </a:rPr>
              <a:pPr algn="r" eaLnBrk="1" hangingPunct="1">
                <a:spcBef>
                  <a:spcPct val="0"/>
                </a:spcBef>
                <a:defRPr/>
              </a:pPr>
              <a:t>30</a:t>
            </a:fld>
            <a:endParaRPr lang="en-US" sz="1200">
              <a:latin typeface="+mn-l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DC4D9478-7EBA-41E3-A5E2-B9DDA55EB0D0}" type="slidenum">
              <a:rPr lang="en-US"/>
              <a:pPr/>
              <a:t>31</a:t>
            </a:fld>
            <a:endParaRPr lang="en-US"/>
          </a:p>
        </p:txBody>
      </p:sp>
      <p:sp>
        <p:nvSpPr>
          <p:cNvPr id="1474562" name="Rectangle 2"/>
          <p:cNvSpPr>
            <a:spLocks noGrp="1" noRot="1" noChangeAspect="1" noChangeArrowheads="1" noTextEdit="1"/>
          </p:cNvSpPr>
          <p:nvPr>
            <p:ph type="sldImg"/>
          </p:nvPr>
        </p:nvSpPr>
        <p:spPr>
          <a:ln/>
        </p:spPr>
      </p:sp>
      <p:sp>
        <p:nvSpPr>
          <p:cNvPr id="1474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DC4D9478-7EBA-41E3-A5E2-B9DDA55EB0D0}" type="slidenum">
              <a:rPr lang="en-US"/>
              <a:pPr/>
              <a:t>32</a:t>
            </a:fld>
            <a:endParaRPr lang="en-US"/>
          </a:p>
        </p:txBody>
      </p:sp>
      <p:sp>
        <p:nvSpPr>
          <p:cNvPr id="1474562" name="Rectangle 2"/>
          <p:cNvSpPr>
            <a:spLocks noGrp="1" noRot="1" noChangeAspect="1" noChangeArrowheads="1" noTextEdit="1"/>
          </p:cNvSpPr>
          <p:nvPr>
            <p:ph type="sldImg"/>
          </p:nvPr>
        </p:nvSpPr>
        <p:spPr>
          <a:ln/>
        </p:spPr>
      </p:sp>
      <p:sp>
        <p:nvSpPr>
          <p:cNvPr id="1474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DC4D9478-7EBA-41E3-A5E2-B9DDA55EB0D0}" type="slidenum">
              <a:rPr lang="en-US"/>
              <a:pPr/>
              <a:t>35</a:t>
            </a:fld>
            <a:endParaRPr lang="en-US"/>
          </a:p>
        </p:txBody>
      </p:sp>
      <p:sp>
        <p:nvSpPr>
          <p:cNvPr id="1474562" name="Rectangle 2"/>
          <p:cNvSpPr>
            <a:spLocks noGrp="1" noRot="1" noChangeAspect="1" noChangeArrowheads="1" noTextEdit="1"/>
          </p:cNvSpPr>
          <p:nvPr>
            <p:ph type="sldImg"/>
          </p:nvPr>
        </p:nvSpPr>
        <p:spPr>
          <a:ln/>
        </p:spPr>
      </p:sp>
      <p:sp>
        <p:nvSpPr>
          <p:cNvPr id="1474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C68E74AE-DC79-4480-ACCC-E801E392C049}" type="slidenum">
              <a:rPr lang="en-US"/>
              <a:pPr/>
              <a:t>6</a:t>
            </a:fld>
            <a:endParaRPr lang="en-US"/>
          </a:p>
        </p:txBody>
      </p:sp>
      <p:sp>
        <p:nvSpPr>
          <p:cNvPr id="1243138" name="Rectangle 2"/>
          <p:cNvSpPr>
            <a:spLocks noGrp="1" noRot="1" noChangeAspect="1" noChangeArrowheads="1" noTextEdit="1"/>
          </p:cNvSpPr>
          <p:nvPr>
            <p:ph type="sldImg"/>
          </p:nvPr>
        </p:nvSpPr>
        <p:spPr>
          <a:ln/>
        </p:spPr>
      </p:sp>
      <p:sp>
        <p:nvSpPr>
          <p:cNvPr id="1243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D6DC8E51-066E-4B94-9482-D4294038155F}" type="slidenum">
              <a:rPr lang="en-US"/>
              <a:pPr/>
              <a:t>36</a:t>
            </a:fld>
            <a:endParaRPr lang="en-US"/>
          </a:p>
        </p:txBody>
      </p:sp>
      <p:sp>
        <p:nvSpPr>
          <p:cNvPr id="1556482" name="Rectangle 2"/>
          <p:cNvSpPr>
            <a:spLocks noGrp="1" noRot="1" noChangeAspect="1" noTextEdit="1"/>
          </p:cNvSpPr>
          <p:nvPr>
            <p:ph type="sldImg"/>
          </p:nvPr>
        </p:nvSpPr>
        <p:spPr>
          <a:ln/>
        </p:spPr>
      </p:sp>
      <p:sp>
        <p:nvSpPr>
          <p:cNvPr id="1556483" name="Rectangle 3"/>
          <p:cNvSpPr>
            <a:spLocks noGrp="1"/>
          </p:cNvSpPr>
          <p:nvPr>
            <p:ph type="body" idx="1"/>
          </p:nvPr>
        </p:nvSpPr>
        <p:spPr>
          <a:xfrm>
            <a:off x="685800" y="4344025"/>
            <a:ext cx="5486400" cy="4114488"/>
          </a:xfrm>
        </p:spPr>
        <p:txBody>
          <a:bodyPr lIns="91440" tIns="45720" rIns="91440" bIns="45720"/>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D6DC8E51-066E-4B94-9482-D4294038155F}" type="slidenum">
              <a:rPr lang="en-US"/>
              <a:pPr/>
              <a:t>40</a:t>
            </a:fld>
            <a:endParaRPr lang="en-US"/>
          </a:p>
        </p:txBody>
      </p:sp>
      <p:sp>
        <p:nvSpPr>
          <p:cNvPr id="1556482" name="Rectangle 2"/>
          <p:cNvSpPr>
            <a:spLocks noGrp="1" noRot="1" noChangeAspect="1" noTextEdit="1"/>
          </p:cNvSpPr>
          <p:nvPr>
            <p:ph type="sldImg"/>
          </p:nvPr>
        </p:nvSpPr>
        <p:spPr>
          <a:ln/>
        </p:spPr>
      </p:sp>
      <p:sp>
        <p:nvSpPr>
          <p:cNvPr id="1556483" name="Rectangle 3"/>
          <p:cNvSpPr>
            <a:spLocks noGrp="1"/>
          </p:cNvSpPr>
          <p:nvPr>
            <p:ph type="body" idx="1"/>
          </p:nvPr>
        </p:nvSpPr>
        <p:spPr>
          <a:xfrm>
            <a:off x="685800" y="4344025"/>
            <a:ext cx="5486400" cy="4114488"/>
          </a:xfrm>
        </p:spPr>
        <p:txBody>
          <a:bodyPr lIns="91440" tIns="45720" rIns="91440" bIns="45720"/>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17F14462-0D47-478C-B229-91D45F11A056}" type="slidenum">
              <a:rPr lang="en-US"/>
              <a:pPr/>
              <a:t>41</a:t>
            </a:fld>
            <a:endParaRPr lang="en-US"/>
          </a:p>
        </p:txBody>
      </p:sp>
      <p:sp>
        <p:nvSpPr>
          <p:cNvPr id="1497090" name="Rectangle 2"/>
          <p:cNvSpPr>
            <a:spLocks noGrp="1" noRot="1" noChangeAspect="1" noChangeArrowheads="1" noTextEdit="1"/>
          </p:cNvSpPr>
          <p:nvPr>
            <p:ph type="sldImg"/>
          </p:nvPr>
        </p:nvSpPr>
        <p:spPr>
          <a:ln/>
        </p:spPr>
      </p:sp>
      <p:sp>
        <p:nvSpPr>
          <p:cNvPr id="1497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CD8822E4-98DE-4712-B93B-0A27F0E17D03}" type="slidenum">
              <a:rPr lang="en-US"/>
              <a:pPr/>
              <a:t>42</a:t>
            </a:fld>
            <a:endParaRPr lang="en-US"/>
          </a:p>
        </p:txBody>
      </p:sp>
      <p:sp>
        <p:nvSpPr>
          <p:cNvPr id="1499138" name="Rectangle 2"/>
          <p:cNvSpPr>
            <a:spLocks noGrp="1" noRot="1" noChangeAspect="1" noChangeArrowheads="1" noTextEdit="1"/>
          </p:cNvSpPr>
          <p:nvPr>
            <p:ph type="sldImg"/>
          </p:nvPr>
        </p:nvSpPr>
        <p:spPr>
          <a:ln/>
        </p:spPr>
      </p:sp>
      <p:sp>
        <p:nvSpPr>
          <p:cNvPr id="1499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C4F4D713-58DA-4B96-B747-603C1FD5D2BC}" type="slidenum">
              <a:rPr lang="en-US"/>
              <a:pPr/>
              <a:t>43</a:t>
            </a:fld>
            <a:endParaRPr lang="en-US"/>
          </a:p>
        </p:txBody>
      </p:sp>
      <p:sp>
        <p:nvSpPr>
          <p:cNvPr id="1500162" name="Rectangle 2"/>
          <p:cNvSpPr>
            <a:spLocks noGrp="1" noRot="1" noChangeAspect="1" noChangeArrowheads="1" noTextEdit="1"/>
          </p:cNvSpPr>
          <p:nvPr>
            <p:ph type="sldImg"/>
          </p:nvPr>
        </p:nvSpPr>
        <p:spPr>
          <a:ln/>
        </p:spPr>
      </p:sp>
      <p:sp>
        <p:nvSpPr>
          <p:cNvPr id="150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62B73063-66DB-46E9-B903-5F64D6844D42}" type="slidenum">
              <a:rPr lang="en-US"/>
              <a:pPr/>
              <a:t>44</a:t>
            </a:fld>
            <a:endParaRPr lang="en-US"/>
          </a:p>
        </p:txBody>
      </p:sp>
      <p:sp>
        <p:nvSpPr>
          <p:cNvPr id="1501186" name="Rectangle 2"/>
          <p:cNvSpPr>
            <a:spLocks noGrp="1" noRot="1" noChangeAspect="1" noChangeArrowheads="1" noTextEdit="1"/>
          </p:cNvSpPr>
          <p:nvPr>
            <p:ph type="sldImg"/>
          </p:nvPr>
        </p:nvSpPr>
        <p:spPr>
          <a:ln/>
        </p:spPr>
      </p:sp>
      <p:sp>
        <p:nvSpPr>
          <p:cNvPr id="1501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99DEA606-6D07-429A-B280-FDB723F1D9C0}" type="slidenum">
              <a:rPr lang="en-US"/>
              <a:pPr/>
              <a:t>45</a:t>
            </a:fld>
            <a:endParaRPr lang="en-US"/>
          </a:p>
        </p:txBody>
      </p:sp>
      <p:sp>
        <p:nvSpPr>
          <p:cNvPr id="1502210" name="Rectangle 2"/>
          <p:cNvSpPr>
            <a:spLocks noGrp="1" noRot="1" noChangeAspect="1" noChangeArrowheads="1" noTextEdit="1"/>
          </p:cNvSpPr>
          <p:nvPr>
            <p:ph type="sldImg"/>
          </p:nvPr>
        </p:nvSpPr>
        <p:spPr>
          <a:ln/>
        </p:spPr>
      </p:sp>
      <p:sp>
        <p:nvSpPr>
          <p:cNvPr id="1502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FEECEA18-6E8B-4072-B4AA-A383AE77FBCF}" type="slidenum">
              <a:rPr lang="en-US"/>
              <a:pPr/>
              <a:t>46</a:t>
            </a:fld>
            <a:endParaRPr lang="en-US"/>
          </a:p>
        </p:txBody>
      </p:sp>
      <p:sp>
        <p:nvSpPr>
          <p:cNvPr id="1503234" name="Rectangle 2"/>
          <p:cNvSpPr>
            <a:spLocks noGrp="1" noRot="1" noChangeAspect="1" noChangeArrowheads="1" noTextEdit="1"/>
          </p:cNvSpPr>
          <p:nvPr>
            <p:ph type="sldImg"/>
          </p:nvPr>
        </p:nvSpPr>
        <p:spPr>
          <a:ln/>
        </p:spPr>
      </p:sp>
      <p:sp>
        <p:nvSpPr>
          <p:cNvPr id="150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E75A7530-4EC3-47FC-AFB6-08629A53F1C7}" type="slidenum">
              <a:rPr lang="en-US"/>
              <a:pPr/>
              <a:t>47</a:t>
            </a:fld>
            <a:endParaRPr lang="en-US"/>
          </a:p>
        </p:txBody>
      </p:sp>
      <p:sp>
        <p:nvSpPr>
          <p:cNvPr id="1504258" name="Rectangle 2"/>
          <p:cNvSpPr>
            <a:spLocks noGrp="1" noRot="1" noChangeAspect="1" noChangeArrowheads="1" noTextEdit="1"/>
          </p:cNvSpPr>
          <p:nvPr>
            <p:ph type="sldImg"/>
          </p:nvPr>
        </p:nvSpPr>
        <p:spPr>
          <a:ln/>
        </p:spPr>
      </p:sp>
      <p:sp>
        <p:nvSpPr>
          <p:cNvPr id="1504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ADF55CDF-4454-48D0-A32D-DFD747A53221}" type="slidenum">
              <a:rPr lang="en-US"/>
              <a:pPr/>
              <a:t>48</a:t>
            </a:fld>
            <a:endParaRPr lang="en-US"/>
          </a:p>
        </p:txBody>
      </p:sp>
      <p:sp>
        <p:nvSpPr>
          <p:cNvPr id="1505282" name="Rectangle 2"/>
          <p:cNvSpPr>
            <a:spLocks noGrp="1" noRot="1" noChangeAspect="1" noChangeArrowheads="1" noTextEdit="1"/>
          </p:cNvSpPr>
          <p:nvPr>
            <p:ph type="sldImg"/>
          </p:nvPr>
        </p:nvSpPr>
        <p:spPr>
          <a:ln/>
        </p:spPr>
      </p:sp>
      <p:sp>
        <p:nvSpPr>
          <p:cNvPr id="1505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A8AF57A0-DB3C-4948-8878-02483004196A}" type="slidenum">
              <a:rPr lang="en-US"/>
              <a:pPr/>
              <a:t>8</a:t>
            </a:fld>
            <a:endParaRPr lang="en-US"/>
          </a:p>
        </p:txBody>
      </p:sp>
      <p:sp>
        <p:nvSpPr>
          <p:cNvPr id="1529858" name="Rectangle 2"/>
          <p:cNvSpPr>
            <a:spLocks noGrp="1" noRot="1" noChangeAspect="1" noTextEdit="1"/>
          </p:cNvSpPr>
          <p:nvPr>
            <p:ph type="sldImg"/>
          </p:nvPr>
        </p:nvSpPr>
        <p:spPr>
          <a:ln/>
        </p:spPr>
      </p:sp>
      <p:sp>
        <p:nvSpPr>
          <p:cNvPr id="1529859" name="Rectangle 3"/>
          <p:cNvSpPr>
            <a:spLocks noGrp="1"/>
          </p:cNvSpPr>
          <p:nvPr>
            <p:ph type="body" idx="1"/>
          </p:nvPr>
        </p:nvSpPr>
        <p:spPr>
          <a:xfrm>
            <a:off x="685800" y="4344025"/>
            <a:ext cx="5486400" cy="4114488"/>
          </a:xfrm>
        </p:spPr>
        <p:txBody>
          <a:bodyPr lIns="91440" tIns="45720" rIns="91440" bIns="45720"/>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F756DBB4-D675-4F62-ADD5-B87C1E20917F}" type="slidenum">
              <a:rPr lang="en-US"/>
              <a:pPr/>
              <a:t>49</a:t>
            </a:fld>
            <a:endParaRPr lang="en-US"/>
          </a:p>
        </p:txBody>
      </p:sp>
      <p:sp>
        <p:nvSpPr>
          <p:cNvPr id="1396738" name="Rectangle 2"/>
          <p:cNvSpPr>
            <a:spLocks noGrp="1" noRot="1" noChangeAspect="1" noChangeArrowheads="1" noTextEdit="1"/>
          </p:cNvSpPr>
          <p:nvPr>
            <p:ph type="sldImg"/>
          </p:nvPr>
        </p:nvSpPr>
        <p:spPr bwMode="auto">
          <a:xfrm>
            <a:off x="1143000" y="684213"/>
            <a:ext cx="4572000" cy="3429000"/>
          </a:xfrm>
          <a:prstGeom prst="rect">
            <a:avLst/>
          </a:prstGeom>
          <a:solidFill>
            <a:srgbClr val="FFFFFF"/>
          </a:solidFill>
          <a:ln>
            <a:solidFill>
              <a:srgbClr val="000000"/>
            </a:solidFill>
            <a:miter lim="800000"/>
            <a:headEnd/>
            <a:tailEnd/>
          </a:ln>
        </p:spPr>
      </p:sp>
      <p:sp>
        <p:nvSpPr>
          <p:cNvPr id="1396739" name="Rectangle 3"/>
          <p:cNvSpPr>
            <a:spLocks noGrp="1" noChangeArrowheads="1"/>
          </p:cNvSpPr>
          <p:nvPr>
            <p:ph type="body" idx="1"/>
          </p:nvPr>
        </p:nvSpPr>
        <p:spPr bwMode="auto">
          <a:xfrm>
            <a:off x="914815" y="4343713"/>
            <a:ext cx="1856079" cy="273633"/>
          </a:xfrm>
          <a:prstGeom prst="rect">
            <a:avLst/>
          </a:prstGeom>
          <a:solidFill>
            <a:srgbClr val="FFFFFF"/>
          </a:solidFill>
          <a:ln>
            <a:solidFill>
              <a:srgbClr val="000000"/>
            </a:solidFill>
            <a:miter lim="800000"/>
            <a:headEnd/>
            <a:tailEnd/>
          </a:ln>
        </p:spPr>
        <p:txBody>
          <a:bodyPr lIns="90064" tIns="45032" rIns="90064" bIns="45032"/>
          <a:lstStyle/>
          <a:p>
            <a:r>
              <a:rPr lang="en-US"/>
              <a:t>Two of the components are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79EF1519-A565-46CA-A502-1511F9C55295}" type="slidenum">
              <a:rPr lang="en-US"/>
              <a:pPr/>
              <a:t>50</a:t>
            </a:fld>
            <a:endParaRPr lang="en-US"/>
          </a:p>
        </p:txBody>
      </p:sp>
      <p:sp>
        <p:nvSpPr>
          <p:cNvPr id="1140738" name="Rectangle 2"/>
          <p:cNvSpPr>
            <a:spLocks noGrp="1" noRot="1" noChangeAspect="1" noChangeArrowheads="1" noTextEdit="1"/>
          </p:cNvSpPr>
          <p:nvPr>
            <p:ph type="sldImg"/>
          </p:nvPr>
        </p:nvSpPr>
        <p:spPr bwMode="auto">
          <a:xfrm>
            <a:off x="1143000" y="684213"/>
            <a:ext cx="4572000" cy="3429000"/>
          </a:xfrm>
          <a:prstGeom prst="rect">
            <a:avLst/>
          </a:prstGeom>
          <a:solidFill>
            <a:srgbClr val="FFFFFF"/>
          </a:solidFill>
          <a:ln>
            <a:solidFill>
              <a:srgbClr val="000000"/>
            </a:solidFill>
            <a:miter lim="800000"/>
            <a:headEnd/>
            <a:tailEnd/>
          </a:ln>
        </p:spPr>
      </p:sp>
      <p:sp>
        <p:nvSpPr>
          <p:cNvPr id="1140739" name="Rectangle 3"/>
          <p:cNvSpPr>
            <a:spLocks noGrp="1" noChangeArrowheads="1"/>
          </p:cNvSpPr>
          <p:nvPr>
            <p:ph type="body" idx="1"/>
          </p:nvPr>
        </p:nvSpPr>
        <p:spPr bwMode="auto">
          <a:xfrm>
            <a:off x="914816" y="4343713"/>
            <a:ext cx="18375644" cy="1060129"/>
          </a:xfrm>
          <a:prstGeom prst="rect">
            <a:avLst/>
          </a:prstGeom>
          <a:solidFill>
            <a:srgbClr val="FFFFFF"/>
          </a:solidFill>
          <a:ln>
            <a:solidFill>
              <a:srgbClr val="000000"/>
            </a:solidFill>
            <a:miter lim="800000"/>
            <a:headEnd/>
            <a:tailEnd/>
          </a:ln>
        </p:spPr>
        <p:txBody>
          <a:bodyPr lIns="90064" tIns="45032" rIns="90064" bIns="45032"/>
          <a:lstStyle/>
          <a:p>
            <a:r>
              <a:rPr lang="en-US" dirty="0"/>
              <a:t>Migrating a client or a process is not a new idea. It has been supported for load balancing in previous systems. These systems use what we call the image copy method. So, here I am illustrating this approach using the example of DEMOS/MP, which was developed at UC </a:t>
            </a:r>
            <a:r>
              <a:rPr lang="en-US" dirty="0" err="1"/>
              <a:t>Berkeley.In</a:t>
            </a:r>
            <a:r>
              <a:rPr lang="en-US" dirty="0"/>
              <a:t> this system, a process is migrated from the source to the destination by copying its state, such as the process image, its message queue and the links to other processes. This approach is quite efficient, but has three drawbacks. First, non-traditional custom operating systems have to be installed on all the workstations involved to </a:t>
            </a:r>
            <a:r>
              <a:rPr lang="en-US" dirty="0" err="1"/>
              <a:t>marshall</a:t>
            </a:r>
            <a:r>
              <a:rPr lang="en-US" dirty="0"/>
              <a:t> and </a:t>
            </a:r>
            <a:r>
              <a:rPr lang="en-US" dirty="0" err="1"/>
              <a:t>unmarshall</a:t>
            </a:r>
            <a:r>
              <a:rPr lang="en-US" dirty="0"/>
              <a:t> the process state. Second, these two machines should have the same architecture, and third, any resource referenced by the process, such as the links, should be location independent, and most current systems do not provide location independent resource references. As a result, this approach has only been used in research operating systems.</a:t>
            </a:r>
          </a:p>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C2FBC37C-F153-42FC-9C88-119B0582E85D}" type="slidenum">
              <a:rPr lang="en-US"/>
              <a:pPr/>
              <a:t>51</a:t>
            </a:fld>
            <a:endParaRPr lang="en-US"/>
          </a:p>
        </p:txBody>
      </p:sp>
      <p:sp>
        <p:nvSpPr>
          <p:cNvPr id="1137666" name="Rectangle 2"/>
          <p:cNvSpPr>
            <a:spLocks noGrp="1" noRot="1" noChangeAspect="1" noChangeArrowheads="1"/>
          </p:cNvSpPr>
          <p:nvPr>
            <p:ph type="sldImg"/>
          </p:nvPr>
        </p:nvSpPr>
        <p:spPr bwMode="auto">
          <a:xfrm>
            <a:off x="1143000" y="684213"/>
            <a:ext cx="4572000" cy="3429000"/>
          </a:xfrm>
          <a:prstGeom prst="rect">
            <a:avLst/>
          </a:prstGeom>
          <a:solidFill>
            <a:srgbClr val="FFFFFF"/>
          </a:solidFill>
          <a:ln>
            <a:solidFill>
              <a:srgbClr val="000000"/>
            </a:solidFill>
            <a:miter lim="800000"/>
            <a:headEnd/>
            <a:tailEnd/>
          </a:ln>
        </p:spPr>
      </p:sp>
      <p:sp>
        <p:nvSpPr>
          <p:cNvPr id="1137667" name="Rectangle 3"/>
          <p:cNvSpPr>
            <a:spLocks noGrp="1" noChangeArrowheads="1"/>
          </p:cNvSpPr>
          <p:nvPr>
            <p:ph type="body" idx="1"/>
          </p:nvPr>
        </p:nvSpPr>
        <p:spPr bwMode="auto">
          <a:xfrm>
            <a:off x="914815" y="4343713"/>
            <a:ext cx="1199528" cy="273633"/>
          </a:xfrm>
          <a:prstGeom prst="rect">
            <a:avLst/>
          </a:prstGeom>
          <a:solidFill>
            <a:srgbClr val="FFFFFF"/>
          </a:solidFill>
          <a:ln>
            <a:solidFill>
              <a:srgbClr val="000000"/>
            </a:solidFill>
            <a:miter lim="800000"/>
            <a:headEnd/>
            <a:tailEnd/>
          </a:ln>
        </p:spPr>
        <p:txBody>
          <a:bodyPr lIns="90064" tIns="45032" rIns="90064" bIns="45032"/>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9DD5E4E9-AF0F-4E42-A795-710D82082AF4}" type="slidenum">
              <a:rPr lang="en-US"/>
              <a:pPr/>
              <a:t>52</a:t>
            </a:fld>
            <a:endParaRPr lang="en-US"/>
          </a:p>
        </p:txBody>
      </p:sp>
      <p:sp>
        <p:nvSpPr>
          <p:cNvPr id="1508354" name="Rectangle 2"/>
          <p:cNvSpPr>
            <a:spLocks noGrp="1" noRot="1" noChangeAspect="1" noChangeArrowheads="1" noTextEdit="1"/>
          </p:cNvSpPr>
          <p:nvPr>
            <p:ph type="sldImg"/>
          </p:nvPr>
        </p:nvSpPr>
        <p:spPr>
          <a:ln/>
        </p:spPr>
      </p:sp>
      <p:sp>
        <p:nvSpPr>
          <p:cNvPr id="1508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316417"/>
          <p:cNvSpPr>
            <a:spLocks noGrp="1" noRot="1" noChangeAspect="1" noTextEdit="1"/>
          </p:cNvSpPr>
          <p:nvPr>
            <p:ph type="sldImg"/>
          </p:nvPr>
        </p:nvSpPr>
        <p:spPr>
          <a:noFill/>
          <a:ln cap="flat">
            <a:headEnd type="none" w="med" len="med"/>
            <a:tailEnd type="none" w="med" len="med"/>
          </a:ln>
        </p:spPr>
      </p:sp>
      <p:sp>
        <p:nvSpPr>
          <p:cNvPr id="292866" name="Rectangle 316418"/>
          <p:cNvSpPr>
            <a:spLocks noGrp="1"/>
          </p:cNvSpPr>
          <p:nvPr>
            <p:ph type="body" idx="1"/>
          </p:nvPr>
        </p:nvSpPr>
        <p:spPr bwMode="auto">
          <a:noFill/>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ln>
            <a:solidFill>
              <a:srgbClr val="000000"/>
            </a:solidFill>
            <a:miter lim="800000"/>
            <a:headEnd/>
            <a:tailEnd/>
          </a:ln>
        </p:spPr>
      </p:sp>
      <p:sp>
        <p:nvSpPr>
          <p:cNvPr id="83971" name="Rectangle 3"/>
          <p:cNvSpPr>
            <a:spLocks noGrp="1"/>
          </p:cNvSpPr>
          <p:nvPr>
            <p:ph type="body" idx="1"/>
          </p:nvPr>
        </p:nvSpPr>
        <p:spPr bwMode="auto"/>
        <p:txBody>
          <a:bodyPr wrap="square" lIns="91440" tIns="45720" rIns="91440" bIns="45720" numCol="1" anchor="t" anchorCtr="0" compatLnSpc="1">
            <a:prstTxWarp prst="textNoShape">
              <a:avLst/>
            </a:prstTxWarp>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ln>
            <a:solidFill>
              <a:srgbClr val="000000"/>
            </a:solidFill>
            <a:miter lim="800000"/>
            <a:headEnd/>
            <a:tailEnd/>
          </a:ln>
        </p:spPr>
      </p:sp>
      <p:sp>
        <p:nvSpPr>
          <p:cNvPr id="84995" name="Rectangle 3"/>
          <p:cNvSpPr>
            <a:spLocks noGrp="1"/>
          </p:cNvSpPr>
          <p:nvPr>
            <p:ph type="body" idx="1"/>
          </p:nvPr>
        </p:nvSpPr>
        <p:spPr bwMode="auto"/>
        <p:txBody>
          <a:bodyPr wrap="square" lIns="91440" tIns="45720" rIns="91440" bIns="45720" numCol="1" anchor="t" anchorCtr="0" compatLnSpc="1">
            <a:prstTxWarp prst="textNoShape">
              <a:avLst/>
            </a:prstTxWarp>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FAB43079-D6A7-43C1-A46D-9D5880D058E2}" type="slidenum">
              <a:rPr lang="en-US"/>
              <a:pPr/>
              <a:t>11</a:t>
            </a:fld>
            <a:endParaRPr lang="en-US"/>
          </a:p>
        </p:txBody>
      </p:sp>
      <p:sp>
        <p:nvSpPr>
          <p:cNvPr id="1531906" name="Rectangle 2"/>
          <p:cNvSpPr>
            <a:spLocks noGrp="1" noRot="1" noChangeAspect="1" noTextEdit="1"/>
          </p:cNvSpPr>
          <p:nvPr>
            <p:ph type="sldImg"/>
          </p:nvPr>
        </p:nvSpPr>
        <p:spPr>
          <a:ln/>
        </p:spPr>
      </p:sp>
      <p:sp>
        <p:nvSpPr>
          <p:cNvPr id="1531907" name="Rectangle 3"/>
          <p:cNvSpPr>
            <a:spLocks noGrp="1"/>
          </p:cNvSpPr>
          <p:nvPr>
            <p:ph type="body" idx="1"/>
          </p:nvPr>
        </p:nvSpPr>
        <p:spPr>
          <a:xfrm>
            <a:off x="685800" y="4344025"/>
            <a:ext cx="5486400" cy="4114488"/>
          </a:xfrm>
        </p:spPr>
        <p:txBody>
          <a:bodyPr lIns="91440" tIns="45720" rIns="91440" bIns="45720"/>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hdr" sz="quarter"/>
          </p:nvPr>
        </p:nvSpPr>
        <p:spPr>
          <a:ln/>
        </p:spPr>
        <p:txBody>
          <a:bodyPr/>
          <a:lstStyle/>
          <a:p>
            <a:r>
              <a:rPr lang="en-US"/>
              <a:t>h1  h2  h3</a:t>
            </a:r>
          </a:p>
        </p:txBody>
      </p:sp>
      <p:sp>
        <p:nvSpPr>
          <p:cNvPr id="6" name="Rectangle 6"/>
          <p:cNvSpPr>
            <a:spLocks noGrp="1" noChangeArrowheads="1"/>
          </p:cNvSpPr>
          <p:nvPr>
            <p:ph type="ftr" sz="quarter" idx="4"/>
          </p:nvPr>
        </p:nvSpPr>
        <p:spPr>
          <a:ln/>
        </p:spPr>
        <p:txBody>
          <a:bodyPr/>
          <a:lstStyle/>
          <a:p>
            <a:r>
              <a:rPr lang="en-US"/>
              <a:t>f1</a:t>
            </a:r>
          </a:p>
        </p:txBody>
      </p:sp>
      <p:sp>
        <p:nvSpPr>
          <p:cNvPr id="7" name="Rectangle 7"/>
          <p:cNvSpPr>
            <a:spLocks noGrp="1" noChangeArrowheads="1"/>
          </p:cNvSpPr>
          <p:nvPr>
            <p:ph type="sldNum" sz="quarter" idx="5"/>
          </p:nvPr>
        </p:nvSpPr>
        <p:spPr>
          <a:ln/>
        </p:spPr>
        <p:txBody>
          <a:bodyPr/>
          <a:lstStyle/>
          <a:p>
            <a:fld id="{10364817-3908-4474-B342-487688036E00}" type="slidenum">
              <a:rPr lang="en-US"/>
              <a:pPr/>
              <a:t>12</a:t>
            </a:fld>
            <a:endParaRPr lang="en-US"/>
          </a:p>
        </p:txBody>
      </p:sp>
      <p:sp>
        <p:nvSpPr>
          <p:cNvPr id="1533954" name="Slide Image Placeholder 1"/>
          <p:cNvSpPr>
            <a:spLocks noGrp="1" noRot="1" noChangeAspect="1" noTextEdit="1"/>
          </p:cNvSpPr>
          <p:nvPr>
            <p:ph type="sldImg"/>
          </p:nvPr>
        </p:nvSpPr>
        <p:spPr>
          <a:ln/>
        </p:spPr>
      </p:sp>
      <p:sp>
        <p:nvSpPr>
          <p:cNvPr id="1533955" name="Notes Placeholder 2"/>
          <p:cNvSpPr>
            <a:spLocks noGrp="1"/>
          </p:cNvSpPr>
          <p:nvPr>
            <p:ph type="body" idx="1"/>
          </p:nvPr>
        </p:nvSpPr>
        <p:spPr>
          <a:xfrm>
            <a:off x="685800" y="4344025"/>
            <a:ext cx="5486400" cy="4114488"/>
          </a:xfrm>
        </p:spPr>
        <p:txBody>
          <a:bodyPr lIns="91440" tIns="45720" rIns="91440" bIns="45720"/>
          <a:lstStyle/>
          <a:p>
            <a:pPr eaLnBrk="1" hangingPunct="1">
              <a:spcBef>
                <a:spcPct val="0"/>
              </a:spcBef>
            </a:pPr>
            <a:endParaRPr lang="en-US"/>
          </a:p>
        </p:txBody>
      </p:sp>
      <p:sp>
        <p:nvSpPr>
          <p:cNvPr id="34819" name="Slide Number Placeholder 3"/>
          <p:cNvSpPr txBox="1">
            <a:spLocks noGrp="1"/>
          </p:cNvSpPr>
          <p:nvPr/>
        </p:nvSpPr>
        <p:spPr bwMode="auto">
          <a:xfrm>
            <a:off x="3884613" y="8684926"/>
            <a:ext cx="2971800" cy="457513"/>
          </a:xfrm>
          <a:prstGeom prst="rect">
            <a:avLst/>
          </a:prstGeom>
          <a:noFill/>
          <a:ln>
            <a:miter lim="800000"/>
            <a:headEnd/>
            <a:tailEnd/>
          </a:ln>
        </p:spPr>
        <p:txBody>
          <a:bodyPr/>
          <a:lstStyle/>
          <a:p>
            <a:pPr algn="r" eaLnBrk="1" hangingPunct="1">
              <a:spcBef>
                <a:spcPct val="0"/>
              </a:spcBef>
              <a:defRPr/>
            </a:pPr>
            <a:fld id="{390B4295-E44A-439E-AB46-91078DAFC0E8}" type="slidenum">
              <a:rPr lang="en-US" sz="1200">
                <a:latin typeface="+mn-lt"/>
              </a:rPr>
              <a:pPr algn="r" eaLnBrk="1" hangingPunct="1">
                <a:spcBef>
                  <a:spcPct val="0"/>
                </a:spcBef>
                <a:defRPr/>
              </a:pPr>
              <a:t>12</a:t>
            </a:fld>
            <a:endParaRPr lang="en-US" sz="1200">
              <a:latin typeface="+mn-l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9A000134-DB1C-4E50-B990-4543449DAFA3}" type="slidenum">
              <a:rPr lang="en-US"/>
              <a:pPr/>
              <a:t>13</a:t>
            </a:fld>
            <a:endParaRPr lang="en-US"/>
          </a:p>
        </p:txBody>
      </p:sp>
      <p:sp>
        <p:nvSpPr>
          <p:cNvPr id="1536002" name="Rectangle 2"/>
          <p:cNvSpPr>
            <a:spLocks noGrp="1" noRot="1" noChangeAspect="1" noTextEdit="1"/>
          </p:cNvSpPr>
          <p:nvPr>
            <p:ph type="sldImg"/>
          </p:nvPr>
        </p:nvSpPr>
        <p:spPr>
          <a:ln/>
        </p:spPr>
      </p:sp>
      <p:sp>
        <p:nvSpPr>
          <p:cNvPr id="1536003" name="Rectangle 3"/>
          <p:cNvSpPr>
            <a:spLocks noGrp="1"/>
          </p:cNvSpPr>
          <p:nvPr>
            <p:ph type="body" idx="1"/>
          </p:nvPr>
        </p:nvSpPr>
        <p:spPr>
          <a:xfrm>
            <a:off x="685800" y="4344025"/>
            <a:ext cx="5486400" cy="4114488"/>
          </a:xfrm>
        </p:spPr>
        <p:txBody>
          <a:bodyPr lIns="91440" tIns="45720" rIns="91440" bIns="45720"/>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a:prstGeom prst="rect">
            <a:avLst/>
          </a:prstGeo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rot="5400000">
            <a:off x="7589520" y="1081851"/>
            <a:ext cx="2011680" cy="384048"/>
          </a:xfrm>
          <a:prstGeom prst="rect">
            <a:avLst/>
          </a:prstGeom>
        </p:spPr>
        <p:txBody>
          <a:bodyPr/>
          <a:lstStyle/>
          <a:p>
            <a:endParaRPr lang="en-US"/>
          </a:p>
        </p:txBody>
      </p:sp>
      <p:sp>
        <p:nvSpPr>
          <p:cNvPr id="5" name="Footer Placeholder 4"/>
          <p:cNvSpPr>
            <a:spLocks noGrp="1"/>
          </p:cNvSpPr>
          <p:nvPr>
            <p:ph type="ftr" sz="quarter" idx="11"/>
          </p:nvPr>
        </p:nvSpPr>
        <p:spPr>
          <a:xfrm rot="5400000">
            <a:off x="6990186" y="3737240"/>
            <a:ext cx="3200400" cy="365760"/>
          </a:xfrm>
          <a:prstGeom prst="rect">
            <a:avLst/>
          </a:prstGeom>
        </p:spPr>
        <p:txBody>
          <a:bodyPr/>
          <a:lstStyle/>
          <a:p>
            <a:endParaRPr lang="en-US"/>
          </a:p>
        </p:txBody>
      </p:sp>
      <p:sp>
        <p:nvSpPr>
          <p:cNvPr id="6" name="Slide Number Placeholder 5"/>
          <p:cNvSpPr>
            <a:spLocks noGrp="1"/>
          </p:cNvSpPr>
          <p:nvPr>
            <p:ph type="sldNum" sz="quarter" idx="12"/>
          </p:nvPr>
        </p:nvSpPr>
        <p:spPr>
          <a:xfrm>
            <a:off x="8458200" y="6191451"/>
            <a:ext cx="585216" cy="525018"/>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rot="5400000">
            <a:off x="7589520" y="1081851"/>
            <a:ext cx="2011680" cy="384048"/>
          </a:xfrm>
          <a:prstGeom prst="rect">
            <a:avLst/>
          </a:prstGeom>
        </p:spPr>
        <p:txBody>
          <a:bodyPr/>
          <a:lstStyle/>
          <a:p>
            <a:endParaRPr lang="en-US"/>
          </a:p>
        </p:txBody>
      </p:sp>
      <p:sp>
        <p:nvSpPr>
          <p:cNvPr id="5" name="Footer Placeholder 4"/>
          <p:cNvSpPr>
            <a:spLocks noGrp="1"/>
          </p:cNvSpPr>
          <p:nvPr>
            <p:ph type="ftr" sz="quarter" idx="11"/>
          </p:nvPr>
        </p:nvSpPr>
        <p:spPr>
          <a:xfrm rot="5400000">
            <a:off x="6990186" y="3737240"/>
            <a:ext cx="3200400" cy="365760"/>
          </a:xfrm>
          <a:prstGeom prst="rect">
            <a:avLst/>
          </a:prstGeom>
        </p:spPr>
        <p:txBody>
          <a:bodyPr/>
          <a:lstStyle/>
          <a:p>
            <a:endParaRPr lang="en-US"/>
          </a:p>
        </p:txBody>
      </p:sp>
      <p:sp>
        <p:nvSpPr>
          <p:cNvPr id="6" name="Slide Number Placeholder 5"/>
          <p:cNvSpPr>
            <a:spLocks noGrp="1"/>
          </p:cNvSpPr>
          <p:nvPr>
            <p:ph type="sldNum" sz="quarter" idx="12"/>
          </p:nvPr>
        </p:nvSpPr>
        <p:spPr>
          <a:xfrm>
            <a:off x="8458200" y="6191451"/>
            <a:ext cx="585216" cy="525018"/>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9248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79248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9248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79248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9248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79248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95400"/>
            <a:ext cx="79248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lide Number Placeholder 8"/>
          <p:cNvSpPr>
            <a:spLocks noGrp="1"/>
          </p:cNvSpPr>
          <p:nvPr>
            <p:ph type="sldNum" sz="quarter" idx="15"/>
          </p:nvPr>
        </p:nvSpPr>
        <p:spPr>
          <a:xfrm>
            <a:off x="8458200" y="6191451"/>
            <a:ext cx="585216" cy="525018"/>
          </a:xfrm>
          <a:prstGeom prst="rect">
            <a:avLst/>
          </a:prstGeom>
        </p:spPr>
        <p:txBody>
          <a:bodyPr rtlCol="0"/>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a:prstGeom prst="rect">
            <a:avLst/>
          </a:prstGeom>
        </p:spPr>
        <p:txBody>
          <a:bodyPr/>
          <a:lstStyle/>
          <a:p>
            <a:endParaRPr lang="en-US"/>
          </a:p>
        </p:txBody>
      </p:sp>
      <p:sp>
        <p:nvSpPr>
          <p:cNvPr id="5" name="Footer Placeholder 4"/>
          <p:cNvSpPr>
            <a:spLocks noGrp="1"/>
          </p:cNvSpPr>
          <p:nvPr>
            <p:ph type="ftr" sz="quarter" idx="11"/>
          </p:nvPr>
        </p:nvSpPr>
        <p:spPr bwMode="auto">
          <a:xfrm rot="5400000">
            <a:off x="7077456" y="4178808"/>
            <a:ext cx="3657600" cy="384048"/>
          </a:xfrm>
          <a:prstGeom prst="rect">
            <a:avLst/>
          </a:prstGeo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a:prstGeom prst="rect">
            <a:avLst/>
          </a:prstGeom>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rot="5400000">
            <a:off x="7589520" y="1081851"/>
            <a:ext cx="2011680" cy="384048"/>
          </a:xfrm>
          <a:prstGeom prst="rect">
            <a:avLst/>
          </a:prstGeom>
        </p:spPr>
        <p:txBody>
          <a:bodyPr/>
          <a:lstStyle/>
          <a:p>
            <a:endParaRPr lang="en-US"/>
          </a:p>
        </p:txBody>
      </p:sp>
      <p:sp>
        <p:nvSpPr>
          <p:cNvPr id="6" name="Footer Placeholder 5"/>
          <p:cNvSpPr>
            <a:spLocks noGrp="1"/>
          </p:cNvSpPr>
          <p:nvPr>
            <p:ph type="ftr" sz="quarter" idx="11"/>
          </p:nvPr>
        </p:nvSpPr>
        <p:spPr>
          <a:xfrm rot="5400000">
            <a:off x="6990186" y="3737240"/>
            <a:ext cx="3200400" cy="365760"/>
          </a:xfrm>
          <a:prstGeom prst="rect">
            <a:avLst/>
          </a:prstGeom>
        </p:spPr>
        <p:txBody>
          <a:bodyPr/>
          <a:lstStyle/>
          <a:p>
            <a:endParaRPr lang="en-US"/>
          </a:p>
        </p:txBody>
      </p:sp>
      <p:sp>
        <p:nvSpPr>
          <p:cNvPr id="7" name="Slide Number Placeholder 6"/>
          <p:cNvSpPr>
            <a:spLocks noGrp="1"/>
          </p:cNvSpPr>
          <p:nvPr>
            <p:ph type="sldNum" sz="quarter" idx="12"/>
          </p:nvPr>
        </p:nvSpPr>
        <p:spPr>
          <a:xfrm>
            <a:off x="8458200" y="6191451"/>
            <a:ext cx="585216" cy="525018"/>
          </a:xfrm>
          <a:prstGeom prst="rect">
            <a:avLst/>
          </a:prstGeom>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a:xfrm rot="5400000">
            <a:off x="7589520" y="1081851"/>
            <a:ext cx="2011680" cy="384048"/>
          </a:xfrm>
          <a:prstGeom prst="rect">
            <a:avLst/>
          </a:prstGeom>
        </p:spPr>
        <p:txBody>
          <a:bodyPr/>
          <a:lstStyle/>
          <a:p>
            <a:endParaRPr lang="en-US"/>
          </a:p>
        </p:txBody>
      </p:sp>
      <p:sp>
        <p:nvSpPr>
          <p:cNvPr id="8" name="Footer Placeholder 7"/>
          <p:cNvSpPr>
            <a:spLocks noGrp="1"/>
          </p:cNvSpPr>
          <p:nvPr>
            <p:ph type="ftr" sz="quarter" idx="11"/>
          </p:nvPr>
        </p:nvSpPr>
        <p:spPr>
          <a:xfrm rot="5400000">
            <a:off x="6990186" y="3737240"/>
            <a:ext cx="3200400" cy="365760"/>
          </a:xfrm>
          <a:prstGeom prst="rect">
            <a:avLst/>
          </a:prstGeom>
        </p:spPr>
        <p:txBody>
          <a:bodyPr/>
          <a:lstStyle/>
          <a:p>
            <a:endParaRPr lang="en-US"/>
          </a:p>
        </p:txBody>
      </p:sp>
      <p:sp>
        <p:nvSpPr>
          <p:cNvPr id="9" name="Slide Number Placeholder 8"/>
          <p:cNvSpPr>
            <a:spLocks noGrp="1"/>
          </p:cNvSpPr>
          <p:nvPr>
            <p:ph type="sldNum" sz="quarter" idx="12"/>
          </p:nvPr>
        </p:nvSpPr>
        <p:spPr>
          <a:xfrm>
            <a:off x="8458200" y="6191451"/>
            <a:ext cx="585216" cy="525018"/>
          </a:xfrm>
          <a:prstGeom prst="rect">
            <a:avLst/>
          </a:prstGeom>
        </p:spPr>
        <p:txBody>
          <a:bodyPr/>
          <a:lstStyle/>
          <a:p>
            <a:fld id="{B6F15528-21DE-4FAA-801E-634DDDAF4B2B}"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a:xfrm rot="5400000">
            <a:off x="7589520" y="1081851"/>
            <a:ext cx="2011680" cy="384048"/>
          </a:xfrm>
          <a:prstGeom prst="rect">
            <a:avLst/>
          </a:prstGeom>
        </p:spPr>
        <p:txBody>
          <a:bodyPr rtlCol="0"/>
          <a:lstStyle/>
          <a:p>
            <a:endParaRPr lang="en-US"/>
          </a:p>
        </p:txBody>
      </p:sp>
      <p:sp>
        <p:nvSpPr>
          <p:cNvPr id="7" name="Slide Number Placeholder 6"/>
          <p:cNvSpPr>
            <a:spLocks noGrp="1"/>
          </p:cNvSpPr>
          <p:nvPr>
            <p:ph type="sldNum" sz="quarter" idx="11"/>
          </p:nvPr>
        </p:nvSpPr>
        <p:spPr>
          <a:xfrm>
            <a:off x="8458200" y="6191451"/>
            <a:ext cx="585216" cy="525018"/>
          </a:xfrm>
          <a:prstGeom prst="rect">
            <a:avLst/>
          </a:prstGeom>
        </p:spPr>
        <p:txBody>
          <a:bodyPr rtlCol="0"/>
          <a:lstStyle/>
          <a:p>
            <a:fld id="{B6F15528-21DE-4FAA-801E-634DDDAF4B2B}" type="slidenum">
              <a:rPr lang="en-US" smtClean="0"/>
              <a:pPr/>
              <a:t>‹#›</a:t>
            </a:fld>
            <a:endParaRPr lang="en-US"/>
          </a:p>
        </p:txBody>
      </p:sp>
      <p:sp>
        <p:nvSpPr>
          <p:cNvPr id="8" name="Footer Placeholder 7"/>
          <p:cNvSpPr>
            <a:spLocks noGrp="1"/>
          </p:cNvSpPr>
          <p:nvPr>
            <p:ph type="ftr" sz="quarter" idx="12"/>
          </p:nvPr>
        </p:nvSpPr>
        <p:spPr>
          <a:xfrm rot="5400000">
            <a:off x="6990186" y="3737240"/>
            <a:ext cx="3200400" cy="365760"/>
          </a:xfrm>
          <a:prstGeom prst="rect">
            <a:avLst/>
          </a:prstGeom>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7589520" y="1081851"/>
            <a:ext cx="2011680" cy="384048"/>
          </a:xfrm>
          <a:prstGeom prst="rect">
            <a:avLst/>
          </a:prstGeom>
        </p:spPr>
        <p:txBody>
          <a:bodyPr/>
          <a:lstStyle/>
          <a:p>
            <a:endParaRPr lang="en-US"/>
          </a:p>
        </p:txBody>
      </p:sp>
      <p:sp>
        <p:nvSpPr>
          <p:cNvPr id="3" name="Footer Placeholder 2"/>
          <p:cNvSpPr>
            <a:spLocks noGrp="1"/>
          </p:cNvSpPr>
          <p:nvPr>
            <p:ph type="ftr" sz="quarter" idx="11"/>
          </p:nvPr>
        </p:nvSpPr>
        <p:spPr>
          <a:xfrm rot="5400000">
            <a:off x="6990186" y="3737240"/>
            <a:ext cx="3200400" cy="365760"/>
          </a:xfrm>
          <a:prstGeom prst="rect">
            <a:avLst/>
          </a:prstGeom>
        </p:spPr>
        <p:txBody>
          <a:bodyPr/>
          <a:lstStyle/>
          <a:p>
            <a:endParaRPr lang="en-US"/>
          </a:p>
        </p:txBody>
      </p:sp>
      <p:sp>
        <p:nvSpPr>
          <p:cNvPr id="4" name="Slide Number Placeholder 3"/>
          <p:cNvSpPr>
            <a:spLocks noGrp="1"/>
          </p:cNvSpPr>
          <p:nvPr>
            <p:ph type="sldNum" sz="quarter" idx="12"/>
          </p:nvPr>
        </p:nvSpPr>
        <p:spPr>
          <a:xfrm>
            <a:off x="8458200" y="6191451"/>
            <a:ext cx="585216" cy="525018"/>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a:xfrm rot="5400000">
            <a:off x="7589520" y="1081851"/>
            <a:ext cx="2011680" cy="384048"/>
          </a:xfrm>
          <a:prstGeom prst="rect">
            <a:avLst/>
          </a:prstGeom>
        </p:spPr>
        <p:txBody>
          <a:bodyPr rtlCol="0"/>
          <a:lstStyle/>
          <a:p>
            <a:endParaRPr lang="en-US"/>
          </a:p>
        </p:txBody>
      </p:sp>
      <p:sp>
        <p:nvSpPr>
          <p:cNvPr id="22" name="Slide Number Placeholder 21"/>
          <p:cNvSpPr>
            <a:spLocks noGrp="1"/>
          </p:cNvSpPr>
          <p:nvPr>
            <p:ph type="sldNum" sz="quarter" idx="15"/>
          </p:nvPr>
        </p:nvSpPr>
        <p:spPr>
          <a:xfrm>
            <a:off x="8458200" y="6191451"/>
            <a:ext cx="585216" cy="525018"/>
          </a:xfrm>
          <a:prstGeom prst="rect">
            <a:avLst/>
          </a:prstGeom>
        </p:spPr>
        <p:txBody>
          <a:bodyPr rtlCol="0"/>
          <a:lstStyle/>
          <a:p>
            <a:fld id="{B6F15528-21DE-4FAA-801E-634DDDAF4B2B}" type="slidenum">
              <a:rPr lang="en-US" smtClean="0"/>
              <a:pPr/>
              <a:t>‹#›</a:t>
            </a:fld>
            <a:endParaRPr lang="en-US"/>
          </a:p>
        </p:txBody>
      </p:sp>
      <p:sp>
        <p:nvSpPr>
          <p:cNvPr id="23" name="Footer Placeholder 22"/>
          <p:cNvSpPr>
            <a:spLocks noGrp="1"/>
          </p:cNvSpPr>
          <p:nvPr>
            <p:ph type="ftr" sz="quarter" idx="16"/>
          </p:nvPr>
        </p:nvSpPr>
        <p:spPr>
          <a:xfrm rot="5400000">
            <a:off x="6990186" y="3737240"/>
            <a:ext cx="3200400" cy="365760"/>
          </a:xfrm>
          <a:prstGeom prst="rect">
            <a:avLst/>
          </a:prstGeom>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a:xfrm rot="5400000">
            <a:off x="7589520" y="1081851"/>
            <a:ext cx="2011680" cy="384048"/>
          </a:xfrm>
          <a:prstGeom prst="rect">
            <a:avLst/>
          </a:prstGeom>
        </p:spPr>
        <p:txBody>
          <a:bodyPr rtlCol="0"/>
          <a:lstStyle/>
          <a:p>
            <a:endParaRPr lang="en-US"/>
          </a:p>
        </p:txBody>
      </p:sp>
      <p:sp>
        <p:nvSpPr>
          <p:cNvPr id="18" name="Slide Number Placeholder 17"/>
          <p:cNvSpPr>
            <a:spLocks noGrp="1"/>
          </p:cNvSpPr>
          <p:nvPr>
            <p:ph type="sldNum" sz="quarter" idx="11"/>
          </p:nvPr>
        </p:nvSpPr>
        <p:spPr>
          <a:xfrm>
            <a:off x="8458200" y="6191451"/>
            <a:ext cx="585216" cy="525018"/>
          </a:xfrm>
          <a:prstGeom prst="rect">
            <a:avLst/>
          </a:prstGeom>
        </p:spPr>
        <p:txBody>
          <a:bodyPr rtlCol="0"/>
          <a:lstStyle/>
          <a:p>
            <a:fld id="{B6F15528-21DE-4FAA-801E-634DDDAF4B2B}" type="slidenum">
              <a:rPr lang="en-US" smtClean="0"/>
              <a:pPr/>
              <a:t>‹#›</a:t>
            </a:fld>
            <a:endParaRPr lang="en-US"/>
          </a:p>
        </p:txBody>
      </p:sp>
      <p:sp>
        <p:nvSpPr>
          <p:cNvPr id="21" name="Footer Placeholder 20"/>
          <p:cNvSpPr>
            <a:spLocks noGrp="1"/>
          </p:cNvSpPr>
          <p:nvPr>
            <p:ph type="ftr" sz="quarter" idx="12"/>
          </p:nvPr>
        </p:nvSpPr>
        <p:spPr>
          <a:xfrm rot="5400000">
            <a:off x="6990186" y="3737240"/>
            <a:ext cx="3200400" cy="365760"/>
          </a:xfrm>
          <a:prstGeom prst="rect">
            <a:avLst/>
          </a:prstGeom>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924800" cy="792162"/>
          </a:xfrm>
          <a:prstGeom prst="rect">
            <a:avLst/>
          </a:prstGeom>
        </p:spPr>
        <p:txBody>
          <a:bodyPr vert="horz" anchor="ctr" anchorCtr="1">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95400"/>
            <a:ext cx="7924800" cy="51785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483194" y="6172200"/>
            <a:ext cx="526694" cy="552651"/>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00" dirty="0"/>
          </a:p>
        </p:txBody>
      </p:sp>
      <p:sp>
        <p:nvSpPr>
          <p:cNvPr id="14" name="TextBox 13"/>
          <p:cNvSpPr txBox="1"/>
          <p:nvPr userDrawn="1"/>
        </p:nvSpPr>
        <p:spPr>
          <a:xfrm>
            <a:off x="8458200" y="6260068"/>
            <a:ext cx="533400" cy="369332"/>
          </a:xfrm>
          <a:prstGeom prst="rect">
            <a:avLst/>
          </a:prstGeom>
          <a:noFill/>
        </p:spPr>
        <p:txBody>
          <a:bodyPr wrap="square" rtlCol="0">
            <a:spAutoFit/>
          </a:bodyPr>
          <a:lstStyle/>
          <a:p>
            <a:pPr algn="ctr"/>
            <a:fld id="{5B77D36F-9883-46BD-B382-AD309B12512B}" type="slidenum">
              <a:rPr lang="en-US" smtClean="0">
                <a:solidFill>
                  <a:schemeClr val="bg1"/>
                </a:solidFill>
              </a:rPr>
              <a:pPr algn="ctr"/>
              <a:t>‹#›</a:t>
            </a:fld>
            <a:endParaRPr lang="en-US"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41" r:id="rId12"/>
    <p:sldLayoutId id="2147483742" r:id="rId13"/>
    <p:sldLayoutId id="2147483743" r:id="rId14"/>
    <p:sldLayoutId id="2147483745" r:id="rId15"/>
    <p:sldLayoutId id="2147483746" r:id="rId16"/>
    <p:sldLayoutId id="2147483747" r:id="rId17"/>
  </p:sldLayoutIdLst>
  <p:timing>
    <p:tnLst>
      <p:par>
        <p:cTn id="1" dur="indefinite" restart="never" nodeType="tmRoot"/>
      </p:par>
    </p:tnLst>
  </p:timing>
  <p:hf sldNum="0"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ewan@cs.unc.edu" TargetMode="External"/><Relationship Id="rId2" Type="http://schemas.openxmlformats.org/officeDocument/2006/relationships/slideLayout" Target="../slideLayouts/slideLayout1.xml"/><Relationship Id="rId1" Type="http://schemas.openxmlformats.org/officeDocument/2006/relationships/audio" Target="../media/audio1"/><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10"/><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24.jpeg"/><Relationship Id="rId2" Type="http://schemas.openxmlformats.org/officeDocument/2006/relationships/audio" Target="../media/audio11"/><Relationship Id="rId1" Type="http://schemas.openxmlformats.org/officeDocument/2006/relationships/tags" Target="../tags/tag7.xml"/><Relationship Id="rId6" Type="http://schemas.openxmlformats.org/officeDocument/2006/relationships/image" Target="../media/image22.wmf"/><Relationship Id="rId5" Type="http://schemas.openxmlformats.org/officeDocument/2006/relationships/image" Target="../media/image21.jpe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2"/><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27.wmf"/><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3"/><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image" Target="../media/image19.wmf"/><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4"/><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5"/><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audio16"/><Relationship Id="rId1" Type="http://schemas.openxmlformats.org/officeDocument/2006/relationships/tags" Target="../tags/tag12.xml"/><Relationship Id="rId6" Type="http://schemas.openxmlformats.org/officeDocument/2006/relationships/image" Target="../media/image19.wmf"/><Relationship Id="rId5" Type="http://schemas.openxmlformats.org/officeDocument/2006/relationships/image" Target="../media/image28.wmf"/><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audio17"/><Relationship Id="rId1" Type="http://schemas.openxmlformats.org/officeDocument/2006/relationships/tags" Target="../tags/tag13.xml"/><Relationship Id="rId6" Type="http://schemas.openxmlformats.org/officeDocument/2006/relationships/image" Target="../media/image19.wmf"/><Relationship Id="rId5" Type="http://schemas.openxmlformats.org/officeDocument/2006/relationships/image" Target="../media/image28.wmf"/><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9"/><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3" Type="http://schemas.openxmlformats.org/officeDocument/2006/relationships/slideLayout" Target="../slideLayouts/slideLayout7.xml"/><Relationship Id="rId7" Type="http://schemas.openxmlformats.org/officeDocument/2006/relationships/image" Target="../media/image17.wmf"/><Relationship Id="rId12" Type="http://schemas.openxmlformats.org/officeDocument/2006/relationships/image" Target="../media/image22.wmf"/><Relationship Id="rId17" Type="http://schemas.openxmlformats.org/officeDocument/2006/relationships/image" Target="../media/image29.png"/><Relationship Id="rId2" Type="http://schemas.openxmlformats.org/officeDocument/2006/relationships/audio" Target="../media/audio18"/><Relationship Id="rId16" Type="http://schemas.openxmlformats.org/officeDocument/2006/relationships/image" Target="../media/image26.wmf"/><Relationship Id="rId1" Type="http://schemas.openxmlformats.org/officeDocument/2006/relationships/tags" Target="../tags/tag15.xml"/><Relationship Id="rId6" Type="http://schemas.openxmlformats.org/officeDocument/2006/relationships/image" Target="../media/image16.wmf"/><Relationship Id="rId11" Type="http://schemas.openxmlformats.org/officeDocument/2006/relationships/image" Target="../media/image21.jpeg"/><Relationship Id="rId5" Type="http://schemas.openxmlformats.org/officeDocument/2006/relationships/image" Target="../media/image15.wmf"/><Relationship Id="rId15" Type="http://schemas.openxmlformats.org/officeDocument/2006/relationships/image" Target="../media/image25.jpeg"/><Relationship Id="rId10" Type="http://schemas.openxmlformats.org/officeDocument/2006/relationships/image" Target="../media/image20.wmf"/><Relationship Id="rId4" Type="http://schemas.openxmlformats.org/officeDocument/2006/relationships/notesSlide" Target="../notesSlides/notesSlide15.xml"/><Relationship Id="rId9" Type="http://schemas.openxmlformats.org/officeDocument/2006/relationships/image" Target="../media/image19.wmf"/><Relationship Id="rId14" Type="http://schemas.openxmlformats.org/officeDocument/2006/relationships/image" Target="../media/image24.jpe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3" Type="http://schemas.openxmlformats.org/officeDocument/2006/relationships/slideLayout" Target="../slideLayouts/slideLayout6.xml"/><Relationship Id="rId7" Type="http://schemas.openxmlformats.org/officeDocument/2006/relationships/image" Target="../media/image4.jpeg"/><Relationship Id="rId12" Type="http://schemas.openxmlformats.org/officeDocument/2006/relationships/image" Target="../media/image8.jpeg"/><Relationship Id="rId2" Type="http://schemas.openxmlformats.org/officeDocument/2006/relationships/audio" Target="../media/audio2"/><Relationship Id="rId1" Type="http://schemas.openxmlformats.org/officeDocument/2006/relationships/tags" Target="../tags/tag1.xml"/><Relationship Id="rId6" Type="http://schemas.openxmlformats.org/officeDocument/2006/relationships/hyperlink" Target="http://images.google.com/imgres?imgurl=http://home.messiah.edu/~sbeaver/op-ed/windows-vista-logo.jpg&amp;imgrefurl=http://home.messiah.edu/~sbeaver/&amp;usg=__lfiblVlTWzmGM5dGiB2XoKi5FEc=&amp;h=402&amp;w=430&amp;sz=25&amp;hl=en&amp;start=11&amp;tbnid=EFDw2qlfDplGTM:&amp;tbnh=118&amp;tbnw=126&amp;prev=/images?q=vista+logo&amp;hl=en" TargetMode="External"/><Relationship Id="rId11" Type="http://schemas.openxmlformats.org/officeDocument/2006/relationships/hyperlink" Target="http://images.google.com/imgres?imgurl=http://www1.cs.columbia.edu/~sedwards/apple2fpga/apple_logo_rainbow_6_color.jpg&amp;imgrefurl=http://www1.cs.columbia.edu/~sedwards/apple2fpga/&amp;usg=__At7zGmm0qGQhfA6RKThzzDqeKOA=&amp;h=455&amp;w=395&amp;sz=29&amp;hl=en&amp;start=3&amp;tbnid=epcdLO4cz9RHcM:&amp;tbnh=128&amp;tbnw=111&amp;prev=/images?q=apple+logo&amp;hl=en" TargetMode="External"/><Relationship Id="rId5" Type="http://schemas.openxmlformats.org/officeDocument/2006/relationships/image" Target="../media/image3.jpe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24.jpeg"/><Relationship Id="rId2" Type="http://schemas.openxmlformats.org/officeDocument/2006/relationships/audio" Target="../media/audio19"/><Relationship Id="rId1" Type="http://schemas.openxmlformats.org/officeDocument/2006/relationships/tags" Target="../tags/tag16.xml"/><Relationship Id="rId6" Type="http://schemas.openxmlformats.org/officeDocument/2006/relationships/image" Target="../media/image22.wmf"/><Relationship Id="rId5" Type="http://schemas.openxmlformats.org/officeDocument/2006/relationships/image" Target="../media/image21.jpe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0"/><Relationship Id="rId1" Type="http://schemas.openxmlformats.org/officeDocument/2006/relationships/tags" Target="../tags/tag17.xml"/><Relationship Id="rId6" Type="http://schemas.openxmlformats.org/officeDocument/2006/relationships/image" Target="../media/image2.png"/><Relationship Id="rId5" Type="http://schemas.openxmlformats.org/officeDocument/2006/relationships/image" Target="../media/image27.wmf"/><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1"/><Relationship Id="rId1" Type="http://schemas.openxmlformats.org/officeDocument/2006/relationships/tags" Target="../tags/tag18.xml"/><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2"/><Relationship Id="rId1" Type="http://schemas.openxmlformats.org/officeDocument/2006/relationships/tags" Target="../tags/tag19.xml"/><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3"/><Relationship Id="rId1" Type="http://schemas.openxmlformats.org/officeDocument/2006/relationships/tags" Target="../tags/tag20.xml"/><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audio" Target="../media/audio24"/><Relationship Id="rId1" Type="http://schemas.openxmlformats.org/officeDocument/2006/relationships/tags" Target="../tags/tag2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5"/><Relationship Id="rId1" Type="http://schemas.openxmlformats.org/officeDocument/2006/relationships/tags" Target="../tags/tag22.xml"/><Relationship Id="rId6" Type="http://schemas.openxmlformats.org/officeDocument/2006/relationships/image" Target="../media/image2.png"/><Relationship Id="rId5" Type="http://schemas.openxmlformats.org/officeDocument/2006/relationships/image" Target="../media/image25.jpeg"/><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6"/><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image" Target="../media/image25.jpe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7"/><Relationship Id="rId1" Type="http://schemas.openxmlformats.org/officeDocument/2006/relationships/tags" Target="../tags/tag24.xml"/><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8"/><Relationship Id="rId1" Type="http://schemas.openxmlformats.org/officeDocument/2006/relationships/tags" Target="../tags/tag25.xml"/><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audio3"/><Relationship Id="rId1" Type="http://schemas.openxmlformats.org/officeDocument/2006/relationships/tags" Target="../tags/tag2.xml"/><Relationship Id="rId5" Type="http://schemas.openxmlformats.org/officeDocument/2006/relationships/image" Target="../media/image12.png"/><Relationship Id="rId4" Type="http://schemas.openxmlformats.org/officeDocument/2006/relationships/image" Target="../media/image11.wm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9"/><Relationship Id="rId1" Type="http://schemas.openxmlformats.org/officeDocument/2006/relationships/tags" Target="../tags/tag26.xml"/><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audio30"/><Relationship Id="rId1" Type="http://schemas.openxmlformats.org/officeDocument/2006/relationships/tags" Target="../tags/tag27.xml"/><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1"/><Relationship Id="rId1" Type="http://schemas.openxmlformats.org/officeDocument/2006/relationships/tags" Target="../tags/tag28.xml"/><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2"/><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3"/><Relationship Id="rId1" Type="http://schemas.openxmlformats.org/officeDocument/2006/relationships/tags" Target="../tags/tag29.xml"/><Relationship Id="rId6" Type="http://schemas.openxmlformats.org/officeDocument/2006/relationships/image" Target="../media/image2.png"/><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4"/><Relationship Id="rId1" Type="http://schemas.openxmlformats.org/officeDocument/2006/relationships/tags" Target="../tags/tag30.xml"/><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3" Type="http://schemas.openxmlformats.org/officeDocument/2006/relationships/slideLayout" Target="../slideLayouts/slideLayout7.xml"/><Relationship Id="rId7" Type="http://schemas.openxmlformats.org/officeDocument/2006/relationships/image" Target="../media/image17.wmf"/><Relationship Id="rId12" Type="http://schemas.openxmlformats.org/officeDocument/2006/relationships/image" Target="../media/image22.wmf"/><Relationship Id="rId17" Type="http://schemas.openxmlformats.org/officeDocument/2006/relationships/image" Target="../media/image2.png"/><Relationship Id="rId2" Type="http://schemas.openxmlformats.org/officeDocument/2006/relationships/audio" Target="../media/audio35"/><Relationship Id="rId16" Type="http://schemas.openxmlformats.org/officeDocument/2006/relationships/image" Target="../media/image26.wmf"/><Relationship Id="rId1" Type="http://schemas.openxmlformats.org/officeDocument/2006/relationships/tags" Target="../tags/tag31.xml"/><Relationship Id="rId6" Type="http://schemas.openxmlformats.org/officeDocument/2006/relationships/image" Target="../media/image16.wmf"/><Relationship Id="rId11" Type="http://schemas.openxmlformats.org/officeDocument/2006/relationships/image" Target="../media/image21.jpeg"/><Relationship Id="rId5" Type="http://schemas.openxmlformats.org/officeDocument/2006/relationships/image" Target="../media/image15.wmf"/><Relationship Id="rId15" Type="http://schemas.openxmlformats.org/officeDocument/2006/relationships/image" Target="../media/image25.jpeg"/><Relationship Id="rId10" Type="http://schemas.openxmlformats.org/officeDocument/2006/relationships/image" Target="../media/image20.wmf"/><Relationship Id="rId4" Type="http://schemas.openxmlformats.org/officeDocument/2006/relationships/notesSlide" Target="../notesSlides/notesSlide30.xml"/><Relationship Id="rId9" Type="http://schemas.openxmlformats.org/officeDocument/2006/relationships/image" Target="../media/image19.wmf"/><Relationship Id="rId14" Type="http://schemas.openxmlformats.org/officeDocument/2006/relationships/image" Target="../media/image24.jpeg"/></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image" Target="../media/image39.png"/><Relationship Id="rId2" Type="http://schemas.openxmlformats.org/officeDocument/2006/relationships/audio" Target="../media/audio36"/><Relationship Id="rId1" Type="http://schemas.openxmlformats.org/officeDocument/2006/relationships/tags" Target="../tags/tag3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audio37"/><Relationship Id="rId1" Type="http://schemas.openxmlformats.org/officeDocument/2006/relationships/tags" Target="../tags/tag33.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audio38"/><Relationship Id="rId1" Type="http://schemas.openxmlformats.org/officeDocument/2006/relationships/tags" Target="../tags/tag34.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slideLayout" Target="../slideLayouts/slideLayout13.xml"/><Relationship Id="rId1" Type="http://schemas.openxmlformats.org/officeDocument/2006/relationships/audio" Target="../media/audio4"/><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3" Type="http://schemas.openxmlformats.org/officeDocument/2006/relationships/slideLayout" Target="../slideLayouts/slideLayout7.xml"/><Relationship Id="rId7" Type="http://schemas.openxmlformats.org/officeDocument/2006/relationships/image" Target="../media/image17.wmf"/><Relationship Id="rId12" Type="http://schemas.openxmlformats.org/officeDocument/2006/relationships/image" Target="../media/image22.wmf"/><Relationship Id="rId17" Type="http://schemas.openxmlformats.org/officeDocument/2006/relationships/image" Target="../media/image2.png"/><Relationship Id="rId2" Type="http://schemas.openxmlformats.org/officeDocument/2006/relationships/audio" Target="../media/audio39"/><Relationship Id="rId16" Type="http://schemas.openxmlformats.org/officeDocument/2006/relationships/image" Target="../media/image26.wmf"/><Relationship Id="rId1" Type="http://schemas.openxmlformats.org/officeDocument/2006/relationships/tags" Target="../tags/tag35.xml"/><Relationship Id="rId6" Type="http://schemas.openxmlformats.org/officeDocument/2006/relationships/image" Target="../media/image16.wmf"/><Relationship Id="rId11" Type="http://schemas.openxmlformats.org/officeDocument/2006/relationships/image" Target="../media/image21.jpeg"/><Relationship Id="rId5" Type="http://schemas.openxmlformats.org/officeDocument/2006/relationships/image" Target="../media/image15.wmf"/><Relationship Id="rId15" Type="http://schemas.openxmlformats.org/officeDocument/2006/relationships/image" Target="../media/image25.jpeg"/><Relationship Id="rId10" Type="http://schemas.openxmlformats.org/officeDocument/2006/relationships/image" Target="../media/image20.wmf"/><Relationship Id="rId4" Type="http://schemas.openxmlformats.org/officeDocument/2006/relationships/notesSlide" Target="../notesSlides/notesSlide31.xml"/><Relationship Id="rId9" Type="http://schemas.openxmlformats.org/officeDocument/2006/relationships/image" Target="../media/image19.wmf"/><Relationship Id="rId14" Type="http://schemas.openxmlformats.org/officeDocument/2006/relationships/image" Target="../media/image24.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audio" Target="../media/audio40"/><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audio41"/><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oleObject" Target="../embeddings/oleObject10.bin"/><Relationship Id="rId3" Type="http://schemas.openxmlformats.org/officeDocument/2006/relationships/audio" Target="../media/audio42"/><Relationship Id="rId7" Type="http://schemas.openxmlformats.org/officeDocument/2006/relationships/oleObject" Target="../embeddings/oleObject4.bin"/><Relationship Id="rId12" Type="http://schemas.openxmlformats.org/officeDocument/2006/relationships/oleObject" Target="../embeddings/oleObject9.bin"/><Relationship Id="rId2" Type="http://schemas.openxmlformats.org/officeDocument/2006/relationships/tags" Target="../tags/tag36.xml"/><Relationship Id="rId1" Type="http://schemas.openxmlformats.org/officeDocument/2006/relationships/vmlDrawing" Target="../drawings/vmlDrawing3.vml"/><Relationship Id="rId6" Type="http://schemas.openxmlformats.org/officeDocument/2006/relationships/image" Target="../media/image41.png"/><Relationship Id="rId11" Type="http://schemas.openxmlformats.org/officeDocument/2006/relationships/oleObject" Target="../embeddings/oleObject8.bin"/><Relationship Id="rId5" Type="http://schemas.openxmlformats.org/officeDocument/2006/relationships/notesSlide" Target="../notesSlides/notesSlide34.xml"/><Relationship Id="rId15" Type="http://schemas.openxmlformats.org/officeDocument/2006/relationships/image" Target="../media/image2.png"/><Relationship Id="rId10" Type="http://schemas.openxmlformats.org/officeDocument/2006/relationships/oleObject" Target="../embeddings/oleObject7.bin"/><Relationship Id="rId4" Type="http://schemas.openxmlformats.org/officeDocument/2006/relationships/slideLayout" Target="../slideLayouts/slideLayout2.xml"/><Relationship Id="rId9" Type="http://schemas.openxmlformats.org/officeDocument/2006/relationships/oleObject" Target="../embeddings/oleObject6.bin"/><Relationship Id="rId14" Type="http://schemas.openxmlformats.org/officeDocument/2006/relationships/oleObject" Target="../embeddings/oleObject11.bin"/></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audio43"/><Relationship Id="rId1" Type="http://schemas.openxmlformats.org/officeDocument/2006/relationships/tags" Target="../tags/tag3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35.xml"/></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oleObject" Target="../embeddings/oleObject14.bin"/><Relationship Id="rId3" Type="http://schemas.openxmlformats.org/officeDocument/2006/relationships/audio" Target="../media/audio44"/><Relationship Id="rId7" Type="http://schemas.openxmlformats.org/officeDocument/2006/relationships/image" Target="../media/image45.emf"/><Relationship Id="rId12" Type="http://schemas.openxmlformats.org/officeDocument/2006/relationships/image" Target="../media/image46.jpeg"/><Relationship Id="rId17" Type="http://schemas.openxmlformats.org/officeDocument/2006/relationships/image" Target="../media/image2.png"/><Relationship Id="rId2" Type="http://schemas.openxmlformats.org/officeDocument/2006/relationships/tags" Target="../tags/tag38.xml"/><Relationship Id="rId16" Type="http://schemas.openxmlformats.org/officeDocument/2006/relationships/image" Target="../media/image49.png"/><Relationship Id="rId1" Type="http://schemas.openxmlformats.org/officeDocument/2006/relationships/vmlDrawing" Target="../drawings/vmlDrawing4.vml"/><Relationship Id="rId6" Type="http://schemas.openxmlformats.org/officeDocument/2006/relationships/image" Target="../media/image44.emf"/><Relationship Id="rId11" Type="http://schemas.openxmlformats.org/officeDocument/2006/relationships/image" Target="../media/image43.png"/><Relationship Id="rId5" Type="http://schemas.openxmlformats.org/officeDocument/2006/relationships/notesSlide" Target="../notesSlides/notesSlide36.xml"/><Relationship Id="rId15" Type="http://schemas.openxmlformats.org/officeDocument/2006/relationships/image" Target="../media/image48.emf"/><Relationship Id="rId10" Type="http://schemas.openxmlformats.org/officeDocument/2006/relationships/image" Target="../media/image42.png"/><Relationship Id="rId4" Type="http://schemas.openxmlformats.org/officeDocument/2006/relationships/slideLayout" Target="../slideLayouts/slideLayout2.xml"/><Relationship Id="rId9" Type="http://schemas.openxmlformats.org/officeDocument/2006/relationships/oleObject" Target="../embeddings/oleObject13.bin"/><Relationship Id="rId14" Type="http://schemas.openxmlformats.org/officeDocument/2006/relationships/image" Target="../media/image47.emf"/></Relationships>
</file>

<file path=ppt/slides/_rels/slide4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audio" Target="../media/audio45"/><Relationship Id="rId1" Type="http://schemas.openxmlformats.org/officeDocument/2006/relationships/vmlDrawing" Target="../drawings/vmlDrawing5.vml"/><Relationship Id="rId6" Type="http://schemas.openxmlformats.org/officeDocument/2006/relationships/image" Target="../media/image45.emf"/><Relationship Id="rId11" Type="http://schemas.openxmlformats.org/officeDocument/2006/relationships/image" Target="../media/image2.png"/><Relationship Id="rId5" Type="http://schemas.openxmlformats.org/officeDocument/2006/relationships/image" Target="../media/image44.emf"/><Relationship Id="rId10" Type="http://schemas.openxmlformats.org/officeDocument/2006/relationships/oleObject" Target="../embeddings/oleObject16.bin"/><Relationship Id="rId4" Type="http://schemas.openxmlformats.org/officeDocument/2006/relationships/notesSlide" Target="../notesSlides/notesSlide37.xml"/><Relationship Id="rId9" Type="http://schemas.openxmlformats.org/officeDocument/2006/relationships/oleObject" Target="../embeddings/oleObject15.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audio" Target="../media/audio46"/><Relationship Id="rId6" Type="http://schemas.openxmlformats.org/officeDocument/2006/relationships/image" Target="../media/image2.png"/><Relationship Id="rId5" Type="http://schemas.openxmlformats.org/officeDocument/2006/relationships/image" Target="../media/image43.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audio" Target="../media/audio47"/><Relationship Id="rId6" Type="http://schemas.openxmlformats.org/officeDocument/2006/relationships/image" Target="../media/image2.png"/><Relationship Id="rId5" Type="http://schemas.openxmlformats.org/officeDocument/2006/relationships/image" Target="../media/image43.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48"/><Relationship Id="rId1" Type="http://schemas.openxmlformats.org/officeDocument/2006/relationships/tags" Target="../tags/tag39.xml"/><Relationship Id="rId5" Type="http://schemas.openxmlformats.org/officeDocument/2006/relationships/image" Target="../media/image2.png"/><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Relationship Id="rId1" Type="http://schemas.openxmlformats.org/officeDocument/2006/relationships/tags" Target="../tags/tag3.xml"/><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audio" Target="../media/audio49"/><Relationship Id="rId5" Type="http://schemas.openxmlformats.org/officeDocument/2006/relationships/image" Target="../media/image2.png"/><Relationship Id="rId4" Type="http://schemas.openxmlformats.org/officeDocument/2006/relationships/image" Target="../media/image50.wmf"/></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50"/><Relationship Id="rId1" Type="http://schemas.openxmlformats.org/officeDocument/2006/relationships/tags" Target="../tags/tag40.xml"/><Relationship Id="rId5" Type="http://schemas.openxmlformats.org/officeDocument/2006/relationships/image" Target="../media/image2.png"/><Relationship Id="rId4" Type="http://schemas.openxmlformats.org/officeDocument/2006/relationships/notesSlide" Target="../notesSlides/notesSlide4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audio" Target="../media/audio51"/><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2"/><Relationship Id="rId1" Type="http://schemas.openxmlformats.org/officeDocument/2006/relationships/tags" Target="../tags/tag41.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3"/><Relationship Id="rId1" Type="http://schemas.openxmlformats.org/officeDocument/2006/relationships/tags" Target="../tags/tag42.xml"/><Relationship Id="rId5" Type="http://schemas.openxmlformats.org/officeDocument/2006/relationships/image" Target="../media/image2.png"/><Relationship Id="rId4" Type="http://schemas.openxmlformats.org/officeDocument/2006/relationships/notesSlide" Target="../notesSlides/notesSlide4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6"/><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audio7"/><Relationship Id="rId1" Type="http://schemas.openxmlformats.org/officeDocument/2006/relationships/tags" Target="../tags/tag4.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3" Type="http://schemas.openxmlformats.org/officeDocument/2006/relationships/slideLayout" Target="../slideLayouts/slideLayout7.xml"/><Relationship Id="rId7" Type="http://schemas.openxmlformats.org/officeDocument/2006/relationships/image" Target="../media/image17.wmf"/><Relationship Id="rId12" Type="http://schemas.openxmlformats.org/officeDocument/2006/relationships/image" Target="../media/image22.wmf"/><Relationship Id="rId17" Type="http://schemas.openxmlformats.org/officeDocument/2006/relationships/image" Target="../media/image2.png"/><Relationship Id="rId2" Type="http://schemas.openxmlformats.org/officeDocument/2006/relationships/audio" Target="../media/audio8"/><Relationship Id="rId16" Type="http://schemas.openxmlformats.org/officeDocument/2006/relationships/image" Target="../media/image26.wmf"/><Relationship Id="rId1" Type="http://schemas.openxmlformats.org/officeDocument/2006/relationships/tags" Target="../tags/tag5.xml"/><Relationship Id="rId6" Type="http://schemas.openxmlformats.org/officeDocument/2006/relationships/image" Target="../media/image16.wmf"/><Relationship Id="rId11" Type="http://schemas.openxmlformats.org/officeDocument/2006/relationships/image" Target="../media/image21.jpeg"/><Relationship Id="rId5" Type="http://schemas.openxmlformats.org/officeDocument/2006/relationships/image" Target="../media/image15.wmf"/><Relationship Id="rId15" Type="http://schemas.openxmlformats.org/officeDocument/2006/relationships/image" Target="../media/image25.jpeg"/><Relationship Id="rId10" Type="http://schemas.openxmlformats.org/officeDocument/2006/relationships/image" Target="../media/image20.wmf"/><Relationship Id="rId4" Type="http://schemas.openxmlformats.org/officeDocument/2006/relationships/notesSlide" Target="../notesSlides/notesSlide4.xml"/><Relationship Id="rId9" Type="http://schemas.openxmlformats.org/officeDocument/2006/relationships/image" Target="../media/image19.wmf"/><Relationship Id="rId1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9"/><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Response Times and Firewalls</a:t>
            </a:r>
            <a:endParaRPr lang="en-US" dirty="0"/>
          </a:p>
        </p:txBody>
      </p:sp>
      <p:sp>
        <p:nvSpPr>
          <p:cNvPr id="3" name="Subtitle 2"/>
          <p:cNvSpPr>
            <a:spLocks noGrp="1"/>
          </p:cNvSpPr>
          <p:nvPr>
            <p:ph type="subTitle" idx="1"/>
          </p:nvPr>
        </p:nvSpPr>
        <p:spPr/>
        <p:txBody>
          <a:bodyPr>
            <a:normAutofit lnSpcReduction="10000"/>
          </a:bodyPr>
          <a:lstStyle/>
          <a:p>
            <a:r>
              <a:rPr lang="en-US" dirty="0" err="1" smtClean="0"/>
              <a:t>Prasun</a:t>
            </a:r>
            <a:r>
              <a:rPr lang="en-US" smtClean="0"/>
              <a:t> Dewan</a:t>
            </a:r>
          </a:p>
          <a:p>
            <a:r>
              <a:rPr lang="en-US" smtClean="0"/>
              <a:t>Department of Computer Science</a:t>
            </a:r>
          </a:p>
          <a:p>
            <a:r>
              <a:rPr lang="en-US" smtClean="0"/>
              <a:t>University of North Carolina at Chapel Hill</a:t>
            </a:r>
          </a:p>
          <a:p>
            <a:r>
              <a:rPr lang="en-US" smtClean="0">
                <a:hlinkClick r:id="rId3"/>
              </a:rPr>
              <a:t>dewan@cs.unc.edu</a:t>
            </a:r>
            <a:endParaRPr lang="en-US" dirty="0" smtClean="0"/>
          </a:p>
        </p:txBody>
      </p:sp>
      <p:pic>
        <p:nvPicPr>
          <p:cNvPr id="4" name="~PP673.WAV">
            <a:hlinkClick r:id="" action="ppaction://media"/>
          </p:cNvPr>
          <p:cNvPicPr>
            <a:picLocks noRot="1" noChangeAspect="1"/>
          </p:cNvPicPr>
          <p:nvPr>
            <a:wavAudioFile r:embed="rId1" name="~PP673.WAV"/>
          </p:nvPr>
        </p:nvPicPr>
        <p:blipFill>
          <a:blip r:embed="rId4" cstate="print"/>
          <a:stretch>
            <a:fillRect/>
          </a:stretch>
        </p:blipFill>
        <p:spPr>
          <a:xfrm>
            <a:off x="8724900" y="6438900"/>
            <a:ext cx="304800" cy="304800"/>
          </a:xfrm>
          <a:prstGeom prst="rect">
            <a:avLst/>
          </a:prstGeom>
        </p:spPr>
      </p:pic>
    </p:spTree>
  </p:cSld>
  <p:clrMapOvr>
    <a:masterClrMapping/>
  </p:clrMapOvr>
  <p:transition advTm="4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152400" y="274638"/>
            <a:ext cx="8839200" cy="1143000"/>
          </a:xfrm>
        </p:spPr>
        <p:txBody>
          <a:bodyPr/>
          <a:lstStyle/>
          <a:p>
            <a:pPr eaLnBrk="1" hangingPunct="1"/>
            <a:r>
              <a:rPr lang="en-US" smtClean="0"/>
              <a:t>Single-Threaded Execution</a:t>
            </a:r>
          </a:p>
        </p:txBody>
      </p:sp>
      <p:sp>
        <p:nvSpPr>
          <p:cNvPr id="58" name="Oval 57"/>
          <p:cNvSpPr/>
          <p:nvPr/>
        </p:nvSpPr>
        <p:spPr>
          <a:xfrm>
            <a:off x="4876800" y="3048000"/>
            <a:ext cx="381000" cy="381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defRPr/>
            </a:pPr>
            <a:r>
              <a:rPr lang="en-US" sz="2400" dirty="0"/>
              <a:t>2</a:t>
            </a:r>
          </a:p>
        </p:txBody>
      </p:sp>
      <p:sp>
        <p:nvSpPr>
          <p:cNvPr id="59" name="Oval 58"/>
          <p:cNvSpPr/>
          <p:nvPr/>
        </p:nvSpPr>
        <p:spPr>
          <a:xfrm>
            <a:off x="4876800" y="25146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defRPr/>
            </a:pPr>
            <a:r>
              <a:rPr lang="en-US" sz="2400" dirty="0"/>
              <a:t>1</a:t>
            </a:r>
          </a:p>
        </p:txBody>
      </p:sp>
      <p:sp>
        <p:nvSpPr>
          <p:cNvPr id="60" name="Oval 59"/>
          <p:cNvSpPr/>
          <p:nvPr/>
        </p:nvSpPr>
        <p:spPr>
          <a:xfrm>
            <a:off x="4876800" y="3581400"/>
            <a:ext cx="381000" cy="381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defRPr/>
            </a:pPr>
            <a:r>
              <a:rPr lang="en-US" sz="2400" dirty="0"/>
              <a:t>3</a:t>
            </a:r>
          </a:p>
        </p:txBody>
      </p:sp>
      <p:sp>
        <p:nvSpPr>
          <p:cNvPr id="61" name="Oval 60"/>
          <p:cNvSpPr/>
          <p:nvPr/>
        </p:nvSpPr>
        <p:spPr>
          <a:xfrm>
            <a:off x="4876800" y="4114800"/>
            <a:ext cx="381000" cy="3810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defRPr/>
            </a:pPr>
            <a:r>
              <a:rPr lang="en-US" sz="2400" dirty="0"/>
              <a:t>4</a:t>
            </a:r>
          </a:p>
        </p:txBody>
      </p:sp>
      <p:sp>
        <p:nvSpPr>
          <p:cNvPr id="20" name="TextBox 19"/>
          <p:cNvSpPr txBox="1"/>
          <p:nvPr/>
        </p:nvSpPr>
        <p:spPr>
          <a:xfrm>
            <a:off x="990600" y="5613400"/>
            <a:ext cx="7162800" cy="48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fontAlgn="auto">
              <a:spcBef>
                <a:spcPts val="0"/>
              </a:spcBef>
              <a:spcAft>
                <a:spcPts val="0"/>
              </a:spcAft>
              <a:defRPr/>
            </a:pPr>
            <a:r>
              <a:rPr lang="en-US" sz="2400" dirty="0"/>
              <a:t>Assume single-threaded execution</a:t>
            </a:r>
          </a:p>
        </p:txBody>
      </p:sp>
      <p:sp>
        <p:nvSpPr>
          <p:cNvPr id="24" name="Oval 23"/>
          <p:cNvSpPr>
            <a:spLocks noChangeArrowheads="1"/>
          </p:cNvSpPr>
          <p:nvPr/>
        </p:nvSpPr>
        <p:spPr bwMode="auto">
          <a:xfrm>
            <a:off x="533400" y="2260600"/>
            <a:ext cx="685800" cy="6858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hangingPunct="0">
              <a:defRPr/>
            </a:pPr>
            <a:r>
              <a:rPr lang="en-US" dirty="0">
                <a:solidFill>
                  <a:schemeClr val="tx1">
                    <a:alpha val="100000"/>
                  </a:schemeClr>
                </a:solidFill>
              </a:rPr>
              <a:t>U</a:t>
            </a:r>
            <a:r>
              <a:rPr lang="en-US" sz="2800" baseline="-25000" dirty="0">
                <a:solidFill>
                  <a:schemeClr val="tx1">
                    <a:alpha val="100000"/>
                  </a:schemeClr>
                </a:solidFill>
              </a:rPr>
              <a:t>m</a:t>
            </a:r>
            <a:endParaRPr lang="en-US" sz="2800" baseline="-25000" dirty="0"/>
          </a:p>
        </p:txBody>
      </p:sp>
      <p:sp>
        <p:nvSpPr>
          <p:cNvPr id="25" name="Oval 24"/>
          <p:cNvSpPr>
            <a:spLocks noChangeArrowheads="1"/>
          </p:cNvSpPr>
          <p:nvPr/>
        </p:nvSpPr>
        <p:spPr bwMode="auto">
          <a:xfrm>
            <a:off x="1752600" y="2260600"/>
            <a:ext cx="685800" cy="6858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hangingPunct="0">
              <a:defRPr/>
            </a:pPr>
            <a:r>
              <a:rPr lang="en-US" dirty="0" err="1">
                <a:solidFill>
                  <a:schemeClr val="tx1">
                    <a:alpha val="100000"/>
                  </a:schemeClr>
                </a:solidFill>
              </a:rPr>
              <a:t>U</a:t>
            </a:r>
            <a:r>
              <a:rPr lang="en-US" sz="2800" baseline="-25000" dirty="0" err="1">
                <a:solidFill>
                  <a:schemeClr val="tx1">
                    <a:alpha val="100000"/>
                  </a:schemeClr>
                </a:solidFill>
              </a:rPr>
              <a:t>j</a:t>
            </a:r>
            <a:endParaRPr lang="en-US" sz="2800" baseline="-25000" dirty="0"/>
          </a:p>
        </p:txBody>
      </p:sp>
      <p:sp>
        <p:nvSpPr>
          <p:cNvPr id="26" name="Oval 25"/>
          <p:cNvSpPr>
            <a:spLocks noChangeArrowheads="1"/>
          </p:cNvSpPr>
          <p:nvPr/>
        </p:nvSpPr>
        <p:spPr bwMode="auto">
          <a:xfrm>
            <a:off x="533400" y="3937000"/>
            <a:ext cx="685800" cy="6858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hangingPunct="0">
              <a:defRPr/>
            </a:pPr>
            <a:r>
              <a:rPr lang="en-US" dirty="0">
                <a:solidFill>
                  <a:schemeClr val="tx1">
                    <a:alpha val="100000"/>
                  </a:schemeClr>
                </a:solidFill>
              </a:rPr>
              <a:t>P</a:t>
            </a:r>
            <a:r>
              <a:rPr lang="en-US" sz="2800" baseline="-25000" dirty="0">
                <a:solidFill>
                  <a:schemeClr val="tx1">
                    <a:alpha val="100000"/>
                  </a:schemeClr>
                </a:solidFill>
              </a:rPr>
              <a:t>m</a:t>
            </a:r>
          </a:p>
        </p:txBody>
      </p:sp>
      <p:sp>
        <p:nvSpPr>
          <p:cNvPr id="27" name="Oval 26"/>
          <p:cNvSpPr>
            <a:spLocks noChangeArrowheads="1"/>
          </p:cNvSpPr>
          <p:nvPr/>
        </p:nvSpPr>
        <p:spPr bwMode="auto">
          <a:xfrm>
            <a:off x="2971800" y="2260600"/>
            <a:ext cx="685800" cy="6858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hangingPunct="0">
              <a:defRPr/>
            </a:pPr>
            <a:r>
              <a:rPr lang="en-US" dirty="0">
                <a:solidFill>
                  <a:schemeClr val="tx1">
                    <a:alpha val="100000"/>
                  </a:schemeClr>
                </a:solidFill>
              </a:rPr>
              <a:t>U</a:t>
            </a:r>
            <a:r>
              <a:rPr lang="en-US" sz="2800" baseline="-25000" dirty="0">
                <a:solidFill>
                  <a:schemeClr val="tx1">
                    <a:alpha val="100000"/>
                  </a:schemeClr>
                </a:solidFill>
              </a:rPr>
              <a:t>m’</a:t>
            </a:r>
          </a:p>
        </p:txBody>
      </p:sp>
      <p:sp>
        <p:nvSpPr>
          <p:cNvPr id="28" name="Oval 27"/>
          <p:cNvSpPr>
            <a:spLocks noChangeArrowheads="1"/>
          </p:cNvSpPr>
          <p:nvPr/>
        </p:nvSpPr>
        <p:spPr bwMode="auto">
          <a:xfrm>
            <a:off x="2971800" y="3937000"/>
            <a:ext cx="685800" cy="6858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hangingPunct="0">
              <a:defRPr/>
            </a:pPr>
            <a:r>
              <a:rPr lang="en-US" dirty="0">
                <a:solidFill>
                  <a:schemeClr val="tx1">
                    <a:alpha val="100000"/>
                  </a:schemeClr>
                </a:solidFill>
              </a:rPr>
              <a:t>P</a:t>
            </a:r>
            <a:r>
              <a:rPr lang="en-US" sz="2800" baseline="-25000" dirty="0">
                <a:solidFill>
                  <a:schemeClr val="tx1">
                    <a:alpha val="100000"/>
                  </a:schemeClr>
                </a:solidFill>
              </a:rPr>
              <a:t>m’</a:t>
            </a:r>
          </a:p>
        </p:txBody>
      </p:sp>
      <p:cxnSp>
        <p:nvCxnSpPr>
          <p:cNvPr id="29" name="Straight Arrow Connector 28"/>
          <p:cNvCxnSpPr/>
          <p:nvPr/>
        </p:nvCxnSpPr>
        <p:spPr>
          <a:xfrm rot="5400000">
            <a:off x="419894" y="3442494"/>
            <a:ext cx="6858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a:off x="571501" y="3441700"/>
            <a:ext cx="685800" cy="3175"/>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295400" y="4165600"/>
            <a:ext cx="16002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1179513" y="3138488"/>
            <a:ext cx="914400" cy="68580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2" name="Group 24"/>
          <p:cNvGrpSpPr>
            <a:grpSpLocks/>
          </p:cNvGrpSpPr>
          <p:nvPr/>
        </p:nvGrpSpPr>
        <p:grpSpPr bwMode="auto">
          <a:xfrm>
            <a:off x="990600" y="4775200"/>
            <a:ext cx="304800" cy="304800"/>
            <a:chOff x="533400" y="3048000"/>
            <a:chExt cx="381000" cy="381000"/>
          </a:xfrm>
        </p:grpSpPr>
        <p:sp>
          <p:nvSpPr>
            <p:cNvPr id="36" name="Oval 35"/>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defRPr/>
              </a:pPr>
              <a:endParaRPr lang="en-US"/>
            </a:p>
          </p:txBody>
        </p:sp>
        <p:sp>
          <p:nvSpPr>
            <p:cNvPr id="37" name="Pie 36"/>
            <p:cNvSpPr/>
            <p:nvPr/>
          </p:nvSpPr>
          <p:spPr>
            <a:xfrm>
              <a:off x="533400" y="3048000"/>
              <a:ext cx="381000" cy="381000"/>
            </a:xfrm>
            <a:prstGeom prst="pie">
              <a:avLst>
                <a:gd name="adj1" fmla="val 3068800"/>
                <a:gd name="adj2" fmla="val 16200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defRPr/>
              </a:pPr>
              <a:endParaRPr lang="en-US">
                <a:solidFill>
                  <a:schemeClr val="tx1"/>
                </a:solidFill>
              </a:endParaRPr>
            </a:p>
          </p:txBody>
        </p:sp>
      </p:grpSp>
      <p:grpSp>
        <p:nvGrpSpPr>
          <p:cNvPr id="3" name="Group 24"/>
          <p:cNvGrpSpPr>
            <a:grpSpLocks/>
          </p:cNvGrpSpPr>
          <p:nvPr/>
        </p:nvGrpSpPr>
        <p:grpSpPr bwMode="auto">
          <a:xfrm>
            <a:off x="1143000" y="1879600"/>
            <a:ext cx="304800" cy="304800"/>
            <a:chOff x="533400" y="3048000"/>
            <a:chExt cx="381000" cy="381000"/>
          </a:xfrm>
        </p:grpSpPr>
        <p:sp>
          <p:nvSpPr>
            <p:cNvPr id="41" name="Oval 40"/>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defRPr/>
              </a:pPr>
              <a:endParaRPr lang="en-US"/>
            </a:p>
          </p:txBody>
        </p:sp>
        <p:sp>
          <p:nvSpPr>
            <p:cNvPr id="42" name="Pie 41"/>
            <p:cNvSpPr/>
            <p:nvPr/>
          </p:nvSpPr>
          <p:spPr>
            <a:xfrm>
              <a:off x="533400" y="3048000"/>
              <a:ext cx="381000" cy="381000"/>
            </a:xfrm>
            <a:prstGeom prst="pi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defRPr/>
              </a:pPr>
              <a:endParaRPr lang="en-US">
                <a:solidFill>
                  <a:schemeClr val="tx1"/>
                </a:solidFill>
              </a:endParaRPr>
            </a:p>
          </p:txBody>
        </p:sp>
      </p:grpSp>
      <p:sp>
        <p:nvSpPr>
          <p:cNvPr id="38" name="Rectangle 37"/>
          <p:cNvSpPr/>
          <p:nvPr/>
        </p:nvSpPr>
        <p:spPr>
          <a:xfrm>
            <a:off x="5486400" y="2514600"/>
            <a:ext cx="26670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defRPr/>
            </a:pPr>
            <a:r>
              <a:rPr lang="en-US" sz="2400" dirty="0"/>
              <a:t>Forward Input</a:t>
            </a:r>
          </a:p>
        </p:txBody>
      </p:sp>
      <p:sp>
        <p:nvSpPr>
          <p:cNvPr id="40" name="Rectangle 39"/>
          <p:cNvSpPr/>
          <p:nvPr/>
        </p:nvSpPr>
        <p:spPr>
          <a:xfrm>
            <a:off x="5486400" y="3048000"/>
            <a:ext cx="26670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defRPr/>
            </a:pPr>
            <a:r>
              <a:rPr lang="en-US" sz="2400" dirty="0"/>
              <a:t>Process Input</a:t>
            </a:r>
          </a:p>
        </p:txBody>
      </p:sp>
      <p:sp>
        <p:nvSpPr>
          <p:cNvPr id="44" name="Rectangle 43"/>
          <p:cNvSpPr/>
          <p:nvPr/>
        </p:nvSpPr>
        <p:spPr>
          <a:xfrm>
            <a:off x="5486400" y="3581400"/>
            <a:ext cx="2667000" cy="381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defRPr/>
            </a:pPr>
            <a:r>
              <a:rPr lang="en-US" sz="2400" dirty="0"/>
              <a:t>Send Output</a:t>
            </a:r>
          </a:p>
        </p:txBody>
      </p:sp>
      <p:sp>
        <p:nvSpPr>
          <p:cNvPr id="45" name="Rectangle 44"/>
          <p:cNvSpPr/>
          <p:nvPr/>
        </p:nvSpPr>
        <p:spPr>
          <a:xfrm>
            <a:off x="5486400" y="4114800"/>
            <a:ext cx="2667000" cy="381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defRPr/>
            </a:pPr>
            <a:r>
              <a:rPr lang="en-US" sz="2400" dirty="0"/>
              <a:t>Process Output</a:t>
            </a:r>
          </a:p>
        </p:txBody>
      </p:sp>
      <p:pic>
        <p:nvPicPr>
          <p:cNvPr id="32" name="~PP2859.WAV">
            <a:hlinkClick r:id="" action="ppaction://media"/>
          </p:cNvPr>
          <p:cNvPicPr>
            <a:picLocks noRot="1" noChangeAspect="1"/>
          </p:cNvPicPr>
          <p:nvPr>
            <a:wavAudioFile r:embed="rId1" name="~PP2859.WAV"/>
          </p:nvPr>
        </p:nvPicPr>
        <p:blipFill>
          <a:blip r:embed="rId4" cstate="print"/>
          <a:stretch>
            <a:fillRect/>
          </a:stretch>
        </p:blipFill>
        <p:spPr>
          <a:xfrm>
            <a:off x="8724900" y="6438900"/>
            <a:ext cx="304800" cy="304800"/>
          </a:xfrm>
          <a:prstGeom prst="rect">
            <a:avLst/>
          </a:prstGeom>
        </p:spPr>
      </p:pic>
    </p:spTree>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lide Number Placeholder 3"/>
          <p:cNvSpPr>
            <a:spLocks noGrp="1"/>
          </p:cNvSpPr>
          <p:nvPr>
            <p:ph type="sldNum" sz="quarter" idx="12"/>
          </p:nvPr>
        </p:nvSpPr>
        <p:spPr/>
        <p:txBody>
          <a:bodyPr/>
          <a:lstStyle/>
          <a:p>
            <a:fld id="{F2925571-1007-486F-905B-E6E1303F92E0}" type="slidenum">
              <a:rPr lang="en-US"/>
              <a:pPr/>
              <a:t>11</a:t>
            </a:fld>
            <a:endParaRPr lang="en-US"/>
          </a:p>
        </p:txBody>
      </p:sp>
      <p:sp>
        <p:nvSpPr>
          <p:cNvPr id="1530882" name="Title 1"/>
          <p:cNvSpPr>
            <a:spLocks noGrp="1"/>
          </p:cNvSpPr>
          <p:nvPr>
            <p:ph type="title" idx="4294967295"/>
          </p:nvPr>
        </p:nvSpPr>
        <p:spPr/>
        <p:txBody>
          <a:bodyPr/>
          <a:lstStyle/>
          <a:p>
            <a:pPr eaLnBrk="1" hangingPunct="1"/>
            <a:r>
              <a:rPr lang="en-US"/>
              <a:t>Processing Power</a:t>
            </a:r>
          </a:p>
        </p:txBody>
      </p:sp>
      <p:sp>
        <p:nvSpPr>
          <p:cNvPr id="4" name="Oval 3"/>
          <p:cNvSpPr>
            <a:spLocks noChangeArrowheads="1"/>
          </p:cNvSpPr>
          <p:nvPr/>
        </p:nvSpPr>
        <p:spPr bwMode="auto">
          <a:xfrm>
            <a:off x="1143000" y="19812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endParaRPr lang="en-US" sz="2800" baseline="-25000" dirty="0"/>
          </a:p>
        </p:txBody>
      </p:sp>
      <p:sp>
        <p:nvSpPr>
          <p:cNvPr id="5" name="Oval 4"/>
          <p:cNvSpPr>
            <a:spLocks noChangeArrowheads="1"/>
          </p:cNvSpPr>
          <p:nvPr/>
        </p:nvSpPr>
        <p:spPr bwMode="auto">
          <a:xfrm>
            <a:off x="2209800" y="1981200"/>
            <a:ext cx="533400" cy="5334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wrap="none" anchor="ctr"/>
          <a:lstStyle/>
          <a:p>
            <a:pPr>
              <a:spcBef>
                <a:spcPct val="0"/>
              </a:spcBef>
              <a:defRPr/>
            </a:pPr>
            <a:r>
              <a:rPr lang="en-US" sz="1800" dirty="0" err="1">
                <a:solidFill>
                  <a:schemeClr val="tx1">
                    <a:alpha val="100000"/>
                  </a:schemeClr>
                </a:solidFill>
              </a:rPr>
              <a:t>U</a:t>
            </a:r>
            <a:r>
              <a:rPr lang="en-US" sz="2800" baseline="-25000" dirty="0" err="1">
                <a:solidFill>
                  <a:schemeClr val="tx1">
                    <a:alpha val="100000"/>
                  </a:schemeClr>
                </a:solidFill>
              </a:rPr>
              <a:t>j</a:t>
            </a:r>
            <a:endParaRPr lang="en-US" sz="2800" baseline="-25000" dirty="0"/>
          </a:p>
        </p:txBody>
      </p:sp>
      <p:sp>
        <p:nvSpPr>
          <p:cNvPr id="6" name="Oval 5"/>
          <p:cNvSpPr>
            <a:spLocks noChangeArrowheads="1"/>
          </p:cNvSpPr>
          <p:nvPr/>
        </p:nvSpPr>
        <p:spPr bwMode="auto">
          <a:xfrm>
            <a:off x="1143000" y="33528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sp>
        <p:nvSpPr>
          <p:cNvPr id="7" name="Oval 6"/>
          <p:cNvSpPr>
            <a:spLocks noChangeArrowheads="1"/>
          </p:cNvSpPr>
          <p:nvPr/>
        </p:nvSpPr>
        <p:spPr bwMode="auto">
          <a:xfrm>
            <a:off x="3276600" y="19812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p>
        </p:txBody>
      </p:sp>
      <p:sp>
        <p:nvSpPr>
          <p:cNvPr id="8" name="Oval 7"/>
          <p:cNvSpPr>
            <a:spLocks noChangeArrowheads="1"/>
          </p:cNvSpPr>
          <p:nvPr/>
        </p:nvSpPr>
        <p:spPr bwMode="auto">
          <a:xfrm>
            <a:off x="3276600" y="33528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cxnSp>
        <p:nvCxnSpPr>
          <p:cNvPr id="9" name="Straight Arrow Connector 8"/>
          <p:cNvCxnSpPr/>
          <p:nvPr/>
        </p:nvCxnSpPr>
        <p:spPr>
          <a:xfrm rot="5400000">
            <a:off x="1030288" y="2933700"/>
            <a:ext cx="531812"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a:off x="1179513" y="2933700"/>
            <a:ext cx="534988" cy="1587"/>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828800" y="3657600"/>
            <a:ext cx="12954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a:off x="1600200" y="2667000"/>
            <a:ext cx="685800" cy="53340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2" name="Group 24"/>
          <p:cNvGrpSpPr>
            <a:grpSpLocks/>
          </p:cNvGrpSpPr>
          <p:nvPr/>
        </p:nvGrpSpPr>
        <p:grpSpPr bwMode="auto">
          <a:xfrm>
            <a:off x="1600200" y="3886200"/>
            <a:ext cx="304800" cy="304800"/>
            <a:chOff x="533400" y="3048000"/>
            <a:chExt cx="381000" cy="381000"/>
          </a:xfrm>
        </p:grpSpPr>
        <p:sp>
          <p:nvSpPr>
            <p:cNvPr id="14" name="Oval 13"/>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15" name="Pie 14"/>
            <p:cNvSpPr/>
            <p:nvPr/>
          </p:nvSpPr>
          <p:spPr>
            <a:xfrm>
              <a:off x="533400" y="3048000"/>
              <a:ext cx="381000" cy="381000"/>
            </a:xfrm>
            <a:prstGeom prst="pie">
              <a:avLst>
                <a:gd name="adj1" fmla="val 3068800"/>
                <a:gd name="adj2" fmla="val 16200000"/>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endParaRPr lang="en-US" sz="1800">
                <a:solidFill>
                  <a:schemeClr val="tx1"/>
                </a:solidFill>
              </a:endParaRPr>
            </a:p>
          </p:txBody>
        </p:sp>
      </p:grpSp>
      <p:grpSp>
        <p:nvGrpSpPr>
          <p:cNvPr id="3" name="Group 24"/>
          <p:cNvGrpSpPr>
            <a:grpSpLocks/>
          </p:cNvGrpSpPr>
          <p:nvPr/>
        </p:nvGrpSpPr>
        <p:grpSpPr bwMode="auto">
          <a:xfrm>
            <a:off x="1600200" y="1600200"/>
            <a:ext cx="304800" cy="304800"/>
            <a:chOff x="533400" y="3048000"/>
            <a:chExt cx="381000" cy="381000"/>
          </a:xfrm>
        </p:grpSpPr>
        <p:sp>
          <p:nvSpPr>
            <p:cNvPr id="17" name="Oval 16"/>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18" name="Pie 17"/>
            <p:cNvSpPr/>
            <p:nvPr/>
          </p:nvSpPr>
          <p:spPr>
            <a:xfrm>
              <a:off x="533400" y="3048000"/>
              <a:ext cx="381000" cy="381000"/>
            </a:xfrm>
            <a:prstGeom prst="pi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endParaRPr lang="en-US" sz="1800">
                <a:solidFill>
                  <a:schemeClr val="tx1"/>
                </a:solidFill>
              </a:endParaRPr>
            </a:p>
          </p:txBody>
        </p:sp>
      </p:grpSp>
      <p:cxnSp>
        <p:nvCxnSpPr>
          <p:cNvPr id="29" name="Straight Arrow Connector 28"/>
          <p:cNvCxnSpPr/>
          <p:nvPr/>
        </p:nvCxnSpPr>
        <p:spPr>
          <a:xfrm rot="5400000">
            <a:off x="3575051" y="4032250"/>
            <a:ext cx="3516312" cy="1587"/>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1530909" name="TextBox 29"/>
          <p:cNvSpPr txBox="1">
            <a:spLocks noChangeArrowheads="1"/>
          </p:cNvSpPr>
          <p:nvPr/>
        </p:nvSpPr>
        <p:spPr bwMode="auto">
          <a:xfrm>
            <a:off x="5029200" y="5726113"/>
            <a:ext cx="609600" cy="369887"/>
          </a:xfrm>
          <a:prstGeom prst="rect">
            <a:avLst/>
          </a:prstGeom>
          <a:noFill/>
          <a:ln w="9525">
            <a:noFill/>
            <a:miter lim="800000"/>
            <a:headEnd/>
            <a:tailEnd/>
          </a:ln>
        </p:spPr>
        <p:txBody>
          <a:bodyPr>
            <a:spAutoFit/>
          </a:bodyPr>
          <a:lstStyle/>
          <a:p>
            <a:pPr eaLnBrk="1" hangingPunct="1">
              <a:spcBef>
                <a:spcPct val="0"/>
              </a:spcBef>
            </a:pPr>
            <a:r>
              <a:rPr lang="en-US" sz="1800">
                <a:latin typeface="Calibri" pitchFamily="34" charset="0"/>
              </a:rPr>
              <a:t>time</a:t>
            </a:r>
          </a:p>
        </p:txBody>
      </p:sp>
      <p:cxnSp>
        <p:nvCxnSpPr>
          <p:cNvPr id="31" name="Straight Connector 30"/>
          <p:cNvCxnSpPr/>
          <p:nvPr/>
        </p:nvCxnSpPr>
        <p:spPr>
          <a:xfrm>
            <a:off x="6705600" y="46466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6516688" y="2705100"/>
            <a:ext cx="6842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05600" y="40370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705600" y="23622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705600" y="30464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38" name="Left Brace 37"/>
          <p:cNvSpPr/>
          <p:nvPr/>
        </p:nvSpPr>
        <p:spPr>
          <a:xfrm>
            <a:off x="6553200" y="2362200"/>
            <a:ext cx="228600" cy="6858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42" name="Left Brace 41"/>
          <p:cNvSpPr/>
          <p:nvPr/>
        </p:nvSpPr>
        <p:spPr>
          <a:xfrm>
            <a:off x="6553200" y="3048000"/>
            <a:ext cx="228600" cy="990600"/>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46" name="Left Brace 45"/>
          <p:cNvSpPr/>
          <p:nvPr/>
        </p:nvSpPr>
        <p:spPr>
          <a:xfrm>
            <a:off x="6553200" y="4038600"/>
            <a:ext cx="228600" cy="609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48" name="Rectangle 47"/>
          <p:cNvSpPr/>
          <p:nvPr/>
        </p:nvSpPr>
        <p:spPr>
          <a:xfrm>
            <a:off x="4953000" y="1524000"/>
            <a:ext cx="3886200" cy="464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p>
        </p:txBody>
      </p:sp>
      <p:cxnSp>
        <p:nvCxnSpPr>
          <p:cNvPr id="52" name="Straight Connector 51"/>
          <p:cNvCxnSpPr/>
          <p:nvPr/>
        </p:nvCxnSpPr>
        <p:spPr>
          <a:xfrm rot="5400000">
            <a:off x="6362701" y="3543300"/>
            <a:ext cx="990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6554788" y="4343400"/>
            <a:ext cx="608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705600" y="52562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45" name="Left Brace 44"/>
          <p:cNvSpPr/>
          <p:nvPr/>
        </p:nvSpPr>
        <p:spPr>
          <a:xfrm>
            <a:off x="6553200" y="4648200"/>
            <a:ext cx="228600" cy="609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56" name="Straight Connector 55"/>
          <p:cNvCxnSpPr/>
          <p:nvPr/>
        </p:nvCxnSpPr>
        <p:spPr>
          <a:xfrm rot="5400000">
            <a:off x="6554788" y="4953000"/>
            <a:ext cx="608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096000" y="2057400"/>
            <a:ext cx="762000" cy="30480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sp>
        <p:nvSpPr>
          <p:cNvPr id="1530925" name="Text Box 15"/>
          <p:cNvSpPr txBox="1">
            <a:spLocks noChangeArrowheads="1"/>
          </p:cNvSpPr>
          <p:nvPr/>
        </p:nvSpPr>
        <p:spPr bwMode="auto">
          <a:xfrm>
            <a:off x="5029200" y="1563688"/>
            <a:ext cx="1447800" cy="646112"/>
          </a:xfrm>
          <a:prstGeom prst="rect">
            <a:avLst/>
          </a:prstGeom>
          <a:noFill/>
          <a:ln w="9525">
            <a:noFill/>
            <a:miter lim="800000"/>
            <a:headEnd/>
            <a:tailEnd/>
          </a:ln>
        </p:spPr>
        <p:txBody>
          <a:bodyPr>
            <a:spAutoFit/>
          </a:bodyPr>
          <a:lstStyle/>
          <a:p>
            <a:pPr eaLnBrk="1" hangingPunct="1"/>
            <a:r>
              <a:rPr lang="en-US" sz="1800">
                <a:latin typeface="Calibri" pitchFamily="34" charset="0"/>
              </a:rPr>
              <a:t>User enters input </a:t>
            </a:r>
            <a:endParaRPr lang="en-US" sz="1800" baseline="-25000">
              <a:latin typeface="Calibri" pitchFamily="34" charset="0"/>
            </a:endParaRPr>
          </a:p>
        </p:txBody>
      </p:sp>
      <p:sp>
        <p:nvSpPr>
          <p:cNvPr id="63" name="Rectangle 62"/>
          <p:cNvSpPr/>
          <p:nvPr/>
        </p:nvSpPr>
        <p:spPr>
          <a:xfrm>
            <a:off x="7010400" y="2514600"/>
            <a:ext cx="1752600" cy="381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en-US" sz="1800" dirty="0"/>
              <a:t>Forward Input</a:t>
            </a:r>
          </a:p>
        </p:txBody>
      </p:sp>
      <p:sp>
        <p:nvSpPr>
          <p:cNvPr id="64" name="Rectangle 63"/>
          <p:cNvSpPr/>
          <p:nvPr/>
        </p:nvSpPr>
        <p:spPr>
          <a:xfrm>
            <a:off x="7010400" y="3352800"/>
            <a:ext cx="1752600" cy="3810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eaLnBrk="1" fontAlgn="auto" hangingPunct="1">
              <a:spcBef>
                <a:spcPts val="0"/>
              </a:spcBef>
              <a:spcAft>
                <a:spcPts val="0"/>
              </a:spcAft>
              <a:defRPr/>
            </a:pPr>
            <a:r>
              <a:rPr lang="en-US" sz="1800" dirty="0"/>
              <a:t>Process Input</a:t>
            </a:r>
          </a:p>
        </p:txBody>
      </p:sp>
      <p:sp>
        <p:nvSpPr>
          <p:cNvPr id="65" name="Rectangle 64"/>
          <p:cNvSpPr/>
          <p:nvPr/>
        </p:nvSpPr>
        <p:spPr>
          <a:xfrm>
            <a:off x="7010400" y="4114800"/>
            <a:ext cx="1752600" cy="3810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eaLnBrk="1" fontAlgn="auto" hangingPunct="1">
              <a:spcBef>
                <a:spcPts val="0"/>
              </a:spcBef>
              <a:spcAft>
                <a:spcPts val="0"/>
              </a:spcAft>
              <a:defRPr/>
            </a:pPr>
            <a:r>
              <a:rPr lang="en-US" sz="1800" dirty="0"/>
              <a:t>Send Output</a:t>
            </a:r>
          </a:p>
        </p:txBody>
      </p:sp>
      <p:sp>
        <p:nvSpPr>
          <p:cNvPr id="66" name="Rectangle 65"/>
          <p:cNvSpPr/>
          <p:nvPr/>
        </p:nvSpPr>
        <p:spPr>
          <a:xfrm>
            <a:off x="7010400" y="4724400"/>
            <a:ext cx="1752600" cy="381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US" sz="1800" dirty="0"/>
              <a:t>Process Output</a:t>
            </a:r>
          </a:p>
        </p:txBody>
      </p:sp>
      <p:grpSp>
        <p:nvGrpSpPr>
          <p:cNvPr id="13" name="Group 20"/>
          <p:cNvGrpSpPr>
            <a:grpSpLocks/>
          </p:cNvGrpSpPr>
          <p:nvPr/>
        </p:nvGrpSpPr>
        <p:grpSpPr bwMode="auto">
          <a:xfrm>
            <a:off x="547688" y="4376738"/>
            <a:ext cx="595312" cy="728662"/>
            <a:chOff x="5743977" y="2133600"/>
            <a:chExt cx="838200" cy="914400"/>
          </a:xfrm>
        </p:grpSpPr>
        <p:pic>
          <p:nvPicPr>
            <p:cNvPr id="1530931" name="Rectangle 6"/>
            <p:cNvPicPr>
              <a:picLocks noChangeAspect="1"/>
            </p:cNvPicPr>
            <p:nvPr/>
          </p:nvPicPr>
          <p:blipFill>
            <a:blip r:embed="rId5" cstate="print"/>
            <a:srcRect/>
            <a:stretch>
              <a:fillRect/>
            </a:stretch>
          </p:blipFill>
          <p:spPr bwMode="auto">
            <a:xfrm>
              <a:off x="5791200" y="2133600"/>
              <a:ext cx="790977" cy="614987"/>
            </a:xfrm>
            <a:prstGeom prst="rect">
              <a:avLst/>
            </a:prstGeom>
            <a:noFill/>
            <a:ln w="9525">
              <a:noFill/>
              <a:miter lim="800000"/>
              <a:headEnd/>
              <a:tailEnd/>
            </a:ln>
          </p:spPr>
        </p:pic>
        <p:pic>
          <p:nvPicPr>
            <p:cNvPr id="1530932" name="Rectangle 7"/>
            <p:cNvPicPr>
              <a:picLocks noChangeAspect="1" noChangeArrowheads="1"/>
            </p:cNvPicPr>
            <p:nvPr/>
          </p:nvPicPr>
          <p:blipFill>
            <a:blip r:embed="rId6" cstate="print"/>
            <a:srcRect/>
            <a:stretch>
              <a:fillRect/>
            </a:stretch>
          </p:blipFill>
          <p:spPr bwMode="auto">
            <a:xfrm>
              <a:off x="5743977" y="2761258"/>
              <a:ext cx="802783" cy="286742"/>
            </a:xfrm>
            <a:prstGeom prst="rect">
              <a:avLst/>
            </a:prstGeom>
            <a:noFill/>
            <a:ln w="9525" algn="ctr">
              <a:noFill/>
              <a:miter lim="800000"/>
              <a:headEnd/>
              <a:tailEnd/>
            </a:ln>
          </p:spPr>
        </p:pic>
      </p:grpSp>
      <p:pic>
        <p:nvPicPr>
          <p:cNvPr id="76" name="Rectangle 4"/>
          <p:cNvPicPr>
            <a:picLocks noChangeAspect="1"/>
          </p:cNvPicPr>
          <p:nvPr/>
        </p:nvPicPr>
        <p:blipFill>
          <a:blip r:embed="rId7" cstate="print"/>
          <a:srcRect/>
          <a:stretch>
            <a:fillRect/>
          </a:stretch>
        </p:blipFill>
        <p:spPr bwMode="auto">
          <a:xfrm>
            <a:off x="1957388" y="4397375"/>
            <a:ext cx="481012" cy="708025"/>
          </a:xfrm>
          <a:prstGeom prst="rect">
            <a:avLst/>
          </a:prstGeom>
          <a:noFill/>
          <a:ln w="9525">
            <a:noFill/>
            <a:miter lim="800000"/>
            <a:headEnd/>
            <a:tailEnd/>
          </a:ln>
        </p:spPr>
      </p:pic>
      <p:sp>
        <p:nvSpPr>
          <p:cNvPr id="54" name="Rectangle 53"/>
          <p:cNvSpPr/>
          <p:nvPr/>
        </p:nvSpPr>
        <p:spPr>
          <a:xfrm>
            <a:off x="304800" y="4267200"/>
            <a:ext cx="4419600" cy="990600"/>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eaLnBrk="1" fontAlgn="auto" hangingPunct="1">
              <a:spcBef>
                <a:spcPts val="0"/>
              </a:spcBef>
              <a:spcAft>
                <a:spcPts val="0"/>
              </a:spcAft>
              <a:defRPr/>
            </a:pPr>
            <a:endParaRPr lang="en-US" sz="1800"/>
          </a:p>
        </p:txBody>
      </p:sp>
      <p:sp>
        <p:nvSpPr>
          <p:cNvPr id="55" name="TextBox 54"/>
          <p:cNvSpPr txBox="1"/>
          <p:nvPr/>
        </p:nvSpPr>
        <p:spPr>
          <a:xfrm>
            <a:off x="2667000" y="4459288"/>
            <a:ext cx="1981200" cy="64611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lang="en-US" sz="1800" dirty="0"/>
              <a:t>Processing Power Decreases</a:t>
            </a:r>
          </a:p>
        </p:txBody>
      </p:sp>
      <p:sp>
        <p:nvSpPr>
          <p:cNvPr id="57" name="Left Brace 56"/>
          <p:cNvSpPr/>
          <p:nvPr/>
        </p:nvSpPr>
        <p:spPr>
          <a:xfrm>
            <a:off x="6553200" y="3048000"/>
            <a:ext cx="228600" cy="1371600"/>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58" name="Straight Connector 57"/>
          <p:cNvCxnSpPr/>
          <p:nvPr/>
        </p:nvCxnSpPr>
        <p:spPr>
          <a:xfrm rot="5400000">
            <a:off x="6173788" y="3733800"/>
            <a:ext cx="1370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73" idx="3"/>
          </p:cNvCxnSpPr>
          <p:nvPr/>
        </p:nvCxnSpPr>
        <p:spPr>
          <a:xfrm flipV="1">
            <a:off x="4724400" y="3733800"/>
            <a:ext cx="1676400" cy="1797050"/>
          </a:xfrm>
          <a:prstGeom prst="straightConnector1">
            <a:avLst/>
          </a:prstGeom>
          <a:ln w="254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8" name="Up Arrow 67"/>
          <p:cNvSpPr/>
          <p:nvPr/>
        </p:nvSpPr>
        <p:spPr>
          <a:xfrm>
            <a:off x="8382000" y="3581400"/>
            <a:ext cx="304800" cy="38100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endParaRPr lang="en-US" sz="1800"/>
          </a:p>
        </p:txBody>
      </p:sp>
      <p:sp>
        <p:nvSpPr>
          <p:cNvPr id="69" name="TextBox 68"/>
          <p:cNvSpPr txBox="1"/>
          <p:nvPr/>
        </p:nvSpPr>
        <p:spPr>
          <a:xfrm>
            <a:off x="304800" y="5345113"/>
            <a:ext cx="4419600" cy="36988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eaLnBrk="1" fontAlgn="auto" hangingPunct="1">
              <a:spcBef>
                <a:spcPts val="0"/>
              </a:spcBef>
              <a:spcAft>
                <a:spcPts val="0"/>
              </a:spcAft>
              <a:defRPr/>
            </a:pPr>
            <a:r>
              <a:rPr lang="en-US" sz="1800" dirty="0"/>
              <a:t>All times increase</a:t>
            </a:r>
          </a:p>
        </p:txBody>
      </p:sp>
      <p:sp>
        <p:nvSpPr>
          <p:cNvPr id="70" name="Up Arrow 69"/>
          <p:cNvSpPr/>
          <p:nvPr/>
        </p:nvSpPr>
        <p:spPr>
          <a:xfrm>
            <a:off x="8382000" y="2514600"/>
            <a:ext cx="304800" cy="38100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endParaRPr lang="en-US" sz="1800"/>
          </a:p>
        </p:txBody>
      </p:sp>
      <p:sp>
        <p:nvSpPr>
          <p:cNvPr id="71" name="Up Arrow 70"/>
          <p:cNvSpPr/>
          <p:nvPr/>
        </p:nvSpPr>
        <p:spPr>
          <a:xfrm>
            <a:off x="8382000" y="4495800"/>
            <a:ext cx="304800" cy="38100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endParaRPr lang="en-US" sz="1800"/>
          </a:p>
        </p:txBody>
      </p:sp>
      <p:sp>
        <p:nvSpPr>
          <p:cNvPr id="72" name="Up Arrow 71"/>
          <p:cNvSpPr/>
          <p:nvPr/>
        </p:nvSpPr>
        <p:spPr>
          <a:xfrm>
            <a:off x="8382000" y="5105400"/>
            <a:ext cx="304800" cy="38100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endParaRPr lang="en-US" sz="1800"/>
          </a:p>
        </p:txBody>
      </p:sp>
      <p:sp>
        <p:nvSpPr>
          <p:cNvPr id="73" name="TextBox 72"/>
          <p:cNvSpPr txBox="1"/>
          <p:nvPr/>
        </p:nvSpPr>
        <p:spPr>
          <a:xfrm>
            <a:off x="304800" y="5345113"/>
            <a:ext cx="4419600" cy="36988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eaLnBrk="1" fontAlgn="auto" hangingPunct="1">
              <a:spcBef>
                <a:spcPts val="0"/>
              </a:spcBef>
              <a:spcAft>
                <a:spcPts val="0"/>
              </a:spcAft>
              <a:defRPr/>
            </a:pPr>
            <a:r>
              <a:rPr lang="en-US" sz="1800" dirty="0"/>
              <a:t>Processing time increases</a:t>
            </a:r>
          </a:p>
        </p:txBody>
      </p:sp>
      <p:sp>
        <p:nvSpPr>
          <p:cNvPr id="80" name="Right Arrow 79"/>
          <p:cNvSpPr/>
          <p:nvPr/>
        </p:nvSpPr>
        <p:spPr>
          <a:xfrm>
            <a:off x="1371600" y="4572000"/>
            <a:ext cx="457200" cy="304800"/>
          </a:xfrm>
          <a:prstGeom prst="rightArrow">
            <a:avLst>
              <a:gd name="adj1" fmla="val 5000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endParaRPr lang="en-US" sz="1800"/>
          </a:p>
        </p:txBody>
      </p:sp>
      <p:sp>
        <p:nvSpPr>
          <p:cNvPr id="59" name="Rectangle 58"/>
          <p:cNvSpPr/>
          <p:nvPr/>
        </p:nvSpPr>
        <p:spPr>
          <a:xfrm>
            <a:off x="6400800" y="1447800"/>
            <a:ext cx="1066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800" dirty="0"/>
              <a:t>Master</a:t>
            </a:r>
          </a:p>
        </p:txBody>
      </p:sp>
      <p:pic>
        <p:nvPicPr>
          <p:cNvPr id="61" name="~PP3955.WAV">
            <a:hlinkClick r:id="" action="ppaction://media"/>
          </p:cNvPr>
          <p:cNvPicPr>
            <a:picLocks noRot="1" noChangeAspect="1"/>
          </p:cNvPicPr>
          <p:nvPr>
            <a:wavAudioFile r:embed="rId2" name="~PP3955.WAV"/>
          </p:nvPr>
        </p:nvPicPr>
        <p:blipFill>
          <a:blip r:embed="rId8" cstate="print"/>
          <a:stretch>
            <a:fillRect/>
          </a:stretch>
        </p:blipFill>
        <p:spPr>
          <a:xfrm>
            <a:off x="8724900" y="6438900"/>
            <a:ext cx="304800" cy="304800"/>
          </a:xfrm>
          <a:prstGeom prst="rect">
            <a:avLst/>
          </a:prstGeom>
        </p:spPr>
      </p:pic>
    </p:spTree>
    <p:custDataLst>
      <p:tags r:id="rId1"/>
    </p:custDataLst>
  </p:cSld>
  <p:clrMapOvr>
    <a:masterClrMapping/>
  </p:clrMapOvr>
  <p:transition advTm="2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0 0 L 0 0.05556 " pathEditMode="relative" ptsTypes="AA">
                                      <p:cBhvr>
                                        <p:cTn id="26" dur="1000" fill="hold"/>
                                        <p:tgtEl>
                                          <p:spTgt spid="31"/>
                                        </p:tgtEl>
                                        <p:attrNameLst>
                                          <p:attrName>ppt_x</p:attrName>
                                          <p:attrName>ppt_y</p:attrName>
                                        </p:attrNameLst>
                                      </p:cBhvr>
                                    </p:animMotion>
                                  </p:childTnLst>
                                </p:cTn>
                              </p:par>
                              <p:par>
                                <p:cTn id="27" presetID="0" presetClass="path" presetSubtype="0" accel="50000" decel="50000" fill="hold" nodeType="withEffect">
                                  <p:stCondLst>
                                    <p:cond delay="0"/>
                                  </p:stCondLst>
                                  <p:childTnLst>
                                    <p:animMotion origin="layout" path="M 0 0 L 0 0.05556 " pathEditMode="relative" ptsTypes="AA">
                                      <p:cBhvr>
                                        <p:cTn id="28" dur="1000" fill="hold"/>
                                        <p:tgtEl>
                                          <p:spTgt spid="33"/>
                                        </p:tgtEl>
                                        <p:attrNameLst>
                                          <p:attrName>ppt_x</p:attrName>
                                          <p:attrName>ppt_y</p:attrName>
                                        </p:attrNameLst>
                                      </p:cBhvr>
                                    </p:animMotion>
                                  </p:childTnLst>
                                </p:cTn>
                              </p:par>
                              <p:par>
                                <p:cTn id="29" presetID="0" presetClass="path" presetSubtype="0" accel="50000" decel="50000" fill="hold" nodeType="withEffect">
                                  <p:stCondLst>
                                    <p:cond delay="0"/>
                                  </p:stCondLst>
                                  <p:childTnLst>
                                    <p:animMotion origin="layout" path="M 0 0 L 0 0.05556 " pathEditMode="relative" ptsTypes="AA">
                                      <p:cBhvr>
                                        <p:cTn id="30" dur="1000" fill="hold"/>
                                        <p:tgtEl>
                                          <p:spTgt spid="46"/>
                                        </p:tgtEl>
                                        <p:attrNameLst>
                                          <p:attrName>ppt_x</p:attrName>
                                          <p:attrName>ppt_y</p:attrName>
                                        </p:attrNameLst>
                                      </p:cBhvr>
                                    </p:animMotion>
                                  </p:childTnLst>
                                </p:cTn>
                              </p:par>
                              <p:par>
                                <p:cTn id="31" presetID="0" presetClass="path" presetSubtype="0" accel="50000" decel="50000" fill="hold" nodeType="withEffect">
                                  <p:stCondLst>
                                    <p:cond delay="0"/>
                                  </p:stCondLst>
                                  <p:childTnLst>
                                    <p:animMotion origin="layout" path="M 0 0 L 0 0.05556 " pathEditMode="relative" ptsTypes="AA">
                                      <p:cBhvr>
                                        <p:cTn id="32" dur="1000" fill="hold"/>
                                        <p:tgtEl>
                                          <p:spTgt spid="53"/>
                                        </p:tgtEl>
                                        <p:attrNameLst>
                                          <p:attrName>ppt_x</p:attrName>
                                          <p:attrName>ppt_y</p:attrName>
                                        </p:attrNameLst>
                                      </p:cBhvr>
                                    </p:animMotion>
                                  </p:childTnLst>
                                </p:cTn>
                              </p:par>
                              <p:par>
                                <p:cTn id="33" presetID="0" presetClass="path" presetSubtype="0" accel="50000" decel="50000" fill="hold" nodeType="withEffect">
                                  <p:stCondLst>
                                    <p:cond delay="0"/>
                                  </p:stCondLst>
                                  <p:childTnLst>
                                    <p:animMotion origin="layout" path="M 0 0 L 0 0.05556 " pathEditMode="relative" ptsTypes="AA">
                                      <p:cBhvr>
                                        <p:cTn id="34" dur="1000" fill="hold"/>
                                        <p:tgtEl>
                                          <p:spTgt spid="44"/>
                                        </p:tgtEl>
                                        <p:attrNameLst>
                                          <p:attrName>ppt_x</p:attrName>
                                          <p:attrName>ppt_y</p:attrName>
                                        </p:attrNameLst>
                                      </p:cBhvr>
                                    </p:animMotion>
                                  </p:childTnLst>
                                </p:cTn>
                              </p:par>
                              <p:par>
                                <p:cTn id="35" presetID="0" presetClass="path" presetSubtype="0" accel="50000" decel="50000" fill="hold" nodeType="withEffect">
                                  <p:stCondLst>
                                    <p:cond delay="0"/>
                                  </p:stCondLst>
                                  <p:childTnLst>
                                    <p:animMotion origin="layout" path="M 0 0 L 0 0.05556 " pathEditMode="relative" ptsTypes="AA">
                                      <p:cBhvr>
                                        <p:cTn id="36" dur="1000" fill="hold"/>
                                        <p:tgtEl>
                                          <p:spTgt spid="45"/>
                                        </p:tgtEl>
                                        <p:attrNameLst>
                                          <p:attrName>ppt_x</p:attrName>
                                          <p:attrName>ppt_y</p:attrName>
                                        </p:attrNameLst>
                                      </p:cBhvr>
                                    </p:animMotion>
                                  </p:childTnLst>
                                </p:cTn>
                              </p:par>
                              <p:par>
                                <p:cTn id="37" presetID="0" presetClass="path" presetSubtype="0" accel="50000" decel="50000" fill="hold" nodeType="withEffect">
                                  <p:stCondLst>
                                    <p:cond delay="0"/>
                                  </p:stCondLst>
                                  <p:childTnLst>
                                    <p:animMotion origin="layout" path="M 0 0 L 0 0.05556 " pathEditMode="relative" ptsTypes="AA">
                                      <p:cBhvr>
                                        <p:cTn id="38" dur="1000" fill="hold"/>
                                        <p:tgtEl>
                                          <p:spTgt spid="56"/>
                                        </p:tgtEl>
                                        <p:attrNameLst>
                                          <p:attrName>ppt_x</p:attrName>
                                          <p:attrName>ppt_y</p:attrName>
                                        </p:attrNameLst>
                                      </p:cBhvr>
                                    </p:animMotion>
                                  </p:childTnLst>
                                </p:cTn>
                              </p:par>
                              <p:par>
                                <p:cTn id="39" presetID="0" presetClass="path" presetSubtype="0" accel="50000" decel="50000" fill="hold" nodeType="withEffect">
                                  <p:stCondLst>
                                    <p:cond delay="0"/>
                                  </p:stCondLst>
                                  <p:childTnLst>
                                    <p:animMotion origin="layout" path="M 0 0 L 0 0.05556 " pathEditMode="relative" ptsTypes="AA">
                                      <p:cBhvr>
                                        <p:cTn id="40" dur="1000" fill="hold"/>
                                        <p:tgtEl>
                                          <p:spTgt spid="65"/>
                                        </p:tgtEl>
                                        <p:attrNameLst>
                                          <p:attrName>ppt_x</p:attrName>
                                          <p:attrName>ppt_y</p:attrName>
                                        </p:attrNameLst>
                                      </p:cBhvr>
                                    </p:animMotion>
                                  </p:childTnLst>
                                </p:cTn>
                              </p:par>
                              <p:par>
                                <p:cTn id="41" presetID="0" presetClass="path" presetSubtype="0" accel="50000" decel="50000" fill="hold" nodeType="withEffect">
                                  <p:stCondLst>
                                    <p:cond delay="0"/>
                                  </p:stCondLst>
                                  <p:childTnLst>
                                    <p:animMotion origin="layout" path="M 0 0 L 0 0.05556 " pathEditMode="relative" ptsTypes="AA">
                                      <p:cBhvr>
                                        <p:cTn id="42" dur="1000" fill="hold"/>
                                        <p:tgtEl>
                                          <p:spTgt spid="66"/>
                                        </p:tgtEl>
                                        <p:attrNameLst>
                                          <p:attrName>ppt_x</p:attrName>
                                          <p:attrName>ppt_y</p:attrName>
                                        </p:attrNameLst>
                                      </p:cBhvr>
                                    </p:animMotion>
                                  </p:childTnLst>
                                </p:cTn>
                              </p:par>
                              <p:par>
                                <p:cTn id="43" presetID="10" presetClass="exit" presetSubtype="0" fill="hold" grpId="0" nodeType="withEffect">
                                  <p:stCondLst>
                                    <p:cond delay="0"/>
                                  </p:stCondLst>
                                  <p:childTnLst>
                                    <p:animEffect transition="out" filter="fade">
                                      <p:cBhvr>
                                        <p:cTn id="44" dur="1000"/>
                                        <p:tgtEl>
                                          <p:spTgt spid="42"/>
                                        </p:tgtEl>
                                      </p:cBhvr>
                                    </p:animEffect>
                                    <p:set>
                                      <p:cBhvr>
                                        <p:cTn id="45" dur="1" fill="hold">
                                          <p:stCondLst>
                                            <p:cond delay="999"/>
                                          </p:stCondLst>
                                        </p:cTn>
                                        <p:tgtEl>
                                          <p:spTgt spid="42"/>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1000"/>
                                        <p:tgtEl>
                                          <p:spTgt spid="52"/>
                                        </p:tgtEl>
                                      </p:cBhvr>
                                    </p:animEffect>
                                    <p:set>
                                      <p:cBhvr>
                                        <p:cTn id="48" dur="1" fill="hold">
                                          <p:stCondLst>
                                            <p:cond delay="999"/>
                                          </p:stCondLst>
                                        </p:cTn>
                                        <p:tgtEl>
                                          <p:spTgt spid="52"/>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fade">
                                      <p:cBhvr>
                                        <p:cTn id="51" dur="1000"/>
                                        <p:tgtEl>
                                          <p:spTgt spid="57"/>
                                        </p:tgtEl>
                                      </p:cBhvr>
                                    </p:animEffect>
                                  </p:childTnLst>
                                </p:cTn>
                              </p:par>
                              <p:par>
                                <p:cTn id="52" presetID="10" presetClass="entr" presetSubtype="0" fill="hold" nodeType="with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1000"/>
                                        <p:tgtEl>
                                          <p:spTgt spid="58"/>
                                        </p:tgtEl>
                                      </p:cBhvr>
                                    </p:animEffect>
                                  </p:childTnLst>
                                </p:cTn>
                              </p:par>
                              <p:par>
                                <p:cTn id="55" presetID="0" presetClass="path" presetSubtype="0" accel="50000" decel="50000" fill="hold" grpId="0" nodeType="withEffect">
                                  <p:stCondLst>
                                    <p:cond delay="0"/>
                                  </p:stCondLst>
                                  <p:childTnLst>
                                    <p:animMotion origin="layout" path="M -3.33333E-6 -5.55556E-6 L -3.33333E-6 0.03333 " pathEditMode="relative" ptsTypes="AA">
                                      <p:cBhvr>
                                        <p:cTn id="56" dur="1000" fill="hold"/>
                                        <p:tgtEl>
                                          <p:spTgt spid="64"/>
                                        </p:tgtEl>
                                        <p:attrNameLst>
                                          <p:attrName>ppt_x</p:attrName>
                                          <p:attrName>ppt_y</p:attrName>
                                        </p:attrNameLst>
                                      </p:cBhvr>
                                    </p:animMotion>
                                  </p:childTnLst>
                                </p:cTn>
                              </p:par>
                              <p:par>
                                <p:cTn id="57" presetID="10" presetClass="entr" presetSubtype="0" fill="hold" grpId="0" nodeType="with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fade">
                                      <p:cBhvr>
                                        <p:cTn id="59" dur="1000"/>
                                        <p:tgtEl>
                                          <p:spTgt spid="68"/>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69"/>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70"/>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71"/>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72"/>
                                        </p:tgtEl>
                                        <p:attrNameLst>
                                          <p:attrName>style.visibility</p:attrName>
                                        </p:attrNameLst>
                                      </p:cBhvr>
                                      <p:to>
                                        <p:strVal val="visible"/>
                                      </p:to>
                                    </p:set>
                                  </p:childTnLst>
                                </p:cTn>
                              </p:par>
                              <p:par>
                                <p:cTn id="70" presetID="1" presetClass="exit" presetSubtype="0" fill="hold" grpId="1" nodeType="withEffect">
                                  <p:stCondLst>
                                    <p:cond delay="0"/>
                                  </p:stCondLst>
                                  <p:childTnLst>
                                    <p:set>
                                      <p:cBhvr>
                                        <p:cTn id="71" dur="1" fill="hold">
                                          <p:stCondLst>
                                            <p:cond delay="0"/>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2" fill="hold" display="0">
                  <p:stCondLst>
                    <p:cond delay="indefinite"/>
                  </p:stCondLst>
                  <p:endCondLst>
                    <p:cond evt="onPrev" delay="0">
                      <p:tgtEl>
                        <p:sldTgt/>
                      </p:tgtEl>
                    </p:cond>
                    <p:cond evt="onStopAudio" delay="0">
                      <p:tgtEl>
                        <p:sldTgt/>
                      </p:tgtEl>
                    </p:cond>
                  </p:endCondLst>
                </p:cTn>
                <p:tgtEl>
                  <p:spTgt spid="61"/>
                </p:tgtEl>
              </p:cMediaNode>
            </p:audio>
          </p:childTnLst>
        </p:cTn>
      </p:par>
    </p:tnLst>
    <p:bldLst>
      <p:bldP spid="42" grpId="0" animBg="1"/>
      <p:bldP spid="64" grpId="0" animBg="1"/>
      <p:bldP spid="55" grpId="0" animBg="1"/>
      <p:bldP spid="57" grpId="0" animBg="1"/>
      <p:bldP spid="68" grpId="0" animBg="1"/>
      <p:bldP spid="69" grpId="0" animBg="1"/>
      <p:bldP spid="70" grpId="0" animBg="1"/>
      <p:bldP spid="71" grpId="0" animBg="1"/>
      <p:bldP spid="72" grpId="0" animBg="1"/>
      <p:bldP spid="73" grpId="0" animBg="1"/>
      <p:bldP spid="73" grpId="1" animBg="1"/>
      <p:bldP spid="8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lide Number Placeholder 3"/>
          <p:cNvSpPr>
            <a:spLocks noGrp="1"/>
          </p:cNvSpPr>
          <p:nvPr>
            <p:ph type="sldNum" sz="quarter" idx="12"/>
          </p:nvPr>
        </p:nvSpPr>
        <p:spPr/>
        <p:txBody>
          <a:bodyPr/>
          <a:lstStyle/>
          <a:p>
            <a:fld id="{CA67ADDB-1686-4105-AEB0-4F868B677CAC}" type="slidenum">
              <a:rPr lang="en-US"/>
              <a:pPr/>
              <a:t>12</a:t>
            </a:fld>
            <a:endParaRPr lang="en-US"/>
          </a:p>
        </p:txBody>
      </p:sp>
      <p:grpSp>
        <p:nvGrpSpPr>
          <p:cNvPr id="2" name="Group 72"/>
          <p:cNvGrpSpPr>
            <a:grpSpLocks/>
          </p:cNvGrpSpPr>
          <p:nvPr/>
        </p:nvGrpSpPr>
        <p:grpSpPr bwMode="auto">
          <a:xfrm>
            <a:off x="1828800" y="4419600"/>
            <a:ext cx="685800" cy="693738"/>
            <a:chOff x="1828800" y="4419600"/>
            <a:chExt cx="685800" cy="693737"/>
          </a:xfrm>
        </p:grpSpPr>
        <p:pic>
          <p:nvPicPr>
            <p:cNvPr id="1532931" name="Picture 2"/>
            <p:cNvPicPr>
              <a:picLocks noChangeAspect="1" noChangeArrowheads="1"/>
            </p:cNvPicPr>
            <p:nvPr/>
          </p:nvPicPr>
          <p:blipFill>
            <a:blip r:embed="rId5" cstate="print"/>
            <a:srcRect/>
            <a:stretch>
              <a:fillRect/>
            </a:stretch>
          </p:blipFill>
          <p:spPr bwMode="auto">
            <a:xfrm>
              <a:off x="1828800" y="4419600"/>
              <a:ext cx="685800" cy="693737"/>
            </a:xfrm>
            <a:prstGeom prst="rect">
              <a:avLst/>
            </a:prstGeom>
            <a:noFill/>
            <a:ln w="9525">
              <a:noFill/>
              <a:miter lim="800000"/>
              <a:headEnd/>
              <a:tailEnd/>
            </a:ln>
          </p:spPr>
        </p:pic>
        <p:sp>
          <p:nvSpPr>
            <p:cNvPr id="62" name="Rectangle 61"/>
            <p:cNvSpPr/>
            <p:nvPr/>
          </p:nvSpPr>
          <p:spPr>
            <a:xfrm>
              <a:off x="2209800" y="4448175"/>
              <a:ext cx="247650" cy="28416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67" name="Rectangle 66"/>
            <p:cNvSpPr/>
            <p:nvPr/>
          </p:nvSpPr>
          <p:spPr>
            <a:xfrm>
              <a:off x="1885950" y="4800599"/>
              <a:ext cx="247650" cy="28416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grpSp>
      <p:sp>
        <p:nvSpPr>
          <p:cNvPr id="1532934" name="Title 1"/>
          <p:cNvSpPr>
            <a:spLocks noGrp="1"/>
          </p:cNvSpPr>
          <p:nvPr>
            <p:ph type="title" idx="4294967295"/>
          </p:nvPr>
        </p:nvSpPr>
        <p:spPr/>
        <p:txBody>
          <a:bodyPr/>
          <a:lstStyle/>
          <a:p>
            <a:pPr eaLnBrk="1" hangingPunct="1"/>
            <a:r>
              <a:rPr lang="en-US"/>
              <a:t>Input Processing Cost</a:t>
            </a:r>
          </a:p>
        </p:txBody>
      </p:sp>
      <p:sp>
        <p:nvSpPr>
          <p:cNvPr id="4" name="Oval 3"/>
          <p:cNvSpPr>
            <a:spLocks noChangeArrowheads="1"/>
          </p:cNvSpPr>
          <p:nvPr/>
        </p:nvSpPr>
        <p:spPr bwMode="auto">
          <a:xfrm>
            <a:off x="1143000" y="19812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endParaRPr lang="en-US" sz="2800" baseline="-25000" dirty="0"/>
          </a:p>
        </p:txBody>
      </p:sp>
      <p:sp>
        <p:nvSpPr>
          <p:cNvPr id="5" name="Oval 4"/>
          <p:cNvSpPr>
            <a:spLocks noChangeArrowheads="1"/>
          </p:cNvSpPr>
          <p:nvPr/>
        </p:nvSpPr>
        <p:spPr bwMode="auto">
          <a:xfrm>
            <a:off x="2209800" y="1981200"/>
            <a:ext cx="533400" cy="5334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wrap="none" anchor="ctr"/>
          <a:lstStyle/>
          <a:p>
            <a:pPr>
              <a:spcBef>
                <a:spcPct val="0"/>
              </a:spcBef>
              <a:defRPr/>
            </a:pPr>
            <a:r>
              <a:rPr lang="en-US" sz="1800" dirty="0" err="1">
                <a:solidFill>
                  <a:schemeClr val="tx1">
                    <a:alpha val="100000"/>
                  </a:schemeClr>
                </a:solidFill>
              </a:rPr>
              <a:t>U</a:t>
            </a:r>
            <a:r>
              <a:rPr lang="en-US" sz="2800" baseline="-25000" dirty="0" err="1">
                <a:solidFill>
                  <a:schemeClr val="tx1">
                    <a:alpha val="100000"/>
                  </a:schemeClr>
                </a:solidFill>
              </a:rPr>
              <a:t>j</a:t>
            </a:r>
            <a:endParaRPr lang="en-US" sz="2800" baseline="-25000" dirty="0"/>
          </a:p>
        </p:txBody>
      </p:sp>
      <p:sp>
        <p:nvSpPr>
          <p:cNvPr id="6" name="Oval 5"/>
          <p:cNvSpPr>
            <a:spLocks noChangeArrowheads="1"/>
          </p:cNvSpPr>
          <p:nvPr/>
        </p:nvSpPr>
        <p:spPr bwMode="auto">
          <a:xfrm>
            <a:off x="1143000" y="33528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sp>
        <p:nvSpPr>
          <p:cNvPr id="7" name="Oval 6"/>
          <p:cNvSpPr>
            <a:spLocks noChangeArrowheads="1"/>
          </p:cNvSpPr>
          <p:nvPr/>
        </p:nvSpPr>
        <p:spPr bwMode="auto">
          <a:xfrm>
            <a:off x="3276600" y="19812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p>
        </p:txBody>
      </p:sp>
      <p:sp>
        <p:nvSpPr>
          <p:cNvPr id="8" name="Oval 7"/>
          <p:cNvSpPr>
            <a:spLocks noChangeArrowheads="1"/>
          </p:cNvSpPr>
          <p:nvPr/>
        </p:nvSpPr>
        <p:spPr bwMode="auto">
          <a:xfrm>
            <a:off x="3276600" y="33528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cxnSp>
        <p:nvCxnSpPr>
          <p:cNvPr id="9" name="Straight Arrow Connector 8"/>
          <p:cNvCxnSpPr/>
          <p:nvPr/>
        </p:nvCxnSpPr>
        <p:spPr>
          <a:xfrm rot="5400000">
            <a:off x="1030288" y="2933700"/>
            <a:ext cx="531812"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a:off x="1179513" y="2933700"/>
            <a:ext cx="534988" cy="1587"/>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828800" y="3657600"/>
            <a:ext cx="12954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a:off x="1600200" y="2667000"/>
            <a:ext cx="685800" cy="53340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3" name="Group 24"/>
          <p:cNvGrpSpPr>
            <a:grpSpLocks/>
          </p:cNvGrpSpPr>
          <p:nvPr/>
        </p:nvGrpSpPr>
        <p:grpSpPr bwMode="auto">
          <a:xfrm>
            <a:off x="1600200" y="3886200"/>
            <a:ext cx="304800" cy="304800"/>
            <a:chOff x="533400" y="3048000"/>
            <a:chExt cx="381000" cy="381000"/>
          </a:xfrm>
        </p:grpSpPr>
        <p:sp>
          <p:nvSpPr>
            <p:cNvPr id="14" name="Oval 13"/>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15" name="Pie 14"/>
            <p:cNvSpPr/>
            <p:nvPr/>
          </p:nvSpPr>
          <p:spPr>
            <a:xfrm>
              <a:off x="533400" y="3048000"/>
              <a:ext cx="381000" cy="381000"/>
            </a:xfrm>
            <a:prstGeom prst="pie">
              <a:avLst>
                <a:gd name="adj1" fmla="val 3068800"/>
                <a:gd name="adj2" fmla="val 16200000"/>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endParaRPr lang="en-US" sz="1800">
                <a:solidFill>
                  <a:schemeClr val="tx1"/>
                </a:solidFill>
              </a:endParaRPr>
            </a:p>
          </p:txBody>
        </p:sp>
      </p:grpSp>
      <p:grpSp>
        <p:nvGrpSpPr>
          <p:cNvPr id="13" name="Group 24"/>
          <p:cNvGrpSpPr>
            <a:grpSpLocks/>
          </p:cNvGrpSpPr>
          <p:nvPr/>
        </p:nvGrpSpPr>
        <p:grpSpPr bwMode="auto">
          <a:xfrm>
            <a:off x="1600200" y="1600200"/>
            <a:ext cx="304800" cy="304800"/>
            <a:chOff x="533400" y="3048000"/>
            <a:chExt cx="381000" cy="381000"/>
          </a:xfrm>
        </p:grpSpPr>
        <p:sp>
          <p:nvSpPr>
            <p:cNvPr id="17" name="Oval 16"/>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18" name="Pie 17"/>
            <p:cNvSpPr/>
            <p:nvPr/>
          </p:nvSpPr>
          <p:spPr>
            <a:xfrm>
              <a:off x="533400" y="3048000"/>
              <a:ext cx="381000" cy="381000"/>
            </a:xfrm>
            <a:prstGeom prst="pi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endParaRPr lang="en-US" sz="1800">
                <a:solidFill>
                  <a:schemeClr val="tx1"/>
                </a:solidFill>
              </a:endParaRPr>
            </a:p>
          </p:txBody>
        </p:sp>
      </p:grpSp>
      <p:cxnSp>
        <p:nvCxnSpPr>
          <p:cNvPr id="31" name="Straight Connector 30"/>
          <p:cNvCxnSpPr/>
          <p:nvPr/>
        </p:nvCxnSpPr>
        <p:spPr>
          <a:xfrm>
            <a:off x="6705600" y="46466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6516688" y="2705100"/>
            <a:ext cx="6842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05600" y="40370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705600" y="23622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705600" y="30464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38" name="Left Brace 37"/>
          <p:cNvSpPr/>
          <p:nvPr/>
        </p:nvSpPr>
        <p:spPr>
          <a:xfrm>
            <a:off x="6553200" y="2362200"/>
            <a:ext cx="228600" cy="6858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42" name="Left Brace 41"/>
          <p:cNvSpPr/>
          <p:nvPr/>
        </p:nvSpPr>
        <p:spPr>
          <a:xfrm>
            <a:off x="6553200" y="3048000"/>
            <a:ext cx="228600" cy="990600"/>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46" name="Left Brace 45"/>
          <p:cNvSpPr/>
          <p:nvPr/>
        </p:nvSpPr>
        <p:spPr>
          <a:xfrm>
            <a:off x="6553200" y="4038600"/>
            <a:ext cx="228600" cy="609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52" name="Straight Connector 51"/>
          <p:cNvCxnSpPr/>
          <p:nvPr/>
        </p:nvCxnSpPr>
        <p:spPr>
          <a:xfrm rot="5400000">
            <a:off x="6362701" y="3543300"/>
            <a:ext cx="990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6554788" y="4343400"/>
            <a:ext cx="608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705600" y="52562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45" name="Left Brace 44"/>
          <p:cNvSpPr/>
          <p:nvPr/>
        </p:nvSpPr>
        <p:spPr>
          <a:xfrm>
            <a:off x="6553200" y="4648200"/>
            <a:ext cx="228600" cy="609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56" name="Straight Connector 55"/>
          <p:cNvCxnSpPr/>
          <p:nvPr/>
        </p:nvCxnSpPr>
        <p:spPr>
          <a:xfrm rot="5400000">
            <a:off x="6554788" y="4953000"/>
            <a:ext cx="608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096000" y="2057400"/>
            <a:ext cx="762000" cy="30480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7010400" y="2514600"/>
            <a:ext cx="1752600" cy="381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en-US" sz="1800" dirty="0"/>
              <a:t>Forward Input</a:t>
            </a:r>
          </a:p>
        </p:txBody>
      </p:sp>
      <p:sp>
        <p:nvSpPr>
          <p:cNvPr id="64" name="Rectangle 63"/>
          <p:cNvSpPr/>
          <p:nvPr/>
        </p:nvSpPr>
        <p:spPr>
          <a:xfrm>
            <a:off x="7010400" y="3352800"/>
            <a:ext cx="1752600" cy="3810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eaLnBrk="1" fontAlgn="auto" hangingPunct="1">
              <a:spcBef>
                <a:spcPts val="0"/>
              </a:spcBef>
              <a:spcAft>
                <a:spcPts val="0"/>
              </a:spcAft>
              <a:defRPr/>
            </a:pPr>
            <a:r>
              <a:rPr lang="en-US" sz="1800" dirty="0"/>
              <a:t>Process Input</a:t>
            </a:r>
          </a:p>
        </p:txBody>
      </p:sp>
      <p:sp>
        <p:nvSpPr>
          <p:cNvPr id="65" name="Rectangle 64"/>
          <p:cNvSpPr/>
          <p:nvPr/>
        </p:nvSpPr>
        <p:spPr>
          <a:xfrm>
            <a:off x="7010400" y="4114800"/>
            <a:ext cx="1752600" cy="3810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eaLnBrk="1" fontAlgn="auto" hangingPunct="1">
              <a:spcBef>
                <a:spcPts val="0"/>
              </a:spcBef>
              <a:spcAft>
                <a:spcPts val="0"/>
              </a:spcAft>
              <a:defRPr/>
            </a:pPr>
            <a:r>
              <a:rPr lang="en-US" sz="1800" dirty="0"/>
              <a:t>Send Output</a:t>
            </a:r>
          </a:p>
        </p:txBody>
      </p:sp>
      <p:sp>
        <p:nvSpPr>
          <p:cNvPr id="66" name="Rectangle 65"/>
          <p:cNvSpPr/>
          <p:nvPr/>
        </p:nvSpPr>
        <p:spPr>
          <a:xfrm>
            <a:off x="7010400" y="4724400"/>
            <a:ext cx="1752600" cy="381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US" sz="1800" dirty="0"/>
              <a:t>Process Output</a:t>
            </a:r>
          </a:p>
        </p:txBody>
      </p:sp>
      <p:sp>
        <p:nvSpPr>
          <p:cNvPr id="57" name="Left Brace 56"/>
          <p:cNvSpPr/>
          <p:nvPr/>
        </p:nvSpPr>
        <p:spPr>
          <a:xfrm>
            <a:off x="6553200" y="3048000"/>
            <a:ext cx="228600" cy="1371600"/>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58" name="Straight Connector 57"/>
          <p:cNvCxnSpPr/>
          <p:nvPr/>
        </p:nvCxnSpPr>
        <p:spPr>
          <a:xfrm rot="5400000">
            <a:off x="6173788" y="3733800"/>
            <a:ext cx="1370012" cy="1588"/>
          </a:xfrm>
          <a:prstGeom prst="line">
            <a:avLst/>
          </a:prstGeom>
        </p:spPr>
        <p:style>
          <a:lnRef idx="1">
            <a:schemeClr val="accent1"/>
          </a:lnRef>
          <a:fillRef idx="0">
            <a:schemeClr val="accent1"/>
          </a:fillRef>
          <a:effectRef idx="0">
            <a:schemeClr val="accent1"/>
          </a:effectRef>
          <a:fontRef idx="minor">
            <a:schemeClr val="tx1"/>
          </a:fontRef>
        </p:style>
      </p:cxnSp>
      <p:sp>
        <p:nvSpPr>
          <p:cNvPr id="71" name="Up Arrow 70"/>
          <p:cNvSpPr/>
          <p:nvPr/>
        </p:nvSpPr>
        <p:spPr>
          <a:xfrm>
            <a:off x="8382000" y="3581400"/>
            <a:ext cx="304800" cy="38100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endParaRPr lang="en-US" sz="1800"/>
          </a:p>
        </p:txBody>
      </p:sp>
      <p:cxnSp>
        <p:nvCxnSpPr>
          <p:cNvPr id="68" name="Straight Arrow Connector 67"/>
          <p:cNvCxnSpPr/>
          <p:nvPr/>
        </p:nvCxnSpPr>
        <p:spPr>
          <a:xfrm rot="5400000">
            <a:off x="3575051" y="4032250"/>
            <a:ext cx="3516312" cy="1587"/>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1532982" name="TextBox 68"/>
          <p:cNvSpPr txBox="1">
            <a:spLocks noChangeArrowheads="1"/>
          </p:cNvSpPr>
          <p:nvPr/>
        </p:nvSpPr>
        <p:spPr bwMode="auto">
          <a:xfrm>
            <a:off x="5029200" y="5726113"/>
            <a:ext cx="609600" cy="369887"/>
          </a:xfrm>
          <a:prstGeom prst="rect">
            <a:avLst/>
          </a:prstGeom>
          <a:noFill/>
          <a:ln w="9525">
            <a:noFill/>
            <a:miter lim="800000"/>
            <a:headEnd/>
            <a:tailEnd/>
          </a:ln>
        </p:spPr>
        <p:txBody>
          <a:bodyPr>
            <a:spAutoFit/>
          </a:bodyPr>
          <a:lstStyle/>
          <a:p>
            <a:pPr eaLnBrk="1" hangingPunct="1">
              <a:spcBef>
                <a:spcPct val="0"/>
              </a:spcBef>
            </a:pPr>
            <a:r>
              <a:rPr lang="en-US" sz="1800">
                <a:latin typeface="Calibri" pitchFamily="34" charset="0"/>
              </a:rPr>
              <a:t>time</a:t>
            </a:r>
          </a:p>
        </p:txBody>
      </p:sp>
      <p:sp>
        <p:nvSpPr>
          <p:cNvPr id="70" name="Rectangle 69"/>
          <p:cNvSpPr/>
          <p:nvPr/>
        </p:nvSpPr>
        <p:spPr>
          <a:xfrm>
            <a:off x="4953000" y="1524000"/>
            <a:ext cx="3886200" cy="464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p>
        </p:txBody>
      </p:sp>
      <p:sp>
        <p:nvSpPr>
          <p:cNvPr id="1532984" name="Text Box 15"/>
          <p:cNvSpPr txBox="1">
            <a:spLocks noChangeArrowheads="1"/>
          </p:cNvSpPr>
          <p:nvPr/>
        </p:nvSpPr>
        <p:spPr bwMode="auto">
          <a:xfrm>
            <a:off x="5029200" y="1563688"/>
            <a:ext cx="1447800" cy="646112"/>
          </a:xfrm>
          <a:prstGeom prst="rect">
            <a:avLst/>
          </a:prstGeom>
          <a:noFill/>
          <a:ln w="9525">
            <a:noFill/>
            <a:miter lim="800000"/>
            <a:headEnd/>
            <a:tailEnd/>
          </a:ln>
        </p:spPr>
        <p:txBody>
          <a:bodyPr>
            <a:spAutoFit/>
          </a:bodyPr>
          <a:lstStyle/>
          <a:p>
            <a:pPr eaLnBrk="1" hangingPunct="1"/>
            <a:r>
              <a:rPr lang="en-US" sz="1800">
                <a:latin typeface="Calibri" pitchFamily="34" charset="0"/>
              </a:rPr>
              <a:t>User enters input </a:t>
            </a:r>
            <a:endParaRPr lang="en-US" sz="1800" baseline="-25000">
              <a:latin typeface="Calibri" pitchFamily="34" charset="0"/>
            </a:endParaRPr>
          </a:p>
        </p:txBody>
      </p:sp>
      <p:sp>
        <p:nvSpPr>
          <p:cNvPr id="78" name="Rectangle 77"/>
          <p:cNvSpPr/>
          <p:nvPr/>
        </p:nvSpPr>
        <p:spPr>
          <a:xfrm>
            <a:off x="304800" y="4267200"/>
            <a:ext cx="4419600" cy="990600"/>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eaLnBrk="1" fontAlgn="auto" hangingPunct="1">
              <a:spcBef>
                <a:spcPts val="0"/>
              </a:spcBef>
              <a:spcAft>
                <a:spcPts val="0"/>
              </a:spcAft>
              <a:defRPr/>
            </a:pPr>
            <a:endParaRPr lang="en-US" sz="1800"/>
          </a:p>
        </p:txBody>
      </p:sp>
      <p:sp>
        <p:nvSpPr>
          <p:cNvPr id="79" name="TextBox 78"/>
          <p:cNvSpPr txBox="1"/>
          <p:nvPr/>
        </p:nvSpPr>
        <p:spPr>
          <a:xfrm>
            <a:off x="2667000" y="4459288"/>
            <a:ext cx="1981200" cy="64611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lang="en-US" sz="1800" dirty="0"/>
              <a:t>Input Processing Cost Increases</a:t>
            </a:r>
          </a:p>
        </p:txBody>
      </p:sp>
      <p:sp>
        <p:nvSpPr>
          <p:cNvPr id="81" name="TextBox 80"/>
          <p:cNvSpPr txBox="1"/>
          <p:nvPr/>
        </p:nvSpPr>
        <p:spPr>
          <a:xfrm>
            <a:off x="304800" y="5345113"/>
            <a:ext cx="4419600" cy="36988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eaLnBrk="1" fontAlgn="auto" hangingPunct="1">
              <a:spcBef>
                <a:spcPts val="0"/>
              </a:spcBef>
              <a:spcAft>
                <a:spcPts val="0"/>
              </a:spcAft>
              <a:defRPr/>
            </a:pPr>
            <a:r>
              <a:rPr lang="en-US" sz="1800" dirty="0"/>
              <a:t>Processing time increases</a:t>
            </a:r>
          </a:p>
        </p:txBody>
      </p:sp>
      <p:pic>
        <p:nvPicPr>
          <p:cNvPr id="54" name="Picture 2"/>
          <p:cNvPicPr>
            <a:picLocks noChangeAspect="1" noChangeArrowheads="1"/>
          </p:cNvPicPr>
          <p:nvPr/>
        </p:nvPicPr>
        <p:blipFill>
          <a:blip r:embed="rId5" cstate="print"/>
          <a:srcRect/>
          <a:stretch>
            <a:fillRect/>
          </a:stretch>
        </p:blipFill>
        <p:spPr bwMode="auto">
          <a:xfrm>
            <a:off x="457200" y="4419600"/>
            <a:ext cx="685800" cy="693738"/>
          </a:xfrm>
          <a:prstGeom prst="rect">
            <a:avLst/>
          </a:prstGeom>
          <a:noFill/>
          <a:ln w="9525">
            <a:noFill/>
            <a:miter lim="800000"/>
            <a:headEnd/>
            <a:tailEnd/>
          </a:ln>
        </p:spPr>
      </p:pic>
      <p:sp>
        <p:nvSpPr>
          <p:cNvPr id="55" name="Rectangle 54"/>
          <p:cNvSpPr/>
          <p:nvPr/>
        </p:nvSpPr>
        <p:spPr>
          <a:xfrm>
            <a:off x="838200" y="4448175"/>
            <a:ext cx="247650" cy="28416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59" name="Right Arrow 58"/>
          <p:cNvSpPr/>
          <p:nvPr/>
        </p:nvSpPr>
        <p:spPr>
          <a:xfrm rot="14036540">
            <a:off x="700088" y="5059363"/>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p>
        </p:txBody>
      </p:sp>
      <p:sp>
        <p:nvSpPr>
          <p:cNvPr id="74" name="Oval 73"/>
          <p:cNvSpPr/>
          <p:nvPr/>
        </p:nvSpPr>
        <p:spPr>
          <a:xfrm>
            <a:off x="1905000" y="4495800"/>
            <a:ext cx="228600" cy="228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p>
        </p:txBody>
      </p:sp>
      <p:sp>
        <p:nvSpPr>
          <p:cNvPr id="80" name="Right Arrow 79"/>
          <p:cNvSpPr/>
          <p:nvPr/>
        </p:nvSpPr>
        <p:spPr>
          <a:xfrm>
            <a:off x="1295400" y="4648200"/>
            <a:ext cx="457200" cy="304800"/>
          </a:xfrm>
          <a:prstGeom prst="rightArrow">
            <a:avLst>
              <a:gd name="adj1" fmla="val 5000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endParaRPr lang="en-US" sz="1800"/>
          </a:p>
        </p:txBody>
      </p:sp>
      <p:cxnSp>
        <p:nvCxnSpPr>
          <p:cNvPr id="75" name="Straight Arrow Connector 74"/>
          <p:cNvCxnSpPr>
            <a:stCxn id="81" idx="3"/>
          </p:cNvCxnSpPr>
          <p:nvPr/>
        </p:nvCxnSpPr>
        <p:spPr>
          <a:xfrm flipV="1">
            <a:off x="4724400" y="3733800"/>
            <a:ext cx="1676400" cy="1797050"/>
          </a:xfrm>
          <a:prstGeom prst="straightConnector1">
            <a:avLst/>
          </a:prstGeom>
          <a:ln w="254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6400800" y="1447800"/>
            <a:ext cx="1066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800" dirty="0"/>
              <a:t>Master</a:t>
            </a:r>
          </a:p>
        </p:txBody>
      </p:sp>
      <p:sp>
        <p:nvSpPr>
          <p:cNvPr id="61" name="TextBox 60"/>
          <p:cNvSpPr txBox="1">
            <a:spLocks noChangeArrowheads="1"/>
          </p:cNvSpPr>
          <p:nvPr/>
        </p:nvSpPr>
        <p:spPr bwMode="auto">
          <a:xfrm>
            <a:off x="1219200" y="4343400"/>
            <a:ext cx="457200" cy="830263"/>
          </a:xfrm>
          <a:prstGeom prst="rect">
            <a:avLst/>
          </a:prstGeom>
          <a:noFill/>
          <a:ln w="9525">
            <a:noFill/>
            <a:miter lim="800000"/>
            <a:headEnd/>
            <a:tailEnd/>
          </a:ln>
        </p:spPr>
        <p:txBody>
          <a:bodyPr>
            <a:spAutoFit/>
          </a:bodyPr>
          <a:lstStyle/>
          <a:p>
            <a:pPr algn="l" eaLnBrk="1" hangingPunct="1">
              <a:spcBef>
                <a:spcPct val="0"/>
              </a:spcBef>
            </a:pPr>
            <a:r>
              <a:rPr lang="en-US" sz="4800">
                <a:latin typeface="Calibri" pitchFamily="34" charset="0"/>
              </a:rPr>
              <a:t>&lt;</a:t>
            </a:r>
          </a:p>
        </p:txBody>
      </p:sp>
      <p:pic>
        <p:nvPicPr>
          <p:cNvPr id="60" name="~PP1598.WAV">
            <a:hlinkClick r:id="" action="ppaction://media"/>
          </p:cNvPr>
          <p:cNvPicPr>
            <a:picLocks noRot="1" noChangeAspect="1"/>
          </p:cNvPicPr>
          <p:nvPr>
            <a:wavAudioFile r:embed="rId2" name="~PP1598.WAV"/>
          </p:nvPr>
        </p:nvPicPr>
        <p:blipFill>
          <a:blip r:embed="rId6" cstate="print"/>
          <a:stretch>
            <a:fillRect/>
          </a:stretch>
        </p:blipFill>
        <p:spPr>
          <a:xfrm>
            <a:off x="8724900" y="6438900"/>
            <a:ext cx="304800" cy="304800"/>
          </a:xfrm>
          <a:prstGeom prst="rect">
            <a:avLst/>
          </a:prstGeom>
        </p:spPr>
      </p:pic>
    </p:spTree>
    <p:custDataLst>
      <p:tags r:id="rId1"/>
    </p:custDataLst>
  </p:cSld>
  <p:clrMapOvr>
    <a:masterClrMapping/>
  </p:clrMapOvr>
  <p:transition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8.33333E-7 -2.96296E-6 C -0.00573 0.00764 -0.01424 0.00764 -0.02344 0.0088 C -0.03403 0.00718 -0.0408 0.00278 -0.04687 -0.00555 C -0.04635 -0.01481 -0.04739 -0.02453 -0.04462 -0.03356 C -0.04305 -0.03865 -0.03611 -0.03958 -0.0316 -0.04097 C -0.03055 -0.04143 -0.02812 -0.04213 -0.02812 -0.0419 C -0.01198 -0.0412 -0.00989 -0.04537 -0.0059 -0.03449 C -0.00625 -0.02685 -0.00364 -0.01018 -0.01302 -0.0044 C -0.01146 -0.00879 -0.0092 -0.01134 -0.00833 -0.0162 C -0.0059 -0.02893 -0.00746 -0.03912 0.00104 -0.04977 C 0.00365 -0.05671 0.01406 -0.05995 0.01406 -0.06782 " pathEditMode="relative" rAng="0" ptsTypes="ffffffffffA">
                                      <p:cBhvr>
                                        <p:cTn id="18" dur="1000" fill="hold"/>
                                        <p:tgtEl>
                                          <p:spTgt spid="59"/>
                                        </p:tgtEl>
                                        <p:attrNameLst>
                                          <p:attrName>ppt_x</p:attrName>
                                          <p:attrName>ppt_y</p:attrName>
                                        </p:attrNameLst>
                                      </p:cBhvr>
                                      <p:rCtr x="-17" y="-30"/>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49" presetClass="path" presetSubtype="0" accel="50000" decel="50000" fill="hold" grpId="0" nodeType="withEffect">
                                  <p:stCondLst>
                                    <p:cond delay="0"/>
                                  </p:stCondLst>
                                  <p:childTnLst>
                                    <p:animMotion origin="layout" path="M 0.00417 0.01111 L 0.03333 0.05 " pathEditMode="relative" rAng="0" ptsTypes="AA">
                                      <p:cBhvr>
                                        <p:cTn id="24" dur="1000" fill="hold"/>
                                        <p:tgtEl>
                                          <p:spTgt spid="74"/>
                                        </p:tgtEl>
                                        <p:attrNameLst>
                                          <p:attrName>ppt_x</p:attrName>
                                          <p:attrName>ppt_y</p:attrName>
                                        </p:attrNameLst>
                                      </p:cBhvr>
                                      <p:rCtr x="15" y="19"/>
                                    </p:animMotion>
                                  </p:childTnLst>
                                </p:cTn>
                              </p:par>
                              <p:par>
                                <p:cTn id="25" presetID="26" presetClass="emph" presetSubtype="0" repeatCount="2000" fill="hold" grpId="1" nodeType="withEffect">
                                  <p:stCondLst>
                                    <p:cond delay="0"/>
                                  </p:stCondLst>
                                  <p:childTnLst>
                                    <p:animEffect transition="out" filter="fade">
                                      <p:cBhvr>
                                        <p:cTn id="26" dur="500" tmFilter="0, 0; .2, .5; .8, .5; 1, 0"/>
                                        <p:tgtEl>
                                          <p:spTgt spid="74"/>
                                        </p:tgtEl>
                                      </p:cBhvr>
                                    </p:animEffect>
                                    <p:animScale>
                                      <p:cBhvr>
                                        <p:cTn id="27" dur="250" autoRev="1" fill="hold"/>
                                        <p:tgtEl>
                                          <p:spTgt spid="74"/>
                                        </p:tgtEl>
                                      </p:cBhvr>
                                      <p:by x="105000" y="105000"/>
                                    </p:animScale>
                                  </p:childTnLst>
                                </p:cTn>
                              </p:par>
                              <p:par>
                                <p:cTn id="28" presetID="1" presetClass="entr" presetSubtype="0" fill="hold" grpId="0" nodeType="withEffect">
                                  <p:stCondLst>
                                    <p:cond delay="0"/>
                                  </p:stCondLst>
                                  <p:childTnLst>
                                    <p:set>
                                      <p:cBhvr>
                                        <p:cTn id="29" dur="1" fill="hold">
                                          <p:stCondLst>
                                            <p:cond delay="0"/>
                                          </p:stCondLst>
                                        </p:cTn>
                                        <p:tgtEl>
                                          <p:spTgt spid="6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80"/>
                                        </p:tgtEl>
                                        <p:attrNameLst>
                                          <p:attrName>style.visibility</p:attrName>
                                        </p:attrNameLst>
                                      </p:cBhvr>
                                      <p:to>
                                        <p:strVal val="visible"/>
                                      </p:to>
                                    </p:set>
                                  </p:childTnLst>
                                </p:cTn>
                              </p:par>
                              <p:par>
                                <p:cTn id="36" presetID="10" presetClass="exit" presetSubtype="0" fill="hold" nodeType="withEffect">
                                  <p:stCondLst>
                                    <p:cond delay="0"/>
                                  </p:stCondLst>
                                  <p:childTnLst>
                                    <p:animEffect transition="out" filter="fade">
                                      <p:cBhvr>
                                        <p:cTn id="37" dur="500"/>
                                        <p:tgtEl>
                                          <p:spTgt spid="61"/>
                                        </p:tgtEl>
                                      </p:cBhvr>
                                    </p:animEffect>
                                    <p:set>
                                      <p:cBhvr>
                                        <p:cTn id="38" dur="1" fill="hold">
                                          <p:stCondLst>
                                            <p:cond delay="499"/>
                                          </p:stCondLst>
                                        </p:cTn>
                                        <p:tgtEl>
                                          <p:spTgt spid="6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5"/>
                                        </p:tgtEl>
                                        <p:attrNameLst>
                                          <p:attrName>style.visibility</p:attrName>
                                        </p:attrNameLst>
                                      </p:cBhvr>
                                      <p:to>
                                        <p:strVal val="visible"/>
                                      </p:to>
                                    </p:set>
                                  </p:childTnLst>
                                </p:cTn>
                              </p:par>
                              <p:par>
                                <p:cTn id="45" presetID="0" presetClass="path" presetSubtype="0" accel="50000" decel="50000" fill="hold" nodeType="withEffect">
                                  <p:stCondLst>
                                    <p:cond delay="0"/>
                                  </p:stCondLst>
                                  <p:childTnLst>
                                    <p:animMotion origin="layout" path="M 0 0 L 0 0.05556 " pathEditMode="relative" ptsTypes="AA">
                                      <p:cBhvr>
                                        <p:cTn id="46" dur="1000" fill="hold"/>
                                        <p:tgtEl>
                                          <p:spTgt spid="31"/>
                                        </p:tgtEl>
                                        <p:attrNameLst>
                                          <p:attrName>ppt_x</p:attrName>
                                          <p:attrName>ppt_y</p:attrName>
                                        </p:attrNameLst>
                                      </p:cBhvr>
                                    </p:animMotion>
                                  </p:childTnLst>
                                </p:cTn>
                              </p:par>
                              <p:par>
                                <p:cTn id="47" presetID="0" presetClass="path" presetSubtype="0" accel="50000" decel="50000" fill="hold" nodeType="withEffect">
                                  <p:stCondLst>
                                    <p:cond delay="0"/>
                                  </p:stCondLst>
                                  <p:childTnLst>
                                    <p:animMotion origin="layout" path="M 0 0 L 0 0.05556 " pathEditMode="relative" ptsTypes="AA">
                                      <p:cBhvr>
                                        <p:cTn id="48" dur="1000" fill="hold"/>
                                        <p:tgtEl>
                                          <p:spTgt spid="33"/>
                                        </p:tgtEl>
                                        <p:attrNameLst>
                                          <p:attrName>ppt_x</p:attrName>
                                          <p:attrName>ppt_y</p:attrName>
                                        </p:attrNameLst>
                                      </p:cBhvr>
                                    </p:animMotion>
                                  </p:childTnLst>
                                </p:cTn>
                              </p:par>
                              <p:par>
                                <p:cTn id="49" presetID="0" presetClass="path" presetSubtype="0" accel="50000" decel="50000" fill="hold" nodeType="withEffect">
                                  <p:stCondLst>
                                    <p:cond delay="0"/>
                                  </p:stCondLst>
                                  <p:childTnLst>
                                    <p:animMotion origin="layout" path="M 0 0 L 0 0.05556 " pathEditMode="relative" ptsTypes="AA">
                                      <p:cBhvr>
                                        <p:cTn id="50" dur="1000" fill="hold"/>
                                        <p:tgtEl>
                                          <p:spTgt spid="46"/>
                                        </p:tgtEl>
                                        <p:attrNameLst>
                                          <p:attrName>ppt_x</p:attrName>
                                          <p:attrName>ppt_y</p:attrName>
                                        </p:attrNameLst>
                                      </p:cBhvr>
                                    </p:animMotion>
                                  </p:childTnLst>
                                </p:cTn>
                              </p:par>
                              <p:par>
                                <p:cTn id="51" presetID="0" presetClass="path" presetSubtype="0" accel="50000" decel="50000" fill="hold" nodeType="withEffect">
                                  <p:stCondLst>
                                    <p:cond delay="0"/>
                                  </p:stCondLst>
                                  <p:childTnLst>
                                    <p:animMotion origin="layout" path="M 0 0 L 0 0.05556 " pathEditMode="relative" ptsTypes="AA">
                                      <p:cBhvr>
                                        <p:cTn id="52" dur="1000" fill="hold"/>
                                        <p:tgtEl>
                                          <p:spTgt spid="53"/>
                                        </p:tgtEl>
                                        <p:attrNameLst>
                                          <p:attrName>ppt_x</p:attrName>
                                          <p:attrName>ppt_y</p:attrName>
                                        </p:attrNameLst>
                                      </p:cBhvr>
                                    </p:animMotion>
                                  </p:childTnLst>
                                </p:cTn>
                              </p:par>
                              <p:par>
                                <p:cTn id="53" presetID="0" presetClass="path" presetSubtype="0" accel="50000" decel="50000" fill="hold" nodeType="withEffect">
                                  <p:stCondLst>
                                    <p:cond delay="0"/>
                                  </p:stCondLst>
                                  <p:childTnLst>
                                    <p:animMotion origin="layout" path="M 0 0 L 0 0.05556 " pathEditMode="relative" ptsTypes="AA">
                                      <p:cBhvr>
                                        <p:cTn id="54" dur="1000" fill="hold"/>
                                        <p:tgtEl>
                                          <p:spTgt spid="44"/>
                                        </p:tgtEl>
                                        <p:attrNameLst>
                                          <p:attrName>ppt_x</p:attrName>
                                          <p:attrName>ppt_y</p:attrName>
                                        </p:attrNameLst>
                                      </p:cBhvr>
                                    </p:animMotion>
                                  </p:childTnLst>
                                </p:cTn>
                              </p:par>
                              <p:par>
                                <p:cTn id="55" presetID="0" presetClass="path" presetSubtype="0" accel="50000" decel="50000" fill="hold" nodeType="withEffect">
                                  <p:stCondLst>
                                    <p:cond delay="0"/>
                                  </p:stCondLst>
                                  <p:childTnLst>
                                    <p:animMotion origin="layout" path="M 0 0 L 0 0.05556 " pathEditMode="relative" ptsTypes="AA">
                                      <p:cBhvr>
                                        <p:cTn id="56" dur="1000" fill="hold"/>
                                        <p:tgtEl>
                                          <p:spTgt spid="45"/>
                                        </p:tgtEl>
                                        <p:attrNameLst>
                                          <p:attrName>ppt_x</p:attrName>
                                          <p:attrName>ppt_y</p:attrName>
                                        </p:attrNameLst>
                                      </p:cBhvr>
                                    </p:animMotion>
                                  </p:childTnLst>
                                </p:cTn>
                              </p:par>
                              <p:par>
                                <p:cTn id="57" presetID="0" presetClass="path" presetSubtype="0" accel="50000" decel="50000" fill="hold" nodeType="withEffect">
                                  <p:stCondLst>
                                    <p:cond delay="0"/>
                                  </p:stCondLst>
                                  <p:childTnLst>
                                    <p:animMotion origin="layout" path="M 0 0 L 0 0.05556 " pathEditMode="relative" ptsTypes="AA">
                                      <p:cBhvr>
                                        <p:cTn id="58" dur="1000" fill="hold"/>
                                        <p:tgtEl>
                                          <p:spTgt spid="56"/>
                                        </p:tgtEl>
                                        <p:attrNameLst>
                                          <p:attrName>ppt_x</p:attrName>
                                          <p:attrName>ppt_y</p:attrName>
                                        </p:attrNameLst>
                                      </p:cBhvr>
                                    </p:animMotion>
                                  </p:childTnLst>
                                </p:cTn>
                              </p:par>
                              <p:par>
                                <p:cTn id="59" presetID="0" presetClass="path" presetSubtype="0" accel="50000" decel="50000" fill="hold" nodeType="withEffect">
                                  <p:stCondLst>
                                    <p:cond delay="0"/>
                                  </p:stCondLst>
                                  <p:childTnLst>
                                    <p:animMotion origin="layout" path="M 0 0 L 0 0.05556 " pathEditMode="relative" ptsTypes="AA">
                                      <p:cBhvr>
                                        <p:cTn id="60" dur="1000" fill="hold"/>
                                        <p:tgtEl>
                                          <p:spTgt spid="65"/>
                                        </p:tgtEl>
                                        <p:attrNameLst>
                                          <p:attrName>ppt_x</p:attrName>
                                          <p:attrName>ppt_y</p:attrName>
                                        </p:attrNameLst>
                                      </p:cBhvr>
                                    </p:animMotion>
                                  </p:childTnLst>
                                </p:cTn>
                              </p:par>
                              <p:par>
                                <p:cTn id="61" presetID="0" presetClass="path" presetSubtype="0" accel="50000" decel="50000" fill="hold" nodeType="withEffect">
                                  <p:stCondLst>
                                    <p:cond delay="0"/>
                                  </p:stCondLst>
                                  <p:childTnLst>
                                    <p:animMotion origin="layout" path="M 0 0 L 0 0.05556 " pathEditMode="relative" ptsTypes="AA">
                                      <p:cBhvr>
                                        <p:cTn id="62" dur="1000" fill="hold"/>
                                        <p:tgtEl>
                                          <p:spTgt spid="66"/>
                                        </p:tgtEl>
                                        <p:attrNameLst>
                                          <p:attrName>ppt_x</p:attrName>
                                          <p:attrName>ppt_y</p:attrName>
                                        </p:attrNameLst>
                                      </p:cBhvr>
                                    </p:animMotion>
                                  </p:childTnLst>
                                </p:cTn>
                              </p:par>
                              <p:par>
                                <p:cTn id="63" presetID="10" presetClass="exit" presetSubtype="0" fill="hold" nodeType="withEffect">
                                  <p:stCondLst>
                                    <p:cond delay="0"/>
                                  </p:stCondLst>
                                  <p:childTnLst>
                                    <p:animEffect transition="out" filter="fade">
                                      <p:cBhvr>
                                        <p:cTn id="64" dur="1000"/>
                                        <p:tgtEl>
                                          <p:spTgt spid="42"/>
                                        </p:tgtEl>
                                      </p:cBhvr>
                                    </p:animEffect>
                                    <p:set>
                                      <p:cBhvr>
                                        <p:cTn id="65" dur="1" fill="hold">
                                          <p:stCondLst>
                                            <p:cond delay="999"/>
                                          </p:stCondLst>
                                        </p:cTn>
                                        <p:tgtEl>
                                          <p:spTgt spid="4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1000"/>
                                        <p:tgtEl>
                                          <p:spTgt spid="52"/>
                                        </p:tgtEl>
                                      </p:cBhvr>
                                    </p:animEffect>
                                    <p:set>
                                      <p:cBhvr>
                                        <p:cTn id="68" dur="1" fill="hold">
                                          <p:stCondLst>
                                            <p:cond delay="999"/>
                                          </p:stCondLst>
                                        </p:cTn>
                                        <p:tgtEl>
                                          <p:spTgt spid="52"/>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fade">
                                      <p:cBhvr>
                                        <p:cTn id="71" dur="1000"/>
                                        <p:tgtEl>
                                          <p:spTgt spid="57"/>
                                        </p:tgtEl>
                                      </p:cBhvr>
                                    </p:animEffect>
                                  </p:childTnLst>
                                </p:cTn>
                              </p:par>
                              <p:par>
                                <p:cTn id="72" presetID="10" presetClass="entr" presetSubtype="0" fill="hold" nodeType="with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fade">
                                      <p:cBhvr>
                                        <p:cTn id="74" dur="1000"/>
                                        <p:tgtEl>
                                          <p:spTgt spid="58"/>
                                        </p:tgtEl>
                                      </p:cBhvr>
                                    </p:animEffect>
                                  </p:childTnLst>
                                </p:cTn>
                              </p:par>
                              <p:par>
                                <p:cTn id="75" presetID="0" presetClass="path" presetSubtype="0" accel="50000" decel="50000" fill="hold" nodeType="withEffect">
                                  <p:stCondLst>
                                    <p:cond delay="0"/>
                                  </p:stCondLst>
                                  <p:childTnLst>
                                    <p:animMotion origin="layout" path="M -3.33333E-6 -5.55556E-6 L -3.33333E-6 0.03333 " pathEditMode="relative" ptsTypes="AA">
                                      <p:cBhvr>
                                        <p:cTn id="76" dur="1000" fill="hold"/>
                                        <p:tgtEl>
                                          <p:spTgt spid="64"/>
                                        </p:tgtEl>
                                        <p:attrNameLst>
                                          <p:attrName>ppt_x</p:attrName>
                                          <p:attrName>ppt_y</p:attrName>
                                        </p:attrNameLst>
                                      </p:cBhvr>
                                    </p:animMotion>
                                  </p:childTnLst>
                                </p:cTn>
                              </p:par>
                              <p:par>
                                <p:cTn id="77" presetID="1" presetClass="entr" presetSubtype="0" fill="hold" nodeType="withEffect">
                                  <p:stCondLst>
                                    <p:cond delay="0"/>
                                  </p:stCondLst>
                                  <p:childTnLst>
                                    <p:set>
                                      <p:cBhvr>
                                        <p:cTn id="78"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9" fill="hold" display="0">
                  <p:stCondLst>
                    <p:cond delay="indefinite"/>
                  </p:stCondLst>
                  <p:endCondLst>
                    <p:cond evt="onPrev" delay="0">
                      <p:tgtEl>
                        <p:sldTgt/>
                      </p:tgtEl>
                    </p:cond>
                    <p:cond evt="onStopAudio" delay="0">
                      <p:tgtEl>
                        <p:sldTgt/>
                      </p:tgtEl>
                    </p:cond>
                  </p:endCondLst>
                </p:cTn>
                <p:tgtEl>
                  <p:spTgt spid="60"/>
                </p:tgtEl>
              </p:cMediaNode>
            </p:audio>
          </p:childTnLst>
        </p:cTn>
      </p:par>
    </p:tnLst>
    <p:bldLst>
      <p:bldP spid="79" grpId="0" animBg="1"/>
      <p:bldP spid="81" grpId="0" animBg="1"/>
      <p:bldP spid="55" grpId="0" animBg="1"/>
      <p:bldP spid="59" grpId="0" animBg="1"/>
      <p:bldP spid="74" grpId="0" animBg="1"/>
      <p:bldP spid="74" grpId="1" animBg="1"/>
      <p:bldP spid="6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lide Number Placeholder 3"/>
          <p:cNvSpPr>
            <a:spLocks noGrp="1"/>
          </p:cNvSpPr>
          <p:nvPr>
            <p:ph type="sldNum" sz="quarter" idx="12"/>
          </p:nvPr>
        </p:nvSpPr>
        <p:spPr/>
        <p:txBody>
          <a:bodyPr/>
          <a:lstStyle/>
          <a:p>
            <a:fld id="{3ACB338B-1F7C-4B50-8ECA-B25E9DC81C7A}" type="slidenum">
              <a:rPr lang="en-US"/>
              <a:pPr/>
              <a:t>13</a:t>
            </a:fld>
            <a:endParaRPr lang="en-US"/>
          </a:p>
        </p:txBody>
      </p:sp>
      <p:sp>
        <p:nvSpPr>
          <p:cNvPr id="1534978" name="Title 1"/>
          <p:cNvSpPr>
            <a:spLocks noGrp="1"/>
          </p:cNvSpPr>
          <p:nvPr>
            <p:ph type="title" idx="4294967295"/>
          </p:nvPr>
        </p:nvSpPr>
        <p:spPr/>
        <p:txBody>
          <a:bodyPr/>
          <a:lstStyle/>
          <a:p>
            <a:pPr eaLnBrk="1" hangingPunct="1"/>
            <a:r>
              <a:rPr lang="en-US"/>
              <a:t>Input Size</a:t>
            </a:r>
          </a:p>
        </p:txBody>
      </p:sp>
      <p:sp>
        <p:nvSpPr>
          <p:cNvPr id="4" name="Oval 3"/>
          <p:cNvSpPr>
            <a:spLocks noChangeArrowheads="1"/>
          </p:cNvSpPr>
          <p:nvPr/>
        </p:nvSpPr>
        <p:spPr bwMode="auto">
          <a:xfrm>
            <a:off x="1143000" y="19812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endParaRPr lang="en-US" sz="2800" baseline="-25000" dirty="0"/>
          </a:p>
        </p:txBody>
      </p:sp>
      <p:sp>
        <p:nvSpPr>
          <p:cNvPr id="5" name="Oval 4"/>
          <p:cNvSpPr>
            <a:spLocks noChangeArrowheads="1"/>
          </p:cNvSpPr>
          <p:nvPr/>
        </p:nvSpPr>
        <p:spPr bwMode="auto">
          <a:xfrm>
            <a:off x="2209800" y="1981200"/>
            <a:ext cx="533400" cy="5334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wrap="none" anchor="ctr"/>
          <a:lstStyle/>
          <a:p>
            <a:pPr>
              <a:spcBef>
                <a:spcPct val="0"/>
              </a:spcBef>
              <a:defRPr/>
            </a:pPr>
            <a:r>
              <a:rPr lang="en-US" sz="1800" dirty="0" err="1">
                <a:solidFill>
                  <a:schemeClr val="tx1">
                    <a:alpha val="100000"/>
                  </a:schemeClr>
                </a:solidFill>
              </a:rPr>
              <a:t>U</a:t>
            </a:r>
            <a:r>
              <a:rPr lang="en-US" sz="2800" baseline="-25000" dirty="0" err="1">
                <a:solidFill>
                  <a:schemeClr val="tx1">
                    <a:alpha val="100000"/>
                  </a:schemeClr>
                </a:solidFill>
              </a:rPr>
              <a:t>j</a:t>
            </a:r>
            <a:endParaRPr lang="en-US" sz="2800" baseline="-25000" dirty="0"/>
          </a:p>
        </p:txBody>
      </p:sp>
      <p:sp>
        <p:nvSpPr>
          <p:cNvPr id="6" name="Oval 5"/>
          <p:cNvSpPr>
            <a:spLocks noChangeArrowheads="1"/>
          </p:cNvSpPr>
          <p:nvPr/>
        </p:nvSpPr>
        <p:spPr bwMode="auto">
          <a:xfrm>
            <a:off x="1143000" y="33528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sp>
        <p:nvSpPr>
          <p:cNvPr id="7" name="Oval 6"/>
          <p:cNvSpPr>
            <a:spLocks noChangeArrowheads="1"/>
          </p:cNvSpPr>
          <p:nvPr/>
        </p:nvSpPr>
        <p:spPr bwMode="auto">
          <a:xfrm>
            <a:off x="3276600" y="19812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p>
        </p:txBody>
      </p:sp>
      <p:sp>
        <p:nvSpPr>
          <p:cNvPr id="8" name="Oval 7"/>
          <p:cNvSpPr>
            <a:spLocks noChangeArrowheads="1"/>
          </p:cNvSpPr>
          <p:nvPr/>
        </p:nvSpPr>
        <p:spPr bwMode="auto">
          <a:xfrm>
            <a:off x="3276600" y="33528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cxnSp>
        <p:nvCxnSpPr>
          <p:cNvPr id="9" name="Straight Arrow Connector 8"/>
          <p:cNvCxnSpPr/>
          <p:nvPr/>
        </p:nvCxnSpPr>
        <p:spPr>
          <a:xfrm rot="5400000">
            <a:off x="1030288" y="2933700"/>
            <a:ext cx="531812"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a:off x="1179513" y="2933700"/>
            <a:ext cx="534988" cy="1587"/>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828800" y="3657600"/>
            <a:ext cx="12954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a:off x="1600200" y="2667000"/>
            <a:ext cx="685800" cy="53340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2" name="Group 24"/>
          <p:cNvGrpSpPr>
            <a:grpSpLocks/>
          </p:cNvGrpSpPr>
          <p:nvPr/>
        </p:nvGrpSpPr>
        <p:grpSpPr bwMode="auto">
          <a:xfrm>
            <a:off x="1600200" y="3886200"/>
            <a:ext cx="304800" cy="304800"/>
            <a:chOff x="533400" y="3048000"/>
            <a:chExt cx="381000" cy="381000"/>
          </a:xfrm>
        </p:grpSpPr>
        <p:sp>
          <p:nvSpPr>
            <p:cNvPr id="14" name="Oval 13"/>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15" name="Pie 14"/>
            <p:cNvSpPr/>
            <p:nvPr/>
          </p:nvSpPr>
          <p:spPr>
            <a:xfrm>
              <a:off x="533400" y="3048000"/>
              <a:ext cx="381000" cy="381000"/>
            </a:xfrm>
            <a:prstGeom prst="pie">
              <a:avLst>
                <a:gd name="adj1" fmla="val 3068800"/>
                <a:gd name="adj2" fmla="val 16200000"/>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endParaRPr lang="en-US" sz="1800">
                <a:solidFill>
                  <a:schemeClr val="tx1"/>
                </a:solidFill>
              </a:endParaRPr>
            </a:p>
          </p:txBody>
        </p:sp>
      </p:grpSp>
      <p:grpSp>
        <p:nvGrpSpPr>
          <p:cNvPr id="3" name="Group 24"/>
          <p:cNvGrpSpPr>
            <a:grpSpLocks/>
          </p:cNvGrpSpPr>
          <p:nvPr/>
        </p:nvGrpSpPr>
        <p:grpSpPr bwMode="auto">
          <a:xfrm>
            <a:off x="1600200" y="1600200"/>
            <a:ext cx="304800" cy="304800"/>
            <a:chOff x="533400" y="3048000"/>
            <a:chExt cx="381000" cy="381000"/>
          </a:xfrm>
        </p:grpSpPr>
        <p:sp>
          <p:nvSpPr>
            <p:cNvPr id="17" name="Oval 16"/>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18" name="Pie 17"/>
            <p:cNvSpPr/>
            <p:nvPr/>
          </p:nvSpPr>
          <p:spPr>
            <a:xfrm>
              <a:off x="533400" y="3048000"/>
              <a:ext cx="381000" cy="381000"/>
            </a:xfrm>
            <a:prstGeom prst="pi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endParaRPr lang="en-US" sz="1800">
                <a:solidFill>
                  <a:schemeClr val="tx1"/>
                </a:solidFill>
              </a:endParaRPr>
            </a:p>
          </p:txBody>
        </p:sp>
      </p:grpSp>
      <p:cxnSp>
        <p:nvCxnSpPr>
          <p:cNvPr id="31" name="Straight Connector 30"/>
          <p:cNvCxnSpPr/>
          <p:nvPr/>
        </p:nvCxnSpPr>
        <p:spPr>
          <a:xfrm>
            <a:off x="6705600" y="46466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6516688" y="2705100"/>
            <a:ext cx="6842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05600" y="40370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705600" y="23622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705600" y="30464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38" name="Left Brace 37"/>
          <p:cNvSpPr/>
          <p:nvPr/>
        </p:nvSpPr>
        <p:spPr>
          <a:xfrm>
            <a:off x="6553200" y="2362200"/>
            <a:ext cx="228600" cy="6858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42" name="Left Brace 41"/>
          <p:cNvSpPr/>
          <p:nvPr/>
        </p:nvSpPr>
        <p:spPr>
          <a:xfrm>
            <a:off x="6553200" y="3048000"/>
            <a:ext cx="228600" cy="990600"/>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46" name="Left Brace 45"/>
          <p:cNvSpPr/>
          <p:nvPr/>
        </p:nvSpPr>
        <p:spPr>
          <a:xfrm>
            <a:off x="6553200" y="4038600"/>
            <a:ext cx="228600" cy="609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52" name="Straight Connector 51"/>
          <p:cNvCxnSpPr/>
          <p:nvPr/>
        </p:nvCxnSpPr>
        <p:spPr>
          <a:xfrm rot="5400000">
            <a:off x="6362701" y="3543300"/>
            <a:ext cx="990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6554788" y="4343400"/>
            <a:ext cx="608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705600" y="52562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45" name="Left Brace 44"/>
          <p:cNvSpPr/>
          <p:nvPr/>
        </p:nvSpPr>
        <p:spPr>
          <a:xfrm>
            <a:off x="6553200" y="4648200"/>
            <a:ext cx="228600" cy="609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56" name="Straight Connector 55"/>
          <p:cNvCxnSpPr/>
          <p:nvPr/>
        </p:nvCxnSpPr>
        <p:spPr>
          <a:xfrm rot="5400000">
            <a:off x="6554788" y="4953000"/>
            <a:ext cx="608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096000" y="2057400"/>
            <a:ext cx="762000" cy="30480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7010400" y="2514600"/>
            <a:ext cx="1752600" cy="381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en-US" sz="1800" dirty="0"/>
              <a:t>Forward Input</a:t>
            </a:r>
          </a:p>
        </p:txBody>
      </p:sp>
      <p:sp>
        <p:nvSpPr>
          <p:cNvPr id="64" name="Rectangle 63"/>
          <p:cNvSpPr/>
          <p:nvPr/>
        </p:nvSpPr>
        <p:spPr>
          <a:xfrm>
            <a:off x="7010400" y="3352800"/>
            <a:ext cx="1752600" cy="3810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eaLnBrk="1" fontAlgn="auto" hangingPunct="1">
              <a:spcBef>
                <a:spcPts val="0"/>
              </a:spcBef>
              <a:spcAft>
                <a:spcPts val="0"/>
              </a:spcAft>
              <a:defRPr/>
            </a:pPr>
            <a:r>
              <a:rPr lang="en-US" sz="1800" dirty="0"/>
              <a:t>Process Input</a:t>
            </a:r>
          </a:p>
        </p:txBody>
      </p:sp>
      <p:sp>
        <p:nvSpPr>
          <p:cNvPr id="65" name="Rectangle 64"/>
          <p:cNvSpPr/>
          <p:nvPr/>
        </p:nvSpPr>
        <p:spPr>
          <a:xfrm>
            <a:off x="7010400" y="4114800"/>
            <a:ext cx="1752600" cy="3810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eaLnBrk="1" fontAlgn="auto" hangingPunct="1">
              <a:spcBef>
                <a:spcPts val="0"/>
              </a:spcBef>
              <a:spcAft>
                <a:spcPts val="0"/>
              </a:spcAft>
              <a:defRPr/>
            </a:pPr>
            <a:r>
              <a:rPr lang="en-US" sz="1800" dirty="0"/>
              <a:t>Send Output</a:t>
            </a:r>
          </a:p>
        </p:txBody>
      </p:sp>
      <p:sp>
        <p:nvSpPr>
          <p:cNvPr id="66" name="Rectangle 65"/>
          <p:cNvSpPr/>
          <p:nvPr/>
        </p:nvSpPr>
        <p:spPr>
          <a:xfrm>
            <a:off x="7010400" y="4724400"/>
            <a:ext cx="1752600" cy="381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US" sz="1800" dirty="0"/>
              <a:t>Process Output</a:t>
            </a:r>
          </a:p>
        </p:txBody>
      </p:sp>
      <p:sp>
        <p:nvSpPr>
          <p:cNvPr id="58" name="Rectangle 57"/>
          <p:cNvSpPr/>
          <p:nvPr/>
        </p:nvSpPr>
        <p:spPr>
          <a:xfrm>
            <a:off x="304800" y="4267200"/>
            <a:ext cx="4419600" cy="990600"/>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eaLnBrk="1" fontAlgn="auto" hangingPunct="1">
              <a:spcBef>
                <a:spcPts val="0"/>
              </a:spcBef>
              <a:spcAft>
                <a:spcPts val="0"/>
              </a:spcAft>
              <a:defRPr/>
            </a:pPr>
            <a:endParaRPr lang="en-US" sz="1800"/>
          </a:p>
        </p:txBody>
      </p:sp>
      <p:sp>
        <p:nvSpPr>
          <p:cNvPr id="60" name="TextBox 59"/>
          <p:cNvSpPr txBox="1"/>
          <p:nvPr/>
        </p:nvSpPr>
        <p:spPr>
          <a:xfrm>
            <a:off x="2667000" y="4459288"/>
            <a:ext cx="1981200" cy="64611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lang="en-US" sz="1800" dirty="0"/>
              <a:t>Input Size Increases</a:t>
            </a:r>
          </a:p>
        </p:txBody>
      </p:sp>
      <p:cxnSp>
        <p:nvCxnSpPr>
          <p:cNvPr id="51" name="Straight Connector 50"/>
          <p:cNvCxnSpPr/>
          <p:nvPr/>
        </p:nvCxnSpPr>
        <p:spPr>
          <a:xfrm rot="5400000">
            <a:off x="6326188" y="2895600"/>
            <a:ext cx="1065212" cy="1588"/>
          </a:xfrm>
          <a:prstGeom prst="line">
            <a:avLst/>
          </a:prstGeom>
        </p:spPr>
        <p:style>
          <a:lnRef idx="1">
            <a:schemeClr val="accent1"/>
          </a:lnRef>
          <a:fillRef idx="0">
            <a:schemeClr val="accent1"/>
          </a:fillRef>
          <a:effectRef idx="0">
            <a:schemeClr val="accent1"/>
          </a:effectRef>
          <a:fontRef idx="minor">
            <a:schemeClr val="tx1"/>
          </a:fontRef>
        </p:style>
      </p:cxnSp>
      <p:sp>
        <p:nvSpPr>
          <p:cNvPr id="55" name="Left Brace 54"/>
          <p:cNvSpPr/>
          <p:nvPr/>
        </p:nvSpPr>
        <p:spPr>
          <a:xfrm>
            <a:off x="6553200" y="2362200"/>
            <a:ext cx="228600" cy="10668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69" name="Straight Arrow Connector 68"/>
          <p:cNvCxnSpPr>
            <a:stCxn id="72" idx="3"/>
          </p:cNvCxnSpPr>
          <p:nvPr/>
        </p:nvCxnSpPr>
        <p:spPr>
          <a:xfrm flipV="1">
            <a:off x="4724400" y="2895600"/>
            <a:ext cx="1676400" cy="2622550"/>
          </a:xfrm>
          <a:prstGeom prst="straightConnector1">
            <a:avLst/>
          </a:prstGeom>
          <a:ln w="254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71" name="Up Arrow 70"/>
          <p:cNvSpPr/>
          <p:nvPr/>
        </p:nvSpPr>
        <p:spPr>
          <a:xfrm>
            <a:off x="8382000" y="2743200"/>
            <a:ext cx="304800" cy="38100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endParaRPr lang="en-US" sz="1800"/>
          </a:p>
        </p:txBody>
      </p:sp>
      <p:sp>
        <p:nvSpPr>
          <p:cNvPr id="72" name="TextBox 71"/>
          <p:cNvSpPr txBox="1"/>
          <p:nvPr/>
        </p:nvSpPr>
        <p:spPr>
          <a:xfrm>
            <a:off x="304800" y="5334000"/>
            <a:ext cx="4419600" cy="3698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eaLnBrk="1" fontAlgn="auto" hangingPunct="1">
              <a:spcBef>
                <a:spcPts val="0"/>
              </a:spcBef>
              <a:spcAft>
                <a:spcPts val="0"/>
              </a:spcAft>
              <a:defRPr/>
            </a:pPr>
            <a:r>
              <a:rPr lang="en-US" sz="1800" dirty="0"/>
              <a:t>Forwarding time increases</a:t>
            </a:r>
          </a:p>
        </p:txBody>
      </p:sp>
      <p:cxnSp>
        <p:nvCxnSpPr>
          <p:cNvPr id="57" name="Straight Arrow Connector 56"/>
          <p:cNvCxnSpPr/>
          <p:nvPr/>
        </p:nvCxnSpPr>
        <p:spPr>
          <a:xfrm rot="5400000">
            <a:off x="3575051" y="4032250"/>
            <a:ext cx="3516312" cy="1587"/>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1535030" name="TextBox 61"/>
          <p:cNvSpPr txBox="1">
            <a:spLocks noChangeArrowheads="1"/>
          </p:cNvSpPr>
          <p:nvPr/>
        </p:nvSpPr>
        <p:spPr bwMode="auto">
          <a:xfrm>
            <a:off x="5029200" y="5726113"/>
            <a:ext cx="609600" cy="369887"/>
          </a:xfrm>
          <a:prstGeom prst="rect">
            <a:avLst/>
          </a:prstGeom>
          <a:noFill/>
          <a:ln w="9525">
            <a:noFill/>
            <a:miter lim="800000"/>
            <a:headEnd/>
            <a:tailEnd/>
          </a:ln>
        </p:spPr>
        <p:txBody>
          <a:bodyPr>
            <a:spAutoFit/>
          </a:bodyPr>
          <a:lstStyle/>
          <a:p>
            <a:pPr eaLnBrk="1" hangingPunct="1">
              <a:spcBef>
                <a:spcPct val="0"/>
              </a:spcBef>
            </a:pPr>
            <a:r>
              <a:rPr lang="en-US" sz="1800">
                <a:latin typeface="Calibri" pitchFamily="34" charset="0"/>
              </a:rPr>
              <a:t>time</a:t>
            </a:r>
          </a:p>
        </p:txBody>
      </p:sp>
      <p:sp>
        <p:nvSpPr>
          <p:cNvPr id="67" name="Rectangle 66"/>
          <p:cNvSpPr/>
          <p:nvPr/>
        </p:nvSpPr>
        <p:spPr>
          <a:xfrm>
            <a:off x="4953000" y="1524000"/>
            <a:ext cx="3886200" cy="464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p>
        </p:txBody>
      </p:sp>
      <p:sp>
        <p:nvSpPr>
          <p:cNvPr id="1535032" name="Text Box 15"/>
          <p:cNvSpPr txBox="1">
            <a:spLocks noChangeArrowheads="1"/>
          </p:cNvSpPr>
          <p:nvPr/>
        </p:nvSpPr>
        <p:spPr bwMode="auto">
          <a:xfrm>
            <a:off x="5029200" y="1563688"/>
            <a:ext cx="1447800" cy="646112"/>
          </a:xfrm>
          <a:prstGeom prst="rect">
            <a:avLst/>
          </a:prstGeom>
          <a:noFill/>
          <a:ln w="9525">
            <a:noFill/>
            <a:miter lim="800000"/>
            <a:headEnd/>
            <a:tailEnd/>
          </a:ln>
        </p:spPr>
        <p:txBody>
          <a:bodyPr>
            <a:spAutoFit/>
          </a:bodyPr>
          <a:lstStyle/>
          <a:p>
            <a:pPr eaLnBrk="1" hangingPunct="1"/>
            <a:r>
              <a:rPr lang="en-US" sz="1800">
                <a:latin typeface="Calibri" pitchFamily="34" charset="0"/>
              </a:rPr>
              <a:t>User enters input </a:t>
            </a:r>
            <a:endParaRPr lang="en-US" sz="1800" baseline="-25000">
              <a:latin typeface="Calibri" pitchFamily="34" charset="0"/>
            </a:endParaRPr>
          </a:p>
        </p:txBody>
      </p:sp>
      <p:sp>
        <p:nvSpPr>
          <p:cNvPr id="61" name="Right Arrow 60"/>
          <p:cNvSpPr/>
          <p:nvPr/>
        </p:nvSpPr>
        <p:spPr>
          <a:xfrm>
            <a:off x="1219200" y="4648200"/>
            <a:ext cx="457200" cy="304800"/>
          </a:xfrm>
          <a:prstGeom prst="rightArrow">
            <a:avLst>
              <a:gd name="adj1" fmla="val 5000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endParaRPr lang="en-US" sz="1800"/>
          </a:p>
        </p:txBody>
      </p:sp>
      <p:sp>
        <p:nvSpPr>
          <p:cNvPr id="59" name="TextBox 58"/>
          <p:cNvSpPr txBox="1"/>
          <p:nvPr/>
        </p:nvSpPr>
        <p:spPr>
          <a:xfrm>
            <a:off x="381000" y="4445000"/>
            <a:ext cx="762000" cy="60642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eaLnBrk="1" hangingPunct="1">
              <a:spcBef>
                <a:spcPct val="0"/>
              </a:spcBef>
              <a:defRPr/>
            </a:pPr>
            <a:r>
              <a:rPr lang="en-US" sz="1600">
                <a:solidFill>
                  <a:srgbClr val="000000"/>
                </a:solidFill>
              </a:rPr>
              <a:t> Next Slide</a:t>
            </a:r>
          </a:p>
        </p:txBody>
      </p:sp>
      <p:sp>
        <p:nvSpPr>
          <p:cNvPr id="54" name="TextBox 53"/>
          <p:cNvSpPr txBox="1"/>
          <p:nvPr/>
        </p:nvSpPr>
        <p:spPr>
          <a:xfrm>
            <a:off x="1752600" y="4445000"/>
            <a:ext cx="838200" cy="58420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eaLnBrk="1" fontAlgn="auto" hangingPunct="1">
              <a:spcBef>
                <a:spcPts val="0"/>
              </a:spcBef>
              <a:spcAft>
                <a:spcPts val="0"/>
              </a:spcAft>
              <a:defRPr/>
            </a:pPr>
            <a:r>
              <a:rPr lang="en-US" sz="1600" dirty="0"/>
              <a:t>Start Show</a:t>
            </a:r>
          </a:p>
        </p:txBody>
      </p:sp>
      <p:pic>
        <p:nvPicPr>
          <p:cNvPr id="73" name="Picture 4"/>
          <p:cNvPicPr>
            <a:picLocks noChangeAspect="1" noChangeArrowheads="1"/>
          </p:cNvPicPr>
          <p:nvPr/>
        </p:nvPicPr>
        <p:blipFill>
          <a:blip r:embed="rId5" cstate="print"/>
          <a:srcRect/>
          <a:stretch>
            <a:fillRect/>
          </a:stretch>
        </p:blipFill>
        <p:spPr bwMode="auto">
          <a:xfrm>
            <a:off x="381000" y="4352925"/>
            <a:ext cx="228600" cy="220663"/>
          </a:xfrm>
          <a:prstGeom prst="rect">
            <a:avLst/>
          </a:prstGeom>
          <a:noFill/>
          <a:ln w="9525">
            <a:noFill/>
            <a:miter lim="800000"/>
            <a:headEnd/>
            <a:tailEnd/>
          </a:ln>
        </p:spPr>
      </p:pic>
      <p:pic>
        <p:nvPicPr>
          <p:cNvPr id="74" name="Picture 4"/>
          <p:cNvPicPr>
            <a:picLocks noChangeAspect="1" noChangeArrowheads="1"/>
          </p:cNvPicPr>
          <p:nvPr/>
        </p:nvPicPr>
        <p:blipFill>
          <a:blip r:embed="rId5" cstate="print"/>
          <a:srcRect/>
          <a:stretch>
            <a:fillRect/>
          </a:stretch>
        </p:blipFill>
        <p:spPr bwMode="auto">
          <a:xfrm>
            <a:off x="1676400" y="4343400"/>
            <a:ext cx="228600" cy="222250"/>
          </a:xfrm>
          <a:prstGeom prst="rect">
            <a:avLst/>
          </a:prstGeom>
          <a:noFill/>
          <a:ln w="9525">
            <a:noFill/>
            <a:miter lim="800000"/>
            <a:headEnd/>
            <a:tailEnd/>
          </a:ln>
        </p:spPr>
      </p:pic>
      <p:sp>
        <p:nvSpPr>
          <p:cNvPr id="75" name="TextBox 74"/>
          <p:cNvSpPr txBox="1">
            <a:spLocks noChangeArrowheads="1"/>
          </p:cNvSpPr>
          <p:nvPr/>
        </p:nvSpPr>
        <p:spPr bwMode="auto">
          <a:xfrm>
            <a:off x="1143000" y="4343400"/>
            <a:ext cx="457200" cy="830263"/>
          </a:xfrm>
          <a:prstGeom prst="rect">
            <a:avLst/>
          </a:prstGeom>
          <a:noFill/>
          <a:ln w="9525">
            <a:noFill/>
            <a:miter lim="800000"/>
            <a:headEnd/>
            <a:tailEnd/>
          </a:ln>
        </p:spPr>
        <p:txBody>
          <a:bodyPr>
            <a:spAutoFit/>
          </a:bodyPr>
          <a:lstStyle/>
          <a:p>
            <a:pPr algn="l" eaLnBrk="1" hangingPunct="1">
              <a:spcBef>
                <a:spcPct val="0"/>
              </a:spcBef>
            </a:pPr>
            <a:r>
              <a:rPr lang="en-US" sz="4800">
                <a:latin typeface="Calibri" pitchFamily="34" charset="0"/>
              </a:rPr>
              <a:t>&lt;</a:t>
            </a:r>
          </a:p>
        </p:txBody>
      </p:sp>
      <p:sp>
        <p:nvSpPr>
          <p:cNvPr id="62" name="Rectangle 61"/>
          <p:cNvSpPr/>
          <p:nvPr/>
        </p:nvSpPr>
        <p:spPr>
          <a:xfrm>
            <a:off x="6400800" y="1447800"/>
            <a:ext cx="1066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800" dirty="0"/>
              <a:t>Master</a:t>
            </a:r>
          </a:p>
        </p:txBody>
      </p:sp>
      <p:pic>
        <p:nvPicPr>
          <p:cNvPr id="68" name="~PP2066.WAV">
            <a:hlinkClick r:id="" action="ppaction://media"/>
          </p:cNvPr>
          <p:cNvPicPr>
            <a:picLocks noRot="1" noChangeAspect="1"/>
          </p:cNvPicPr>
          <p:nvPr>
            <a:wavAudioFile r:embed="rId2" name="~PP2066.WAV"/>
          </p:nvPr>
        </p:nvPicPr>
        <p:blipFill>
          <a:blip r:embed="rId6" cstate="print"/>
          <a:stretch>
            <a:fillRect/>
          </a:stretch>
        </p:blipFill>
        <p:spPr>
          <a:xfrm>
            <a:off x="8724900" y="6438900"/>
            <a:ext cx="304800" cy="304800"/>
          </a:xfrm>
          <a:prstGeom prst="rect">
            <a:avLst/>
          </a:prstGeom>
        </p:spPr>
      </p:pic>
    </p:spTree>
    <p:custDataLst>
      <p:tags r:id="rId1"/>
    </p:custDataLst>
  </p:cSld>
  <p:clrMapOvr>
    <a:masterClrMapping/>
  </p:clrMapOvr>
  <p:transition advTm="5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0" presetClass="exit" presetSubtype="0" fill="hold" nodeType="withEffect">
                                  <p:stCondLst>
                                    <p:cond delay="0"/>
                                  </p:stCondLst>
                                  <p:childTnLst>
                                    <p:animEffect transition="out" filter="fade">
                                      <p:cBhvr>
                                        <p:cTn id="28" dur="500"/>
                                        <p:tgtEl>
                                          <p:spTgt spid="75"/>
                                        </p:tgtEl>
                                      </p:cBhvr>
                                    </p:animEffect>
                                    <p:set>
                                      <p:cBhvr>
                                        <p:cTn id="29" dur="1" fill="hold">
                                          <p:stCondLst>
                                            <p:cond delay="499"/>
                                          </p:stCondLst>
                                        </p:cTn>
                                        <p:tgtEl>
                                          <p:spTgt spid="7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2"/>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69"/>
                                        </p:tgtEl>
                                        <p:attrNameLst>
                                          <p:attrName>style.visibility</p:attrName>
                                        </p:attrNameLst>
                                      </p:cBhvr>
                                      <p:to>
                                        <p:strVal val="visible"/>
                                      </p:to>
                                    </p:set>
                                  </p:childTnLst>
                                </p:cTn>
                              </p:par>
                              <p:par>
                                <p:cTn id="36" presetID="10" presetClass="exit" presetSubtype="0" fill="hold" grpId="0" nodeType="withEffect">
                                  <p:stCondLst>
                                    <p:cond delay="0"/>
                                  </p:stCondLst>
                                  <p:childTnLst>
                                    <p:animEffect transition="out" filter="fade">
                                      <p:cBhvr>
                                        <p:cTn id="37" dur="1000"/>
                                        <p:tgtEl>
                                          <p:spTgt spid="38"/>
                                        </p:tgtEl>
                                      </p:cBhvr>
                                    </p:animEffect>
                                    <p:set>
                                      <p:cBhvr>
                                        <p:cTn id="38" dur="1" fill="hold">
                                          <p:stCondLst>
                                            <p:cond delay="999"/>
                                          </p:stCondLst>
                                        </p:cTn>
                                        <p:tgtEl>
                                          <p:spTgt spid="38"/>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1000"/>
                                        <p:tgtEl>
                                          <p:spTgt spid="32"/>
                                        </p:tgtEl>
                                      </p:cBhvr>
                                    </p:animEffect>
                                    <p:set>
                                      <p:cBhvr>
                                        <p:cTn id="41" dur="1" fill="hold">
                                          <p:stCondLst>
                                            <p:cond delay="999"/>
                                          </p:stCondLst>
                                        </p:cTn>
                                        <p:tgtEl>
                                          <p:spTgt spid="32"/>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1000"/>
                                        <p:tgtEl>
                                          <p:spTgt spid="55"/>
                                        </p:tgtEl>
                                      </p:cBhvr>
                                    </p:animEffect>
                                  </p:childTnLst>
                                </p:cTn>
                              </p:par>
                              <p:par>
                                <p:cTn id="45" presetID="10" presetClass="entr" presetSubtype="0" fill="hold"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1000"/>
                                        <p:tgtEl>
                                          <p:spTgt spid="51"/>
                                        </p:tgtEl>
                                      </p:cBhvr>
                                    </p:animEffect>
                                  </p:childTnLst>
                                </p:cTn>
                              </p:par>
                              <p:par>
                                <p:cTn id="48" presetID="0" presetClass="path" presetSubtype="0" accel="50000" decel="50000" fill="hold" grpId="0" nodeType="withEffect">
                                  <p:stCondLst>
                                    <p:cond delay="0"/>
                                  </p:stCondLst>
                                  <p:childTnLst>
                                    <p:animMotion origin="layout" path="M 3.33333E-6 4.44444E-6 L 3.33333E-6 0.03333 " pathEditMode="relative" ptsTypes="AA">
                                      <p:cBhvr>
                                        <p:cTn id="49" dur="1000" fill="hold"/>
                                        <p:tgtEl>
                                          <p:spTgt spid="63"/>
                                        </p:tgtEl>
                                        <p:attrNameLst>
                                          <p:attrName>ppt_x</p:attrName>
                                          <p:attrName>ppt_y</p:attrName>
                                        </p:attrNameLst>
                                      </p:cBhvr>
                                    </p:animMotion>
                                  </p:childTnLst>
                                </p:cTn>
                              </p:par>
                              <p:par>
                                <p:cTn id="50" presetID="0" presetClass="path" presetSubtype="0" accel="50000" decel="50000" fill="hold" nodeType="withEffect">
                                  <p:stCondLst>
                                    <p:cond delay="0"/>
                                  </p:stCondLst>
                                  <p:childTnLst>
                                    <p:animMotion origin="layout" path="M 0 0 L 0 0.05556 " pathEditMode="relative" ptsTypes="AA">
                                      <p:cBhvr>
                                        <p:cTn id="51" dur="1000" fill="hold"/>
                                        <p:tgtEl>
                                          <p:spTgt spid="31"/>
                                        </p:tgtEl>
                                        <p:attrNameLst>
                                          <p:attrName>ppt_x</p:attrName>
                                          <p:attrName>ppt_y</p:attrName>
                                        </p:attrNameLst>
                                      </p:cBhvr>
                                    </p:animMotion>
                                  </p:childTnLst>
                                </p:cTn>
                              </p:par>
                              <p:par>
                                <p:cTn id="52" presetID="0" presetClass="path" presetSubtype="0" accel="50000" decel="50000" fill="hold" nodeType="withEffect">
                                  <p:stCondLst>
                                    <p:cond delay="0"/>
                                  </p:stCondLst>
                                  <p:childTnLst>
                                    <p:animMotion origin="layout" path="M 0 0 L 0 0.05556 " pathEditMode="relative" ptsTypes="AA">
                                      <p:cBhvr>
                                        <p:cTn id="53" dur="1000" fill="hold"/>
                                        <p:tgtEl>
                                          <p:spTgt spid="33"/>
                                        </p:tgtEl>
                                        <p:attrNameLst>
                                          <p:attrName>ppt_x</p:attrName>
                                          <p:attrName>ppt_y</p:attrName>
                                        </p:attrNameLst>
                                      </p:cBhvr>
                                    </p:animMotion>
                                  </p:childTnLst>
                                </p:cTn>
                              </p:par>
                              <p:par>
                                <p:cTn id="54" presetID="0" presetClass="path" presetSubtype="0" accel="50000" decel="50000" fill="hold" nodeType="withEffect">
                                  <p:stCondLst>
                                    <p:cond delay="0"/>
                                  </p:stCondLst>
                                  <p:childTnLst>
                                    <p:animMotion origin="layout" path="M 0 0 L 0 0.05556 " pathEditMode="relative" ptsTypes="AA">
                                      <p:cBhvr>
                                        <p:cTn id="55" dur="1000" fill="hold"/>
                                        <p:tgtEl>
                                          <p:spTgt spid="35"/>
                                        </p:tgtEl>
                                        <p:attrNameLst>
                                          <p:attrName>ppt_x</p:attrName>
                                          <p:attrName>ppt_y</p:attrName>
                                        </p:attrNameLst>
                                      </p:cBhvr>
                                    </p:animMotion>
                                  </p:childTnLst>
                                </p:cTn>
                              </p:par>
                              <p:par>
                                <p:cTn id="56" presetID="0" presetClass="path" presetSubtype="0" accel="50000" decel="50000" fill="hold" grpId="0" nodeType="withEffect">
                                  <p:stCondLst>
                                    <p:cond delay="0"/>
                                  </p:stCondLst>
                                  <p:childTnLst>
                                    <p:animMotion origin="layout" path="M 0 0 L 0 0.05556 " pathEditMode="relative" ptsTypes="AA">
                                      <p:cBhvr>
                                        <p:cTn id="57" dur="1000" fill="hold"/>
                                        <p:tgtEl>
                                          <p:spTgt spid="42"/>
                                        </p:tgtEl>
                                        <p:attrNameLst>
                                          <p:attrName>ppt_x</p:attrName>
                                          <p:attrName>ppt_y</p:attrName>
                                        </p:attrNameLst>
                                      </p:cBhvr>
                                    </p:animMotion>
                                  </p:childTnLst>
                                </p:cTn>
                              </p:par>
                              <p:par>
                                <p:cTn id="58" presetID="0" presetClass="path" presetSubtype="0" accel="50000" decel="50000" fill="hold" grpId="0" nodeType="withEffect">
                                  <p:stCondLst>
                                    <p:cond delay="0"/>
                                  </p:stCondLst>
                                  <p:childTnLst>
                                    <p:animMotion origin="layout" path="M 0 0 L 0 0.05556 " pathEditMode="relative" ptsTypes="AA">
                                      <p:cBhvr>
                                        <p:cTn id="59" dur="1000" fill="hold"/>
                                        <p:tgtEl>
                                          <p:spTgt spid="46"/>
                                        </p:tgtEl>
                                        <p:attrNameLst>
                                          <p:attrName>ppt_x</p:attrName>
                                          <p:attrName>ppt_y</p:attrName>
                                        </p:attrNameLst>
                                      </p:cBhvr>
                                    </p:animMotion>
                                  </p:childTnLst>
                                </p:cTn>
                              </p:par>
                              <p:par>
                                <p:cTn id="60" presetID="0" presetClass="path" presetSubtype="0" accel="50000" decel="50000" fill="hold" nodeType="withEffect">
                                  <p:stCondLst>
                                    <p:cond delay="0"/>
                                  </p:stCondLst>
                                  <p:childTnLst>
                                    <p:animMotion origin="layout" path="M 0 0 L 0 0.05556 " pathEditMode="relative" ptsTypes="AA">
                                      <p:cBhvr>
                                        <p:cTn id="61" dur="1000" fill="hold"/>
                                        <p:tgtEl>
                                          <p:spTgt spid="52"/>
                                        </p:tgtEl>
                                        <p:attrNameLst>
                                          <p:attrName>ppt_x</p:attrName>
                                          <p:attrName>ppt_y</p:attrName>
                                        </p:attrNameLst>
                                      </p:cBhvr>
                                    </p:animMotion>
                                  </p:childTnLst>
                                </p:cTn>
                              </p:par>
                              <p:par>
                                <p:cTn id="62" presetID="0" presetClass="path" presetSubtype="0" accel="50000" decel="50000" fill="hold" nodeType="withEffect">
                                  <p:stCondLst>
                                    <p:cond delay="0"/>
                                  </p:stCondLst>
                                  <p:childTnLst>
                                    <p:animMotion origin="layout" path="M 0 0 L 0 0.05556 " pathEditMode="relative" ptsTypes="AA">
                                      <p:cBhvr>
                                        <p:cTn id="63" dur="1000" fill="hold"/>
                                        <p:tgtEl>
                                          <p:spTgt spid="53"/>
                                        </p:tgtEl>
                                        <p:attrNameLst>
                                          <p:attrName>ppt_x</p:attrName>
                                          <p:attrName>ppt_y</p:attrName>
                                        </p:attrNameLst>
                                      </p:cBhvr>
                                    </p:animMotion>
                                  </p:childTnLst>
                                </p:cTn>
                              </p:par>
                              <p:par>
                                <p:cTn id="64" presetID="0" presetClass="path" presetSubtype="0" accel="50000" decel="50000" fill="hold" nodeType="withEffect">
                                  <p:stCondLst>
                                    <p:cond delay="0"/>
                                  </p:stCondLst>
                                  <p:childTnLst>
                                    <p:animMotion origin="layout" path="M 0 0 L 0 0.05556 " pathEditMode="relative" ptsTypes="AA">
                                      <p:cBhvr>
                                        <p:cTn id="65" dur="1000" fill="hold"/>
                                        <p:tgtEl>
                                          <p:spTgt spid="44"/>
                                        </p:tgtEl>
                                        <p:attrNameLst>
                                          <p:attrName>ppt_x</p:attrName>
                                          <p:attrName>ppt_y</p:attrName>
                                        </p:attrNameLst>
                                      </p:cBhvr>
                                    </p:animMotion>
                                  </p:childTnLst>
                                </p:cTn>
                              </p:par>
                              <p:par>
                                <p:cTn id="66" presetID="0" presetClass="path" presetSubtype="0" accel="50000" decel="50000" fill="hold" grpId="0" nodeType="withEffect">
                                  <p:stCondLst>
                                    <p:cond delay="0"/>
                                  </p:stCondLst>
                                  <p:childTnLst>
                                    <p:animMotion origin="layout" path="M 0 0 L 0 0.05556 " pathEditMode="relative" ptsTypes="AA">
                                      <p:cBhvr>
                                        <p:cTn id="67" dur="1000" fill="hold"/>
                                        <p:tgtEl>
                                          <p:spTgt spid="45"/>
                                        </p:tgtEl>
                                        <p:attrNameLst>
                                          <p:attrName>ppt_x</p:attrName>
                                          <p:attrName>ppt_y</p:attrName>
                                        </p:attrNameLst>
                                      </p:cBhvr>
                                    </p:animMotion>
                                  </p:childTnLst>
                                </p:cTn>
                              </p:par>
                              <p:par>
                                <p:cTn id="68" presetID="0" presetClass="path" presetSubtype="0" accel="50000" decel="50000" fill="hold" nodeType="withEffect">
                                  <p:stCondLst>
                                    <p:cond delay="0"/>
                                  </p:stCondLst>
                                  <p:childTnLst>
                                    <p:animMotion origin="layout" path="M 0 0 L 0 0.05556 " pathEditMode="relative" ptsTypes="AA">
                                      <p:cBhvr>
                                        <p:cTn id="69" dur="1000" fill="hold"/>
                                        <p:tgtEl>
                                          <p:spTgt spid="56"/>
                                        </p:tgtEl>
                                        <p:attrNameLst>
                                          <p:attrName>ppt_x</p:attrName>
                                          <p:attrName>ppt_y</p:attrName>
                                        </p:attrNameLst>
                                      </p:cBhvr>
                                    </p:animMotion>
                                  </p:childTnLst>
                                </p:cTn>
                              </p:par>
                              <p:par>
                                <p:cTn id="70" presetID="0" presetClass="path" presetSubtype="0" accel="50000" decel="50000" fill="hold" grpId="0" nodeType="withEffect">
                                  <p:stCondLst>
                                    <p:cond delay="0"/>
                                  </p:stCondLst>
                                  <p:childTnLst>
                                    <p:animMotion origin="layout" path="M 0 0 L 0 0.05556 " pathEditMode="relative" ptsTypes="AA">
                                      <p:cBhvr>
                                        <p:cTn id="71" dur="1000" fill="hold"/>
                                        <p:tgtEl>
                                          <p:spTgt spid="64"/>
                                        </p:tgtEl>
                                        <p:attrNameLst>
                                          <p:attrName>ppt_x</p:attrName>
                                          <p:attrName>ppt_y</p:attrName>
                                        </p:attrNameLst>
                                      </p:cBhvr>
                                    </p:animMotion>
                                  </p:childTnLst>
                                </p:cTn>
                              </p:par>
                              <p:par>
                                <p:cTn id="72" presetID="0" presetClass="path" presetSubtype="0" accel="50000" decel="50000" fill="hold" grpId="0" nodeType="withEffect">
                                  <p:stCondLst>
                                    <p:cond delay="0"/>
                                  </p:stCondLst>
                                  <p:childTnLst>
                                    <p:animMotion origin="layout" path="M 0 0 L 0 0.05556 " pathEditMode="relative" ptsTypes="AA">
                                      <p:cBhvr>
                                        <p:cTn id="73" dur="1000" fill="hold"/>
                                        <p:tgtEl>
                                          <p:spTgt spid="65"/>
                                        </p:tgtEl>
                                        <p:attrNameLst>
                                          <p:attrName>ppt_x</p:attrName>
                                          <p:attrName>ppt_y</p:attrName>
                                        </p:attrNameLst>
                                      </p:cBhvr>
                                    </p:animMotion>
                                  </p:childTnLst>
                                </p:cTn>
                              </p:par>
                              <p:par>
                                <p:cTn id="74" presetID="0" presetClass="path" presetSubtype="0" accel="50000" decel="50000" fill="hold" grpId="0" nodeType="withEffect">
                                  <p:stCondLst>
                                    <p:cond delay="0"/>
                                  </p:stCondLst>
                                  <p:childTnLst>
                                    <p:animMotion origin="layout" path="M 0 0 L 0 0.05556 " pathEditMode="relative" ptsTypes="AA">
                                      <p:cBhvr>
                                        <p:cTn id="75" dur="1000" fill="hold"/>
                                        <p:tgtEl>
                                          <p:spTgt spid="66"/>
                                        </p:tgtEl>
                                        <p:attrNameLst>
                                          <p:attrName>ppt_x</p:attrName>
                                          <p:attrName>ppt_y</p:attrName>
                                        </p:attrNameLst>
                                      </p:cBhvr>
                                    </p:animMotion>
                                  </p:childTnLst>
                                </p:cTn>
                              </p:par>
                              <p:par>
                                <p:cTn id="76" presetID="10" presetClass="entr" presetSubtype="0" fill="hold" grpId="0" nodeType="withEffect">
                                  <p:stCondLst>
                                    <p:cond delay="0"/>
                                  </p:stCondLst>
                                  <p:childTnLst>
                                    <p:set>
                                      <p:cBhvr>
                                        <p:cTn id="77" dur="1" fill="hold">
                                          <p:stCondLst>
                                            <p:cond delay="0"/>
                                          </p:stCondLst>
                                        </p:cTn>
                                        <p:tgtEl>
                                          <p:spTgt spid="71"/>
                                        </p:tgtEl>
                                        <p:attrNameLst>
                                          <p:attrName>style.visibility</p:attrName>
                                        </p:attrNameLst>
                                      </p:cBhvr>
                                      <p:to>
                                        <p:strVal val="visible"/>
                                      </p:to>
                                    </p:set>
                                    <p:animEffect transition="in" filter="fade">
                                      <p:cBhvr>
                                        <p:cTn id="78"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9" fill="hold" display="0">
                  <p:stCondLst>
                    <p:cond delay="indefinite"/>
                  </p:stCondLst>
                  <p:endCondLst>
                    <p:cond evt="onPrev" delay="0">
                      <p:tgtEl>
                        <p:sldTgt/>
                      </p:tgtEl>
                    </p:cond>
                    <p:cond evt="onStopAudio" delay="0">
                      <p:tgtEl>
                        <p:sldTgt/>
                      </p:tgtEl>
                    </p:cond>
                  </p:endCondLst>
                </p:cTn>
                <p:tgtEl>
                  <p:spTgt spid="68"/>
                </p:tgtEl>
              </p:cMediaNode>
            </p:audio>
          </p:childTnLst>
        </p:cTn>
      </p:par>
    </p:tnLst>
    <p:bldLst>
      <p:bldP spid="38" grpId="0" animBg="1"/>
      <p:bldP spid="42" grpId="0" animBg="1"/>
      <p:bldP spid="46" grpId="0" animBg="1"/>
      <p:bldP spid="45" grpId="0" animBg="1"/>
      <p:bldP spid="63" grpId="0" animBg="1"/>
      <p:bldP spid="64" grpId="0" animBg="1"/>
      <p:bldP spid="65" grpId="0" animBg="1"/>
      <p:bldP spid="66" grpId="0" animBg="1"/>
      <p:bldP spid="60" grpId="0" animBg="1"/>
      <p:bldP spid="55" grpId="0" animBg="1"/>
      <p:bldP spid="71" grpId="0" animBg="1"/>
      <p:bldP spid="72" grpId="0" animBg="1"/>
      <p:bldP spid="59" grpId="0" animBg="1"/>
      <p:bldP spid="54" grpId="0" animBg="1"/>
      <p:bldP spid="7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lide Number Placeholder 3"/>
          <p:cNvSpPr>
            <a:spLocks noGrp="1"/>
          </p:cNvSpPr>
          <p:nvPr>
            <p:ph type="sldNum" sz="quarter" idx="12"/>
          </p:nvPr>
        </p:nvSpPr>
        <p:spPr/>
        <p:txBody>
          <a:bodyPr/>
          <a:lstStyle/>
          <a:p>
            <a:fld id="{7E270DAA-D83E-4959-B04F-C430E7A7D436}" type="slidenum">
              <a:rPr lang="en-US"/>
              <a:pPr/>
              <a:t>14</a:t>
            </a:fld>
            <a:endParaRPr lang="en-US"/>
          </a:p>
        </p:txBody>
      </p:sp>
      <p:sp>
        <p:nvSpPr>
          <p:cNvPr id="1537026" name="Title 1"/>
          <p:cNvSpPr>
            <a:spLocks noGrp="1"/>
          </p:cNvSpPr>
          <p:nvPr>
            <p:ph type="title" idx="4294967295"/>
          </p:nvPr>
        </p:nvSpPr>
        <p:spPr/>
        <p:txBody>
          <a:bodyPr/>
          <a:lstStyle/>
          <a:p>
            <a:pPr eaLnBrk="1" hangingPunct="1"/>
            <a:r>
              <a:rPr lang="en-US"/>
              <a:t>Number of Master Computers</a:t>
            </a:r>
          </a:p>
        </p:txBody>
      </p:sp>
      <p:sp>
        <p:nvSpPr>
          <p:cNvPr id="4" name="Oval 3"/>
          <p:cNvSpPr>
            <a:spLocks noChangeArrowheads="1"/>
          </p:cNvSpPr>
          <p:nvPr/>
        </p:nvSpPr>
        <p:spPr bwMode="auto">
          <a:xfrm>
            <a:off x="1143000" y="19812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endParaRPr lang="en-US" sz="2800" baseline="-25000" dirty="0"/>
          </a:p>
        </p:txBody>
      </p:sp>
      <p:sp>
        <p:nvSpPr>
          <p:cNvPr id="5" name="Oval 4"/>
          <p:cNvSpPr>
            <a:spLocks noChangeArrowheads="1"/>
          </p:cNvSpPr>
          <p:nvPr/>
        </p:nvSpPr>
        <p:spPr bwMode="auto">
          <a:xfrm>
            <a:off x="2209800" y="1981200"/>
            <a:ext cx="533400" cy="5334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wrap="none" anchor="ctr"/>
          <a:lstStyle/>
          <a:p>
            <a:pPr>
              <a:spcBef>
                <a:spcPct val="0"/>
              </a:spcBef>
              <a:defRPr/>
            </a:pPr>
            <a:r>
              <a:rPr lang="en-US" sz="1800" dirty="0" err="1">
                <a:solidFill>
                  <a:schemeClr val="tx1">
                    <a:alpha val="100000"/>
                  </a:schemeClr>
                </a:solidFill>
              </a:rPr>
              <a:t>U</a:t>
            </a:r>
            <a:r>
              <a:rPr lang="en-US" sz="2800" baseline="-25000" dirty="0" err="1">
                <a:solidFill>
                  <a:schemeClr val="tx1">
                    <a:alpha val="100000"/>
                  </a:schemeClr>
                </a:solidFill>
              </a:rPr>
              <a:t>j</a:t>
            </a:r>
            <a:endParaRPr lang="en-US" sz="2800" baseline="-25000" dirty="0"/>
          </a:p>
        </p:txBody>
      </p:sp>
      <p:sp>
        <p:nvSpPr>
          <p:cNvPr id="6" name="Oval 5"/>
          <p:cNvSpPr>
            <a:spLocks noChangeArrowheads="1"/>
          </p:cNvSpPr>
          <p:nvPr/>
        </p:nvSpPr>
        <p:spPr bwMode="auto">
          <a:xfrm>
            <a:off x="1143000" y="33528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sp>
        <p:nvSpPr>
          <p:cNvPr id="7" name="Oval 6"/>
          <p:cNvSpPr>
            <a:spLocks noChangeArrowheads="1"/>
          </p:cNvSpPr>
          <p:nvPr/>
        </p:nvSpPr>
        <p:spPr bwMode="auto">
          <a:xfrm>
            <a:off x="3276600" y="19812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p>
        </p:txBody>
      </p:sp>
      <p:sp>
        <p:nvSpPr>
          <p:cNvPr id="8" name="Oval 7"/>
          <p:cNvSpPr>
            <a:spLocks noChangeArrowheads="1"/>
          </p:cNvSpPr>
          <p:nvPr/>
        </p:nvSpPr>
        <p:spPr bwMode="auto">
          <a:xfrm>
            <a:off x="3276600" y="33528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cxnSp>
        <p:nvCxnSpPr>
          <p:cNvPr id="9" name="Straight Arrow Connector 8"/>
          <p:cNvCxnSpPr/>
          <p:nvPr/>
        </p:nvCxnSpPr>
        <p:spPr>
          <a:xfrm rot="5400000">
            <a:off x="1030288" y="2933700"/>
            <a:ext cx="531812"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a:off x="1179513" y="2933700"/>
            <a:ext cx="534988" cy="1587"/>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828800" y="3657600"/>
            <a:ext cx="12954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a:off x="1600200" y="2667000"/>
            <a:ext cx="685800" cy="53340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2" name="Group 24"/>
          <p:cNvGrpSpPr>
            <a:grpSpLocks/>
          </p:cNvGrpSpPr>
          <p:nvPr/>
        </p:nvGrpSpPr>
        <p:grpSpPr bwMode="auto">
          <a:xfrm>
            <a:off x="1600200" y="3886200"/>
            <a:ext cx="304800" cy="304800"/>
            <a:chOff x="533400" y="3048000"/>
            <a:chExt cx="381000" cy="381000"/>
          </a:xfrm>
        </p:grpSpPr>
        <p:sp>
          <p:nvSpPr>
            <p:cNvPr id="14" name="Oval 13"/>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15" name="Pie 14"/>
            <p:cNvSpPr/>
            <p:nvPr/>
          </p:nvSpPr>
          <p:spPr>
            <a:xfrm>
              <a:off x="533400" y="3048000"/>
              <a:ext cx="381000" cy="381000"/>
            </a:xfrm>
            <a:prstGeom prst="pie">
              <a:avLst>
                <a:gd name="adj1" fmla="val 3068800"/>
                <a:gd name="adj2" fmla="val 16200000"/>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endParaRPr lang="en-US" sz="1800">
                <a:solidFill>
                  <a:schemeClr val="tx1"/>
                </a:solidFill>
              </a:endParaRPr>
            </a:p>
          </p:txBody>
        </p:sp>
      </p:grpSp>
      <p:grpSp>
        <p:nvGrpSpPr>
          <p:cNvPr id="3" name="Group 24"/>
          <p:cNvGrpSpPr>
            <a:grpSpLocks/>
          </p:cNvGrpSpPr>
          <p:nvPr/>
        </p:nvGrpSpPr>
        <p:grpSpPr bwMode="auto">
          <a:xfrm>
            <a:off x="1600200" y="1600200"/>
            <a:ext cx="304800" cy="304800"/>
            <a:chOff x="533400" y="3048000"/>
            <a:chExt cx="381000" cy="381000"/>
          </a:xfrm>
        </p:grpSpPr>
        <p:sp>
          <p:nvSpPr>
            <p:cNvPr id="17" name="Oval 16"/>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18" name="Pie 17"/>
            <p:cNvSpPr/>
            <p:nvPr/>
          </p:nvSpPr>
          <p:spPr>
            <a:xfrm>
              <a:off x="533400" y="3048000"/>
              <a:ext cx="381000" cy="381000"/>
            </a:xfrm>
            <a:prstGeom prst="pi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endParaRPr lang="en-US" sz="1800">
                <a:solidFill>
                  <a:schemeClr val="tx1"/>
                </a:solidFill>
              </a:endParaRPr>
            </a:p>
          </p:txBody>
        </p:sp>
      </p:grpSp>
      <p:cxnSp>
        <p:nvCxnSpPr>
          <p:cNvPr id="31" name="Straight Connector 30"/>
          <p:cNvCxnSpPr/>
          <p:nvPr/>
        </p:nvCxnSpPr>
        <p:spPr>
          <a:xfrm>
            <a:off x="6705600" y="46466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6516688" y="2705100"/>
            <a:ext cx="6842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05600" y="40370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705600" y="23622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705600" y="30464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38" name="Left Brace 37"/>
          <p:cNvSpPr/>
          <p:nvPr/>
        </p:nvSpPr>
        <p:spPr>
          <a:xfrm>
            <a:off x="6553200" y="2362200"/>
            <a:ext cx="228600" cy="6858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42" name="Left Brace 41"/>
          <p:cNvSpPr/>
          <p:nvPr/>
        </p:nvSpPr>
        <p:spPr>
          <a:xfrm>
            <a:off x="6553200" y="3048000"/>
            <a:ext cx="228600" cy="990600"/>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46" name="Left Brace 45"/>
          <p:cNvSpPr/>
          <p:nvPr/>
        </p:nvSpPr>
        <p:spPr>
          <a:xfrm>
            <a:off x="6553200" y="4038600"/>
            <a:ext cx="228600" cy="609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52" name="Straight Connector 51"/>
          <p:cNvCxnSpPr/>
          <p:nvPr/>
        </p:nvCxnSpPr>
        <p:spPr>
          <a:xfrm rot="5400000">
            <a:off x="6362701" y="3543300"/>
            <a:ext cx="990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6554788" y="4343400"/>
            <a:ext cx="608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705600" y="52562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45" name="Left Brace 44"/>
          <p:cNvSpPr/>
          <p:nvPr/>
        </p:nvSpPr>
        <p:spPr>
          <a:xfrm>
            <a:off x="6553200" y="4648200"/>
            <a:ext cx="228600" cy="609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56" name="Straight Connector 55"/>
          <p:cNvCxnSpPr/>
          <p:nvPr/>
        </p:nvCxnSpPr>
        <p:spPr>
          <a:xfrm rot="5400000">
            <a:off x="6554788" y="4953000"/>
            <a:ext cx="608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096000" y="2057400"/>
            <a:ext cx="762000" cy="30480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7010400" y="2514600"/>
            <a:ext cx="1752600" cy="381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en-US" sz="1800" dirty="0"/>
              <a:t>Forward Input</a:t>
            </a:r>
          </a:p>
        </p:txBody>
      </p:sp>
      <p:sp>
        <p:nvSpPr>
          <p:cNvPr id="64" name="Rectangle 63"/>
          <p:cNvSpPr/>
          <p:nvPr/>
        </p:nvSpPr>
        <p:spPr>
          <a:xfrm>
            <a:off x="7010400" y="3352800"/>
            <a:ext cx="1752600" cy="3810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eaLnBrk="1" fontAlgn="auto" hangingPunct="1">
              <a:spcBef>
                <a:spcPts val="0"/>
              </a:spcBef>
              <a:spcAft>
                <a:spcPts val="0"/>
              </a:spcAft>
              <a:defRPr/>
            </a:pPr>
            <a:r>
              <a:rPr lang="en-US" sz="1800" dirty="0"/>
              <a:t>Process Input</a:t>
            </a:r>
          </a:p>
        </p:txBody>
      </p:sp>
      <p:sp>
        <p:nvSpPr>
          <p:cNvPr id="65" name="Rectangle 64"/>
          <p:cNvSpPr/>
          <p:nvPr/>
        </p:nvSpPr>
        <p:spPr>
          <a:xfrm>
            <a:off x="7010400" y="4114800"/>
            <a:ext cx="1752600" cy="3810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eaLnBrk="1" fontAlgn="auto" hangingPunct="1">
              <a:spcBef>
                <a:spcPts val="0"/>
              </a:spcBef>
              <a:spcAft>
                <a:spcPts val="0"/>
              </a:spcAft>
              <a:defRPr/>
            </a:pPr>
            <a:r>
              <a:rPr lang="en-US" sz="1800" dirty="0"/>
              <a:t>Send Output</a:t>
            </a:r>
          </a:p>
        </p:txBody>
      </p:sp>
      <p:sp>
        <p:nvSpPr>
          <p:cNvPr id="66" name="Rectangle 65"/>
          <p:cNvSpPr/>
          <p:nvPr/>
        </p:nvSpPr>
        <p:spPr>
          <a:xfrm>
            <a:off x="7010400" y="4724400"/>
            <a:ext cx="1752600" cy="381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US" sz="1800" dirty="0"/>
              <a:t>Process Output</a:t>
            </a:r>
          </a:p>
        </p:txBody>
      </p:sp>
      <p:cxnSp>
        <p:nvCxnSpPr>
          <p:cNvPr id="51" name="Straight Connector 50"/>
          <p:cNvCxnSpPr/>
          <p:nvPr/>
        </p:nvCxnSpPr>
        <p:spPr>
          <a:xfrm rot="5400000">
            <a:off x="6326188" y="2895600"/>
            <a:ext cx="1065212" cy="1588"/>
          </a:xfrm>
          <a:prstGeom prst="line">
            <a:avLst/>
          </a:prstGeom>
        </p:spPr>
        <p:style>
          <a:lnRef idx="1">
            <a:schemeClr val="accent1"/>
          </a:lnRef>
          <a:fillRef idx="0">
            <a:schemeClr val="accent1"/>
          </a:fillRef>
          <a:effectRef idx="0">
            <a:schemeClr val="accent1"/>
          </a:effectRef>
          <a:fontRef idx="minor">
            <a:schemeClr val="tx1"/>
          </a:fontRef>
        </p:style>
      </p:cxnSp>
      <p:sp>
        <p:nvSpPr>
          <p:cNvPr id="55" name="Left Brace 54"/>
          <p:cNvSpPr/>
          <p:nvPr/>
        </p:nvSpPr>
        <p:spPr>
          <a:xfrm>
            <a:off x="6553200" y="2362200"/>
            <a:ext cx="228600" cy="10668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69" name="Straight Arrow Connector 68"/>
          <p:cNvCxnSpPr>
            <a:stCxn id="72" idx="3"/>
          </p:cNvCxnSpPr>
          <p:nvPr/>
        </p:nvCxnSpPr>
        <p:spPr>
          <a:xfrm flipV="1">
            <a:off x="4724400" y="2971800"/>
            <a:ext cx="1600200" cy="2546350"/>
          </a:xfrm>
          <a:prstGeom prst="straightConnector1">
            <a:avLst/>
          </a:prstGeom>
          <a:ln w="254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71" name="Up Arrow 70"/>
          <p:cNvSpPr/>
          <p:nvPr/>
        </p:nvSpPr>
        <p:spPr>
          <a:xfrm>
            <a:off x="8382000" y="2743200"/>
            <a:ext cx="304800" cy="38100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endParaRPr lang="en-US" sz="1800"/>
          </a:p>
        </p:txBody>
      </p:sp>
      <p:sp>
        <p:nvSpPr>
          <p:cNvPr id="72" name="TextBox 71"/>
          <p:cNvSpPr txBox="1"/>
          <p:nvPr/>
        </p:nvSpPr>
        <p:spPr>
          <a:xfrm>
            <a:off x="304800" y="5334000"/>
            <a:ext cx="4419600" cy="3698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eaLnBrk="1" fontAlgn="auto" hangingPunct="1">
              <a:spcBef>
                <a:spcPts val="0"/>
              </a:spcBef>
              <a:spcAft>
                <a:spcPts val="0"/>
              </a:spcAft>
              <a:defRPr/>
            </a:pPr>
            <a:r>
              <a:rPr lang="en-US" sz="1800" dirty="0"/>
              <a:t>Forwarding time increases</a:t>
            </a:r>
          </a:p>
        </p:txBody>
      </p:sp>
      <p:sp>
        <p:nvSpPr>
          <p:cNvPr id="57" name="Rectangle 56"/>
          <p:cNvSpPr/>
          <p:nvPr/>
        </p:nvSpPr>
        <p:spPr>
          <a:xfrm>
            <a:off x="304800" y="4267200"/>
            <a:ext cx="4419600" cy="990600"/>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eaLnBrk="1" fontAlgn="auto" hangingPunct="1">
              <a:spcBef>
                <a:spcPts val="0"/>
              </a:spcBef>
              <a:spcAft>
                <a:spcPts val="0"/>
              </a:spcAft>
              <a:defRPr/>
            </a:pPr>
            <a:endParaRPr lang="en-US" sz="1800"/>
          </a:p>
        </p:txBody>
      </p:sp>
      <p:sp>
        <p:nvSpPr>
          <p:cNvPr id="62" name="TextBox 61"/>
          <p:cNvSpPr txBox="1"/>
          <p:nvPr/>
        </p:nvSpPr>
        <p:spPr>
          <a:xfrm>
            <a:off x="2514600" y="4459288"/>
            <a:ext cx="2133600" cy="64611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eaLnBrk="1" fontAlgn="auto" hangingPunct="1">
              <a:spcBef>
                <a:spcPts val="0"/>
              </a:spcBef>
              <a:spcAft>
                <a:spcPts val="0"/>
              </a:spcAft>
              <a:defRPr/>
            </a:pPr>
            <a:r>
              <a:rPr lang="en-US" sz="1800" dirty="0"/>
              <a:t>Number of masters increases</a:t>
            </a:r>
          </a:p>
        </p:txBody>
      </p:sp>
      <p:cxnSp>
        <p:nvCxnSpPr>
          <p:cNvPr id="58" name="Straight Arrow Connector 57"/>
          <p:cNvCxnSpPr/>
          <p:nvPr/>
        </p:nvCxnSpPr>
        <p:spPr>
          <a:xfrm rot="5400000">
            <a:off x="3575051" y="4032250"/>
            <a:ext cx="3516312" cy="1587"/>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1537078" name="TextBox 59"/>
          <p:cNvSpPr txBox="1">
            <a:spLocks noChangeArrowheads="1"/>
          </p:cNvSpPr>
          <p:nvPr/>
        </p:nvSpPr>
        <p:spPr bwMode="auto">
          <a:xfrm>
            <a:off x="5029200" y="5726113"/>
            <a:ext cx="609600" cy="369887"/>
          </a:xfrm>
          <a:prstGeom prst="rect">
            <a:avLst/>
          </a:prstGeom>
          <a:noFill/>
          <a:ln w="9525">
            <a:noFill/>
            <a:miter lim="800000"/>
            <a:headEnd/>
            <a:tailEnd/>
          </a:ln>
        </p:spPr>
        <p:txBody>
          <a:bodyPr>
            <a:spAutoFit/>
          </a:bodyPr>
          <a:lstStyle/>
          <a:p>
            <a:pPr eaLnBrk="1" hangingPunct="1">
              <a:spcBef>
                <a:spcPct val="0"/>
              </a:spcBef>
            </a:pPr>
            <a:r>
              <a:rPr lang="en-US" sz="1800">
                <a:latin typeface="Calibri" pitchFamily="34" charset="0"/>
              </a:rPr>
              <a:t>time</a:t>
            </a:r>
          </a:p>
        </p:txBody>
      </p:sp>
      <p:sp>
        <p:nvSpPr>
          <p:cNvPr id="61" name="Rectangle 60"/>
          <p:cNvSpPr/>
          <p:nvPr/>
        </p:nvSpPr>
        <p:spPr>
          <a:xfrm>
            <a:off x="4953000" y="1524000"/>
            <a:ext cx="3886200" cy="464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p>
        </p:txBody>
      </p:sp>
      <p:sp>
        <p:nvSpPr>
          <p:cNvPr id="1537080" name="Text Box 15"/>
          <p:cNvSpPr txBox="1">
            <a:spLocks noChangeArrowheads="1"/>
          </p:cNvSpPr>
          <p:nvPr/>
        </p:nvSpPr>
        <p:spPr bwMode="auto">
          <a:xfrm>
            <a:off x="5029200" y="1563688"/>
            <a:ext cx="1447800" cy="646112"/>
          </a:xfrm>
          <a:prstGeom prst="rect">
            <a:avLst/>
          </a:prstGeom>
          <a:noFill/>
          <a:ln w="9525">
            <a:noFill/>
            <a:miter lim="800000"/>
            <a:headEnd/>
            <a:tailEnd/>
          </a:ln>
        </p:spPr>
        <p:txBody>
          <a:bodyPr>
            <a:spAutoFit/>
          </a:bodyPr>
          <a:lstStyle/>
          <a:p>
            <a:pPr eaLnBrk="1" hangingPunct="1"/>
            <a:r>
              <a:rPr lang="en-US" sz="1800">
                <a:latin typeface="Calibri" pitchFamily="34" charset="0"/>
              </a:rPr>
              <a:t>User enters input </a:t>
            </a:r>
            <a:endParaRPr lang="en-US" sz="1800" baseline="-25000">
              <a:latin typeface="Calibri" pitchFamily="34" charset="0"/>
            </a:endParaRPr>
          </a:p>
        </p:txBody>
      </p:sp>
      <p:sp>
        <p:nvSpPr>
          <p:cNvPr id="54" name="Oval 53"/>
          <p:cNvSpPr>
            <a:spLocks noChangeArrowheads="1"/>
          </p:cNvSpPr>
          <p:nvPr/>
        </p:nvSpPr>
        <p:spPr bwMode="auto">
          <a:xfrm>
            <a:off x="4114800" y="19812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err="1">
                <a:solidFill>
                  <a:schemeClr val="tx1">
                    <a:alpha val="100000"/>
                  </a:schemeClr>
                </a:solidFill>
              </a:rPr>
              <a:t>U</a:t>
            </a:r>
            <a:r>
              <a:rPr lang="en-US" sz="2800" baseline="-25000" dirty="0" err="1">
                <a:solidFill>
                  <a:schemeClr val="tx1">
                    <a:alpha val="100000"/>
                  </a:schemeClr>
                </a:solidFill>
              </a:rPr>
              <a:t>x</a:t>
            </a:r>
            <a:endParaRPr lang="en-US" sz="2800" baseline="-25000" dirty="0">
              <a:solidFill>
                <a:schemeClr val="tx1">
                  <a:alpha val="100000"/>
                </a:schemeClr>
              </a:solidFill>
            </a:endParaRPr>
          </a:p>
        </p:txBody>
      </p:sp>
      <p:sp>
        <p:nvSpPr>
          <p:cNvPr id="59" name="Oval 58"/>
          <p:cNvSpPr>
            <a:spLocks noChangeArrowheads="1"/>
          </p:cNvSpPr>
          <p:nvPr/>
        </p:nvSpPr>
        <p:spPr bwMode="auto">
          <a:xfrm>
            <a:off x="4114800" y="33528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err="1">
                <a:solidFill>
                  <a:schemeClr val="tx1">
                    <a:alpha val="100000"/>
                  </a:schemeClr>
                </a:solidFill>
              </a:rPr>
              <a:t>P</a:t>
            </a:r>
            <a:r>
              <a:rPr lang="en-US" sz="2800" baseline="-25000" dirty="0" err="1">
                <a:solidFill>
                  <a:schemeClr val="tx1">
                    <a:alpha val="100000"/>
                  </a:schemeClr>
                </a:solidFill>
              </a:rPr>
              <a:t>x</a:t>
            </a:r>
            <a:endParaRPr lang="en-US" sz="2800" baseline="-25000" dirty="0">
              <a:solidFill>
                <a:schemeClr val="tx1">
                  <a:alpha val="100000"/>
                </a:schemeClr>
              </a:solidFill>
            </a:endParaRPr>
          </a:p>
        </p:txBody>
      </p:sp>
      <p:sp>
        <p:nvSpPr>
          <p:cNvPr id="78" name="Oval 77"/>
          <p:cNvSpPr>
            <a:spLocks noChangeArrowheads="1"/>
          </p:cNvSpPr>
          <p:nvPr/>
        </p:nvSpPr>
        <p:spPr bwMode="auto">
          <a:xfrm>
            <a:off x="304800" y="19812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err="1">
                <a:solidFill>
                  <a:schemeClr val="tx1">
                    <a:alpha val="100000"/>
                  </a:schemeClr>
                </a:solidFill>
              </a:rPr>
              <a:t>U</a:t>
            </a:r>
            <a:r>
              <a:rPr lang="en-US" sz="2800" baseline="-25000" dirty="0" err="1">
                <a:solidFill>
                  <a:schemeClr val="tx1">
                    <a:alpha val="100000"/>
                  </a:schemeClr>
                </a:solidFill>
              </a:rPr>
              <a:t>y</a:t>
            </a:r>
            <a:endParaRPr lang="en-US" sz="2800" baseline="-25000" dirty="0">
              <a:solidFill>
                <a:schemeClr val="tx1">
                  <a:alpha val="100000"/>
                </a:schemeClr>
              </a:solidFill>
            </a:endParaRPr>
          </a:p>
        </p:txBody>
      </p:sp>
      <p:sp>
        <p:nvSpPr>
          <p:cNvPr id="79" name="Oval 78"/>
          <p:cNvSpPr>
            <a:spLocks noChangeArrowheads="1"/>
          </p:cNvSpPr>
          <p:nvPr/>
        </p:nvSpPr>
        <p:spPr bwMode="auto">
          <a:xfrm>
            <a:off x="304800" y="33528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err="1">
                <a:solidFill>
                  <a:schemeClr val="tx1">
                    <a:alpha val="100000"/>
                  </a:schemeClr>
                </a:solidFill>
              </a:rPr>
              <a:t>P</a:t>
            </a:r>
            <a:r>
              <a:rPr lang="en-US" sz="2800" baseline="-25000" dirty="0" err="1">
                <a:solidFill>
                  <a:schemeClr val="tx1">
                    <a:alpha val="100000"/>
                  </a:schemeClr>
                </a:solidFill>
              </a:rPr>
              <a:t>y</a:t>
            </a:r>
            <a:endParaRPr lang="en-US" sz="2800" baseline="-25000" dirty="0">
              <a:solidFill>
                <a:schemeClr val="tx1">
                  <a:alpha val="100000"/>
                </a:schemeClr>
              </a:solidFill>
            </a:endParaRPr>
          </a:p>
        </p:txBody>
      </p:sp>
      <p:cxnSp>
        <p:nvCxnSpPr>
          <p:cNvPr id="80" name="Straight Arrow Connector 79"/>
          <p:cNvCxnSpPr/>
          <p:nvPr/>
        </p:nvCxnSpPr>
        <p:spPr>
          <a:xfrm>
            <a:off x="1828800" y="3810000"/>
            <a:ext cx="22098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a:off x="838200" y="3429000"/>
            <a:ext cx="3048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6400800" y="1447800"/>
            <a:ext cx="1066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800" dirty="0"/>
              <a:t>Master</a:t>
            </a:r>
          </a:p>
        </p:txBody>
      </p:sp>
      <p:sp>
        <p:nvSpPr>
          <p:cNvPr id="67" name="Right Arrow 66"/>
          <p:cNvSpPr/>
          <p:nvPr/>
        </p:nvSpPr>
        <p:spPr>
          <a:xfrm>
            <a:off x="1447800" y="4648200"/>
            <a:ext cx="381000" cy="304800"/>
          </a:xfrm>
          <a:prstGeom prst="rightArrow">
            <a:avLst>
              <a:gd name="adj1" fmla="val 5000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endParaRPr lang="en-US" sz="1800"/>
          </a:p>
        </p:txBody>
      </p:sp>
      <p:sp>
        <p:nvSpPr>
          <p:cNvPr id="70" name="TextBox 69"/>
          <p:cNvSpPr txBox="1"/>
          <p:nvPr/>
        </p:nvSpPr>
        <p:spPr>
          <a:xfrm>
            <a:off x="381000" y="4419600"/>
            <a:ext cx="1066800" cy="73866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eaLnBrk="1" fontAlgn="auto" hangingPunct="1">
              <a:spcBef>
                <a:spcPts val="0"/>
              </a:spcBef>
              <a:spcAft>
                <a:spcPts val="0"/>
              </a:spcAft>
              <a:defRPr/>
            </a:pPr>
            <a:r>
              <a:rPr lang="en-US" sz="1400" dirty="0" smtClean="0"/>
              <a:t>Pair programming</a:t>
            </a:r>
            <a:endParaRPr lang="en-US" sz="1400" dirty="0"/>
          </a:p>
        </p:txBody>
      </p:sp>
      <p:sp>
        <p:nvSpPr>
          <p:cNvPr id="73" name="TextBox 72"/>
          <p:cNvSpPr txBox="1"/>
          <p:nvPr/>
        </p:nvSpPr>
        <p:spPr>
          <a:xfrm>
            <a:off x="1828800" y="4419600"/>
            <a:ext cx="762000" cy="76200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eaLnBrk="1" fontAlgn="auto" hangingPunct="1">
              <a:spcBef>
                <a:spcPts val="0"/>
              </a:spcBef>
              <a:spcAft>
                <a:spcPts val="0"/>
              </a:spcAft>
              <a:defRPr/>
            </a:pPr>
            <a:r>
              <a:rPr lang="en-US" sz="1600" dirty="0"/>
              <a:t> </a:t>
            </a:r>
            <a:r>
              <a:rPr lang="en-US" sz="1400" dirty="0" smtClean="0"/>
              <a:t>State of the union</a:t>
            </a:r>
            <a:endParaRPr lang="en-US" sz="1400" dirty="0"/>
          </a:p>
        </p:txBody>
      </p:sp>
      <p:pic>
        <p:nvPicPr>
          <p:cNvPr id="74" name="~PP734.WAV">
            <a:hlinkClick r:id="" action="ppaction://media"/>
          </p:cNvPr>
          <p:cNvPicPr>
            <a:picLocks noRot="1" noChangeAspect="1"/>
          </p:cNvPicPr>
          <p:nvPr>
            <a:wavAudioFile r:embed="rId2" name="~PP734.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3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par>
                                <p:cTn id="35" presetID="26" presetClass="emph" presetSubtype="0" repeatCount="2000" fill="hold" nodeType="withEffect">
                                  <p:stCondLst>
                                    <p:cond delay="0"/>
                                  </p:stCondLst>
                                  <p:childTnLst>
                                    <p:animEffect transition="out" filter="fade">
                                      <p:cBhvr>
                                        <p:cTn id="36" dur="500" tmFilter="0, 0; .2, .5; .8, .5; 1, 0"/>
                                        <p:tgtEl>
                                          <p:spTgt spid="80"/>
                                        </p:tgtEl>
                                      </p:cBhvr>
                                    </p:animEffect>
                                    <p:animScale>
                                      <p:cBhvr>
                                        <p:cTn id="37" dur="250" autoRev="1" fill="hold"/>
                                        <p:tgtEl>
                                          <p:spTgt spid="80"/>
                                        </p:tgtEl>
                                      </p:cBhvr>
                                      <p:by x="105000" y="105000"/>
                                    </p:animScale>
                                  </p:childTnLst>
                                </p:cTn>
                              </p:par>
                              <p:par>
                                <p:cTn id="38" presetID="26" presetClass="emph" presetSubtype="0" repeatCount="2000" fill="hold" nodeType="withEffect">
                                  <p:stCondLst>
                                    <p:cond delay="0"/>
                                  </p:stCondLst>
                                  <p:childTnLst>
                                    <p:animEffect transition="out" filter="fade">
                                      <p:cBhvr>
                                        <p:cTn id="39" dur="500" tmFilter="0, 0; .2, .5; .8, .5; 1, 0"/>
                                        <p:tgtEl>
                                          <p:spTgt spid="11"/>
                                        </p:tgtEl>
                                      </p:cBhvr>
                                    </p:animEffect>
                                    <p:animScale>
                                      <p:cBhvr>
                                        <p:cTn id="40" dur="250" autoRev="1" fill="hold"/>
                                        <p:tgtEl>
                                          <p:spTgt spid="11"/>
                                        </p:tgtEl>
                                      </p:cBhvr>
                                      <p:by x="105000" y="105000"/>
                                    </p:animScale>
                                  </p:childTnLst>
                                </p:cTn>
                              </p:par>
                              <p:par>
                                <p:cTn id="41" presetID="26" presetClass="emph" presetSubtype="0" repeatCount="2000" fill="hold" nodeType="withEffect">
                                  <p:stCondLst>
                                    <p:cond delay="0"/>
                                  </p:stCondLst>
                                  <p:childTnLst>
                                    <p:animEffect transition="out" filter="fade">
                                      <p:cBhvr>
                                        <p:cTn id="42" dur="500" tmFilter="0, 0; .2, .5; .8, .5; 1, 0"/>
                                        <p:tgtEl>
                                          <p:spTgt spid="82"/>
                                        </p:tgtEl>
                                      </p:cBhvr>
                                    </p:animEffect>
                                    <p:animScale>
                                      <p:cBhvr>
                                        <p:cTn id="43" dur="250" autoRev="1" fill="hold"/>
                                        <p:tgtEl>
                                          <p:spTgt spid="82"/>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72"/>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69"/>
                                        </p:tgtEl>
                                        <p:attrNameLst>
                                          <p:attrName>style.visibility</p:attrName>
                                        </p:attrNameLst>
                                      </p:cBhvr>
                                      <p:to>
                                        <p:strVal val="visible"/>
                                      </p:to>
                                    </p:set>
                                  </p:childTnLst>
                                </p:cTn>
                              </p:par>
                              <p:par>
                                <p:cTn id="50" presetID="10" presetClass="exit" presetSubtype="0" fill="hold" grpId="0" nodeType="withEffect">
                                  <p:stCondLst>
                                    <p:cond delay="0"/>
                                  </p:stCondLst>
                                  <p:childTnLst>
                                    <p:animEffect transition="out" filter="fade">
                                      <p:cBhvr>
                                        <p:cTn id="51" dur="1000"/>
                                        <p:tgtEl>
                                          <p:spTgt spid="38"/>
                                        </p:tgtEl>
                                      </p:cBhvr>
                                    </p:animEffect>
                                    <p:set>
                                      <p:cBhvr>
                                        <p:cTn id="52" dur="1" fill="hold">
                                          <p:stCondLst>
                                            <p:cond delay="999"/>
                                          </p:stCondLst>
                                        </p:cTn>
                                        <p:tgtEl>
                                          <p:spTgt spid="3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1000"/>
                                        <p:tgtEl>
                                          <p:spTgt spid="32"/>
                                        </p:tgtEl>
                                      </p:cBhvr>
                                    </p:animEffect>
                                    <p:set>
                                      <p:cBhvr>
                                        <p:cTn id="55" dur="1" fill="hold">
                                          <p:stCondLst>
                                            <p:cond delay="999"/>
                                          </p:stCondLst>
                                        </p:cTn>
                                        <p:tgtEl>
                                          <p:spTgt spid="32"/>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fade">
                                      <p:cBhvr>
                                        <p:cTn id="58" dur="1000"/>
                                        <p:tgtEl>
                                          <p:spTgt spid="55"/>
                                        </p:tgtEl>
                                      </p:cBhvr>
                                    </p:animEffect>
                                  </p:childTnLst>
                                </p:cTn>
                              </p:par>
                              <p:par>
                                <p:cTn id="59" presetID="10" presetClass="entr" presetSubtype="0" fill="hold"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1000"/>
                                        <p:tgtEl>
                                          <p:spTgt spid="51"/>
                                        </p:tgtEl>
                                      </p:cBhvr>
                                    </p:animEffect>
                                  </p:childTnLst>
                                </p:cTn>
                              </p:par>
                              <p:par>
                                <p:cTn id="62" presetID="0" presetClass="path" presetSubtype="0" accel="50000" decel="50000" fill="hold" grpId="0" nodeType="withEffect">
                                  <p:stCondLst>
                                    <p:cond delay="0"/>
                                  </p:stCondLst>
                                  <p:childTnLst>
                                    <p:animMotion origin="layout" path="M 3.33333E-6 4.44444E-6 L 3.33333E-6 0.03333 " pathEditMode="relative" ptsTypes="AA">
                                      <p:cBhvr>
                                        <p:cTn id="63" dur="1000" fill="hold"/>
                                        <p:tgtEl>
                                          <p:spTgt spid="63"/>
                                        </p:tgtEl>
                                        <p:attrNameLst>
                                          <p:attrName>ppt_x</p:attrName>
                                          <p:attrName>ppt_y</p:attrName>
                                        </p:attrNameLst>
                                      </p:cBhvr>
                                    </p:animMotion>
                                  </p:childTnLst>
                                </p:cTn>
                              </p:par>
                              <p:par>
                                <p:cTn id="64" presetID="0" presetClass="path" presetSubtype="0" accel="50000" decel="50000" fill="hold" nodeType="withEffect">
                                  <p:stCondLst>
                                    <p:cond delay="0"/>
                                  </p:stCondLst>
                                  <p:childTnLst>
                                    <p:animMotion origin="layout" path="M 0 0 L 0 0.05556 " pathEditMode="relative" ptsTypes="AA">
                                      <p:cBhvr>
                                        <p:cTn id="65" dur="1000" fill="hold"/>
                                        <p:tgtEl>
                                          <p:spTgt spid="31"/>
                                        </p:tgtEl>
                                        <p:attrNameLst>
                                          <p:attrName>ppt_x</p:attrName>
                                          <p:attrName>ppt_y</p:attrName>
                                        </p:attrNameLst>
                                      </p:cBhvr>
                                    </p:animMotion>
                                  </p:childTnLst>
                                </p:cTn>
                              </p:par>
                              <p:par>
                                <p:cTn id="66" presetID="0" presetClass="path" presetSubtype="0" accel="50000" decel="50000" fill="hold" nodeType="withEffect">
                                  <p:stCondLst>
                                    <p:cond delay="0"/>
                                  </p:stCondLst>
                                  <p:childTnLst>
                                    <p:animMotion origin="layout" path="M 0 0 L 0 0.05556 " pathEditMode="relative" ptsTypes="AA">
                                      <p:cBhvr>
                                        <p:cTn id="67" dur="1000" fill="hold"/>
                                        <p:tgtEl>
                                          <p:spTgt spid="33"/>
                                        </p:tgtEl>
                                        <p:attrNameLst>
                                          <p:attrName>ppt_x</p:attrName>
                                          <p:attrName>ppt_y</p:attrName>
                                        </p:attrNameLst>
                                      </p:cBhvr>
                                    </p:animMotion>
                                  </p:childTnLst>
                                </p:cTn>
                              </p:par>
                              <p:par>
                                <p:cTn id="68" presetID="0" presetClass="path" presetSubtype="0" accel="50000" decel="50000" fill="hold" nodeType="withEffect">
                                  <p:stCondLst>
                                    <p:cond delay="0"/>
                                  </p:stCondLst>
                                  <p:childTnLst>
                                    <p:animMotion origin="layout" path="M 0 0 L 0 0.05556 " pathEditMode="relative" ptsTypes="AA">
                                      <p:cBhvr>
                                        <p:cTn id="69" dur="1000" fill="hold"/>
                                        <p:tgtEl>
                                          <p:spTgt spid="35"/>
                                        </p:tgtEl>
                                        <p:attrNameLst>
                                          <p:attrName>ppt_x</p:attrName>
                                          <p:attrName>ppt_y</p:attrName>
                                        </p:attrNameLst>
                                      </p:cBhvr>
                                    </p:animMotion>
                                  </p:childTnLst>
                                </p:cTn>
                              </p:par>
                              <p:par>
                                <p:cTn id="70" presetID="0" presetClass="path" presetSubtype="0" accel="50000" decel="50000" fill="hold" grpId="0" nodeType="withEffect">
                                  <p:stCondLst>
                                    <p:cond delay="0"/>
                                  </p:stCondLst>
                                  <p:childTnLst>
                                    <p:animMotion origin="layout" path="M 0 0 L 0 0.05556 " pathEditMode="relative" ptsTypes="AA">
                                      <p:cBhvr>
                                        <p:cTn id="71" dur="1000" fill="hold"/>
                                        <p:tgtEl>
                                          <p:spTgt spid="42"/>
                                        </p:tgtEl>
                                        <p:attrNameLst>
                                          <p:attrName>ppt_x</p:attrName>
                                          <p:attrName>ppt_y</p:attrName>
                                        </p:attrNameLst>
                                      </p:cBhvr>
                                    </p:animMotion>
                                  </p:childTnLst>
                                </p:cTn>
                              </p:par>
                              <p:par>
                                <p:cTn id="72" presetID="0" presetClass="path" presetSubtype="0" accel="50000" decel="50000" fill="hold" grpId="0" nodeType="withEffect">
                                  <p:stCondLst>
                                    <p:cond delay="0"/>
                                  </p:stCondLst>
                                  <p:childTnLst>
                                    <p:animMotion origin="layout" path="M 0 0 L 0 0.05556 " pathEditMode="relative" ptsTypes="AA">
                                      <p:cBhvr>
                                        <p:cTn id="73" dur="1000" fill="hold"/>
                                        <p:tgtEl>
                                          <p:spTgt spid="46"/>
                                        </p:tgtEl>
                                        <p:attrNameLst>
                                          <p:attrName>ppt_x</p:attrName>
                                          <p:attrName>ppt_y</p:attrName>
                                        </p:attrNameLst>
                                      </p:cBhvr>
                                    </p:animMotion>
                                  </p:childTnLst>
                                </p:cTn>
                              </p:par>
                              <p:par>
                                <p:cTn id="74" presetID="0" presetClass="path" presetSubtype="0" accel="50000" decel="50000" fill="hold" nodeType="withEffect">
                                  <p:stCondLst>
                                    <p:cond delay="0"/>
                                  </p:stCondLst>
                                  <p:childTnLst>
                                    <p:animMotion origin="layout" path="M 0 0 L 0 0.05556 " pathEditMode="relative" ptsTypes="AA">
                                      <p:cBhvr>
                                        <p:cTn id="75" dur="1000" fill="hold"/>
                                        <p:tgtEl>
                                          <p:spTgt spid="52"/>
                                        </p:tgtEl>
                                        <p:attrNameLst>
                                          <p:attrName>ppt_x</p:attrName>
                                          <p:attrName>ppt_y</p:attrName>
                                        </p:attrNameLst>
                                      </p:cBhvr>
                                    </p:animMotion>
                                  </p:childTnLst>
                                </p:cTn>
                              </p:par>
                              <p:par>
                                <p:cTn id="76" presetID="0" presetClass="path" presetSubtype="0" accel="50000" decel="50000" fill="hold" nodeType="withEffect">
                                  <p:stCondLst>
                                    <p:cond delay="0"/>
                                  </p:stCondLst>
                                  <p:childTnLst>
                                    <p:animMotion origin="layout" path="M 0 0 L 0 0.05556 " pathEditMode="relative" ptsTypes="AA">
                                      <p:cBhvr>
                                        <p:cTn id="77" dur="1000" fill="hold"/>
                                        <p:tgtEl>
                                          <p:spTgt spid="53"/>
                                        </p:tgtEl>
                                        <p:attrNameLst>
                                          <p:attrName>ppt_x</p:attrName>
                                          <p:attrName>ppt_y</p:attrName>
                                        </p:attrNameLst>
                                      </p:cBhvr>
                                    </p:animMotion>
                                  </p:childTnLst>
                                </p:cTn>
                              </p:par>
                              <p:par>
                                <p:cTn id="78" presetID="0" presetClass="path" presetSubtype="0" accel="50000" decel="50000" fill="hold" nodeType="withEffect">
                                  <p:stCondLst>
                                    <p:cond delay="0"/>
                                  </p:stCondLst>
                                  <p:childTnLst>
                                    <p:animMotion origin="layout" path="M 0 0 L 0 0.05556 " pathEditMode="relative" ptsTypes="AA">
                                      <p:cBhvr>
                                        <p:cTn id="79" dur="1000" fill="hold"/>
                                        <p:tgtEl>
                                          <p:spTgt spid="44"/>
                                        </p:tgtEl>
                                        <p:attrNameLst>
                                          <p:attrName>ppt_x</p:attrName>
                                          <p:attrName>ppt_y</p:attrName>
                                        </p:attrNameLst>
                                      </p:cBhvr>
                                    </p:animMotion>
                                  </p:childTnLst>
                                </p:cTn>
                              </p:par>
                              <p:par>
                                <p:cTn id="80" presetID="0" presetClass="path" presetSubtype="0" accel="50000" decel="50000" fill="hold" grpId="0" nodeType="withEffect">
                                  <p:stCondLst>
                                    <p:cond delay="0"/>
                                  </p:stCondLst>
                                  <p:childTnLst>
                                    <p:animMotion origin="layout" path="M 0 0 L 0 0.05556 " pathEditMode="relative" ptsTypes="AA">
                                      <p:cBhvr>
                                        <p:cTn id="81" dur="1000" fill="hold"/>
                                        <p:tgtEl>
                                          <p:spTgt spid="45"/>
                                        </p:tgtEl>
                                        <p:attrNameLst>
                                          <p:attrName>ppt_x</p:attrName>
                                          <p:attrName>ppt_y</p:attrName>
                                        </p:attrNameLst>
                                      </p:cBhvr>
                                    </p:animMotion>
                                  </p:childTnLst>
                                </p:cTn>
                              </p:par>
                              <p:par>
                                <p:cTn id="82" presetID="0" presetClass="path" presetSubtype="0" accel="50000" decel="50000" fill="hold" nodeType="withEffect">
                                  <p:stCondLst>
                                    <p:cond delay="0"/>
                                  </p:stCondLst>
                                  <p:childTnLst>
                                    <p:animMotion origin="layout" path="M 0 0 L 0 0.05556 " pathEditMode="relative" ptsTypes="AA">
                                      <p:cBhvr>
                                        <p:cTn id="83" dur="1000" fill="hold"/>
                                        <p:tgtEl>
                                          <p:spTgt spid="56"/>
                                        </p:tgtEl>
                                        <p:attrNameLst>
                                          <p:attrName>ppt_x</p:attrName>
                                          <p:attrName>ppt_y</p:attrName>
                                        </p:attrNameLst>
                                      </p:cBhvr>
                                    </p:animMotion>
                                  </p:childTnLst>
                                </p:cTn>
                              </p:par>
                              <p:par>
                                <p:cTn id="84" presetID="0" presetClass="path" presetSubtype="0" accel="50000" decel="50000" fill="hold" grpId="0" nodeType="withEffect">
                                  <p:stCondLst>
                                    <p:cond delay="0"/>
                                  </p:stCondLst>
                                  <p:childTnLst>
                                    <p:animMotion origin="layout" path="M 0 0 L 0 0.05556 " pathEditMode="relative" ptsTypes="AA">
                                      <p:cBhvr>
                                        <p:cTn id="85" dur="1000" fill="hold"/>
                                        <p:tgtEl>
                                          <p:spTgt spid="64"/>
                                        </p:tgtEl>
                                        <p:attrNameLst>
                                          <p:attrName>ppt_x</p:attrName>
                                          <p:attrName>ppt_y</p:attrName>
                                        </p:attrNameLst>
                                      </p:cBhvr>
                                    </p:animMotion>
                                  </p:childTnLst>
                                </p:cTn>
                              </p:par>
                              <p:par>
                                <p:cTn id="86" presetID="0" presetClass="path" presetSubtype="0" accel="50000" decel="50000" fill="hold" grpId="0" nodeType="withEffect">
                                  <p:stCondLst>
                                    <p:cond delay="0"/>
                                  </p:stCondLst>
                                  <p:childTnLst>
                                    <p:animMotion origin="layout" path="M 0 0 L 0 0.05556 " pathEditMode="relative" ptsTypes="AA">
                                      <p:cBhvr>
                                        <p:cTn id="87" dur="1000" fill="hold"/>
                                        <p:tgtEl>
                                          <p:spTgt spid="65"/>
                                        </p:tgtEl>
                                        <p:attrNameLst>
                                          <p:attrName>ppt_x</p:attrName>
                                          <p:attrName>ppt_y</p:attrName>
                                        </p:attrNameLst>
                                      </p:cBhvr>
                                    </p:animMotion>
                                  </p:childTnLst>
                                </p:cTn>
                              </p:par>
                              <p:par>
                                <p:cTn id="88" presetID="0" presetClass="path" presetSubtype="0" accel="50000" decel="50000" fill="hold" grpId="0" nodeType="withEffect">
                                  <p:stCondLst>
                                    <p:cond delay="0"/>
                                  </p:stCondLst>
                                  <p:childTnLst>
                                    <p:animMotion origin="layout" path="M 0 0 L 0 0.05556 " pathEditMode="relative" ptsTypes="AA">
                                      <p:cBhvr>
                                        <p:cTn id="89" dur="1000" fill="hold"/>
                                        <p:tgtEl>
                                          <p:spTgt spid="66"/>
                                        </p:tgtEl>
                                        <p:attrNameLst>
                                          <p:attrName>ppt_x</p:attrName>
                                          <p:attrName>ppt_y</p:attrName>
                                        </p:attrNameLst>
                                      </p:cBhvr>
                                    </p:animMotion>
                                  </p:childTnLst>
                                </p:cTn>
                              </p:par>
                              <p:par>
                                <p:cTn id="90" presetID="10" presetClass="entr" presetSubtype="0" fill="hold" grpId="0" nodeType="withEffect">
                                  <p:stCondLst>
                                    <p:cond delay="0"/>
                                  </p:stCondLst>
                                  <p:childTnLst>
                                    <p:set>
                                      <p:cBhvr>
                                        <p:cTn id="91" dur="1" fill="hold">
                                          <p:stCondLst>
                                            <p:cond delay="0"/>
                                          </p:stCondLst>
                                        </p:cTn>
                                        <p:tgtEl>
                                          <p:spTgt spid="71"/>
                                        </p:tgtEl>
                                        <p:attrNameLst>
                                          <p:attrName>style.visibility</p:attrName>
                                        </p:attrNameLst>
                                      </p:cBhvr>
                                      <p:to>
                                        <p:strVal val="visible"/>
                                      </p:to>
                                    </p:set>
                                    <p:animEffect transition="in" filter="fade">
                                      <p:cBhvr>
                                        <p:cTn id="92"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93" fill="hold" display="0">
                  <p:stCondLst>
                    <p:cond delay="indefinite"/>
                  </p:stCondLst>
                  <p:endCondLst>
                    <p:cond evt="onPrev" delay="0">
                      <p:tgtEl>
                        <p:sldTgt/>
                      </p:tgtEl>
                    </p:cond>
                    <p:cond evt="onStopAudio" delay="0">
                      <p:tgtEl>
                        <p:sldTgt/>
                      </p:tgtEl>
                    </p:cond>
                  </p:endCondLst>
                </p:cTn>
                <p:tgtEl>
                  <p:spTgt spid="74"/>
                </p:tgtEl>
              </p:cMediaNode>
            </p:audio>
          </p:childTnLst>
        </p:cTn>
      </p:par>
    </p:tnLst>
    <p:bldLst>
      <p:bldP spid="38" grpId="0" animBg="1"/>
      <p:bldP spid="42" grpId="0" animBg="1"/>
      <p:bldP spid="46" grpId="0" animBg="1"/>
      <p:bldP spid="45" grpId="0" animBg="1"/>
      <p:bldP spid="63" grpId="0" animBg="1"/>
      <p:bldP spid="64" grpId="0" animBg="1"/>
      <p:bldP spid="65" grpId="0" animBg="1"/>
      <p:bldP spid="66" grpId="0" animBg="1"/>
      <p:bldP spid="55" grpId="0" animBg="1"/>
      <p:bldP spid="71" grpId="0" animBg="1"/>
      <p:bldP spid="72" grpId="0" animBg="1"/>
      <p:bldP spid="62" grpId="0" animBg="1"/>
      <p:bldP spid="70" grpId="0" animBg="1"/>
      <p:bldP spid="7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lide Number Placeholder 3"/>
          <p:cNvSpPr>
            <a:spLocks noGrp="1"/>
          </p:cNvSpPr>
          <p:nvPr>
            <p:ph type="sldNum" sz="quarter" idx="12"/>
          </p:nvPr>
        </p:nvSpPr>
        <p:spPr/>
        <p:txBody>
          <a:bodyPr/>
          <a:lstStyle/>
          <a:p>
            <a:fld id="{E8444F20-629A-4295-8C82-ED94B5B70A15}" type="slidenum">
              <a:rPr lang="en-US"/>
              <a:pPr/>
              <a:t>15</a:t>
            </a:fld>
            <a:endParaRPr lang="en-US"/>
          </a:p>
        </p:txBody>
      </p:sp>
      <p:sp>
        <p:nvSpPr>
          <p:cNvPr id="1543170" name="Title 1"/>
          <p:cNvSpPr>
            <a:spLocks noGrp="1"/>
          </p:cNvSpPr>
          <p:nvPr>
            <p:ph type="title" idx="4294967295"/>
          </p:nvPr>
        </p:nvSpPr>
        <p:spPr/>
        <p:txBody>
          <a:bodyPr/>
          <a:lstStyle/>
          <a:p>
            <a:pPr eaLnBrk="1" hangingPunct="1"/>
            <a:r>
              <a:rPr lang="en-US"/>
              <a:t>Cluster Size</a:t>
            </a:r>
          </a:p>
        </p:txBody>
      </p:sp>
      <p:sp>
        <p:nvSpPr>
          <p:cNvPr id="4" name="Oval 3"/>
          <p:cNvSpPr>
            <a:spLocks noChangeArrowheads="1"/>
          </p:cNvSpPr>
          <p:nvPr/>
        </p:nvSpPr>
        <p:spPr bwMode="auto">
          <a:xfrm>
            <a:off x="1143000" y="19812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endParaRPr lang="en-US" sz="2800" baseline="-25000" dirty="0"/>
          </a:p>
        </p:txBody>
      </p:sp>
      <p:sp>
        <p:nvSpPr>
          <p:cNvPr id="5" name="Oval 4"/>
          <p:cNvSpPr>
            <a:spLocks noChangeArrowheads="1"/>
          </p:cNvSpPr>
          <p:nvPr/>
        </p:nvSpPr>
        <p:spPr bwMode="auto">
          <a:xfrm>
            <a:off x="2209800" y="1981200"/>
            <a:ext cx="533400" cy="5334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wrap="none" anchor="ctr"/>
          <a:lstStyle/>
          <a:p>
            <a:pPr>
              <a:spcBef>
                <a:spcPct val="0"/>
              </a:spcBef>
              <a:defRPr/>
            </a:pPr>
            <a:r>
              <a:rPr lang="en-US" sz="1800" dirty="0" err="1">
                <a:solidFill>
                  <a:schemeClr val="tx1">
                    <a:alpha val="100000"/>
                  </a:schemeClr>
                </a:solidFill>
              </a:rPr>
              <a:t>U</a:t>
            </a:r>
            <a:r>
              <a:rPr lang="en-US" sz="2800" baseline="-25000" dirty="0" err="1">
                <a:solidFill>
                  <a:schemeClr val="tx1">
                    <a:alpha val="100000"/>
                  </a:schemeClr>
                </a:solidFill>
              </a:rPr>
              <a:t>j</a:t>
            </a:r>
            <a:endParaRPr lang="en-US" sz="2800" baseline="-25000" dirty="0"/>
          </a:p>
        </p:txBody>
      </p:sp>
      <p:sp>
        <p:nvSpPr>
          <p:cNvPr id="6" name="Oval 5"/>
          <p:cNvSpPr>
            <a:spLocks noChangeArrowheads="1"/>
          </p:cNvSpPr>
          <p:nvPr/>
        </p:nvSpPr>
        <p:spPr bwMode="auto">
          <a:xfrm>
            <a:off x="1143000" y="33528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sp>
        <p:nvSpPr>
          <p:cNvPr id="7" name="Oval 6"/>
          <p:cNvSpPr>
            <a:spLocks noChangeArrowheads="1"/>
          </p:cNvSpPr>
          <p:nvPr/>
        </p:nvSpPr>
        <p:spPr bwMode="auto">
          <a:xfrm>
            <a:off x="3276600" y="19812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p>
        </p:txBody>
      </p:sp>
      <p:sp>
        <p:nvSpPr>
          <p:cNvPr id="8" name="Oval 7"/>
          <p:cNvSpPr>
            <a:spLocks noChangeArrowheads="1"/>
          </p:cNvSpPr>
          <p:nvPr/>
        </p:nvSpPr>
        <p:spPr bwMode="auto">
          <a:xfrm>
            <a:off x="3276600" y="33528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cxnSp>
        <p:nvCxnSpPr>
          <p:cNvPr id="9" name="Straight Arrow Connector 8"/>
          <p:cNvCxnSpPr/>
          <p:nvPr/>
        </p:nvCxnSpPr>
        <p:spPr>
          <a:xfrm rot="5400000">
            <a:off x="1030288" y="2933700"/>
            <a:ext cx="531812"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a:off x="1179513" y="2933700"/>
            <a:ext cx="534988" cy="1587"/>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828800" y="3657600"/>
            <a:ext cx="12954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a:off x="1600200" y="2667000"/>
            <a:ext cx="685800" cy="53340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2" name="Group 24"/>
          <p:cNvGrpSpPr>
            <a:grpSpLocks/>
          </p:cNvGrpSpPr>
          <p:nvPr/>
        </p:nvGrpSpPr>
        <p:grpSpPr bwMode="auto">
          <a:xfrm>
            <a:off x="1600200" y="3886200"/>
            <a:ext cx="304800" cy="304800"/>
            <a:chOff x="533400" y="3048000"/>
            <a:chExt cx="381000" cy="381000"/>
          </a:xfrm>
        </p:grpSpPr>
        <p:sp>
          <p:nvSpPr>
            <p:cNvPr id="14" name="Oval 13"/>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15" name="Pie 14"/>
            <p:cNvSpPr/>
            <p:nvPr/>
          </p:nvSpPr>
          <p:spPr>
            <a:xfrm>
              <a:off x="533400" y="3048000"/>
              <a:ext cx="381000" cy="381000"/>
            </a:xfrm>
            <a:prstGeom prst="pie">
              <a:avLst>
                <a:gd name="adj1" fmla="val 3068800"/>
                <a:gd name="adj2" fmla="val 16200000"/>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endParaRPr lang="en-US" sz="1800">
                <a:solidFill>
                  <a:schemeClr val="tx1"/>
                </a:solidFill>
              </a:endParaRPr>
            </a:p>
          </p:txBody>
        </p:sp>
      </p:grpSp>
      <p:grpSp>
        <p:nvGrpSpPr>
          <p:cNvPr id="3" name="Group 24"/>
          <p:cNvGrpSpPr>
            <a:grpSpLocks/>
          </p:cNvGrpSpPr>
          <p:nvPr/>
        </p:nvGrpSpPr>
        <p:grpSpPr bwMode="auto">
          <a:xfrm>
            <a:off x="1600200" y="1600200"/>
            <a:ext cx="304800" cy="304800"/>
            <a:chOff x="533400" y="3048000"/>
            <a:chExt cx="381000" cy="381000"/>
          </a:xfrm>
        </p:grpSpPr>
        <p:sp>
          <p:nvSpPr>
            <p:cNvPr id="17" name="Oval 16"/>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18" name="Pie 17"/>
            <p:cNvSpPr/>
            <p:nvPr/>
          </p:nvSpPr>
          <p:spPr>
            <a:xfrm>
              <a:off x="533400" y="3048000"/>
              <a:ext cx="381000" cy="381000"/>
            </a:xfrm>
            <a:prstGeom prst="pi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endParaRPr lang="en-US" sz="1800">
                <a:solidFill>
                  <a:schemeClr val="tx1"/>
                </a:solidFill>
              </a:endParaRPr>
            </a:p>
          </p:txBody>
        </p:sp>
      </p:grpSp>
      <p:cxnSp>
        <p:nvCxnSpPr>
          <p:cNvPr id="31" name="Straight Connector 30"/>
          <p:cNvCxnSpPr/>
          <p:nvPr/>
        </p:nvCxnSpPr>
        <p:spPr>
          <a:xfrm>
            <a:off x="6705600" y="46466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6516688" y="2705100"/>
            <a:ext cx="6842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05600" y="40370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705600" y="23622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705600" y="30464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38" name="Left Brace 37"/>
          <p:cNvSpPr/>
          <p:nvPr/>
        </p:nvSpPr>
        <p:spPr>
          <a:xfrm>
            <a:off x="6553200" y="2362200"/>
            <a:ext cx="228600" cy="6858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42" name="Left Brace 41"/>
          <p:cNvSpPr/>
          <p:nvPr/>
        </p:nvSpPr>
        <p:spPr>
          <a:xfrm>
            <a:off x="6553200" y="3048000"/>
            <a:ext cx="228600" cy="990600"/>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46" name="Left Brace 45"/>
          <p:cNvSpPr/>
          <p:nvPr/>
        </p:nvSpPr>
        <p:spPr>
          <a:xfrm>
            <a:off x="6553200" y="4038600"/>
            <a:ext cx="228600" cy="609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52" name="Straight Connector 51"/>
          <p:cNvCxnSpPr/>
          <p:nvPr/>
        </p:nvCxnSpPr>
        <p:spPr>
          <a:xfrm rot="5400000">
            <a:off x="6362701" y="3543300"/>
            <a:ext cx="990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6554788" y="4343400"/>
            <a:ext cx="608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705600" y="52562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45" name="Left Brace 44"/>
          <p:cNvSpPr/>
          <p:nvPr/>
        </p:nvSpPr>
        <p:spPr>
          <a:xfrm>
            <a:off x="6553200" y="4648200"/>
            <a:ext cx="228600" cy="609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56" name="Straight Connector 55"/>
          <p:cNvCxnSpPr/>
          <p:nvPr/>
        </p:nvCxnSpPr>
        <p:spPr>
          <a:xfrm rot="5400000">
            <a:off x="6554788" y="4953000"/>
            <a:ext cx="608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096000" y="2057400"/>
            <a:ext cx="762000" cy="30480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7010400" y="2514600"/>
            <a:ext cx="1752600" cy="381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en-US" sz="1800" dirty="0"/>
              <a:t>Forward Input</a:t>
            </a:r>
          </a:p>
        </p:txBody>
      </p:sp>
      <p:sp>
        <p:nvSpPr>
          <p:cNvPr id="64" name="Rectangle 63"/>
          <p:cNvSpPr/>
          <p:nvPr/>
        </p:nvSpPr>
        <p:spPr>
          <a:xfrm>
            <a:off x="7010400" y="3352800"/>
            <a:ext cx="1752600" cy="3810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eaLnBrk="1" fontAlgn="auto" hangingPunct="1">
              <a:spcBef>
                <a:spcPts val="0"/>
              </a:spcBef>
              <a:spcAft>
                <a:spcPts val="0"/>
              </a:spcAft>
              <a:defRPr/>
            </a:pPr>
            <a:r>
              <a:rPr lang="en-US" sz="1800" dirty="0"/>
              <a:t>Process Input</a:t>
            </a:r>
          </a:p>
        </p:txBody>
      </p:sp>
      <p:sp>
        <p:nvSpPr>
          <p:cNvPr id="65" name="Rectangle 64"/>
          <p:cNvSpPr/>
          <p:nvPr/>
        </p:nvSpPr>
        <p:spPr>
          <a:xfrm>
            <a:off x="7010400" y="4114800"/>
            <a:ext cx="1752600" cy="3810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eaLnBrk="1" fontAlgn="auto" hangingPunct="1">
              <a:spcBef>
                <a:spcPts val="0"/>
              </a:spcBef>
              <a:spcAft>
                <a:spcPts val="0"/>
              </a:spcAft>
              <a:defRPr/>
            </a:pPr>
            <a:r>
              <a:rPr lang="en-US" sz="1800" dirty="0"/>
              <a:t>Send Output</a:t>
            </a:r>
          </a:p>
        </p:txBody>
      </p:sp>
      <p:sp>
        <p:nvSpPr>
          <p:cNvPr id="66" name="Rectangle 65"/>
          <p:cNvSpPr/>
          <p:nvPr/>
        </p:nvSpPr>
        <p:spPr>
          <a:xfrm>
            <a:off x="7010400" y="4724400"/>
            <a:ext cx="1752600" cy="381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US" sz="1800" dirty="0"/>
              <a:t>Process Output</a:t>
            </a:r>
          </a:p>
        </p:txBody>
      </p:sp>
      <p:sp>
        <p:nvSpPr>
          <p:cNvPr id="58" name="Rectangle 57"/>
          <p:cNvSpPr/>
          <p:nvPr/>
        </p:nvSpPr>
        <p:spPr>
          <a:xfrm>
            <a:off x="304800" y="4267200"/>
            <a:ext cx="4419600" cy="990600"/>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eaLnBrk="1" fontAlgn="auto" hangingPunct="1">
              <a:spcBef>
                <a:spcPts val="0"/>
              </a:spcBef>
              <a:spcAft>
                <a:spcPts val="0"/>
              </a:spcAft>
              <a:defRPr/>
            </a:pPr>
            <a:endParaRPr lang="en-US" sz="1800"/>
          </a:p>
        </p:txBody>
      </p:sp>
      <p:sp>
        <p:nvSpPr>
          <p:cNvPr id="60" name="TextBox 59"/>
          <p:cNvSpPr txBox="1"/>
          <p:nvPr/>
        </p:nvSpPr>
        <p:spPr>
          <a:xfrm>
            <a:off x="2667000" y="4459288"/>
            <a:ext cx="1981200" cy="64611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lang="en-US" sz="1800" dirty="0"/>
              <a:t>Cluster size increases</a:t>
            </a:r>
          </a:p>
        </p:txBody>
      </p:sp>
      <p:cxnSp>
        <p:nvCxnSpPr>
          <p:cNvPr id="69" name="Straight Arrow Connector 68"/>
          <p:cNvCxnSpPr>
            <a:stCxn id="72" idx="3"/>
          </p:cNvCxnSpPr>
          <p:nvPr/>
        </p:nvCxnSpPr>
        <p:spPr>
          <a:xfrm flipV="1">
            <a:off x="4724400" y="4572000"/>
            <a:ext cx="1600200" cy="958850"/>
          </a:xfrm>
          <a:prstGeom prst="straightConnector1">
            <a:avLst/>
          </a:prstGeom>
          <a:ln w="254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71" name="Up Arrow 70"/>
          <p:cNvSpPr/>
          <p:nvPr/>
        </p:nvSpPr>
        <p:spPr>
          <a:xfrm>
            <a:off x="8382000" y="4343400"/>
            <a:ext cx="304800" cy="38100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endParaRPr lang="en-US" sz="1800"/>
          </a:p>
        </p:txBody>
      </p:sp>
      <p:sp>
        <p:nvSpPr>
          <p:cNvPr id="72" name="TextBox 71"/>
          <p:cNvSpPr txBox="1"/>
          <p:nvPr/>
        </p:nvSpPr>
        <p:spPr>
          <a:xfrm>
            <a:off x="304800" y="5345113"/>
            <a:ext cx="4419600" cy="36988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eaLnBrk="1" fontAlgn="auto" hangingPunct="1">
              <a:spcBef>
                <a:spcPts val="0"/>
              </a:spcBef>
              <a:spcAft>
                <a:spcPts val="0"/>
              </a:spcAft>
              <a:defRPr/>
            </a:pPr>
            <a:r>
              <a:rPr lang="en-US" sz="1800" dirty="0"/>
              <a:t>Send Output Time Increases</a:t>
            </a:r>
          </a:p>
        </p:txBody>
      </p:sp>
      <p:sp>
        <p:nvSpPr>
          <p:cNvPr id="54" name="Left Brace 53"/>
          <p:cNvSpPr/>
          <p:nvPr/>
        </p:nvSpPr>
        <p:spPr>
          <a:xfrm>
            <a:off x="6553200" y="4038600"/>
            <a:ext cx="228600" cy="990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57" name="Straight Connector 56"/>
          <p:cNvCxnSpPr/>
          <p:nvPr/>
        </p:nvCxnSpPr>
        <p:spPr>
          <a:xfrm rot="5400000">
            <a:off x="6364288" y="4533900"/>
            <a:ext cx="989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rot="5400000">
            <a:off x="3575051" y="4032250"/>
            <a:ext cx="3516312" cy="1587"/>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1543222" name="TextBox 67"/>
          <p:cNvSpPr txBox="1">
            <a:spLocks noChangeArrowheads="1"/>
          </p:cNvSpPr>
          <p:nvPr/>
        </p:nvSpPr>
        <p:spPr bwMode="auto">
          <a:xfrm>
            <a:off x="5029200" y="5726113"/>
            <a:ext cx="609600" cy="369887"/>
          </a:xfrm>
          <a:prstGeom prst="rect">
            <a:avLst/>
          </a:prstGeom>
          <a:noFill/>
          <a:ln w="9525">
            <a:noFill/>
            <a:miter lim="800000"/>
            <a:headEnd/>
            <a:tailEnd/>
          </a:ln>
        </p:spPr>
        <p:txBody>
          <a:bodyPr>
            <a:spAutoFit/>
          </a:bodyPr>
          <a:lstStyle/>
          <a:p>
            <a:pPr eaLnBrk="1" hangingPunct="1">
              <a:spcBef>
                <a:spcPct val="0"/>
              </a:spcBef>
            </a:pPr>
            <a:r>
              <a:rPr lang="en-US" sz="1800">
                <a:latin typeface="Calibri" pitchFamily="34" charset="0"/>
              </a:rPr>
              <a:t>time</a:t>
            </a:r>
          </a:p>
        </p:txBody>
      </p:sp>
      <p:sp>
        <p:nvSpPr>
          <p:cNvPr id="74" name="Rectangle 73"/>
          <p:cNvSpPr/>
          <p:nvPr/>
        </p:nvSpPr>
        <p:spPr>
          <a:xfrm>
            <a:off x="4953000" y="1524000"/>
            <a:ext cx="3886200" cy="464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p>
        </p:txBody>
      </p:sp>
      <p:sp>
        <p:nvSpPr>
          <p:cNvPr id="1543225" name="Text Box 15"/>
          <p:cNvSpPr txBox="1">
            <a:spLocks noChangeArrowheads="1"/>
          </p:cNvSpPr>
          <p:nvPr/>
        </p:nvSpPr>
        <p:spPr bwMode="auto">
          <a:xfrm>
            <a:off x="5029200" y="1563688"/>
            <a:ext cx="1447800" cy="646112"/>
          </a:xfrm>
          <a:prstGeom prst="rect">
            <a:avLst/>
          </a:prstGeom>
          <a:noFill/>
          <a:ln w="9525">
            <a:noFill/>
            <a:miter lim="800000"/>
            <a:headEnd/>
            <a:tailEnd/>
          </a:ln>
        </p:spPr>
        <p:txBody>
          <a:bodyPr>
            <a:spAutoFit/>
          </a:bodyPr>
          <a:lstStyle/>
          <a:p>
            <a:pPr eaLnBrk="1" hangingPunct="1"/>
            <a:r>
              <a:rPr lang="en-US" sz="1800">
                <a:latin typeface="Calibri" pitchFamily="34" charset="0"/>
              </a:rPr>
              <a:t>User enters input </a:t>
            </a:r>
            <a:endParaRPr lang="en-US" sz="1800" baseline="-25000">
              <a:latin typeface="Calibri" pitchFamily="34" charset="0"/>
            </a:endParaRPr>
          </a:p>
        </p:txBody>
      </p:sp>
      <p:sp>
        <p:nvSpPr>
          <p:cNvPr id="59" name="Oval 58"/>
          <p:cNvSpPr>
            <a:spLocks noChangeArrowheads="1"/>
          </p:cNvSpPr>
          <p:nvPr/>
        </p:nvSpPr>
        <p:spPr bwMode="auto">
          <a:xfrm>
            <a:off x="3276600" y="1981200"/>
            <a:ext cx="533400" cy="5334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wrap="none" anchor="ctr"/>
          <a:lstStyle/>
          <a:p>
            <a:pPr>
              <a:spcBef>
                <a:spcPct val="0"/>
              </a:spcBef>
              <a:defRPr/>
            </a:pPr>
            <a:r>
              <a:rPr lang="en-US" sz="1800" dirty="0" err="1">
                <a:solidFill>
                  <a:schemeClr val="tx1">
                    <a:alpha val="100000"/>
                  </a:schemeClr>
                </a:solidFill>
              </a:rPr>
              <a:t>U</a:t>
            </a:r>
            <a:r>
              <a:rPr lang="en-US" sz="2800" baseline="-25000" dirty="0" err="1">
                <a:solidFill>
                  <a:schemeClr val="tx1">
                    <a:alpha val="100000"/>
                  </a:schemeClr>
                </a:solidFill>
              </a:rPr>
              <a:t>y</a:t>
            </a:r>
            <a:endParaRPr lang="en-US" sz="2800" baseline="-25000" dirty="0"/>
          </a:p>
        </p:txBody>
      </p:sp>
      <p:sp>
        <p:nvSpPr>
          <p:cNvPr id="79" name="Oval 78"/>
          <p:cNvSpPr>
            <a:spLocks noChangeArrowheads="1"/>
          </p:cNvSpPr>
          <p:nvPr/>
        </p:nvSpPr>
        <p:spPr bwMode="auto">
          <a:xfrm>
            <a:off x="304800" y="1981200"/>
            <a:ext cx="533400" cy="5334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wrap="none" anchor="ctr"/>
          <a:lstStyle/>
          <a:p>
            <a:pPr>
              <a:spcBef>
                <a:spcPct val="0"/>
              </a:spcBef>
              <a:defRPr/>
            </a:pPr>
            <a:r>
              <a:rPr lang="en-US" sz="1800" dirty="0" err="1">
                <a:solidFill>
                  <a:schemeClr val="tx1">
                    <a:alpha val="100000"/>
                  </a:schemeClr>
                </a:solidFill>
              </a:rPr>
              <a:t>U</a:t>
            </a:r>
            <a:r>
              <a:rPr lang="en-US" sz="2800" baseline="-25000" dirty="0" err="1">
                <a:solidFill>
                  <a:schemeClr val="tx1">
                    <a:alpha val="100000"/>
                  </a:schemeClr>
                </a:solidFill>
              </a:rPr>
              <a:t>x</a:t>
            </a:r>
            <a:endParaRPr lang="en-US" sz="2800" baseline="-25000" dirty="0"/>
          </a:p>
        </p:txBody>
      </p:sp>
      <p:cxnSp>
        <p:nvCxnSpPr>
          <p:cNvPr id="80" name="Straight Arrow Connector 79"/>
          <p:cNvCxnSpPr/>
          <p:nvPr/>
        </p:nvCxnSpPr>
        <p:spPr>
          <a:xfrm>
            <a:off x="1828800" y="3657600"/>
            <a:ext cx="20574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V="1">
            <a:off x="1828800" y="2590800"/>
            <a:ext cx="1295400" cy="83820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rot="16200000" flipV="1">
            <a:off x="647700" y="2781300"/>
            <a:ext cx="609600" cy="38100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6400800" y="1447800"/>
            <a:ext cx="1066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800" dirty="0"/>
              <a:t>Master</a:t>
            </a:r>
          </a:p>
        </p:txBody>
      </p:sp>
      <p:sp>
        <p:nvSpPr>
          <p:cNvPr id="68" name="Right Arrow 67"/>
          <p:cNvSpPr/>
          <p:nvPr/>
        </p:nvSpPr>
        <p:spPr>
          <a:xfrm>
            <a:off x="1447800" y="4648200"/>
            <a:ext cx="381000" cy="304800"/>
          </a:xfrm>
          <a:prstGeom prst="rightArrow">
            <a:avLst>
              <a:gd name="adj1" fmla="val 5000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endParaRPr lang="en-US" sz="1800"/>
          </a:p>
        </p:txBody>
      </p:sp>
      <p:sp>
        <p:nvSpPr>
          <p:cNvPr id="70" name="TextBox 69"/>
          <p:cNvSpPr txBox="1"/>
          <p:nvPr/>
        </p:nvSpPr>
        <p:spPr>
          <a:xfrm>
            <a:off x="381000" y="4419600"/>
            <a:ext cx="1066800" cy="73866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eaLnBrk="1" fontAlgn="auto" hangingPunct="1">
              <a:spcBef>
                <a:spcPts val="0"/>
              </a:spcBef>
              <a:spcAft>
                <a:spcPts val="0"/>
              </a:spcAft>
              <a:defRPr/>
            </a:pPr>
            <a:r>
              <a:rPr lang="en-US" sz="1400" dirty="0" smtClean="0"/>
              <a:t>Pair programming</a:t>
            </a:r>
            <a:endParaRPr lang="en-US" sz="1400" dirty="0"/>
          </a:p>
        </p:txBody>
      </p:sp>
      <p:sp>
        <p:nvSpPr>
          <p:cNvPr id="73" name="TextBox 72"/>
          <p:cNvSpPr txBox="1"/>
          <p:nvPr/>
        </p:nvSpPr>
        <p:spPr>
          <a:xfrm>
            <a:off x="1828800" y="4419600"/>
            <a:ext cx="762000" cy="76200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eaLnBrk="1" fontAlgn="auto" hangingPunct="1">
              <a:spcBef>
                <a:spcPts val="0"/>
              </a:spcBef>
              <a:spcAft>
                <a:spcPts val="0"/>
              </a:spcAft>
              <a:defRPr/>
            </a:pPr>
            <a:r>
              <a:rPr lang="en-US" sz="1600" dirty="0"/>
              <a:t> </a:t>
            </a:r>
            <a:r>
              <a:rPr lang="en-US" sz="1400" dirty="0" smtClean="0"/>
              <a:t>State of the union</a:t>
            </a:r>
            <a:endParaRPr lang="en-US" sz="1400" dirty="0"/>
          </a:p>
        </p:txBody>
      </p:sp>
      <p:pic>
        <p:nvPicPr>
          <p:cNvPr id="67" name="~PP2175.WAV">
            <a:hlinkClick r:id="" action="ppaction://media"/>
          </p:cNvPr>
          <p:cNvPicPr>
            <a:picLocks noRot="1" noChangeAspect="1"/>
          </p:cNvPicPr>
          <p:nvPr>
            <a:wavAudioFile r:embed="rId2" name="~PP2175.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1000"/>
                                        <p:tgtEl>
                                          <p:spTgt spid="59"/>
                                        </p:tgtEl>
                                      </p:cBhvr>
                                    </p:animEffect>
                                  </p:childTnLst>
                                </p:cTn>
                              </p:par>
                              <p:par>
                                <p:cTn id="26" presetID="0" presetClass="path" presetSubtype="0" accel="50000" decel="50000" fill="hold" nodeType="withEffect">
                                  <p:stCondLst>
                                    <p:cond delay="0"/>
                                  </p:stCondLst>
                                  <p:childTnLst>
                                    <p:animMotion origin="layout" path="M 0 0 L 0.08334 0 " pathEditMode="relative" ptsTypes="AA">
                                      <p:cBhvr>
                                        <p:cTn id="27" dur="500" fill="hold"/>
                                        <p:tgtEl>
                                          <p:spTgt spid="7"/>
                                        </p:tgtEl>
                                        <p:attrNameLst>
                                          <p:attrName>ppt_x</p:attrName>
                                          <p:attrName>ppt_y</p:attrName>
                                        </p:attrNameLst>
                                      </p:cBhvr>
                                    </p:animMotion>
                                  </p:childTnLst>
                                </p:cTn>
                              </p:par>
                              <p:par>
                                <p:cTn id="28" presetID="0" presetClass="path" presetSubtype="0" accel="50000" decel="50000" fill="hold" nodeType="withEffect">
                                  <p:stCondLst>
                                    <p:cond delay="0"/>
                                  </p:stCondLst>
                                  <p:childTnLst>
                                    <p:animMotion origin="layout" path="M 0 0 L 0.08334 0 " pathEditMode="relative" ptsTypes="AA">
                                      <p:cBhvr>
                                        <p:cTn id="29" dur="500" fill="hold"/>
                                        <p:tgtEl>
                                          <p:spTgt spid="8"/>
                                        </p:tgtEl>
                                        <p:attrNameLst>
                                          <p:attrName>ppt_x</p:attrName>
                                          <p:attrName>ppt_y</p:attrName>
                                        </p:attrNameLst>
                                      </p:cBhvr>
                                    </p:animMotion>
                                  </p:childTnLst>
                                </p:cTn>
                              </p:par>
                              <p:par>
                                <p:cTn id="30" presetID="0" presetClass="path" presetSubtype="0" accel="50000" decel="50000" fill="hold" nodeType="withEffect">
                                  <p:stCondLst>
                                    <p:cond delay="0"/>
                                  </p:stCondLst>
                                  <p:childTnLst>
                                    <p:animMotion origin="layout" path="M 0 0 L -0.025 0 " pathEditMode="relative" ptsTypes="AA">
                                      <p:cBhvr>
                                        <p:cTn id="31" dur="500" fill="hold"/>
                                        <p:tgtEl>
                                          <p:spTgt spid="59"/>
                                        </p:tgtEl>
                                        <p:attrNameLst>
                                          <p:attrName>ppt_x</p:attrName>
                                          <p:attrName>ppt_y</p:attrName>
                                        </p:attrNameLst>
                                      </p:cBhvr>
                                    </p:animMotion>
                                  </p:childTnLst>
                                </p:cTn>
                              </p:par>
                              <p:par>
                                <p:cTn id="32" presetID="10" presetClass="exit" presetSubtype="0" fill="hold" nodeType="with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fade">
                                      <p:cBhvr>
                                        <p:cTn id="37" dur="1000"/>
                                        <p:tgtEl>
                                          <p:spTgt spid="80"/>
                                        </p:tgtEl>
                                      </p:cBhvr>
                                    </p:animEffect>
                                  </p:childTnLst>
                                </p:cTn>
                              </p:par>
                              <p:par>
                                <p:cTn id="38" presetID="1" presetClass="entr" presetSubtype="0" fill="hold" nodeType="withEffect">
                                  <p:stCondLst>
                                    <p:cond delay="0"/>
                                  </p:stCondLst>
                                  <p:childTnLst>
                                    <p:set>
                                      <p:cBhvr>
                                        <p:cTn id="39" dur="1" fill="hold">
                                          <p:stCondLst>
                                            <p:cond delay="0"/>
                                          </p:stCondLst>
                                        </p:cTn>
                                        <p:tgtEl>
                                          <p:spTgt spid="59"/>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79"/>
                                        </p:tgtEl>
                                        <p:attrNameLst>
                                          <p:attrName>style.visibility</p:attrName>
                                        </p:attrNameLst>
                                      </p:cBhvr>
                                      <p:to>
                                        <p:strVal val="visible"/>
                                      </p:to>
                                    </p:set>
                                  </p:childTnLst>
                                </p:cTn>
                              </p:par>
                            </p:childTnLst>
                          </p:cTn>
                        </p:par>
                        <p:par>
                          <p:cTn id="42" fill="hold">
                            <p:stCondLst>
                              <p:cond delay="1000"/>
                            </p:stCondLst>
                            <p:childTnLst>
                              <p:par>
                                <p:cTn id="43" presetID="1" presetClass="entr" presetSubtype="0" fill="hold" nodeType="afterEffect">
                                  <p:stCondLst>
                                    <p:cond delay="0"/>
                                  </p:stCondLst>
                                  <p:childTnLst>
                                    <p:set>
                                      <p:cBhvr>
                                        <p:cTn id="44" dur="1" fill="hold">
                                          <p:stCondLst>
                                            <p:cond delay="0"/>
                                          </p:stCondLst>
                                        </p:cTn>
                                        <p:tgtEl>
                                          <p:spTgt spid="8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par>
                                <p:cTn id="47" presetID="26" presetClass="emph" presetSubtype="0" repeatCount="2000" fill="hold" nodeType="withEffect">
                                  <p:stCondLst>
                                    <p:cond delay="0"/>
                                  </p:stCondLst>
                                  <p:childTnLst>
                                    <p:animEffect transition="out" filter="fade">
                                      <p:cBhvr>
                                        <p:cTn id="48" dur="500" tmFilter="0, 0; .2, .5; .8, .5; 1, 0"/>
                                        <p:tgtEl>
                                          <p:spTgt spid="83"/>
                                        </p:tgtEl>
                                      </p:cBhvr>
                                    </p:animEffect>
                                    <p:animScale>
                                      <p:cBhvr>
                                        <p:cTn id="49" dur="250" autoRev="1" fill="hold"/>
                                        <p:tgtEl>
                                          <p:spTgt spid="83"/>
                                        </p:tgtEl>
                                      </p:cBhvr>
                                      <p:by x="105000" y="105000"/>
                                    </p:animScale>
                                  </p:childTnLst>
                                </p:cTn>
                              </p:par>
                              <p:par>
                                <p:cTn id="50" presetID="26" presetClass="emph" presetSubtype="0" repeatCount="2000" fill="hold" nodeType="withEffect">
                                  <p:stCondLst>
                                    <p:cond delay="0"/>
                                  </p:stCondLst>
                                  <p:childTnLst>
                                    <p:animEffect transition="out" filter="fade">
                                      <p:cBhvr>
                                        <p:cTn id="51" dur="500" tmFilter="0, 0; .2, .5; .8, .5; 1, 0"/>
                                        <p:tgtEl>
                                          <p:spTgt spid="85"/>
                                        </p:tgtEl>
                                      </p:cBhvr>
                                    </p:animEffect>
                                    <p:animScale>
                                      <p:cBhvr>
                                        <p:cTn id="52" dur="250" autoRev="1" fill="hold"/>
                                        <p:tgtEl>
                                          <p:spTgt spid="85"/>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par>
                                <p:cTn id="59" presetID="0" presetClass="path" presetSubtype="0" accel="50000" decel="50000" fill="hold" nodeType="withEffect">
                                  <p:stCondLst>
                                    <p:cond delay="0"/>
                                  </p:stCondLst>
                                  <p:childTnLst>
                                    <p:animMotion origin="layout" path="M 0 0 L 0 0.05556 " pathEditMode="relative" ptsTypes="AA">
                                      <p:cBhvr>
                                        <p:cTn id="60" dur="1000" fill="hold"/>
                                        <p:tgtEl>
                                          <p:spTgt spid="31"/>
                                        </p:tgtEl>
                                        <p:attrNameLst>
                                          <p:attrName>ppt_x</p:attrName>
                                          <p:attrName>ppt_y</p:attrName>
                                        </p:attrNameLst>
                                      </p:cBhvr>
                                    </p:animMotion>
                                  </p:childTnLst>
                                </p:cTn>
                              </p:par>
                              <p:par>
                                <p:cTn id="61" presetID="0" presetClass="path" presetSubtype="0" accel="50000" decel="50000" fill="hold" nodeType="withEffect">
                                  <p:stCondLst>
                                    <p:cond delay="0"/>
                                  </p:stCondLst>
                                  <p:childTnLst>
                                    <p:animMotion origin="layout" path="M 0 0 L 0 0.05556 " pathEditMode="relative" ptsTypes="AA">
                                      <p:cBhvr>
                                        <p:cTn id="62" dur="1000" fill="hold"/>
                                        <p:tgtEl>
                                          <p:spTgt spid="44"/>
                                        </p:tgtEl>
                                        <p:attrNameLst>
                                          <p:attrName>ppt_x</p:attrName>
                                          <p:attrName>ppt_y</p:attrName>
                                        </p:attrNameLst>
                                      </p:cBhvr>
                                    </p:animMotion>
                                  </p:childTnLst>
                                </p:cTn>
                              </p:par>
                              <p:par>
                                <p:cTn id="63" presetID="0" presetClass="path" presetSubtype="0" accel="50000" decel="50000" fill="hold" grpId="0" nodeType="withEffect">
                                  <p:stCondLst>
                                    <p:cond delay="0"/>
                                  </p:stCondLst>
                                  <p:childTnLst>
                                    <p:animMotion origin="layout" path="M 0 0 L 0 0.05556 " pathEditMode="relative" ptsTypes="AA">
                                      <p:cBhvr>
                                        <p:cTn id="64" dur="1000" fill="hold"/>
                                        <p:tgtEl>
                                          <p:spTgt spid="45"/>
                                        </p:tgtEl>
                                        <p:attrNameLst>
                                          <p:attrName>ppt_x</p:attrName>
                                          <p:attrName>ppt_y</p:attrName>
                                        </p:attrNameLst>
                                      </p:cBhvr>
                                    </p:animMotion>
                                  </p:childTnLst>
                                </p:cTn>
                              </p:par>
                              <p:par>
                                <p:cTn id="65" presetID="0" presetClass="path" presetSubtype="0" accel="50000" decel="50000" fill="hold" nodeType="withEffect">
                                  <p:stCondLst>
                                    <p:cond delay="0"/>
                                  </p:stCondLst>
                                  <p:childTnLst>
                                    <p:animMotion origin="layout" path="M 0 0 L 0 0.05556 " pathEditMode="relative" ptsTypes="AA">
                                      <p:cBhvr>
                                        <p:cTn id="66" dur="1000" fill="hold"/>
                                        <p:tgtEl>
                                          <p:spTgt spid="56"/>
                                        </p:tgtEl>
                                        <p:attrNameLst>
                                          <p:attrName>ppt_x</p:attrName>
                                          <p:attrName>ppt_y</p:attrName>
                                        </p:attrNameLst>
                                      </p:cBhvr>
                                    </p:animMotion>
                                  </p:childTnLst>
                                </p:cTn>
                              </p:par>
                              <p:par>
                                <p:cTn id="67" presetID="0" presetClass="path" presetSubtype="0" accel="50000" decel="50000" fill="hold" grpId="0" nodeType="withEffect">
                                  <p:stCondLst>
                                    <p:cond delay="0"/>
                                  </p:stCondLst>
                                  <p:childTnLst>
                                    <p:animMotion origin="layout" path="M 0 0 L 0 0.05556 " pathEditMode="relative" ptsTypes="AA">
                                      <p:cBhvr>
                                        <p:cTn id="68" dur="1000" fill="hold"/>
                                        <p:tgtEl>
                                          <p:spTgt spid="66"/>
                                        </p:tgtEl>
                                        <p:attrNameLst>
                                          <p:attrName>ppt_x</p:attrName>
                                          <p:attrName>ppt_y</p:attrName>
                                        </p:attrNameLst>
                                      </p:cBhvr>
                                    </p:animMotion>
                                  </p:childTnLst>
                                </p:cTn>
                              </p:par>
                              <p:par>
                                <p:cTn id="69" presetID="0" presetClass="path" presetSubtype="0" accel="50000" decel="50000" fill="hold" grpId="0" nodeType="withEffect">
                                  <p:stCondLst>
                                    <p:cond delay="0"/>
                                  </p:stCondLst>
                                  <p:childTnLst>
                                    <p:animMotion origin="layout" path="M -3.33333E-6 -4.44444E-6 L -3.33333E-6 0.03334 " pathEditMode="relative" ptsTypes="AA">
                                      <p:cBhvr>
                                        <p:cTn id="70" dur="1000" fill="hold"/>
                                        <p:tgtEl>
                                          <p:spTgt spid="65"/>
                                        </p:tgtEl>
                                        <p:attrNameLst>
                                          <p:attrName>ppt_x</p:attrName>
                                          <p:attrName>ppt_y</p:attrName>
                                        </p:attrNameLst>
                                      </p:cBhvr>
                                    </p:animMotion>
                                  </p:childTnLst>
                                </p:cTn>
                              </p:par>
                              <p:par>
                                <p:cTn id="71" presetID="10" presetClass="exit" presetSubtype="0" fill="hold" grpId="0" nodeType="withEffect">
                                  <p:stCondLst>
                                    <p:cond delay="0"/>
                                  </p:stCondLst>
                                  <p:childTnLst>
                                    <p:animEffect transition="out" filter="fade">
                                      <p:cBhvr>
                                        <p:cTn id="72" dur="1000"/>
                                        <p:tgtEl>
                                          <p:spTgt spid="46"/>
                                        </p:tgtEl>
                                      </p:cBhvr>
                                    </p:animEffect>
                                    <p:set>
                                      <p:cBhvr>
                                        <p:cTn id="73" dur="1" fill="hold">
                                          <p:stCondLst>
                                            <p:cond delay="999"/>
                                          </p:stCondLst>
                                        </p:cTn>
                                        <p:tgtEl>
                                          <p:spTgt spid="46"/>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1000"/>
                                        <p:tgtEl>
                                          <p:spTgt spid="53"/>
                                        </p:tgtEl>
                                      </p:cBhvr>
                                    </p:animEffect>
                                    <p:set>
                                      <p:cBhvr>
                                        <p:cTn id="76" dur="1" fill="hold">
                                          <p:stCondLst>
                                            <p:cond delay="999"/>
                                          </p:stCondLst>
                                        </p:cTn>
                                        <p:tgtEl>
                                          <p:spTgt spid="53"/>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fade">
                                      <p:cBhvr>
                                        <p:cTn id="79" dur="1000"/>
                                        <p:tgtEl>
                                          <p:spTgt spid="54"/>
                                        </p:tgtEl>
                                      </p:cBhvr>
                                    </p:animEffect>
                                  </p:childTnLst>
                                </p:cTn>
                              </p:par>
                              <p:par>
                                <p:cTn id="80" presetID="10" presetClass="entr" presetSubtype="0" fill="hold"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fade">
                                      <p:cBhvr>
                                        <p:cTn id="82" dur="1000"/>
                                        <p:tgtEl>
                                          <p:spTgt spid="5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71"/>
                                        </p:tgtEl>
                                        <p:attrNameLst>
                                          <p:attrName>style.visibility</p:attrName>
                                        </p:attrNameLst>
                                      </p:cBhvr>
                                      <p:to>
                                        <p:strVal val="visible"/>
                                      </p:to>
                                    </p:set>
                                    <p:animEffect transition="in" filter="fade">
                                      <p:cBhvr>
                                        <p:cTn id="85"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86" fill="hold" display="0">
                  <p:stCondLst>
                    <p:cond delay="indefinite"/>
                  </p:stCondLst>
                  <p:endCondLst>
                    <p:cond evt="onPrev" delay="0">
                      <p:tgtEl>
                        <p:sldTgt/>
                      </p:tgtEl>
                    </p:cond>
                    <p:cond evt="onStopAudio" delay="0">
                      <p:tgtEl>
                        <p:sldTgt/>
                      </p:tgtEl>
                    </p:cond>
                  </p:endCondLst>
                </p:cTn>
                <p:tgtEl>
                  <p:spTgt spid="67"/>
                </p:tgtEl>
              </p:cMediaNode>
            </p:audio>
          </p:childTnLst>
        </p:cTn>
      </p:par>
    </p:tnLst>
    <p:bldLst>
      <p:bldP spid="46" grpId="0" animBg="1"/>
      <p:bldP spid="45" grpId="0" animBg="1"/>
      <p:bldP spid="65" grpId="0" animBg="1"/>
      <p:bldP spid="66" grpId="0" animBg="1"/>
      <p:bldP spid="60" grpId="0" animBg="1"/>
      <p:bldP spid="71" grpId="0" animBg="1"/>
      <p:bldP spid="72" grpId="0" animBg="1"/>
      <p:bldP spid="54" grpId="0" animBg="1"/>
      <p:bldP spid="70" grpId="0" animBg="1"/>
      <p:bldP spid="7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lide Number Placeholder 3"/>
          <p:cNvSpPr>
            <a:spLocks noGrp="1"/>
          </p:cNvSpPr>
          <p:nvPr>
            <p:ph type="sldNum" sz="quarter" idx="12"/>
          </p:nvPr>
        </p:nvSpPr>
        <p:spPr/>
        <p:txBody>
          <a:bodyPr/>
          <a:lstStyle/>
          <a:p>
            <a:fld id="{EC885AFE-0BE1-41D7-BD39-40E2BC1D06CB}" type="slidenum">
              <a:rPr lang="en-US"/>
              <a:pPr/>
              <a:t>16</a:t>
            </a:fld>
            <a:endParaRPr lang="en-US"/>
          </a:p>
        </p:txBody>
      </p:sp>
      <p:sp>
        <p:nvSpPr>
          <p:cNvPr id="1539074" name="Title 1"/>
          <p:cNvSpPr>
            <a:spLocks noGrp="1"/>
          </p:cNvSpPr>
          <p:nvPr>
            <p:ph type="title" idx="4294967295"/>
          </p:nvPr>
        </p:nvSpPr>
        <p:spPr/>
        <p:txBody>
          <a:bodyPr/>
          <a:lstStyle/>
          <a:p>
            <a:pPr eaLnBrk="1" hangingPunct="1"/>
            <a:r>
              <a:rPr lang="en-US"/>
              <a:t>Output Processing Cost</a:t>
            </a:r>
          </a:p>
        </p:txBody>
      </p:sp>
      <p:sp>
        <p:nvSpPr>
          <p:cNvPr id="4" name="Oval 3"/>
          <p:cNvSpPr>
            <a:spLocks noChangeArrowheads="1"/>
          </p:cNvSpPr>
          <p:nvPr/>
        </p:nvSpPr>
        <p:spPr bwMode="auto">
          <a:xfrm>
            <a:off x="1143000" y="19812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endParaRPr lang="en-US" sz="2800" baseline="-25000" dirty="0"/>
          </a:p>
        </p:txBody>
      </p:sp>
      <p:sp>
        <p:nvSpPr>
          <p:cNvPr id="5" name="Oval 4"/>
          <p:cNvSpPr>
            <a:spLocks noChangeArrowheads="1"/>
          </p:cNvSpPr>
          <p:nvPr/>
        </p:nvSpPr>
        <p:spPr bwMode="auto">
          <a:xfrm>
            <a:off x="2209800" y="1981200"/>
            <a:ext cx="533400" cy="5334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wrap="none" anchor="ctr"/>
          <a:lstStyle/>
          <a:p>
            <a:pPr>
              <a:spcBef>
                <a:spcPct val="0"/>
              </a:spcBef>
              <a:defRPr/>
            </a:pPr>
            <a:r>
              <a:rPr lang="en-US" sz="1800" dirty="0" err="1">
                <a:solidFill>
                  <a:schemeClr val="tx1">
                    <a:alpha val="100000"/>
                  </a:schemeClr>
                </a:solidFill>
              </a:rPr>
              <a:t>U</a:t>
            </a:r>
            <a:r>
              <a:rPr lang="en-US" sz="2800" baseline="-25000" dirty="0" err="1">
                <a:solidFill>
                  <a:schemeClr val="tx1">
                    <a:alpha val="100000"/>
                  </a:schemeClr>
                </a:solidFill>
              </a:rPr>
              <a:t>j</a:t>
            </a:r>
            <a:endParaRPr lang="en-US" sz="2800" baseline="-25000" dirty="0"/>
          </a:p>
        </p:txBody>
      </p:sp>
      <p:sp>
        <p:nvSpPr>
          <p:cNvPr id="6" name="Oval 5"/>
          <p:cNvSpPr>
            <a:spLocks noChangeArrowheads="1"/>
          </p:cNvSpPr>
          <p:nvPr/>
        </p:nvSpPr>
        <p:spPr bwMode="auto">
          <a:xfrm>
            <a:off x="1143000" y="33528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sp>
        <p:nvSpPr>
          <p:cNvPr id="7" name="Oval 6"/>
          <p:cNvSpPr>
            <a:spLocks noChangeArrowheads="1"/>
          </p:cNvSpPr>
          <p:nvPr/>
        </p:nvSpPr>
        <p:spPr bwMode="auto">
          <a:xfrm>
            <a:off x="3276600" y="19812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p>
        </p:txBody>
      </p:sp>
      <p:sp>
        <p:nvSpPr>
          <p:cNvPr id="8" name="Oval 7"/>
          <p:cNvSpPr>
            <a:spLocks noChangeArrowheads="1"/>
          </p:cNvSpPr>
          <p:nvPr/>
        </p:nvSpPr>
        <p:spPr bwMode="auto">
          <a:xfrm>
            <a:off x="3276600" y="33528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cxnSp>
        <p:nvCxnSpPr>
          <p:cNvPr id="9" name="Straight Arrow Connector 8"/>
          <p:cNvCxnSpPr/>
          <p:nvPr/>
        </p:nvCxnSpPr>
        <p:spPr>
          <a:xfrm rot="5400000">
            <a:off x="1030288" y="2933700"/>
            <a:ext cx="531812"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a:off x="1179513" y="2933700"/>
            <a:ext cx="534988" cy="1587"/>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828800" y="3657600"/>
            <a:ext cx="12954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a:off x="1600200" y="2667000"/>
            <a:ext cx="685800" cy="53340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2" name="Group 24"/>
          <p:cNvGrpSpPr>
            <a:grpSpLocks/>
          </p:cNvGrpSpPr>
          <p:nvPr/>
        </p:nvGrpSpPr>
        <p:grpSpPr bwMode="auto">
          <a:xfrm>
            <a:off x="1600200" y="3886200"/>
            <a:ext cx="304800" cy="304800"/>
            <a:chOff x="533400" y="3048000"/>
            <a:chExt cx="381000" cy="381000"/>
          </a:xfrm>
        </p:grpSpPr>
        <p:sp>
          <p:nvSpPr>
            <p:cNvPr id="14" name="Oval 13"/>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15" name="Pie 14"/>
            <p:cNvSpPr/>
            <p:nvPr/>
          </p:nvSpPr>
          <p:spPr>
            <a:xfrm>
              <a:off x="533400" y="3048000"/>
              <a:ext cx="381000" cy="381000"/>
            </a:xfrm>
            <a:prstGeom prst="pie">
              <a:avLst>
                <a:gd name="adj1" fmla="val 3068800"/>
                <a:gd name="adj2" fmla="val 16200000"/>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endParaRPr lang="en-US" sz="1800">
                <a:solidFill>
                  <a:schemeClr val="tx1"/>
                </a:solidFill>
              </a:endParaRPr>
            </a:p>
          </p:txBody>
        </p:sp>
      </p:grpSp>
      <p:grpSp>
        <p:nvGrpSpPr>
          <p:cNvPr id="3" name="Group 24"/>
          <p:cNvGrpSpPr>
            <a:grpSpLocks/>
          </p:cNvGrpSpPr>
          <p:nvPr/>
        </p:nvGrpSpPr>
        <p:grpSpPr bwMode="auto">
          <a:xfrm>
            <a:off x="1600200" y="1600200"/>
            <a:ext cx="304800" cy="304800"/>
            <a:chOff x="533400" y="3048000"/>
            <a:chExt cx="381000" cy="381000"/>
          </a:xfrm>
        </p:grpSpPr>
        <p:sp>
          <p:nvSpPr>
            <p:cNvPr id="17" name="Oval 16"/>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18" name="Pie 17"/>
            <p:cNvSpPr/>
            <p:nvPr/>
          </p:nvSpPr>
          <p:spPr>
            <a:xfrm>
              <a:off x="533400" y="3048000"/>
              <a:ext cx="381000" cy="381000"/>
            </a:xfrm>
            <a:prstGeom prst="pi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endParaRPr lang="en-US" sz="1800">
                <a:solidFill>
                  <a:schemeClr val="tx1"/>
                </a:solidFill>
              </a:endParaRPr>
            </a:p>
          </p:txBody>
        </p:sp>
      </p:grpSp>
      <p:cxnSp>
        <p:nvCxnSpPr>
          <p:cNvPr id="31" name="Straight Connector 30"/>
          <p:cNvCxnSpPr/>
          <p:nvPr/>
        </p:nvCxnSpPr>
        <p:spPr>
          <a:xfrm>
            <a:off x="6705600" y="46466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6516688" y="2705100"/>
            <a:ext cx="6842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05600" y="40370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705600" y="23622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705600" y="30464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38" name="Left Brace 37"/>
          <p:cNvSpPr/>
          <p:nvPr/>
        </p:nvSpPr>
        <p:spPr>
          <a:xfrm>
            <a:off x="6553200" y="2362200"/>
            <a:ext cx="228600" cy="6858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42" name="Left Brace 41"/>
          <p:cNvSpPr/>
          <p:nvPr/>
        </p:nvSpPr>
        <p:spPr>
          <a:xfrm>
            <a:off x="6553200" y="3048000"/>
            <a:ext cx="228600" cy="990600"/>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46" name="Left Brace 45"/>
          <p:cNvSpPr/>
          <p:nvPr/>
        </p:nvSpPr>
        <p:spPr>
          <a:xfrm>
            <a:off x="6553200" y="4038600"/>
            <a:ext cx="228600" cy="609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52" name="Straight Connector 51"/>
          <p:cNvCxnSpPr/>
          <p:nvPr/>
        </p:nvCxnSpPr>
        <p:spPr>
          <a:xfrm rot="5400000">
            <a:off x="6362701" y="3543300"/>
            <a:ext cx="990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6554788" y="4343400"/>
            <a:ext cx="608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705600" y="52562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45" name="Left Brace 44"/>
          <p:cNvSpPr/>
          <p:nvPr/>
        </p:nvSpPr>
        <p:spPr>
          <a:xfrm>
            <a:off x="6553200" y="4648200"/>
            <a:ext cx="228600" cy="609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56" name="Straight Connector 55"/>
          <p:cNvCxnSpPr/>
          <p:nvPr/>
        </p:nvCxnSpPr>
        <p:spPr>
          <a:xfrm rot="5400000">
            <a:off x="6554788" y="4953000"/>
            <a:ext cx="608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096000" y="2057400"/>
            <a:ext cx="762000" cy="30480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7010400" y="2514600"/>
            <a:ext cx="1752600" cy="381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en-US" sz="1800" dirty="0"/>
              <a:t>Forward Input</a:t>
            </a:r>
          </a:p>
        </p:txBody>
      </p:sp>
      <p:sp>
        <p:nvSpPr>
          <p:cNvPr id="64" name="Rectangle 63"/>
          <p:cNvSpPr/>
          <p:nvPr/>
        </p:nvSpPr>
        <p:spPr>
          <a:xfrm>
            <a:off x="7010400" y="3352800"/>
            <a:ext cx="1752600" cy="3810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eaLnBrk="1" fontAlgn="auto" hangingPunct="1">
              <a:spcBef>
                <a:spcPts val="0"/>
              </a:spcBef>
              <a:spcAft>
                <a:spcPts val="0"/>
              </a:spcAft>
              <a:defRPr/>
            </a:pPr>
            <a:r>
              <a:rPr lang="en-US" sz="1800" dirty="0"/>
              <a:t>Process Input</a:t>
            </a:r>
          </a:p>
        </p:txBody>
      </p:sp>
      <p:sp>
        <p:nvSpPr>
          <p:cNvPr id="65" name="Rectangle 64"/>
          <p:cNvSpPr/>
          <p:nvPr/>
        </p:nvSpPr>
        <p:spPr>
          <a:xfrm>
            <a:off x="7010400" y="4114800"/>
            <a:ext cx="1752600" cy="3810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eaLnBrk="1" fontAlgn="auto" hangingPunct="1">
              <a:spcBef>
                <a:spcPts val="0"/>
              </a:spcBef>
              <a:spcAft>
                <a:spcPts val="0"/>
              </a:spcAft>
              <a:defRPr/>
            </a:pPr>
            <a:r>
              <a:rPr lang="en-US" sz="1800" dirty="0"/>
              <a:t>Send Output</a:t>
            </a:r>
          </a:p>
        </p:txBody>
      </p:sp>
      <p:sp>
        <p:nvSpPr>
          <p:cNvPr id="66" name="Rectangle 65"/>
          <p:cNvSpPr/>
          <p:nvPr/>
        </p:nvSpPr>
        <p:spPr>
          <a:xfrm>
            <a:off x="7010400" y="4724400"/>
            <a:ext cx="1752600" cy="381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US" sz="1800" dirty="0"/>
              <a:t>Process Output</a:t>
            </a:r>
          </a:p>
        </p:txBody>
      </p:sp>
      <p:sp>
        <p:nvSpPr>
          <p:cNvPr id="54" name="Rectangle 53"/>
          <p:cNvSpPr/>
          <p:nvPr/>
        </p:nvSpPr>
        <p:spPr>
          <a:xfrm>
            <a:off x="304800" y="4267200"/>
            <a:ext cx="4419600" cy="990600"/>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eaLnBrk="1" fontAlgn="auto" hangingPunct="1">
              <a:spcBef>
                <a:spcPts val="0"/>
              </a:spcBef>
              <a:spcAft>
                <a:spcPts val="0"/>
              </a:spcAft>
              <a:defRPr/>
            </a:pPr>
            <a:endParaRPr lang="en-US" sz="1800"/>
          </a:p>
        </p:txBody>
      </p:sp>
      <p:sp>
        <p:nvSpPr>
          <p:cNvPr id="55" name="TextBox 54"/>
          <p:cNvSpPr txBox="1"/>
          <p:nvPr/>
        </p:nvSpPr>
        <p:spPr>
          <a:xfrm>
            <a:off x="2667000" y="4459288"/>
            <a:ext cx="1981200" cy="64611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lang="en-US" sz="1800" dirty="0"/>
              <a:t>Output processing cost increases</a:t>
            </a:r>
          </a:p>
        </p:txBody>
      </p:sp>
      <p:sp>
        <p:nvSpPr>
          <p:cNvPr id="57" name="Left Brace 56"/>
          <p:cNvSpPr/>
          <p:nvPr/>
        </p:nvSpPr>
        <p:spPr>
          <a:xfrm>
            <a:off x="6553200" y="3048000"/>
            <a:ext cx="228600" cy="1371600"/>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58" name="Straight Connector 57"/>
          <p:cNvCxnSpPr/>
          <p:nvPr/>
        </p:nvCxnSpPr>
        <p:spPr>
          <a:xfrm rot="5400000">
            <a:off x="6173788" y="3733800"/>
            <a:ext cx="1370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73" idx="3"/>
          </p:cNvCxnSpPr>
          <p:nvPr/>
        </p:nvCxnSpPr>
        <p:spPr>
          <a:xfrm flipV="1">
            <a:off x="4724400" y="5105400"/>
            <a:ext cx="1600200" cy="425450"/>
          </a:xfrm>
          <a:prstGeom prst="straightConnector1">
            <a:avLst/>
          </a:prstGeom>
          <a:ln w="254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71" name="Up Arrow 70"/>
          <p:cNvSpPr/>
          <p:nvPr/>
        </p:nvSpPr>
        <p:spPr>
          <a:xfrm>
            <a:off x="8382000" y="4953000"/>
            <a:ext cx="304800" cy="38100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endParaRPr lang="en-US" sz="1800"/>
          </a:p>
        </p:txBody>
      </p:sp>
      <p:sp>
        <p:nvSpPr>
          <p:cNvPr id="73" name="TextBox 72"/>
          <p:cNvSpPr txBox="1"/>
          <p:nvPr/>
        </p:nvSpPr>
        <p:spPr>
          <a:xfrm>
            <a:off x="304800" y="5345113"/>
            <a:ext cx="4419600" cy="36988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eaLnBrk="1" fontAlgn="auto" hangingPunct="1">
              <a:spcBef>
                <a:spcPts val="0"/>
              </a:spcBef>
              <a:spcAft>
                <a:spcPts val="0"/>
              </a:spcAft>
              <a:defRPr/>
            </a:pPr>
            <a:r>
              <a:rPr lang="en-US" sz="1800" dirty="0"/>
              <a:t>Output processing time increases</a:t>
            </a:r>
          </a:p>
        </p:txBody>
      </p:sp>
      <p:cxnSp>
        <p:nvCxnSpPr>
          <p:cNvPr id="61" name="Straight Connector 60"/>
          <p:cNvCxnSpPr/>
          <p:nvPr/>
        </p:nvCxnSpPr>
        <p:spPr>
          <a:xfrm>
            <a:off x="6705600" y="55610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68" name="Left Brace 67"/>
          <p:cNvSpPr/>
          <p:nvPr/>
        </p:nvSpPr>
        <p:spPr>
          <a:xfrm>
            <a:off x="6553200" y="4648200"/>
            <a:ext cx="228600" cy="9144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70" name="Straight Connector 69"/>
          <p:cNvCxnSpPr/>
          <p:nvPr/>
        </p:nvCxnSpPr>
        <p:spPr>
          <a:xfrm rot="5400000">
            <a:off x="6402388" y="5105400"/>
            <a:ext cx="9128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5400000">
            <a:off x="3575051" y="4032250"/>
            <a:ext cx="3516312" cy="1587"/>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1539129" name="TextBox 74"/>
          <p:cNvSpPr txBox="1">
            <a:spLocks noChangeArrowheads="1"/>
          </p:cNvSpPr>
          <p:nvPr/>
        </p:nvSpPr>
        <p:spPr bwMode="auto">
          <a:xfrm>
            <a:off x="5029200" y="5726113"/>
            <a:ext cx="609600" cy="369887"/>
          </a:xfrm>
          <a:prstGeom prst="rect">
            <a:avLst/>
          </a:prstGeom>
          <a:noFill/>
          <a:ln w="9525">
            <a:noFill/>
            <a:miter lim="800000"/>
            <a:headEnd/>
            <a:tailEnd/>
          </a:ln>
        </p:spPr>
        <p:txBody>
          <a:bodyPr>
            <a:spAutoFit/>
          </a:bodyPr>
          <a:lstStyle/>
          <a:p>
            <a:pPr eaLnBrk="1" hangingPunct="1">
              <a:spcBef>
                <a:spcPct val="0"/>
              </a:spcBef>
            </a:pPr>
            <a:r>
              <a:rPr lang="en-US" sz="1800">
                <a:latin typeface="Calibri" pitchFamily="34" charset="0"/>
              </a:rPr>
              <a:t>time</a:t>
            </a:r>
          </a:p>
        </p:txBody>
      </p:sp>
      <p:sp>
        <p:nvSpPr>
          <p:cNvPr id="76" name="Rectangle 75"/>
          <p:cNvSpPr/>
          <p:nvPr/>
        </p:nvSpPr>
        <p:spPr>
          <a:xfrm>
            <a:off x="4953000" y="1524000"/>
            <a:ext cx="3886200" cy="464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p>
        </p:txBody>
      </p:sp>
      <p:sp>
        <p:nvSpPr>
          <p:cNvPr id="1539131" name="Text Box 15"/>
          <p:cNvSpPr txBox="1">
            <a:spLocks noChangeArrowheads="1"/>
          </p:cNvSpPr>
          <p:nvPr/>
        </p:nvSpPr>
        <p:spPr bwMode="auto">
          <a:xfrm>
            <a:off x="5029200" y="1563688"/>
            <a:ext cx="1447800" cy="646112"/>
          </a:xfrm>
          <a:prstGeom prst="rect">
            <a:avLst/>
          </a:prstGeom>
          <a:noFill/>
          <a:ln w="9525">
            <a:noFill/>
            <a:miter lim="800000"/>
            <a:headEnd/>
            <a:tailEnd/>
          </a:ln>
        </p:spPr>
        <p:txBody>
          <a:bodyPr>
            <a:spAutoFit/>
          </a:bodyPr>
          <a:lstStyle/>
          <a:p>
            <a:pPr eaLnBrk="1" hangingPunct="1"/>
            <a:r>
              <a:rPr lang="en-US" sz="1800">
                <a:latin typeface="Calibri" pitchFamily="34" charset="0"/>
              </a:rPr>
              <a:t>User enters input </a:t>
            </a:r>
            <a:endParaRPr lang="en-US" sz="1800" baseline="-25000">
              <a:latin typeface="Calibri" pitchFamily="34" charset="0"/>
            </a:endParaRPr>
          </a:p>
        </p:txBody>
      </p:sp>
      <p:pic>
        <p:nvPicPr>
          <p:cNvPr id="69" name="Picture 2"/>
          <p:cNvPicPr>
            <a:picLocks noChangeAspect="1" noChangeArrowheads="1"/>
          </p:cNvPicPr>
          <p:nvPr/>
        </p:nvPicPr>
        <p:blipFill>
          <a:blip r:embed="rId5" cstate="print"/>
          <a:srcRect/>
          <a:stretch>
            <a:fillRect/>
          </a:stretch>
        </p:blipFill>
        <p:spPr bwMode="auto">
          <a:xfrm>
            <a:off x="1905000" y="4495800"/>
            <a:ext cx="685800" cy="609600"/>
          </a:xfrm>
          <a:prstGeom prst="rect">
            <a:avLst/>
          </a:prstGeom>
          <a:noFill/>
          <a:ln w="9525">
            <a:noFill/>
            <a:miter lim="800000"/>
            <a:headEnd/>
            <a:tailEnd/>
          </a:ln>
        </p:spPr>
      </p:pic>
      <p:sp>
        <p:nvSpPr>
          <p:cNvPr id="82" name="Right Arrow 81"/>
          <p:cNvSpPr/>
          <p:nvPr/>
        </p:nvSpPr>
        <p:spPr>
          <a:xfrm>
            <a:off x="1447800" y="4648200"/>
            <a:ext cx="381000" cy="304800"/>
          </a:xfrm>
          <a:prstGeom prst="rightArrow">
            <a:avLst>
              <a:gd name="adj1" fmla="val 5000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endParaRPr lang="en-US" sz="1800"/>
          </a:p>
        </p:txBody>
      </p:sp>
      <p:sp>
        <p:nvSpPr>
          <p:cNvPr id="67" name="TextBox 66"/>
          <p:cNvSpPr txBox="1"/>
          <p:nvPr/>
        </p:nvSpPr>
        <p:spPr>
          <a:xfrm>
            <a:off x="381000" y="4505325"/>
            <a:ext cx="1066800" cy="55399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eaLnBrk="1" fontAlgn="auto" hangingPunct="1">
              <a:spcBef>
                <a:spcPts val="0"/>
              </a:spcBef>
              <a:spcAft>
                <a:spcPts val="0"/>
              </a:spcAft>
              <a:defRPr/>
            </a:pPr>
            <a:r>
              <a:rPr lang="en-US" sz="1600" dirty="0"/>
              <a:t>  </a:t>
            </a:r>
            <a:r>
              <a:rPr lang="en-US" sz="1400" dirty="0"/>
              <a:t>Next Animation</a:t>
            </a:r>
          </a:p>
        </p:txBody>
      </p:sp>
      <p:pic>
        <p:nvPicPr>
          <p:cNvPr id="74" name="Picture 4"/>
          <p:cNvPicPr>
            <a:picLocks noChangeAspect="1" noChangeArrowheads="1"/>
          </p:cNvPicPr>
          <p:nvPr/>
        </p:nvPicPr>
        <p:blipFill>
          <a:blip r:embed="rId6" cstate="print"/>
          <a:srcRect/>
          <a:stretch>
            <a:fillRect/>
          </a:stretch>
        </p:blipFill>
        <p:spPr bwMode="auto">
          <a:xfrm>
            <a:off x="381000" y="4343400"/>
            <a:ext cx="228600" cy="222250"/>
          </a:xfrm>
          <a:prstGeom prst="rect">
            <a:avLst/>
          </a:prstGeom>
          <a:noFill/>
          <a:ln w="9525">
            <a:noFill/>
            <a:miter lim="800000"/>
            <a:headEnd/>
            <a:tailEnd/>
          </a:ln>
        </p:spPr>
      </p:pic>
      <p:sp>
        <p:nvSpPr>
          <p:cNvPr id="59" name="TextBox 58"/>
          <p:cNvSpPr txBox="1">
            <a:spLocks noChangeArrowheads="1"/>
          </p:cNvSpPr>
          <p:nvPr/>
        </p:nvSpPr>
        <p:spPr bwMode="auto">
          <a:xfrm>
            <a:off x="1371600" y="4343400"/>
            <a:ext cx="457200" cy="830263"/>
          </a:xfrm>
          <a:prstGeom prst="rect">
            <a:avLst/>
          </a:prstGeom>
          <a:noFill/>
          <a:ln w="9525">
            <a:noFill/>
            <a:miter lim="800000"/>
            <a:headEnd/>
            <a:tailEnd/>
          </a:ln>
        </p:spPr>
        <p:txBody>
          <a:bodyPr>
            <a:spAutoFit/>
          </a:bodyPr>
          <a:lstStyle/>
          <a:p>
            <a:pPr algn="l" eaLnBrk="1" hangingPunct="1">
              <a:spcBef>
                <a:spcPct val="0"/>
              </a:spcBef>
            </a:pPr>
            <a:r>
              <a:rPr lang="en-US" sz="4800">
                <a:latin typeface="Calibri" pitchFamily="34" charset="0"/>
              </a:rPr>
              <a:t>&lt;</a:t>
            </a:r>
          </a:p>
        </p:txBody>
      </p:sp>
      <p:pic>
        <p:nvPicPr>
          <p:cNvPr id="60" name="~PP796.WAV">
            <a:hlinkClick r:id="" action="ppaction://media"/>
          </p:cNvPr>
          <p:cNvPicPr>
            <a:picLocks noRot="1" noChangeAspect="1"/>
          </p:cNvPicPr>
          <p:nvPr>
            <a:wavAudioFile r:embed="rId2" name="~PP796.WAV"/>
          </p:nvPr>
        </p:nvPicPr>
        <p:blipFill>
          <a:blip r:embed="rId7" cstate="print"/>
          <a:stretch>
            <a:fillRect/>
          </a:stretch>
        </p:blipFill>
        <p:spPr>
          <a:xfrm>
            <a:off x="8724900" y="6438900"/>
            <a:ext cx="304800" cy="304800"/>
          </a:xfrm>
          <a:prstGeom prst="rect">
            <a:avLst/>
          </a:prstGeom>
        </p:spPr>
      </p:pic>
    </p:spTree>
    <p:custDataLst>
      <p:tags r:id="rId1"/>
    </p:custDataLst>
  </p:cSld>
  <p:clrMapOvr>
    <a:masterClrMapping/>
  </p:clrMapOvr>
  <p:transition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2"/>
                                        </p:tgtEl>
                                        <p:attrNameLst>
                                          <p:attrName>style.visibility</p:attrName>
                                        </p:attrNameLst>
                                      </p:cBhvr>
                                      <p:to>
                                        <p:strVal val="visible"/>
                                      </p:to>
                                    </p:set>
                                  </p:childTnLst>
                                </p:cTn>
                              </p:par>
                              <p:par>
                                <p:cTn id="25" presetID="10" presetClass="exit" presetSubtype="0" fill="hold" nodeType="withEffect">
                                  <p:stCondLst>
                                    <p:cond delay="0"/>
                                  </p:stCondLst>
                                  <p:childTnLst>
                                    <p:animEffect transition="out" filter="fade">
                                      <p:cBhvr>
                                        <p:cTn id="26" dur="500"/>
                                        <p:tgtEl>
                                          <p:spTgt spid="59"/>
                                        </p:tgtEl>
                                      </p:cBhvr>
                                    </p:animEffect>
                                    <p:set>
                                      <p:cBhvr>
                                        <p:cTn id="27" dur="1" fill="hold">
                                          <p:stCondLst>
                                            <p:cond delay="499"/>
                                          </p:stCondLst>
                                        </p:cTn>
                                        <p:tgtEl>
                                          <p:spTgt spid="5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3"/>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62"/>
                                        </p:tgtEl>
                                        <p:attrNameLst>
                                          <p:attrName>style.visibility</p:attrName>
                                        </p:attrNameLst>
                                      </p:cBhvr>
                                      <p:to>
                                        <p:strVal val="visible"/>
                                      </p:to>
                                    </p:set>
                                  </p:childTnLst>
                                </p:cTn>
                              </p:par>
                              <p:par>
                                <p:cTn id="34" presetID="10" presetClass="exit" presetSubtype="0" fill="hold" grpId="0" nodeType="withEffect">
                                  <p:stCondLst>
                                    <p:cond delay="0"/>
                                  </p:stCondLst>
                                  <p:childTnLst>
                                    <p:animEffect transition="out" filter="fade">
                                      <p:cBhvr>
                                        <p:cTn id="35" dur="1000"/>
                                        <p:tgtEl>
                                          <p:spTgt spid="45"/>
                                        </p:tgtEl>
                                      </p:cBhvr>
                                    </p:animEffect>
                                    <p:set>
                                      <p:cBhvr>
                                        <p:cTn id="36" dur="1" fill="hold">
                                          <p:stCondLst>
                                            <p:cond delay="999"/>
                                          </p:stCondLst>
                                        </p:cTn>
                                        <p:tgtEl>
                                          <p:spTgt spid="4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000"/>
                                        <p:tgtEl>
                                          <p:spTgt spid="56"/>
                                        </p:tgtEl>
                                      </p:cBhvr>
                                    </p:animEffect>
                                    <p:set>
                                      <p:cBhvr>
                                        <p:cTn id="39" dur="1" fill="hold">
                                          <p:stCondLst>
                                            <p:cond delay="999"/>
                                          </p:stCondLst>
                                        </p:cTn>
                                        <p:tgtEl>
                                          <p:spTgt spid="56"/>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44"/>
                                        </p:tgtEl>
                                      </p:cBhvr>
                                    </p:animEffect>
                                    <p:set>
                                      <p:cBhvr>
                                        <p:cTn id="42" dur="1" fill="hold">
                                          <p:stCondLst>
                                            <p:cond delay="999"/>
                                          </p:stCondLst>
                                        </p:cTn>
                                        <p:tgtEl>
                                          <p:spTgt spid="44"/>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fade">
                                      <p:cBhvr>
                                        <p:cTn id="45" dur="1000"/>
                                        <p:tgtEl>
                                          <p:spTgt spid="68"/>
                                        </p:tgtEl>
                                      </p:cBhvr>
                                    </p:animEffect>
                                  </p:childTnLst>
                                </p:cTn>
                              </p:par>
                              <p:par>
                                <p:cTn id="46" presetID="10" presetClass="entr" presetSubtype="0" fill="hold" nodeType="withEffect">
                                  <p:stCondLst>
                                    <p:cond delay="0"/>
                                  </p:stCondLst>
                                  <p:childTnLst>
                                    <p:set>
                                      <p:cBhvr>
                                        <p:cTn id="47" dur="1" fill="hold">
                                          <p:stCondLst>
                                            <p:cond delay="0"/>
                                          </p:stCondLst>
                                        </p:cTn>
                                        <p:tgtEl>
                                          <p:spTgt spid="70"/>
                                        </p:tgtEl>
                                        <p:attrNameLst>
                                          <p:attrName>style.visibility</p:attrName>
                                        </p:attrNameLst>
                                      </p:cBhvr>
                                      <p:to>
                                        <p:strVal val="visible"/>
                                      </p:to>
                                    </p:set>
                                    <p:animEffect transition="in" filter="fade">
                                      <p:cBhvr>
                                        <p:cTn id="48" dur="1000"/>
                                        <p:tgtEl>
                                          <p:spTgt spid="70"/>
                                        </p:tgtEl>
                                      </p:cBhvr>
                                    </p:animEffect>
                                  </p:childTnLst>
                                </p:cTn>
                              </p:par>
                              <p:par>
                                <p:cTn id="49" presetID="10" presetClass="entr" presetSubtype="0" fill="hold" nodeType="with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fade">
                                      <p:cBhvr>
                                        <p:cTn id="51" dur="1000"/>
                                        <p:tgtEl>
                                          <p:spTgt spid="61"/>
                                        </p:tgtEl>
                                      </p:cBhvr>
                                    </p:animEffect>
                                  </p:childTnLst>
                                </p:cTn>
                              </p:par>
                              <p:par>
                                <p:cTn id="52" presetID="0" presetClass="path" presetSubtype="0" accel="50000" decel="50000" fill="hold" grpId="0" nodeType="withEffect">
                                  <p:stCondLst>
                                    <p:cond delay="0"/>
                                  </p:stCondLst>
                                  <p:childTnLst>
                                    <p:animMotion origin="layout" path="M -3.33333E-6 -4.44444E-6 L -3.33333E-6 0.03333 " pathEditMode="relative" ptsTypes="AA">
                                      <p:cBhvr>
                                        <p:cTn id="53" dur="1000" fill="hold"/>
                                        <p:tgtEl>
                                          <p:spTgt spid="66"/>
                                        </p:tgtEl>
                                        <p:attrNameLst>
                                          <p:attrName>ppt_x</p:attrName>
                                          <p:attrName>ppt_y</p:attrName>
                                        </p:attrNameLst>
                                      </p:cBhvr>
                                    </p:animMotion>
                                  </p:childTnLst>
                                </p:cTn>
                              </p:par>
                              <p:par>
                                <p:cTn id="54" presetID="10" presetClass="entr" presetSubtype="0" fill="hold" grpId="0" nodeType="withEffect">
                                  <p:stCondLst>
                                    <p:cond delay="0"/>
                                  </p:stCondLst>
                                  <p:childTnLst>
                                    <p:set>
                                      <p:cBhvr>
                                        <p:cTn id="55" dur="1" fill="hold">
                                          <p:stCondLst>
                                            <p:cond delay="0"/>
                                          </p:stCondLst>
                                        </p:cTn>
                                        <p:tgtEl>
                                          <p:spTgt spid="71"/>
                                        </p:tgtEl>
                                        <p:attrNameLst>
                                          <p:attrName>style.visibility</p:attrName>
                                        </p:attrNameLst>
                                      </p:cBhvr>
                                      <p:to>
                                        <p:strVal val="visible"/>
                                      </p:to>
                                    </p:set>
                                    <p:animEffect transition="in" filter="fade">
                                      <p:cBhvr>
                                        <p:cTn id="56"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57" fill="hold" display="0">
                  <p:stCondLst>
                    <p:cond delay="indefinite"/>
                  </p:stCondLst>
                  <p:endCondLst>
                    <p:cond evt="onPrev" delay="0">
                      <p:tgtEl>
                        <p:sldTgt/>
                      </p:tgtEl>
                    </p:cond>
                    <p:cond evt="onStopAudio" delay="0">
                      <p:tgtEl>
                        <p:sldTgt/>
                      </p:tgtEl>
                    </p:cond>
                  </p:endCondLst>
                </p:cTn>
                <p:tgtEl>
                  <p:spTgt spid="60"/>
                </p:tgtEl>
              </p:cMediaNode>
            </p:audio>
          </p:childTnLst>
        </p:cTn>
      </p:par>
    </p:tnLst>
    <p:bldLst>
      <p:bldP spid="45" grpId="0" animBg="1"/>
      <p:bldP spid="66" grpId="0" animBg="1"/>
      <p:bldP spid="55" grpId="0" animBg="1"/>
      <p:bldP spid="71" grpId="0" animBg="1"/>
      <p:bldP spid="73" grpId="0" animBg="1"/>
      <p:bldP spid="68" grpId="0" animBg="1"/>
      <p:bldP spid="67" grpId="0" animBg="1"/>
      <p:bldP spid="5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lide Number Placeholder 3"/>
          <p:cNvSpPr>
            <a:spLocks noGrp="1"/>
          </p:cNvSpPr>
          <p:nvPr>
            <p:ph type="sldNum" sz="quarter" idx="12"/>
          </p:nvPr>
        </p:nvSpPr>
        <p:spPr/>
        <p:txBody>
          <a:bodyPr/>
          <a:lstStyle/>
          <a:p>
            <a:fld id="{12D4BC37-598D-4308-AAAE-0D097FF7CF13}" type="slidenum">
              <a:rPr lang="en-US"/>
              <a:pPr/>
              <a:t>17</a:t>
            </a:fld>
            <a:endParaRPr lang="en-US"/>
          </a:p>
        </p:txBody>
      </p:sp>
      <p:sp>
        <p:nvSpPr>
          <p:cNvPr id="1541122" name="Title 1"/>
          <p:cNvSpPr>
            <a:spLocks noGrp="1"/>
          </p:cNvSpPr>
          <p:nvPr>
            <p:ph type="title" idx="4294967295"/>
          </p:nvPr>
        </p:nvSpPr>
        <p:spPr/>
        <p:txBody>
          <a:bodyPr/>
          <a:lstStyle/>
          <a:p>
            <a:pPr eaLnBrk="1" hangingPunct="1"/>
            <a:r>
              <a:rPr lang="en-US"/>
              <a:t>Output Size</a:t>
            </a:r>
          </a:p>
        </p:txBody>
      </p:sp>
      <p:sp>
        <p:nvSpPr>
          <p:cNvPr id="4" name="Oval 3"/>
          <p:cNvSpPr>
            <a:spLocks noChangeArrowheads="1"/>
          </p:cNvSpPr>
          <p:nvPr/>
        </p:nvSpPr>
        <p:spPr bwMode="auto">
          <a:xfrm>
            <a:off x="1143000" y="19812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endParaRPr lang="en-US" sz="2800" baseline="-25000" dirty="0"/>
          </a:p>
        </p:txBody>
      </p:sp>
      <p:sp>
        <p:nvSpPr>
          <p:cNvPr id="5" name="Oval 4"/>
          <p:cNvSpPr>
            <a:spLocks noChangeArrowheads="1"/>
          </p:cNvSpPr>
          <p:nvPr/>
        </p:nvSpPr>
        <p:spPr bwMode="auto">
          <a:xfrm>
            <a:off x="2209800" y="1981200"/>
            <a:ext cx="533400" cy="5334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wrap="none" anchor="ctr"/>
          <a:lstStyle/>
          <a:p>
            <a:pPr>
              <a:spcBef>
                <a:spcPct val="0"/>
              </a:spcBef>
              <a:defRPr/>
            </a:pPr>
            <a:r>
              <a:rPr lang="en-US" sz="1800" dirty="0" err="1">
                <a:solidFill>
                  <a:schemeClr val="tx1">
                    <a:alpha val="100000"/>
                  </a:schemeClr>
                </a:solidFill>
              </a:rPr>
              <a:t>U</a:t>
            </a:r>
            <a:r>
              <a:rPr lang="en-US" sz="2800" baseline="-25000" dirty="0" err="1">
                <a:solidFill>
                  <a:schemeClr val="tx1">
                    <a:alpha val="100000"/>
                  </a:schemeClr>
                </a:solidFill>
              </a:rPr>
              <a:t>j</a:t>
            </a:r>
            <a:endParaRPr lang="en-US" sz="2800" baseline="-25000" dirty="0"/>
          </a:p>
        </p:txBody>
      </p:sp>
      <p:sp>
        <p:nvSpPr>
          <p:cNvPr id="6" name="Oval 5"/>
          <p:cNvSpPr>
            <a:spLocks noChangeArrowheads="1"/>
          </p:cNvSpPr>
          <p:nvPr/>
        </p:nvSpPr>
        <p:spPr bwMode="auto">
          <a:xfrm>
            <a:off x="1143000" y="33528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sp>
        <p:nvSpPr>
          <p:cNvPr id="7" name="Oval 6"/>
          <p:cNvSpPr>
            <a:spLocks noChangeArrowheads="1"/>
          </p:cNvSpPr>
          <p:nvPr/>
        </p:nvSpPr>
        <p:spPr bwMode="auto">
          <a:xfrm>
            <a:off x="3276600" y="19812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p>
        </p:txBody>
      </p:sp>
      <p:sp>
        <p:nvSpPr>
          <p:cNvPr id="8" name="Oval 7"/>
          <p:cNvSpPr>
            <a:spLocks noChangeArrowheads="1"/>
          </p:cNvSpPr>
          <p:nvPr/>
        </p:nvSpPr>
        <p:spPr bwMode="auto">
          <a:xfrm>
            <a:off x="3276600" y="33528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cxnSp>
        <p:nvCxnSpPr>
          <p:cNvPr id="9" name="Straight Arrow Connector 8"/>
          <p:cNvCxnSpPr/>
          <p:nvPr/>
        </p:nvCxnSpPr>
        <p:spPr>
          <a:xfrm rot="5400000">
            <a:off x="1030288" y="2933700"/>
            <a:ext cx="531812"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a:off x="1179513" y="2933700"/>
            <a:ext cx="534988" cy="1587"/>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828800" y="3657600"/>
            <a:ext cx="12954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a:off x="1600200" y="2667000"/>
            <a:ext cx="685800" cy="53340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2" name="Group 24"/>
          <p:cNvGrpSpPr>
            <a:grpSpLocks/>
          </p:cNvGrpSpPr>
          <p:nvPr/>
        </p:nvGrpSpPr>
        <p:grpSpPr bwMode="auto">
          <a:xfrm>
            <a:off x="1600200" y="3886200"/>
            <a:ext cx="304800" cy="304800"/>
            <a:chOff x="533400" y="3048000"/>
            <a:chExt cx="381000" cy="381000"/>
          </a:xfrm>
        </p:grpSpPr>
        <p:sp>
          <p:nvSpPr>
            <p:cNvPr id="14" name="Oval 13"/>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15" name="Pie 14"/>
            <p:cNvSpPr/>
            <p:nvPr/>
          </p:nvSpPr>
          <p:spPr>
            <a:xfrm>
              <a:off x="533400" y="3048000"/>
              <a:ext cx="381000" cy="381000"/>
            </a:xfrm>
            <a:prstGeom prst="pie">
              <a:avLst>
                <a:gd name="adj1" fmla="val 3068800"/>
                <a:gd name="adj2" fmla="val 16200000"/>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endParaRPr lang="en-US" sz="1800">
                <a:solidFill>
                  <a:schemeClr val="tx1"/>
                </a:solidFill>
              </a:endParaRPr>
            </a:p>
          </p:txBody>
        </p:sp>
      </p:grpSp>
      <p:grpSp>
        <p:nvGrpSpPr>
          <p:cNvPr id="3" name="Group 24"/>
          <p:cNvGrpSpPr>
            <a:grpSpLocks/>
          </p:cNvGrpSpPr>
          <p:nvPr/>
        </p:nvGrpSpPr>
        <p:grpSpPr bwMode="auto">
          <a:xfrm>
            <a:off x="1600200" y="1600200"/>
            <a:ext cx="304800" cy="304800"/>
            <a:chOff x="533400" y="3048000"/>
            <a:chExt cx="381000" cy="381000"/>
          </a:xfrm>
        </p:grpSpPr>
        <p:sp>
          <p:nvSpPr>
            <p:cNvPr id="17" name="Oval 16"/>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18" name="Pie 17"/>
            <p:cNvSpPr/>
            <p:nvPr/>
          </p:nvSpPr>
          <p:spPr>
            <a:xfrm>
              <a:off x="533400" y="3048000"/>
              <a:ext cx="381000" cy="381000"/>
            </a:xfrm>
            <a:prstGeom prst="pi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endParaRPr lang="en-US" sz="1800">
                <a:solidFill>
                  <a:schemeClr val="tx1"/>
                </a:solidFill>
              </a:endParaRPr>
            </a:p>
          </p:txBody>
        </p:sp>
      </p:grpSp>
      <p:cxnSp>
        <p:nvCxnSpPr>
          <p:cNvPr id="31" name="Straight Connector 30"/>
          <p:cNvCxnSpPr/>
          <p:nvPr/>
        </p:nvCxnSpPr>
        <p:spPr>
          <a:xfrm>
            <a:off x="6705600" y="46466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6516688" y="2705100"/>
            <a:ext cx="6842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05600" y="40370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705600" y="23622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705600" y="30464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38" name="Left Brace 37"/>
          <p:cNvSpPr/>
          <p:nvPr/>
        </p:nvSpPr>
        <p:spPr>
          <a:xfrm>
            <a:off x="6553200" y="2362200"/>
            <a:ext cx="228600" cy="6858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42" name="Left Brace 41"/>
          <p:cNvSpPr/>
          <p:nvPr/>
        </p:nvSpPr>
        <p:spPr>
          <a:xfrm>
            <a:off x="6553200" y="3048000"/>
            <a:ext cx="228600" cy="990600"/>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46" name="Left Brace 45"/>
          <p:cNvSpPr/>
          <p:nvPr/>
        </p:nvSpPr>
        <p:spPr>
          <a:xfrm>
            <a:off x="6553200" y="4038600"/>
            <a:ext cx="228600" cy="609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52" name="Straight Connector 51"/>
          <p:cNvCxnSpPr/>
          <p:nvPr/>
        </p:nvCxnSpPr>
        <p:spPr>
          <a:xfrm rot="5400000">
            <a:off x="6362701" y="3543300"/>
            <a:ext cx="990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6554788" y="4343400"/>
            <a:ext cx="608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705600" y="52562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45" name="Left Brace 44"/>
          <p:cNvSpPr/>
          <p:nvPr/>
        </p:nvSpPr>
        <p:spPr>
          <a:xfrm>
            <a:off x="6553200" y="4648200"/>
            <a:ext cx="228600" cy="609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56" name="Straight Connector 55"/>
          <p:cNvCxnSpPr/>
          <p:nvPr/>
        </p:nvCxnSpPr>
        <p:spPr>
          <a:xfrm rot="5400000">
            <a:off x="6554788" y="4953000"/>
            <a:ext cx="608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096000" y="2057400"/>
            <a:ext cx="762000" cy="30480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7010400" y="2514600"/>
            <a:ext cx="1752600" cy="381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en-US" sz="1800" dirty="0"/>
              <a:t>Forward Input</a:t>
            </a:r>
          </a:p>
        </p:txBody>
      </p:sp>
      <p:sp>
        <p:nvSpPr>
          <p:cNvPr id="64" name="Rectangle 63"/>
          <p:cNvSpPr/>
          <p:nvPr/>
        </p:nvSpPr>
        <p:spPr>
          <a:xfrm>
            <a:off x="7010400" y="3352800"/>
            <a:ext cx="1752600" cy="3810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eaLnBrk="1" fontAlgn="auto" hangingPunct="1">
              <a:spcBef>
                <a:spcPts val="0"/>
              </a:spcBef>
              <a:spcAft>
                <a:spcPts val="0"/>
              </a:spcAft>
              <a:defRPr/>
            </a:pPr>
            <a:r>
              <a:rPr lang="en-US" sz="1800" dirty="0"/>
              <a:t>Process Input</a:t>
            </a:r>
          </a:p>
        </p:txBody>
      </p:sp>
      <p:sp>
        <p:nvSpPr>
          <p:cNvPr id="65" name="Rectangle 64"/>
          <p:cNvSpPr/>
          <p:nvPr/>
        </p:nvSpPr>
        <p:spPr>
          <a:xfrm>
            <a:off x="7010400" y="4114800"/>
            <a:ext cx="1752600" cy="3810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eaLnBrk="1" fontAlgn="auto" hangingPunct="1">
              <a:spcBef>
                <a:spcPts val="0"/>
              </a:spcBef>
              <a:spcAft>
                <a:spcPts val="0"/>
              </a:spcAft>
              <a:defRPr/>
            </a:pPr>
            <a:r>
              <a:rPr lang="en-US" sz="1800" dirty="0"/>
              <a:t>Send Output</a:t>
            </a:r>
          </a:p>
        </p:txBody>
      </p:sp>
      <p:sp>
        <p:nvSpPr>
          <p:cNvPr id="66" name="Rectangle 65"/>
          <p:cNvSpPr/>
          <p:nvPr/>
        </p:nvSpPr>
        <p:spPr>
          <a:xfrm>
            <a:off x="7010400" y="4724400"/>
            <a:ext cx="1752600" cy="381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US" sz="1800" dirty="0"/>
              <a:t>Process Output</a:t>
            </a:r>
          </a:p>
        </p:txBody>
      </p:sp>
      <p:sp>
        <p:nvSpPr>
          <p:cNvPr id="58" name="Rectangle 57"/>
          <p:cNvSpPr/>
          <p:nvPr/>
        </p:nvSpPr>
        <p:spPr>
          <a:xfrm>
            <a:off x="304800" y="4267200"/>
            <a:ext cx="4419600" cy="990600"/>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eaLnBrk="1" fontAlgn="auto" hangingPunct="1">
              <a:spcBef>
                <a:spcPts val="0"/>
              </a:spcBef>
              <a:spcAft>
                <a:spcPts val="0"/>
              </a:spcAft>
              <a:defRPr/>
            </a:pPr>
            <a:endParaRPr lang="en-US" sz="1800"/>
          </a:p>
        </p:txBody>
      </p:sp>
      <p:sp>
        <p:nvSpPr>
          <p:cNvPr id="60" name="TextBox 59"/>
          <p:cNvSpPr txBox="1"/>
          <p:nvPr/>
        </p:nvSpPr>
        <p:spPr>
          <a:xfrm>
            <a:off x="2667000" y="4459288"/>
            <a:ext cx="1981200" cy="64611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lang="en-US" sz="1800" dirty="0"/>
              <a:t>Output Size Increases</a:t>
            </a:r>
          </a:p>
        </p:txBody>
      </p:sp>
      <p:cxnSp>
        <p:nvCxnSpPr>
          <p:cNvPr id="69" name="Straight Arrow Connector 68"/>
          <p:cNvCxnSpPr>
            <a:stCxn id="72" idx="3"/>
          </p:cNvCxnSpPr>
          <p:nvPr/>
        </p:nvCxnSpPr>
        <p:spPr>
          <a:xfrm flipV="1">
            <a:off x="4724400" y="4572000"/>
            <a:ext cx="1676400" cy="958850"/>
          </a:xfrm>
          <a:prstGeom prst="straightConnector1">
            <a:avLst/>
          </a:prstGeom>
          <a:ln w="254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71" name="Up Arrow 70"/>
          <p:cNvSpPr/>
          <p:nvPr/>
        </p:nvSpPr>
        <p:spPr>
          <a:xfrm>
            <a:off x="8382000" y="4343400"/>
            <a:ext cx="304800" cy="38100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endParaRPr lang="en-US" sz="1800"/>
          </a:p>
        </p:txBody>
      </p:sp>
      <p:sp>
        <p:nvSpPr>
          <p:cNvPr id="72" name="TextBox 71"/>
          <p:cNvSpPr txBox="1"/>
          <p:nvPr/>
        </p:nvSpPr>
        <p:spPr>
          <a:xfrm>
            <a:off x="304800" y="5345113"/>
            <a:ext cx="4419600" cy="36988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eaLnBrk="1" fontAlgn="auto" hangingPunct="1">
              <a:spcBef>
                <a:spcPts val="0"/>
              </a:spcBef>
              <a:spcAft>
                <a:spcPts val="0"/>
              </a:spcAft>
              <a:defRPr/>
            </a:pPr>
            <a:r>
              <a:rPr lang="en-US" sz="1800" dirty="0"/>
              <a:t>Send Output Time Increases</a:t>
            </a:r>
          </a:p>
        </p:txBody>
      </p:sp>
      <p:sp>
        <p:nvSpPr>
          <p:cNvPr id="54" name="Left Brace 53"/>
          <p:cNvSpPr/>
          <p:nvPr/>
        </p:nvSpPr>
        <p:spPr>
          <a:xfrm>
            <a:off x="6553200" y="4038600"/>
            <a:ext cx="228600" cy="990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57" name="Straight Connector 56"/>
          <p:cNvCxnSpPr/>
          <p:nvPr/>
        </p:nvCxnSpPr>
        <p:spPr>
          <a:xfrm rot="5400000">
            <a:off x="6364288" y="4533900"/>
            <a:ext cx="989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rot="5400000">
            <a:off x="3575051" y="4032250"/>
            <a:ext cx="3516312" cy="1587"/>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1541174" name="TextBox 66"/>
          <p:cNvSpPr txBox="1">
            <a:spLocks noChangeArrowheads="1"/>
          </p:cNvSpPr>
          <p:nvPr/>
        </p:nvSpPr>
        <p:spPr bwMode="auto">
          <a:xfrm>
            <a:off x="5029200" y="5726113"/>
            <a:ext cx="609600" cy="369887"/>
          </a:xfrm>
          <a:prstGeom prst="rect">
            <a:avLst/>
          </a:prstGeom>
          <a:noFill/>
          <a:ln w="9525">
            <a:noFill/>
            <a:miter lim="800000"/>
            <a:headEnd/>
            <a:tailEnd/>
          </a:ln>
        </p:spPr>
        <p:txBody>
          <a:bodyPr>
            <a:spAutoFit/>
          </a:bodyPr>
          <a:lstStyle/>
          <a:p>
            <a:pPr eaLnBrk="1" hangingPunct="1">
              <a:spcBef>
                <a:spcPct val="0"/>
              </a:spcBef>
            </a:pPr>
            <a:r>
              <a:rPr lang="en-US" sz="1800">
                <a:latin typeface="Calibri" pitchFamily="34" charset="0"/>
              </a:rPr>
              <a:t>time</a:t>
            </a:r>
          </a:p>
        </p:txBody>
      </p:sp>
      <p:sp>
        <p:nvSpPr>
          <p:cNvPr id="70" name="Rectangle 69"/>
          <p:cNvSpPr/>
          <p:nvPr/>
        </p:nvSpPr>
        <p:spPr>
          <a:xfrm>
            <a:off x="4953000" y="1524000"/>
            <a:ext cx="3886200" cy="464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p>
        </p:txBody>
      </p:sp>
      <p:sp>
        <p:nvSpPr>
          <p:cNvPr id="1541176" name="Text Box 15"/>
          <p:cNvSpPr txBox="1">
            <a:spLocks noChangeArrowheads="1"/>
          </p:cNvSpPr>
          <p:nvPr/>
        </p:nvSpPr>
        <p:spPr bwMode="auto">
          <a:xfrm>
            <a:off x="5029200" y="1563688"/>
            <a:ext cx="1447800" cy="646112"/>
          </a:xfrm>
          <a:prstGeom prst="rect">
            <a:avLst/>
          </a:prstGeom>
          <a:noFill/>
          <a:ln w="9525">
            <a:noFill/>
            <a:miter lim="800000"/>
            <a:headEnd/>
            <a:tailEnd/>
          </a:ln>
        </p:spPr>
        <p:txBody>
          <a:bodyPr>
            <a:spAutoFit/>
          </a:bodyPr>
          <a:lstStyle/>
          <a:p>
            <a:pPr eaLnBrk="1" hangingPunct="1"/>
            <a:r>
              <a:rPr lang="en-US" sz="1800">
                <a:latin typeface="Calibri" pitchFamily="34" charset="0"/>
              </a:rPr>
              <a:t>User enters input </a:t>
            </a:r>
            <a:endParaRPr lang="en-US" sz="1800" baseline="-25000">
              <a:latin typeface="Calibri" pitchFamily="34" charset="0"/>
            </a:endParaRPr>
          </a:p>
        </p:txBody>
      </p:sp>
      <p:pic>
        <p:nvPicPr>
          <p:cNvPr id="51" name="Picture 2"/>
          <p:cNvPicPr>
            <a:picLocks noChangeAspect="1" noChangeArrowheads="1"/>
          </p:cNvPicPr>
          <p:nvPr/>
        </p:nvPicPr>
        <p:blipFill>
          <a:blip r:embed="rId5" cstate="print"/>
          <a:srcRect/>
          <a:stretch>
            <a:fillRect/>
          </a:stretch>
        </p:blipFill>
        <p:spPr bwMode="auto">
          <a:xfrm>
            <a:off x="1905000" y="4495800"/>
            <a:ext cx="685800" cy="609600"/>
          </a:xfrm>
          <a:prstGeom prst="rect">
            <a:avLst/>
          </a:prstGeom>
          <a:noFill/>
          <a:ln w="9525">
            <a:noFill/>
            <a:miter lim="800000"/>
            <a:headEnd/>
            <a:tailEnd/>
          </a:ln>
        </p:spPr>
      </p:pic>
      <p:sp>
        <p:nvSpPr>
          <p:cNvPr id="68" name="Right Arrow 67"/>
          <p:cNvSpPr/>
          <p:nvPr/>
        </p:nvSpPr>
        <p:spPr>
          <a:xfrm>
            <a:off x="1447800" y="4648200"/>
            <a:ext cx="381000" cy="304800"/>
          </a:xfrm>
          <a:prstGeom prst="rightArrow">
            <a:avLst>
              <a:gd name="adj1" fmla="val 5000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endParaRPr lang="en-US" sz="1800"/>
          </a:p>
        </p:txBody>
      </p:sp>
      <p:sp>
        <p:nvSpPr>
          <p:cNvPr id="73" name="TextBox 72"/>
          <p:cNvSpPr txBox="1"/>
          <p:nvPr/>
        </p:nvSpPr>
        <p:spPr>
          <a:xfrm>
            <a:off x="381000" y="4505325"/>
            <a:ext cx="1066800" cy="55399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eaLnBrk="1" fontAlgn="auto" hangingPunct="1">
              <a:spcBef>
                <a:spcPts val="0"/>
              </a:spcBef>
              <a:spcAft>
                <a:spcPts val="0"/>
              </a:spcAft>
              <a:defRPr/>
            </a:pPr>
            <a:r>
              <a:rPr lang="en-US" sz="1600" dirty="0"/>
              <a:t>  </a:t>
            </a:r>
            <a:r>
              <a:rPr lang="en-US" sz="1400" dirty="0"/>
              <a:t>Next Animation</a:t>
            </a:r>
          </a:p>
        </p:txBody>
      </p:sp>
      <p:pic>
        <p:nvPicPr>
          <p:cNvPr id="75" name="Picture 4"/>
          <p:cNvPicPr>
            <a:picLocks noChangeAspect="1" noChangeArrowheads="1"/>
          </p:cNvPicPr>
          <p:nvPr/>
        </p:nvPicPr>
        <p:blipFill>
          <a:blip r:embed="rId6" cstate="print"/>
          <a:srcRect/>
          <a:stretch>
            <a:fillRect/>
          </a:stretch>
        </p:blipFill>
        <p:spPr bwMode="auto">
          <a:xfrm>
            <a:off x="381000" y="4343400"/>
            <a:ext cx="228600" cy="222250"/>
          </a:xfrm>
          <a:prstGeom prst="rect">
            <a:avLst/>
          </a:prstGeom>
          <a:noFill/>
          <a:ln w="9525">
            <a:noFill/>
            <a:miter lim="800000"/>
            <a:headEnd/>
            <a:tailEnd/>
          </a:ln>
        </p:spPr>
      </p:pic>
      <p:sp>
        <p:nvSpPr>
          <p:cNvPr id="76" name="TextBox 75"/>
          <p:cNvSpPr txBox="1">
            <a:spLocks noChangeArrowheads="1"/>
          </p:cNvSpPr>
          <p:nvPr/>
        </p:nvSpPr>
        <p:spPr bwMode="auto">
          <a:xfrm>
            <a:off x="1371600" y="4343400"/>
            <a:ext cx="457200" cy="830263"/>
          </a:xfrm>
          <a:prstGeom prst="rect">
            <a:avLst/>
          </a:prstGeom>
          <a:noFill/>
          <a:ln w="9525">
            <a:noFill/>
            <a:miter lim="800000"/>
            <a:headEnd/>
            <a:tailEnd/>
          </a:ln>
        </p:spPr>
        <p:txBody>
          <a:bodyPr>
            <a:spAutoFit/>
          </a:bodyPr>
          <a:lstStyle/>
          <a:p>
            <a:pPr algn="l" eaLnBrk="1" hangingPunct="1">
              <a:spcBef>
                <a:spcPct val="0"/>
              </a:spcBef>
            </a:pPr>
            <a:r>
              <a:rPr lang="en-US" sz="4800">
                <a:latin typeface="Calibri" pitchFamily="34" charset="0"/>
              </a:rPr>
              <a:t>&lt;</a:t>
            </a:r>
          </a:p>
        </p:txBody>
      </p:sp>
      <p:sp>
        <p:nvSpPr>
          <p:cNvPr id="55" name="Rectangle 54"/>
          <p:cNvSpPr/>
          <p:nvPr/>
        </p:nvSpPr>
        <p:spPr>
          <a:xfrm>
            <a:off x="6400800" y="1447800"/>
            <a:ext cx="1066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800" dirty="0"/>
              <a:t>Master</a:t>
            </a:r>
          </a:p>
        </p:txBody>
      </p:sp>
      <p:pic>
        <p:nvPicPr>
          <p:cNvPr id="61" name="~PP200.WAV">
            <a:hlinkClick r:id="" action="ppaction://media"/>
          </p:cNvPr>
          <p:cNvPicPr>
            <a:picLocks noRot="1" noChangeAspect="1"/>
          </p:cNvPicPr>
          <p:nvPr>
            <a:wavAudioFile r:embed="rId2" name="~PP200.WAV"/>
          </p:nvPr>
        </p:nvPicPr>
        <p:blipFill>
          <a:blip r:embed="rId7" cstate="print"/>
          <a:stretch>
            <a:fillRect/>
          </a:stretch>
        </p:blipFill>
        <p:spPr>
          <a:xfrm>
            <a:off x="8724900" y="6438900"/>
            <a:ext cx="304800" cy="304800"/>
          </a:xfrm>
          <a:prstGeom prst="rect">
            <a:avLst/>
          </a:prstGeom>
        </p:spPr>
      </p:pic>
    </p:spTree>
    <p:custDataLst>
      <p:tags r:id="rId1"/>
    </p:custData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par>
                                <p:cTn id="25" presetID="10" presetClass="exit" presetSubtype="0" fill="hold" nodeType="withEffect">
                                  <p:stCondLst>
                                    <p:cond delay="0"/>
                                  </p:stCondLst>
                                  <p:childTnLst>
                                    <p:animEffect transition="out" filter="fade">
                                      <p:cBhvr>
                                        <p:cTn id="26" dur="500"/>
                                        <p:tgtEl>
                                          <p:spTgt spid="76"/>
                                        </p:tgtEl>
                                      </p:cBhvr>
                                    </p:animEffect>
                                    <p:set>
                                      <p:cBhvr>
                                        <p:cTn id="27" dur="1" fill="hold">
                                          <p:stCondLst>
                                            <p:cond delay="499"/>
                                          </p:stCondLst>
                                        </p:cTn>
                                        <p:tgtEl>
                                          <p:spTgt spid="7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69"/>
                                        </p:tgtEl>
                                        <p:attrNameLst>
                                          <p:attrName>style.visibility</p:attrName>
                                        </p:attrNameLst>
                                      </p:cBhvr>
                                      <p:to>
                                        <p:strVal val="visible"/>
                                      </p:to>
                                    </p:set>
                                  </p:childTnLst>
                                </p:cTn>
                              </p:par>
                              <p:par>
                                <p:cTn id="34" presetID="0" presetClass="path" presetSubtype="0" accel="50000" decel="50000" fill="hold" nodeType="withEffect">
                                  <p:stCondLst>
                                    <p:cond delay="0"/>
                                  </p:stCondLst>
                                  <p:childTnLst>
                                    <p:animMotion origin="layout" path="M 0 0 L 0 0.05556 " pathEditMode="relative" ptsTypes="AA">
                                      <p:cBhvr>
                                        <p:cTn id="35" dur="1000" fill="hold"/>
                                        <p:tgtEl>
                                          <p:spTgt spid="31"/>
                                        </p:tgtEl>
                                        <p:attrNameLst>
                                          <p:attrName>ppt_x</p:attrName>
                                          <p:attrName>ppt_y</p:attrName>
                                        </p:attrNameLst>
                                      </p:cBhvr>
                                    </p:animMotion>
                                  </p:childTnLst>
                                </p:cTn>
                              </p:par>
                              <p:par>
                                <p:cTn id="36" presetID="0" presetClass="path" presetSubtype="0" accel="50000" decel="50000" fill="hold" nodeType="withEffect">
                                  <p:stCondLst>
                                    <p:cond delay="0"/>
                                  </p:stCondLst>
                                  <p:childTnLst>
                                    <p:animMotion origin="layout" path="M 0 0 L 0 0.05556 " pathEditMode="relative" ptsTypes="AA">
                                      <p:cBhvr>
                                        <p:cTn id="37" dur="1000" fill="hold"/>
                                        <p:tgtEl>
                                          <p:spTgt spid="44"/>
                                        </p:tgtEl>
                                        <p:attrNameLst>
                                          <p:attrName>ppt_x</p:attrName>
                                          <p:attrName>ppt_y</p:attrName>
                                        </p:attrNameLst>
                                      </p:cBhvr>
                                    </p:animMotion>
                                  </p:childTnLst>
                                </p:cTn>
                              </p:par>
                              <p:par>
                                <p:cTn id="38" presetID="0" presetClass="path" presetSubtype="0" accel="50000" decel="50000" fill="hold" grpId="0" nodeType="withEffect">
                                  <p:stCondLst>
                                    <p:cond delay="0"/>
                                  </p:stCondLst>
                                  <p:childTnLst>
                                    <p:animMotion origin="layout" path="M 0 0 L 0 0.05556 " pathEditMode="relative" ptsTypes="AA">
                                      <p:cBhvr>
                                        <p:cTn id="39" dur="1000" fill="hold"/>
                                        <p:tgtEl>
                                          <p:spTgt spid="45"/>
                                        </p:tgtEl>
                                        <p:attrNameLst>
                                          <p:attrName>ppt_x</p:attrName>
                                          <p:attrName>ppt_y</p:attrName>
                                        </p:attrNameLst>
                                      </p:cBhvr>
                                    </p:animMotion>
                                  </p:childTnLst>
                                </p:cTn>
                              </p:par>
                              <p:par>
                                <p:cTn id="40" presetID="0" presetClass="path" presetSubtype="0" accel="50000" decel="50000" fill="hold" nodeType="withEffect">
                                  <p:stCondLst>
                                    <p:cond delay="0"/>
                                  </p:stCondLst>
                                  <p:childTnLst>
                                    <p:animMotion origin="layout" path="M 0 0 L 0 0.05556 " pathEditMode="relative" ptsTypes="AA">
                                      <p:cBhvr>
                                        <p:cTn id="41" dur="1000" fill="hold"/>
                                        <p:tgtEl>
                                          <p:spTgt spid="56"/>
                                        </p:tgtEl>
                                        <p:attrNameLst>
                                          <p:attrName>ppt_x</p:attrName>
                                          <p:attrName>ppt_y</p:attrName>
                                        </p:attrNameLst>
                                      </p:cBhvr>
                                    </p:animMotion>
                                  </p:childTnLst>
                                </p:cTn>
                              </p:par>
                              <p:par>
                                <p:cTn id="42" presetID="0" presetClass="path" presetSubtype="0" accel="50000" decel="50000" fill="hold" grpId="0" nodeType="withEffect">
                                  <p:stCondLst>
                                    <p:cond delay="0"/>
                                  </p:stCondLst>
                                  <p:childTnLst>
                                    <p:animMotion origin="layout" path="M 0 0 L 0 0.05556 " pathEditMode="relative" ptsTypes="AA">
                                      <p:cBhvr>
                                        <p:cTn id="43" dur="1000" fill="hold"/>
                                        <p:tgtEl>
                                          <p:spTgt spid="66"/>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3.33333E-6 -4.44444E-6 L -3.33333E-6 0.03334 " pathEditMode="relative" ptsTypes="AA">
                                      <p:cBhvr>
                                        <p:cTn id="45" dur="1000" fill="hold"/>
                                        <p:tgtEl>
                                          <p:spTgt spid="65"/>
                                        </p:tgtEl>
                                        <p:attrNameLst>
                                          <p:attrName>ppt_x</p:attrName>
                                          <p:attrName>ppt_y</p:attrName>
                                        </p:attrNameLst>
                                      </p:cBhvr>
                                    </p:animMotion>
                                  </p:childTnLst>
                                </p:cTn>
                              </p:par>
                              <p:par>
                                <p:cTn id="46" presetID="10" presetClass="exit" presetSubtype="0" fill="hold" grpId="0" nodeType="withEffect">
                                  <p:stCondLst>
                                    <p:cond delay="0"/>
                                  </p:stCondLst>
                                  <p:childTnLst>
                                    <p:animEffect transition="out" filter="fade">
                                      <p:cBhvr>
                                        <p:cTn id="47" dur="1000"/>
                                        <p:tgtEl>
                                          <p:spTgt spid="46"/>
                                        </p:tgtEl>
                                      </p:cBhvr>
                                    </p:animEffect>
                                    <p:set>
                                      <p:cBhvr>
                                        <p:cTn id="48" dur="1" fill="hold">
                                          <p:stCondLst>
                                            <p:cond delay="999"/>
                                          </p:stCondLst>
                                        </p:cTn>
                                        <p:tgtEl>
                                          <p:spTgt spid="46"/>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1000"/>
                                        <p:tgtEl>
                                          <p:spTgt spid="53"/>
                                        </p:tgtEl>
                                      </p:cBhvr>
                                    </p:animEffect>
                                    <p:set>
                                      <p:cBhvr>
                                        <p:cTn id="51" dur="1" fill="hold">
                                          <p:stCondLst>
                                            <p:cond delay="999"/>
                                          </p:stCondLst>
                                        </p:cTn>
                                        <p:tgtEl>
                                          <p:spTgt spid="53"/>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fade">
                                      <p:cBhvr>
                                        <p:cTn id="54" dur="1000"/>
                                        <p:tgtEl>
                                          <p:spTgt spid="54"/>
                                        </p:tgtEl>
                                      </p:cBhvr>
                                    </p:animEffect>
                                  </p:childTnLst>
                                </p:cTn>
                              </p:par>
                              <p:par>
                                <p:cTn id="55" presetID="10" presetClass="entr" presetSubtype="0"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1000"/>
                                        <p:tgtEl>
                                          <p:spTgt spid="5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fade">
                                      <p:cBhvr>
                                        <p:cTn id="60"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61" fill="hold" display="0">
                  <p:stCondLst>
                    <p:cond delay="indefinite"/>
                  </p:stCondLst>
                  <p:endCondLst>
                    <p:cond evt="onPrev" delay="0">
                      <p:tgtEl>
                        <p:sldTgt/>
                      </p:tgtEl>
                    </p:cond>
                    <p:cond evt="onStopAudio" delay="0">
                      <p:tgtEl>
                        <p:sldTgt/>
                      </p:tgtEl>
                    </p:cond>
                  </p:endCondLst>
                </p:cTn>
                <p:tgtEl>
                  <p:spTgt spid="61"/>
                </p:tgtEl>
              </p:cMediaNode>
            </p:audio>
          </p:childTnLst>
        </p:cTn>
      </p:par>
    </p:tnLst>
    <p:bldLst>
      <p:bldP spid="46" grpId="0" animBg="1"/>
      <p:bldP spid="45" grpId="0" animBg="1"/>
      <p:bldP spid="65" grpId="0" animBg="1"/>
      <p:bldP spid="66" grpId="0" animBg="1"/>
      <p:bldP spid="60" grpId="0" animBg="1"/>
      <p:bldP spid="71" grpId="0" animBg="1"/>
      <p:bldP spid="72" grpId="0" animBg="1"/>
      <p:bldP spid="54" grpId="0" animBg="1"/>
      <p:bldP spid="73" grpId="0" animBg="1"/>
      <p:bldP spid="7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152400" y="274638"/>
            <a:ext cx="8839200" cy="1143000"/>
          </a:xfrm>
        </p:spPr>
        <p:txBody>
          <a:bodyPr/>
          <a:lstStyle/>
          <a:p>
            <a:r>
              <a:rPr lang="en-US" dirty="0" smtClean="0"/>
              <a:t>Generalized Adaptive Algorithm at Each Node (Review)</a:t>
            </a:r>
          </a:p>
        </p:txBody>
      </p:sp>
      <p:sp>
        <p:nvSpPr>
          <p:cNvPr id="24" name="Oval 23"/>
          <p:cNvSpPr>
            <a:spLocks noChangeArrowheads="1"/>
          </p:cNvSpPr>
          <p:nvPr/>
        </p:nvSpPr>
        <p:spPr bwMode="auto">
          <a:xfrm>
            <a:off x="533400" y="2260600"/>
            <a:ext cx="685800" cy="6858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a:solidFill>
                  <a:schemeClr val="tx1">
                    <a:alpha val="100000"/>
                  </a:schemeClr>
                </a:solidFill>
              </a:rPr>
              <a:t>U</a:t>
            </a:r>
            <a:r>
              <a:rPr lang="en-US" sz="2800" baseline="-25000" dirty="0">
                <a:solidFill>
                  <a:schemeClr val="tx1">
                    <a:alpha val="100000"/>
                  </a:schemeClr>
                </a:solidFill>
              </a:rPr>
              <a:t>m</a:t>
            </a:r>
            <a:endParaRPr lang="en-US" sz="2800" baseline="-25000" dirty="0"/>
          </a:p>
        </p:txBody>
      </p:sp>
      <p:sp>
        <p:nvSpPr>
          <p:cNvPr id="25" name="Oval 24"/>
          <p:cNvSpPr>
            <a:spLocks noChangeArrowheads="1"/>
          </p:cNvSpPr>
          <p:nvPr/>
        </p:nvSpPr>
        <p:spPr bwMode="auto">
          <a:xfrm>
            <a:off x="1752600" y="2260600"/>
            <a:ext cx="685800" cy="6858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err="1">
                <a:solidFill>
                  <a:schemeClr val="tx1">
                    <a:alpha val="100000"/>
                  </a:schemeClr>
                </a:solidFill>
              </a:rPr>
              <a:t>U</a:t>
            </a:r>
            <a:r>
              <a:rPr lang="en-US" sz="2800" baseline="-25000" dirty="0" err="1">
                <a:solidFill>
                  <a:schemeClr val="tx1">
                    <a:alpha val="100000"/>
                  </a:schemeClr>
                </a:solidFill>
              </a:rPr>
              <a:t>j</a:t>
            </a:r>
            <a:endParaRPr lang="en-US" sz="2800" baseline="-25000" dirty="0"/>
          </a:p>
        </p:txBody>
      </p:sp>
      <p:sp>
        <p:nvSpPr>
          <p:cNvPr id="26" name="Oval 25"/>
          <p:cNvSpPr>
            <a:spLocks noChangeArrowheads="1"/>
          </p:cNvSpPr>
          <p:nvPr/>
        </p:nvSpPr>
        <p:spPr bwMode="auto">
          <a:xfrm>
            <a:off x="533400" y="3937000"/>
            <a:ext cx="685800" cy="6858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a:solidFill>
                  <a:schemeClr val="tx1">
                    <a:alpha val="100000"/>
                  </a:schemeClr>
                </a:solidFill>
              </a:rPr>
              <a:t>P</a:t>
            </a:r>
            <a:r>
              <a:rPr lang="en-US" sz="2800" baseline="-25000" dirty="0">
                <a:solidFill>
                  <a:schemeClr val="tx1">
                    <a:alpha val="100000"/>
                  </a:schemeClr>
                </a:solidFill>
              </a:rPr>
              <a:t>m</a:t>
            </a:r>
          </a:p>
        </p:txBody>
      </p:sp>
      <p:sp>
        <p:nvSpPr>
          <p:cNvPr id="27" name="Oval 26"/>
          <p:cNvSpPr>
            <a:spLocks noChangeArrowheads="1"/>
          </p:cNvSpPr>
          <p:nvPr/>
        </p:nvSpPr>
        <p:spPr bwMode="auto">
          <a:xfrm>
            <a:off x="2971800" y="2260600"/>
            <a:ext cx="685800" cy="6858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a:solidFill>
                  <a:schemeClr val="tx1">
                    <a:alpha val="100000"/>
                  </a:schemeClr>
                </a:solidFill>
              </a:rPr>
              <a:t>U</a:t>
            </a:r>
            <a:r>
              <a:rPr lang="en-US" sz="2800" baseline="-25000" dirty="0">
                <a:solidFill>
                  <a:schemeClr val="tx1">
                    <a:alpha val="100000"/>
                  </a:schemeClr>
                </a:solidFill>
              </a:rPr>
              <a:t>m’</a:t>
            </a:r>
          </a:p>
        </p:txBody>
      </p:sp>
      <p:sp>
        <p:nvSpPr>
          <p:cNvPr id="28" name="Oval 27"/>
          <p:cNvSpPr>
            <a:spLocks noChangeArrowheads="1"/>
          </p:cNvSpPr>
          <p:nvPr/>
        </p:nvSpPr>
        <p:spPr bwMode="auto">
          <a:xfrm>
            <a:off x="2971800" y="3937000"/>
            <a:ext cx="685800" cy="6858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a:solidFill>
                  <a:schemeClr val="tx1">
                    <a:alpha val="100000"/>
                  </a:schemeClr>
                </a:solidFill>
              </a:rPr>
              <a:t>P</a:t>
            </a:r>
            <a:r>
              <a:rPr lang="en-US" sz="2800" baseline="-25000" dirty="0">
                <a:solidFill>
                  <a:schemeClr val="tx1">
                    <a:alpha val="100000"/>
                  </a:schemeClr>
                </a:solidFill>
              </a:rPr>
              <a:t>m’</a:t>
            </a:r>
          </a:p>
        </p:txBody>
      </p:sp>
      <p:cxnSp>
        <p:nvCxnSpPr>
          <p:cNvPr id="29" name="Straight Arrow Connector 28"/>
          <p:cNvCxnSpPr/>
          <p:nvPr/>
        </p:nvCxnSpPr>
        <p:spPr>
          <a:xfrm rot="5400000">
            <a:off x="419894" y="3442494"/>
            <a:ext cx="6858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a:off x="571501" y="3441700"/>
            <a:ext cx="685800" cy="3175"/>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295400" y="4165600"/>
            <a:ext cx="16002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1179513" y="3138488"/>
            <a:ext cx="914400" cy="68580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2" name="Group 24"/>
          <p:cNvGrpSpPr>
            <a:grpSpLocks/>
          </p:cNvGrpSpPr>
          <p:nvPr/>
        </p:nvGrpSpPr>
        <p:grpSpPr bwMode="auto">
          <a:xfrm>
            <a:off x="990600" y="4775200"/>
            <a:ext cx="304800" cy="304800"/>
            <a:chOff x="533400" y="3048000"/>
            <a:chExt cx="381000" cy="381000"/>
          </a:xfrm>
        </p:grpSpPr>
        <p:sp>
          <p:nvSpPr>
            <p:cNvPr id="36" name="Oval 35"/>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defRPr/>
              </a:pPr>
              <a:endParaRPr lang="en-US"/>
            </a:p>
          </p:txBody>
        </p:sp>
        <p:sp>
          <p:nvSpPr>
            <p:cNvPr id="37" name="Pie 36"/>
            <p:cNvSpPr/>
            <p:nvPr/>
          </p:nvSpPr>
          <p:spPr>
            <a:xfrm>
              <a:off x="533400" y="3048000"/>
              <a:ext cx="381000" cy="381000"/>
            </a:xfrm>
            <a:prstGeom prst="pie">
              <a:avLst>
                <a:gd name="adj1" fmla="val 3068800"/>
                <a:gd name="adj2" fmla="val 16200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defRPr/>
              </a:pPr>
              <a:endParaRPr lang="en-US">
                <a:solidFill>
                  <a:schemeClr val="tx1"/>
                </a:solidFill>
              </a:endParaRPr>
            </a:p>
          </p:txBody>
        </p:sp>
      </p:grpSp>
      <p:grpSp>
        <p:nvGrpSpPr>
          <p:cNvPr id="3" name="Group 24"/>
          <p:cNvGrpSpPr>
            <a:grpSpLocks/>
          </p:cNvGrpSpPr>
          <p:nvPr/>
        </p:nvGrpSpPr>
        <p:grpSpPr bwMode="auto">
          <a:xfrm>
            <a:off x="1143000" y="1879600"/>
            <a:ext cx="304800" cy="304800"/>
            <a:chOff x="533400" y="3048000"/>
            <a:chExt cx="381000" cy="381000"/>
          </a:xfrm>
        </p:grpSpPr>
        <p:sp>
          <p:nvSpPr>
            <p:cNvPr id="41" name="Oval 40"/>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defRPr/>
              </a:pPr>
              <a:endParaRPr lang="en-US"/>
            </a:p>
          </p:txBody>
        </p:sp>
        <p:sp>
          <p:nvSpPr>
            <p:cNvPr id="42" name="Pie 41"/>
            <p:cNvSpPr/>
            <p:nvPr/>
          </p:nvSpPr>
          <p:spPr>
            <a:xfrm>
              <a:off x="533400" y="3048000"/>
              <a:ext cx="381000" cy="381000"/>
            </a:xfrm>
            <a:prstGeom prst="pi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defRPr/>
              </a:pPr>
              <a:endParaRPr lang="en-US">
                <a:solidFill>
                  <a:schemeClr val="tx1"/>
                </a:solidFill>
              </a:endParaRPr>
            </a:p>
          </p:txBody>
        </p:sp>
      </p:grpSp>
      <p:sp>
        <p:nvSpPr>
          <p:cNvPr id="40" name="Oval 39"/>
          <p:cNvSpPr/>
          <p:nvPr/>
        </p:nvSpPr>
        <p:spPr>
          <a:xfrm>
            <a:off x="4876800" y="3048000"/>
            <a:ext cx="381000" cy="381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defRPr/>
            </a:pPr>
            <a:r>
              <a:rPr lang="en-US" sz="2400" dirty="0"/>
              <a:t>2</a:t>
            </a:r>
          </a:p>
        </p:txBody>
      </p:sp>
      <p:sp>
        <p:nvSpPr>
          <p:cNvPr id="44" name="Oval 43"/>
          <p:cNvSpPr/>
          <p:nvPr/>
        </p:nvSpPr>
        <p:spPr>
          <a:xfrm>
            <a:off x="4876800" y="25146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defRPr/>
            </a:pPr>
            <a:r>
              <a:rPr lang="en-US" sz="2400" dirty="0"/>
              <a:t>1</a:t>
            </a:r>
          </a:p>
        </p:txBody>
      </p:sp>
      <p:sp>
        <p:nvSpPr>
          <p:cNvPr id="47" name="Oval 46"/>
          <p:cNvSpPr/>
          <p:nvPr/>
        </p:nvSpPr>
        <p:spPr>
          <a:xfrm>
            <a:off x="4876800" y="3581400"/>
            <a:ext cx="381000" cy="381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defRPr/>
            </a:pPr>
            <a:r>
              <a:rPr lang="en-US" sz="2400" dirty="0"/>
              <a:t>3</a:t>
            </a:r>
          </a:p>
        </p:txBody>
      </p:sp>
      <p:sp>
        <p:nvSpPr>
          <p:cNvPr id="50" name="Oval 49"/>
          <p:cNvSpPr/>
          <p:nvPr/>
        </p:nvSpPr>
        <p:spPr>
          <a:xfrm>
            <a:off x="4876800" y="4114800"/>
            <a:ext cx="381000" cy="3810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defRPr/>
            </a:pPr>
            <a:r>
              <a:rPr lang="en-US" sz="2400" dirty="0"/>
              <a:t>4</a:t>
            </a:r>
          </a:p>
        </p:txBody>
      </p:sp>
      <p:sp>
        <p:nvSpPr>
          <p:cNvPr id="51" name="Rectangle 50"/>
          <p:cNvSpPr/>
          <p:nvPr/>
        </p:nvSpPr>
        <p:spPr>
          <a:xfrm>
            <a:off x="5486400" y="2514600"/>
            <a:ext cx="26670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defRPr/>
            </a:pPr>
            <a:r>
              <a:rPr lang="en-US" sz="2400" dirty="0"/>
              <a:t>Forward Input</a:t>
            </a:r>
          </a:p>
        </p:txBody>
      </p:sp>
      <p:sp>
        <p:nvSpPr>
          <p:cNvPr id="52" name="Rectangle 51"/>
          <p:cNvSpPr/>
          <p:nvPr/>
        </p:nvSpPr>
        <p:spPr>
          <a:xfrm>
            <a:off x="5486400" y="3048000"/>
            <a:ext cx="26670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defRPr/>
            </a:pPr>
            <a:r>
              <a:rPr lang="en-US" sz="2400" dirty="0"/>
              <a:t>Process Input</a:t>
            </a:r>
          </a:p>
        </p:txBody>
      </p:sp>
      <p:sp>
        <p:nvSpPr>
          <p:cNvPr id="53" name="Rectangle 52"/>
          <p:cNvSpPr/>
          <p:nvPr/>
        </p:nvSpPr>
        <p:spPr>
          <a:xfrm>
            <a:off x="5486400" y="3581400"/>
            <a:ext cx="2667000" cy="381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defRPr/>
            </a:pPr>
            <a:r>
              <a:rPr lang="en-US" sz="2400" dirty="0"/>
              <a:t>Send Output</a:t>
            </a:r>
          </a:p>
        </p:txBody>
      </p:sp>
      <p:sp>
        <p:nvSpPr>
          <p:cNvPr id="54" name="Rectangle 53"/>
          <p:cNvSpPr/>
          <p:nvPr/>
        </p:nvSpPr>
        <p:spPr>
          <a:xfrm>
            <a:off x="5486400" y="4114800"/>
            <a:ext cx="2667000" cy="381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defRPr/>
            </a:pPr>
            <a:r>
              <a:rPr lang="en-US" sz="2400" dirty="0"/>
              <a:t>Process Output</a:t>
            </a:r>
          </a:p>
        </p:txBody>
      </p:sp>
      <p:sp>
        <p:nvSpPr>
          <p:cNvPr id="32" name="TextBox 31"/>
          <p:cNvSpPr txBox="1"/>
          <p:nvPr/>
        </p:nvSpPr>
        <p:spPr>
          <a:xfrm>
            <a:off x="990600" y="5613400"/>
            <a:ext cx="7162800" cy="48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fontAlgn="auto">
              <a:spcBef>
                <a:spcPts val="0"/>
              </a:spcBef>
              <a:spcAft>
                <a:spcPts val="0"/>
              </a:spcAft>
              <a:defRPr/>
            </a:pPr>
            <a:r>
              <a:rPr lang="en-US" sz="2400" dirty="0"/>
              <a:t>Other orderings also make sense</a:t>
            </a:r>
          </a:p>
        </p:txBody>
      </p:sp>
      <p:pic>
        <p:nvPicPr>
          <p:cNvPr id="34" name="~PP2980.WAV">
            <a:hlinkClick r:id="" action="ppaction://media"/>
          </p:cNvPr>
          <p:cNvPicPr>
            <a:picLocks noRot="1" noChangeAspect="1"/>
          </p:cNvPicPr>
          <p:nvPr>
            <a:wavAudioFile r:embed="rId2" name="~PP2980.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5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26" presetClass="emph" presetSubtype="0" repeatCount="2000" fill="hold" nodeType="withEffect">
                                  <p:stCondLst>
                                    <p:cond delay="0"/>
                                  </p:stCondLst>
                                  <p:childTnLst>
                                    <p:animEffect transition="out" filter="fade">
                                      <p:cBhvr>
                                        <p:cTn id="20" dur="500" tmFilter="0, 0; .2, .5; .8, .5; 1, 0"/>
                                        <p:tgtEl>
                                          <p:spTgt spid="31"/>
                                        </p:tgtEl>
                                      </p:cBhvr>
                                    </p:animEffect>
                                    <p:animScale>
                                      <p:cBhvr>
                                        <p:cTn id="21" dur="250" autoRev="1" fill="hold"/>
                                        <p:tgtEl>
                                          <p:spTgt spid="31"/>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childTnLst>
                                </p:cTn>
                              </p:par>
                              <p:par>
                                <p:cTn id="30" presetID="26" presetClass="emph" presetSubtype="0" repeatCount="2000" fill="hold" nodeType="withEffect">
                                  <p:stCondLst>
                                    <p:cond delay="0"/>
                                  </p:stCondLst>
                                  <p:childTnLst>
                                    <p:animEffect transition="out" filter="fade">
                                      <p:cBhvr>
                                        <p:cTn id="31" dur="500" tmFilter="0, 0; .2, .5; .8, .5; 1, 0"/>
                                        <p:tgtEl>
                                          <p:spTgt spid="2"/>
                                        </p:tgtEl>
                                      </p:cBhvr>
                                    </p:animEffect>
                                    <p:animScale>
                                      <p:cBhvr>
                                        <p:cTn id="32" dur="250" autoRev="1" fill="hold"/>
                                        <p:tgtEl>
                                          <p:spTgt spid="2"/>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26" presetClass="emph" presetSubtype="0" repeatCount="2000" fill="hold" nodeType="withEffect">
                                  <p:stCondLst>
                                    <p:cond delay="0"/>
                                  </p:stCondLst>
                                  <p:childTnLst>
                                    <p:animEffect transition="out" filter="fade">
                                      <p:cBhvr>
                                        <p:cTn id="42" dur="500" tmFilter="0, 0; .2, .5; .8, .5; 1, 0"/>
                                        <p:tgtEl>
                                          <p:spTgt spid="33"/>
                                        </p:tgtEl>
                                      </p:cBhvr>
                                    </p:animEffect>
                                    <p:animScale>
                                      <p:cBhvr>
                                        <p:cTn id="43" dur="250" autoRev="1" fill="hold"/>
                                        <p:tgtEl>
                                          <p:spTgt spid="33"/>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50"/>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
                                        </p:tgtEl>
                                        <p:attrNameLst>
                                          <p:attrName>style.visibility</p:attrName>
                                        </p:attrNameLst>
                                      </p:cBhvr>
                                      <p:to>
                                        <p:strVal val="visible"/>
                                      </p:to>
                                    </p:set>
                                  </p:childTnLst>
                                </p:cTn>
                              </p:par>
                              <p:par>
                                <p:cTn id="54" presetID="26" presetClass="emph" presetSubtype="0" repeatCount="2000" fill="hold" nodeType="withEffect">
                                  <p:stCondLst>
                                    <p:cond delay="0"/>
                                  </p:stCondLst>
                                  <p:childTnLst>
                                    <p:animEffect transition="out" filter="fade">
                                      <p:cBhvr>
                                        <p:cTn id="55" dur="500" tmFilter="0, 0; .2, .5; .8, .5; 1, 0"/>
                                        <p:tgtEl>
                                          <p:spTgt spid="30"/>
                                        </p:tgtEl>
                                      </p:cBhvr>
                                    </p:animEffect>
                                    <p:animScale>
                                      <p:cBhvr>
                                        <p:cTn id="56" dur="250" autoRev="1" fill="hold"/>
                                        <p:tgtEl>
                                          <p:spTgt spid="30"/>
                                        </p:tgtEl>
                                      </p:cBhvr>
                                      <p:by x="105000" y="105000"/>
                                    </p:animScale>
                                  </p:childTnLst>
                                </p:cTn>
                              </p:par>
                              <p:par>
                                <p:cTn id="57" presetID="26" presetClass="emph" presetSubtype="0" repeatCount="2000" fill="hold" nodeType="withEffect">
                                  <p:stCondLst>
                                    <p:cond delay="0"/>
                                  </p:stCondLst>
                                  <p:childTnLst>
                                    <p:animEffect transition="out" filter="fade">
                                      <p:cBhvr>
                                        <p:cTn id="58" dur="500" tmFilter="0, 0; .2, .5; .8, .5; 1, 0"/>
                                        <p:tgtEl>
                                          <p:spTgt spid="3"/>
                                        </p:tgtEl>
                                      </p:cBhvr>
                                    </p:animEffect>
                                    <p:animScale>
                                      <p:cBhvr>
                                        <p:cTn id="59" dur="250" autoRev="1" fill="hold"/>
                                        <p:tgtEl>
                                          <p:spTgt spid="3"/>
                                        </p:tgtEl>
                                      </p:cBhvr>
                                      <p:by x="105000" y="105000"/>
                                    </p:animScale>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64" fill="hold" display="0">
                  <p:stCondLst>
                    <p:cond delay="indefinite"/>
                  </p:stCondLst>
                  <p:endCondLst>
                    <p:cond evt="onPrev" delay="0">
                      <p:tgtEl>
                        <p:sldTgt/>
                      </p:tgtEl>
                    </p:cond>
                    <p:cond evt="onStopAudio" delay="0">
                      <p:tgtEl>
                        <p:sldTgt/>
                      </p:tgtEl>
                    </p:cond>
                  </p:endCondLst>
                </p:cTn>
                <p:tgtEl>
                  <p:spTgt spid="34"/>
                </p:tgtEl>
              </p:cMediaNode>
            </p:audio>
          </p:childTnLst>
        </p:cTn>
      </p:par>
    </p:tnLst>
    <p:bldLst>
      <p:bldP spid="40" grpId="0" animBg="1"/>
      <p:bldP spid="44" grpId="0" animBg="1"/>
      <p:bldP spid="47" grpId="0" animBg="1"/>
      <p:bldP spid="50" grpId="0" animBg="1"/>
      <p:bldP spid="51" grpId="0" animBg="1"/>
      <p:bldP spid="52" grpId="0" animBg="1"/>
      <p:bldP spid="53" grpId="0" animBg="1"/>
      <p:bldP spid="54" grpId="0"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lide Number Placeholder 3"/>
          <p:cNvSpPr>
            <a:spLocks noGrp="1"/>
          </p:cNvSpPr>
          <p:nvPr>
            <p:ph type="sldNum" sz="quarter" idx="12"/>
          </p:nvPr>
        </p:nvSpPr>
        <p:spPr/>
        <p:txBody>
          <a:bodyPr/>
          <a:lstStyle/>
          <a:p>
            <a:fld id="{48DC0132-43C9-4CEF-B8FC-EE9FB4219CD4}" type="slidenum">
              <a:rPr lang="en-US"/>
              <a:pPr/>
              <a:t>19</a:t>
            </a:fld>
            <a:endParaRPr lang="en-US"/>
          </a:p>
        </p:txBody>
      </p:sp>
      <p:grpSp>
        <p:nvGrpSpPr>
          <p:cNvPr id="2" name="Group 67"/>
          <p:cNvGrpSpPr>
            <a:grpSpLocks/>
          </p:cNvGrpSpPr>
          <p:nvPr/>
        </p:nvGrpSpPr>
        <p:grpSpPr bwMode="auto">
          <a:xfrm>
            <a:off x="6781800" y="762000"/>
            <a:ext cx="1600200" cy="1524000"/>
            <a:chOff x="304800" y="3124200"/>
            <a:chExt cx="1600200" cy="1524000"/>
          </a:xfrm>
        </p:grpSpPr>
        <p:sp>
          <p:nvSpPr>
            <p:cNvPr id="63" name="Rectangle 62"/>
            <p:cNvSpPr/>
            <p:nvPr/>
          </p:nvSpPr>
          <p:spPr bwMode="auto">
            <a:xfrm>
              <a:off x="304800" y="31242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sp>
          <p:nvSpPr>
            <p:cNvPr id="65" name="Rectangle 64"/>
            <p:cNvSpPr/>
            <p:nvPr/>
          </p:nvSpPr>
          <p:spPr>
            <a:xfrm>
              <a:off x="838200" y="3470869"/>
              <a:ext cx="904415" cy="923330"/>
            </a:xfrm>
            <a:prstGeom prst="rect">
              <a:avLst/>
            </a:prstGeom>
            <a:noFill/>
          </p:spPr>
          <p:txBody>
            <a:bodyPr wrap="none">
              <a:spAutoFit/>
            </a:bodyPr>
            <a:lstStyle/>
            <a:p>
              <a:pPr eaLnBrk="1" fontAlgn="auto" hangingPunct="1">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rPr>
                <a:t>P5</a:t>
              </a:r>
            </a:p>
          </p:txBody>
        </p:sp>
      </p:grpSp>
      <p:grpSp>
        <p:nvGrpSpPr>
          <p:cNvPr id="3" name="Group 67"/>
          <p:cNvGrpSpPr>
            <a:grpSpLocks/>
          </p:cNvGrpSpPr>
          <p:nvPr/>
        </p:nvGrpSpPr>
        <p:grpSpPr bwMode="auto">
          <a:xfrm>
            <a:off x="4495800" y="1412875"/>
            <a:ext cx="1600200" cy="1558925"/>
            <a:chOff x="228600" y="3470869"/>
            <a:chExt cx="1600200" cy="1558331"/>
          </a:xfrm>
        </p:grpSpPr>
        <p:sp>
          <p:nvSpPr>
            <p:cNvPr id="68" name="Rectangle 67"/>
            <p:cNvSpPr/>
            <p:nvPr/>
          </p:nvSpPr>
          <p:spPr bwMode="auto">
            <a:xfrm>
              <a:off x="228600" y="3505781"/>
              <a:ext cx="1600200" cy="1523419"/>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sp>
          <p:nvSpPr>
            <p:cNvPr id="69" name="Rectangle 68"/>
            <p:cNvSpPr/>
            <p:nvPr/>
          </p:nvSpPr>
          <p:spPr>
            <a:xfrm>
              <a:off x="838200" y="3470869"/>
              <a:ext cx="904415" cy="923330"/>
            </a:xfrm>
            <a:prstGeom prst="rect">
              <a:avLst/>
            </a:prstGeom>
            <a:noFill/>
          </p:spPr>
          <p:txBody>
            <a:bodyPr wrap="none">
              <a:spAutoFit/>
            </a:bodyPr>
            <a:lstStyle/>
            <a:p>
              <a:pPr eaLnBrk="1" fontAlgn="auto" hangingPunct="1">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rPr>
                <a:t>P4</a:t>
              </a:r>
            </a:p>
          </p:txBody>
        </p:sp>
      </p:grpSp>
      <p:grpSp>
        <p:nvGrpSpPr>
          <p:cNvPr id="5" name="Group 67"/>
          <p:cNvGrpSpPr>
            <a:grpSpLocks/>
          </p:cNvGrpSpPr>
          <p:nvPr/>
        </p:nvGrpSpPr>
        <p:grpSpPr bwMode="auto">
          <a:xfrm>
            <a:off x="2667000" y="1447800"/>
            <a:ext cx="1600200" cy="1524000"/>
            <a:chOff x="457200" y="3276600"/>
            <a:chExt cx="1600200" cy="1524000"/>
          </a:xfrm>
        </p:grpSpPr>
        <p:sp>
          <p:nvSpPr>
            <p:cNvPr id="72" name="Rectangle 71"/>
            <p:cNvSpPr/>
            <p:nvPr/>
          </p:nvSpPr>
          <p:spPr bwMode="auto">
            <a:xfrm>
              <a:off x="457200" y="32766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sp>
          <p:nvSpPr>
            <p:cNvPr id="74" name="Rectangle 73"/>
            <p:cNvSpPr/>
            <p:nvPr/>
          </p:nvSpPr>
          <p:spPr>
            <a:xfrm>
              <a:off x="838200" y="3470869"/>
              <a:ext cx="904415" cy="923330"/>
            </a:xfrm>
            <a:prstGeom prst="rect">
              <a:avLst/>
            </a:prstGeom>
            <a:noFill/>
          </p:spPr>
          <p:txBody>
            <a:bodyPr wrap="none">
              <a:spAutoFit/>
            </a:bodyPr>
            <a:lstStyle/>
            <a:p>
              <a:pPr eaLnBrk="1" fontAlgn="auto" hangingPunct="1">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rPr>
                <a:t>P3</a:t>
              </a:r>
            </a:p>
          </p:txBody>
        </p:sp>
      </p:grpSp>
      <p:grpSp>
        <p:nvGrpSpPr>
          <p:cNvPr id="6" name="Group 67"/>
          <p:cNvGrpSpPr>
            <a:grpSpLocks/>
          </p:cNvGrpSpPr>
          <p:nvPr/>
        </p:nvGrpSpPr>
        <p:grpSpPr bwMode="auto">
          <a:xfrm>
            <a:off x="838200" y="1143000"/>
            <a:ext cx="1600200" cy="1524000"/>
            <a:chOff x="457200" y="3276600"/>
            <a:chExt cx="1600200" cy="1524000"/>
          </a:xfrm>
        </p:grpSpPr>
        <p:sp>
          <p:nvSpPr>
            <p:cNvPr id="77" name="Rectangle 76"/>
            <p:cNvSpPr/>
            <p:nvPr/>
          </p:nvSpPr>
          <p:spPr bwMode="auto">
            <a:xfrm>
              <a:off x="457200" y="32766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sp>
          <p:nvSpPr>
            <p:cNvPr id="78" name="Rectangle 77"/>
            <p:cNvSpPr/>
            <p:nvPr/>
          </p:nvSpPr>
          <p:spPr>
            <a:xfrm>
              <a:off x="838200" y="3470869"/>
              <a:ext cx="904415" cy="923330"/>
            </a:xfrm>
            <a:prstGeom prst="rect">
              <a:avLst/>
            </a:prstGeom>
            <a:noFill/>
          </p:spPr>
          <p:txBody>
            <a:bodyPr wrap="none">
              <a:spAutoFit/>
            </a:bodyPr>
            <a:lstStyle/>
            <a:p>
              <a:pPr eaLnBrk="1" fontAlgn="auto" hangingPunct="1">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rPr>
                <a:t>P2</a:t>
              </a:r>
            </a:p>
          </p:txBody>
        </p:sp>
      </p:grpSp>
      <p:grpSp>
        <p:nvGrpSpPr>
          <p:cNvPr id="7" name="Group 67"/>
          <p:cNvGrpSpPr>
            <a:grpSpLocks/>
          </p:cNvGrpSpPr>
          <p:nvPr/>
        </p:nvGrpSpPr>
        <p:grpSpPr bwMode="auto">
          <a:xfrm>
            <a:off x="457200" y="3544888"/>
            <a:ext cx="1600200" cy="1524000"/>
            <a:chOff x="457200" y="3276600"/>
            <a:chExt cx="1600200" cy="1524000"/>
          </a:xfrm>
        </p:grpSpPr>
        <p:sp>
          <p:nvSpPr>
            <p:cNvPr id="81" name="Rectangle 80"/>
            <p:cNvSpPr/>
            <p:nvPr/>
          </p:nvSpPr>
          <p:spPr bwMode="auto">
            <a:xfrm>
              <a:off x="457200" y="32766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sp>
          <p:nvSpPr>
            <p:cNvPr id="82" name="Rectangle 81"/>
            <p:cNvSpPr/>
            <p:nvPr/>
          </p:nvSpPr>
          <p:spPr>
            <a:xfrm>
              <a:off x="838200" y="3470869"/>
              <a:ext cx="904415" cy="923330"/>
            </a:xfrm>
            <a:prstGeom prst="rect">
              <a:avLst/>
            </a:prstGeom>
            <a:noFill/>
          </p:spPr>
          <p:txBody>
            <a:bodyPr wrap="none">
              <a:spAutoFit/>
            </a:bodyPr>
            <a:lstStyle/>
            <a:p>
              <a:pPr eaLnBrk="1" fontAlgn="auto" hangingPunct="1">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rPr>
                <a:t>P1</a:t>
              </a:r>
            </a:p>
          </p:txBody>
        </p:sp>
      </p:grpSp>
      <p:sp>
        <p:nvSpPr>
          <p:cNvPr id="1528849" name="Title 1"/>
          <p:cNvSpPr>
            <a:spLocks noGrp="1"/>
          </p:cNvSpPr>
          <p:nvPr>
            <p:ph type="title" idx="4294967295"/>
          </p:nvPr>
        </p:nvSpPr>
        <p:spPr/>
        <p:txBody>
          <a:bodyPr/>
          <a:lstStyle/>
          <a:p>
            <a:pPr eaLnBrk="1" hangingPunct="1"/>
            <a:r>
              <a:rPr lang="en-US" dirty="0" smtClean="0"/>
              <a:t>Response Time </a:t>
            </a:r>
            <a:r>
              <a:rPr lang="en-US" dirty="0" err="1" smtClean="0"/>
              <a:t>Params</a:t>
            </a:r>
            <a:r>
              <a:rPr lang="en-US" dirty="0" smtClean="0"/>
              <a:t> (Review)</a:t>
            </a:r>
            <a:endParaRPr lang="en-US" dirty="0"/>
          </a:p>
        </p:txBody>
      </p:sp>
      <p:sp>
        <p:nvSpPr>
          <p:cNvPr id="4" name="Rectangle 3"/>
          <p:cNvSpPr/>
          <p:nvPr/>
        </p:nvSpPr>
        <p:spPr>
          <a:xfrm>
            <a:off x="2743200" y="3962400"/>
            <a:ext cx="36576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eaLnBrk="1" hangingPunct="1">
              <a:spcBef>
                <a:spcPct val="0"/>
              </a:spcBef>
            </a:pPr>
            <a:r>
              <a:rPr lang="en-US">
                <a:solidFill>
                  <a:srgbClr val="FFFFFF"/>
                </a:solidFill>
                <a:latin typeface="Calibri" pitchFamily="34" charset="0"/>
              </a:rPr>
              <a:t>Performance</a:t>
            </a:r>
          </a:p>
        </p:txBody>
      </p:sp>
      <p:grpSp>
        <p:nvGrpSpPr>
          <p:cNvPr id="8" name="Group 27"/>
          <p:cNvGrpSpPr>
            <a:grpSpLocks/>
          </p:cNvGrpSpPr>
          <p:nvPr/>
        </p:nvGrpSpPr>
        <p:grpSpPr bwMode="auto">
          <a:xfrm>
            <a:off x="457200" y="3544888"/>
            <a:ext cx="1600200" cy="1524000"/>
            <a:chOff x="914400" y="1447800"/>
            <a:chExt cx="1600200" cy="1524000"/>
          </a:xfrm>
        </p:grpSpPr>
        <p:sp>
          <p:nvSpPr>
            <p:cNvPr id="19" name="Rectangle 18"/>
            <p:cNvSpPr/>
            <p:nvPr/>
          </p:nvSpPr>
          <p:spPr>
            <a:xfrm>
              <a:off x="914400" y="14478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grpSp>
          <p:nvGrpSpPr>
            <p:cNvPr id="9" name="Group 17"/>
            <p:cNvGrpSpPr>
              <a:grpSpLocks noChangeAspect="1"/>
            </p:cNvGrpSpPr>
            <p:nvPr/>
          </p:nvGrpSpPr>
          <p:grpSpPr bwMode="auto">
            <a:xfrm>
              <a:off x="1137490" y="1676400"/>
              <a:ext cx="1148510" cy="1071884"/>
              <a:chOff x="1524000" y="2667000"/>
              <a:chExt cx="1224710" cy="1143000"/>
            </a:xfrm>
          </p:grpSpPr>
          <p:pic>
            <p:nvPicPr>
              <p:cNvPr id="1528854" name="Picture 2"/>
              <p:cNvPicPr>
                <a:picLocks noChangeAspect="1" noChangeArrowheads="1"/>
              </p:cNvPicPr>
              <p:nvPr/>
            </p:nvPicPr>
            <p:blipFill>
              <a:blip r:embed="rId5" cstate="print"/>
              <a:srcRect/>
              <a:stretch>
                <a:fillRect/>
              </a:stretch>
            </p:blipFill>
            <p:spPr bwMode="auto">
              <a:xfrm>
                <a:off x="1524000" y="3276600"/>
                <a:ext cx="617249" cy="495300"/>
              </a:xfrm>
              <a:prstGeom prst="rect">
                <a:avLst/>
              </a:prstGeom>
              <a:noFill/>
              <a:ln w="9525">
                <a:noFill/>
                <a:miter lim="800000"/>
                <a:headEnd/>
                <a:tailEnd/>
              </a:ln>
            </p:spPr>
          </p:pic>
          <p:pic>
            <p:nvPicPr>
              <p:cNvPr id="1528855" name="Picture 3"/>
              <p:cNvPicPr>
                <a:picLocks noChangeAspect="1" noChangeArrowheads="1"/>
              </p:cNvPicPr>
              <p:nvPr/>
            </p:nvPicPr>
            <p:blipFill>
              <a:blip r:embed="rId6" cstate="print"/>
              <a:srcRect/>
              <a:stretch>
                <a:fillRect/>
              </a:stretch>
            </p:blipFill>
            <p:spPr bwMode="auto">
              <a:xfrm>
                <a:off x="2133600" y="3276600"/>
                <a:ext cx="615110" cy="533400"/>
              </a:xfrm>
              <a:prstGeom prst="rect">
                <a:avLst/>
              </a:prstGeom>
              <a:noFill/>
              <a:ln w="9525">
                <a:noFill/>
                <a:miter lim="800000"/>
                <a:headEnd/>
                <a:tailEnd/>
              </a:ln>
            </p:spPr>
          </p:pic>
          <p:pic>
            <p:nvPicPr>
              <p:cNvPr id="1528856" name="Picture 3"/>
              <p:cNvPicPr>
                <a:picLocks noChangeAspect="1" noChangeArrowheads="1"/>
              </p:cNvPicPr>
              <p:nvPr/>
            </p:nvPicPr>
            <p:blipFill>
              <a:blip r:embed="rId7" cstate="print"/>
              <a:srcRect/>
              <a:stretch>
                <a:fillRect/>
              </a:stretch>
            </p:blipFill>
            <p:spPr bwMode="auto">
              <a:xfrm>
                <a:off x="1905000" y="2667000"/>
                <a:ext cx="598488" cy="579224"/>
              </a:xfrm>
              <a:prstGeom prst="rect">
                <a:avLst/>
              </a:prstGeom>
              <a:noFill/>
              <a:ln w="9525">
                <a:noFill/>
                <a:miter lim="800000"/>
                <a:headEnd/>
                <a:tailEnd/>
              </a:ln>
            </p:spPr>
          </p:pic>
        </p:grpSp>
      </p:grpSp>
      <p:grpSp>
        <p:nvGrpSpPr>
          <p:cNvPr id="10" name="Group 28"/>
          <p:cNvGrpSpPr>
            <a:grpSpLocks/>
          </p:cNvGrpSpPr>
          <p:nvPr/>
        </p:nvGrpSpPr>
        <p:grpSpPr bwMode="auto">
          <a:xfrm>
            <a:off x="838200" y="1143000"/>
            <a:ext cx="1600200" cy="1524000"/>
            <a:chOff x="2819400" y="1447800"/>
            <a:chExt cx="1600200" cy="1524000"/>
          </a:xfrm>
        </p:grpSpPr>
        <p:sp>
          <p:nvSpPr>
            <p:cNvPr id="21" name="Rectangle 20"/>
            <p:cNvSpPr/>
            <p:nvPr/>
          </p:nvSpPr>
          <p:spPr>
            <a:xfrm>
              <a:off x="2819400" y="14478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grpSp>
          <p:nvGrpSpPr>
            <p:cNvPr id="11" name="Group 18"/>
            <p:cNvGrpSpPr>
              <a:grpSpLocks noChangeAspect="1"/>
            </p:cNvGrpSpPr>
            <p:nvPr/>
          </p:nvGrpSpPr>
          <p:grpSpPr bwMode="auto">
            <a:xfrm>
              <a:off x="3204143" y="1752600"/>
              <a:ext cx="910657" cy="948380"/>
              <a:chOff x="3276600" y="2743200"/>
              <a:chExt cx="986857" cy="1027736"/>
            </a:xfrm>
          </p:grpSpPr>
          <p:pic>
            <p:nvPicPr>
              <p:cNvPr id="1528860" name="Picture 233" descr="Checkers"/>
              <p:cNvPicPr>
                <a:picLocks noChangeAspect="1" noChangeArrowheads="1"/>
              </p:cNvPicPr>
              <p:nvPr/>
            </p:nvPicPr>
            <p:blipFill>
              <a:blip r:embed="rId8" cstate="print"/>
              <a:srcRect/>
              <a:stretch>
                <a:fillRect/>
              </a:stretch>
            </p:blipFill>
            <p:spPr bwMode="auto">
              <a:xfrm>
                <a:off x="3276600" y="2743200"/>
                <a:ext cx="381000" cy="565242"/>
              </a:xfrm>
              <a:prstGeom prst="rect">
                <a:avLst/>
              </a:prstGeom>
              <a:noFill/>
              <a:ln w="9525">
                <a:noFill/>
                <a:miter lim="800000"/>
                <a:headEnd/>
                <a:tailEnd/>
              </a:ln>
            </p:spPr>
          </p:pic>
          <p:pic>
            <p:nvPicPr>
              <p:cNvPr id="1528861" name="Picture 4"/>
              <p:cNvPicPr>
                <a:picLocks noChangeAspect="1" noChangeArrowheads="1"/>
              </p:cNvPicPr>
              <p:nvPr/>
            </p:nvPicPr>
            <p:blipFill>
              <a:blip r:embed="rId9" cstate="print"/>
              <a:srcRect/>
              <a:stretch>
                <a:fillRect/>
              </a:stretch>
            </p:blipFill>
            <p:spPr bwMode="auto">
              <a:xfrm>
                <a:off x="3733800" y="3048000"/>
                <a:ext cx="529657" cy="514350"/>
              </a:xfrm>
              <a:prstGeom prst="rect">
                <a:avLst/>
              </a:prstGeom>
              <a:noFill/>
              <a:ln w="9525">
                <a:noFill/>
                <a:miter lim="800000"/>
                <a:headEnd/>
                <a:tailEnd/>
              </a:ln>
            </p:spPr>
          </p:pic>
          <p:pic>
            <p:nvPicPr>
              <p:cNvPr id="1528862" name="Picture 5"/>
              <p:cNvPicPr>
                <a:picLocks noChangeAspect="1" noChangeArrowheads="1"/>
              </p:cNvPicPr>
              <p:nvPr/>
            </p:nvPicPr>
            <p:blipFill>
              <a:blip r:embed="rId10" cstate="print"/>
              <a:srcRect/>
              <a:stretch>
                <a:fillRect/>
              </a:stretch>
            </p:blipFill>
            <p:spPr bwMode="auto">
              <a:xfrm>
                <a:off x="3352800" y="3429000"/>
                <a:ext cx="403225" cy="341936"/>
              </a:xfrm>
              <a:prstGeom prst="rect">
                <a:avLst/>
              </a:prstGeom>
              <a:noFill/>
              <a:ln w="9525">
                <a:noFill/>
                <a:miter lim="800000"/>
                <a:headEnd/>
                <a:tailEnd/>
              </a:ln>
            </p:spPr>
          </p:pic>
        </p:grpSp>
      </p:grpSp>
      <p:grpSp>
        <p:nvGrpSpPr>
          <p:cNvPr id="12" name="Group 29"/>
          <p:cNvGrpSpPr>
            <a:grpSpLocks/>
          </p:cNvGrpSpPr>
          <p:nvPr/>
        </p:nvGrpSpPr>
        <p:grpSpPr bwMode="auto">
          <a:xfrm>
            <a:off x="2667000" y="1447800"/>
            <a:ext cx="1600200" cy="1524000"/>
            <a:chOff x="4724400" y="1447800"/>
            <a:chExt cx="1600200" cy="1524000"/>
          </a:xfrm>
        </p:grpSpPr>
        <p:sp>
          <p:nvSpPr>
            <p:cNvPr id="20" name="Rectangle 19"/>
            <p:cNvSpPr/>
            <p:nvPr/>
          </p:nvSpPr>
          <p:spPr>
            <a:xfrm>
              <a:off x="4724400" y="14478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grpSp>
          <p:nvGrpSpPr>
            <p:cNvPr id="13" name="Group 20"/>
            <p:cNvGrpSpPr>
              <a:grpSpLocks noChangeAspect="1"/>
            </p:cNvGrpSpPr>
            <p:nvPr/>
          </p:nvGrpSpPr>
          <p:grpSpPr bwMode="auto">
            <a:xfrm>
              <a:off x="4933509" y="1524000"/>
              <a:ext cx="1010091" cy="1390417"/>
              <a:chOff x="5334000" y="1600200"/>
              <a:chExt cx="1162491" cy="1600200"/>
            </a:xfrm>
          </p:grpSpPr>
          <p:grpSp>
            <p:nvGrpSpPr>
              <p:cNvPr id="14" name="Group 20"/>
              <p:cNvGrpSpPr>
                <a:grpSpLocks/>
              </p:cNvGrpSpPr>
              <p:nvPr/>
            </p:nvGrpSpPr>
            <p:grpSpPr bwMode="auto">
              <a:xfrm>
                <a:off x="5334000" y="1981200"/>
                <a:ext cx="685800" cy="838200"/>
                <a:chOff x="5743977" y="2133600"/>
                <a:chExt cx="838200" cy="914400"/>
              </a:xfrm>
            </p:grpSpPr>
            <p:pic>
              <p:nvPicPr>
                <p:cNvPr id="1528867" name="Rectangle 6"/>
                <p:cNvPicPr>
                  <a:picLocks noChangeAspect="1"/>
                </p:cNvPicPr>
                <p:nvPr/>
              </p:nvPicPr>
              <p:blipFill>
                <a:blip r:embed="rId11" cstate="print"/>
                <a:srcRect/>
                <a:stretch>
                  <a:fillRect/>
                </a:stretch>
              </p:blipFill>
              <p:spPr bwMode="auto">
                <a:xfrm>
                  <a:off x="5791200" y="2133600"/>
                  <a:ext cx="790977" cy="614987"/>
                </a:xfrm>
                <a:prstGeom prst="rect">
                  <a:avLst/>
                </a:prstGeom>
                <a:noFill/>
                <a:ln w="9525">
                  <a:noFill/>
                  <a:miter lim="800000"/>
                  <a:headEnd/>
                  <a:tailEnd/>
                </a:ln>
              </p:spPr>
            </p:pic>
            <p:pic>
              <p:nvPicPr>
                <p:cNvPr id="1528868" name="Rectangle 7"/>
                <p:cNvPicPr>
                  <a:picLocks noChangeAspect="1" noChangeArrowheads="1"/>
                </p:cNvPicPr>
                <p:nvPr/>
              </p:nvPicPr>
              <p:blipFill>
                <a:blip r:embed="rId12" cstate="print"/>
                <a:srcRect/>
                <a:stretch>
                  <a:fillRect/>
                </a:stretch>
              </p:blipFill>
              <p:spPr bwMode="auto">
                <a:xfrm>
                  <a:off x="5743977" y="2761258"/>
                  <a:ext cx="802783" cy="286742"/>
                </a:xfrm>
                <a:prstGeom prst="rect">
                  <a:avLst/>
                </a:prstGeom>
                <a:noFill/>
                <a:ln w="9525" algn="ctr">
                  <a:noFill/>
                  <a:miter lim="800000"/>
                  <a:headEnd/>
                  <a:tailEnd/>
                </a:ln>
              </p:spPr>
            </p:pic>
          </p:grpSp>
          <p:pic>
            <p:nvPicPr>
              <p:cNvPr id="1528869" name="Rectangle 3"/>
              <p:cNvPicPr>
                <a:picLocks noChangeAspect="1"/>
              </p:cNvPicPr>
              <p:nvPr/>
            </p:nvPicPr>
            <p:blipFill>
              <a:blip r:embed="rId13" cstate="print"/>
              <a:srcRect/>
              <a:stretch>
                <a:fillRect/>
              </a:stretch>
            </p:blipFill>
            <p:spPr bwMode="auto">
              <a:xfrm>
                <a:off x="6096000" y="1600200"/>
                <a:ext cx="400491" cy="838200"/>
              </a:xfrm>
              <a:prstGeom prst="rect">
                <a:avLst/>
              </a:prstGeom>
              <a:noFill/>
              <a:ln w="9525">
                <a:noFill/>
                <a:miter lim="800000"/>
                <a:headEnd/>
                <a:tailEnd/>
              </a:ln>
            </p:spPr>
          </p:pic>
          <p:pic>
            <p:nvPicPr>
              <p:cNvPr id="1528870" name="Rectangle 4"/>
              <p:cNvPicPr>
                <a:picLocks noChangeAspect="1"/>
              </p:cNvPicPr>
              <p:nvPr/>
            </p:nvPicPr>
            <p:blipFill>
              <a:blip r:embed="rId14" cstate="print"/>
              <a:srcRect/>
              <a:stretch>
                <a:fillRect/>
              </a:stretch>
            </p:blipFill>
            <p:spPr bwMode="auto">
              <a:xfrm>
                <a:off x="6019800" y="2514600"/>
                <a:ext cx="466344" cy="685800"/>
              </a:xfrm>
              <a:prstGeom prst="rect">
                <a:avLst/>
              </a:prstGeom>
              <a:noFill/>
              <a:ln w="9525">
                <a:noFill/>
                <a:miter lim="800000"/>
                <a:headEnd/>
                <a:tailEnd/>
              </a:ln>
            </p:spPr>
          </p:pic>
        </p:grpSp>
      </p:grpSp>
      <p:grpSp>
        <p:nvGrpSpPr>
          <p:cNvPr id="15" name="Group 30"/>
          <p:cNvGrpSpPr>
            <a:grpSpLocks/>
          </p:cNvGrpSpPr>
          <p:nvPr/>
        </p:nvGrpSpPr>
        <p:grpSpPr bwMode="auto">
          <a:xfrm>
            <a:off x="4495800" y="1447800"/>
            <a:ext cx="1600200" cy="1524000"/>
            <a:chOff x="6629400" y="1447800"/>
            <a:chExt cx="1600200" cy="1524000"/>
          </a:xfrm>
        </p:grpSpPr>
        <p:sp>
          <p:nvSpPr>
            <p:cNvPr id="22" name="Rectangle 21"/>
            <p:cNvSpPr/>
            <p:nvPr/>
          </p:nvSpPr>
          <p:spPr>
            <a:xfrm>
              <a:off x="6629400" y="14478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grpSp>
          <p:nvGrpSpPr>
            <p:cNvPr id="16" name="Group 22"/>
            <p:cNvGrpSpPr>
              <a:grpSpLocks noChangeAspect="1"/>
            </p:cNvGrpSpPr>
            <p:nvPr/>
          </p:nvGrpSpPr>
          <p:grpSpPr bwMode="auto">
            <a:xfrm>
              <a:off x="6629400" y="1670041"/>
              <a:ext cx="1600200" cy="1073159"/>
              <a:chOff x="6096000" y="2743200"/>
              <a:chExt cx="1714036" cy="1149502"/>
            </a:xfrm>
          </p:grpSpPr>
          <p:sp>
            <p:nvSpPr>
              <p:cNvPr id="24" name="Explosion 1 23"/>
              <p:cNvSpPr/>
              <p:nvPr/>
            </p:nvSpPr>
            <p:spPr>
              <a:xfrm>
                <a:off x="6400378" y="2819730"/>
                <a:ext cx="1219210" cy="838313"/>
              </a:xfrm>
              <a:prstGeom prst="irregularSeal1">
                <a:avLst/>
              </a:prstGeom>
            </p:spPr>
            <p:style>
              <a:lnRef idx="1">
                <a:schemeClr val="accent3"/>
              </a:lnRef>
              <a:fillRef idx="2">
                <a:schemeClr val="accent3"/>
              </a:fillRef>
              <a:effectRef idx="1">
                <a:schemeClr val="accent3"/>
              </a:effectRef>
              <a:fontRef idx="minor">
                <a:schemeClr val="dk1"/>
              </a:fontRef>
            </p:style>
            <p:txBody>
              <a:bodyPr anchor="ctr"/>
              <a:lstStyle/>
              <a:p>
                <a:pPr eaLnBrk="1" fontAlgn="auto" hangingPunct="1">
                  <a:spcBef>
                    <a:spcPts val="0"/>
                  </a:spcBef>
                  <a:spcAft>
                    <a:spcPts val="0"/>
                  </a:spcAft>
                  <a:defRPr/>
                </a:pPr>
                <a:endParaRPr lang="en-US" sz="1800"/>
              </a:p>
            </p:txBody>
          </p:sp>
          <p:sp>
            <p:nvSpPr>
              <p:cNvPr id="1528875" name="TextBox 24"/>
              <p:cNvSpPr txBox="1">
                <a:spLocks noChangeArrowheads="1"/>
              </p:cNvSpPr>
              <p:nvPr/>
            </p:nvSpPr>
            <p:spPr bwMode="auto">
              <a:xfrm rot="-2194170">
                <a:off x="6096000" y="2911235"/>
                <a:ext cx="990600" cy="461665"/>
              </a:xfrm>
              <a:prstGeom prst="rect">
                <a:avLst/>
              </a:prstGeom>
              <a:noFill/>
              <a:ln w="9525">
                <a:noFill/>
                <a:miter lim="800000"/>
                <a:headEnd/>
                <a:tailEnd/>
              </a:ln>
            </p:spPr>
            <p:txBody>
              <a:bodyPr>
                <a:spAutoFit/>
              </a:bodyPr>
              <a:lstStyle/>
              <a:p>
                <a:pPr eaLnBrk="1" hangingPunct="1">
                  <a:spcBef>
                    <a:spcPct val="0"/>
                  </a:spcBef>
                </a:pPr>
                <a:r>
                  <a:rPr lang="en-US">
                    <a:latin typeface="Calibri" pitchFamily="34" charset="0"/>
                  </a:rPr>
                  <a:t>0 ms</a:t>
                </a:r>
              </a:p>
            </p:txBody>
          </p:sp>
          <p:sp>
            <p:nvSpPr>
              <p:cNvPr id="1528876" name="TextBox 25"/>
              <p:cNvSpPr txBox="1">
                <a:spLocks noChangeArrowheads="1"/>
              </p:cNvSpPr>
              <p:nvPr/>
            </p:nvSpPr>
            <p:spPr bwMode="auto">
              <a:xfrm rot="2265337">
                <a:off x="6819436" y="2743200"/>
                <a:ext cx="990600" cy="461665"/>
              </a:xfrm>
              <a:prstGeom prst="rect">
                <a:avLst/>
              </a:prstGeom>
              <a:noFill/>
              <a:ln w="9525">
                <a:noFill/>
                <a:miter lim="800000"/>
                <a:headEnd/>
                <a:tailEnd/>
              </a:ln>
            </p:spPr>
            <p:txBody>
              <a:bodyPr>
                <a:spAutoFit/>
              </a:bodyPr>
              <a:lstStyle/>
              <a:p>
                <a:pPr eaLnBrk="1" hangingPunct="1">
                  <a:spcBef>
                    <a:spcPct val="0"/>
                  </a:spcBef>
                </a:pPr>
                <a:r>
                  <a:rPr lang="en-US">
                    <a:latin typeface="Calibri" pitchFamily="34" charset="0"/>
                  </a:rPr>
                  <a:t>72 ms</a:t>
                </a:r>
              </a:p>
            </p:txBody>
          </p:sp>
          <p:sp>
            <p:nvSpPr>
              <p:cNvPr id="1528877" name="TextBox 26"/>
              <p:cNvSpPr txBox="1">
                <a:spLocks noChangeArrowheads="1"/>
              </p:cNvSpPr>
              <p:nvPr/>
            </p:nvSpPr>
            <p:spPr bwMode="auto">
              <a:xfrm>
                <a:off x="6422483" y="3398195"/>
                <a:ext cx="1197517" cy="494507"/>
              </a:xfrm>
              <a:prstGeom prst="rect">
                <a:avLst/>
              </a:prstGeom>
              <a:noFill/>
              <a:ln w="9525">
                <a:noFill/>
                <a:miter lim="800000"/>
                <a:headEnd/>
                <a:tailEnd/>
              </a:ln>
            </p:spPr>
            <p:txBody>
              <a:bodyPr>
                <a:spAutoFit/>
              </a:bodyPr>
              <a:lstStyle/>
              <a:p>
                <a:pPr eaLnBrk="1" hangingPunct="1">
                  <a:spcBef>
                    <a:spcPct val="0"/>
                  </a:spcBef>
                </a:pPr>
                <a:r>
                  <a:rPr lang="en-US">
                    <a:latin typeface="Calibri" pitchFamily="34" charset="0"/>
                  </a:rPr>
                  <a:t>162 ms</a:t>
                </a:r>
              </a:p>
            </p:txBody>
          </p:sp>
        </p:grpSp>
      </p:grpSp>
      <p:grpSp>
        <p:nvGrpSpPr>
          <p:cNvPr id="17" name="Group 33"/>
          <p:cNvGrpSpPr>
            <a:grpSpLocks/>
          </p:cNvGrpSpPr>
          <p:nvPr/>
        </p:nvGrpSpPr>
        <p:grpSpPr bwMode="auto">
          <a:xfrm>
            <a:off x="6781800" y="762000"/>
            <a:ext cx="1600200" cy="1905000"/>
            <a:chOff x="6629400" y="1219200"/>
            <a:chExt cx="1600200" cy="1905000"/>
          </a:xfrm>
        </p:grpSpPr>
        <p:pic>
          <p:nvPicPr>
            <p:cNvPr id="1528879" name="Picture 22" descr="thinking man 1"/>
            <p:cNvPicPr>
              <a:picLocks noChangeAspect="1" noChangeArrowheads="1"/>
            </p:cNvPicPr>
            <p:nvPr/>
          </p:nvPicPr>
          <p:blipFill>
            <a:blip r:embed="rId15" cstate="print"/>
            <a:srcRect/>
            <a:stretch>
              <a:fillRect/>
            </a:stretch>
          </p:blipFill>
          <p:spPr bwMode="auto">
            <a:xfrm>
              <a:off x="6781800" y="1252870"/>
              <a:ext cx="1371600" cy="1871330"/>
            </a:xfrm>
            <a:prstGeom prst="rect">
              <a:avLst/>
            </a:prstGeom>
            <a:noFill/>
            <a:ln w="9525">
              <a:noFill/>
              <a:miter lim="800000"/>
              <a:headEnd/>
              <a:tailEnd/>
            </a:ln>
          </p:spPr>
        </p:pic>
        <p:pic>
          <p:nvPicPr>
            <p:cNvPr id="1528880" name="Picture 35" descr="MCj03301130000[1]"/>
            <p:cNvPicPr>
              <a:picLocks noChangeAspect="1" noChangeArrowheads="1"/>
            </p:cNvPicPr>
            <p:nvPr/>
          </p:nvPicPr>
          <p:blipFill>
            <a:blip r:embed="rId16" cstate="print"/>
            <a:srcRect/>
            <a:stretch>
              <a:fillRect/>
            </a:stretch>
          </p:blipFill>
          <p:spPr bwMode="auto">
            <a:xfrm>
              <a:off x="6934200" y="2091070"/>
              <a:ext cx="838200" cy="573096"/>
            </a:xfrm>
            <a:prstGeom prst="rect">
              <a:avLst/>
            </a:prstGeom>
            <a:noFill/>
            <a:ln w="9525">
              <a:noFill/>
              <a:miter lim="800000"/>
              <a:headEnd/>
              <a:tailEnd/>
            </a:ln>
          </p:spPr>
        </p:pic>
        <p:sp>
          <p:nvSpPr>
            <p:cNvPr id="33" name="Rectangle 32"/>
            <p:cNvSpPr/>
            <p:nvPr/>
          </p:nvSpPr>
          <p:spPr>
            <a:xfrm>
              <a:off x="6629400" y="1219200"/>
              <a:ext cx="1600200" cy="1524000"/>
            </a:xfrm>
            <a:prstGeom prst="rect">
              <a:avLst/>
            </a:prstGeom>
            <a:noFill/>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grpSp>
      <p:sp>
        <p:nvSpPr>
          <p:cNvPr id="46" name="Rectangle 45"/>
          <p:cNvSpPr/>
          <p:nvPr/>
        </p:nvSpPr>
        <p:spPr>
          <a:xfrm>
            <a:off x="7086600" y="30480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grpSp>
        <p:nvGrpSpPr>
          <p:cNvPr id="18" name="Group 61"/>
          <p:cNvGrpSpPr>
            <a:grpSpLocks/>
          </p:cNvGrpSpPr>
          <p:nvPr/>
        </p:nvGrpSpPr>
        <p:grpSpPr bwMode="auto">
          <a:xfrm>
            <a:off x="7239000" y="3276600"/>
            <a:ext cx="1295400" cy="1143000"/>
            <a:chOff x="533400" y="1905000"/>
            <a:chExt cx="3124200" cy="2362200"/>
          </a:xfrm>
        </p:grpSpPr>
        <p:sp>
          <p:nvSpPr>
            <p:cNvPr id="43" name="Oval 42"/>
            <p:cNvSpPr>
              <a:spLocks noChangeArrowheads="1"/>
            </p:cNvSpPr>
            <p:nvPr/>
          </p:nvSpPr>
          <p:spPr bwMode="auto">
            <a:xfrm>
              <a:off x="533400" y="1905000"/>
              <a:ext cx="685800" cy="685801"/>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fontAlgn="auto">
                <a:spcBef>
                  <a:spcPts val="0"/>
                </a:spcBef>
                <a:spcAft>
                  <a:spcPts val="0"/>
                </a:spcAft>
                <a:defRPr/>
              </a:pPr>
              <a:r>
                <a:rPr lang="en-US" sz="1400" dirty="0">
                  <a:solidFill>
                    <a:schemeClr val="tx1">
                      <a:alpha val="100000"/>
                    </a:schemeClr>
                  </a:solidFill>
                </a:rPr>
                <a:t>U1</a:t>
              </a:r>
              <a:endParaRPr lang="en-US" sz="1400" dirty="0"/>
            </a:p>
          </p:txBody>
        </p:sp>
        <p:sp>
          <p:nvSpPr>
            <p:cNvPr id="44" name="Oval 43"/>
            <p:cNvSpPr>
              <a:spLocks noChangeArrowheads="1"/>
            </p:cNvSpPr>
            <p:nvPr/>
          </p:nvSpPr>
          <p:spPr bwMode="auto">
            <a:xfrm>
              <a:off x="1752600" y="1905000"/>
              <a:ext cx="685800" cy="6858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wrap="none" anchor="ctr"/>
            <a:lstStyle/>
            <a:p>
              <a:pPr fontAlgn="auto">
                <a:spcBef>
                  <a:spcPts val="0"/>
                </a:spcBef>
                <a:spcAft>
                  <a:spcPts val="0"/>
                </a:spcAft>
                <a:defRPr/>
              </a:pPr>
              <a:r>
                <a:rPr lang="en-US" sz="1400">
                  <a:solidFill>
                    <a:schemeClr val="tx1">
                      <a:alpha val="100000"/>
                    </a:schemeClr>
                  </a:solidFill>
                </a:rPr>
                <a:t>U2</a:t>
              </a:r>
              <a:endParaRPr lang="en-US" sz="1400"/>
            </a:p>
          </p:txBody>
        </p:sp>
        <p:sp>
          <p:nvSpPr>
            <p:cNvPr id="53" name="Oval 52"/>
            <p:cNvSpPr>
              <a:spLocks noChangeArrowheads="1"/>
            </p:cNvSpPr>
            <p:nvPr/>
          </p:nvSpPr>
          <p:spPr bwMode="auto">
            <a:xfrm>
              <a:off x="533400" y="3581400"/>
              <a:ext cx="685800" cy="6858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fontAlgn="auto">
                <a:spcBef>
                  <a:spcPts val="0"/>
                </a:spcBef>
                <a:spcAft>
                  <a:spcPts val="0"/>
                </a:spcAft>
                <a:defRPr/>
              </a:pPr>
              <a:r>
                <a:rPr lang="en-US" sz="1400" dirty="0">
                  <a:solidFill>
                    <a:schemeClr val="tx1">
                      <a:alpha val="100000"/>
                    </a:schemeClr>
                  </a:solidFill>
                </a:rPr>
                <a:t>P1</a:t>
              </a:r>
            </a:p>
          </p:txBody>
        </p:sp>
        <p:sp>
          <p:nvSpPr>
            <p:cNvPr id="54" name="Oval 53"/>
            <p:cNvSpPr>
              <a:spLocks noChangeArrowheads="1"/>
            </p:cNvSpPr>
            <p:nvPr/>
          </p:nvSpPr>
          <p:spPr bwMode="auto">
            <a:xfrm>
              <a:off x="2971800" y="1905000"/>
              <a:ext cx="685800" cy="685801"/>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fontAlgn="auto">
                <a:spcBef>
                  <a:spcPts val="0"/>
                </a:spcBef>
                <a:spcAft>
                  <a:spcPts val="0"/>
                </a:spcAft>
                <a:defRPr/>
              </a:pPr>
              <a:r>
                <a:rPr lang="en-US" sz="1400" dirty="0">
                  <a:solidFill>
                    <a:schemeClr val="tx1">
                      <a:alpha val="100000"/>
                    </a:schemeClr>
                  </a:solidFill>
                </a:rPr>
                <a:t>U3</a:t>
              </a:r>
            </a:p>
          </p:txBody>
        </p:sp>
        <p:sp>
          <p:nvSpPr>
            <p:cNvPr id="55" name="Oval 54"/>
            <p:cNvSpPr>
              <a:spLocks noChangeArrowheads="1"/>
            </p:cNvSpPr>
            <p:nvPr/>
          </p:nvSpPr>
          <p:spPr bwMode="auto">
            <a:xfrm>
              <a:off x="2971800" y="3581400"/>
              <a:ext cx="685800" cy="6858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fontAlgn="auto">
                <a:spcBef>
                  <a:spcPts val="0"/>
                </a:spcBef>
                <a:spcAft>
                  <a:spcPts val="0"/>
                </a:spcAft>
                <a:defRPr/>
              </a:pPr>
              <a:r>
                <a:rPr lang="en-US" sz="1400" dirty="0">
                  <a:solidFill>
                    <a:schemeClr val="tx1">
                      <a:alpha val="100000"/>
                    </a:schemeClr>
                  </a:solidFill>
                </a:rPr>
                <a:t>P3</a:t>
              </a:r>
            </a:p>
          </p:txBody>
        </p:sp>
        <p:cxnSp>
          <p:nvCxnSpPr>
            <p:cNvPr id="56" name="Straight Arrow Connector 55"/>
            <p:cNvCxnSpPr/>
            <p:nvPr/>
          </p:nvCxnSpPr>
          <p:spPr>
            <a:xfrm rot="5400000">
              <a:off x="420273" y="3087741"/>
              <a:ext cx="685695" cy="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16200000">
              <a:off x="571508" y="3085826"/>
              <a:ext cx="685695" cy="3827"/>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16200000">
              <a:off x="3008458" y="3048371"/>
              <a:ext cx="685695" cy="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1295308" y="3811165"/>
              <a:ext cx="1600387" cy="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rot="10800000" flipV="1">
              <a:off x="1027300" y="2741614"/>
              <a:ext cx="953339" cy="725063"/>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1180448" y="2780984"/>
              <a:ext cx="915052" cy="685693"/>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grpSp>
      <p:cxnSp>
        <p:nvCxnSpPr>
          <p:cNvPr id="64" name="Straight Arrow Connector 63"/>
          <p:cNvCxnSpPr>
            <a:stCxn id="83" idx="3"/>
          </p:cNvCxnSpPr>
          <p:nvPr/>
        </p:nvCxnSpPr>
        <p:spPr>
          <a:xfrm flipV="1">
            <a:off x="2057400" y="4459288"/>
            <a:ext cx="609600" cy="931862"/>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84" idx="2"/>
          </p:cNvCxnSpPr>
          <p:nvPr/>
        </p:nvCxnSpPr>
        <p:spPr>
          <a:xfrm rot="5400000" flipV="1">
            <a:off x="1904206" y="3047207"/>
            <a:ext cx="573087" cy="1104900"/>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87" idx="2"/>
          </p:cNvCxnSpPr>
          <p:nvPr/>
        </p:nvCxnSpPr>
        <p:spPr>
          <a:xfrm rot="5400000" flipV="1">
            <a:off x="3466306" y="3618707"/>
            <a:ext cx="268287" cy="266700"/>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93" idx="2"/>
          </p:cNvCxnSpPr>
          <p:nvPr/>
        </p:nvCxnSpPr>
        <p:spPr>
          <a:xfrm rot="5400000">
            <a:off x="4837906" y="3428207"/>
            <a:ext cx="268287" cy="647700"/>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97" idx="1"/>
          </p:cNvCxnSpPr>
          <p:nvPr/>
        </p:nvCxnSpPr>
        <p:spPr>
          <a:xfrm rot="10800000" flipV="1">
            <a:off x="5943600" y="2470150"/>
            <a:ext cx="838200" cy="1492250"/>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99" idx="1"/>
          </p:cNvCxnSpPr>
          <p:nvPr/>
        </p:nvCxnSpPr>
        <p:spPr>
          <a:xfrm rot="10800000">
            <a:off x="6477000" y="4191000"/>
            <a:ext cx="609600" cy="565150"/>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457200" y="5068888"/>
            <a:ext cx="1600200" cy="64611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800" dirty="0"/>
              <a:t>Number of Users</a:t>
            </a:r>
          </a:p>
        </p:txBody>
      </p:sp>
      <p:sp>
        <p:nvSpPr>
          <p:cNvPr id="84" name="TextBox 83"/>
          <p:cNvSpPr txBox="1"/>
          <p:nvPr/>
        </p:nvSpPr>
        <p:spPr>
          <a:xfrm>
            <a:off x="838200" y="2667000"/>
            <a:ext cx="1600200" cy="64611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800" dirty="0"/>
              <a:t>Input and Output Costs</a:t>
            </a:r>
          </a:p>
        </p:txBody>
      </p:sp>
      <p:sp>
        <p:nvSpPr>
          <p:cNvPr id="87" name="TextBox 86"/>
          <p:cNvSpPr txBox="1"/>
          <p:nvPr/>
        </p:nvSpPr>
        <p:spPr>
          <a:xfrm>
            <a:off x="2667000" y="2971800"/>
            <a:ext cx="1600200" cy="64611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800" dirty="0"/>
              <a:t>Processing Powers</a:t>
            </a:r>
          </a:p>
        </p:txBody>
      </p:sp>
      <p:sp>
        <p:nvSpPr>
          <p:cNvPr id="93" name="TextBox 92"/>
          <p:cNvSpPr txBox="1"/>
          <p:nvPr/>
        </p:nvSpPr>
        <p:spPr>
          <a:xfrm>
            <a:off x="4495800" y="2971800"/>
            <a:ext cx="1600200" cy="64611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800" dirty="0"/>
              <a:t>Network Latencies</a:t>
            </a:r>
          </a:p>
        </p:txBody>
      </p:sp>
      <p:sp>
        <p:nvSpPr>
          <p:cNvPr id="97" name="TextBox 96"/>
          <p:cNvSpPr txBox="1"/>
          <p:nvPr/>
        </p:nvSpPr>
        <p:spPr>
          <a:xfrm>
            <a:off x="6781800" y="2286000"/>
            <a:ext cx="1600200" cy="36988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800" dirty="0"/>
              <a:t>Think Time</a:t>
            </a:r>
          </a:p>
        </p:txBody>
      </p:sp>
      <p:sp>
        <p:nvSpPr>
          <p:cNvPr id="99" name="TextBox 98"/>
          <p:cNvSpPr txBox="1"/>
          <p:nvPr/>
        </p:nvSpPr>
        <p:spPr>
          <a:xfrm>
            <a:off x="7086600" y="4572000"/>
            <a:ext cx="1600200" cy="36988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800" dirty="0" smtClean="0"/>
              <a:t>Mapping</a:t>
            </a:r>
            <a:endParaRPr lang="en-US" sz="1800" dirty="0"/>
          </a:p>
        </p:txBody>
      </p:sp>
      <p:sp>
        <p:nvSpPr>
          <p:cNvPr id="86" name="TextBox 85"/>
          <p:cNvSpPr txBox="1"/>
          <p:nvPr/>
        </p:nvSpPr>
        <p:spPr>
          <a:xfrm>
            <a:off x="3657600" y="5029200"/>
            <a:ext cx="21336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Subset of actual parameters</a:t>
            </a:r>
            <a:endParaRPr lang="en-US" dirty="0"/>
          </a:p>
        </p:txBody>
      </p:sp>
      <p:pic>
        <p:nvPicPr>
          <p:cNvPr id="85" name="~PP837.WAV">
            <a:hlinkClick r:id="" action="ppaction://media"/>
          </p:cNvPr>
          <p:cNvPicPr>
            <a:picLocks noRot="1" noChangeAspect="1"/>
          </p:cNvPicPr>
          <p:nvPr>
            <a:wavAudioFile r:embed="rId2" name="~PP837.WAV"/>
          </p:nvPr>
        </p:nvPicPr>
        <p:blipFill>
          <a:blip r:embed="rId17" cstate="print"/>
          <a:stretch>
            <a:fillRect/>
          </a:stretch>
        </p:blipFill>
        <p:spPr>
          <a:xfrm>
            <a:off x="8724900" y="6438900"/>
            <a:ext cx="304800" cy="304800"/>
          </a:xfrm>
          <a:prstGeom prst="rect">
            <a:avLst/>
          </a:prstGeom>
        </p:spPr>
      </p:pic>
    </p:spTree>
    <p:custDataLst>
      <p:tags r:id="rId1"/>
    </p:custDataLst>
  </p:cSld>
  <p:clrMapOvr>
    <a:masterClrMapping/>
  </p:clrMapOvr>
  <p:transition advTm="9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5"/>
                                        </p:tgtEl>
                                      </p:cBhvr>
                                    </p:cmd>
                                  </p:childTnLst>
                                </p:cTn>
                              </p:par>
                              <p:par>
                                <p:cTn id="7" presetID="9" presetClass="emph" presetSubtype="0" nodeType="withEffect">
                                  <p:stCondLst>
                                    <p:cond delay="0"/>
                                  </p:stCondLst>
                                  <p:childTnLst>
                                    <p:set>
                                      <p:cBhvr rctx="PPT">
                                        <p:cTn id="8" dur="indefinite"/>
                                        <p:tgtEl>
                                          <p:spTgt spid="2"/>
                                        </p:tgtEl>
                                        <p:attrNameLst>
                                          <p:attrName>style.opacity</p:attrName>
                                        </p:attrNameLst>
                                      </p:cBhvr>
                                      <p:to>
                                        <p:strVal val="0.5"/>
                                      </p:to>
                                    </p:set>
                                    <p:animEffect filter="image" prLst="opacity: 0.5">
                                      <p:cBhvr rctx="IE">
                                        <p:cTn id="9" dur="indefinite"/>
                                        <p:tgtEl>
                                          <p:spTgt spid="2"/>
                                        </p:tgtEl>
                                      </p:cBhvr>
                                    </p:animEffect>
                                  </p:childTnLst>
                                </p:cTn>
                              </p:par>
                              <p:par>
                                <p:cTn id="10" presetID="9" presetClass="emph" presetSubtype="0" nodeType="withEffect">
                                  <p:stCondLst>
                                    <p:cond delay="0"/>
                                  </p:stCondLst>
                                  <p:childTnLst>
                                    <p:set>
                                      <p:cBhvr rctx="PPT">
                                        <p:cTn id="11" dur="indefinite"/>
                                        <p:tgtEl>
                                          <p:spTgt spid="3"/>
                                        </p:tgtEl>
                                        <p:attrNameLst>
                                          <p:attrName>style.opacity</p:attrName>
                                        </p:attrNameLst>
                                      </p:cBhvr>
                                      <p:to>
                                        <p:strVal val="0.5"/>
                                      </p:to>
                                    </p:set>
                                    <p:animEffect filter="image" prLst="opacity: 0.5">
                                      <p:cBhvr rctx="IE">
                                        <p:cTn id="12" dur="indefinite"/>
                                        <p:tgtEl>
                                          <p:spTgt spid="3"/>
                                        </p:tgtEl>
                                      </p:cBhvr>
                                    </p:animEffect>
                                  </p:childTnLst>
                                </p:cTn>
                              </p:par>
                              <p:par>
                                <p:cTn id="13" presetID="9" presetClass="emph" presetSubtype="0" nodeType="withEffect">
                                  <p:stCondLst>
                                    <p:cond delay="0"/>
                                  </p:stCondLst>
                                  <p:childTnLst>
                                    <p:set>
                                      <p:cBhvr rctx="PPT">
                                        <p:cTn id="14" dur="indefinite"/>
                                        <p:tgtEl>
                                          <p:spTgt spid="5"/>
                                        </p:tgtEl>
                                        <p:attrNameLst>
                                          <p:attrName>style.opacity</p:attrName>
                                        </p:attrNameLst>
                                      </p:cBhvr>
                                      <p:to>
                                        <p:strVal val="0.5"/>
                                      </p:to>
                                    </p:set>
                                    <p:animEffect filter="image" prLst="opacity: 0.5">
                                      <p:cBhvr rctx="IE">
                                        <p:cTn id="15" dur="indefinite"/>
                                        <p:tgtEl>
                                          <p:spTgt spid="5"/>
                                        </p:tgtEl>
                                      </p:cBhvr>
                                    </p:animEffect>
                                  </p:childTnLst>
                                </p:cTn>
                              </p:par>
                              <p:par>
                                <p:cTn id="16" presetID="9" presetClass="emph" presetSubtype="0" nodeType="withEffect">
                                  <p:stCondLst>
                                    <p:cond delay="0"/>
                                  </p:stCondLst>
                                  <p:childTnLst>
                                    <p:set>
                                      <p:cBhvr rctx="PPT">
                                        <p:cTn id="17" dur="indefinite"/>
                                        <p:tgtEl>
                                          <p:spTgt spid="7"/>
                                        </p:tgtEl>
                                        <p:attrNameLst>
                                          <p:attrName>style.opacity</p:attrName>
                                        </p:attrNameLst>
                                      </p:cBhvr>
                                      <p:to>
                                        <p:strVal val="0.5"/>
                                      </p:to>
                                    </p:set>
                                    <p:animEffect filter="image" prLst="opacity: 0.5">
                                      <p:cBhvr rctx="IE">
                                        <p:cTn id="18" dur="indefinite"/>
                                        <p:tgtEl>
                                          <p:spTgt spid="7"/>
                                        </p:tgtEl>
                                      </p:cBhvr>
                                    </p:animEffect>
                                  </p:childTnLst>
                                </p:cTn>
                              </p:par>
                              <p:par>
                                <p:cTn id="19" presetID="9" presetClass="emph" presetSubtype="0" nodeType="withEffect">
                                  <p:stCondLst>
                                    <p:cond delay="0"/>
                                  </p:stCondLst>
                                  <p:childTnLst>
                                    <p:set>
                                      <p:cBhvr rctx="PPT">
                                        <p:cTn id="20" dur="indefinite"/>
                                        <p:tgtEl>
                                          <p:spTgt spid="6"/>
                                        </p:tgtEl>
                                        <p:attrNameLst>
                                          <p:attrName>style.opacity</p:attrName>
                                        </p:attrNameLst>
                                      </p:cBhvr>
                                      <p:to>
                                        <p:strVal val="0.5"/>
                                      </p:to>
                                    </p:set>
                                    <p:animEffect filter="image" prLst="opacity: 0.5">
                                      <p:cBhvr rctx="IE">
                                        <p:cTn id="21" dur="indefinite"/>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1000"/>
                                        <p:tgtEl>
                                          <p:spTgt spid="7"/>
                                        </p:tgtEl>
                                      </p:cBhvr>
                                    </p:animEffect>
                                    <p:set>
                                      <p:cBhvr>
                                        <p:cTn id="26" dur="1" fill="hold">
                                          <p:stCondLst>
                                            <p:cond delay="999"/>
                                          </p:stCondLst>
                                        </p:cTn>
                                        <p:tgtEl>
                                          <p:spTgt spid="7"/>
                                        </p:tgtEl>
                                        <p:attrNameLst>
                                          <p:attrName>style.visibility</p:attrName>
                                        </p:attrNameLst>
                                      </p:cBhvr>
                                      <p:to>
                                        <p:strVal val="hidden"/>
                                      </p:to>
                                    </p:set>
                                  </p:childTnLst>
                                </p:cTn>
                              </p:par>
                              <p:par>
                                <p:cTn id="27" presetID="19" presetClass="entr" presetSubtype="1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fmla="#ppt_w*sin(2.5*pi*$)">
                                          <p:val>
                                            <p:fltVal val="0"/>
                                          </p:val>
                                        </p:tav>
                                        <p:tav tm="100000">
                                          <p:val>
                                            <p:fltVal val="1"/>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childTnLst>
                                </p:cTn>
                              </p:par>
                              <p:par>
                                <p:cTn id="31" presetID="1" presetClass="entr" presetSubtype="0" fill="hold" nodeType="with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00"/>
                                        <p:tgtEl>
                                          <p:spTgt spid="6"/>
                                        </p:tgtEl>
                                      </p:cBhvr>
                                    </p:animEffect>
                                    <p:set>
                                      <p:cBhvr>
                                        <p:cTn id="39" dur="1" fill="hold">
                                          <p:stCondLst>
                                            <p:cond delay="999"/>
                                          </p:stCondLst>
                                        </p:cTn>
                                        <p:tgtEl>
                                          <p:spTgt spid="6"/>
                                        </p:tgtEl>
                                        <p:attrNameLst>
                                          <p:attrName>style.visibility</p:attrName>
                                        </p:attrNameLst>
                                      </p:cBhvr>
                                      <p:to>
                                        <p:strVal val="hidden"/>
                                      </p:to>
                                    </p:set>
                                  </p:childTnLst>
                                </p:cTn>
                              </p:par>
                              <p:par>
                                <p:cTn id="40" presetID="19" presetClass="entr" presetSubtype="1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fmla="#ppt_w*sin(2.5*pi*$)">
                                          <p:val>
                                            <p:fltVal val="0"/>
                                          </p:val>
                                        </p:tav>
                                        <p:tav tm="100000">
                                          <p:val>
                                            <p:fltVal val="1"/>
                                          </p:val>
                                        </p:tav>
                                      </p:tavLst>
                                    </p:anim>
                                    <p:anim calcmode="lin" valueType="num">
                                      <p:cBhvr>
                                        <p:cTn id="43" dur="1000" fill="hold"/>
                                        <p:tgtEl>
                                          <p:spTgt spid="10"/>
                                        </p:tgtEl>
                                        <p:attrNameLst>
                                          <p:attrName>ppt_h</p:attrName>
                                        </p:attrNameLst>
                                      </p:cBhvr>
                                      <p:tavLst>
                                        <p:tav tm="0">
                                          <p:val>
                                            <p:strVal val="#ppt_h"/>
                                          </p:val>
                                        </p:tav>
                                        <p:tav tm="100000">
                                          <p:val>
                                            <p:strVal val="#ppt_h"/>
                                          </p:val>
                                        </p:tav>
                                      </p:tavLst>
                                    </p:anim>
                                  </p:childTnLst>
                                </p:cTn>
                              </p:par>
                              <p:par>
                                <p:cTn id="44" presetID="1" presetClass="entr" presetSubtype="0" fill="hold" nodeType="withEffect">
                                  <p:stCondLst>
                                    <p:cond delay="0"/>
                                  </p:stCondLst>
                                  <p:childTnLst>
                                    <p:set>
                                      <p:cBhvr>
                                        <p:cTn id="45" dur="1" fill="hold">
                                          <p:stCondLst>
                                            <p:cond delay="0"/>
                                          </p:stCondLst>
                                        </p:cTn>
                                        <p:tgtEl>
                                          <p:spTgt spid="66"/>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8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1000"/>
                                        <p:tgtEl>
                                          <p:spTgt spid="5"/>
                                        </p:tgtEl>
                                      </p:cBhvr>
                                    </p:animEffect>
                                    <p:set>
                                      <p:cBhvr>
                                        <p:cTn id="52" dur="1" fill="hold">
                                          <p:stCondLst>
                                            <p:cond delay="999"/>
                                          </p:stCondLst>
                                        </p:cTn>
                                        <p:tgtEl>
                                          <p:spTgt spid="5"/>
                                        </p:tgtEl>
                                        <p:attrNameLst>
                                          <p:attrName>style.visibility</p:attrName>
                                        </p:attrNameLst>
                                      </p:cBhvr>
                                      <p:to>
                                        <p:strVal val="hidden"/>
                                      </p:to>
                                    </p:set>
                                  </p:childTnLst>
                                </p:cTn>
                              </p:par>
                              <p:par>
                                <p:cTn id="53" presetID="19" presetClass="entr" presetSubtype="10"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ppt_w</p:attrName>
                                        </p:attrNameLst>
                                      </p:cBhvr>
                                      <p:tavLst>
                                        <p:tav tm="0" fmla="#ppt_w*sin(2.5*pi*$)">
                                          <p:val>
                                            <p:fltVal val="0"/>
                                          </p:val>
                                        </p:tav>
                                        <p:tav tm="100000">
                                          <p:val>
                                            <p:fltVal val="1"/>
                                          </p:val>
                                        </p:tav>
                                      </p:tavLst>
                                    </p:anim>
                                    <p:anim calcmode="lin" valueType="num">
                                      <p:cBhvr>
                                        <p:cTn id="56" dur="1000" fill="hold"/>
                                        <p:tgtEl>
                                          <p:spTgt spid="12"/>
                                        </p:tgtEl>
                                        <p:attrNameLst>
                                          <p:attrName>ppt_h</p:attrName>
                                        </p:attrNameLst>
                                      </p:cBhvr>
                                      <p:tavLst>
                                        <p:tav tm="0">
                                          <p:val>
                                            <p:strVal val="#ppt_h"/>
                                          </p:val>
                                        </p:tav>
                                        <p:tav tm="100000">
                                          <p:val>
                                            <p:strVal val="#ppt_h"/>
                                          </p:val>
                                        </p:tav>
                                      </p:tavLst>
                                    </p:anim>
                                  </p:childTnLst>
                                </p:cTn>
                              </p:par>
                              <p:par>
                                <p:cTn id="57" presetID="1" presetClass="entr" presetSubtype="0" fill="hold" nodeType="with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1000"/>
                                        <p:tgtEl>
                                          <p:spTgt spid="2"/>
                                        </p:tgtEl>
                                      </p:cBhvr>
                                    </p:animEffect>
                                    <p:set>
                                      <p:cBhvr>
                                        <p:cTn id="65" dur="1" fill="hold">
                                          <p:stCondLst>
                                            <p:cond delay="999"/>
                                          </p:stCondLst>
                                        </p:cTn>
                                        <p:tgtEl>
                                          <p:spTgt spid="2"/>
                                        </p:tgtEl>
                                        <p:attrNameLst>
                                          <p:attrName>style.visibility</p:attrName>
                                        </p:attrNameLst>
                                      </p:cBhvr>
                                      <p:to>
                                        <p:strVal val="hidden"/>
                                      </p:to>
                                    </p:set>
                                  </p:childTnLst>
                                </p:cTn>
                              </p:par>
                              <p:par>
                                <p:cTn id="66" presetID="19" presetClass="entr" presetSubtype="10" fill="hold" nodeType="with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p:cTn id="68" dur="1000" fill="hold"/>
                                        <p:tgtEl>
                                          <p:spTgt spid="17"/>
                                        </p:tgtEl>
                                        <p:attrNameLst>
                                          <p:attrName>ppt_w</p:attrName>
                                        </p:attrNameLst>
                                      </p:cBhvr>
                                      <p:tavLst>
                                        <p:tav tm="0" fmla="#ppt_w*sin(2.5*pi*$)">
                                          <p:val>
                                            <p:fltVal val="0"/>
                                          </p:val>
                                        </p:tav>
                                        <p:tav tm="100000">
                                          <p:val>
                                            <p:fltVal val="1"/>
                                          </p:val>
                                        </p:tav>
                                      </p:tavLst>
                                    </p:anim>
                                    <p:anim calcmode="lin" valueType="num">
                                      <p:cBhvr>
                                        <p:cTn id="69" dur="1000" fill="hold"/>
                                        <p:tgtEl>
                                          <p:spTgt spid="17"/>
                                        </p:tgtEl>
                                        <p:attrNameLst>
                                          <p:attrName>ppt_h</p:attrName>
                                        </p:attrNameLst>
                                      </p:cBhvr>
                                      <p:tavLst>
                                        <p:tav tm="0">
                                          <p:val>
                                            <p:strVal val="#ppt_h"/>
                                          </p:val>
                                        </p:tav>
                                        <p:tav tm="100000">
                                          <p:val>
                                            <p:strVal val="#ppt_h"/>
                                          </p:val>
                                        </p:tav>
                                      </p:tavLst>
                                    </p:anim>
                                  </p:childTnLst>
                                </p:cTn>
                              </p:par>
                              <p:par>
                                <p:cTn id="70" presetID="1" presetClass="entr" presetSubtype="0" fill="hold" nodeType="withEffect">
                                  <p:stCondLst>
                                    <p:cond delay="0"/>
                                  </p:stCondLst>
                                  <p:childTnLst>
                                    <p:set>
                                      <p:cBhvr>
                                        <p:cTn id="71" dur="1" fill="hold">
                                          <p:stCondLst>
                                            <p:cond delay="0"/>
                                          </p:stCondLst>
                                        </p:cTn>
                                        <p:tgtEl>
                                          <p:spTgt spid="76"/>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97"/>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8" fill="hold" display="0">
                  <p:stCondLst>
                    <p:cond delay="indefinite"/>
                  </p:stCondLst>
                  <p:endCondLst>
                    <p:cond evt="onPrev" delay="0">
                      <p:tgtEl>
                        <p:sldTgt/>
                      </p:tgtEl>
                    </p:cond>
                    <p:cond evt="onStopAudio" delay="0">
                      <p:tgtEl>
                        <p:sldTgt/>
                      </p:tgtEl>
                    </p:cond>
                  </p:endCondLst>
                </p:cTn>
                <p:tgtEl>
                  <p:spTgt spid="85"/>
                </p:tgtEl>
              </p:cMediaNode>
            </p:audio>
          </p:childTnLst>
        </p:cTn>
      </p:par>
    </p:tnLst>
    <p:bldLst>
      <p:bldP spid="83" grpId="0" animBg="1"/>
      <p:bldP spid="84" grpId="0" animBg="1"/>
      <p:bldP spid="87" grpId="0" animBg="1"/>
      <p:bldP spid="97" grpId="0" animBg="1"/>
      <p:bldP spid="8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of Compression?</a:t>
            </a:r>
            <a:endParaRPr lang="en-US" dirty="0"/>
          </a:p>
        </p:txBody>
      </p:sp>
      <p:pic>
        <p:nvPicPr>
          <p:cNvPr id="3" name="Picture 4" descr="http://www.sxc.hu/pic/m/c/cr/craigpj/966144_isolated_lcd_computer_monitor_with_clipping_paths.jpg"/>
          <p:cNvPicPr>
            <a:picLocks noChangeAspect="1" noChangeArrowheads="1"/>
          </p:cNvPicPr>
          <p:nvPr/>
        </p:nvPicPr>
        <p:blipFill>
          <a:blip r:embed="rId5" cstate="print"/>
          <a:srcRect/>
          <a:stretch>
            <a:fillRect/>
          </a:stretch>
        </p:blipFill>
        <p:spPr bwMode="auto">
          <a:xfrm>
            <a:off x="2895600" y="1371600"/>
            <a:ext cx="2590800" cy="2149916"/>
          </a:xfrm>
          <a:prstGeom prst="rect">
            <a:avLst/>
          </a:prstGeom>
          <a:noFill/>
        </p:spPr>
      </p:pic>
      <p:pic>
        <p:nvPicPr>
          <p:cNvPr id="8" name="Picture 8" descr="http://t0.gstatic.com/images?q=tbn:EFDw2qlfDplGTM:http://home.messiah.edu/~sbeaver/op-ed/windows-vista-logo.jpg">
            <a:hlinkClick r:id="rId6"/>
          </p:cNvPr>
          <p:cNvPicPr>
            <a:picLocks noChangeAspect="1" noChangeArrowheads="1"/>
          </p:cNvPicPr>
          <p:nvPr/>
        </p:nvPicPr>
        <p:blipFill>
          <a:blip r:embed="rId7" cstate="print"/>
          <a:srcRect/>
          <a:stretch>
            <a:fillRect/>
          </a:stretch>
        </p:blipFill>
        <p:spPr bwMode="auto">
          <a:xfrm>
            <a:off x="2133600" y="1828800"/>
            <a:ext cx="838200" cy="784981"/>
          </a:xfrm>
          <a:prstGeom prst="rect">
            <a:avLst/>
          </a:prstGeom>
          <a:noFill/>
        </p:spPr>
      </p:pic>
      <p:pic>
        <p:nvPicPr>
          <p:cNvPr id="26" name="Picture 3"/>
          <p:cNvPicPr>
            <a:picLocks noChangeAspect="1" noChangeArrowheads="1"/>
          </p:cNvPicPr>
          <p:nvPr/>
        </p:nvPicPr>
        <p:blipFill>
          <a:blip r:embed="rId8" cstate="print"/>
          <a:srcRect t="18802"/>
          <a:stretch>
            <a:fillRect/>
          </a:stretch>
        </p:blipFill>
        <p:spPr bwMode="auto">
          <a:xfrm>
            <a:off x="3276600" y="1645181"/>
            <a:ext cx="1828800" cy="1174219"/>
          </a:xfrm>
          <a:prstGeom prst="rect">
            <a:avLst/>
          </a:prstGeom>
          <a:noFill/>
          <a:ln w="9525">
            <a:noFill/>
            <a:miter lim="800000"/>
            <a:headEnd/>
            <a:tailEnd/>
          </a:ln>
        </p:spPr>
      </p:pic>
      <p:pic>
        <p:nvPicPr>
          <p:cNvPr id="15" name="Picture 3"/>
          <p:cNvPicPr>
            <a:picLocks noChangeAspect="1" noChangeArrowheads="1"/>
          </p:cNvPicPr>
          <p:nvPr/>
        </p:nvPicPr>
        <p:blipFill>
          <a:blip r:embed="rId9" cstate="print"/>
          <a:srcRect t="18802"/>
          <a:stretch>
            <a:fillRect/>
          </a:stretch>
        </p:blipFill>
        <p:spPr bwMode="auto">
          <a:xfrm>
            <a:off x="5715000" y="5257800"/>
            <a:ext cx="879372" cy="564619"/>
          </a:xfrm>
          <a:prstGeom prst="rect">
            <a:avLst/>
          </a:prstGeom>
          <a:noFill/>
          <a:ln w="9525">
            <a:noFill/>
            <a:miter lim="800000"/>
            <a:headEnd/>
            <a:tailEnd/>
          </a:ln>
        </p:spPr>
      </p:pic>
      <p:sp>
        <p:nvSpPr>
          <p:cNvPr id="16" name="TextBox 15"/>
          <p:cNvSpPr txBox="1"/>
          <p:nvPr/>
        </p:nvSpPr>
        <p:spPr>
          <a:xfrm>
            <a:off x="5562600" y="4876800"/>
            <a:ext cx="1143000" cy="338554"/>
          </a:xfrm>
          <a:prstGeom prst="rect">
            <a:avLst/>
          </a:prstGeom>
          <a:noFill/>
        </p:spPr>
        <p:txBody>
          <a:bodyPr wrap="square" rtlCol="0">
            <a:spAutoFit/>
          </a:bodyPr>
          <a:lstStyle/>
          <a:p>
            <a:r>
              <a:rPr lang="en-US" sz="1600" dirty="0" smtClean="0"/>
              <a:t>Pixmap1</a:t>
            </a:r>
            <a:endParaRPr lang="en-US" sz="1600" dirty="0"/>
          </a:p>
        </p:txBody>
      </p:sp>
      <p:pic>
        <p:nvPicPr>
          <p:cNvPr id="17" name="Picture 2"/>
          <p:cNvPicPr>
            <a:picLocks noChangeAspect="1" noChangeArrowheads="1"/>
          </p:cNvPicPr>
          <p:nvPr/>
        </p:nvPicPr>
        <p:blipFill>
          <a:blip r:embed="rId10" cstate="print"/>
          <a:srcRect t="18802"/>
          <a:stretch>
            <a:fillRect/>
          </a:stretch>
        </p:blipFill>
        <p:spPr bwMode="auto">
          <a:xfrm>
            <a:off x="5715000" y="5791200"/>
            <a:ext cx="853440" cy="533400"/>
          </a:xfrm>
          <a:prstGeom prst="rect">
            <a:avLst/>
          </a:prstGeom>
          <a:noFill/>
          <a:ln w="9525">
            <a:noFill/>
            <a:miter lim="800000"/>
            <a:headEnd/>
            <a:tailEnd/>
          </a:ln>
        </p:spPr>
      </p:pic>
      <p:sp>
        <p:nvSpPr>
          <p:cNvPr id="19" name="TextBox 18"/>
          <p:cNvSpPr txBox="1"/>
          <p:nvPr/>
        </p:nvSpPr>
        <p:spPr>
          <a:xfrm>
            <a:off x="4267200" y="3429000"/>
            <a:ext cx="2667000" cy="338554"/>
          </a:xfrm>
          <a:prstGeom prst="rect">
            <a:avLst/>
          </a:prstGeom>
          <a:noFill/>
        </p:spPr>
        <p:txBody>
          <a:bodyPr wrap="square" rtlCol="0">
            <a:spAutoFit/>
          </a:bodyPr>
          <a:lstStyle/>
          <a:p>
            <a:r>
              <a:rPr lang="en-US" sz="1600" dirty="0" smtClean="0"/>
              <a:t>Pixmap1 (0, 0, 300, 200)</a:t>
            </a:r>
            <a:endParaRPr lang="en-US" sz="1600" dirty="0"/>
          </a:p>
        </p:txBody>
      </p:sp>
      <p:pic>
        <p:nvPicPr>
          <p:cNvPr id="24" name="Picture 4" descr="http://www.sxc.hu/pic/m/c/cr/craigpj/966144_isolated_lcd_computer_monitor_with_clipping_paths.jpg"/>
          <p:cNvPicPr>
            <a:picLocks noChangeAspect="1" noChangeArrowheads="1"/>
          </p:cNvPicPr>
          <p:nvPr/>
        </p:nvPicPr>
        <p:blipFill>
          <a:blip r:embed="rId5" cstate="print"/>
          <a:srcRect/>
          <a:stretch>
            <a:fillRect/>
          </a:stretch>
        </p:blipFill>
        <p:spPr bwMode="auto">
          <a:xfrm>
            <a:off x="2895600" y="4631884"/>
            <a:ext cx="2590800" cy="2149916"/>
          </a:xfrm>
          <a:prstGeom prst="rect">
            <a:avLst/>
          </a:prstGeom>
          <a:noFill/>
        </p:spPr>
      </p:pic>
      <p:pic>
        <p:nvPicPr>
          <p:cNvPr id="25" name="Picture 24" descr="http://t1.gstatic.com/images?q=tbn:epcdLO4cz9RHcM:http://www1.cs.columbia.edu/~sedwards/apple2fpga/apple_logo_rainbow_6_color.jpg">
            <a:hlinkClick r:id="rId11"/>
          </p:cNvPr>
          <p:cNvPicPr>
            <a:picLocks noChangeAspect="1" noChangeArrowheads="1"/>
          </p:cNvPicPr>
          <p:nvPr/>
        </p:nvPicPr>
        <p:blipFill>
          <a:blip r:embed="rId12" cstate="print"/>
          <a:srcRect/>
          <a:stretch>
            <a:fillRect/>
          </a:stretch>
        </p:blipFill>
        <p:spPr bwMode="auto">
          <a:xfrm>
            <a:off x="2286000" y="5012884"/>
            <a:ext cx="685800" cy="790834"/>
          </a:xfrm>
          <a:prstGeom prst="rect">
            <a:avLst/>
          </a:prstGeom>
          <a:noFill/>
        </p:spPr>
      </p:pic>
      <p:pic>
        <p:nvPicPr>
          <p:cNvPr id="27" name="Picture 3"/>
          <p:cNvPicPr>
            <a:picLocks noChangeAspect="1" noChangeArrowheads="1"/>
          </p:cNvPicPr>
          <p:nvPr/>
        </p:nvPicPr>
        <p:blipFill>
          <a:blip r:embed="rId8" cstate="print"/>
          <a:srcRect t="18802"/>
          <a:stretch>
            <a:fillRect/>
          </a:stretch>
        </p:blipFill>
        <p:spPr bwMode="auto">
          <a:xfrm>
            <a:off x="3276600" y="4876800"/>
            <a:ext cx="1828800" cy="1174219"/>
          </a:xfrm>
          <a:prstGeom prst="rect">
            <a:avLst/>
          </a:prstGeom>
          <a:noFill/>
          <a:ln w="9525">
            <a:noFill/>
            <a:miter lim="800000"/>
            <a:headEnd/>
            <a:tailEnd/>
          </a:ln>
        </p:spPr>
      </p:pic>
      <p:pic>
        <p:nvPicPr>
          <p:cNvPr id="28" name="Picture 2"/>
          <p:cNvPicPr>
            <a:picLocks noChangeAspect="1" noChangeArrowheads="1"/>
          </p:cNvPicPr>
          <p:nvPr/>
        </p:nvPicPr>
        <p:blipFill>
          <a:blip r:embed="rId13" cstate="print"/>
          <a:srcRect t="18802"/>
          <a:stretch>
            <a:fillRect/>
          </a:stretch>
        </p:blipFill>
        <p:spPr bwMode="auto">
          <a:xfrm>
            <a:off x="3276600" y="4876800"/>
            <a:ext cx="1828800" cy="1143000"/>
          </a:xfrm>
          <a:prstGeom prst="rect">
            <a:avLst/>
          </a:prstGeom>
          <a:noFill/>
          <a:ln w="9525">
            <a:noFill/>
            <a:miter lim="800000"/>
            <a:headEnd/>
            <a:tailEnd/>
          </a:ln>
        </p:spPr>
      </p:pic>
      <p:sp>
        <p:nvSpPr>
          <p:cNvPr id="33" name="Line 1042"/>
          <p:cNvSpPr>
            <a:spLocks noChangeShapeType="1"/>
          </p:cNvSpPr>
          <p:nvPr/>
        </p:nvSpPr>
        <p:spPr bwMode="auto">
          <a:xfrm>
            <a:off x="4191000" y="2971800"/>
            <a:ext cx="0" cy="1752600"/>
          </a:xfrm>
          <a:prstGeom prst="line">
            <a:avLst/>
          </a:prstGeom>
          <a:ln>
            <a:prstDash val="dash"/>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wrap="none" anchor="ctr"/>
          <a:lstStyle/>
          <a:p>
            <a:endParaRPr lang="en-US"/>
          </a:p>
        </p:txBody>
      </p:sp>
      <p:pic>
        <p:nvPicPr>
          <p:cNvPr id="34" name="Picture 3"/>
          <p:cNvPicPr>
            <a:picLocks noChangeAspect="1" noChangeArrowheads="1"/>
          </p:cNvPicPr>
          <p:nvPr/>
        </p:nvPicPr>
        <p:blipFill>
          <a:blip r:embed="rId9" cstate="print"/>
          <a:srcRect t="18802"/>
          <a:stretch>
            <a:fillRect/>
          </a:stretch>
        </p:blipFill>
        <p:spPr bwMode="auto">
          <a:xfrm>
            <a:off x="5638800" y="1905000"/>
            <a:ext cx="879372" cy="564619"/>
          </a:xfrm>
          <a:prstGeom prst="rect">
            <a:avLst/>
          </a:prstGeom>
          <a:noFill/>
          <a:ln w="9525">
            <a:noFill/>
            <a:miter lim="800000"/>
            <a:headEnd/>
            <a:tailEnd/>
          </a:ln>
        </p:spPr>
      </p:pic>
      <p:sp>
        <p:nvSpPr>
          <p:cNvPr id="35" name="TextBox 34"/>
          <p:cNvSpPr txBox="1"/>
          <p:nvPr/>
        </p:nvSpPr>
        <p:spPr>
          <a:xfrm>
            <a:off x="5486400" y="1524000"/>
            <a:ext cx="1143000" cy="338554"/>
          </a:xfrm>
          <a:prstGeom prst="rect">
            <a:avLst/>
          </a:prstGeom>
          <a:noFill/>
        </p:spPr>
        <p:txBody>
          <a:bodyPr wrap="square" rtlCol="0">
            <a:spAutoFit/>
          </a:bodyPr>
          <a:lstStyle/>
          <a:p>
            <a:r>
              <a:rPr lang="en-US" sz="1600" dirty="0" smtClean="0"/>
              <a:t>Pixmap1</a:t>
            </a:r>
            <a:endParaRPr lang="en-US" sz="1600" dirty="0"/>
          </a:p>
        </p:txBody>
      </p:sp>
      <p:pic>
        <p:nvPicPr>
          <p:cNvPr id="36" name="Picture 2"/>
          <p:cNvPicPr>
            <a:picLocks noChangeAspect="1" noChangeArrowheads="1"/>
          </p:cNvPicPr>
          <p:nvPr/>
        </p:nvPicPr>
        <p:blipFill>
          <a:blip r:embed="rId10" cstate="print"/>
          <a:srcRect t="18802"/>
          <a:stretch>
            <a:fillRect/>
          </a:stretch>
        </p:blipFill>
        <p:spPr bwMode="auto">
          <a:xfrm>
            <a:off x="5638800" y="2438400"/>
            <a:ext cx="853440" cy="533400"/>
          </a:xfrm>
          <a:prstGeom prst="rect">
            <a:avLst/>
          </a:prstGeom>
          <a:noFill/>
          <a:ln w="9525">
            <a:noFill/>
            <a:miter lim="800000"/>
            <a:headEnd/>
            <a:tailEnd/>
          </a:ln>
        </p:spPr>
      </p:pic>
      <p:sp>
        <p:nvSpPr>
          <p:cNvPr id="18" name="TextBox 17"/>
          <p:cNvSpPr txBox="1"/>
          <p:nvPr/>
        </p:nvSpPr>
        <p:spPr>
          <a:xfrm>
            <a:off x="6248400" y="4114800"/>
            <a:ext cx="1066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Space </a:t>
            </a:r>
            <a:endParaRPr lang="en-US" dirty="0"/>
          </a:p>
        </p:txBody>
      </p:sp>
      <p:cxnSp>
        <p:nvCxnSpPr>
          <p:cNvPr id="20" name="Straight Arrow Connector 19"/>
          <p:cNvCxnSpPr>
            <a:stCxn id="18" idx="2"/>
          </p:cNvCxnSpPr>
          <p:nvPr/>
        </p:nvCxnSpPr>
        <p:spPr>
          <a:xfrm rot="5400000">
            <a:off x="6267450" y="4362450"/>
            <a:ext cx="381000" cy="647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553200" y="2895600"/>
            <a:ext cx="1295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Time</a:t>
            </a:r>
            <a:endParaRPr lang="en-US" dirty="0"/>
          </a:p>
        </p:txBody>
      </p:sp>
      <p:cxnSp>
        <p:nvCxnSpPr>
          <p:cNvPr id="22" name="Straight Arrow Connector 21"/>
          <p:cNvCxnSpPr>
            <a:stCxn id="21" idx="1"/>
          </p:cNvCxnSpPr>
          <p:nvPr/>
        </p:nvCxnSpPr>
        <p:spPr>
          <a:xfrm rot="10800000" flipV="1">
            <a:off x="6019800" y="3080266"/>
            <a:ext cx="533400" cy="3487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81000" y="2743200"/>
            <a:ext cx="17526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Issue for mobile devices</a:t>
            </a:r>
            <a:endParaRPr lang="en-US" dirty="0"/>
          </a:p>
        </p:txBody>
      </p:sp>
      <p:sp>
        <p:nvSpPr>
          <p:cNvPr id="31" name="TextBox 30"/>
          <p:cNvSpPr txBox="1"/>
          <p:nvPr/>
        </p:nvSpPr>
        <p:spPr>
          <a:xfrm>
            <a:off x="381000" y="3733800"/>
            <a:ext cx="17526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Increases response time</a:t>
            </a:r>
            <a:endParaRPr lang="en-US" dirty="0"/>
          </a:p>
        </p:txBody>
      </p:sp>
      <p:sp>
        <p:nvSpPr>
          <p:cNvPr id="29" name="TextBox 28"/>
          <p:cNvSpPr txBox="1"/>
          <p:nvPr/>
        </p:nvSpPr>
        <p:spPr>
          <a:xfrm>
            <a:off x="6858000" y="1447800"/>
            <a:ext cx="914400" cy="369332"/>
          </a:xfrm>
          <a:prstGeom prst="rect">
            <a:avLst/>
          </a:prstGeom>
          <a:noFill/>
        </p:spPr>
        <p:txBody>
          <a:bodyPr wrap="square" rtlCol="0">
            <a:spAutoFit/>
          </a:bodyPr>
          <a:lstStyle/>
          <a:p>
            <a:endParaRPr lang="en-US" dirty="0"/>
          </a:p>
        </p:txBody>
      </p:sp>
      <p:sp>
        <p:nvSpPr>
          <p:cNvPr id="32" name="TextBox 31"/>
          <p:cNvSpPr txBox="1"/>
          <p:nvPr/>
        </p:nvSpPr>
        <p:spPr>
          <a:xfrm>
            <a:off x="6705600" y="1371600"/>
            <a:ext cx="19812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Response time?</a:t>
            </a:r>
            <a:endParaRPr lang="en-US" dirty="0"/>
          </a:p>
        </p:txBody>
      </p:sp>
      <p:pic>
        <p:nvPicPr>
          <p:cNvPr id="37" name="~PP1535.WAV">
            <a:hlinkClick r:id="" action="ppaction://media"/>
          </p:cNvPr>
          <p:cNvPicPr>
            <a:picLocks noRot="1" noChangeAspect="1"/>
          </p:cNvPicPr>
          <p:nvPr>
            <a:wavAudioFile r:embed="rId2" name="~PP1535.WAV"/>
          </p:nvPr>
        </p:nvPicPr>
        <p:blipFill>
          <a:blip r:embed="rId14" cstate="print"/>
          <a:stretch>
            <a:fillRect/>
          </a:stretch>
        </p:blipFill>
        <p:spPr>
          <a:xfrm>
            <a:off x="8724900" y="6438900"/>
            <a:ext cx="304800" cy="304800"/>
          </a:xfrm>
          <a:prstGeom prst="rect">
            <a:avLst/>
          </a:prstGeom>
        </p:spPr>
      </p:pic>
    </p:spTree>
    <p:custDataLst>
      <p:tags r:id="rId1"/>
    </p:custDataLst>
  </p:cSld>
  <p:clrMapOvr>
    <a:masterClrMapping/>
  </p:clrMapOvr>
  <p:transition advTm="8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37"/>
                </p:tgtEl>
              </p:cMediaNode>
            </p:audio>
          </p:childTnLst>
        </p:cTn>
      </p:par>
    </p:tnLst>
    <p:bldLst>
      <p:bldP spid="3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lide Number Placeholder 3"/>
          <p:cNvSpPr>
            <a:spLocks noGrp="1"/>
          </p:cNvSpPr>
          <p:nvPr>
            <p:ph type="sldNum" sz="quarter" idx="12"/>
          </p:nvPr>
        </p:nvSpPr>
        <p:spPr/>
        <p:txBody>
          <a:bodyPr/>
          <a:lstStyle/>
          <a:p>
            <a:fld id="{F2925571-1007-486F-905B-E6E1303F92E0}" type="slidenum">
              <a:rPr lang="en-US"/>
              <a:pPr/>
              <a:t>20</a:t>
            </a:fld>
            <a:endParaRPr lang="en-US"/>
          </a:p>
        </p:txBody>
      </p:sp>
      <p:sp>
        <p:nvSpPr>
          <p:cNvPr id="1530882" name="Title 1"/>
          <p:cNvSpPr>
            <a:spLocks noGrp="1"/>
          </p:cNvSpPr>
          <p:nvPr>
            <p:ph type="title" idx="4294967295"/>
          </p:nvPr>
        </p:nvSpPr>
        <p:spPr/>
        <p:txBody>
          <a:bodyPr/>
          <a:lstStyle/>
          <a:p>
            <a:r>
              <a:rPr lang="en-US" dirty="0"/>
              <a:t>Processing </a:t>
            </a:r>
            <a:r>
              <a:rPr lang="en-US" dirty="0" smtClean="0"/>
              <a:t>Power (Review)</a:t>
            </a:r>
            <a:endParaRPr lang="en-US" dirty="0"/>
          </a:p>
        </p:txBody>
      </p:sp>
      <p:sp>
        <p:nvSpPr>
          <p:cNvPr id="4" name="Oval 3"/>
          <p:cNvSpPr>
            <a:spLocks noChangeArrowheads="1"/>
          </p:cNvSpPr>
          <p:nvPr/>
        </p:nvSpPr>
        <p:spPr bwMode="auto">
          <a:xfrm>
            <a:off x="1143000" y="19812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endParaRPr lang="en-US" sz="2800" baseline="-25000" dirty="0"/>
          </a:p>
        </p:txBody>
      </p:sp>
      <p:sp>
        <p:nvSpPr>
          <p:cNvPr id="5" name="Oval 4"/>
          <p:cNvSpPr>
            <a:spLocks noChangeArrowheads="1"/>
          </p:cNvSpPr>
          <p:nvPr/>
        </p:nvSpPr>
        <p:spPr bwMode="auto">
          <a:xfrm>
            <a:off x="2209800" y="1981200"/>
            <a:ext cx="533400" cy="5334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wrap="none" anchor="ctr"/>
          <a:lstStyle/>
          <a:p>
            <a:pPr>
              <a:spcBef>
                <a:spcPct val="0"/>
              </a:spcBef>
              <a:defRPr/>
            </a:pPr>
            <a:r>
              <a:rPr lang="en-US" sz="1800" dirty="0" err="1">
                <a:solidFill>
                  <a:schemeClr val="tx1">
                    <a:alpha val="100000"/>
                  </a:schemeClr>
                </a:solidFill>
              </a:rPr>
              <a:t>U</a:t>
            </a:r>
            <a:r>
              <a:rPr lang="en-US" sz="2800" baseline="-25000" dirty="0" err="1">
                <a:solidFill>
                  <a:schemeClr val="tx1">
                    <a:alpha val="100000"/>
                  </a:schemeClr>
                </a:solidFill>
              </a:rPr>
              <a:t>j</a:t>
            </a:r>
            <a:endParaRPr lang="en-US" sz="2800" baseline="-25000" dirty="0"/>
          </a:p>
        </p:txBody>
      </p:sp>
      <p:sp>
        <p:nvSpPr>
          <p:cNvPr id="6" name="Oval 5"/>
          <p:cNvSpPr>
            <a:spLocks noChangeArrowheads="1"/>
          </p:cNvSpPr>
          <p:nvPr/>
        </p:nvSpPr>
        <p:spPr bwMode="auto">
          <a:xfrm>
            <a:off x="1143000" y="33528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sp>
        <p:nvSpPr>
          <p:cNvPr id="7" name="Oval 6"/>
          <p:cNvSpPr>
            <a:spLocks noChangeArrowheads="1"/>
          </p:cNvSpPr>
          <p:nvPr/>
        </p:nvSpPr>
        <p:spPr bwMode="auto">
          <a:xfrm>
            <a:off x="3276600" y="19812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p>
        </p:txBody>
      </p:sp>
      <p:sp>
        <p:nvSpPr>
          <p:cNvPr id="8" name="Oval 7"/>
          <p:cNvSpPr>
            <a:spLocks noChangeArrowheads="1"/>
          </p:cNvSpPr>
          <p:nvPr/>
        </p:nvSpPr>
        <p:spPr bwMode="auto">
          <a:xfrm>
            <a:off x="3276600" y="33528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cxnSp>
        <p:nvCxnSpPr>
          <p:cNvPr id="9" name="Straight Arrow Connector 8"/>
          <p:cNvCxnSpPr/>
          <p:nvPr/>
        </p:nvCxnSpPr>
        <p:spPr>
          <a:xfrm rot="5400000">
            <a:off x="1030288" y="2933700"/>
            <a:ext cx="531812"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a:off x="1179513" y="2933700"/>
            <a:ext cx="534988" cy="1587"/>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828800" y="3657600"/>
            <a:ext cx="12954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a:off x="1600200" y="2667000"/>
            <a:ext cx="685800" cy="53340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2" name="Group 24"/>
          <p:cNvGrpSpPr>
            <a:grpSpLocks/>
          </p:cNvGrpSpPr>
          <p:nvPr/>
        </p:nvGrpSpPr>
        <p:grpSpPr bwMode="auto">
          <a:xfrm>
            <a:off x="1600200" y="3886200"/>
            <a:ext cx="304800" cy="304800"/>
            <a:chOff x="533400" y="3048000"/>
            <a:chExt cx="381000" cy="381000"/>
          </a:xfrm>
        </p:grpSpPr>
        <p:sp>
          <p:nvSpPr>
            <p:cNvPr id="14" name="Oval 13"/>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15" name="Pie 14"/>
            <p:cNvSpPr/>
            <p:nvPr/>
          </p:nvSpPr>
          <p:spPr>
            <a:xfrm>
              <a:off x="533400" y="3048000"/>
              <a:ext cx="381000" cy="381000"/>
            </a:xfrm>
            <a:prstGeom prst="pie">
              <a:avLst>
                <a:gd name="adj1" fmla="val 3068800"/>
                <a:gd name="adj2" fmla="val 16200000"/>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endParaRPr lang="en-US" sz="1800">
                <a:solidFill>
                  <a:schemeClr val="tx1"/>
                </a:solidFill>
              </a:endParaRPr>
            </a:p>
          </p:txBody>
        </p:sp>
      </p:grpSp>
      <p:grpSp>
        <p:nvGrpSpPr>
          <p:cNvPr id="3" name="Group 24"/>
          <p:cNvGrpSpPr>
            <a:grpSpLocks/>
          </p:cNvGrpSpPr>
          <p:nvPr/>
        </p:nvGrpSpPr>
        <p:grpSpPr bwMode="auto">
          <a:xfrm>
            <a:off x="1600200" y="1600200"/>
            <a:ext cx="304800" cy="304800"/>
            <a:chOff x="533400" y="3048000"/>
            <a:chExt cx="381000" cy="381000"/>
          </a:xfrm>
        </p:grpSpPr>
        <p:sp>
          <p:nvSpPr>
            <p:cNvPr id="17" name="Oval 16"/>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18" name="Pie 17"/>
            <p:cNvSpPr/>
            <p:nvPr/>
          </p:nvSpPr>
          <p:spPr>
            <a:xfrm>
              <a:off x="533400" y="3048000"/>
              <a:ext cx="381000" cy="381000"/>
            </a:xfrm>
            <a:prstGeom prst="pi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endParaRPr lang="en-US" sz="1800">
                <a:solidFill>
                  <a:schemeClr val="tx1"/>
                </a:solidFill>
              </a:endParaRPr>
            </a:p>
          </p:txBody>
        </p:sp>
      </p:grpSp>
      <p:cxnSp>
        <p:nvCxnSpPr>
          <p:cNvPr id="29" name="Straight Arrow Connector 28"/>
          <p:cNvCxnSpPr/>
          <p:nvPr/>
        </p:nvCxnSpPr>
        <p:spPr>
          <a:xfrm rot="5400000">
            <a:off x="3575051" y="4032250"/>
            <a:ext cx="3516312" cy="1587"/>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1530909" name="TextBox 29"/>
          <p:cNvSpPr txBox="1">
            <a:spLocks noChangeArrowheads="1"/>
          </p:cNvSpPr>
          <p:nvPr/>
        </p:nvSpPr>
        <p:spPr bwMode="auto">
          <a:xfrm>
            <a:off x="5029200" y="5726113"/>
            <a:ext cx="609600" cy="369887"/>
          </a:xfrm>
          <a:prstGeom prst="rect">
            <a:avLst/>
          </a:prstGeom>
          <a:noFill/>
          <a:ln w="9525">
            <a:noFill/>
            <a:miter lim="800000"/>
            <a:headEnd/>
            <a:tailEnd/>
          </a:ln>
        </p:spPr>
        <p:txBody>
          <a:bodyPr>
            <a:spAutoFit/>
          </a:bodyPr>
          <a:lstStyle/>
          <a:p>
            <a:pPr eaLnBrk="1" hangingPunct="1">
              <a:spcBef>
                <a:spcPct val="0"/>
              </a:spcBef>
            </a:pPr>
            <a:r>
              <a:rPr lang="en-US" sz="1800">
                <a:latin typeface="Calibri" pitchFamily="34" charset="0"/>
              </a:rPr>
              <a:t>time</a:t>
            </a:r>
          </a:p>
        </p:txBody>
      </p:sp>
      <p:cxnSp>
        <p:nvCxnSpPr>
          <p:cNvPr id="31" name="Straight Connector 30"/>
          <p:cNvCxnSpPr/>
          <p:nvPr/>
        </p:nvCxnSpPr>
        <p:spPr>
          <a:xfrm>
            <a:off x="6705600" y="46466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6516688" y="2705100"/>
            <a:ext cx="6842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05600" y="40370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705600" y="23622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705600" y="30464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38" name="Left Brace 37"/>
          <p:cNvSpPr/>
          <p:nvPr/>
        </p:nvSpPr>
        <p:spPr>
          <a:xfrm>
            <a:off x="6553200" y="2362200"/>
            <a:ext cx="228600" cy="6858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42" name="Left Brace 41"/>
          <p:cNvSpPr/>
          <p:nvPr/>
        </p:nvSpPr>
        <p:spPr>
          <a:xfrm>
            <a:off x="6553200" y="3048000"/>
            <a:ext cx="228600" cy="990600"/>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46" name="Left Brace 45"/>
          <p:cNvSpPr/>
          <p:nvPr/>
        </p:nvSpPr>
        <p:spPr>
          <a:xfrm>
            <a:off x="6553200" y="4038600"/>
            <a:ext cx="228600" cy="609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48" name="Rectangle 47"/>
          <p:cNvSpPr/>
          <p:nvPr/>
        </p:nvSpPr>
        <p:spPr>
          <a:xfrm>
            <a:off x="4953000" y="1524000"/>
            <a:ext cx="3886200" cy="464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p>
        </p:txBody>
      </p:sp>
      <p:cxnSp>
        <p:nvCxnSpPr>
          <p:cNvPr id="52" name="Straight Connector 51"/>
          <p:cNvCxnSpPr/>
          <p:nvPr/>
        </p:nvCxnSpPr>
        <p:spPr>
          <a:xfrm rot="5400000">
            <a:off x="6362701" y="3543300"/>
            <a:ext cx="990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6554788" y="4343400"/>
            <a:ext cx="608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705600" y="52562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45" name="Left Brace 44"/>
          <p:cNvSpPr/>
          <p:nvPr/>
        </p:nvSpPr>
        <p:spPr>
          <a:xfrm>
            <a:off x="6553200" y="4648200"/>
            <a:ext cx="228600" cy="609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56" name="Straight Connector 55"/>
          <p:cNvCxnSpPr/>
          <p:nvPr/>
        </p:nvCxnSpPr>
        <p:spPr>
          <a:xfrm rot="5400000">
            <a:off x="6554788" y="4953000"/>
            <a:ext cx="608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096000" y="2057400"/>
            <a:ext cx="762000" cy="30480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sp>
        <p:nvSpPr>
          <p:cNvPr id="1530925" name="Text Box 15"/>
          <p:cNvSpPr txBox="1">
            <a:spLocks noChangeArrowheads="1"/>
          </p:cNvSpPr>
          <p:nvPr/>
        </p:nvSpPr>
        <p:spPr bwMode="auto">
          <a:xfrm>
            <a:off x="5029200" y="1563688"/>
            <a:ext cx="1447800" cy="646112"/>
          </a:xfrm>
          <a:prstGeom prst="rect">
            <a:avLst/>
          </a:prstGeom>
          <a:noFill/>
          <a:ln w="9525">
            <a:noFill/>
            <a:miter lim="800000"/>
            <a:headEnd/>
            <a:tailEnd/>
          </a:ln>
        </p:spPr>
        <p:txBody>
          <a:bodyPr>
            <a:spAutoFit/>
          </a:bodyPr>
          <a:lstStyle/>
          <a:p>
            <a:pPr eaLnBrk="1" hangingPunct="1"/>
            <a:r>
              <a:rPr lang="en-US" sz="1800">
                <a:latin typeface="Calibri" pitchFamily="34" charset="0"/>
              </a:rPr>
              <a:t>User enters input </a:t>
            </a:r>
            <a:endParaRPr lang="en-US" sz="1800" baseline="-25000">
              <a:latin typeface="Calibri" pitchFamily="34" charset="0"/>
            </a:endParaRPr>
          </a:p>
        </p:txBody>
      </p:sp>
      <p:sp>
        <p:nvSpPr>
          <p:cNvPr id="63" name="Rectangle 62"/>
          <p:cNvSpPr/>
          <p:nvPr/>
        </p:nvSpPr>
        <p:spPr>
          <a:xfrm>
            <a:off x="7010400" y="2514600"/>
            <a:ext cx="1752600" cy="381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en-US" sz="1800" dirty="0"/>
              <a:t>Forward Input</a:t>
            </a:r>
          </a:p>
        </p:txBody>
      </p:sp>
      <p:sp>
        <p:nvSpPr>
          <p:cNvPr id="64" name="Rectangle 63"/>
          <p:cNvSpPr/>
          <p:nvPr/>
        </p:nvSpPr>
        <p:spPr>
          <a:xfrm>
            <a:off x="7010400" y="3352800"/>
            <a:ext cx="1752600" cy="3810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eaLnBrk="1" fontAlgn="auto" hangingPunct="1">
              <a:spcBef>
                <a:spcPts val="0"/>
              </a:spcBef>
              <a:spcAft>
                <a:spcPts val="0"/>
              </a:spcAft>
              <a:defRPr/>
            </a:pPr>
            <a:r>
              <a:rPr lang="en-US" sz="1800" dirty="0"/>
              <a:t>Process Input</a:t>
            </a:r>
          </a:p>
        </p:txBody>
      </p:sp>
      <p:sp>
        <p:nvSpPr>
          <p:cNvPr id="65" name="Rectangle 64"/>
          <p:cNvSpPr/>
          <p:nvPr/>
        </p:nvSpPr>
        <p:spPr>
          <a:xfrm>
            <a:off x="7010400" y="4114800"/>
            <a:ext cx="1752600" cy="3810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eaLnBrk="1" fontAlgn="auto" hangingPunct="1">
              <a:spcBef>
                <a:spcPts val="0"/>
              </a:spcBef>
              <a:spcAft>
                <a:spcPts val="0"/>
              </a:spcAft>
              <a:defRPr/>
            </a:pPr>
            <a:r>
              <a:rPr lang="en-US" sz="1800" dirty="0"/>
              <a:t>Send Output</a:t>
            </a:r>
          </a:p>
        </p:txBody>
      </p:sp>
      <p:sp>
        <p:nvSpPr>
          <p:cNvPr id="66" name="Rectangle 65"/>
          <p:cNvSpPr/>
          <p:nvPr/>
        </p:nvSpPr>
        <p:spPr>
          <a:xfrm>
            <a:off x="7010400" y="4724400"/>
            <a:ext cx="1752600" cy="381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US" sz="1800" dirty="0"/>
              <a:t>Process Output</a:t>
            </a:r>
          </a:p>
        </p:txBody>
      </p:sp>
      <p:grpSp>
        <p:nvGrpSpPr>
          <p:cNvPr id="13" name="Group 20"/>
          <p:cNvGrpSpPr>
            <a:grpSpLocks/>
          </p:cNvGrpSpPr>
          <p:nvPr/>
        </p:nvGrpSpPr>
        <p:grpSpPr bwMode="auto">
          <a:xfrm>
            <a:off x="547688" y="4376738"/>
            <a:ext cx="595312" cy="728662"/>
            <a:chOff x="5743977" y="2133600"/>
            <a:chExt cx="838200" cy="914400"/>
          </a:xfrm>
        </p:grpSpPr>
        <p:pic>
          <p:nvPicPr>
            <p:cNvPr id="1530931" name="Rectangle 6"/>
            <p:cNvPicPr>
              <a:picLocks noChangeAspect="1"/>
            </p:cNvPicPr>
            <p:nvPr/>
          </p:nvPicPr>
          <p:blipFill>
            <a:blip r:embed="rId5" cstate="print"/>
            <a:srcRect/>
            <a:stretch>
              <a:fillRect/>
            </a:stretch>
          </p:blipFill>
          <p:spPr bwMode="auto">
            <a:xfrm>
              <a:off x="5791200" y="2133600"/>
              <a:ext cx="790977" cy="614987"/>
            </a:xfrm>
            <a:prstGeom prst="rect">
              <a:avLst/>
            </a:prstGeom>
            <a:noFill/>
            <a:ln w="9525">
              <a:noFill/>
              <a:miter lim="800000"/>
              <a:headEnd/>
              <a:tailEnd/>
            </a:ln>
          </p:spPr>
        </p:pic>
        <p:pic>
          <p:nvPicPr>
            <p:cNvPr id="1530932" name="Rectangle 7"/>
            <p:cNvPicPr>
              <a:picLocks noChangeAspect="1" noChangeArrowheads="1"/>
            </p:cNvPicPr>
            <p:nvPr/>
          </p:nvPicPr>
          <p:blipFill>
            <a:blip r:embed="rId6" cstate="print"/>
            <a:srcRect/>
            <a:stretch>
              <a:fillRect/>
            </a:stretch>
          </p:blipFill>
          <p:spPr bwMode="auto">
            <a:xfrm>
              <a:off x="5743977" y="2761258"/>
              <a:ext cx="802783" cy="286742"/>
            </a:xfrm>
            <a:prstGeom prst="rect">
              <a:avLst/>
            </a:prstGeom>
            <a:noFill/>
            <a:ln w="9525" algn="ctr">
              <a:noFill/>
              <a:miter lim="800000"/>
              <a:headEnd/>
              <a:tailEnd/>
            </a:ln>
          </p:spPr>
        </p:pic>
      </p:grpSp>
      <p:pic>
        <p:nvPicPr>
          <p:cNvPr id="76" name="Rectangle 4"/>
          <p:cNvPicPr>
            <a:picLocks noChangeAspect="1"/>
          </p:cNvPicPr>
          <p:nvPr/>
        </p:nvPicPr>
        <p:blipFill>
          <a:blip r:embed="rId7" cstate="print"/>
          <a:srcRect/>
          <a:stretch>
            <a:fillRect/>
          </a:stretch>
        </p:blipFill>
        <p:spPr bwMode="auto">
          <a:xfrm>
            <a:off x="1957388" y="4397375"/>
            <a:ext cx="481012" cy="708025"/>
          </a:xfrm>
          <a:prstGeom prst="rect">
            <a:avLst/>
          </a:prstGeom>
          <a:noFill/>
          <a:ln w="9525">
            <a:noFill/>
            <a:miter lim="800000"/>
            <a:headEnd/>
            <a:tailEnd/>
          </a:ln>
        </p:spPr>
      </p:pic>
      <p:sp>
        <p:nvSpPr>
          <p:cNvPr id="54" name="Rectangle 53"/>
          <p:cNvSpPr/>
          <p:nvPr/>
        </p:nvSpPr>
        <p:spPr>
          <a:xfrm>
            <a:off x="304800" y="4267200"/>
            <a:ext cx="4419600" cy="990600"/>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eaLnBrk="1" fontAlgn="auto" hangingPunct="1">
              <a:spcBef>
                <a:spcPts val="0"/>
              </a:spcBef>
              <a:spcAft>
                <a:spcPts val="0"/>
              </a:spcAft>
              <a:defRPr/>
            </a:pPr>
            <a:endParaRPr lang="en-US" sz="1800"/>
          </a:p>
        </p:txBody>
      </p:sp>
      <p:sp>
        <p:nvSpPr>
          <p:cNvPr id="55" name="TextBox 54"/>
          <p:cNvSpPr txBox="1"/>
          <p:nvPr/>
        </p:nvSpPr>
        <p:spPr>
          <a:xfrm>
            <a:off x="2667000" y="4459288"/>
            <a:ext cx="1981200" cy="64611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lang="en-US" sz="1800" dirty="0"/>
              <a:t>Processing Power Decreases</a:t>
            </a:r>
          </a:p>
        </p:txBody>
      </p:sp>
      <p:sp>
        <p:nvSpPr>
          <p:cNvPr id="57" name="Left Brace 56"/>
          <p:cNvSpPr/>
          <p:nvPr/>
        </p:nvSpPr>
        <p:spPr>
          <a:xfrm>
            <a:off x="6553200" y="3048000"/>
            <a:ext cx="228600" cy="1371600"/>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58" name="Straight Connector 57"/>
          <p:cNvCxnSpPr/>
          <p:nvPr/>
        </p:nvCxnSpPr>
        <p:spPr>
          <a:xfrm rot="5400000">
            <a:off x="6173788" y="3733800"/>
            <a:ext cx="1370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73" idx="3"/>
          </p:cNvCxnSpPr>
          <p:nvPr/>
        </p:nvCxnSpPr>
        <p:spPr>
          <a:xfrm flipV="1">
            <a:off x="4724400" y="3733800"/>
            <a:ext cx="1676400" cy="1797050"/>
          </a:xfrm>
          <a:prstGeom prst="straightConnector1">
            <a:avLst/>
          </a:prstGeom>
          <a:ln w="254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8" name="Up Arrow 67"/>
          <p:cNvSpPr/>
          <p:nvPr/>
        </p:nvSpPr>
        <p:spPr>
          <a:xfrm>
            <a:off x="8382000" y="3581400"/>
            <a:ext cx="304800" cy="38100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endParaRPr lang="en-US" sz="1800"/>
          </a:p>
        </p:txBody>
      </p:sp>
      <p:sp>
        <p:nvSpPr>
          <p:cNvPr id="69" name="TextBox 68"/>
          <p:cNvSpPr txBox="1"/>
          <p:nvPr/>
        </p:nvSpPr>
        <p:spPr>
          <a:xfrm>
            <a:off x="304800" y="5345113"/>
            <a:ext cx="4419600" cy="36988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eaLnBrk="1" fontAlgn="auto" hangingPunct="1">
              <a:spcBef>
                <a:spcPts val="0"/>
              </a:spcBef>
              <a:spcAft>
                <a:spcPts val="0"/>
              </a:spcAft>
              <a:defRPr/>
            </a:pPr>
            <a:r>
              <a:rPr lang="en-US" sz="1800" dirty="0"/>
              <a:t>All times increase</a:t>
            </a:r>
          </a:p>
        </p:txBody>
      </p:sp>
      <p:sp>
        <p:nvSpPr>
          <p:cNvPr id="70" name="Up Arrow 69"/>
          <p:cNvSpPr/>
          <p:nvPr/>
        </p:nvSpPr>
        <p:spPr>
          <a:xfrm>
            <a:off x="8382000" y="2514600"/>
            <a:ext cx="304800" cy="38100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endParaRPr lang="en-US" sz="1800"/>
          </a:p>
        </p:txBody>
      </p:sp>
      <p:sp>
        <p:nvSpPr>
          <p:cNvPr id="71" name="Up Arrow 70"/>
          <p:cNvSpPr/>
          <p:nvPr/>
        </p:nvSpPr>
        <p:spPr>
          <a:xfrm>
            <a:off x="8382000" y="4495800"/>
            <a:ext cx="304800" cy="38100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endParaRPr lang="en-US" sz="1800"/>
          </a:p>
        </p:txBody>
      </p:sp>
      <p:sp>
        <p:nvSpPr>
          <p:cNvPr id="72" name="Up Arrow 71"/>
          <p:cNvSpPr/>
          <p:nvPr/>
        </p:nvSpPr>
        <p:spPr>
          <a:xfrm>
            <a:off x="8382000" y="5105400"/>
            <a:ext cx="304800" cy="38100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endParaRPr lang="en-US" sz="1800"/>
          </a:p>
        </p:txBody>
      </p:sp>
      <p:sp>
        <p:nvSpPr>
          <p:cNvPr id="73" name="TextBox 72"/>
          <p:cNvSpPr txBox="1"/>
          <p:nvPr/>
        </p:nvSpPr>
        <p:spPr>
          <a:xfrm>
            <a:off x="304800" y="5345113"/>
            <a:ext cx="4419600" cy="36988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eaLnBrk="1" fontAlgn="auto" hangingPunct="1">
              <a:spcBef>
                <a:spcPts val="0"/>
              </a:spcBef>
              <a:spcAft>
                <a:spcPts val="0"/>
              </a:spcAft>
              <a:defRPr/>
            </a:pPr>
            <a:r>
              <a:rPr lang="en-US" sz="1800" dirty="0"/>
              <a:t>Processing time increases</a:t>
            </a:r>
          </a:p>
        </p:txBody>
      </p:sp>
      <p:sp>
        <p:nvSpPr>
          <p:cNvPr id="80" name="Right Arrow 79"/>
          <p:cNvSpPr/>
          <p:nvPr/>
        </p:nvSpPr>
        <p:spPr>
          <a:xfrm>
            <a:off x="1371600" y="4572000"/>
            <a:ext cx="457200" cy="304800"/>
          </a:xfrm>
          <a:prstGeom prst="rightArrow">
            <a:avLst>
              <a:gd name="adj1" fmla="val 5000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endParaRPr lang="en-US" sz="1800"/>
          </a:p>
        </p:txBody>
      </p:sp>
      <p:sp>
        <p:nvSpPr>
          <p:cNvPr id="59" name="Rectangle 58"/>
          <p:cNvSpPr/>
          <p:nvPr/>
        </p:nvSpPr>
        <p:spPr>
          <a:xfrm>
            <a:off x="6400800" y="1447800"/>
            <a:ext cx="1066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800" dirty="0"/>
              <a:t>Master</a:t>
            </a:r>
          </a:p>
        </p:txBody>
      </p:sp>
      <p:pic>
        <p:nvPicPr>
          <p:cNvPr id="67" name="~PP511.WAV">
            <a:hlinkClick r:id="" action="ppaction://media"/>
          </p:cNvPr>
          <p:cNvPicPr>
            <a:picLocks noRot="1" noChangeAspect="1"/>
          </p:cNvPicPr>
          <p:nvPr>
            <a:wavAudioFile r:embed="rId2" name="~PP511.WAV"/>
          </p:nvPr>
        </p:nvPicPr>
        <p:blipFill>
          <a:blip r:embed="rId8" cstate="print"/>
          <a:stretch>
            <a:fillRect/>
          </a:stretch>
        </p:blipFill>
        <p:spPr>
          <a:xfrm>
            <a:off x="8724900" y="6438900"/>
            <a:ext cx="304800" cy="304800"/>
          </a:xfrm>
          <a:prstGeom prst="rect">
            <a:avLst/>
          </a:prstGeom>
        </p:spPr>
      </p:pic>
    </p:spTree>
    <p:custDataLst>
      <p:tags r:id="rId1"/>
    </p:custDataLst>
  </p:cSld>
  <p:clrMapOvr>
    <a:masterClrMapping/>
  </p:clrMapOvr>
  <p:transition advTm="5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0 0 L 0 0.05556 " pathEditMode="relative" ptsTypes="AA">
                                      <p:cBhvr>
                                        <p:cTn id="26" dur="1000" fill="hold"/>
                                        <p:tgtEl>
                                          <p:spTgt spid="31"/>
                                        </p:tgtEl>
                                        <p:attrNameLst>
                                          <p:attrName>ppt_x</p:attrName>
                                          <p:attrName>ppt_y</p:attrName>
                                        </p:attrNameLst>
                                      </p:cBhvr>
                                    </p:animMotion>
                                  </p:childTnLst>
                                </p:cTn>
                              </p:par>
                              <p:par>
                                <p:cTn id="27" presetID="0" presetClass="path" presetSubtype="0" accel="50000" decel="50000" fill="hold" nodeType="withEffect">
                                  <p:stCondLst>
                                    <p:cond delay="0"/>
                                  </p:stCondLst>
                                  <p:childTnLst>
                                    <p:animMotion origin="layout" path="M 0 0 L 0 0.05556 " pathEditMode="relative" ptsTypes="AA">
                                      <p:cBhvr>
                                        <p:cTn id="28" dur="1000" fill="hold"/>
                                        <p:tgtEl>
                                          <p:spTgt spid="33"/>
                                        </p:tgtEl>
                                        <p:attrNameLst>
                                          <p:attrName>ppt_x</p:attrName>
                                          <p:attrName>ppt_y</p:attrName>
                                        </p:attrNameLst>
                                      </p:cBhvr>
                                    </p:animMotion>
                                  </p:childTnLst>
                                </p:cTn>
                              </p:par>
                              <p:par>
                                <p:cTn id="29" presetID="0" presetClass="path" presetSubtype="0" accel="50000" decel="50000" fill="hold" nodeType="withEffect">
                                  <p:stCondLst>
                                    <p:cond delay="0"/>
                                  </p:stCondLst>
                                  <p:childTnLst>
                                    <p:animMotion origin="layout" path="M 0 0 L 0 0.05556 " pathEditMode="relative" ptsTypes="AA">
                                      <p:cBhvr>
                                        <p:cTn id="30" dur="1000" fill="hold"/>
                                        <p:tgtEl>
                                          <p:spTgt spid="46"/>
                                        </p:tgtEl>
                                        <p:attrNameLst>
                                          <p:attrName>ppt_x</p:attrName>
                                          <p:attrName>ppt_y</p:attrName>
                                        </p:attrNameLst>
                                      </p:cBhvr>
                                    </p:animMotion>
                                  </p:childTnLst>
                                </p:cTn>
                              </p:par>
                              <p:par>
                                <p:cTn id="31" presetID="0" presetClass="path" presetSubtype="0" accel="50000" decel="50000" fill="hold" nodeType="withEffect">
                                  <p:stCondLst>
                                    <p:cond delay="0"/>
                                  </p:stCondLst>
                                  <p:childTnLst>
                                    <p:animMotion origin="layout" path="M 0 0 L 0 0.05556 " pathEditMode="relative" ptsTypes="AA">
                                      <p:cBhvr>
                                        <p:cTn id="32" dur="1000" fill="hold"/>
                                        <p:tgtEl>
                                          <p:spTgt spid="53"/>
                                        </p:tgtEl>
                                        <p:attrNameLst>
                                          <p:attrName>ppt_x</p:attrName>
                                          <p:attrName>ppt_y</p:attrName>
                                        </p:attrNameLst>
                                      </p:cBhvr>
                                    </p:animMotion>
                                  </p:childTnLst>
                                </p:cTn>
                              </p:par>
                              <p:par>
                                <p:cTn id="33" presetID="0" presetClass="path" presetSubtype="0" accel="50000" decel="50000" fill="hold" nodeType="withEffect">
                                  <p:stCondLst>
                                    <p:cond delay="0"/>
                                  </p:stCondLst>
                                  <p:childTnLst>
                                    <p:animMotion origin="layout" path="M 0 0 L 0 0.05556 " pathEditMode="relative" ptsTypes="AA">
                                      <p:cBhvr>
                                        <p:cTn id="34" dur="1000" fill="hold"/>
                                        <p:tgtEl>
                                          <p:spTgt spid="44"/>
                                        </p:tgtEl>
                                        <p:attrNameLst>
                                          <p:attrName>ppt_x</p:attrName>
                                          <p:attrName>ppt_y</p:attrName>
                                        </p:attrNameLst>
                                      </p:cBhvr>
                                    </p:animMotion>
                                  </p:childTnLst>
                                </p:cTn>
                              </p:par>
                              <p:par>
                                <p:cTn id="35" presetID="0" presetClass="path" presetSubtype="0" accel="50000" decel="50000" fill="hold" nodeType="withEffect">
                                  <p:stCondLst>
                                    <p:cond delay="0"/>
                                  </p:stCondLst>
                                  <p:childTnLst>
                                    <p:animMotion origin="layout" path="M 0 0 L 0 0.05556 " pathEditMode="relative" ptsTypes="AA">
                                      <p:cBhvr>
                                        <p:cTn id="36" dur="1000" fill="hold"/>
                                        <p:tgtEl>
                                          <p:spTgt spid="45"/>
                                        </p:tgtEl>
                                        <p:attrNameLst>
                                          <p:attrName>ppt_x</p:attrName>
                                          <p:attrName>ppt_y</p:attrName>
                                        </p:attrNameLst>
                                      </p:cBhvr>
                                    </p:animMotion>
                                  </p:childTnLst>
                                </p:cTn>
                              </p:par>
                              <p:par>
                                <p:cTn id="37" presetID="0" presetClass="path" presetSubtype="0" accel="50000" decel="50000" fill="hold" nodeType="withEffect">
                                  <p:stCondLst>
                                    <p:cond delay="0"/>
                                  </p:stCondLst>
                                  <p:childTnLst>
                                    <p:animMotion origin="layout" path="M 0 0 L 0 0.05556 " pathEditMode="relative" ptsTypes="AA">
                                      <p:cBhvr>
                                        <p:cTn id="38" dur="1000" fill="hold"/>
                                        <p:tgtEl>
                                          <p:spTgt spid="56"/>
                                        </p:tgtEl>
                                        <p:attrNameLst>
                                          <p:attrName>ppt_x</p:attrName>
                                          <p:attrName>ppt_y</p:attrName>
                                        </p:attrNameLst>
                                      </p:cBhvr>
                                    </p:animMotion>
                                  </p:childTnLst>
                                </p:cTn>
                              </p:par>
                              <p:par>
                                <p:cTn id="39" presetID="0" presetClass="path" presetSubtype="0" accel="50000" decel="50000" fill="hold" nodeType="withEffect">
                                  <p:stCondLst>
                                    <p:cond delay="0"/>
                                  </p:stCondLst>
                                  <p:childTnLst>
                                    <p:animMotion origin="layout" path="M 0 0 L 0 0.05556 " pathEditMode="relative" ptsTypes="AA">
                                      <p:cBhvr>
                                        <p:cTn id="40" dur="1000" fill="hold"/>
                                        <p:tgtEl>
                                          <p:spTgt spid="65"/>
                                        </p:tgtEl>
                                        <p:attrNameLst>
                                          <p:attrName>ppt_x</p:attrName>
                                          <p:attrName>ppt_y</p:attrName>
                                        </p:attrNameLst>
                                      </p:cBhvr>
                                    </p:animMotion>
                                  </p:childTnLst>
                                </p:cTn>
                              </p:par>
                              <p:par>
                                <p:cTn id="41" presetID="0" presetClass="path" presetSubtype="0" accel="50000" decel="50000" fill="hold" nodeType="withEffect">
                                  <p:stCondLst>
                                    <p:cond delay="0"/>
                                  </p:stCondLst>
                                  <p:childTnLst>
                                    <p:animMotion origin="layout" path="M 0 0 L 0 0.05556 " pathEditMode="relative" ptsTypes="AA">
                                      <p:cBhvr>
                                        <p:cTn id="42" dur="1000" fill="hold"/>
                                        <p:tgtEl>
                                          <p:spTgt spid="66"/>
                                        </p:tgtEl>
                                        <p:attrNameLst>
                                          <p:attrName>ppt_x</p:attrName>
                                          <p:attrName>ppt_y</p:attrName>
                                        </p:attrNameLst>
                                      </p:cBhvr>
                                    </p:animMotion>
                                  </p:childTnLst>
                                </p:cTn>
                              </p:par>
                              <p:par>
                                <p:cTn id="43" presetID="10" presetClass="exit" presetSubtype="0" fill="hold" grpId="0" nodeType="withEffect">
                                  <p:stCondLst>
                                    <p:cond delay="0"/>
                                  </p:stCondLst>
                                  <p:childTnLst>
                                    <p:animEffect transition="out" filter="fade">
                                      <p:cBhvr>
                                        <p:cTn id="44" dur="1000"/>
                                        <p:tgtEl>
                                          <p:spTgt spid="42"/>
                                        </p:tgtEl>
                                      </p:cBhvr>
                                    </p:animEffect>
                                    <p:set>
                                      <p:cBhvr>
                                        <p:cTn id="45" dur="1" fill="hold">
                                          <p:stCondLst>
                                            <p:cond delay="999"/>
                                          </p:stCondLst>
                                        </p:cTn>
                                        <p:tgtEl>
                                          <p:spTgt spid="42"/>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1000"/>
                                        <p:tgtEl>
                                          <p:spTgt spid="52"/>
                                        </p:tgtEl>
                                      </p:cBhvr>
                                    </p:animEffect>
                                    <p:set>
                                      <p:cBhvr>
                                        <p:cTn id="48" dur="1" fill="hold">
                                          <p:stCondLst>
                                            <p:cond delay="999"/>
                                          </p:stCondLst>
                                        </p:cTn>
                                        <p:tgtEl>
                                          <p:spTgt spid="52"/>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fade">
                                      <p:cBhvr>
                                        <p:cTn id="51" dur="1000"/>
                                        <p:tgtEl>
                                          <p:spTgt spid="57"/>
                                        </p:tgtEl>
                                      </p:cBhvr>
                                    </p:animEffect>
                                  </p:childTnLst>
                                </p:cTn>
                              </p:par>
                              <p:par>
                                <p:cTn id="52" presetID="10" presetClass="entr" presetSubtype="0" fill="hold" nodeType="with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1000"/>
                                        <p:tgtEl>
                                          <p:spTgt spid="58"/>
                                        </p:tgtEl>
                                      </p:cBhvr>
                                    </p:animEffect>
                                  </p:childTnLst>
                                </p:cTn>
                              </p:par>
                              <p:par>
                                <p:cTn id="55" presetID="0" presetClass="path" presetSubtype="0" accel="50000" decel="50000" fill="hold" grpId="0" nodeType="withEffect">
                                  <p:stCondLst>
                                    <p:cond delay="0"/>
                                  </p:stCondLst>
                                  <p:childTnLst>
                                    <p:animMotion origin="layout" path="M -3.33333E-6 -5.55556E-6 L -3.33333E-6 0.03333 " pathEditMode="relative" ptsTypes="AA">
                                      <p:cBhvr>
                                        <p:cTn id="56" dur="1000" fill="hold"/>
                                        <p:tgtEl>
                                          <p:spTgt spid="64"/>
                                        </p:tgtEl>
                                        <p:attrNameLst>
                                          <p:attrName>ppt_x</p:attrName>
                                          <p:attrName>ppt_y</p:attrName>
                                        </p:attrNameLst>
                                      </p:cBhvr>
                                    </p:animMotion>
                                  </p:childTnLst>
                                </p:cTn>
                              </p:par>
                              <p:par>
                                <p:cTn id="57" presetID="10" presetClass="entr" presetSubtype="0" fill="hold" grpId="0" nodeType="with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fade">
                                      <p:cBhvr>
                                        <p:cTn id="59" dur="1000"/>
                                        <p:tgtEl>
                                          <p:spTgt spid="68"/>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69"/>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70"/>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71"/>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72"/>
                                        </p:tgtEl>
                                        <p:attrNameLst>
                                          <p:attrName>style.visibility</p:attrName>
                                        </p:attrNameLst>
                                      </p:cBhvr>
                                      <p:to>
                                        <p:strVal val="visible"/>
                                      </p:to>
                                    </p:set>
                                  </p:childTnLst>
                                </p:cTn>
                              </p:par>
                              <p:par>
                                <p:cTn id="70" presetID="1" presetClass="exit" presetSubtype="0" fill="hold" grpId="1" nodeType="withEffect">
                                  <p:stCondLst>
                                    <p:cond delay="0"/>
                                  </p:stCondLst>
                                  <p:childTnLst>
                                    <p:set>
                                      <p:cBhvr>
                                        <p:cTn id="71" dur="1" fill="hold">
                                          <p:stCondLst>
                                            <p:cond delay="0"/>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2" fill="hold" display="0">
                  <p:stCondLst>
                    <p:cond delay="indefinite"/>
                  </p:stCondLst>
                  <p:endCondLst>
                    <p:cond evt="onPrev" delay="0">
                      <p:tgtEl>
                        <p:sldTgt/>
                      </p:tgtEl>
                    </p:cond>
                    <p:cond evt="onStopAudio" delay="0">
                      <p:tgtEl>
                        <p:sldTgt/>
                      </p:tgtEl>
                    </p:cond>
                  </p:endCondLst>
                </p:cTn>
                <p:tgtEl>
                  <p:spTgt spid="67"/>
                </p:tgtEl>
              </p:cMediaNode>
            </p:audio>
          </p:childTnLst>
        </p:cTn>
      </p:par>
    </p:tnLst>
    <p:bldLst>
      <p:bldP spid="42" grpId="0" animBg="1"/>
      <p:bldP spid="64" grpId="0" animBg="1"/>
      <p:bldP spid="55" grpId="0" animBg="1"/>
      <p:bldP spid="57" grpId="0" animBg="1"/>
      <p:bldP spid="68" grpId="0" animBg="1"/>
      <p:bldP spid="69" grpId="0" animBg="1"/>
      <p:bldP spid="70" grpId="0" animBg="1"/>
      <p:bldP spid="71" grpId="0" animBg="1"/>
      <p:bldP spid="72" grpId="0" animBg="1"/>
      <p:bldP spid="73" grpId="0" animBg="1"/>
      <p:bldP spid="73" grpId="1" animBg="1"/>
      <p:bldP spid="8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lide Number Placeholder 3"/>
          <p:cNvSpPr>
            <a:spLocks noGrp="1"/>
          </p:cNvSpPr>
          <p:nvPr>
            <p:ph type="sldNum" sz="quarter" idx="12"/>
          </p:nvPr>
        </p:nvSpPr>
        <p:spPr/>
        <p:txBody>
          <a:bodyPr/>
          <a:lstStyle/>
          <a:p>
            <a:fld id="{CA67ADDB-1686-4105-AEB0-4F868B677CAC}" type="slidenum">
              <a:rPr lang="en-US"/>
              <a:pPr/>
              <a:t>21</a:t>
            </a:fld>
            <a:endParaRPr lang="en-US"/>
          </a:p>
        </p:txBody>
      </p:sp>
      <p:grpSp>
        <p:nvGrpSpPr>
          <p:cNvPr id="2" name="Group 72"/>
          <p:cNvGrpSpPr>
            <a:grpSpLocks/>
          </p:cNvGrpSpPr>
          <p:nvPr/>
        </p:nvGrpSpPr>
        <p:grpSpPr bwMode="auto">
          <a:xfrm>
            <a:off x="1828800" y="4419600"/>
            <a:ext cx="685800" cy="693738"/>
            <a:chOff x="1828800" y="4419600"/>
            <a:chExt cx="685800" cy="693737"/>
          </a:xfrm>
        </p:grpSpPr>
        <p:pic>
          <p:nvPicPr>
            <p:cNvPr id="1532931" name="Picture 2"/>
            <p:cNvPicPr>
              <a:picLocks noChangeAspect="1" noChangeArrowheads="1"/>
            </p:cNvPicPr>
            <p:nvPr/>
          </p:nvPicPr>
          <p:blipFill>
            <a:blip r:embed="rId5" cstate="print"/>
            <a:srcRect/>
            <a:stretch>
              <a:fillRect/>
            </a:stretch>
          </p:blipFill>
          <p:spPr bwMode="auto">
            <a:xfrm>
              <a:off x="1828800" y="4419600"/>
              <a:ext cx="685800" cy="693737"/>
            </a:xfrm>
            <a:prstGeom prst="rect">
              <a:avLst/>
            </a:prstGeom>
            <a:noFill/>
            <a:ln w="9525">
              <a:noFill/>
              <a:miter lim="800000"/>
              <a:headEnd/>
              <a:tailEnd/>
            </a:ln>
          </p:spPr>
        </p:pic>
        <p:sp>
          <p:nvSpPr>
            <p:cNvPr id="62" name="Rectangle 61"/>
            <p:cNvSpPr/>
            <p:nvPr/>
          </p:nvSpPr>
          <p:spPr>
            <a:xfrm>
              <a:off x="2209800" y="4448175"/>
              <a:ext cx="247650" cy="28416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67" name="Rectangle 66"/>
            <p:cNvSpPr/>
            <p:nvPr/>
          </p:nvSpPr>
          <p:spPr>
            <a:xfrm>
              <a:off x="1885950" y="4800599"/>
              <a:ext cx="247650" cy="28416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grpSp>
      <p:sp>
        <p:nvSpPr>
          <p:cNvPr id="1532934" name="Title 1"/>
          <p:cNvSpPr>
            <a:spLocks noGrp="1"/>
          </p:cNvSpPr>
          <p:nvPr>
            <p:ph type="title" idx="4294967295"/>
          </p:nvPr>
        </p:nvSpPr>
        <p:spPr/>
        <p:txBody>
          <a:bodyPr/>
          <a:lstStyle/>
          <a:p>
            <a:r>
              <a:rPr lang="en-US" dirty="0"/>
              <a:t>Input Processing </a:t>
            </a:r>
            <a:r>
              <a:rPr lang="en-US" dirty="0" smtClean="0"/>
              <a:t>Cost (Review)</a:t>
            </a:r>
            <a:endParaRPr lang="en-US" dirty="0"/>
          </a:p>
        </p:txBody>
      </p:sp>
      <p:sp>
        <p:nvSpPr>
          <p:cNvPr id="4" name="Oval 3"/>
          <p:cNvSpPr>
            <a:spLocks noChangeArrowheads="1"/>
          </p:cNvSpPr>
          <p:nvPr/>
        </p:nvSpPr>
        <p:spPr bwMode="auto">
          <a:xfrm>
            <a:off x="1143000" y="19812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endParaRPr lang="en-US" sz="2800" baseline="-25000" dirty="0"/>
          </a:p>
        </p:txBody>
      </p:sp>
      <p:sp>
        <p:nvSpPr>
          <p:cNvPr id="5" name="Oval 4"/>
          <p:cNvSpPr>
            <a:spLocks noChangeArrowheads="1"/>
          </p:cNvSpPr>
          <p:nvPr/>
        </p:nvSpPr>
        <p:spPr bwMode="auto">
          <a:xfrm>
            <a:off x="2209800" y="1981200"/>
            <a:ext cx="533400" cy="5334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wrap="none" anchor="ctr"/>
          <a:lstStyle/>
          <a:p>
            <a:pPr>
              <a:spcBef>
                <a:spcPct val="0"/>
              </a:spcBef>
              <a:defRPr/>
            </a:pPr>
            <a:r>
              <a:rPr lang="en-US" sz="1800" dirty="0" err="1">
                <a:solidFill>
                  <a:schemeClr val="tx1">
                    <a:alpha val="100000"/>
                  </a:schemeClr>
                </a:solidFill>
              </a:rPr>
              <a:t>U</a:t>
            </a:r>
            <a:r>
              <a:rPr lang="en-US" sz="2800" baseline="-25000" dirty="0" err="1">
                <a:solidFill>
                  <a:schemeClr val="tx1">
                    <a:alpha val="100000"/>
                  </a:schemeClr>
                </a:solidFill>
              </a:rPr>
              <a:t>j</a:t>
            </a:r>
            <a:endParaRPr lang="en-US" sz="2800" baseline="-25000" dirty="0"/>
          </a:p>
        </p:txBody>
      </p:sp>
      <p:sp>
        <p:nvSpPr>
          <p:cNvPr id="6" name="Oval 5"/>
          <p:cNvSpPr>
            <a:spLocks noChangeArrowheads="1"/>
          </p:cNvSpPr>
          <p:nvPr/>
        </p:nvSpPr>
        <p:spPr bwMode="auto">
          <a:xfrm>
            <a:off x="1143000" y="33528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sp>
        <p:nvSpPr>
          <p:cNvPr id="7" name="Oval 6"/>
          <p:cNvSpPr>
            <a:spLocks noChangeArrowheads="1"/>
          </p:cNvSpPr>
          <p:nvPr/>
        </p:nvSpPr>
        <p:spPr bwMode="auto">
          <a:xfrm>
            <a:off x="3276600" y="19812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p>
        </p:txBody>
      </p:sp>
      <p:sp>
        <p:nvSpPr>
          <p:cNvPr id="8" name="Oval 7"/>
          <p:cNvSpPr>
            <a:spLocks noChangeArrowheads="1"/>
          </p:cNvSpPr>
          <p:nvPr/>
        </p:nvSpPr>
        <p:spPr bwMode="auto">
          <a:xfrm>
            <a:off x="3276600" y="33528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cxnSp>
        <p:nvCxnSpPr>
          <p:cNvPr id="9" name="Straight Arrow Connector 8"/>
          <p:cNvCxnSpPr/>
          <p:nvPr/>
        </p:nvCxnSpPr>
        <p:spPr>
          <a:xfrm rot="5400000">
            <a:off x="1030288" y="2933700"/>
            <a:ext cx="531812"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a:off x="1179513" y="2933700"/>
            <a:ext cx="534988" cy="1587"/>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828800" y="3657600"/>
            <a:ext cx="12954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a:off x="1600200" y="2667000"/>
            <a:ext cx="685800" cy="53340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3" name="Group 24"/>
          <p:cNvGrpSpPr>
            <a:grpSpLocks/>
          </p:cNvGrpSpPr>
          <p:nvPr/>
        </p:nvGrpSpPr>
        <p:grpSpPr bwMode="auto">
          <a:xfrm>
            <a:off x="1600200" y="3886200"/>
            <a:ext cx="304800" cy="304800"/>
            <a:chOff x="533400" y="3048000"/>
            <a:chExt cx="381000" cy="381000"/>
          </a:xfrm>
        </p:grpSpPr>
        <p:sp>
          <p:nvSpPr>
            <p:cNvPr id="14" name="Oval 13"/>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15" name="Pie 14"/>
            <p:cNvSpPr/>
            <p:nvPr/>
          </p:nvSpPr>
          <p:spPr>
            <a:xfrm>
              <a:off x="533400" y="3048000"/>
              <a:ext cx="381000" cy="381000"/>
            </a:xfrm>
            <a:prstGeom prst="pie">
              <a:avLst>
                <a:gd name="adj1" fmla="val 3068800"/>
                <a:gd name="adj2" fmla="val 16200000"/>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endParaRPr lang="en-US" sz="1800">
                <a:solidFill>
                  <a:schemeClr val="tx1"/>
                </a:solidFill>
              </a:endParaRPr>
            </a:p>
          </p:txBody>
        </p:sp>
      </p:grpSp>
      <p:grpSp>
        <p:nvGrpSpPr>
          <p:cNvPr id="13" name="Group 24"/>
          <p:cNvGrpSpPr>
            <a:grpSpLocks/>
          </p:cNvGrpSpPr>
          <p:nvPr/>
        </p:nvGrpSpPr>
        <p:grpSpPr bwMode="auto">
          <a:xfrm>
            <a:off x="1600200" y="1600200"/>
            <a:ext cx="304800" cy="304800"/>
            <a:chOff x="533400" y="3048000"/>
            <a:chExt cx="381000" cy="381000"/>
          </a:xfrm>
        </p:grpSpPr>
        <p:sp>
          <p:nvSpPr>
            <p:cNvPr id="17" name="Oval 16"/>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18" name="Pie 17"/>
            <p:cNvSpPr/>
            <p:nvPr/>
          </p:nvSpPr>
          <p:spPr>
            <a:xfrm>
              <a:off x="533400" y="3048000"/>
              <a:ext cx="381000" cy="381000"/>
            </a:xfrm>
            <a:prstGeom prst="pi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endParaRPr lang="en-US" sz="1800">
                <a:solidFill>
                  <a:schemeClr val="tx1"/>
                </a:solidFill>
              </a:endParaRPr>
            </a:p>
          </p:txBody>
        </p:sp>
      </p:grpSp>
      <p:cxnSp>
        <p:nvCxnSpPr>
          <p:cNvPr id="31" name="Straight Connector 30"/>
          <p:cNvCxnSpPr/>
          <p:nvPr/>
        </p:nvCxnSpPr>
        <p:spPr>
          <a:xfrm>
            <a:off x="6705600" y="46466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6516688" y="2705100"/>
            <a:ext cx="6842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05600" y="40370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705600" y="23622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705600" y="30464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38" name="Left Brace 37"/>
          <p:cNvSpPr/>
          <p:nvPr/>
        </p:nvSpPr>
        <p:spPr>
          <a:xfrm>
            <a:off x="6553200" y="2362200"/>
            <a:ext cx="228600" cy="6858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42" name="Left Brace 41"/>
          <p:cNvSpPr/>
          <p:nvPr/>
        </p:nvSpPr>
        <p:spPr>
          <a:xfrm>
            <a:off x="6553200" y="3048000"/>
            <a:ext cx="228600" cy="990600"/>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46" name="Left Brace 45"/>
          <p:cNvSpPr/>
          <p:nvPr/>
        </p:nvSpPr>
        <p:spPr>
          <a:xfrm>
            <a:off x="6553200" y="4038600"/>
            <a:ext cx="228600" cy="609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52" name="Straight Connector 51"/>
          <p:cNvCxnSpPr/>
          <p:nvPr/>
        </p:nvCxnSpPr>
        <p:spPr>
          <a:xfrm rot="5400000">
            <a:off x="6362701" y="3543300"/>
            <a:ext cx="990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6554788" y="4343400"/>
            <a:ext cx="608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705600" y="52562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45" name="Left Brace 44"/>
          <p:cNvSpPr/>
          <p:nvPr/>
        </p:nvSpPr>
        <p:spPr>
          <a:xfrm>
            <a:off x="6553200" y="4648200"/>
            <a:ext cx="228600" cy="609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56" name="Straight Connector 55"/>
          <p:cNvCxnSpPr/>
          <p:nvPr/>
        </p:nvCxnSpPr>
        <p:spPr>
          <a:xfrm rot="5400000">
            <a:off x="6554788" y="4953000"/>
            <a:ext cx="608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096000" y="2057400"/>
            <a:ext cx="762000" cy="30480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7010400" y="2514600"/>
            <a:ext cx="1752600" cy="381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en-US" sz="1800" dirty="0"/>
              <a:t>Forward Input</a:t>
            </a:r>
          </a:p>
        </p:txBody>
      </p:sp>
      <p:sp>
        <p:nvSpPr>
          <p:cNvPr id="64" name="Rectangle 63"/>
          <p:cNvSpPr/>
          <p:nvPr/>
        </p:nvSpPr>
        <p:spPr>
          <a:xfrm>
            <a:off x="7010400" y="3352800"/>
            <a:ext cx="1752600" cy="3810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eaLnBrk="1" fontAlgn="auto" hangingPunct="1">
              <a:spcBef>
                <a:spcPts val="0"/>
              </a:spcBef>
              <a:spcAft>
                <a:spcPts val="0"/>
              </a:spcAft>
              <a:defRPr/>
            </a:pPr>
            <a:r>
              <a:rPr lang="en-US" sz="1800" dirty="0"/>
              <a:t>Process Input</a:t>
            </a:r>
          </a:p>
        </p:txBody>
      </p:sp>
      <p:sp>
        <p:nvSpPr>
          <p:cNvPr id="65" name="Rectangle 64"/>
          <p:cNvSpPr/>
          <p:nvPr/>
        </p:nvSpPr>
        <p:spPr>
          <a:xfrm>
            <a:off x="7010400" y="4114800"/>
            <a:ext cx="1752600" cy="3810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eaLnBrk="1" fontAlgn="auto" hangingPunct="1">
              <a:spcBef>
                <a:spcPts val="0"/>
              </a:spcBef>
              <a:spcAft>
                <a:spcPts val="0"/>
              </a:spcAft>
              <a:defRPr/>
            </a:pPr>
            <a:r>
              <a:rPr lang="en-US" sz="1800" dirty="0"/>
              <a:t>Send Output</a:t>
            </a:r>
          </a:p>
        </p:txBody>
      </p:sp>
      <p:sp>
        <p:nvSpPr>
          <p:cNvPr id="66" name="Rectangle 65"/>
          <p:cNvSpPr/>
          <p:nvPr/>
        </p:nvSpPr>
        <p:spPr>
          <a:xfrm>
            <a:off x="7010400" y="4724400"/>
            <a:ext cx="1752600" cy="381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US" sz="1800" dirty="0"/>
              <a:t>Process Output</a:t>
            </a:r>
          </a:p>
        </p:txBody>
      </p:sp>
      <p:sp>
        <p:nvSpPr>
          <p:cNvPr id="57" name="Left Brace 56"/>
          <p:cNvSpPr/>
          <p:nvPr/>
        </p:nvSpPr>
        <p:spPr>
          <a:xfrm>
            <a:off x="6553200" y="3048000"/>
            <a:ext cx="228600" cy="1371600"/>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58" name="Straight Connector 57"/>
          <p:cNvCxnSpPr/>
          <p:nvPr/>
        </p:nvCxnSpPr>
        <p:spPr>
          <a:xfrm rot="5400000">
            <a:off x="6173788" y="3733800"/>
            <a:ext cx="1370012" cy="1588"/>
          </a:xfrm>
          <a:prstGeom prst="line">
            <a:avLst/>
          </a:prstGeom>
        </p:spPr>
        <p:style>
          <a:lnRef idx="1">
            <a:schemeClr val="accent1"/>
          </a:lnRef>
          <a:fillRef idx="0">
            <a:schemeClr val="accent1"/>
          </a:fillRef>
          <a:effectRef idx="0">
            <a:schemeClr val="accent1"/>
          </a:effectRef>
          <a:fontRef idx="minor">
            <a:schemeClr val="tx1"/>
          </a:fontRef>
        </p:style>
      </p:cxnSp>
      <p:sp>
        <p:nvSpPr>
          <p:cNvPr id="71" name="Up Arrow 70"/>
          <p:cNvSpPr/>
          <p:nvPr/>
        </p:nvSpPr>
        <p:spPr>
          <a:xfrm>
            <a:off x="8382000" y="3581400"/>
            <a:ext cx="304800" cy="38100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endParaRPr lang="en-US" sz="1800"/>
          </a:p>
        </p:txBody>
      </p:sp>
      <p:cxnSp>
        <p:nvCxnSpPr>
          <p:cNvPr id="68" name="Straight Arrow Connector 67"/>
          <p:cNvCxnSpPr/>
          <p:nvPr/>
        </p:nvCxnSpPr>
        <p:spPr>
          <a:xfrm rot="5400000">
            <a:off x="3575051" y="4032250"/>
            <a:ext cx="3516312" cy="1587"/>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1532982" name="TextBox 68"/>
          <p:cNvSpPr txBox="1">
            <a:spLocks noChangeArrowheads="1"/>
          </p:cNvSpPr>
          <p:nvPr/>
        </p:nvSpPr>
        <p:spPr bwMode="auto">
          <a:xfrm>
            <a:off x="5029200" y="5726113"/>
            <a:ext cx="609600" cy="369887"/>
          </a:xfrm>
          <a:prstGeom prst="rect">
            <a:avLst/>
          </a:prstGeom>
          <a:noFill/>
          <a:ln w="9525">
            <a:noFill/>
            <a:miter lim="800000"/>
            <a:headEnd/>
            <a:tailEnd/>
          </a:ln>
        </p:spPr>
        <p:txBody>
          <a:bodyPr>
            <a:spAutoFit/>
          </a:bodyPr>
          <a:lstStyle/>
          <a:p>
            <a:pPr eaLnBrk="1" hangingPunct="1">
              <a:spcBef>
                <a:spcPct val="0"/>
              </a:spcBef>
            </a:pPr>
            <a:r>
              <a:rPr lang="en-US" sz="1800">
                <a:latin typeface="Calibri" pitchFamily="34" charset="0"/>
              </a:rPr>
              <a:t>time</a:t>
            </a:r>
          </a:p>
        </p:txBody>
      </p:sp>
      <p:sp>
        <p:nvSpPr>
          <p:cNvPr id="70" name="Rectangle 69"/>
          <p:cNvSpPr/>
          <p:nvPr/>
        </p:nvSpPr>
        <p:spPr>
          <a:xfrm>
            <a:off x="4953000" y="1524000"/>
            <a:ext cx="3886200" cy="464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p>
        </p:txBody>
      </p:sp>
      <p:sp>
        <p:nvSpPr>
          <p:cNvPr id="1532984" name="Text Box 15"/>
          <p:cNvSpPr txBox="1">
            <a:spLocks noChangeArrowheads="1"/>
          </p:cNvSpPr>
          <p:nvPr/>
        </p:nvSpPr>
        <p:spPr bwMode="auto">
          <a:xfrm>
            <a:off x="5029200" y="1563688"/>
            <a:ext cx="1447800" cy="646112"/>
          </a:xfrm>
          <a:prstGeom prst="rect">
            <a:avLst/>
          </a:prstGeom>
          <a:noFill/>
          <a:ln w="9525">
            <a:noFill/>
            <a:miter lim="800000"/>
            <a:headEnd/>
            <a:tailEnd/>
          </a:ln>
        </p:spPr>
        <p:txBody>
          <a:bodyPr>
            <a:spAutoFit/>
          </a:bodyPr>
          <a:lstStyle/>
          <a:p>
            <a:pPr eaLnBrk="1" hangingPunct="1"/>
            <a:r>
              <a:rPr lang="en-US" sz="1800">
                <a:latin typeface="Calibri" pitchFamily="34" charset="0"/>
              </a:rPr>
              <a:t>User enters input </a:t>
            </a:r>
            <a:endParaRPr lang="en-US" sz="1800" baseline="-25000">
              <a:latin typeface="Calibri" pitchFamily="34" charset="0"/>
            </a:endParaRPr>
          </a:p>
        </p:txBody>
      </p:sp>
      <p:sp>
        <p:nvSpPr>
          <p:cNvPr id="78" name="Rectangle 77"/>
          <p:cNvSpPr/>
          <p:nvPr/>
        </p:nvSpPr>
        <p:spPr>
          <a:xfrm>
            <a:off x="304800" y="4267200"/>
            <a:ext cx="4419600" cy="990600"/>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eaLnBrk="1" fontAlgn="auto" hangingPunct="1">
              <a:spcBef>
                <a:spcPts val="0"/>
              </a:spcBef>
              <a:spcAft>
                <a:spcPts val="0"/>
              </a:spcAft>
              <a:defRPr/>
            </a:pPr>
            <a:endParaRPr lang="en-US" sz="1800"/>
          </a:p>
        </p:txBody>
      </p:sp>
      <p:sp>
        <p:nvSpPr>
          <p:cNvPr id="79" name="TextBox 78"/>
          <p:cNvSpPr txBox="1"/>
          <p:nvPr/>
        </p:nvSpPr>
        <p:spPr>
          <a:xfrm>
            <a:off x="2667000" y="4459288"/>
            <a:ext cx="1981200" cy="64611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lang="en-US" sz="1800" dirty="0"/>
              <a:t>Input Processing Cost Increases</a:t>
            </a:r>
          </a:p>
        </p:txBody>
      </p:sp>
      <p:sp>
        <p:nvSpPr>
          <p:cNvPr id="81" name="TextBox 80"/>
          <p:cNvSpPr txBox="1"/>
          <p:nvPr/>
        </p:nvSpPr>
        <p:spPr>
          <a:xfrm>
            <a:off x="304800" y="5345113"/>
            <a:ext cx="4419600" cy="36988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eaLnBrk="1" fontAlgn="auto" hangingPunct="1">
              <a:spcBef>
                <a:spcPts val="0"/>
              </a:spcBef>
              <a:spcAft>
                <a:spcPts val="0"/>
              </a:spcAft>
              <a:defRPr/>
            </a:pPr>
            <a:r>
              <a:rPr lang="en-US" sz="1800" dirty="0"/>
              <a:t>Processing time increases</a:t>
            </a:r>
          </a:p>
        </p:txBody>
      </p:sp>
      <p:pic>
        <p:nvPicPr>
          <p:cNvPr id="54" name="Picture 2"/>
          <p:cNvPicPr>
            <a:picLocks noChangeAspect="1" noChangeArrowheads="1"/>
          </p:cNvPicPr>
          <p:nvPr/>
        </p:nvPicPr>
        <p:blipFill>
          <a:blip r:embed="rId5" cstate="print"/>
          <a:srcRect/>
          <a:stretch>
            <a:fillRect/>
          </a:stretch>
        </p:blipFill>
        <p:spPr bwMode="auto">
          <a:xfrm>
            <a:off x="457200" y="4419600"/>
            <a:ext cx="685800" cy="693738"/>
          </a:xfrm>
          <a:prstGeom prst="rect">
            <a:avLst/>
          </a:prstGeom>
          <a:noFill/>
          <a:ln w="9525">
            <a:noFill/>
            <a:miter lim="800000"/>
            <a:headEnd/>
            <a:tailEnd/>
          </a:ln>
        </p:spPr>
      </p:pic>
      <p:sp>
        <p:nvSpPr>
          <p:cNvPr id="55" name="Rectangle 54"/>
          <p:cNvSpPr/>
          <p:nvPr/>
        </p:nvSpPr>
        <p:spPr>
          <a:xfrm>
            <a:off x="838200" y="4448175"/>
            <a:ext cx="247650" cy="28416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59" name="Right Arrow 58"/>
          <p:cNvSpPr/>
          <p:nvPr/>
        </p:nvSpPr>
        <p:spPr>
          <a:xfrm rot="14036540">
            <a:off x="700088" y="5059363"/>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p>
        </p:txBody>
      </p:sp>
      <p:sp>
        <p:nvSpPr>
          <p:cNvPr id="74" name="Oval 73"/>
          <p:cNvSpPr/>
          <p:nvPr/>
        </p:nvSpPr>
        <p:spPr>
          <a:xfrm>
            <a:off x="1905000" y="4495800"/>
            <a:ext cx="228600" cy="228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p>
        </p:txBody>
      </p:sp>
      <p:sp>
        <p:nvSpPr>
          <p:cNvPr id="80" name="Right Arrow 79"/>
          <p:cNvSpPr/>
          <p:nvPr/>
        </p:nvSpPr>
        <p:spPr>
          <a:xfrm>
            <a:off x="1295400" y="4648200"/>
            <a:ext cx="457200" cy="304800"/>
          </a:xfrm>
          <a:prstGeom prst="rightArrow">
            <a:avLst>
              <a:gd name="adj1" fmla="val 5000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endParaRPr lang="en-US" sz="1800"/>
          </a:p>
        </p:txBody>
      </p:sp>
      <p:cxnSp>
        <p:nvCxnSpPr>
          <p:cNvPr id="75" name="Straight Arrow Connector 74"/>
          <p:cNvCxnSpPr>
            <a:stCxn id="81" idx="3"/>
          </p:cNvCxnSpPr>
          <p:nvPr/>
        </p:nvCxnSpPr>
        <p:spPr>
          <a:xfrm flipV="1">
            <a:off x="4724400" y="3733800"/>
            <a:ext cx="1676400" cy="1797050"/>
          </a:xfrm>
          <a:prstGeom prst="straightConnector1">
            <a:avLst/>
          </a:prstGeom>
          <a:ln w="254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6400800" y="1447800"/>
            <a:ext cx="1066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800" dirty="0"/>
              <a:t>Master</a:t>
            </a:r>
          </a:p>
        </p:txBody>
      </p:sp>
      <p:sp>
        <p:nvSpPr>
          <p:cNvPr id="61" name="TextBox 60"/>
          <p:cNvSpPr txBox="1">
            <a:spLocks noChangeArrowheads="1"/>
          </p:cNvSpPr>
          <p:nvPr/>
        </p:nvSpPr>
        <p:spPr bwMode="auto">
          <a:xfrm>
            <a:off x="1219200" y="4343400"/>
            <a:ext cx="457200" cy="830263"/>
          </a:xfrm>
          <a:prstGeom prst="rect">
            <a:avLst/>
          </a:prstGeom>
          <a:noFill/>
          <a:ln w="9525">
            <a:noFill/>
            <a:miter lim="800000"/>
            <a:headEnd/>
            <a:tailEnd/>
          </a:ln>
        </p:spPr>
        <p:txBody>
          <a:bodyPr>
            <a:spAutoFit/>
          </a:bodyPr>
          <a:lstStyle/>
          <a:p>
            <a:pPr algn="l" eaLnBrk="1" hangingPunct="1">
              <a:spcBef>
                <a:spcPct val="0"/>
              </a:spcBef>
            </a:pPr>
            <a:r>
              <a:rPr lang="en-US" sz="4800">
                <a:latin typeface="Calibri" pitchFamily="34" charset="0"/>
              </a:rPr>
              <a:t>&lt;</a:t>
            </a:r>
          </a:p>
        </p:txBody>
      </p:sp>
      <p:pic>
        <p:nvPicPr>
          <p:cNvPr id="72" name="~PP2426.WAV">
            <a:hlinkClick r:id="" action="ppaction://media"/>
          </p:cNvPr>
          <p:cNvPicPr>
            <a:picLocks noRot="1" noChangeAspect="1"/>
          </p:cNvPicPr>
          <p:nvPr>
            <a:wavAudioFile r:embed="rId2" name="~PP2426.WAV"/>
          </p:nvPr>
        </p:nvPicPr>
        <p:blipFill>
          <a:blip r:embed="rId6" cstate="print"/>
          <a:stretch>
            <a:fillRect/>
          </a:stretch>
        </p:blipFill>
        <p:spPr>
          <a:xfrm>
            <a:off x="8724900" y="6438900"/>
            <a:ext cx="304800" cy="304800"/>
          </a:xfrm>
          <a:prstGeom prst="rect">
            <a:avLst/>
          </a:prstGeom>
        </p:spPr>
      </p:pic>
    </p:spTree>
    <p:custDataLst>
      <p:tags r:id="rId1"/>
    </p:custDataLst>
  </p:cSld>
  <p:clrMapOvr>
    <a:masterClrMapping/>
  </p:clrMapOvr>
  <p:transition advTm="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8.33333E-7 -2.96296E-6 C -0.00573 0.00764 -0.01424 0.00764 -0.02344 0.0088 C -0.03403 0.00718 -0.0408 0.00278 -0.04687 -0.00555 C -0.04635 -0.01481 -0.04739 -0.02453 -0.04462 -0.03356 C -0.04305 -0.03865 -0.03611 -0.03958 -0.0316 -0.04097 C -0.03055 -0.04143 -0.02812 -0.04213 -0.02812 -0.0419 C -0.01198 -0.0412 -0.00989 -0.04537 -0.0059 -0.03449 C -0.00625 -0.02685 -0.00364 -0.01018 -0.01302 -0.0044 C -0.01146 -0.00879 -0.0092 -0.01134 -0.00833 -0.0162 C -0.0059 -0.02893 -0.00746 -0.03912 0.00104 -0.04977 C 0.00365 -0.05671 0.01406 -0.05995 0.01406 -0.06782 " pathEditMode="relative" rAng="0" ptsTypes="ffffffffffA">
                                      <p:cBhvr>
                                        <p:cTn id="18" dur="1000" fill="hold"/>
                                        <p:tgtEl>
                                          <p:spTgt spid="59"/>
                                        </p:tgtEl>
                                        <p:attrNameLst>
                                          <p:attrName>ppt_x</p:attrName>
                                          <p:attrName>ppt_y</p:attrName>
                                        </p:attrNameLst>
                                      </p:cBhvr>
                                      <p:rCtr x="-17" y="-30"/>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49" presetClass="path" presetSubtype="0" accel="50000" decel="50000" fill="hold" grpId="0" nodeType="withEffect">
                                  <p:stCondLst>
                                    <p:cond delay="0"/>
                                  </p:stCondLst>
                                  <p:childTnLst>
                                    <p:animMotion origin="layout" path="M 0.00417 0.01111 L 0.03333 0.05 " pathEditMode="relative" rAng="0" ptsTypes="AA">
                                      <p:cBhvr>
                                        <p:cTn id="24" dur="1000" fill="hold"/>
                                        <p:tgtEl>
                                          <p:spTgt spid="74"/>
                                        </p:tgtEl>
                                        <p:attrNameLst>
                                          <p:attrName>ppt_x</p:attrName>
                                          <p:attrName>ppt_y</p:attrName>
                                        </p:attrNameLst>
                                      </p:cBhvr>
                                      <p:rCtr x="15" y="19"/>
                                    </p:animMotion>
                                  </p:childTnLst>
                                </p:cTn>
                              </p:par>
                              <p:par>
                                <p:cTn id="25" presetID="26" presetClass="emph" presetSubtype="0" repeatCount="2000" fill="hold" grpId="1" nodeType="withEffect">
                                  <p:stCondLst>
                                    <p:cond delay="0"/>
                                  </p:stCondLst>
                                  <p:childTnLst>
                                    <p:animEffect transition="out" filter="fade">
                                      <p:cBhvr>
                                        <p:cTn id="26" dur="500" tmFilter="0, 0; .2, .5; .8, .5; 1, 0"/>
                                        <p:tgtEl>
                                          <p:spTgt spid="74"/>
                                        </p:tgtEl>
                                      </p:cBhvr>
                                    </p:animEffect>
                                    <p:animScale>
                                      <p:cBhvr>
                                        <p:cTn id="27" dur="250" autoRev="1" fill="hold"/>
                                        <p:tgtEl>
                                          <p:spTgt spid="74"/>
                                        </p:tgtEl>
                                      </p:cBhvr>
                                      <p:by x="105000" y="105000"/>
                                    </p:animScale>
                                  </p:childTnLst>
                                </p:cTn>
                              </p:par>
                              <p:par>
                                <p:cTn id="28" presetID="1" presetClass="entr" presetSubtype="0" fill="hold" grpId="0" nodeType="withEffect">
                                  <p:stCondLst>
                                    <p:cond delay="0"/>
                                  </p:stCondLst>
                                  <p:childTnLst>
                                    <p:set>
                                      <p:cBhvr>
                                        <p:cTn id="29" dur="1" fill="hold">
                                          <p:stCondLst>
                                            <p:cond delay="0"/>
                                          </p:stCondLst>
                                        </p:cTn>
                                        <p:tgtEl>
                                          <p:spTgt spid="6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80"/>
                                        </p:tgtEl>
                                        <p:attrNameLst>
                                          <p:attrName>style.visibility</p:attrName>
                                        </p:attrNameLst>
                                      </p:cBhvr>
                                      <p:to>
                                        <p:strVal val="visible"/>
                                      </p:to>
                                    </p:set>
                                  </p:childTnLst>
                                </p:cTn>
                              </p:par>
                              <p:par>
                                <p:cTn id="36" presetID="10" presetClass="exit" presetSubtype="0" fill="hold" nodeType="withEffect">
                                  <p:stCondLst>
                                    <p:cond delay="0"/>
                                  </p:stCondLst>
                                  <p:childTnLst>
                                    <p:animEffect transition="out" filter="fade">
                                      <p:cBhvr>
                                        <p:cTn id="37" dur="500"/>
                                        <p:tgtEl>
                                          <p:spTgt spid="61"/>
                                        </p:tgtEl>
                                      </p:cBhvr>
                                    </p:animEffect>
                                    <p:set>
                                      <p:cBhvr>
                                        <p:cTn id="38" dur="1" fill="hold">
                                          <p:stCondLst>
                                            <p:cond delay="499"/>
                                          </p:stCondLst>
                                        </p:cTn>
                                        <p:tgtEl>
                                          <p:spTgt spid="6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5"/>
                                        </p:tgtEl>
                                        <p:attrNameLst>
                                          <p:attrName>style.visibility</p:attrName>
                                        </p:attrNameLst>
                                      </p:cBhvr>
                                      <p:to>
                                        <p:strVal val="visible"/>
                                      </p:to>
                                    </p:set>
                                  </p:childTnLst>
                                </p:cTn>
                              </p:par>
                              <p:par>
                                <p:cTn id="45" presetID="0" presetClass="path" presetSubtype="0" accel="50000" decel="50000" fill="hold" nodeType="withEffect">
                                  <p:stCondLst>
                                    <p:cond delay="0"/>
                                  </p:stCondLst>
                                  <p:childTnLst>
                                    <p:animMotion origin="layout" path="M 0 0 L 0 0.05556 " pathEditMode="relative" ptsTypes="AA">
                                      <p:cBhvr>
                                        <p:cTn id="46" dur="1000" fill="hold"/>
                                        <p:tgtEl>
                                          <p:spTgt spid="31"/>
                                        </p:tgtEl>
                                        <p:attrNameLst>
                                          <p:attrName>ppt_x</p:attrName>
                                          <p:attrName>ppt_y</p:attrName>
                                        </p:attrNameLst>
                                      </p:cBhvr>
                                    </p:animMotion>
                                  </p:childTnLst>
                                </p:cTn>
                              </p:par>
                              <p:par>
                                <p:cTn id="47" presetID="0" presetClass="path" presetSubtype="0" accel="50000" decel="50000" fill="hold" nodeType="withEffect">
                                  <p:stCondLst>
                                    <p:cond delay="0"/>
                                  </p:stCondLst>
                                  <p:childTnLst>
                                    <p:animMotion origin="layout" path="M 0 0 L 0 0.05556 " pathEditMode="relative" ptsTypes="AA">
                                      <p:cBhvr>
                                        <p:cTn id="48" dur="1000" fill="hold"/>
                                        <p:tgtEl>
                                          <p:spTgt spid="33"/>
                                        </p:tgtEl>
                                        <p:attrNameLst>
                                          <p:attrName>ppt_x</p:attrName>
                                          <p:attrName>ppt_y</p:attrName>
                                        </p:attrNameLst>
                                      </p:cBhvr>
                                    </p:animMotion>
                                  </p:childTnLst>
                                </p:cTn>
                              </p:par>
                              <p:par>
                                <p:cTn id="49" presetID="0" presetClass="path" presetSubtype="0" accel="50000" decel="50000" fill="hold" nodeType="withEffect">
                                  <p:stCondLst>
                                    <p:cond delay="0"/>
                                  </p:stCondLst>
                                  <p:childTnLst>
                                    <p:animMotion origin="layout" path="M 0 0 L 0 0.05556 " pathEditMode="relative" ptsTypes="AA">
                                      <p:cBhvr>
                                        <p:cTn id="50" dur="1000" fill="hold"/>
                                        <p:tgtEl>
                                          <p:spTgt spid="46"/>
                                        </p:tgtEl>
                                        <p:attrNameLst>
                                          <p:attrName>ppt_x</p:attrName>
                                          <p:attrName>ppt_y</p:attrName>
                                        </p:attrNameLst>
                                      </p:cBhvr>
                                    </p:animMotion>
                                  </p:childTnLst>
                                </p:cTn>
                              </p:par>
                              <p:par>
                                <p:cTn id="51" presetID="0" presetClass="path" presetSubtype="0" accel="50000" decel="50000" fill="hold" nodeType="withEffect">
                                  <p:stCondLst>
                                    <p:cond delay="0"/>
                                  </p:stCondLst>
                                  <p:childTnLst>
                                    <p:animMotion origin="layout" path="M 0 0 L 0 0.05556 " pathEditMode="relative" ptsTypes="AA">
                                      <p:cBhvr>
                                        <p:cTn id="52" dur="1000" fill="hold"/>
                                        <p:tgtEl>
                                          <p:spTgt spid="53"/>
                                        </p:tgtEl>
                                        <p:attrNameLst>
                                          <p:attrName>ppt_x</p:attrName>
                                          <p:attrName>ppt_y</p:attrName>
                                        </p:attrNameLst>
                                      </p:cBhvr>
                                    </p:animMotion>
                                  </p:childTnLst>
                                </p:cTn>
                              </p:par>
                              <p:par>
                                <p:cTn id="53" presetID="0" presetClass="path" presetSubtype="0" accel="50000" decel="50000" fill="hold" nodeType="withEffect">
                                  <p:stCondLst>
                                    <p:cond delay="0"/>
                                  </p:stCondLst>
                                  <p:childTnLst>
                                    <p:animMotion origin="layout" path="M 0 0 L 0 0.05556 " pathEditMode="relative" ptsTypes="AA">
                                      <p:cBhvr>
                                        <p:cTn id="54" dur="1000" fill="hold"/>
                                        <p:tgtEl>
                                          <p:spTgt spid="44"/>
                                        </p:tgtEl>
                                        <p:attrNameLst>
                                          <p:attrName>ppt_x</p:attrName>
                                          <p:attrName>ppt_y</p:attrName>
                                        </p:attrNameLst>
                                      </p:cBhvr>
                                    </p:animMotion>
                                  </p:childTnLst>
                                </p:cTn>
                              </p:par>
                              <p:par>
                                <p:cTn id="55" presetID="0" presetClass="path" presetSubtype="0" accel="50000" decel="50000" fill="hold" nodeType="withEffect">
                                  <p:stCondLst>
                                    <p:cond delay="0"/>
                                  </p:stCondLst>
                                  <p:childTnLst>
                                    <p:animMotion origin="layout" path="M 0 0 L 0 0.05556 " pathEditMode="relative" ptsTypes="AA">
                                      <p:cBhvr>
                                        <p:cTn id="56" dur="1000" fill="hold"/>
                                        <p:tgtEl>
                                          <p:spTgt spid="45"/>
                                        </p:tgtEl>
                                        <p:attrNameLst>
                                          <p:attrName>ppt_x</p:attrName>
                                          <p:attrName>ppt_y</p:attrName>
                                        </p:attrNameLst>
                                      </p:cBhvr>
                                    </p:animMotion>
                                  </p:childTnLst>
                                </p:cTn>
                              </p:par>
                              <p:par>
                                <p:cTn id="57" presetID="0" presetClass="path" presetSubtype="0" accel="50000" decel="50000" fill="hold" nodeType="withEffect">
                                  <p:stCondLst>
                                    <p:cond delay="0"/>
                                  </p:stCondLst>
                                  <p:childTnLst>
                                    <p:animMotion origin="layout" path="M 0 0 L 0 0.05556 " pathEditMode="relative" ptsTypes="AA">
                                      <p:cBhvr>
                                        <p:cTn id="58" dur="1000" fill="hold"/>
                                        <p:tgtEl>
                                          <p:spTgt spid="56"/>
                                        </p:tgtEl>
                                        <p:attrNameLst>
                                          <p:attrName>ppt_x</p:attrName>
                                          <p:attrName>ppt_y</p:attrName>
                                        </p:attrNameLst>
                                      </p:cBhvr>
                                    </p:animMotion>
                                  </p:childTnLst>
                                </p:cTn>
                              </p:par>
                              <p:par>
                                <p:cTn id="59" presetID="0" presetClass="path" presetSubtype="0" accel="50000" decel="50000" fill="hold" nodeType="withEffect">
                                  <p:stCondLst>
                                    <p:cond delay="0"/>
                                  </p:stCondLst>
                                  <p:childTnLst>
                                    <p:animMotion origin="layout" path="M 0 0 L 0 0.05556 " pathEditMode="relative" ptsTypes="AA">
                                      <p:cBhvr>
                                        <p:cTn id="60" dur="1000" fill="hold"/>
                                        <p:tgtEl>
                                          <p:spTgt spid="65"/>
                                        </p:tgtEl>
                                        <p:attrNameLst>
                                          <p:attrName>ppt_x</p:attrName>
                                          <p:attrName>ppt_y</p:attrName>
                                        </p:attrNameLst>
                                      </p:cBhvr>
                                    </p:animMotion>
                                  </p:childTnLst>
                                </p:cTn>
                              </p:par>
                              <p:par>
                                <p:cTn id="61" presetID="0" presetClass="path" presetSubtype="0" accel="50000" decel="50000" fill="hold" nodeType="withEffect">
                                  <p:stCondLst>
                                    <p:cond delay="0"/>
                                  </p:stCondLst>
                                  <p:childTnLst>
                                    <p:animMotion origin="layout" path="M 0 0 L 0 0.05556 " pathEditMode="relative" ptsTypes="AA">
                                      <p:cBhvr>
                                        <p:cTn id="62" dur="1000" fill="hold"/>
                                        <p:tgtEl>
                                          <p:spTgt spid="66"/>
                                        </p:tgtEl>
                                        <p:attrNameLst>
                                          <p:attrName>ppt_x</p:attrName>
                                          <p:attrName>ppt_y</p:attrName>
                                        </p:attrNameLst>
                                      </p:cBhvr>
                                    </p:animMotion>
                                  </p:childTnLst>
                                </p:cTn>
                              </p:par>
                              <p:par>
                                <p:cTn id="63" presetID="10" presetClass="exit" presetSubtype="0" fill="hold" nodeType="withEffect">
                                  <p:stCondLst>
                                    <p:cond delay="0"/>
                                  </p:stCondLst>
                                  <p:childTnLst>
                                    <p:animEffect transition="out" filter="fade">
                                      <p:cBhvr>
                                        <p:cTn id="64" dur="1000"/>
                                        <p:tgtEl>
                                          <p:spTgt spid="42"/>
                                        </p:tgtEl>
                                      </p:cBhvr>
                                    </p:animEffect>
                                    <p:set>
                                      <p:cBhvr>
                                        <p:cTn id="65" dur="1" fill="hold">
                                          <p:stCondLst>
                                            <p:cond delay="999"/>
                                          </p:stCondLst>
                                        </p:cTn>
                                        <p:tgtEl>
                                          <p:spTgt spid="4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1000"/>
                                        <p:tgtEl>
                                          <p:spTgt spid="52"/>
                                        </p:tgtEl>
                                      </p:cBhvr>
                                    </p:animEffect>
                                    <p:set>
                                      <p:cBhvr>
                                        <p:cTn id="68" dur="1" fill="hold">
                                          <p:stCondLst>
                                            <p:cond delay="999"/>
                                          </p:stCondLst>
                                        </p:cTn>
                                        <p:tgtEl>
                                          <p:spTgt spid="52"/>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fade">
                                      <p:cBhvr>
                                        <p:cTn id="71" dur="1000"/>
                                        <p:tgtEl>
                                          <p:spTgt spid="57"/>
                                        </p:tgtEl>
                                      </p:cBhvr>
                                    </p:animEffect>
                                  </p:childTnLst>
                                </p:cTn>
                              </p:par>
                              <p:par>
                                <p:cTn id="72" presetID="10" presetClass="entr" presetSubtype="0" fill="hold" nodeType="with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fade">
                                      <p:cBhvr>
                                        <p:cTn id="74" dur="1000"/>
                                        <p:tgtEl>
                                          <p:spTgt spid="58"/>
                                        </p:tgtEl>
                                      </p:cBhvr>
                                    </p:animEffect>
                                  </p:childTnLst>
                                </p:cTn>
                              </p:par>
                              <p:par>
                                <p:cTn id="75" presetID="0" presetClass="path" presetSubtype="0" accel="50000" decel="50000" fill="hold" nodeType="withEffect">
                                  <p:stCondLst>
                                    <p:cond delay="0"/>
                                  </p:stCondLst>
                                  <p:childTnLst>
                                    <p:animMotion origin="layout" path="M -3.33333E-6 -5.55556E-6 L -3.33333E-6 0.03333 " pathEditMode="relative" ptsTypes="AA">
                                      <p:cBhvr>
                                        <p:cTn id="76" dur="1000" fill="hold"/>
                                        <p:tgtEl>
                                          <p:spTgt spid="64"/>
                                        </p:tgtEl>
                                        <p:attrNameLst>
                                          <p:attrName>ppt_x</p:attrName>
                                          <p:attrName>ppt_y</p:attrName>
                                        </p:attrNameLst>
                                      </p:cBhvr>
                                    </p:animMotion>
                                  </p:childTnLst>
                                </p:cTn>
                              </p:par>
                              <p:par>
                                <p:cTn id="77" presetID="1" presetClass="entr" presetSubtype="0" fill="hold" nodeType="withEffect">
                                  <p:stCondLst>
                                    <p:cond delay="0"/>
                                  </p:stCondLst>
                                  <p:childTnLst>
                                    <p:set>
                                      <p:cBhvr>
                                        <p:cTn id="78"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9" fill="hold" display="0">
                  <p:stCondLst>
                    <p:cond delay="indefinite"/>
                  </p:stCondLst>
                  <p:endCondLst>
                    <p:cond evt="onPrev" delay="0">
                      <p:tgtEl>
                        <p:sldTgt/>
                      </p:tgtEl>
                    </p:cond>
                    <p:cond evt="onStopAudio" delay="0">
                      <p:tgtEl>
                        <p:sldTgt/>
                      </p:tgtEl>
                    </p:cond>
                  </p:endCondLst>
                </p:cTn>
                <p:tgtEl>
                  <p:spTgt spid="72"/>
                </p:tgtEl>
              </p:cMediaNode>
            </p:audio>
          </p:childTnLst>
        </p:cTn>
      </p:par>
    </p:tnLst>
    <p:bldLst>
      <p:bldP spid="79" grpId="0" animBg="1"/>
      <p:bldP spid="81" grpId="0" animBg="1"/>
      <p:bldP spid="55" grpId="0" animBg="1"/>
      <p:bldP spid="59" grpId="0" animBg="1"/>
      <p:bldP spid="74" grpId="0" animBg="1"/>
      <p:bldP spid="74" grpId="1" animBg="1"/>
      <p:bldP spid="6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lide Number Placeholder 3"/>
          <p:cNvSpPr>
            <a:spLocks noGrp="1"/>
          </p:cNvSpPr>
          <p:nvPr>
            <p:ph type="sldNum" sz="quarter" idx="12"/>
          </p:nvPr>
        </p:nvSpPr>
        <p:spPr/>
        <p:txBody>
          <a:bodyPr/>
          <a:lstStyle/>
          <a:p>
            <a:fld id="{E8444F20-629A-4295-8C82-ED94B5B70A15}" type="slidenum">
              <a:rPr lang="en-US"/>
              <a:pPr/>
              <a:t>22</a:t>
            </a:fld>
            <a:endParaRPr lang="en-US"/>
          </a:p>
        </p:txBody>
      </p:sp>
      <p:sp>
        <p:nvSpPr>
          <p:cNvPr id="1543170" name="Title 1"/>
          <p:cNvSpPr>
            <a:spLocks noGrp="1"/>
          </p:cNvSpPr>
          <p:nvPr>
            <p:ph type="title" idx="4294967295"/>
          </p:nvPr>
        </p:nvSpPr>
        <p:spPr/>
        <p:txBody>
          <a:bodyPr/>
          <a:lstStyle/>
          <a:p>
            <a:r>
              <a:rPr lang="en-US" dirty="0"/>
              <a:t>Cluster </a:t>
            </a:r>
            <a:r>
              <a:rPr lang="en-US" dirty="0" smtClean="0"/>
              <a:t>Size (Review)</a:t>
            </a:r>
            <a:endParaRPr lang="en-US" dirty="0"/>
          </a:p>
        </p:txBody>
      </p:sp>
      <p:sp>
        <p:nvSpPr>
          <p:cNvPr id="4" name="Oval 3"/>
          <p:cNvSpPr>
            <a:spLocks noChangeArrowheads="1"/>
          </p:cNvSpPr>
          <p:nvPr/>
        </p:nvSpPr>
        <p:spPr bwMode="auto">
          <a:xfrm>
            <a:off x="1143000" y="19812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endParaRPr lang="en-US" sz="2800" baseline="-25000" dirty="0"/>
          </a:p>
        </p:txBody>
      </p:sp>
      <p:sp>
        <p:nvSpPr>
          <p:cNvPr id="5" name="Oval 4"/>
          <p:cNvSpPr>
            <a:spLocks noChangeArrowheads="1"/>
          </p:cNvSpPr>
          <p:nvPr/>
        </p:nvSpPr>
        <p:spPr bwMode="auto">
          <a:xfrm>
            <a:off x="2209800" y="1981200"/>
            <a:ext cx="533400" cy="5334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wrap="none" anchor="ctr"/>
          <a:lstStyle/>
          <a:p>
            <a:pPr>
              <a:spcBef>
                <a:spcPct val="0"/>
              </a:spcBef>
              <a:defRPr/>
            </a:pPr>
            <a:r>
              <a:rPr lang="en-US" sz="1800" dirty="0" err="1">
                <a:solidFill>
                  <a:schemeClr val="tx1">
                    <a:alpha val="100000"/>
                  </a:schemeClr>
                </a:solidFill>
              </a:rPr>
              <a:t>U</a:t>
            </a:r>
            <a:r>
              <a:rPr lang="en-US" sz="2800" baseline="-25000" dirty="0" err="1">
                <a:solidFill>
                  <a:schemeClr val="tx1">
                    <a:alpha val="100000"/>
                  </a:schemeClr>
                </a:solidFill>
              </a:rPr>
              <a:t>j</a:t>
            </a:r>
            <a:endParaRPr lang="en-US" sz="2800" baseline="-25000" dirty="0"/>
          </a:p>
        </p:txBody>
      </p:sp>
      <p:sp>
        <p:nvSpPr>
          <p:cNvPr id="6" name="Oval 5"/>
          <p:cNvSpPr>
            <a:spLocks noChangeArrowheads="1"/>
          </p:cNvSpPr>
          <p:nvPr/>
        </p:nvSpPr>
        <p:spPr bwMode="auto">
          <a:xfrm>
            <a:off x="1143000" y="33528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sp>
        <p:nvSpPr>
          <p:cNvPr id="7" name="Oval 6"/>
          <p:cNvSpPr>
            <a:spLocks noChangeArrowheads="1"/>
          </p:cNvSpPr>
          <p:nvPr/>
        </p:nvSpPr>
        <p:spPr bwMode="auto">
          <a:xfrm>
            <a:off x="3276600" y="19812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p>
        </p:txBody>
      </p:sp>
      <p:sp>
        <p:nvSpPr>
          <p:cNvPr id="8" name="Oval 7"/>
          <p:cNvSpPr>
            <a:spLocks noChangeArrowheads="1"/>
          </p:cNvSpPr>
          <p:nvPr/>
        </p:nvSpPr>
        <p:spPr bwMode="auto">
          <a:xfrm>
            <a:off x="3276600" y="33528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cxnSp>
        <p:nvCxnSpPr>
          <p:cNvPr id="9" name="Straight Arrow Connector 8"/>
          <p:cNvCxnSpPr/>
          <p:nvPr/>
        </p:nvCxnSpPr>
        <p:spPr>
          <a:xfrm rot="5400000">
            <a:off x="1030288" y="2933700"/>
            <a:ext cx="531812"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a:off x="1179513" y="2933700"/>
            <a:ext cx="534988" cy="1587"/>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828800" y="3657600"/>
            <a:ext cx="12954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a:off x="1600200" y="2667000"/>
            <a:ext cx="685800" cy="53340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2" name="Group 24"/>
          <p:cNvGrpSpPr>
            <a:grpSpLocks/>
          </p:cNvGrpSpPr>
          <p:nvPr/>
        </p:nvGrpSpPr>
        <p:grpSpPr bwMode="auto">
          <a:xfrm>
            <a:off x="1600200" y="3886200"/>
            <a:ext cx="304800" cy="304800"/>
            <a:chOff x="533400" y="3048000"/>
            <a:chExt cx="381000" cy="381000"/>
          </a:xfrm>
        </p:grpSpPr>
        <p:sp>
          <p:nvSpPr>
            <p:cNvPr id="14" name="Oval 13"/>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15" name="Pie 14"/>
            <p:cNvSpPr/>
            <p:nvPr/>
          </p:nvSpPr>
          <p:spPr>
            <a:xfrm>
              <a:off x="533400" y="3048000"/>
              <a:ext cx="381000" cy="381000"/>
            </a:xfrm>
            <a:prstGeom prst="pie">
              <a:avLst>
                <a:gd name="adj1" fmla="val 3068800"/>
                <a:gd name="adj2" fmla="val 16200000"/>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endParaRPr lang="en-US" sz="1800">
                <a:solidFill>
                  <a:schemeClr val="tx1"/>
                </a:solidFill>
              </a:endParaRPr>
            </a:p>
          </p:txBody>
        </p:sp>
      </p:grpSp>
      <p:grpSp>
        <p:nvGrpSpPr>
          <p:cNvPr id="3" name="Group 24"/>
          <p:cNvGrpSpPr>
            <a:grpSpLocks/>
          </p:cNvGrpSpPr>
          <p:nvPr/>
        </p:nvGrpSpPr>
        <p:grpSpPr bwMode="auto">
          <a:xfrm>
            <a:off x="1600200" y="1600200"/>
            <a:ext cx="304800" cy="304800"/>
            <a:chOff x="533400" y="3048000"/>
            <a:chExt cx="381000" cy="381000"/>
          </a:xfrm>
        </p:grpSpPr>
        <p:sp>
          <p:nvSpPr>
            <p:cNvPr id="17" name="Oval 16"/>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18" name="Pie 17"/>
            <p:cNvSpPr/>
            <p:nvPr/>
          </p:nvSpPr>
          <p:spPr>
            <a:xfrm>
              <a:off x="533400" y="3048000"/>
              <a:ext cx="381000" cy="381000"/>
            </a:xfrm>
            <a:prstGeom prst="pi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endParaRPr lang="en-US" sz="1800">
                <a:solidFill>
                  <a:schemeClr val="tx1"/>
                </a:solidFill>
              </a:endParaRPr>
            </a:p>
          </p:txBody>
        </p:sp>
      </p:grpSp>
      <p:cxnSp>
        <p:nvCxnSpPr>
          <p:cNvPr id="31" name="Straight Connector 30"/>
          <p:cNvCxnSpPr/>
          <p:nvPr/>
        </p:nvCxnSpPr>
        <p:spPr>
          <a:xfrm>
            <a:off x="6705600" y="46466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6516688" y="2705100"/>
            <a:ext cx="6842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05600" y="40370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705600" y="23622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705600" y="30464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38" name="Left Brace 37"/>
          <p:cNvSpPr/>
          <p:nvPr/>
        </p:nvSpPr>
        <p:spPr>
          <a:xfrm>
            <a:off x="6553200" y="2362200"/>
            <a:ext cx="228600" cy="6858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42" name="Left Brace 41"/>
          <p:cNvSpPr/>
          <p:nvPr/>
        </p:nvSpPr>
        <p:spPr>
          <a:xfrm>
            <a:off x="6553200" y="3048000"/>
            <a:ext cx="228600" cy="990600"/>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46" name="Left Brace 45"/>
          <p:cNvSpPr/>
          <p:nvPr/>
        </p:nvSpPr>
        <p:spPr>
          <a:xfrm>
            <a:off x="6553200" y="4038600"/>
            <a:ext cx="228600" cy="609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52" name="Straight Connector 51"/>
          <p:cNvCxnSpPr/>
          <p:nvPr/>
        </p:nvCxnSpPr>
        <p:spPr>
          <a:xfrm rot="5400000">
            <a:off x="6362701" y="3543300"/>
            <a:ext cx="990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6554788" y="4343400"/>
            <a:ext cx="608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705600" y="52562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45" name="Left Brace 44"/>
          <p:cNvSpPr/>
          <p:nvPr/>
        </p:nvSpPr>
        <p:spPr>
          <a:xfrm>
            <a:off x="6553200" y="4648200"/>
            <a:ext cx="228600" cy="609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56" name="Straight Connector 55"/>
          <p:cNvCxnSpPr/>
          <p:nvPr/>
        </p:nvCxnSpPr>
        <p:spPr>
          <a:xfrm rot="5400000">
            <a:off x="6554788" y="4953000"/>
            <a:ext cx="608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096000" y="2057400"/>
            <a:ext cx="762000" cy="30480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7010400" y="2514600"/>
            <a:ext cx="1752600" cy="381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en-US" sz="1800" dirty="0"/>
              <a:t>Forward Input</a:t>
            </a:r>
          </a:p>
        </p:txBody>
      </p:sp>
      <p:sp>
        <p:nvSpPr>
          <p:cNvPr id="64" name="Rectangle 63"/>
          <p:cNvSpPr/>
          <p:nvPr/>
        </p:nvSpPr>
        <p:spPr>
          <a:xfrm>
            <a:off x="7010400" y="3352800"/>
            <a:ext cx="1752600" cy="3810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eaLnBrk="1" fontAlgn="auto" hangingPunct="1">
              <a:spcBef>
                <a:spcPts val="0"/>
              </a:spcBef>
              <a:spcAft>
                <a:spcPts val="0"/>
              </a:spcAft>
              <a:defRPr/>
            </a:pPr>
            <a:r>
              <a:rPr lang="en-US" sz="1800" dirty="0"/>
              <a:t>Process Input</a:t>
            </a:r>
          </a:p>
        </p:txBody>
      </p:sp>
      <p:sp>
        <p:nvSpPr>
          <p:cNvPr id="65" name="Rectangle 64"/>
          <p:cNvSpPr/>
          <p:nvPr/>
        </p:nvSpPr>
        <p:spPr>
          <a:xfrm>
            <a:off x="7010400" y="4114800"/>
            <a:ext cx="1752600" cy="3810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eaLnBrk="1" fontAlgn="auto" hangingPunct="1">
              <a:spcBef>
                <a:spcPts val="0"/>
              </a:spcBef>
              <a:spcAft>
                <a:spcPts val="0"/>
              </a:spcAft>
              <a:defRPr/>
            </a:pPr>
            <a:r>
              <a:rPr lang="en-US" sz="1800" dirty="0"/>
              <a:t>Send Output</a:t>
            </a:r>
          </a:p>
        </p:txBody>
      </p:sp>
      <p:sp>
        <p:nvSpPr>
          <p:cNvPr id="66" name="Rectangle 65"/>
          <p:cNvSpPr/>
          <p:nvPr/>
        </p:nvSpPr>
        <p:spPr>
          <a:xfrm>
            <a:off x="7010400" y="4724400"/>
            <a:ext cx="1752600" cy="381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US" sz="1800" dirty="0"/>
              <a:t>Process Output</a:t>
            </a:r>
          </a:p>
        </p:txBody>
      </p:sp>
      <p:sp>
        <p:nvSpPr>
          <p:cNvPr id="58" name="Rectangle 57"/>
          <p:cNvSpPr/>
          <p:nvPr/>
        </p:nvSpPr>
        <p:spPr>
          <a:xfrm>
            <a:off x="304800" y="4267200"/>
            <a:ext cx="4419600" cy="990600"/>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eaLnBrk="1" fontAlgn="auto" hangingPunct="1">
              <a:spcBef>
                <a:spcPts val="0"/>
              </a:spcBef>
              <a:spcAft>
                <a:spcPts val="0"/>
              </a:spcAft>
              <a:defRPr/>
            </a:pPr>
            <a:endParaRPr lang="en-US" sz="1800"/>
          </a:p>
        </p:txBody>
      </p:sp>
      <p:sp>
        <p:nvSpPr>
          <p:cNvPr id="60" name="TextBox 59"/>
          <p:cNvSpPr txBox="1"/>
          <p:nvPr/>
        </p:nvSpPr>
        <p:spPr>
          <a:xfrm>
            <a:off x="2667000" y="4459288"/>
            <a:ext cx="1981200" cy="64611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lang="en-US" sz="1800" dirty="0"/>
              <a:t>Cluster size increases</a:t>
            </a:r>
          </a:p>
        </p:txBody>
      </p:sp>
      <p:cxnSp>
        <p:nvCxnSpPr>
          <p:cNvPr id="69" name="Straight Arrow Connector 68"/>
          <p:cNvCxnSpPr>
            <a:stCxn id="72" idx="3"/>
          </p:cNvCxnSpPr>
          <p:nvPr/>
        </p:nvCxnSpPr>
        <p:spPr>
          <a:xfrm flipV="1">
            <a:off x="4724400" y="4572000"/>
            <a:ext cx="1600200" cy="958850"/>
          </a:xfrm>
          <a:prstGeom prst="straightConnector1">
            <a:avLst/>
          </a:prstGeom>
          <a:ln w="254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71" name="Up Arrow 70"/>
          <p:cNvSpPr/>
          <p:nvPr/>
        </p:nvSpPr>
        <p:spPr>
          <a:xfrm>
            <a:off x="8382000" y="4343400"/>
            <a:ext cx="304800" cy="38100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endParaRPr lang="en-US" sz="1800"/>
          </a:p>
        </p:txBody>
      </p:sp>
      <p:sp>
        <p:nvSpPr>
          <p:cNvPr id="72" name="TextBox 71"/>
          <p:cNvSpPr txBox="1"/>
          <p:nvPr/>
        </p:nvSpPr>
        <p:spPr>
          <a:xfrm>
            <a:off x="304800" y="5345113"/>
            <a:ext cx="4419600" cy="36988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eaLnBrk="1" fontAlgn="auto" hangingPunct="1">
              <a:spcBef>
                <a:spcPts val="0"/>
              </a:spcBef>
              <a:spcAft>
                <a:spcPts val="0"/>
              </a:spcAft>
              <a:defRPr/>
            </a:pPr>
            <a:r>
              <a:rPr lang="en-US" sz="1800" dirty="0"/>
              <a:t>Send Output Time Increases</a:t>
            </a:r>
          </a:p>
        </p:txBody>
      </p:sp>
      <p:sp>
        <p:nvSpPr>
          <p:cNvPr id="54" name="Left Brace 53"/>
          <p:cNvSpPr/>
          <p:nvPr/>
        </p:nvSpPr>
        <p:spPr>
          <a:xfrm>
            <a:off x="6553200" y="4038600"/>
            <a:ext cx="228600" cy="990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57" name="Straight Connector 56"/>
          <p:cNvCxnSpPr/>
          <p:nvPr/>
        </p:nvCxnSpPr>
        <p:spPr>
          <a:xfrm rot="5400000">
            <a:off x="6364288" y="4533900"/>
            <a:ext cx="989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rot="5400000">
            <a:off x="3575051" y="4032250"/>
            <a:ext cx="3516312" cy="1587"/>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1543222" name="TextBox 67"/>
          <p:cNvSpPr txBox="1">
            <a:spLocks noChangeArrowheads="1"/>
          </p:cNvSpPr>
          <p:nvPr/>
        </p:nvSpPr>
        <p:spPr bwMode="auto">
          <a:xfrm>
            <a:off x="5029200" y="5726113"/>
            <a:ext cx="609600" cy="369887"/>
          </a:xfrm>
          <a:prstGeom prst="rect">
            <a:avLst/>
          </a:prstGeom>
          <a:noFill/>
          <a:ln w="9525">
            <a:noFill/>
            <a:miter lim="800000"/>
            <a:headEnd/>
            <a:tailEnd/>
          </a:ln>
        </p:spPr>
        <p:txBody>
          <a:bodyPr>
            <a:spAutoFit/>
          </a:bodyPr>
          <a:lstStyle/>
          <a:p>
            <a:pPr eaLnBrk="1" hangingPunct="1">
              <a:spcBef>
                <a:spcPct val="0"/>
              </a:spcBef>
            </a:pPr>
            <a:r>
              <a:rPr lang="en-US" sz="1800">
                <a:latin typeface="Calibri" pitchFamily="34" charset="0"/>
              </a:rPr>
              <a:t>time</a:t>
            </a:r>
          </a:p>
        </p:txBody>
      </p:sp>
      <p:sp>
        <p:nvSpPr>
          <p:cNvPr id="74" name="Rectangle 73"/>
          <p:cNvSpPr/>
          <p:nvPr/>
        </p:nvSpPr>
        <p:spPr>
          <a:xfrm>
            <a:off x="4953000" y="1524000"/>
            <a:ext cx="3886200" cy="464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p>
        </p:txBody>
      </p:sp>
      <p:sp>
        <p:nvSpPr>
          <p:cNvPr id="1543225" name="Text Box 15"/>
          <p:cNvSpPr txBox="1">
            <a:spLocks noChangeArrowheads="1"/>
          </p:cNvSpPr>
          <p:nvPr/>
        </p:nvSpPr>
        <p:spPr bwMode="auto">
          <a:xfrm>
            <a:off x="5029200" y="1563688"/>
            <a:ext cx="1447800" cy="646112"/>
          </a:xfrm>
          <a:prstGeom prst="rect">
            <a:avLst/>
          </a:prstGeom>
          <a:noFill/>
          <a:ln w="9525">
            <a:noFill/>
            <a:miter lim="800000"/>
            <a:headEnd/>
            <a:tailEnd/>
          </a:ln>
        </p:spPr>
        <p:txBody>
          <a:bodyPr>
            <a:spAutoFit/>
          </a:bodyPr>
          <a:lstStyle/>
          <a:p>
            <a:pPr eaLnBrk="1" hangingPunct="1"/>
            <a:r>
              <a:rPr lang="en-US" sz="1800">
                <a:latin typeface="Calibri" pitchFamily="34" charset="0"/>
              </a:rPr>
              <a:t>User enters input </a:t>
            </a:r>
            <a:endParaRPr lang="en-US" sz="1800" baseline="-25000">
              <a:latin typeface="Calibri" pitchFamily="34" charset="0"/>
            </a:endParaRPr>
          </a:p>
        </p:txBody>
      </p:sp>
      <p:sp>
        <p:nvSpPr>
          <p:cNvPr id="59" name="Oval 58"/>
          <p:cNvSpPr>
            <a:spLocks noChangeArrowheads="1"/>
          </p:cNvSpPr>
          <p:nvPr/>
        </p:nvSpPr>
        <p:spPr bwMode="auto">
          <a:xfrm>
            <a:off x="3276600" y="1981200"/>
            <a:ext cx="533400" cy="5334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wrap="none" anchor="ctr"/>
          <a:lstStyle/>
          <a:p>
            <a:pPr>
              <a:spcBef>
                <a:spcPct val="0"/>
              </a:spcBef>
              <a:defRPr/>
            </a:pPr>
            <a:r>
              <a:rPr lang="en-US" sz="1800" dirty="0" err="1">
                <a:solidFill>
                  <a:schemeClr val="tx1">
                    <a:alpha val="100000"/>
                  </a:schemeClr>
                </a:solidFill>
              </a:rPr>
              <a:t>U</a:t>
            </a:r>
            <a:r>
              <a:rPr lang="en-US" sz="2800" baseline="-25000" dirty="0" err="1">
                <a:solidFill>
                  <a:schemeClr val="tx1">
                    <a:alpha val="100000"/>
                  </a:schemeClr>
                </a:solidFill>
              </a:rPr>
              <a:t>y</a:t>
            </a:r>
            <a:endParaRPr lang="en-US" sz="2800" baseline="-25000" dirty="0"/>
          </a:p>
        </p:txBody>
      </p:sp>
      <p:sp>
        <p:nvSpPr>
          <p:cNvPr id="79" name="Oval 78"/>
          <p:cNvSpPr>
            <a:spLocks noChangeArrowheads="1"/>
          </p:cNvSpPr>
          <p:nvPr/>
        </p:nvSpPr>
        <p:spPr bwMode="auto">
          <a:xfrm>
            <a:off x="304800" y="1981200"/>
            <a:ext cx="533400" cy="5334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wrap="none" anchor="ctr"/>
          <a:lstStyle/>
          <a:p>
            <a:pPr>
              <a:spcBef>
                <a:spcPct val="0"/>
              </a:spcBef>
              <a:defRPr/>
            </a:pPr>
            <a:r>
              <a:rPr lang="en-US" sz="1800" dirty="0" err="1">
                <a:solidFill>
                  <a:schemeClr val="tx1">
                    <a:alpha val="100000"/>
                  </a:schemeClr>
                </a:solidFill>
              </a:rPr>
              <a:t>U</a:t>
            </a:r>
            <a:r>
              <a:rPr lang="en-US" sz="2800" baseline="-25000" dirty="0" err="1">
                <a:solidFill>
                  <a:schemeClr val="tx1">
                    <a:alpha val="100000"/>
                  </a:schemeClr>
                </a:solidFill>
              </a:rPr>
              <a:t>x</a:t>
            </a:r>
            <a:endParaRPr lang="en-US" sz="2800" baseline="-25000" dirty="0"/>
          </a:p>
        </p:txBody>
      </p:sp>
      <p:cxnSp>
        <p:nvCxnSpPr>
          <p:cNvPr id="80" name="Straight Arrow Connector 79"/>
          <p:cNvCxnSpPr/>
          <p:nvPr/>
        </p:nvCxnSpPr>
        <p:spPr>
          <a:xfrm>
            <a:off x="1828800" y="3657600"/>
            <a:ext cx="20574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V="1">
            <a:off x="1828800" y="2590800"/>
            <a:ext cx="1295400" cy="83820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rot="16200000" flipV="1">
            <a:off x="647700" y="2781300"/>
            <a:ext cx="609600" cy="38100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6400800" y="1447800"/>
            <a:ext cx="1066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800" dirty="0"/>
              <a:t>Master</a:t>
            </a:r>
          </a:p>
        </p:txBody>
      </p:sp>
      <p:sp>
        <p:nvSpPr>
          <p:cNvPr id="68" name="Right Arrow 67"/>
          <p:cNvSpPr/>
          <p:nvPr/>
        </p:nvSpPr>
        <p:spPr>
          <a:xfrm>
            <a:off x="1447800" y="4648200"/>
            <a:ext cx="381000" cy="304800"/>
          </a:xfrm>
          <a:prstGeom prst="rightArrow">
            <a:avLst>
              <a:gd name="adj1" fmla="val 5000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endParaRPr lang="en-US" sz="1800"/>
          </a:p>
        </p:txBody>
      </p:sp>
      <p:sp>
        <p:nvSpPr>
          <p:cNvPr id="70" name="TextBox 69"/>
          <p:cNvSpPr txBox="1"/>
          <p:nvPr/>
        </p:nvSpPr>
        <p:spPr>
          <a:xfrm>
            <a:off x="381000" y="4419600"/>
            <a:ext cx="1066800" cy="73866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eaLnBrk="1" fontAlgn="auto" hangingPunct="1">
              <a:spcBef>
                <a:spcPts val="0"/>
              </a:spcBef>
              <a:spcAft>
                <a:spcPts val="0"/>
              </a:spcAft>
              <a:defRPr/>
            </a:pPr>
            <a:r>
              <a:rPr lang="en-US" sz="1400" dirty="0" smtClean="0"/>
              <a:t>Pair programming</a:t>
            </a:r>
            <a:endParaRPr lang="en-US" sz="1400" dirty="0"/>
          </a:p>
        </p:txBody>
      </p:sp>
      <p:sp>
        <p:nvSpPr>
          <p:cNvPr id="73" name="TextBox 72"/>
          <p:cNvSpPr txBox="1"/>
          <p:nvPr/>
        </p:nvSpPr>
        <p:spPr>
          <a:xfrm>
            <a:off x="1828800" y="4419600"/>
            <a:ext cx="762000" cy="76200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eaLnBrk="1" fontAlgn="auto" hangingPunct="1">
              <a:spcBef>
                <a:spcPts val="0"/>
              </a:spcBef>
              <a:spcAft>
                <a:spcPts val="0"/>
              </a:spcAft>
              <a:defRPr/>
            </a:pPr>
            <a:r>
              <a:rPr lang="en-US" sz="1600" dirty="0"/>
              <a:t> </a:t>
            </a:r>
            <a:r>
              <a:rPr lang="en-US" sz="1400" dirty="0" smtClean="0"/>
              <a:t>State of the union</a:t>
            </a:r>
            <a:endParaRPr lang="en-US" sz="1400" dirty="0"/>
          </a:p>
        </p:txBody>
      </p:sp>
      <p:pic>
        <p:nvPicPr>
          <p:cNvPr id="75" name="~PP3243.WAV">
            <a:hlinkClick r:id="" action="ppaction://media"/>
          </p:cNvPr>
          <p:cNvPicPr>
            <a:picLocks noRot="1" noChangeAspect="1"/>
          </p:cNvPicPr>
          <p:nvPr>
            <a:wavAudioFile r:embed="rId2" name="~PP3243.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7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1000"/>
                                        <p:tgtEl>
                                          <p:spTgt spid="59"/>
                                        </p:tgtEl>
                                      </p:cBhvr>
                                    </p:animEffect>
                                  </p:childTnLst>
                                </p:cTn>
                              </p:par>
                              <p:par>
                                <p:cTn id="26" presetID="0" presetClass="path" presetSubtype="0" accel="50000" decel="50000" fill="hold" nodeType="withEffect">
                                  <p:stCondLst>
                                    <p:cond delay="0"/>
                                  </p:stCondLst>
                                  <p:childTnLst>
                                    <p:animMotion origin="layout" path="M 0 0 L 0.08334 0 " pathEditMode="relative" ptsTypes="AA">
                                      <p:cBhvr>
                                        <p:cTn id="27" dur="500" fill="hold"/>
                                        <p:tgtEl>
                                          <p:spTgt spid="7"/>
                                        </p:tgtEl>
                                        <p:attrNameLst>
                                          <p:attrName>ppt_x</p:attrName>
                                          <p:attrName>ppt_y</p:attrName>
                                        </p:attrNameLst>
                                      </p:cBhvr>
                                    </p:animMotion>
                                  </p:childTnLst>
                                </p:cTn>
                              </p:par>
                              <p:par>
                                <p:cTn id="28" presetID="0" presetClass="path" presetSubtype="0" accel="50000" decel="50000" fill="hold" nodeType="withEffect">
                                  <p:stCondLst>
                                    <p:cond delay="0"/>
                                  </p:stCondLst>
                                  <p:childTnLst>
                                    <p:animMotion origin="layout" path="M 0 0 L 0.08334 0 " pathEditMode="relative" ptsTypes="AA">
                                      <p:cBhvr>
                                        <p:cTn id="29" dur="500" fill="hold"/>
                                        <p:tgtEl>
                                          <p:spTgt spid="8"/>
                                        </p:tgtEl>
                                        <p:attrNameLst>
                                          <p:attrName>ppt_x</p:attrName>
                                          <p:attrName>ppt_y</p:attrName>
                                        </p:attrNameLst>
                                      </p:cBhvr>
                                    </p:animMotion>
                                  </p:childTnLst>
                                </p:cTn>
                              </p:par>
                              <p:par>
                                <p:cTn id="30" presetID="0" presetClass="path" presetSubtype="0" accel="50000" decel="50000" fill="hold" nodeType="withEffect">
                                  <p:stCondLst>
                                    <p:cond delay="0"/>
                                  </p:stCondLst>
                                  <p:childTnLst>
                                    <p:animMotion origin="layout" path="M 0 0 L -0.025 0 " pathEditMode="relative" ptsTypes="AA">
                                      <p:cBhvr>
                                        <p:cTn id="31" dur="500" fill="hold"/>
                                        <p:tgtEl>
                                          <p:spTgt spid="59"/>
                                        </p:tgtEl>
                                        <p:attrNameLst>
                                          <p:attrName>ppt_x</p:attrName>
                                          <p:attrName>ppt_y</p:attrName>
                                        </p:attrNameLst>
                                      </p:cBhvr>
                                    </p:animMotion>
                                  </p:childTnLst>
                                </p:cTn>
                              </p:par>
                              <p:par>
                                <p:cTn id="32" presetID="10" presetClass="exit" presetSubtype="0" fill="hold" nodeType="with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fade">
                                      <p:cBhvr>
                                        <p:cTn id="37" dur="1000"/>
                                        <p:tgtEl>
                                          <p:spTgt spid="80"/>
                                        </p:tgtEl>
                                      </p:cBhvr>
                                    </p:animEffect>
                                  </p:childTnLst>
                                </p:cTn>
                              </p:par>
                              <p:par>
                                <p:cTn id="38" presetID="1" presetClass="entr" presetSubtype="0" fill="hold" nodeType="withEffect">
                                  <p:stCondLst>
                                    <p:cond delay="0"/>
                                  </p:stCondLst>
                                  <p:childTnLst>
                                    <p:set>
                                      <p:cBhvr>
                                        <p:cTn id="39" dur="1" fill="hold">
                                          <p:stCondLst>
                                            <p:cond delay="0"/>
                                          </p:stCondLst>
                                        </p:cTn>
                                        <p:tgtEl>
                                          <p:spTgt spid="59"/>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79"/>
                                        </p:tgtEl>
                                        <p:attrNameLst>
                                          <p:attrName>style.visibility</p:attrName>
                                        </p:attrNameLst>
                                      </p:cBhvr>
                                      <p:to>
                                        <p:strVal val="visible"/>
                                      </p:to>
                                    </p:set>
                                  </p:childTnLst>
                                </p:cTn>
                              </p:par>
                            </p:childTnLst>
                          </p:cTn>
                        </p:par>
                        <p:par>
                          <p:cTn id="42" fill="hold">
                            <p:stCondLst>
                              <p:cond delay="1000"/>
                            </p:stCondLst>
                            <p:childTnLst>
                              <p:par>
                                <p:cTn id="43" presetID="1" presetClass="entr" presetSubtype="0" fill="hold" nodeType="afterEffect">
                                  <p:stCondLst>
                                    <p:cond delay="0"/>
                                  </p:stCondLst>
                                  <p:childTnLst>
                                    <p:set>
                                      <p:cBhvr>
                                        <p:cTn id="44" dur="1" fill="hold">
                                          <p:stCondLst>
                                            <p:cond delay="0"/>
                                          </p:stCondLst>
                                        </p:cTn>
                                        <p:tgtEl>
                                          <p:spTgt spid="8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par>
                                <p:cTn id="47" presetID="26" presetClass="emph" presetSubtype="0" repeatCount="2000" fill="hold" nodeType="withEffect">
                                  <p:stCondLst>
                                    <p:cond delay="0"/>
                                  </p:stCondLst>
                                  <p:childTnLst>
                                    <p:animEffect transition="out" filter="fade">
                                      <p:cBhvr>
                                        <p:cTn id="48" dur="500" tmFilter="0, 0; .2, .5; .8, .5; 1, 0"/>
                                        <p:tgtEl>
                                          <p:spTgt spid="83"/>
                                        </p:tgtEl>
                                      </p:cBhvr>
                                    </p:animEffect>
                                    <p:animScale>
                                      <p:cBhvr>
                                        <p:cTn id="49" dur="250" autoRev="1" fill="hold"/>
                                        <p:tgtEl>
                                          <p:spTgt spid="83"/>
                                        </p:tgtEl>
                                      </p:cBhvr>
                                      <p:by x="105000" y="105000"/>
                                    </p:animScale>
                                  </p:childTnLst>
                                </p:cTn>
                              </p:par>
                              <p:par>
                                <p:cTn id="50" presetID="26" presetClass="emph" presetSubtype="0" repeatCount="2000" fill="hold" nodeType="withEffect">
                                  <p:stCondLst>
                                    <p:cond delay="0"/>
                                  </p:stCondLst>
                                  <p:childTnLst>
                                    <p:animEffect transition="out" filter="fade">
                                      <p:cBhvr>
                                        <p:cTn id="51" dur="500" tmFilter="0, 0; .2, .5; .8, .5; 1, 0"/>
                                        <p:tgtEl>
                                          <p:spTgt spid="85"/>
                                        </p:tgtEl>
                                      </p:cBhvr>
                                    </p:animEffect>
                                    <p:animScale>
                                      <p:cBhvr>
                                        <p:cTn id="52" dur="250" autoRev="1" fill="hold"/>
                                        <p:tgtEl>
                                          <p:spTgt spid="85"/>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par>
                                <p:cTn id="59" presetID="0" presetClass="path" presetSubtype="0" accel="50000" decel="50000" fill="hold" nodeType="withEffect">
                                  <p:stCondLst>
                                    <p:cond delay="0"/>
                                  </p:stCondLst>
                                  <p:childTnLst>
                                    <p:animMotion origin="layout" path="M 0 0 L 0 0.05556 " pathEditMode="relative" ptsTypes="AA">
                                      <p:cBhvr>
                                        <p:cTn id="60" dur="1000" fill="hold"/>
                                        <p:tgtEl>
                                          <p:spTgt spid="31"/>
                                        </p:tgtEl>
                                        <p:attrNameLst>
                                          <p:attrName>ppt_x</p:attrName>
                                          <p:attrName>ppt_y</p:attrName>
                                        </p:attrNameLst>
                                      </p:cBhvr>
                                    </p:animMotion>
                                  </p:childTnLst>
                                </p:cTn>
                              </p:par>
                              <p:par>
                                <p:cTn id="61" presetID="0" presetClass="path" presetSubtype="0" accel="50000" decel="50000" fill="hold" nodeType="withEffect">
                                  <p:stCondLst>
                                    <p:cond delay="0"/>
                                  </p:stCondLst>
                                  <p:childTnLst>
                                    <p:animMotion origin="layout" path="M 0 0 L 0 0.05556 " pathEditMode="relative" ptsTypes="AA">
                                      <p:cBhvr>
                                        <p:cTn id="62" dur="1000" fill="hold"/>
                                        <p:tgtEl>
                                          <p:spTgt spid="44"/>
                                        </p:tgtEl>
                                        <p:attrNameLst>
                                          <p:attrName>ppt_x</p:attrName>
                                          <p:attrName>ppt_y</p:attrName>
                                        </p:attrNameLst>
                                      </p:cBhvr>
                                    </p:animMotion>
                                  </p:childTnLst>
                                </p:cTn>
                              </p:par>
                              <p:par>
                                <p:cTn id="63" presetID="0" presetClass="path" presetSubtype="0" accel="50000" decel="50000" fill="hold" grpId="0" nodeType="withEffect">
                                  <p:stCondLst>
                                    <p:cond delay="0"/>
                                  </p:stCondLst>
                                  <p:childTnLst>
                                    <p:animMotion origin="layout" path="M 0 0 L 0 0.05556 " pathEditMode="relative" ptsTypes="AA">
                                      <p:cBhvr>
                                        <p:cTn id="64" dur="1000" fill="hold"/>
                                        <p:tgtEl>
                                          <p:spTgt spid="45"/>
                                        </p:tgtEl>
                                        <p:attrNameLst>
                                          <p:attrName>ppt_x</p:attrName>
                                          <p:attrName>ppt_y</p:attrName>
                                        </p:attrNameLst>
                                      </p:cBhvr>
                                    </p:animMotion>
                                  </p:childTnLst>
                                </p:cTn>
                              </p:par>
                              <p:par>
                                <p:cTn id="65" presetID="0" presetClass="path" presetSubtype="0" accel="50000" decel="50000" fill="hold" nodeType="withEffect">
                                  <p:stCondLst>
                                    <p:cond delay="0"/>
                                  </p:stCondLst>
                                  <p:childTnLst>
                                    <p:animMotion origin="layout" path="M 0 0 L 0 0.05556 " pathEditMode="relative" ptsTypes="AA">
                                      <p:cBhvr>
                                        <p:cTn id="66" dur="1000" fill="hold"/>
                                        <p:tgtEl>
                                          <p:spTgt spid="56"/>
                                        </p:tgtEl>
                                        <p:attrNameLst>
                                          <p:attrName>ppt_x</p:attrName>
                                          <p:attrName>ppt_y</p:attrName>
                                        </p:attrNameLst>
                                      </p:cBhvr>
                                    </p:animMotion>
                                  </p:childTnLst>
                                </p:cTn>
                              </p:par>
                              <p:par>
                                <p:cTn id="67" presetID="0" presetClass="path" presetSubtype="0" accel="50000" decel="50000" fill="hold" grpId="0" nodeType="withEffect">
                                  <p:stCondLst>
                                    <p:cond delay="0"/>
                                  </p:stCondLst>
                                  <p:childTnLst>
                                    <p:animMotion origin="layout" path="M 0 0 L 0 0.05556 " pathEditMode="relative" ptsTypes="AA">
                                      <p:cBhvr>
                                        <p:cTn id="68" dur="1000" fill="hold"/>
                                        <p:tgtEl>
                                          <p:spTgt spid="66"/>
                                        </p:tgtEl>
                                        <p:attrNameLst>
                                          <p:attrName>ppt_x</p:attrName>
                                          <p:attrName>ppt_y</p:attrName>
                                        </p:attrNameLst>
                                      </p:cBhvr>
                                    </p:animMotion>
                                  </p:childTnLst>
                                </p:cTn>
                              </p:par>
                              <p:par>
                                <p:cTn id="69" presetID="0" presetClass="path" presetSubtype="0" accel="50000" decel="50000" fill="hold" grpId="0" nodeType="withEffect">
                                  <p:stCondLst>
                                    <p:cond delay="0"/>
                                  </p:stCondLst>
                                  <p:childTnLst>
                                    <p:animMotion origin="layout" path="M -3.33333E-6 -4.44444E-6 L -3.33333E-6 0.03334 " pathEditMode="relative" ptsTypes="AA">
                                      <p:cBhvr>
                                        <p:cTn id="70" dur="1000" fill="hold"/>
                                        <p:tgtEl>
                                          <p:spTgt spid="65"/>
                                        </p:tgtEl>
                                        <p:attrNameLst>
                                          <p:attrName>ppt_x</p:attrName>
                                          <p:attrName>ppt_y</p:attrName>
                                        </p:attrNameLst>
                                      </p:cBhvr>
                                    </p:animMotion>
                                  </p:childTnLst>
                                </p:cTn>
                              </p:par>
                              <p:par>
                                <p:cTn id="71" presetID="10" presetClass="exit" presetSubtype="0" fill="hold" grpId="0" nodeType="withEffect">
                                  <p:stCondLst>
                                    <p:cond delay="0"/>
                                  </p:stCondLst>
                                  <p:childTnLst>
                                    <p:animEffect transition="out" filter="fade">
                                      <p:cBhvr>
                                        <p:cTn id="72" dur="1000"/>
                                        <p:tgtEl>
                                          <p:spTgt spid="46"/>
                                        </p:tgtEl>
                                      </p:cBhvr>
                                    </p:animEffect>
                                    <p:set>
                                      <p:cBhvr>
                                        <p:cTn id="73" dur="1" fill="hold">
                                          <p:stCondLst>
                                            <p:cond delay="999"/>
                                          </p:stCondLst>
                                        </p:cTn>
                                        <p:tgtEl>
                                          <p:spTgt spid="46"/>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1000"/>
                                        <p:tgtEl>
                                          <p:spTgt spid="53"/>
                                        </p:tgtEl>
                                      </p:cBhvr>
                                    </p:animEffect>
                                    <p:set>
                                      <p:cBhvr>
                                        <p:cTn id="76" dur="1" fill="hold">
                                          <p:stCondLst>
                                            <p:cond delay="999"/>
                                          </p:stCondLst>
                                        </p:cTn>
                                        <p:tgtEl>
                                          <p:spTgt spid="53"/>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fade">
                                      <p:cBhvr>
                                        <p:cTn id="79" dur="1000"/>
                                        <p:tgtEl>
                                          <p:spTgt spid="54"/>
                                        </p:tgtEl>
                                      </p:cBhvr>
                                    </p:animEffect>
                                  </p:childTnLst>
                                </p:cTn>
                              </p:par>
                              <p:par>
                                <p:cTn id="80" presetID="10" presetClass="entr" presetSubtype="0" fill="hold"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fade">
                                      <p:cBhvr>
                                        <p:cTn id="82" dur="1000"/>
                                        <p:tgtEl>
                                          <p:spTgt spid="5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71"/>
                                        </p:tgtEl>
                                        <p:attrNameLst>
                                          <p:attrName>style.visibility</p:attrName>
                                        </p:attrNameLst>
                                      </p:cBhvr>
                                      <p:to>
                                        <p:strVal val="visible"/>
                                      </p:to>
                                    </p:set>
                                    <p:animEffect transition="in" filter="fade">
                                      <p:cBhvr>
                                        <p:cTn id="85"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86" fill="hold" display="0">
                  <p:stCondLst>
                    <p:cond delay="indefinite"/>
                  </p:stCondLst>
                  <p:endCondLst>
                    <p:cond evt="onPrev" delay="0">
                      <p:tgtEl>
                        <p:sldTgt/>
                      </p:tgtEl>
                    </p:cond>
                    <p:cond evt="onStopAudio" delay="0">
                      <p:tgtEl>
                        <p:sldTgt/>
                      </p:tgtEl>
                    </p:cond>
                  </p:endCondLst>
                </p:cTn>
                <p:tgtEl>
                  <p:spTgt spid="75"/>
                </p:tgtEl>
              </p:cMediaNode>
            </p:audio>
          </p:childTnLst>
        </p:cTn>
      </p:par>
    </p:tnLst>
    <p:bldLst>
      <p:bldP spid="46" grpId="0" animBg="1"/>
      <p:bldP spid="45" grpId="0" animBg="1"/>
      <p:bldP spid="65" grpId="0" animBg="1"/>
      <p:bldP spid="66" grpId="0" animBg="1"/>
      <p:bldP spid="60" grpId="0" animBg="1"/>
      <p:bldP spid="71" grpId="0" animBg="1"/>
      <p:bldP spid="72" grpId="0" animBg="1"/>
      <p:bldP spid="54" grpId="0" animBg="1"/>
      <p:bldP spid="70" grpId="0" animBg="1"/>
      <p:bldP spid="7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lide Number Placeholder 3"/>
          <p:cNvSpPr>
            <a:spLocks noGrp="1"/>
          </p:cNvSpPr>
          <p:nvPr>
            <p:ph type="sldNum" sz="quarter" idx="12"/>
          </p:nvPr>
        </p:nvSpPr>
        <p:spPr/>
        <p:txBody>
          <a:bodyPr/>
          <a:lstStyle/>
          <a:p>
            <a:fld id="{921915BE-0439-4AD3-8E5F-E3B2E4C77A69}" type="slidenum">
              <a:rPr lang="en-US"/>
              <a:pPr/>
              <a:t>23</a:t>
            </a:fld>
            <a:endParaRPr lang="en-US"/>
          </a:p>
        </p:txBody>
      </p:sp>
      <p:sp>
        <p:nvSpPr>
          <p:cNvPr id="1545218" name="Title 1"/>
          <p:cNvSpPr>
            <a:spLocks noGrp="1"/>
          </p:cNvSpPr>
          <p:nvPr>
            <p:ph type="title" idx="4294967295"/>
          </p:nvPr>
        </p:nvSpPr>
        <p:spPr>
          <a:xfrm>
            <a:off x="152400" y="274638"/>
            <a:ext cx="8839200" cy="1143000"/>
          </a:xfrm>
        </p:spPr>
        <p:txBody>
          <a:bodyPr/>
          <a:lstStyle/>
          <a:p>
            <a:pPr eaLnBrk="1" hangingPunct="1"/>
            <a:r>
              <a:rPr lang="en-US"/>
              <a:t>Master vs. Slave User</a:t>
            </a:r>
          </a:p>
        </p:txBody>
      </p:sp>
      <p:sp>
        <p:nvSpPr>
          <p:cNvPr id="9" name="Oval 8"/>
          <p:cNvSpPr>
            <a:spLocks noChangeArrowheads="1"/>
          </p:cNvSpPr>
          <p:nvPr/>
        </p:nvSpPr>
        <p:spPr bwMode="auto">
          <a:xfrm>
            <a:off x="1143000" y="19812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endParaRPr lang="en-US" sz="2800" baseline="-25000" dirty="0"/>
          </a:p>
        </p:txBody>
      </p:sp>
      <p:sp>
        <p:nvSpPr>
          <p:cNvPr id="10" name="Oval 9"/>
          <p:cNvSpPr>
            <a:spLocks noChangeArrowheads="1"/>
          </p:cNvSpPr>
          <p:nvPr/>
        </p:nvSpPr>
        <p:spPr bwMode="auto">
          <a:xfrm>
            <a:off x="2209800" y="1981200"/>
            <a:ext cx="533400" cy="5334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wrap="none" anchor="ctr"/>
          <a:lstStyle/>
          <a:p>
            <a:pPr>
              <a:spcBef>
                <a:spcPct val="0"/>
              </a:spcBef>
              <a:defRPr/>
            </a:pPr>
            <a:r>
              <a:rPr lang="en-US" sz="1800" dirty="0" err="1">
                <a:solidFill>
                  <a:schemeClr val="tx1">
                    <a:alpha val="100000"/>
                  </a:schemeClr>
                </a:solidFill>
              </a:rPr>
              <a:t>U</a:t>
            </a:r>
            <a:r>
              <a:rPr lang="en-US" sz="2800" baseline="-25000" dirty="0" err="1">
                <a:solidFill>
                  <a:schemeClr val="tx1">
                    <a:alpha val="100000"/>
                  </a:schemeClr>
                </a:solidFill>
              </a:rPr>
              <a:t>j</a:t>
            </a:r>
            <a:endParaRPr lang="en-US" sz="2800" baseline="-25000" dirty="0"/>
          </a:p>
        </p:txBody>
      </p:sp>
      <p:sp>
        <p:nvSpPr>
          <p:cNvPr id="11" name="Oval 10"/>
          <p:cNvSpPr>
            <a:spLocks noChangeArrowheads="1"/>
          </p:cNvSpPr>
          <p:nvPr/>
        </p:nvSpPr>
        <p:spPr bwMode="auto">
          <a:xfrm>
            <a:off x="1143000" y="33528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sp>
        <p:nvSpPr>
          <p:cNvPr id="12" name="Oval 11"/>
          <p:cNvSpPr>
            <a:spLocks noChangeArrowheads="1"/>
          </p:cNvSpPr>
          <p:nvPr/>
        </p:nvSpPr>
        <p:spPr bwMode="auto">
          <a:xfrm>
            <a:off x="3276600" y="19812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p>
        </p:txBody>
      </p:sp>
      <p:sp>
        <p:nvSpPr>
          <p:cNvPr id="13" name="Oval 12"/>
          <p:cNvSpPr>
            <a:spLocks noChangeArrowheads="1"/>
          </p:cNvSpPr>
          <p:nvPr/>
        </p:nvSpPr>
        <p:spPr bwMode="auto">
          <a:xfrm>
            <a:off x="3276600" y="33528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cxnSp>
        <p:nvCxnSpPr>
          <p:cNvPr id="14" name="Straight Arrow Connector 13"/>
          <p:cNvCxnSpPr/>
          <p:nvPr/>
        </p:nvCxnSpPr>
        <p:spPr>
          <a:xfrm rot="5400000">
            <a:off x="1600200" y="2667000"/>
            <a:ext cx="685800" cy="53340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5400000">
            <a:off x="3575051" y="4032250"/>
            <a:ext cx="3516312" cy="1587"/>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1545236" name="TextBox 72"/>
          <p:cNvSpPr txBox="1">
            <a:spLocks noChangeArrowheads="1"/>
          </p:cNvSpPr>
          <p:nvPr/>
        </p:nvSpPr>
        <p:spPr bwMode="auto">
          <a:xfrm>
            <a:off x="5029200" y="5726113"/>
            <a:ext cx="609600" cy="369887"/>
          </a:xfrm>
          <a:prstGeom prst="rect">
            <a:avLst/>
          </a:prstGeom>
          <a:noFill/>
          <a:ln w="9525">
            <a:noFill/>
            <a:miter lim="800000"/>
            <a:headEnd/>
            <a:tailEnd/>
          </a:ln>
        </p:spPr>
        <p:txBody>
          <a:bodyPr>
            <a:spAutoFit/>
          </a:bodyPr>
          <a:lstStyle/>
          <a:p>
            <a:pPr eaLnBrk="1" hangingPunct="1">
              <a:spcBef>
                <a:spcPct val="0"/>
              </a:spcBef>
            </a:pPr>
            <a:r>
              <a:rPr lang="en-US" sz="1800">
                <a:latin typeface="Calibri" pitchFamily="34" charset="0"/>
              </a:rPr>
              <a:t>time</a:t>
            </a:r>
          </a:p>
        </p:txBody>
      </p:sp>
      <p:sp>
        <p:nvSpPr>
          <p:cNvPr id="76" name="Rectangle 75"/>
          <p:cNvSpPr/>
          <p:nvPr/>
        </p:nvSpPr>
        <p:spPr>
          <a:xfrm>
            <a:off x="4953000" y="1524000"/>
            <a:ext cx="3886200" cy="464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p>
        </p:txBody>
      </p:sp>
      <p:sp>
        <p:nvSpPr>
          <p:cNvPr id="61" name="Rectangle 60"/>
          <p:cNvSpPr/>
          <p:nvPr/>
        </p:nvSpPr>
        <p:spPr>
          <a:xfrm>
            <a:off x="7086600" y="1295400"/>
            <a:ext cx="1219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800" dirty="0"/>
              <a:t>Slave</a:t>
            </a:r>
          </a:p>
        </p:txBody>
      </p:sp>
      <p:sp>
        <p:nvSpPr>
          <p:cNvPr id="114" name="Rectangle 113"/>
          <p:cNvSpPr/>
          <p:nvPr/>
        </p:nvSpPr>
        <p:spPr>
          <a:xfrm>
            <a:off x="304800" y="4267200"/>
            <a:ext cx="4419600" cy="990600"/>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eaLnBrk="1" fontAlgn="auto" hangingPunct="1">
              <a:spcBef>
                <a:spcPts val="0"/>
              </a:spcBef>
              <a:spcAft>
                <a:spcPts val="0"/>
              </a:spcAft>
              <a:defRPr/>
            </a:pPr>
            <a:endParaRPr lang="en-US" sz="1800"/>
          </a:p>
        </p:txBody>
      </p:sp>
      <p:sp>
        <p:nvSpPr>
          <p:cNvPr id="115" name="TextBox 114"/>
          <p:cNvSpPr txBox="1"/>
          <p:nvPr/>
        </p:nvSpPr>
        <p:spPr>
          <a:xfrm>
            <a:off x="2667000" y="4459288"/>
            <a:ext cx="1981200" cy="64611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lang="en-US" sz="1800" dirty="0"/>
              <a:t>Master vs. Slave User</a:t>
            </a:r>
          </a:p>
        </p:txBody>
      </p:sp>
      <p:sp>
        <p:nvSpPr>
          <p:cNvPr id="117" name="Oval 116"/>
          <p:cNvSpPr>
            <a:spLocks noChangeArrowheads="1"/>
          </p:cNvSpPr>
          <p:nvPr/>
        </p:nvSpPr>
        <p:spPr bwMode="auto">
          <a:xfrm>
            <a:off x="533400" y="4343400"/>
            <a:ext cx="304800" cy="304800"/>
          </a:xfrm>
          <a:prstGeom prst="ellipse">
            <a:avLst/>
          </a:prstGeom>
          <a:ln>
            <a:headEnd type="none" w="med" len="med"/>
            <a:tailEnd type="none" w="med" len="med"/>
          </a:ln>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200" dirty="0">
                <a:solidFill>
                  <a:schemeClr val="tx1">
                    <a:alpha val="100000"/>
                  </a:schemeClr>
                </a:solidFill>
              </a:rPr>
              <a:t>U</a:t>
            </a:r>
            <a:r>
              <a:rPr lang="en-US" sz="1200" baseline="-25000" dirty="0">
                <a:solidFill>
                  <a:schemeClr val="tx1">
                    <a:alpha val="100000"/>
                  </a:schemeClr>
                </a:solidFill>
              </a:rPr>
              <a:t>m</a:t>
            </a:r>
            <a:endParaRPr lang="en-US" sz="1200" baseline="-25000" dirty="0"/>
          </a:p>
        </p:txBody>
      </p:sp>
      <p:sp>
        <p:nvSpPr>
          <p:cNvPr id="118" name="Oval 117"/>
          <p:cNvSpPr>
            <a:spLocks noChangeArrowheads="1"/>
          </p:cNvSpPr>
          <p:nvPr/>
        </p:nvSpPr>
        <p:spPr bwMode="auto">
          <a:xfrm>
            <a:off x="533400" y="4876800"/>
            <a:ext cx="304800" cy="304800"/>
          </a:xfrm>
          <a:prstGeom prst="ellipse">
            <a:avLst/>
          </a:prstGeom>
          <a:ln>
            <a:headEnd type="none" w="med" len="med"/>
            <a:tailEnd type="none" w="med" len="med"/>
          </a:ln>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200" dirty="0">
                <a:solidFill>
                  <a:schemeClr val="tx1">
                    <a:alpha val="100000"/>
                  </a:schemeClr>
                </a:solidFill>
              </a:rPr>
              <a:t>P</a:t>
            </a:r>
            <a:r>
              <a:rPr lang="en-US" sz="1200" baseline="-25000" dirty="0">
                <a:solidFill>
                  <a:schemeClr val="tx1">
                    <a:alpha val="100000"/>
                  </a:schemeClr>
                </a:solidFill>
              </a:rPr>
              <a:t>m</a:t>
            </a:r>
          </a:p>
        </p:txBody>
      </p:sp>
      <p:sp>
        <p:nvSpPr>
          <p:cNvPr id="119" name="Oval 118"/>
          <p:cNvSpPr>
            <a:spLocks noChangeArrowheads="1"/>
          </p:cNvSpPr>
          <p:nvPr/>
        </p:nvSpPr>
        <p:spPr bwMode="auto">
          <a:xfrm>
            <a:off x="1981200" y="4343400"/>
            <a:ext cx="304800" cy="304800"/>
          </a:xfrm>
          <a:prstGeom prst="ellipse">
            <a:avLst/>
          </a:prstGeom>
          <a:ln>
            <a:headEnd type="none" w="med" len="med"/>
            <a:tailEnd type="none" w="med" len="med"/>
          </a:ln>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none" anchor="ctr"/>
          <a:lstStyle/>
          <a:p>
            <a:pPr>
              <a:spcBef>
                <a:spcPct val="0"/>
              </a:spcBef>
              <a:defRPr/>
            </a:pPr>
            <a:r>
              <a:rPr lang="en-US" sz="1200" dirty="0" err="1">
                <a:solidFill>
                  <a:schemeClr val="tx1">
                    <a:alpha val="100000"/>
                  </a:schemeClr>
                </a:solidFill>
              </a:rPr>
              <a:t>U</a:t>
            </a:r>
            <a:r>
              <a:rPr lang="en-US" sz="1200" baseline="-25000" dirty="0" err="1">
                <a:solidFill>
                  <a:schemeClr val="tx1">
                    <a:alpha val="100000"/>
                  </a:schemeClr>
                </a:solidFill>
              </a:rPr>
              <a:t>j</a:t>
            </a:r>
            <a:endParaRPr lang="en-US" sz="1200" baseline="-25000" dirty="0"/>
          </a:p>
        </p:txBody>
      </p:sp>
      <p:sp>
        <p:nvSpPr>
          <p:cNvPr id="120" name="Oval 119"/>
          <p:cNvSpPr>
            <a:spLocks noChangeArrowheads="1"/>
          </p:cNvSpPr>
          <p:nvPr/>
        </p:nvSpPr>
        <p:spPr bwMode="auto">
          <a:xfrm>
            <a:off x="1600200" y="4876800"/>
            <a:ext cx="304800" cy="304800"/>
          </a:xfrm>
          <a:prstGeom prst="ellipse">
            <a:avLst/>
          </a:prstGeom>
          <a:ln>
            <a:headEnd type="none" w="med" len="med"/>
            <a:tailEnd type="none" w="med" len="med"/>
          </a:ln>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200" dirty="0">
                <a:solidFill>
                  <a:schemeClr val="tx1">
                    <a:alpha val="100000"/>
                  </a:schemeClr>
                </a:solidFill>
              </a:rPr>
              <a:t>P</a:t>
            </a:r>
            <a:r>
              <a:rPr lang="en-US" sz="1200" baseline="-25000" dirty="0">
                <a:solidFill>
                  <a:schemeClr val="tx1">
                    <a:alpha val="100000"/>
                  </a:schemeClr>
                </a:solidFill>
              </a:rPr>
              <a:t>m</a:t>
            </a:r>
          </a:p>
        </p:txBody>
      </p:sp>
      <p:sp>
        <p:nvSpPr>
          <p:cNvPr id="121" name="Right Arrow 120"/>
          <p:cNvSpPr/>
          <p:nvPr/>
        </p:nvSpPr>
        <p:spPr>
          <a:xfrm>
            <a:off x="1066800" y="4572000"/>
            <a:ext cx="457200" cy="304800"/>
          </a:xfrm>
          <a:prstGeom prst="rightArrow">
            <a:avLst>
              <a:gd name="adj1" fmla="val 5000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endParaRPr lang="en-US" sz="1800"/>
          </a:p>
        </p:txBody>
      </p:sp>
      <p:cxnSp>
        <p:nvCxnSpPr>
          <p:cNvPr id="122" name="Straight Arrow Connector 121"/>
          <p:cNvCxnSpPr/>
          <p:nvPr/>
        </p:nvCxnSpPr>
        <p:spPr>
          <a:xfrm rot="5400000">
            <a:off x="496094" y="4761706"/>
            <a:ext cx="2286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rot="16200000">
            <a:off x="647700" y="4762500"/>
            <a:ext cx="228600" cy="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rot="5400000">
            <a:off x="1714500" y="4610100"/>
            <a:ext cx="304800" cy="22860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rot="16200000">
            <a:off x="1866900" y="4686300"/>
            <a:ext cx="304800" cy="22860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2" name="Group 148"/>
          <p:cNvGrpSpPr>
            <a:grpSpLocks/>
          </p:cNvGrpSpPr>
          <p:nvPr/>
        </p:nvGrpSpPr>
        <p:grpSpPr bwMode="auto">
          <a:xfrm>
            <a:off x="5029200" y="1295400"/>
            <a:ext cx="3733800" cy="3962400"/>
            <a:chOff x="5029200" y="1295400"/>
            <a:chExt cx="3733800" cy="3962400"/>
          </a:xfrm>
        </p:grpSpPr>
        <p:cxnSp>
          <p:nvCxnSpPr>
            <p:cNvPr id="126" name="Straight Connector 125"/>
            <p:cNvCxnSpPr/>
            <p:nvPr/>
          </p:nvCxnSpPr>
          <p:spPr>
            <a:xfrm>
              <a:off x="6705600" y="46466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5400000">
              <a:off x="6516688" y="2705100"/>
              <a:ext cx="6842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6705600" y="40370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6705600" y="23622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6705600" y="30464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131" name="Left Brace 130"/>
            <p:cNvSpPr/>
            <p:nvPr/>
          </p:nvSpPr>
          <p:spPr>
            <a:xfrm>
              <a:off x="6553200" y="2362200"/>
              <a:ext cx="228600" cy="6858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132" name="Left Brace 131"/>
            <p:cNvSpPr/>
            <p:nvPr/>
          </p:nvSpPr>
          <p:spPr>
            <a:xfrm>
              <a:off x="6553200" y="3048000"/>
              <a:ext cx="228600" cy="990600"/>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133" name="Left Brace 132"/>
            <p:cNvSpPr/>
            <p:nvPr/>
          </p:nvSpPr>
          <p:spPr>
            <a:xfrm>
              <a:off x="6553200" y="4038600"/>
              <a:ext cx="228600" cy="609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134" name="Straight Connector 133"/>
            <p:cNvCxnSpPr/>
            <p:nvPr/>
          </p:nvCxnSpPr>
          <p:spPr>
            <a:xfrm rot="5400000">
              <a:off x="6362701" y="3543300"/>
              <a:ext cx="990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5400000">
              <a:off x="6554788" y="4343400"/>
              <a:ext cx="608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6705600" y="52562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137" name="Left Brace 136"/>
            <p:cNvSpPr/>
            <p:nvPr/>
          </p:nvSpPr>
          <p:spPr>
            <a:xfrm>
              <a:off x="6553200" y="4648200"/>
              <a:ext cx="228600" cy="609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138" name="Straight Connector 137"/>
            <p:cNvCxnSpPr/>
            <p:nvPr/>
          </p:nvCxnSpPr>
          <p:spPr>
            <a:xfrm rot="5400000">
              <a:off x="6554788" y="4953000"/>
              <a:ext cx="608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a:off x="6096000" y="2057400"/>
              <a:ext cx="762000" cy="30480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sp>
          <p:nvSpPr>
            <p:cNvPr id="140" name="Rectangle 139"/>
            <p:cNvSpPr/>
            <p:nvPr/>
          </p:nvSpPr>
          <p:spPr>
            <a:xfrm>
              <a:off x="7010400" y="2514600"/>
              <a:ext cx="1752600" cy="381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en-US" sz="1800" dirty="0"/>
                <a:t>Forward Input</a:t>
              </a:r>
            </a:p>
          </p:txBody>
        </p:sp>
        <p:sp>
          <p:nvSpPr>
            <p:cNvPr id="141" name="Rectangle 140"/>
            <p:cNvSpPr/>
            <p:nvPr/>
          </p:nvSpPr>
          <p:spPr>
            <a:xfrm>
              <a:off x="7010400" y="3352800"/>
              <a:ext cx="1752600" cy="3810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eaLnBrk="1" fontAlgn="auto" hangingPunct="1">
                <a:spcBef>
                  <a:spcPts val="0"/>
                </a:spcBef>
                <a:spcAft>
                  <a:spcPts val="0"/>
                </a:spcAft>
                <a:defRPr/>
              </a:pPr>
              <a:r>
                <a:rPr lang="en-US" sz="1800" dirty="0"/>
                <a:t>Process Input</a:t>
              </a:r>
            </a:p>
          </p:txBody>
        </p:sp>
        <p:sp>
          <p:nvSpPr>
            <p:cNvPr id="142" name="Rectangle 141"/>
            <p:cNvSpPr/>
            <p:nvPr/>
          </p:nvSpPr>
          <p:spPr>
            <a:xfrm>
              <a:off x="7010400" y="4114800"/>
              <a:ext cx="1752600" cy="3810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eaLnBrk="1" fontAlgn="auto" hangingPunct="1">
                <a:spcBef>
                  <a:spcPts val="0"/>
                </a:spcBef>
                <a:spcAft>
                  <a:spcPts val="0"/>
                </a:spcAft>
                <a:defRPr/>
              </a:pPr>
              <a:r>
                <a:rPr lang="en-US" sz="1800" dirty="0"/>
                <a:t>Send Output</a:t>
              </a:r>
            </a:p>
          </p:txBody>
        </p:sp>
        <p:sp>
          <p:nvSpPr>
            <p:cNvPr id="143" name="Rectangle 142"/>
            <p:cNvSpPr/>
            <p:nvPr/>
          </p:nvSpPr>
          <p:spPr>
            <a:xfrm>
              <a:off x="7010400" y="4724400"/>
              <a:ext cx="1752600" cy="381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US" sz="1600" dirty="0"/>
                <a:t>Process Output</a:t>
              </a:r>
            </a:p>
          </p:txBody>
        </p:sp>
        <p:sp>
          <p:nvSpPr>
            <p:cNvPr id="145" name="Left Brace 144"/>
            <p:cNvSpPr/>
            <p:nvPr/>
          </p:nvSpPr>
          <p:spPr>
            <a:xfrm>
              <a:off x="6553200" y="4038600"/>
              <a:ext cx="228600" cy="990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146" name="Straight Connector 145"/>
            <p:cNvCxnSpPr/>
            <p:nvPr/>
          </p:nvCxnSpPr>
          <p:spPr>
            <a:xfrm rot="5400000">
              <a:off x="6364288" y="4533900"/>
              <a:ext cx="989012"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7" name="Rectangle 146"/>
            <p:cNvSpPr/>
            <p:nvPr/>
          </p:nvSpPr>
          <p:spPr>
            <a:xfrm>
              <a:off x="6248400" y="1295400"/>
              <a:ext cx="1066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800" dirty="0"/>
                <a:t>Master</a:t>
              </a:r>
            </a:p>
          </p:txBody>
        </p:sp>
        <p:sp>
          <p:nvSpPr>
            <p:cNvPr id="1545281" name="Text Box 15"/>
            <p:cNvSpPr txBox="1">
              <a:spLocks noChangeArrowheads="1"/>
            </p:cNvSpPr>
            <p:nvPr/>
          </p:nvSpPr>
          <p:spPr bwMode="auto">
            <a:xfrm>
              <a:off x="5029200" y="1563469"/>
              <a:ext cx="1447800" cy="646331"/>
            </a:xfrm>
            <a:prstGeom prst="rect">
              <a:avLst/>
            </a:prstGeom>
            <a:noFill/>
            <a:ln w="9525">
              <a:noFill/>
              <a:miter lim="800000"/>
              <a:headEnd/>
              <a:tailEnd/>
            </a:ln>
          </p:spPr>
          <p:txBody>
            <a:bodyPr>
              <a:spAutoFit/>
            </a:bodyPr>
            <a:lstStyle/>
            <a:p>
              <a:pPr eaLnBrk="1" hangingPunct="1"/>
              <a:r>
                <a:rPr lang="en-US" sz="1800">
                  <a:latin typeface="Calibri" pitchFamily="34" charset="0"/>
                </a:rPr>
                <a:t>User enters input </a:t>
              </a:r>
              <a:endParaRPr lang="en-US" sz="1800" baseline="-25000">
                <a:latin typeface="Calibri" pitchFamily="34" charset="0"/>
              </a:endParaRPr>
            </a:p>
          </p:txBody>
        </p:sp>
      </p:grpSp>
      <p:sp>
        <p:nvSpPr>
          <p:cNvPr id="150" name="Text Box 15"/>
          <p:cNvSpPr txBox="1">
            <a:spLocks noChangeArrowheads="1"/>
          </p:cNvSpPr>
          <p:nvPr/>
        </p:nvSpPr>
        <p:spPr bwMode="auto">
          <a:xfrm>
            <a:off x="7467600" y="1792288"/>
            <a:ext cx="1371600" cy="646112"/>
          </a:xfrm>
          <a:prstGeom prst="rect">
            <a:avLst/>
          </a:prstGeom>
          <a:noFill/>
          <a:ln w="9525">
            <a:noFill/>
            <a:miter lim="800000"/>
            <a:headEnd/>
            <a:tailEnd/>
          </a:ln>
        </p:spPr>
        <p:txBody>
          <a:bodyPr>
            <a:spAutoFit/>
          </a:bodyPr>
          <a:lstStyle/>
          <a:p>
            <a:pPr eaLnBrk="1" hangingPunct="1"/>
            <a:r>
              <a:rPr lang="en-US" sz="1800">
                <a:latin typeface="Calibri" pitchFamily="34" charset="0"/>
              </a:rPr>
              <a:t>User enters input </a:t>
            </a:r>
            <a:endParaRPr lang="en-US" sz="1800" baseline="-25000">
              <a:latin typeface="Calibri" pitchFamily="34" charset="0"/>
            </a:endParaRPr>
          </a:p>
        </p:txBody>
      </p:sp>
      <p:cxnSp>
        <p:nvCxnSpPr>
          <p:cNvPr id="151" name="Straight Arrow Connector 150"/>
          <p:cNvCxnSpPr/>
          <p:nvPr/>
        </p:nvCxnSpPr>
        <p:spPr>
          <a:xfrm rot="10800000" flipV="1">
            <a:off x="7391400" y="2209800"/>
            <a:ext cx="457200" cy="30480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7315200" y="25146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5400000">
            <a:off x="1028701" y="2933700"/>
            <a:ext cx="533400" cy="3175"/>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pic>
        <p:nvPicPr>
          <p:cNvPr id="54" name="~PP2189.WAV">
            <a:hlinkClick r:id="" action="ppaction://media"/>
          </p:cNvPr>
          <p:cNvPicPr>
            <a:picLocks noRot="1" noChangeAspect="1"/>
          </p:cNvPicPr>
          <p:nvPr>
            <a:wavAudioFile r:embed="rId2" name="~PP2189.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3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3"/>
                                        </p:tgtEl>
                                        <p:attrNameLst>
                                          <p:attrName>style.visibility</p:attrName>
                                        </p:attrNameLst>
                                      </p:cBhvr>
                                      <p:to>
                                        <p:strVal val="visible"/>
                                      </p:to>
                                    </p:set>
                                  </p:childTnLst>
                                </p:cTn>
                              </p:par>
                              <p:par>
                                <p:cTn id="31" presetID="10"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1000"/>
                                        <p:tgtEl>
                                          <p:spTgt spid="61"/>
                                        </p:tgtEl>
                                      </p:cBhvr>
                                    </p:animEffect>
                                  </p:childTnLst>
                                </p:cTn>
                              </p:par>
                              <p:par>
                                <p:cTn id="34" presetID="10" presetClass="exit" presetSubtype="0" fill="hold" nodeType="withEffect">
                                  <p:stCondLst>
                                    <p:cond delay="0"/>
                                  </p:stCondLst>
                                  <p:childTnLst>
                                    <p:animEffect transition="out" filter="fade">
                                      <p:cBhvr>
                                        <p:cTn id="35" dur="1000"/>
                                        <p:tgtEl>
                                          <p:spTgt spid="2"/>
                                        </p:tgtEl>
                                      </p:cBhvr>
                                    </p:animEffect>
                                    <p:set>
                                      <p:cBhvr>
                                        <p:cTn id="36" dur="1" fill="hold">
                                          <p:stCondLst>
                                            <p:cond delay="999"/>
                                          </p:stCondLst>
                                        </p:cTn>
                                        <p:tgtEl>
                                          <p:spTgt spid="2"/>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50"/>
                                        </p:tgtEl>
                                        <p:attrNameLst>
                                          <p:attrName>style.visibility</p:attrName>
                                        </p:attrNameLst>
                                      </p:cBhvr>
                                      <p:to>
                                        <p:strVal val="visible"/>
                                      </p:to>
                                    </p:set>
                                    <p:animEffect transition="in" filter="fade">
                                      <p:cBhvr>
                                        <p:cTn id="39" dur="1000"/>
                                        <p:tgtEl>
                                          <p:spTgt spid="150"/>
                                        </p:tgtEl>
                                      </p:cBhvr>
                                    </p:animEffect>
                                  </p:childTnLst>
                                </p:cTn>
                              </p:par>
                              <p:par>
                                <p:cTn id="40" presetID="10" presetClass="entr" presetSubtype="0" fill="hold" nodeType="withEffect">
                                  <p:stCondLst>
                                    <p:cond delay="0"/>
                                  </p:stCondLst>
                                  <p:childTnLst>
                                    <p:set>
                                      <p:cBhvr>
                                        <p:cTn id="41" dur="1" fill="hold">
                                          <p:stCondLst>
                                            <p:cond delay="0"/>
                                          </p:stCondLst>
                                        </p:cTn>
                                        <p:tgtEl>
                                          <p:spTgt spid="151"/>
                                        </p:tgtEl>
                                        <p:attrNameLst>
                                          <p:attrName>style.visibility</p:attrName>
                                        </p:attrNameLst>
                                      </p:cBhvr>
                                      <p:to>
                                        <p:strVal val="visible"/>
                                      </p:to>
                                    </p:set>
                                    <p:animEffect transition="in" filter="fade">
                                      <p:cBhvr>
                                        <p:cTn id="42" dur="1000"/>
                                        <p:tgtEl>
                                          <p:spTgt spid="151"/>
                                        </p:tgtEl>
                                      </p:cBhvr>
                                    </p:animEffect>
                                  </p:childTnLst>
                                </p:cTn>
                              </p:par>
                              <p:par>
                                <p:cTn id="43" presetID="10" presetClass="entr" presetSubtype="0" fill="hold" nodeType="withEffect">
                                  <p:stCondLst>
                                    <p:cond delay="0"/>
                                  </p:stCondLst>
                                  <p:childTnLst>
                                    <p:set>
                                      <p:cBhvr>
                                        <p:cTn id="44" dur="1" fill="hold">
                                          <p:stCondLst>
                                            <p:cond delay="0"/>
                                          </p:stCondLst>
                                        </p:cTn>
                                        <p:tgtEl>
                                          <p:spTgt spid="152"/>
                                        </p:tgtEl>
                                        <p:attrNameLst>
                                          <p:attrName>style.visibility</p:attrName>
                                        </p:attrNameLst>
                                      </p:cBhvr>
                                      <p:to>
                                        <p:strVal val="visible"/>
                                      </p:to>
                                    </p:set>
                                    <p:animEffect transition="in" filter="fade">
                                      <p:cBhvr>
                                        <p:cTn id="45" dur="1000"/>
                                        <p:tgtEl>
                                          <p:spTgt spid="152"/>
                                        </p:tgtEl>
                                      </p:cBhvr>
                                    </p:animEffect>
                                  </p:childTnLst>
                                </p:cTn>
                              </p:par>
                              <p:par>
                                <p:cTn id="46" presetID="10" presetClass="exit" presetSubtype="0" fill="hold" nodeType="withEffect">
                                  <p:stCondLst>
                                    <p:cond delay="0"/>
                                  </p:stCondLst>
                                  <p:childTnLst>
                                    <p:animEffect transition="out" filter="fade">
                                      <p:cBhvr>
                                        <p:cTn id="47" dur="1000"/>
                                        <p:tgtEl>
                                          <p:spTgt spid="58"/>
                                        </p:tgtEl>
                                      </p:cBhvr>
                                    </p:animEffect>
                                    <p:set>
                                      <p:cBhvr>
                                        <p:cTn id="48" dur="1" fill="hold">
                                          <p:stCondLst>
                                            <p:cond delay="999"/>
                                          </p:stCondLst>
                                        </p:cTn>
                                        <p:tgtEl>
                                          <p:spTgt spid="58"/>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52" fill="hold" display="0">
                  <p:stCondLst>
                    <p:cond delay="indefinite"/>
                  </p:stCondLst>
                  <p:endCondLst>
                    <p:cond evt="onPrev" delay="0">
                      <p:tgtEl>
                        <p:sldTgt/>
                      </p:tgtEl>
                    </p:cond>
                    <p:cond evt="onStopAudio" delay="0">
                      <p:tgtEl>
                        <p:sldTgt/>
                      </p:tgtEl>
                    </p:cond>
                  </p:endCondLst>
                </p:cTn>
                <p:tgtEl>
                  <p:spTgt spid="54"/>
                </p:tgtEl>
              </p:cMediaNode>
            </p:audio>
          </p:childTnLst>
        </p:cTn>
      </p:par>
    </p:tnLst>
    <p:bldLst>
      <p:bldP spid="61" grpId="0" animBg="1"/>
      <p:bldP spid="115" grpId="0" animBg="1"/>
      <p:bldP spid="121" grpId="0" animBg="1"/>
      <p:bldP spid="15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lide Number Placeholder 3"/>
          <p:cNvSpPr>
            <a:spLocks noGrp="1"/>
          </p:cNvSpPr>
          <p:nvPr>
            <p:ph type="sldNum" sz="quarter" idx="12"/>
          </p:nvPr>
        </p:nvSpPr>
        <p:spPr/>
        <p:txBody>
          <a:bodyPr/>
          <a:lstStyle/>
          <a:p>
            <a:fld id="{4252EC29-22C0-4FA0-A8D7-62A37B32B093}" type="slidenum">
              <a:rPr lang="en-US"/>
              <a:pPr/>
              <a:t>24</a:t>
            </a:fld>
            <a:endParaRPr lang="en-US"/>
          </a:p>
        </p:txBody>
      </p:sp>
      <p:sp>
        <p:nvSpPr>
          <p:cNvPr id="1547266" name="Title 1"/>
          <p:cNvSpPr>
            <a:spLocks noGrp="1"/>
          </p:cNvSpPr>
          <p:nvPr>
            <p:ph type="title" idx="4294967295"/>
          </p:nvPr>
        </p:nvSpPr>
        <p:spPr>
          <a:xfrm>
            <a:off x="152400" y="274638"/>
            <a:ext cx="8839200" cy="1143000"/>
          </a:xfrm>
        </p:spPr>
        <p:txBody>
          <a:bodyPr/>
          <a:lstStyle/>
          <a:p>
            <a:pPr eaLnBrk="1" hangingPunct="1"/>
            <a:r>
              <a:rPr lang="en-US"/>
              <a:t>Master vs. Slave User</a:t>
            </a:r>
          </a:p>
        </p:txBody>
      </p:sp>
      <p:sp>
        <p:nvSpPr>
          <p:cNvPr id="9" name="Oval 8"/>
          <p:cNvSpPr>
            <a:spLocks noChangeArrowheads="1"/>
          </p:cNvSpPr>
          <p:nvPr/>
        </p:nvSpPr>
        <p:spPr bwMode="auto">
          <a:xfrm>
            <a:off x="1143000" y="19812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endParaRPr lang="en-US" sz="2800" baseline="-25000" dirty="0"/>
          </a:p>
        </p:txBody>
      </p:sp>
      <p:sp>
        <p:nvSpPr>
          <p:cNvPr id="10" name="Oval 9"/>
          <p:cNvSpPr>
            <a:spLocks noChangeArrowheads="1"/>
          </p:cNvSpPr>
          <p:nvPr/>
        </p:nvSpPr>
        <p:spPr bwMode="auto">
          <a:xfrm>
            <a:off x="2209800" y="1981200"/>
            <a:ext cx="533400" cy="5334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wrap="none" anchor="ctr"/>
          <a:lstStyle/>
          <a:p>
            <a:pPr>
              <a:spcBef>
                <a:spcPct val="0"/>
              </a:spcBef>
              <a:defRPr/>
            </a:pPr>
            <a:r>
              <a:rPr lang="en-US" sz="1800" dirty="0" err="1">
                <a:solidFill>
                  <a:schemeClr val="tx1">
                    <a:alpha val="100000"/>
                  </a:schemeClr>
                </a:solidFill>
              </a:rPr>
              <a:t>U</a:t>
            </a:r>
            <a:r>
              <a:rPr lang="en-US" sz="2800" baseline="-25000" dirty="0" err="1">
                <a:solidFill>
                  <a:schemeClr val="tx1">
                    <a:alpha val="100000"/>
                  </a:schemeClr>
                </a:solidFill>
              </a:rPr>
              <a:t>j</a:t>
            </a:r>
            <a:endParaRPr lang="en-US" sz="2800" baseline="-25000" dirty="0"/>
          </a:p>
        </p:txBody>
      </p:sp>
      <p:sp>
        <p:nvSpPr>
          <p:cNvPr id="11" name="Oval 10"/>
          <p:cNvSpPr>
            <a:spLocks noChangeArrowheads="1"/>
          </p:cNvSpPr>
          <p:nvPr/>
        </p:nvSpPr>
        <p:spPr bwMode="auto">
          <a:xfrm>
            <a:off x="1143000" y="33528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sp>
        <p:nvSpPr>
          <p:cNvPr id="12" name="Oval 11"/>
          <p:cNvSpPr>
            <a:spLocks noChangeArrowheads="1"/>
          </p:cNvSpPr>
          <p:nvPr/>
        </p:nvSpPr>
        <p:spPr bwMode="auto">
          <a:xfrm>
            <a:off x="3276600" y="19812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p>
        </p:txBody>
      </p:sp>
      <p:sp>
        <p:nvSpPr>
          <p:cNvPr id="13" name="Oval 12"/>
          <p:cNvSpPr>
            <a:spLocks noChangeArrowheads="1"/>
          </p:cNvSpPr>
          <p:nvPr/>
        </p:nvSpPr>
        <p:spPr bwMode="auto">
          <a:xfrm>
            <a:off x="3276600" y="33528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cxnSp>
        <p:nvCxnSpPr>
          <p:cNvPr id="14" name="Straight Arrow Connector 13"/>
          <p:cNvCxnSpPr/>
          <p:nvPr/>
        </p:nvCxnSpPr>
        <p:spPr>
          <a:xfrm rot="5400000">
            <a:off x="1600200" y="2667000"/>
            <a:ext cx="685800" cy="53340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828800" y="3657600"/>
            <a:ext cx="12954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6200000">
            <a:off x="1676400" y="2743200"/>
            <a:ext cx="685800" cy="53340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2" name="Group 24"/>
          <p:cNvGrpSpPr>
            <a:grpSpLocks/>
          </p:cNvGrpSpPr>
          <p:nvPr/>
        </p:nvGrpSpPr>
        <p:grpSpPr bwMode="auto">
          <a:xfrm>
            <a:off x="1600200" y="3886200"/>
            <a:ext cx="304800" cy="304800"/>
            <a:chOff x="533400" y="3048000"/>
            <a:chExt cx="381000" cy="381000"/>
          </a:xfrm>
        </p:grpSpPr>
        <p:sp>
          <p:nvSpPr>
            <p:cNvPr id="19" name="Oval 18"/>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20" name="Pie 19"/>
            <p:cNvSpPr/>
            <p:nvPr/>
          </p:nvSpPr>
          <p:spPr>
            <a:xfrm>
              <a:off x="533400" y="3048000"/>
              <a:ext cx="381000" cy="381000"/>
            </a:xfrm>
            <a:prstGeom prst="pie">
              <a:avLst>
                <a:gd name="adj1" fmla="val 3068800"/>
                <a:gd name="adj2" fmla="val 16200000"/>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endParaRPr lang="en-US" sz="1800">
                <a:solidFill>
                  <a:schemeClr val="tx1"/>
                </a:solidFill>
              </a:endParaRPr>
            </a:p>
          </p:txBody>
        </p:sp>
      </p:grpSp>
      <p:grpSp>
        <p:nvGrpSpPr>
          <p:cNvPr id="3" name="Group 24"/>
          <p:cNvGrpSpPr>
            <a:grpSpLocks/>
          </p:cNvGrpSpPr>
          <p:nvPr/>
        </p:nvGrpSpPr>
        <p:grpSpPr bwMode="auto">
          <a:xfrm>
            <a:off x="2667000" y="1600200"/>
            <a:ext cx="304800" cy="304800"/>
            <a:chOff x="533400" y="3048000"/>
            <a:chExt cx="381000" cy="381000"/>
          </a:xfrm>
        </p:grpSpPr>
        <p:sp>
          <p:nvSpPr>
            <p:cNvPr id="22" name="Oval 21"/>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23" name="Pie 22"/>
            <p:cNvSpPr/>
            <p:nvPr/>
          </p:nvSpPr>
          <p:spPr>
            <a:xfrm>
              <a:off x="533400" y="3048000"/>
              <a:ext cx="381000" cy="381000"/>
            </a:xfrm>
            <a:prstGeom prst="pi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endParaRPr lang="en-US" sz="1800">
                <a:solidFill>
                  <a:schemeClr val="tx1"/>
                </a:solidFill>
              </a:endParaRPr>
            </a:p>
          </p:txBody>
        </p:sp>
      </p:grpSp>
      <p:cxnSp>
        <p:nvCxnSpPr>
          <p:cNvPr id="26" name="Straight Connector 25"/>
          <p:cNvCxnSpPr/>
          <p:nvPr/>
        </p:nvCxnSpPr>
        <p:spPr>
          <a:xfrm>
            <a:off x="6629400" y="4645025"/>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6484144" y="3205956"/>
            <a:ext cx="5969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629400" y="44942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629400" y="29067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629400" y="35163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34" name="Left Brace 33"/>
          <p:cNvSpPr/>
          <p:nvPr/>
        </p:nvSpPr>
        <p:spPr>
          <a:xfrm>
            <a:off x="6477000" y="3516313"/>
            <a:ext cx="228600" cy="979487"/>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39" name="Straight Connector 38"/>
          <p:cNvCxnSpPr/>
          <p:nvPr/>
        </p:nvCxnSpPr>
        <p:spPr>
          <a:xfrm rot="5400000">
            <a:off x="6292850" y="4005263"/>
            <a:ext cx="979487" cy="1588"/>
          </a:xfrm>
          <a:prstGeom prst="line">
            <a:avLst/>
          </a:prstGeom>
        </p:spPr>
        <p:style>
          <a:lnRef idx="1">
            <a:schemeClr val="accent1"/>
          </a:lnRef>
          <a:fillRef idx="0">
            <a:schemeClr val="accent1"/>
          </a:fillRef>
          <a:effectRef idx="0">
            <a:schemeClr val="accent1"/>
          </a:effectRef>
          <a:fontRef idx="minor">
            <a:schemeClr val="tx1"/>
          </a:fontRef>
        </p:style>
      </p:cxnSp>
      <p:sp>
        <p:nvSpPr>
          <p:cNvPr id="42" name="Left Brace 41"/>
          <p:cNvSpPr/>
          <p:nvPr/>
        </p:nvSpPr>
        <p:spPr>
          <a:xfrm>
            <a:off x="6477000" y="4495800"/>
            <a:ext cx="228600" cy="1524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47" name="Rectangle 46"/>
          <p:cNvSpPr/>
          <p:nvPr/>
        </p:nvSpPr>
        <p:spPr>
          <a:xfrm>
            <a:off x="5257800" y="2895600"/>
            <a:ext cx="1219200" cy="6096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en-US" sz="1800" dirty="0"/>
              <a:t>Forward Input</a:t>
            </a:r>
          </a:p>
        </p:txBody>
      </p:sp>
      <p:sp>
        <p:nvSpPr>
          <p:cNvPr id="48" name="Rectangle 47"/>
          <p:cNvSpPr/>
          <p:nvPr/>
        </p:nvSpPr>
        <p:spPr>
          <a:xfrm>
            <a:off x="5410200" y="3733800"/>
            <a:ext cx="990600" cy="6096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eaLnBrk="1" fontAlgn="auto" hangingPunct="1">
              <a:spcBef>
                <a:spcPts val="0"/>
              </a:spcBef>
              <a:spcAft>
                <a:spcPts val="0"/>
              </a:spcAft>
              <a:defRPr/>
            </a:pPr>
            <a:r>
              <a:rPr lang="en-US" sz="1800" dirty="0"/>
              <a:t>Process Input</a:t>
            </a:r>
          </a:p>
        </p:txBody>
      </p:sp>
      <p:sp>
        <p:nvSpPr>
          <p:cNvPr id="49" name="Rectangle 48"/>
          <p:cNvSpPr/>
          <p:nvPr/>
        </p:nvSpPr>
        <p:spPr>
          <a:xfrm>
            <a:off x="5410200" y="4648200"/>
            <a:ext cx="990600" cy="6096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eaLnBrk="1" fontAlgn="auto" hangingPunct="1">
              <a:spcBef>
                <a:spcPts val="0"/>
              </a:spcBef>
              <a:spcAft>
                <a:spcPts val="0"/>
              </a:spcAft>
              <a:defRPr/>
            </a:pPr>
            <a:r>
              <a:rPr lang="en-US" sz="1800" dirty="0"/>
              <a:t>Send Output</a:t>
            </a:r>
          </a:p>
        </p:txBody>
      </p:sp>
      <p:sp>
        <p:nvSpPr>
          <p:cNvPr id="50" name="Rectangle 49"/>
          <p:cNvSpPr/>
          <p:nvPr/>
        </p:nvSpPr>
        <p:spPr>
          <a:xfrm>
            <a:off x="7696200" y="4876800"/>
            <a:ext cx="1066800" cy="6096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US" sz="1800" dirty="0"/>
              <a:t>Process Output</a:t>
            </a:r>
          </a:p>
        </p:txBody>
      </p:sp>
      <p:sp>
        <p:nvSpPr>
          <p:cNvPr id="57" name="Left Brace 56"/>
          <p:cNvSpPr/>
          <p:nvPr/>
        </p:nvSpPr>
        <p:spPr>
          <a:xfrm>
            <a:off x="6477000" y="2906713"/>
            <a:ext cx="228600" cy="598487"/>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1547304" name="Text Box 15"/>
          <p:cNvSpPr txBox="1">
            <a:spLocks noChangeArrowheads="1"/>
          </p:cNvSpPr>
          <p:nvPr/>
        </p:nvSpPr>
        <p:spPr bwMode="auto">
          <a:xfrm>
            <a:off x="7467600" y="1792288"/>
            <a:ext cx="1371600" cy="646112"/>
          </a:xfrm>
          <a:prstGeom prst="rect">
            <a:avLst/>
          </a:prstGeom>
          <a:noFill/>
          <a:ln w="9525">
            <a:noFill/>
            <a:miter lim="800000"/>
            <a:headEnd/>
            <a:tailEnd/>
          </a:ln>
        </p:spPr>
        <p:txBody>
          <a:bodyPr>
            <a:spAutoFit/>
          </a:bodyPr>
          <a:lstStyle/>
          <a:p>
            <a:pPr eaLnBrk="1" hangingPunct="1"/>
            <a:r>
              <a:rPr lang="en-US" sz="1800">
                <a:latin typeface="Calibri" pitchFamily="34" charset="0"/>
              </a:rPr>
              <a:t>User enters input </a:t>
            </a:r>
            <a:endParaRPr lang="en-US" sz="1800" baseline="-25000">
              <a:latin typeface="Calibri" pitchFamily="34" charset="0"/>
            </a:endParaRPr>
          </a:p>
        </p:txBody>
      </p:sp>
      <p:sp>
        <p:nvSpPr>
          <p:cNvPr id="65" name="Rectangle 64"/>
          <p:cNvSpPr/>
          <p:nvPr/>
        </p:nvSpPr>
        <p:spPr>
          <a:xfrm>
            <a:off x="7848600" y="2514600"/>
            <a:ext cx="914400" cy="5334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eaLnBrk="1" fontAlgn="auto" hangingPunct="1">
              <a:spcBef>
                <a:spcPts val="0"/>
              </a:spcBef>
              <a:spcAft>
                <a:spcPts val="0"/>
              </a:spcAft>
              <a:defRPr/>
            </a:pPr>
            <a:r>
              <a:rPr lang="en-US" sz="1800" dirty="0"/>
              <a:t>Send Input</a:t>
            </a:r>
          </a:p>
        </p:txBody>
      </p:sp>
      <p:cxnSp>
        <p:nvCxnSpPr>
          <p:cNvPr id="66" name="Straight Arrow Connector 65"/>
          <p:cNvCxnSpPr/>
          <p:nvPr/>
        </p:nvCxnSpPr>
        <p:spPr>
          <a:xfrm rot="10800000" flipV="1">
            <a:off x="7391400" y="2209800"/>
            <a:ext cx="457200" cy="30480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10800000" flipV="1">
            <a:off x="6781800" y="2667000"/>
            <a:ext cx="685800" cy="228600"/>
          </a:xfrm>
          <a:prstGeom prst="straightConnector1">
            <a:avLst/>
          </a:prstGeom>
          <a:ln w="254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315200" y="26670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315200" y="2514600"/>
            <a:ext cx="3048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74" name="Left Brace 73"/>
          <p:cNvSpPr/>
          <p:nvPr/>
        </p:nvSpPr>
        <p:spPr>
          <a:xfrm rot="10800000">
            <a:off x="7543800" y="2514600"/>
            <a:ext cx="228600" cy="152400"/>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78" name="Straight Connector 77"/>
          <p:cNvCxnSpPr/>
          <p:nvPr/>
        </p:nvCxnSpPr>
        <p:spPr>
          <a:xfrm rot="5400000">
            <a:off x="7391401" y="2590800"/>
            <a:ext cx="1524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07187" y="4570413"/>
            <a:ext cx="150813"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6781800" y="4648200"/>
            <a:ext cx="762000" cy="228600"/>
          </a:xfrm>
          <a:prstGeom prst="straightConnector1">
            <a:avLst/>
          </a:prstGeom>
          <a:ln w="25400">
            <a:solidFill>
              <a:srgbClr val="0000FF"/>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7315200" y="50292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7315200" y="4876800"/>
            <a:ext cx="3048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88" name="Left Brace 87"/>
          <p:cNvSpPr/>
          <p:nvPr/>
        </p:nvSpPr>
        <p:spPr>
          <a:xfrm rot="10800000">
            <a:off x="7543800" y="4876800"/>
            <a:ext cx="228600" cy="152400"/>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89" name="Straight Connector 88"/>
          <p:cNvCxnSpPr/>
          <p:nvPr/>
        </p:nvCxnSpPr>
        <p:spPr>
          <a:xfrm rot="5400000">
            <a:off x="7391401" y="4953000"/>
            <a:ext cx="1524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5400000">
            <a:off x="3575051" y="4032250"/>
            <a:ext cx="3516312" cy="1587"/>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1547319" name="TextBox 72"/>
          <p:cNvSpPr txBox="1">
            <a:spLocks noChangeArrowheads="1"/>
          </p:cNvSpPr>
          <p:nvPr/>
        </p:nvSpPr>
        <p:spPr bwMode="auto">
          <a:xfrm>
            <a:off x="5029200" y="5726113"/>
            <a:ext cx="609600" cy="369887"/>
          </a:xfrm>
          <a:prstGeom prst="rect">
            <a:avLst/>
          </a:prstGeom>
          <a:noFill/>
          <a:ln w="9525">
            <a:noFill/>
            <a:miter lim="800000"/>
            <a:headEnd/>
            <a:tailEnd/>
          </a:ln>
        </p:spPr>
        <p:txBody>
          <a:bodyPr>
            <a:spAutoFit/>
          </a:bodyPr>
          <a:lstStyle/>
          <a:p>
            <a:pPr eaLnBrk="1" hangingPunct="1">
              <a:spcBef>
                <a:spcPct val="0"/>
              </a:spcBef>
            </a:pPr>
            <a:r>
              <a:rPr lang="en-US" sz="1800">
                <a:latin typeface="Calibri" pitchFamily="34" charset="0"/>
              </a:rPr>
              <a:t>time</a:t>
            </a:r>
          </a:p>
        </p:txBody>
      </p:sp>
      <p:sp>
        <p:nvSpPr>
          <p:cNvPr id="76" name="Rectangle 75"/>
          <p:cNvSpPr/>
          <p:nvPr/>
        </p:nvSpPr>
        <p:spPr>
          <a:xfrm>
            <a:off x="4953000" y="1524000"/>
            <a:ext cx="3886200" cy="464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p>
        </p:txBody>
      </p:sp>
      <p:sp>
        <p:nvSpPr>
          <p:cNvPr id="38" name="Rectangle 37"/>
          <p:cNvSpPr/>
          <p:nvPr/>
        </p:nvSpPr>
        <p:spPr>
          <a:xfrm>
            <a:off x="5943600" y="1371600"/>
            <a:ext cx="1066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800" dirty="0"/>
              <a:t>Master</a:t>
            </a:r>
          </a:p>
        </p:txBody>
      </p:sp>
      <p:sp>
        <p:nvSpPr>
          <p:cNvPr id="61" name="Rectangle 60"/>
          <p:cNvSpPr/>
          <p:nvPr/>
        </p:nvSpPr>
        <p:spPr>
          <a:xfrm>
            <a:off x="7086600" y="1371600"/>
            <a:ext cx="9144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800" dirty="0"/>
              <a:t>Slave</a:t>
            </a:r>
          </a:p>
        </p:txBody>
      </p:sp>
      <p:sp>
        <p:nvSpPr>
          <p:cNvPr id="77" name="Rectangle 76"/>
          <p:cNvSpPr/>
          <p:nvPr/>
        </p:nvSpPr>
        <p:spPr>
          <a:xfrm>
            <a:off x="304800" y="4267200"/>
            <a:ext cx="4419600" cy="990600"/>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eaLnBrk="1" fontAlgn="auto" hangingPunct="1">
              <a:spcBef>
                <a:spcPts val="0"/>
              </a:spcBef>
              <a:spcAft>
                <a:spcPts val="0"/>
              </a:spcAft>
              <a:defRPr/>
            </a:pPr>
            <a:endParaRPr lang="en-US" sz="1800"/>
          </a:p>
        </p:txBody>
      </p:sp>
      <p:sp>
        <p:nvSpPr>
          <p:cNvPr id="79" name="TextBox 78"/>
          <p:cNvSpPr txBox="1"/>
          <p:nvPr/>
        </p:nvSpPr>
        <p:spPr>
          <a:xfrm>
            <a:off x="2667000" y="4459288"/>
            <a:ext cx="1981200" cy="64611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lang="en-US" sz="1800" dirty="0"/>
              <a:t>Master vs. Slave User</a:t>
            </a:r>
          </a:p>
        </p:txBody>
      </p:sp>
      <p:sp>
        <p:nvSpPr>
          <p:cNvPr id="85" name="Oval 84"/>
          <p:cNvSpPr>
            <a:spLocks noChangeArrowheads="1"/>
          </p:cNvSpPr>
          <p:nvPr/>
        </p:nvSpPr>
        <p:spPr bwMode="auto">
          <a:xfrm>
            <a:off x="533400" y="4343400"/>
            <a:ext cx="304800" cy="304800"/>
          </a:xfrm>
          <a:prstGeom prst="ellipse">
            <a:avLst/>
          </a:prstGeom>
          <a:ln>
            <a:headEnd type="none" w="med" len="med"/>
            <a:tailEnd type="none" w="med" len="med"/>
          </a:ln>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200" dirty="0">
                <a:solidFill>
                  <a:schemeClr val="tx1">
                    <a:alpha val="100000"/>
                  </a:schemeClr>
                </a:solidFill>
              </a:rPr>
              <a:t>U</a:t>
            </a:r>
            <a:r>
              <a:rPr lang="en-US" sz="1200" baseline="-25000" dirty="0">
                <a:solidFill>
                  <a:schemeClr val="tx1">
                    <a:alpha val="100000"/>
                  </a:schemeClr>
                </a:solidFill>
              </a:rPr>
              <a:t>m</a:t>
            </a:r>
            <a:endParaRPr lang="en-US" sz="1200" baseline="-25000" dirty="0"/>
          </a:p>
        </p:txBody>
      </p:sp>
      <p:sp>
        <p:nvSpPr>
          <p:cNvPr id="90" name="Oval 89"/>
          <p:cNvSpPr>
            <a:spLocks noChangeArrowheads="1"/>
          </p:cNvSpPr>
          <p:nvPr/>
        </p:nvSpPr>
        <p:spPr bwMode="auto">
          <a:xfrm>
            <a:off x="533400" y="4876800"/>
            <a:ext cx="304800" cy="304800"/>
          </a:xfrm>
          <a:prstGeom prst="ellipse">
            <a:avLst/>
          </a:prstGeom>
          <a:ln>
            <a:headEnd type="none" w="med" len="med"/>
            <a:tailEnd type="none" w="med" len="med"/>
          </a:ln>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200" dirty="0">
                <a:solidFill>
                  <a:schemeClr val="tx1">
                    <a:alpha val="100000"/>
                  </a:schemeClr>
                </a:solidFill>
              </a:rPr>
              <a:t>P</a:t>
            </a:r>
            <a:r>
              <a:rPr lang="en-US" sz="1200" baseline="-25000" dirty="0">
                <a:solidFill>
                  <a:schemeClr val="tx1">
                    <a:alpha val="100000"/>
                  </a:schemeClr>
                </a:solidFill>
              </a:rPr>
              <a:t>m</a:t>
            </a:r>
          </a:p>
        </p:txBody>
      </p:sp>
      <p:sp>
        <p:nvSpPr>
          <p:cNvPr id="91" name="Oval 90"/>
          <p:cNvSpPr>
            <a:spLocks noChangeArrowheads="1"/>
          </p:cNvSpPr>
          <p:nvPr/>
        </p:nvSpPr>
        <p:spPr bwMode="auto">
          <a:xfrm>
            <a:off x="1981200" y="4343400"/>
            <a:ext cx="304800" cy="304800"/>
          </a:xfrm>
          <a:prstGeom prst="ellipse">
            <a:avLst/>
          </a:prstGeom>
          <a:ln>
            <a:headEnd type="none" w="med" len="med"/>
            <a:tailEnd type="none" w="med" len="med"/>
          </a:ln>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none" anchor="ctr"/>
          <a:lstStyle/>
          <a:p>
            <a:pPr>
              <a:spcBef>
                <a:spcPct val="0"/>
              </a:spcBef>
              <a:defRPr/>
            </a:pPr>
            <a:r>
              <a:rPr lang="en-US" sz="1200" dirty="0" err="1">
                <a:solidFill>
                  <a:schemeClr val="tx1">
                    <a:alpha val="100000"/>
                  </a:schemeClr>
                </a:solidFill>
              </a:rPr>
              <a:t>U</a:t>
            </a:r>
            <a:r>
              <a:rPr lang="en-US" sz="1200" baseline="-25000" dirty="0" err="1">
                <a:solidFill>
                  <a:schemeClr val="tx1">
                    <a:alpha val="100000"/>
                  </a:schemeClr>
                </a:solidFill>
              </a:rPr>
              <a:t>j</a:t>
            </a:r>
            <a:endParaRPr lang="en-US" sz="1200" baseline="-25000" dirty="0"/>
          </a:p>
        </p:txBody>
      </p:sp>
      <p:sp>
        <p:nvSpPr>
          <p:cNvPr id="92" name="Oval 91"/>
          <p:cNvSpPr>
            <a:spLocks noChangeArrowheads="1"/>
          </p:cNvSpPr>
          <p:nvPr/>
        </p:nvSpPr>
        <p:spPr bwMode="auto">
          <a:xfrm>
            <a:off x="1600200" y="4876800"/>
            <a:ext cx="304800" cy="304800"/>
          </a:xfrm>
          <a:prstGeom prst="ellipse">
            <a:avLst/>
          </a:prstGeom>
          <a:ln>
            <a:headEnd type="none" w="med" len="med"/>
            <a:tailEnd type="none" w="med" len="med"/>
          </a:ln>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200" dirty="0">
                <a:solidFill>
                  <a:schemeClr val="tx1">
                    <a:alpha val="100000"/>
                  </a:schemeClr>
                </a:solidFill>
              </a:rPr>
              <a:t>P</a:t>
            </a:r>
            <a:r>
              <a:rPr lang="en-US" sz="1200" baseline="-25000" dirty="0">
                <a:solidFill>
                  <a:schemeClr val="tx1">
                    <a:alpha val="100000"/>
                  </a:schemeClr>
                </a:solidFill>
              </a:rPr>
              <a:t>m</a:t>
            </a:r>
          </a:p>
        </p:txBody>
      </p:sp>
      <p:sp>
        <p:nvSpPr>
          <p:cNvPr id="93" name="Right Arrow 92"/>
          <p:cNvSpPr/>
          <p:nvPr/>
        </p:nvSpPr>
        <p:spPr>
          <a:xfrm>
            <a:off x="1066800" y="4572000"/>
            <a:ext cx="457200" cy="304800"/>
          </a:xfrm>
          <a:prstGeom prst="rightArrow">
            <a:avLst>
              <a:gd name="adj1" fmla="val 5000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endParaRPr lang="en-US" sz="1800"/>
          </a:p>
        </p:txBody>
      </p:sp>
      <p:cxnSp>
        <p:nvCxnSpPr>
          <p:cNvPr id="95" name="Straight Arrow Connector 94"/>
          <p:cNvCxnSpPr/>
          <p:nvPr/>
        </p:nvCxnSpPr>
        <p:spPr>
          <a:xfrm rot="5400000">
            <a:off x="496094" y="4761706"/>
            <a:ext cx="2286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rot="16200000">
            <a:off x="647700" y="4762500"/>
            <a:ext cx="228600" cy="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rot="5400000">
            <a:off x="1714500" y="4610100"/>
            <a:ext cx="304800" cy="22860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rot="16200000">
            <a:off x="1866900" y="4686300"/>
            <a:ext cx="304800" cy="22860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pic>
        <p:nvPicPr>
          <p:cNvPr id="63" name="~PP2816.WAV">
            <a:hlinkClick r:id="" action="ppaction://media"/>
          </p:cNvPr>
          <p:cNvPicPr>
            <a:picLocks noRot="1" noChangeAspect="1"/>
          </p:cNvPicPr>
          <p:nvPr>
            <a:wavAudioFile r:embed="rId2" name="~PP2816.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2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par>
                                <p:cTn id="7" presetID="26" presetClass="emph" presetSubtype="0" repeatCount="2000" fill="hold" nodeType="withEffect">
                                  <p:stCondLst>
                                    <p:cond delay="0"/>
                                  </p:stCondLst>
                                  <p:childTnLst>
                                    <p:animEffect transition="out" filter="fade">
                                      <p:cBhvr>
                                        <p:cTn id="8" dur="500" tmFilter="0, 0; .2, .5; .8, .5; 1, 0"/>
                                        <p:tgtEl>
                                          <p:spTgt spid="14"/>
                                        </p:tgtEl>
                                      </p:cBhvr>
                                    </p:animEffect>
                                    <p:animScale>
                                      <p:cBhvr>
                                        <p:cTn id="9" dur="250" autoRev="1" fill="hold"/>
                                        <p:tgtEl>
                                          <p:spTgt spid="14"/>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26" presetClass="emph" presetSubtype="0" repeatCount="2000" fill="hold" nodeType="withEffect">
                                  <p:stCondLst>
                                    <p:cond delay="0"/>
                                  </p:stCondLst>
                                  <p:childTnLst>
                                    <p:animEffect transition="out" filter="fade">
                                      <p:cBhvr>
                                        <p:cTn id="23" dur="500" tmFilter="0, 0; .2, .5; .8, .5; 1, 0"/>
                                        <p:tgtEl>
                                          <p:spTgt spid="16"/>
                                        </p:tgtEl>
                                      </p:cBhvr>
                                    </p:animEffect>
                                    <p:animScale>
                                      <p:cBhvr>
                                        <p:cTn id="24" dur="250" autoRev="1" fill="hold"/>
                                        <p:tgtEl>
                                          <p:spTgt spid="16"/>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26" presetClass="emph" presetSubtype="0" repeatCount="2000" fill="hold" nodeType="withEffect">
                                  <p:stCondLst>
                                    <p:cond delay="0"/>
                                  </p:stCondLst>
                                  <p:childTnLst>
                                    <p:animEffect transition="out" filter="fade">
                                      <p:cBhvr>
                                        <p:cTn id="38" dur="500" tmFilter="0, 0; .2, .5; .8, .5; 1, 0"/>
                                        <p:tgtEl>
                                          <p:spTgt spid="2"/>
                                        </p:tgtEl>
                                      </p:cBhvr>
                                    </p:animEffect>
                                    <p:animScale>
                                      <p:cBhvr>
                                        <p:cTn id="39" dur="250" autoRev="1" fill="hold"/>
                                        <p:tgtEl>
                                          <p:spTgt spid="2"/>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82"/>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83"/>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87"/>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9"/>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par>
                                <p:cTn id="58" presetID="26" presetClass="emph" presetSubtype="0" repeatCount="2000" fill="hold" nodeType="withEffect">
                                  <p:stCondLst>
                                    <p:cond delay="0"/>
                                  </p:stCondLst>
                                  <p:childTnLst>
                                    <p:animEffect transition="out" filter="fade">
                                      <p:cBhvr>
                                        <p:cTn id="59" dur="500" tmFilter="0, 0; .2, .5; .8, .5; 1, 0"/>
                                        <p:tgtEl>
                                          <p:spTgt spid="17"/>
                                        </p:tgtEl>
                                      </p:cBhvr>
                                    </p:animEffect>
                                    <p:animScale>
                                      <p:cBhvr>
                                        <p:cTn id="60" dur="250" autoRev="1" fill="hold"/>
                                        <p:tgtEl>
                                          <p:spTgt spid="17"/>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8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
                                        </p:tgtEl>
                                        <p:attrNameLst>
                                          <p:attrName>style.visibility</p:attrName>
                                        </p:attrNameLst>
                                      </p:cBhvr>
                                      <p:to>
                                        <p:strVal val="visible"/>
                                      </p:to>
                                    </p:set>
                                  </p:childTnLst>
                                </p:cTn>
                              </p:par>
                              <p:par>
                                <p:cTn id="73" presetID="26" presetClass="emph" presetSubtype="0" repeatCount="2000" fill="hold" nodeType="withEffect">
                                  <p:stCondLst>
                                    <p:cond delay="0"/>
                                  </p:stCondLst>
                                  <p:childTnLst>
                                    <p:animEffect transition="out" filter="fade">
                                      <p:cBhvr>
                                        <p:cTn id="74" dur="500" tmFilter="0, 0; .2, .5; .8, .5; 1, 0"/>
                                        <p:tgtEl>
                                          <p:spTgt spid="3"/>
                                        </p:tgtEl>
                                      </p:cBhvr>
                                    </p:animEffect>
                                    <p:animScale>
                                      <p:cBhvr>
                                        <p:cTn id="75"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6" fill="hold" display="0">
                  <p:stCondLst>
                    <p:cond delay="indefinite"/>
                  </p:stCondLst>
                  <p:endCondLst>
                    <p:cond evt="onPrev" delay="0">
                      <p:tgtEl>
                        <p:sldTgt/>
                      </p:tgtEl>
                    </p:cond>
                    <p:cond evt="onStopAudio" delay="0">
                      <p:tgtEl>
                        <p:sldTgt/>
                      </p:tgtEl>
                    </p:cond>
                  </p:endCondLst>
                </p:cTn>
                <p:tgtEl>
                  <p:spTgt spid="63"/>
                </p:tgtEl>
              </p:cMediaNode>
            </p:audio>
          </p:childTnLst>
        </p:cTn>
      </p:par>
    </p:tnLst>
    <p:bldLst>
      <p:bldP spid="34" grpId="0" animBg="1"/>
      <p:bldP spid="42" grpId="0" animBg="1"/>
      <p:bldP spid="47" grpId="0" animBg="1"/>
      <p:bldP spid="48" grpId="0" animBg="1"/>
      <p:bldP spid="49" grpId="0" animBg="1"/>
      <p:bldP spid="50" grpId="0" animBg="1"/>
      <p:bldP spid="57" grpId="0" animBg="1"/>
      <p:bldP spid="8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lide Number Placeholder 3"/>
          <p:cNvSpPr>
            <a:spLocks noGrp="1"/>
          </p:cNvSpPr>
          <p:nvPr>
            <p:ph type="sldNum" sz="quarter" idx="12"/>
          </p:nvPr>
        </p:nvSpPr>
        <p:spPr/>
        <p:txBody>
          <a:bodyPr/>
          <a:lstStyle/>
          <a:p>
            <a:fld id="{690A1CA5-6F9D-497D-8F04-F123DC1898DE}" type="slidenum">
              <a:rPr lang="en-US"/>
              <a:pPr/>
              <a:t>25</a:t>
            </a:fld>
            <a:endParaRPr lang="en-US"/>
          </a:p>
        </p:txBody>
      </p:sp>
      <p:sp>
        <p:nvSpPr>
          <p:cNvPr id="1549314" name="Title 1"/>
          <p:cNvSpPr>
            <a:spLocks noGrp="1"/>
          </p:cNvSpPr>
          <p:nvPr>
            <p:ph type="title" idx="4294967295"/>
          </p:nvPr>
        </p:nvSpPr>
        <p:spPr>
          <a:xfrm>
            <a:off x="152400" y="274638"/>
            <a:ext cx="8839200" cy="1143000"/>
          </a:xfrm>
        </p:spPr>
        <p:txBody>
          <a:bodyPr/>
          <a:lstStyle/>
          <a:p>
            <a:pPr eaLnBrk="1" hangingPunct="1"/>
            <a:r>
              <a:rPr lang="en-US"/>
              <a:t>Network Latencies</a:t>
            </a:r>
          </a:p>
        </p:txBody>
      </p:sp>
      <p:sp>
        <p:nvSpPr>
          <p:cNvPr id="9" name="Oval 8"/>
          <p:cNvSpPr>
            <a:spLocks noChangeArrowheads="1"/>
          </p:cNvSpPr>
          <p:nvPr/>
        </p:nvSpPr>
        <p:spPr bwMode="auto">
          <a:xfrm>
            <a:off x="1143000" y="19812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endParaRPr lang="en-US" sz="2800" baseline="-25000" dirty="0"/>
          </a:p>
        </p:txBody>
      </p:sp>
      <p:sp>
        <p:nvSpPr>
          <p:cNvPr id="10" name="Oval 9"/>
          <p:cNvSpPr>
            <a:spLocks noChangeArrowheads="1"/>
          </p:cNvSpPr>
          <p:nvPr/>
        </p:nvSpPr>
        <p:spPr bwMode="auto">
          <a:xfrm>
            <a:off x="2209800" y="1981200"/>
            <a:ext cx="533400" cy="5334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wrap="none" anchor="ctr"/>
          <a:lstStyle/>
          <a:p>
            <a:pPr>
              <a:spcBef>
                <a:spcPct val="0"/>
              </a:spcBef>
              <a:defRPr/>
            </a:pPr>
            <a:r>
              <a:rPr lang="en-US" sz="1800" dirty="0" err="1">
                <a:solidFill>
                  <a:schemeClr val="tx1">
                    <a:alpha val="100000"/>
                  </a:schemeClr>
                </a:solidFill>
              </a:rPr>
              <a:t>U</a:t>
            </a:r>
            <a:r>
              <a:rPr lang="en-US" sz="2800" baseline="-25000" dirty="0" err="1">
                <a:solidFill>
                  <a:schemeClr val="tx1">
                    <a:alpha val="100000"/>
                  </a:schemeClr>
                </a:solidFill>
              </a:rPr>
              <a:t>j</a:t>
            </a:r>
            <a:endParaRPr lang="en-US" sz="2800" baseline="-25000" dirty="0"/>
          </a:p>
        </p:txBody>
      </p:sp>
      <p:sp>
        <p:nvSpPr>
          <p:cNvPr id="11" name="Oval 10"/>
          <p:cNvSpPr>
            <a:spLocks noChangeArrowheads="1"/>
          </p:cNvSpPr>
          <p:nvPr/>
        </p:nvSpPr>
        <p:spPr bwMode="auto">
          <a:xfrm>
            <a:off x="1143000" y="33528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sp>
        <p:nvSpPr>
          <p:cNvPr id="12" name="Oval 11"/>
          <p:cNvSpPr>
            <a:spLocks noChangeArrowheads="1"/>
          </p:cNvSpPr>
          <p:nvPr/>
        </p:nvSpPr>
        <p:spPr bwMode="auto">
          <a:xfrm>
            <a:off x="3276600" y="19812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p>
        </p:txBody>
      </p:sp>
      <p:sp>
        <p:nvSpPr>
          <p:cNvPr id="13" name="Oval 12"/>
          <p:cNvSpPr>
            <a:spLocks noChangeArrowheads="1"/>
          </p:cNvSpPr>
          <p:nvPr/>
        </p:nvSpPr>
        <p:spPr bwMode="auto">
          <a:xfrm>
            <a:off x="3276600" y="33528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cxnSp>
        <p:nvCxnSpPr>
          <p:cNvPr id="14" name="Straight Arrow Connector 13"/>
          <p:cNvCxnSpPr/>
          <p:nvPr/>
        </p:nvCxnSpPr>
        <p:spPr>
          <a:xfrm rot="5400000">
            <a:off x="1600200" y="2667000"/>
            <a:ext cx="685800" cy="53340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828800" y="3657600"/>
            <a:ext cx="12954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6200000">
            <a:off x="1676400" y="2743200"/>
            <a:ext cx="685800" cy="53340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2" name="Group 24"/>
          <p:cNvGrpSpPr>
            <a:grpSpLocks/>
          </p:cNvGrpSpPr>
          <p:nvPr/>
        </p:nvGrpSpPr>
        <p:grpSpPr bwMode="auto">
          <a:xfrm>
            <a:off x="1600200" y="3886200"/>
            <a:ext cx="304800" cy="304800"/>
            <a:chOff x="533400" y="3048000"/>
            <a:chExt cx="381000" cy="381000"/>
          </a:xfrm>
        </p:grpSpPr>
        <p:sp>
          <p:nvSpPr>
            <p:cNvPr id="19" name="Oval 18"/>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20" name="Pie 19"/>
            <p:cNvSpPr/>
            <p:nvPr/>
          </p:nvSpPr>
          <p:spPr>
            <a:xfrm>
              <a:off x="533400" y="3048000"/>
              <a:ext cx="381000" cy="381000"/>
            </a:xfrm>
            <a:prstGeom prst="pie">
              <a:avLst>
                <a:gd name="adj1" fmla="val 3068800"/>
                <a:gd name="adj2" fmla="val 16200000"/>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endParaRPr lang="en-US" sz="1800">
                <a:solidFill>
                  <a:schemeClr val="tx1"/>
                </a:solidFill>
              </a:endParaRPr>
            </a:p>
          </p:txBody>
        </p:sp>
      </p:grpSp>
      <p:grpSp>
        <p:nvGrpSpPr>
          <p:cNvPr id="3" name="Group 24"/>
          <p:cNvGrpSpPr>
            <a:grpSpLocks/>
          </p:cNvGrpSpPr>
          <p:nvPr/>
        </p:nvGrpSpPr>
        <p:grpSpPr bwMode="auto">
          <a:xfrm>
            <a:off x="2667000" y="1600200"/>
            <a:ext cx="304800" cy="304800"/>
            <a:chOff x="533400" y="3048000"/>
            <a:chExt cx="381000" cy="381000"/>
          </a:xfrm>
        </p:grpSpPr>
        <p:sp>
          <p:nvSpPr>
            <p:cNvPr id="22" name="Oval 21"/>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23" name="Pie 22"/>
            <p:cNvSpPr/>
            <p:nvPr/>
          </p:nvSpPr>
          <p:spPr>
            <a:xfrm>
              <a:off x="533400" y="3048000"/>
              <a:ext cx="381000" cy="381000"/>
            </a:xfrm>
            <a:prstGeom prst="pi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endParaRPr lang="en-US" sz="1800">
                <a:solidFill>
                  <a:schemeClr val="tx1"/>
                </a:solidFill>
              </a:endParaRPr>
            </a:p>
          </p:txBody>
        </p:sp>
      </p:grpSp>
      <p:cxnSp>
        <p:nvCxnSpPr>
          <p:cNvPr id="26" name="Straight Connector 25"/>
          <p:cNvCxnSpPr/>
          <p:nvPr/>
        </p:nvCxnSpPr>
        <p:spPr>
          <a:xfrm>
            <a:off x="6629400" y="4645025"/>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6484144" y="3205956"/>
            <a:ext cx="5969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629400" y="44942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629400" y="29067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629400" y="35163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34" name="Left Brace 33"/>
          <p:cNvSpPr/>
          <p:nvPr/>
        </p:nvSpPr>
        <p:spPr>
          <a:xfrm>
            <a:off x="6477000" y="3516313"/>
            <a:ext cx="228600" cy="979487"/>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39" name="Straight Connector 38"/>
          <p:cNvCxnSpPr/>
          <p:nvPr/>
        </p:nvCxnSpPr>
        <p:spPr>
          <a:xfrm rot="5400000">
            <a:off x="6292850" y="4005263"/>
            <a:ext cx="979487" cy="1588"/>
          </a:xfrm>
          <a:prstGeom prst="line">
            <a:avLst/>
          </a:prstGeom>
        </p:spPr>
        <p:style>
          <a:lnRef idx="1">
            <a:schemeClr val="accent1"/>
          </a:lnRef>
          <a:fillRef idx="0">
            <a:schemeClr val="accent1"/>
          </a:fillRef>
          <a:effectRef idx="0">
            <a:schemeClr val="accent1"/>
          </a:effectRef>
          <a:fontRef idx="minor">
            <a:schemeClr val="tx1"/>
          </a:fontRef>
        </p:style>
      </p:cxnSp>
      <p:sp>
        <p:nvSpPr>
          <p:cNvPr id="42" name="Left Brace 41"/>
          <p:cNvSpPr/>
          <p:nvPr/>
        </p:nvSpPr>
        <p:spPr>
          <a:xfrm>
            <a:off x="6477000" y="4495800"/>
            <a:ext cx="228600" cy="1524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48" name="Rectangle 47"/>
          <p:cNvSpPr/>
          <p:nvPr/>
        </p:nvSpPr>
        <p:spPr>
          <a:xfrm>
            <a:off x="5410200" y="3733800"/>
            <a:ext cx="990600" cy="6096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eaLnBrk="1" fontAlgn="auto" hangingPunct="1">
              <a:spcBef>
                <a:spcPts val="0"/>
              </a:spcBef>
              <a:spcAft>
                <a:spcPts val="0"/>
              </a:spcAft>
              <a:defRPr/>
            </a:pPr>
            <a:r>
              <a:rPr lang="en-US" sz="1800" dirty="0"/>
              <a:t>Process Input</a:t>
            </a:r>
          </a:p>
        </p:txBody>
      </p:sp>
      <p:sp>
        <p:nvSpPr>
          <p:cNvPr id="49" name="Rectangle 48"/>
          <p:cNvSpPr/>
          <p:nvPr/>
        </p:nvSpPr>
        <p:spPr>
          <a:xfrm>
            <a:off x="5410200" y="4648200"/>
            <a:ext cx="990600" cy="6096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eaLnBrk="1" fontAlgn="auto" hangingPunct="1">
              <a:spcBef>
                <a:spcPts val="0"/>
              </a:spcBef>
              <a:spcAft>
                <a:spcPts val="0"/>
              </a:spcAft>
              <a:defRPr/>
            </a:pPr>
            <a:r>
              <a:rPr lang="en-US" sz="1800" dirty="0"/>
              <a:t>Send Output</a:t>
            </a:r>
          </a:p>
        </p:txBody>
      </p:sp>
      <p:sp>
        <p:nvSpPr>
          <p:cNvPr id="50" name="Rectangle 49"/>
          <p:cNvSpPr/>
          <p:nvPr/>
        </p:nvSpPr>
        <p:spPr>
          <a:xfrm>
            <a:off x="7696200" y="4876800"/>
            <a:ext cx="1066800" cy="6096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US" sz="1800" dirty="0"/>
              <a:t>Process </a:t>
            </a:r>
            <a:r>
              <a:rPr lang="en-US" sz="1800" dirty="0" smtClean="0"/>
              <a:t>Output</a:t>
            </a:r>
            <a:endParaRPr lang="en-US" sz="1800" dirty="0"/>
          </a:p>
        </p:txBody>
      </p:sp>
      <p:sp>
        <p:nvSpPr>
          <p:cNvPr id="57" name="Left Brace 56"/>
          <p:cNvSpPr/>
          <p:nvPr/>
        </p:nvSpPr>
        <p:spPr>
          <a:xfrm>
            <a:off x="6477000" y="2906713"/>
            <a:ext cx="228600" cy="598487"/>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1549352" name="Text Box 15"/>
          <p:cNvSpPr txBox="1">
            <a:spLocks noChangeArrowheads="1"/>
          </p:cNvSpPr>
          <p:nvPr/>
        </p:nvSpPr>
        <p:spPr bwMode="auto">
          <a:xfrm>
            <a:off x="7467600" y="1792288"/>
            <a:ext cx="1371600" cy="646112"/>
          </a:xfrm>
          <a:prstGeom prst="rect">
            <a:avLst/>
          </a:prstGeom>
          <a:noFill/>
          <a:ln w="9525">
            <a:noFill/>
            <a:miter lim="800000"/>
            <a:headEnd/>
            <a:tailEnd/>
          </a:ln>
        </p:spPr>
        <p:txBody>
          <a:bodyPr>
            <a:spAutoFit/>
          </a:bodyPr>
          <a:lstStyle/>
          <a:p>
            <a:pPr eaLnBrk="1" hangingPunct="1"/>
            <a:r>
              <a:rPr lang="en-US" sz="1800">
                <a:latin typeface="Calibri" pitchFamily="34" charset="0"/>
              </a:rPr>
              <a:t>User enters input </a:t>
            </a:r>
            <a:endParaRPr lang="en-US" sz="1800" baseline="-25000">
              <a:latin typeface="Calibri" pitchFamily="34" charset="0"/>
            </a:endParaRPr>
          </a:p>
        </p:txBody>
      </p:sp>
      <p:sp>
        <p:nvSpPr>
          <p:cNvPr id="65" name="Rectangle 64"/>
          <p:cNvSpPr/>
          <p:nvPr/>
        </p:nvSpPr>
        <p:spPr>
          <a:xfrm>
            <a:off x="7848600" y="2514600"/>
            <a:ext cx="914400" cy="5334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eaLnBrk="1" fontAlgn="auto" hangingPunct="1">
              <a:spcBef>
                <a:spcPts val="0"/>
              </a:spcBef>
              <a:spcAft>
                <a:spcPts val="0"/>
              </a:spcAft>
              <a:defRPr/>
            </a:pPr>
            <a:r>
              <a:rPr lang="en-US" sz="1800" dirty="0"/>
              <a:t>Send Input</a:t>
            </a:r>
          </a:p>
        </p:txBody>
      </p:sp>
      <p:cxnSp>
        <p:nvCxnSpPr>
          <p:cNvPr id="66" name="Straight Arrow Connector 65"/>
          <p:cNvCxnSpPr/>
          <p:nvPr/>
        </p:nvCxnSpPr>
        <p:spPr>
          <a:xfrm rot="10800000" flipV="1">
            <a:off x="7391400" y="2209800"/>
            <a:ext cx="457200" cy="30480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10800000" flipV="1">
            <a:off x="6781800" y="2667000"/>
            <a:ext cx="685800" cy="228600"/>
          </a:xfrm>
          <a:prstGeom prst="straightConnector1">
            <a:avLst/>
          </a:prstGeom>
          <a:ln w="254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315200" y="26670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315200" y="2514600"/>
            <a:ext cx="3048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74" name="Left Brace 73"/>
          <p:cNvSpPr/>
          <p:nvPr/>
        </p:nvSpPr>
        <p:spPr>
          <a:xfrm rot="10800000">
            <a:off x="7543800" y="2514600"/>
            <a:ext cx="228600" cy="152400"/>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78" name="Straight Connector 77"/>
          <p:cNvCxnSpPr/>
          <p:nvPr/>
        </p:nvCxnSpPr>
        <p:spPr>
          <a:xfrm rot="5400000">
            <a:off x="7391401" y="2590800"/>
            <a:ext cx="1524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07187" y="4570413"/>
            <a:ext cx="150813"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6781800" y="4648200"/>
            <a:ext cx="762000" cy="228600"/>
          </a:xfrm>
          <a:prstGeom prst="straightConnector1">
            <a:avLst/>
          </a:prstGeom>
          <a:ln w="25400">
            <a:solidFill>
              <a:srgbClr val="0000FF"/>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7315200" y="50292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7315200" y="4876800"/>
            <a:ext cx="3048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88" name="Left Brace 87"/>
          <p:cNvSpPr/>
          <p:nvPr/>
        </p:nvSpPr>
        <p:spPr>
          <a:xfrm rot="10800000">
            <a:off x="7543800" y="4876800"/>
            <a:ext cx="228600" cy="152400"/>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89" name="Straight Connector 88"/>
          <p:cNvCxnSpPr/>
          <p:nvPr/>
        </p:nvCxnSpPr>
        <p:spPr>
          <a:xfrm rot="5400000">
            <a:off x="7391401" y="4953000"/>
            <a:ext cx="1524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5400000">
            <a:off x="3575051" y="4032250"/>
            <a:ext cx="3516312" cy="1587"/>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1549367" name="TextBox 72"/>
          <p:cNvSpPr txBox="1">
            <a:spLocks noChangeArrowheads="1"/>
          </p:cNvSpPr>
          <p:nvPr/>
        </p:nvSpPr>
        <p:spPr bwMode="auto">
          <a:xfrm>
            <a:off x="5029200" y="5726113"/>
            <a:ext cx="609600" cy="369887"/>
          </a:xfrm>
          <a:prstGeom prst="rect">
            <a:avLst/>
          </a:prstGeom>
          <a:noFill/>
          <a:ln w="9525">
            <a:noFill/>
            <a:miter lim="800000"/>
            <a:headEnd/>
            <a:tailEnd/>
          </a:ln>
        </p:spPr>
        <p:txBody>
          <a:bodyPr>
            <a:spAutoFit/>
          </a:bodyPr>
          <a:lstStyle/>
          <a:p>
            <a:pPr eaLnBrk="1" hangingPunct="1">
              <a:spcBef>
                <a:spcPct val="0"/>
              </a:spcBef>
            </a:pPr>
            <a:r>
              <a:rPr lang="en-US" sz="1800">
                <a:latin typeface="Calibri" pitchFamily="34" charset="0"/>
              </a:rPr>
              <a:t>time</a:t>
            </a:r>
          </a:p>
        </p:txBody>
      </p:sp>
      <p:sp>
        <p:nvSpPr>
          <p:cNvPr id="76" name="Rectangle 75"/>
          <p:cNvSpPr/>
          <p:nvPr/>
        </p:nvSpPr>
        <p:spPr>
          <a:xfrm>
            <a:off x="4953000" y="1524000"/>
            <a:ext cx="3886200" cy="464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p>
        </p:txBody>
      </p:sp>
      <p:sp>
        <p:nvSpPr>
          <p:cNvPr id="53" name="Rectangle 52"/>
          <p:cNvSpPr/>
          <p:nvPr/>
        </p:nvSpPr>
        <p:spPr>
          <a:xfrm>
            <a:off x="304800" y="4267200"/>
            <a:ext cx="4419600" cy="990600"/>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eaLnBrk="1" fontAlgn="auto" hangingPunct="1">
              <a:spcBef>
                <a:spcPts val="0"/>
              </a:spcBef>
              <a:spcAft>
                <a:spcPts val="0"/>
              </a:spcAft>
              <a:defRPr/>
            </a:pPr>
            <a:endParaRPr lang="en-US" sz="1800"/>
          </a:p>
        </p:txBody>
      </p:sp>
      <p:sp>
        <p:nvSpPr>
          <p:cNvPr id="54" name="TextBox 53"/>
          <p:cNvSpPr txBox="1"/>
          <p:nvPr/>
        </p:nvSpPr>
        <p:spPr>
          <a:xfrm>
            <a:off x="2667000" y="4459288"/>
            <a:ext cx="1981200" cy="58477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lang="en-US" sz="1600" dirty="0"/>
              <a:t>Network Latencies Increase</a:t>
            </a:r>
          </a:p>
        </p:txBody>
      </p:sp>
      <p:sp>
        <p:nvSpPr>
          <p:cNvPr id="55" name="TextBox 54"/>
          <p:cNvSpPr txBox="1"/>
          <p:nvPr/>
        </p:nvSpPr>
        <p:spPr>
          <a:xfrm>
            <a:off x="304800" y="5345113"/>
            <a:ext cx="4419600" cy="36988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eaLnBrk="1" fontAlgn="auto" hangingPunct="1">
              <a:spcBef>
                <a:spcPts val="0"/>
              </a:spcBef>
              <a:spcAft>
                <a:spcPts val="0"/>
              </a:spcAft>
              <a:defRPr/>
            </a:pPr>
            <a:r>
              <a:rPr lang="en-US" sz="1800" dirty="0"/>
              <a:t>Send Times Increase</a:t>
            </a:r>
          </a:p>
        </p:txBody>
      </p:sp>
      <p:cxnSp>
        <p:nvCxnSpPr>
          <p:cNvPr id="56" name="Straight Arrow Connector 55"/>
          <p:cNvCxnSpPr/>
          <p:nvPr/>
        </p:nvCxnSpPr>
        <p:spPr>
          <a:xfrm rot="10800000" flipV="1">
            <a:off x="6781800" y="2667000"/>
            <a:ext cx="685800" cy="381000"/>
          </a:xfrm>
          <a:prstGeom prst="straightConnector1">
            <a:avLst/>
          </a:prstGeom>
          <a:ln w="254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6781800" y="4800600"/>
            <a:ext cx="762000" cy="381000"/>
          </a:xfrm>
          <a:prstGeom prst="straightConnector1">
            <a:avLst/>
          </a:prstGeom>
          <a:ln w="25400">
            <a:solidFill>
              <a:srgbClr val="0000FF"/>
            </a:solidFill>
            <a:prstDash val="dash"/>
            <a:tailEnd type="triangle" w="lg" len="med"/>
          </a:ln>
        </p:spPr>
        <p:style>
          <a:lnRef idx="1">
            <a:schemeClr val="accent1"/>
          </a:lnRef>
          <a:fillRef idx="0">
            <a:schemeClr val="accent1"/>
          </a:fillRef>
          <a:effectRef idx="0">
            <a:schemeClr val="accent1"/>
          </a:effectRef>
          <a:fontRef idx="minor">
            <a:schemeClr val="tx1"/>
          </a:fontRef>
        </p:style>
      </p:cxnSp>
      <p:pic>
        <p:nvPicPr>
          <p:cNvPr id="79" name="Picture 78" descr="flag_USA.gif"/>
          <p:cNvPicPr>
            <a:picLocks noChangeAspect="1"/>
          </p:cNvPicPr>
          <p:nvPr/>
        </p:nvPicPr>
        <p:blipFill>
          <a:blip r:embed="rId5" cstate="print"/>
          <a:srcRect/>
          <a:stretch>
            <a:fillRect/>
          </a:stretch>
        </p:blipFill>
        <p:spPr bwMode="auto">
          <a:xfrm>
            <a:off x="415925" y="4572000"/>
            <a:ext cx="498475" cy="350838"/>
          </a:xfrm>
          <a:prstGeom prst="rect">
            <a:avLst/>
          </a:prstGeom>
          <a:noFill/>
          <a:ln w="9525">
            <a:noFill/>
            <a:miter lim="800000"/>
            <a:headEnd/>
            <a:tailEnd/>
          </a:ln>
        </p:spPr>
      </p:pic>
      <p:pic>
        <p:nvPicPr>
          <p:cNvPr id="84" name="Picture 83" descr="flag_Canada.gif"/>
          <p:cNvPicPr>
            <a:picLocks noChangeAspect="1"/>
          </p:cNvPicPr>
          <p:nvPr/>
        </p:nvPicPr>
        <p:blipFill>
          <a:blip r:embed="rId6" cstate="print"/>
          <a:srcRect/>
          <a:stretch>
            <a:fillRect/>
          </a:stretch>
        </p:blipFill>
        <p:spPr bwMode="auto">
          <a:xfrm>
            <a:off x="1573213" y="4343400"/>
            <a:ext cx="484187" cy="339725"/>
          </a:xfrm>
          <a:prstGeom prst="rect">
            <a:avLst/>
          </a:prstGeom>
          <a:noFill/>
          <a:ln w="9525">
            <a:noFill/>
            <a:miter lim="800000"/>
            <a:headEnd/>
            <a:tailEnd/>
          </a:ln>
        </p:spPr>
      </p:pic>
      <p:pic>
        <p:nvPicPr>
          <p:cNvPr id="85" name="Picture 84" descr="flag_India.gif"/>
          <p:cNvPicPr>
            <a:picLocks noChangeAspect="1"/>
          </p:cNvPicPr>
          <p:nvPr/>
        </p:nvPicPr>
        <p:blipFill>
          <a:blip r:embed="rId7" cstate="print"/>
          <a:srcRect/>
          <a:stretch>
            <a:fillRect/>
          </a:stretch>
        </p:blipFill>
        <p:spPr bwMode="auto">
          <a:xfrm>
            <a:off x="1562100" y="4851400"/>
            <a:ext cx="495300" cy="330200"/>
          </a:xfrm>
          <a:prstGeom prst="rect">
            <a:avLst/>
          </a:prstGeom>
          <a:noFill/>
          <a:ln w="9525">
            <a:noFill/>
            <a:miter lim="800000"/>
            <a:headEnd/>
            <a:tailEnd/>
          </a:ln>
        </p:spPr>
      </p:pic>
      <p:sp>
        <p:nvSpPr>
          <p:cNvPr id="93" name="Explosion 1 92"/>
          <p:cNvSpPr/>
          <p:nvPr/>
        </p:nvSpPr>
        <p:spPr bwMode="auto">
          <a:xfrm>
            <a:off x="914400" y="4419600"/>
            <a:ext cx="660400" cy="695325"/>
          </a:xfrm>
          <a:prstGeom prst="irregularSeal1">
            <a:avLst/>
          </a:prstGeom>
        </p:spPr>
        <p:style>
          <a:lnRef idx="1">
            <a:schemeClr val="accent3"/>
          </a:lnRef>
          <a:fillRef idx="2">
            <a:schemeClr val="accent3"/>
          </a:fillRef>
          <a:effectRef idx="1">
            <a:schemeClr val="accent3"/>
          </a:effectRef>
          <a:fontRef idx="minor">
            <a:schemeClr val="dk1"/>
          </a:fontRef>
        </p:style>
        <p:txBody>
          <a:bodyPr anchor="ctr"/>
          <a:lstStyle/>
          <a:p>
            <a:pPr eaLnBrk="1" fontAlgn="auto" hangingPunct="1">
              <a:spcBef>
                <a:spcPts val="0"/>
              </a:spcBef>
              <a:spcAft>
                <a:spcPts val="0"/>
              </a:spcAft>
              <a:defRPr/>
            </a:pPr>
            <a:endParaRPr lang="en-US" sz="1800"/>
          </a:p>
        </p:txBody>
      </p:sp>
      <p:cxnSp>
        <p:nvCxnSpPr>
          <p:cNvPr id="91" name="Straight Arrow Connector 90"/>
          <p:cNvCxnSpPr>
            <a:stCxn id="79" idx="3"/>
            <a:endCxn id="84" idx="1"/>
          </p:cNvCxnSpPr>
          <p:nvPr/>
        </p:nvCxnSpPr>
        <p:spPr>
          <a:xfrm flipV="1">
            <a:off x="914400" y="4513263"/>
            <a:ext cx="658813" cy="233362"/>
          </a:xfrm>
          <a:prstGeom prst="straightConnector1">
            <a:avLst/>
          </a:prstGeom>
          <a:ln w="2540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stCxn id="79" idx="3"/>
            <a:endCxn id="85" idx="1"/>
          </p:cNvCxnSpPr>
          <p:nvPr/>
        </p:nvCxnSpPr>
        <p:spPr>
          <a:xfrm>
            <a:off x="914400" y="4746625"/>
            <a:ext cx="647700" cy="269875"/>
          </a:xfrm>
          <a:prstGeom prst="straightConnector1">
            <a:avLst/>
          </a:prstGeom>
          <a:ln w="2540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stCxn id="55" idx="3"/>
          </p:cNvCxnSpPr>
          <p:nvPr/>
        </p:nvCxnSpPr>
        <p:spPr>
          <a:xfrm flipV="1">
            <a:off x="4724400" y="2971800"/>
            <a:ext cx="2438400" cy="2559050"/>
          </a:xfrm>
          <a:prstGeom prst="straightConnector1">
            <a:avLst/>
          </a:prstGeom>
          <a:ln w="254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a:stCxn id="55" idx="3"/>
          </p:cNvCxnSpPr>
          <p:nvPr/>
        </p:nvCxnSpPr>
        <p:spPr>
          <a:xfrm flipV="1">
            <a:off x="4724400" y="5029200"/>
            <a:ext cx="2209800" cy="501650"/>
          </a:xfrm>
          <a:prstGeom prst="straightConnector1">
            <a:avLst/>
          </a:prstGeom>
          <a:ln w="254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5257800" y="2895600"/>
            <a:ext cx="1219200" cy="6096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en-US" sz="1800" dirty="0"/>
              <a:t>Forward Input</a:t>
            </a:r>
          </a:p>
        </p:txBody>
      </p:sp>
      <p:sp>
        <p:nvSpPr>
          <p:cNvPr id="71" name="Rectangle 70"/>
          <p:cNvSpPr/>
          <p:nvPr/>
        </p:nvSpPr>
        <p:spPr>
          <a:xfrm>
            <a:off x="5943600" y="1371600"/>
            <a:ext cx="1066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800" dirty="0"/>
              <a:t>Master</a:t>
            </a:r>
          </a:p>
        </p:txBody>
      </p:sp>
      <p:sp>
        <p:nvSpPr>
          <p:cNvPr id="73" name="Rectangle 72"/>
          <p:cNvSpPr/>
          <p:nvPr/>
        </p:nvSpPr>
        <p:spPr>
          <a:xfrm>
            <a:off x="7086600" y="1371600"/>
            <a:ext cx="9144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800" dirty="0"/>
              <a:t>Slave</a:t>
            </a:r>
          </a:p>
        </p:txBody>
      </p:sp>
      <p:pic>
        <p:nvPicPr>
          <p:cNvPr id="75" name="~PP322.WAV">
            <a:hlinkClick r:id="" action="ppaction://media"/>
          </p:cNvPr>
          <p:cNvPicPr>
            <a:picLocks noRot="1" noChangeAspect="1"/>
          </p:cNvPicPr>
          <p:nvPr>
            <a:wavAudioFile r:embed="rId2" name="~PP322.WAV"/>
          </p:nvPr>
        </p:nvPicPr>
        <p:blipFill>
          <a:blip r:embed="rId8" cstate="print"/>
          <a:stretch>
            <a:fillRect/>
          </a:stretch>
        </p:blipFill>
        <p:spPr>
          <a:xfrm>
            <a:off x="8724900" y="6438900"/>
            <a:ext cx="304800" cy="304800"/>
          </a:xfrm>
          <a:prstGeom prst="rect">
            <a:avLst/>
          </a:prstGeom>
        </p:spPr>
      </p:pic>
    </p:spTree>
    <p:custDataLst>
      <p:tags r:id="rId1"/>
    </p:custDataLst>
  </p:cSld>
  <p:clrMapOvr>
    <a:masterClrMapping/>
  </p:clrMapOvr>
  <p:transition advTm="7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6"/>
                                        </p:tgtEl>
                                        <p:attrNameLst>
                                          <p:attrName>style.visibility</p:attrName>
                                        </p:attrNameLst>
                                      </p:cBhvr>
                                      <p:to>
                                        <p:strVal val="visible"/>
                                      </p:to>
                                    </p:set>
                                    <p:animEffect transition="in" filter="fade">
                                      <p:cBhvr>
                                        <p:cTn id="21" dur="1000"/>
                                        <p:tgtEl>
                                          <p:spTgt spid="96"/>
                                        </p:tgtEl>
                                      </p:cBhvr>
                                    </p:animEffect>
                                  </p:childTnLst>
                                </p:cTn>
                              </p:par>
                              <p:par>
                                <p:cTn id="22" presetID="10" presetClass="entr" presetSubtype="0" fill="hold" nodeType="withEffect">
                                  <p:stCondLst>
                                    <p:cond delay="0"/>
                                  </p:stCondLst>
                                  <p:childTnLst>
                                    <p:set>
                                      <p:cBhvr>
                                        <p:cTn id="23" dur="1" fill="hold">
                                          <p:stCondLst>
                                            <p:cond delay="0"/>
                                          </p:stCondLst>
                                        </p:cTn>
                                        <p:tgtEl>
                                          <p:spTgt spid="85"/>
                                        </p:tgtEl>
                                        <p:attrNameLst>
                                          <p:attrName>style.visibility</p:attrName>
                                        </p:attrNameLst>
                                      </p:cBhvr>
                                      <p:to>
                                        <p:strVal val="visible"/>
                                      </p:to>
                                    </p:set>
                                    <p:animEffect transition="in" filter="fade">
                                      <p:cBhvr>
                                        <p:cTn id="24" dur="1000"/>
                                        <p:tgtEl>
                                          <p:spTgt spid="85"/>
                                        </p:tgtEl>
                                      </p:cBhvr>
                                    </p:animEffect>
                                  </p:childTnLst>
                                </p:cTn>
                              </p:par>
                              <p:par>
                                <p:cTn id="25" presetID="10" presetClass="exit" presetSubtype="0" fill="hold" nodeType="withEffect">
                                  <p:stCondLst>
                                    <p:cond delay="0"/>
                                  </p:stCondLst>
                                  <p:childTnLst>
                                    <p:animEffect transition="out" filter="fade">
                                      <p:cBhvr>
                                        <p:cTn id="26" dur="1000"/>
                                        <p:tgtEl>
                                          <p:spTgt spid="91"/>
                                        </p:tgtEl>
                                      </p:cBhvr>
                                    </p:animEffect>
                                    <p:set>
                                      <p:cBhvr>
                                        <p:cTn id="27" dur="1" fill="hold">
                                          <p:stCondLst>
                                            <p:cond delay="999"/>
                                          </p:stCondLst>
                                        </p:cTn>
                                        <p:tgtEl>
                                          <p:spTgt spid="91"/>
                                        </p:tgtEl>
                                        <p:attrNameLst>
                                          <p:attrName>style.visibility</p:attrName>
                                        </p:attrNameLst>
                                      </p:cBhvr>
                                      <p:to>
                                        <p:strVal val="hidden"/>
                                      </p:to>
                                    </p:set>
                                  </p:childTnLst>
                                </p:cTn>
                              </p:par>
                              <p:par>
                                <p:cTn id="28" presetID="9" presetClass="emph" presetSubtype="0" nodeType="withEffect">
                                  <p:stCondLst>
                                    <p:cond delay="0"/>
                                  </p:stCondLst>
                                  <p:childTnLst>
                                    <p:set>
                                      <p:cBhvr rctx="PPT">
                                        <p:cTn id="29" dur="indefinite"/>
                                        <p:tgtEl>
                                          <p:spTgt spid="84"/>
                                        </p:tgtEl>
                                        <p:attrNameLst>
                                          <p:attrName>style.opacity</p:attrName>
                                        </p:attrNameLst>
                                      </p:cBhvr>
                                      <p:to>
                                        <p:strVal val="0.25"/>
                                      </p:to>
                                    </p:set>
                                    <p:animEffect filter="image" prLst="opacity: 0.25">
                                      <p:cBhvr rctx="IE">
                                        <p:cTn id="30" dur="indefinite"/>
                                        <p:tgtEl>
                                          <p:spTgt spid="84"/>
                                        </p:tgtEl>
                                      </p:cBhvr>
                                    </p:animEffect>
                                  </p:childTnLst>
                                </p:cTn>
                              </p:par>
                              <p:par>
                                <p:cTn id="31" presetID="26" presetClass="emph" presetSubtype="0" repeatCount="2000" fill="hold" nodeType="withEffect">
                                  <p:stCondLst>
                                    <p:cond delay="0"/>
                                  </p:stCondLst>
                                  <p:childTnLst>
                                    <p:animEffect transition="out" filter="fade">
                                      <p:cBhvr>
                                        <p:cTn id="32" dur="500" tmFilter="0, 0; .2, .5; .8, .5; 1, 0"/>
                                        <p:tgtEl>
                                          <p:spTgt spid="85"/>
                                        </p:tgtEl>
                                      </p:cBhvr>
                                    </p:animEffect>
                                    <p:animScale>
                                      <p:cBhvr>
                                        <p:cTn id="33" dur="250" autoRev="1" fill="hold"/>
                                        <p:tgtEl>
                                          <p:spTgt spid="85"/>
                                        </p:tgtEl>
                                      </p:cBhvr>
                                      <p:by x="105000" y="105000"/>
                                    </p:animScale>
                                  </p:childTnLst>
                                </p:cTn>
                              </p:par>
                              <p:par>
                                <p:cTn id="34" presetID="26" presetClass="emph" presetSubtype="0" repeatCount="2000" fill="hold" nodeType="withEffect">
                                  <p:stCondLst>
                                    <p:cond delay="0"/>
                                  </p:stCondLst>
                                  <p:childTnLst>
                                    <p:animEffect transition="out" filter="fade">
                                      <p:cBhvr>
                                        <p:cTn id="35" dur="500" tmFilter="0, 0; .2, .5; .8, .5; 1, 0"/>
                                        <p:tgtEl>
                                          <p:spTgt spid="96"/>
                                        </p:tgtEl>
                                      </p:cBhvr>
                                    </p:animEffect>
                                    <p:animScale>
                                      <p:cBhvr>
                                        <p:cTn id="36" dur="250" autoRev="1" fill="hold"/>
                                        <p:tgtEl>
                                          <p:spTgt spid="96"/>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0" presetClass="exit" presetSubtype="0" fill="hold" nodeType="withEffect">
                                  <p:stCondLst>
                                    <p:cond delay="0"/>
                                  </p:stCondLst>
                                  <p:childTnLst>
                                    <p:animEffect transition="out" filter="fade">
                                      <p:cBhvr>
                                        <p:cTn id="46" dur="1000"/>
                                        <p:tgtEl>
                                          <p:spTgt spid="67"/>
                                        </p:tgtEl>
                                      </p:cBhvr>
                                    </p:animEffect>
                                    <p:set>
                                      <p:cBhvr>
                                        <p:cTn id="47" dur="1" fill="hold">
                                          <p:stCondLst>
                                            <p:cond delay="999"/>
                                          </p:stCondLst>
                                        </p:cTn>
                                        <p:tgtEl>
                                          <p:spTgt spid="67"/>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1000"/>
                                        <p:tgtEl>
                                          <p:spTgt spid="56"/>
                                        </p:tgtEl>
                                      </p:cBhvr>
                                    </p:animEffect>
                                  </p:childTnLst>
                                </p:cTn>
                              </p:par>
                              <p:par>
                                <p:cTn id="51" presetID="10" presetClass="exit" presetSubtype="0" fill="hold" nodeType="withEffect">
                                  <p:stCondLst>
                                    <p:cond delay="0"/>
                                  </p:stCondLst>
                                  <p:childTnLst>
                                    <p:animEffect transition="out" filter="fade">
                                      <p:cBhvr>
                                        <p:cTn id="52" dur="1000"/>
                                        <p:tgtEl>
                                          <p:spTgt spid="83"/>
                                        </p:tgtEl>
                                      </p:cBhvr>
                                    </p:animEffect>
                                    <p:set>
                                      <p:cBhvr>
                                        <p:cTn id="53" dur="1" fill="hold">
                                          <p:stCondLst>
                                            <p:cond delay="999"/>
                                          </p:stCondLst>
                                        </p:cTn>
                                        <p:tgtEl>
                                          <p:spTgt spid="83"/>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1000"/>
                                        <p:tgtEl>
                                          <p:spTgt spid="63"/>
                                        </p:tgtEl>
                                      </p:cBhvr>
                                    </p:animEffect>
                                  </p:childTnLst>
                                </p:cTn>
                              </p:par>
                              <p:par>
                                <p:cTn id="57" presetID="0" presetClass="path" presetSubtype="0" accel="50000" decel="50000" fill="hold" nodeType="withEffect">
                                  <p:stCondLst>
                                    <p:cond delay="0"/>
                                  </p:stCondLst>
                                  <p:childTnLst>
                                    <p:animMotion origin="layout" path="M 0 0 L 0 0.02222 " pathEditMode="relative" ptsTypes="AA">
                                      <p:cBhvr>
                                        <p:cTn id="58" dur="1000" fill="hold"/>
                                        <p:tgtEl>
                                          <p:spTgt spid="26"/>
                                        </p:tgtEl>
                                        <p:attrNameLst>
                                          <p:attrName>ppt_x</p:attrName>
                                          <p:attrName>ppt_y</p:attrName>
                                        </p:attrNameLst>
                                      </p:cBhvr>
                                    </p:animMotion>
                                  </p:childTnLst>
                                </p:cTn>
                              </p:par>
                              <p:par>
                                <p:cTn id="59" presetID="0" presetClass="path" presetSubtype="0" accel="50000" decel="50000" fill="hold" nodeType="withEffect">
                                  <p:stCondLst>
                                    <p:cond delay="0"/>
                                  </p:stCondLst>
                                  <p:childTnLst>
                                    <p:animMotion origin="layout" path="M 0 0 L 0 0.02222 " pathEditMode="relative" ptsTypes="AA">
                                      <p:cBhvr>
                                        <p:cTn id="60" dur="1000" fill="hold"/>
                                        <p:tgtEl>
                                          <p:spTgt spid="27"/>
                                        </p:tgtEl>
                                        <p:attrNameLst>
                                          <p:attrName>ppt_x</p:attrName>
                                          <p:attrName>ppt_y</p:attrName>
                                        </p:attrNameLst>
                                      </p:cBhvr>
                                    </p:animMotion>
                                  </p:childTnLst>
                                </p:cTn>
                              </p:par>
                              <p:par>
                                <p:cTn id="61" presetID="0" presetClass="path" presetSubtype="0" accel="50000" decel="50000" fill="hold" nodeType="withEffect">
                                  <p:stCondLst>
                                    <p:cond delay="0"/>
                                  </p:stCondLst>
                                  <p:childTnLst>
                                    <p:animMotion origin="layout" path="M 0 0 L 0 0.02222 " pathEditMode="relative" ptsTypes="AA">
                                      <p:cBhvr>
                                        <p:cTn id="62" dur="1000" fill="hold"/>
                                        <p:tgtEl>
                                          <p:spTgt spid="28"/>
                                        </p:tgtEl>
                                        <p:attrNameLst>
                                          <p:attrName>ppt_x</p:attrName>
                                          <p:attrName>ppt_y</p:attrName>
                                        </p:attrNameLst>
                                      </p:cBhvr>
                                    </p:animMotion>
                                  </p:childTnLst>
                                </p:cTn>
                              </p:par>
                              <p:par>
                                <p:cTn id="63" presetID="0" presetClass="path" presetSubtype="0" accel="50000" decel="50000" fill="hold" nodeType="withEffect">
                                  <p:stCondLst>
                                    <p:cond delay="0"/>
                                  </p:stCondLst>
                                  <p:childTnLst>
                                    <p:animMotion origin="layout" path="M 0 0 L 0 0.02222 " pathEditMode="relative" ptsTypes="AA">
                                      <p:cBhvr>
                                        <p:cTn id="64" dur="1000" fill="hold"/>
                                        <p:tgtEl>
                                          <p:spTgt spid="29"/>
                                        </p:tgtEl>
                                        <p:attrNameLst>
                                          <p:attrName>ppt_x</p:attrName>
                                          <p:attrName>ppt_y</p:attrName>
                                        </p:attrNameLst>
                                      </p:cBhvr>
                                    </p:animMotion>
                                  </p:childTnLst>
                                </p:cTn>
                              </p:par>
                              <p:par>
                                <p:cTn id="65" presetID="0" presetClass="path" presetSubtype="0" accel="50000" decel="50000" fill="hold" nodeType="withEffect">
                                  <p:stCondLst>
                                    <p:cond delay="0"/>
                                  </p:stCondLst>
                                  <p:childTnLst>
                                    <p:animMotion origin="layout" path="M 0 0 L 0 0.02222 " pathEditMode="relative" ptsTypes="AA">
                                      <p:cBhvr>
                                        <p:cTn id="66" dur="1000" fill="hold"/>
                                        <p:tgtEl>
                                          <p:spTgt spid="30"/>
                                        </p:tgtEl>
                                        <p:attrNameLst>
                                          <p:attrName>ppt_x</p:attrName>
                                          <p:attrName>ppt_y</p:attrName>
                                        </p:attrNameLst>
                                      </p:cBhvr>
                                    </p:animMotion>
                                  </p:childTnLst>
                                </p:cTn>
                              </p:par>
                              <p:par>
                                <p:cTn id="67" presetID="0" presetClass="path" presetSubtype="0" accel="50000" decel="50000" fill="hold" nodeType="withEffect">
                                  <p:stCondLst>
                                    <p:cond delay="0"/>
                                  </p:stCondLst>
                                  <p:childTnLst>
                                    <p:animMotion origin="layout" path="M 0 0 L 0 0.02222 " pathEditMode="relative" ptsTypes="AA">
                                      <p:cBhvr>
                                        <p:cTn id="68" dur="1000" fill="hold"/>
                                        <p:tgtEl>
                                          <p:spTgt spid="34"/>
                                        </p:tgtEl>
                                        <p:attrNameLst>
                                          <p:attrName>ppt_x</p:attrName>
                                          <p:attrName>ppt_y</p:attrName>
                                        </p:attrNameLst>
                                      </p:cBhvr>
                                    </p:animMotion>
                                  </p:childTnLst>
                                </p:cTn>
                              </p:par>
                              <p:par>
                                <p:cTn id="69" presetID="0" presetClass="path" presetSubtype="0" accel="50000" decel="50000" fill="hold" nodeType="withEffect">
                                  <p:stCondLst>
                                    <p:cond delay="0"/>
                                  </p:stCondLst>
                                  <p:childTnLst>
                                    <p:animMotion origin="layout" path="M 0 0 L 0 0.02222 " pathEditMode="relative" ptsTypes="AA">
                                      <p:cBhvr>
                                        <p:cTn id="70" dur="1000" fill="hold"/>
                                        <p:tgtEl>
                                          <p:spTgt spid="39"/>
                                        </p:tgtEl>
                                        <p:attrNameLst>
                                          <p:attrName>ppt_x</p:attrName>
                                          <p:attrName>ppt_y</p:attrName>
                                        </p:attrNameLst>
                                      </p:cBhvr>
                                    </p:animMotion>
                                  </p:childTnLst>
                                </p:cTn>
                              </p:par>
                              <p:par>
                                <p:cTn id="71" presetID="0" presetClass="path" presetSubtype="0" accel="50000" decel="50000" fill="hold" nodeType="withEffect">
                                  <p:stCondLst>
                                    <p:cond delay="0"/>
                                  </p:stCondLst>
                                  <p:childTnLst>
                                    <p:animMotion origin="layout" path="M 0 0 L 0 0.02222 " pathEditMode="relative" ptsTypes="AA">
                                      <p:cBhvr>
                                        <p:cTn id="72" dur="1000" fill="hold"/>
                                        <p:tgtEl>
                                          <p:spTgt spid="42"/>
                                        </p:tgtEl>
                                        <p:attrNameLst>
                                          <p:attrName>ppt_x</p:attrName>
                                          <p:attrName>ppt_y</p:attrName>
                                        </p:attrNameLst>
                                      </p:cBhvr>
                                    </p:animMotion>
                                  </p:childTnLst>
                                </p:cTn>
                              </p:par>
                              <p:par>
                                <p:cTn id="73" presetID="0" presetClass="path" presetSubtype="0" accel="50000" decel="50000" fill="hold" nodeType="withEffect">
                                  <p:stCondLst>
                                    <p:cond delay="0"/>
                                  </p:stCondLst>
                                  <p:childTnLst>
                                    <p:animMotion origin="layout" path="M 0 0 L 0 0.02222 " pathEditMode="relative" ptsTypes="AA">
                                      <p:cBhvr>
                                        <p:cTn id="74" dur="1000" fill="hold"/>
                                        <p:tgtEl>
                                          <p:spTgt spid="48"/>
                                        </p:tgtEl>
                                        <p:attrNameLst>
                                          <p:attrName>ppt_x</p:attrName>
                                          <p:attrName>ppt_y</p:attrName>
                                        </p:attrNameLst>
                                      </p:cBhvr>
                                    </p:animMotion>
                                  </p:childTnLst>
                                </p:cTn>
                              </p:par>
                              <p:par>
                                <p:cTn id="75" presetID="0" presetClass="path" presetSubtype="0" accel="50000" decel="50000" fill="hold" nodeType="withEffect">
                                  <p:stCondLst>
                                    <p:cond delay="0"/>
                                  </p:stCondLst>
                                  <p:childTnLst>
                                    <p:animMotion origin="layout" path="M 0 0 L 0 0.02222 " pathEditMode="relative" ptsTypes="AA">
                                      <p:cBhvr>
                                        <p:cTn id="76" dur="1000" fill="hold"/>
                                        <p:tgtEl>
                                          <p:spTgt spid="49"/>
                                        </p:tgtEl>
                                        <p:attrNameLst>
                                          <p:attrName>ppt_x</p:attrName>
                                          <p:attrName>ppt_y</p:attrName>
                                        </p:attrNameLst>
                                      </p:cBhvr>
                                    </p:animMotion>
                                  </p:childTnLst>
                                </p:cTn>
                              </p:par>
                              <p:par>
                                <p:cTn id="77" presetID="0" presetClass="path" presetSubtype="0" accel="50000" decel="50000" fill="hold" nodeType="withEffect">
                                  <p:stCondLst>
                                    <p:cond delay="0"/>
                                  </p:stCondLst>
                                  <p:childTnLst>
                                    <p:animMotion origin="layout" path="M 0 0 L 0 0.02222 " pathEditMode="relative" ptsTypes="AA">
                                      <p:cBhvr>
                                        <p:cTn id="78" dur="1000" fill="hold"/>
                                        <p:tgtEl>
                                          <p:spTgt spid="57"/>
                                        </p:tgtEl>
                                        <p:attrNameLst>
                                          <p:attrName>ppt_x</p:attrName>
                                          <p:attrName>ppt_y</p:attrName>
                                        </p:attrNameLst>
                                      </p:cBhvr>
                                    </p:animMotion>
                                  </p:childTnLst>
                                </p:cTn>
                              </p:par>
                              <p:par>
                                <p:cTn id="79" presetID="0" presetClass="path" presetSubtype="0" accel="50000" decel="50000" fill="hold" nodeType="withEffect">
                                  <p:stCondLst>
                                    <p:cond delay="0"/>
                                  </p:stCondLst>
                                  <p:childTnLst>
                                    <p:animMotion origin="layout" path="M 0 0 L 0 0.02222 " pathEditMode="relative" ptsTypes="AA">
                                      <p:cBhvr>
                                        <p:cTn id="80" dur="1000" fill="hold"/>
                                        <p:tgtEl>
                                          <p:spTgt spid="82"/>
                                        </p:tgtEl>
                                        <p:attrNameLst>
                                          <p:attrName>ppt_x</p:attrName>
                                          <p:attrName>ppt_y</p:attrName>
                                        </p:attrNameLst>
                                      </p:cBhvr>
                                    </p:animMotion>
                                  </p:childTnLst>
                                </p:cTn>
                              </p:par>
                              <p:par>
                                <p:cTn id="81" presetID="0" presetClass="path" presetSubtype="0" accel="50000" decel="50000" fill="hold" nodeType="withEffect">
                                  <p:stCondLst>
                                    <p:cond delay="0"/>
                                  </p:stCondLst>
                                  <p:childTnLst>
                                    <p:animMotion origin="layout" path="M 0 0 L 0 0.04445 " pathEditMode="relative" ptsTypes="AA">
                                      <p:cBhvr>
                                        <p:cTn id="82" dur="1000" fill="hold"/>
                                        <p:tgtEl>
                                          <p:spTgt spid="86"/>
                                        </p:tgtEl>
                                        <p:attrNameLst>
                                          <p:attrName>ppt_x</p:attrName>
                                          <p:attrName>ppt_y</p:attrName>
                                        </p:attrNameLst>
                                      </p:cBhvr>
                                    </p:animMotion>
                                  </p:childTnLst>
                                </p:cTn>
                              </p:par>
                              <p:par>
                                <p:cTn id="83" presetID="0" presetClass="path" presetSubtype="0" accel="50000" decel="50000" fill="hold" nodeType="withEffect">
                                  <p:stCondLst>
                                    <p:cond delay="0"/>
                                  </p:stCondLst>
                                  <p:childTnLst>
                                    <p:animMotion origin="layout" path="M 0 0 L 0 0.04445 " pathEditMode="relative" ptsTypes="AA">
                                      <p:cBhvr>
                                        <p:cTn id="84" dur="1000" fill="hold"/>
                                        <p:tgtEl>
                                          <p:spTgt spid="87"/>
                                        </p:tgtEl>
                                        <p:attrNameLst>
                                          <p:attrName>ppt_x</p:attrName>
                                          <p:attrName>ppt_y</p:attrName>
                                        </p:attrNameLst>
                                      </p:cBhvr>
                                    </p:animMotion>
                                  </p:childTnLst>
                                </p:cTn>
                              </p:par>
                              <p:par>
                                <p:cTn id="85" presetID="0" presetClass="path" presetSubtype="0" accel="50000" decel="50000" fill="hold" nodeType="withEffect">
                                  <p:stCondLst>
                                    <p:cond delay="0"/>
                                  </p:stCondLst>
                                  <p:childTnLst>
                                    <p:animMotion origin="layout" path="M 0 0 L 0 0.04445 " pathEditMode="relative" ptsTypes="AA">
                                      <p:cBhvr>
                                        <p:cTn id="86" dur="1000" fill="hold"/>
                                        <p:tgtEl>
                                          <p:spTgt spid="88"/>
                                        </p:tgtEl>
                                        <p:attrNameLst>
                                          <p:attrName>ppt_x</p:attrName>
                                          <p:attrName>ppt_y</p:attrName>
                                        </p:attrNameLst>
                                      </p:cBhvr>
                                    </p:animMotion>
                                  </p:childTnLst>
                                </p:cTn>
                              </p:par>
                              <p:par>
                                <p:cTn id="87" presetID="0" presetClass="path" presetSubtype="0" accel="50000" decel="50000" fill="hold" nodeType="withEffect">
                                  <p:stCondLst>
                                    <p:cond delay="0"/>
                                  </p:stCondLst>
                                  <p:childTnLst>
                                    <p:animMotion origin="layout" path="M 0 0 L 0 0.04445 " pathEditMode="relative" ptsTypes="AA">
                                      <p:cBhvr>
                                        <p:cTn id="88" dur="1000" fill="hold"/>
                                        <p:tgtEl>
                                          <p:spTgt spid="89"/>
                                        </p:tgtEl>
                                        <p:attrNameLst>
                                          <p:attrName>ppt_x</p:attrName>
                                          <p:attrName>ppt_y</p:attrName>
                                        </p:attrNameLst>
                                      </p:cBhvr>
                                    </p:animMotion>
                                  </p:childTnLst>
                                </p:cTn>
                              </p:par>
                              <p:par>
                                <p:cTn id="89" presetID="0" presetClass="path" presetSubtype="0" accel="50000" decel="50000" fill="hold" nodeType="withEffect">
                                  <p:stCondLst>
                                    <p:cond delay="0"/>
                                  </p:stCondLst>
                                  <p:childTnLst>
                                    <p:animMotion origin="layout" path="M -3.33333E-6 4.44444E-6 L -3.33333E-6 0.05555 " pathEditMode="relative" ptsTypes="AA">
                                      <p:cBhvr>
                                        <p:cTn id="90" dur="1000" fill="hold"/>
                                        <p:tgtEl>
                                          <p:spTgt spid="50"/>
                                        </p:tgtEl>
                                        <p:attrNameLst>
                                          <p:attrName>ppt_x</p:attrName>
                                          <p:attrName>ppt_y</p:attrName>
                                        </p:attrNameLst>
                                      </p:cBhvr>
                                    </p:animMotion>
                                  </p:childTnLst>
                                </p:cTn>
                              </p:par>
                              <p:par>
                                <p:cTn id="91" presetID="1" presetClass="entr" presetSubtype="0" fill="hold" nodeType="withEffect">
                                  <p:stCondLst>
                                    <p:cond delay="0"/>
                                  </p:stCondLst>
                                  <p:childTnLst>
                                    <p:set>
                                      <p:cBhvr>
                                        <p:cTn id="92" dur="1" fill="hold">
                                          <p:stCondLst>
                                            <p:cond delay="0"/>
                                          </p:stCondLst>
                                        </p:cTn>
                                        <p:tgtEl>
                                          <p:spTgt spid="99"/>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0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97" fill="hold" display="0">
                  <p:stCondLst>
                    <p:cond delay="indefinite"/>
                  </p:stCondLst>
                  <p:endCondLst>
                    <p:cond evt="onPrev" delay="0">
                      <p:tgtEl>
                        <p:sldTgt/>
                      </p:tgtEl>
                    </p:cond>
                    <p:cond evt="onStopAudio" delay="0">
                      <p:tgtEl>
                        <p:sldTgt/>
                      </p:tgtEl>
                    </p:cond>
                  </p:endCondLst>
                </p:cTn>
                <p:tgtEl>
                  <p:spTgt spid="75"/>
                </p:tgtEl>
              </p:cMediaNode>
            </p:audio>
          </p:childTnLst>
        </p:cTn>
      </p:par>
    </p:tnLst>
    <p:bldLst>
      <p:bldP spid="54" grpId="0" animBg="1"/>
      <p:bldP spid="93" grpId="0" animBg="1"/>
      <p:bldP spid="6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lide Number Placeholder 3"/>
          <p:cNvSpPr>
            <a:spLocks noGrp="1"/>
          </p:cNvSpPr>
          <p:nvPr>
            <p:ph type="sldNum" sz="quarter" idx="12"/>
          </p:nvPr>
        </p:nvSpPr>
        <p:spPr/>
        <p:txBody>
          <a:bodyPr/>
          <a:lstStyle/>
          <a:p>
            <a:fld id="{346AA028-B57C-4DB6-B609-4B69110E544D}" type="slidenum">
              <a:rPr lang="en-US"/>
              <a:pPr/>
              <a:t>26</a:t>
            </a:fld>
            <a:endParaRPr lang="en-US"/>
          </a:p>
        </p:txBody>
      </p:sp>
      <p:pic>
        <p:nvPicPr>
          <p:cNvPr id="67" name="Picture 22" descr="thinking man 1"/>
          <p:cNvPicPr>
            <a:picLocks noChangeAspect="1" noChangeArrowheads="1"/>
          </p:cNvPicPr>
          <p:nvPr/>
        </p:nvPicPr>
        <p:blipFill>
          <a:blip r:embed="rId5" cstate="print"/>
          <a:srcRect/>
          <a:stretch>
            <a:fillRect/>
          </a:stretch>
        </p:blipFill>
        <p:spPr bwMode="auto">
          <a:xfrm>
            <a:off x="457200" y="4398963"/>
            <a:ext cx="685800" cy="935037"/>
          </a:xfrm>
          <a:prstGeom prst="rect">
            <a:avLst/>
          </a:prstGeom>
          <a:noFill/>
          <a:ln w="9525">
            <a:noFill/>
            <a:miter lim="800000"/>
            <a:headEnd/>
            <a:tailEnd/>
          </a:ln>
        </p:spPr>
      </p:pic>
      <p:sp>
        <p:nvSpPr>
          <p:cNvPr id="1551363" name="Title 1"/>
          <p:cNvSpPr>
            <a:spLocks noGrp="1"/>
          </p:cNvSpPr>
          <p:nvPr>
            <p:ph type="title" idx="4294967295"/>
          </p:nvPr>
        </p:nvSpPr>
        <p:spPr>
          <a:xfrm>
            <a:off x="152400" y="274638"/>
            <a:ext cx="8839200" cy="1143000"/>
          </a:xfrm>
        </p:spPr>
        <p:txBody>
          <a:bodyPr/>
          <a:lstStyle/>
          <a:p>
            <a:pPr eaLnBrk="1" hangingPunct="1"/>
            <a:r>
              <a:rPr lang="en-US"/>
              <a:t>Think Times</a:t>
            </a:r>
          </a:p>
        </p:txBody>
      </p:sp>
      <p:sp>
        <p:nvSpPr>
          <p:cNvPr id="9" name="Oval 8"/>
          <p:cNvSpPr>
            <a:spLocks noChangeArrowheads="1"/>
          </p:cNvSpPr>
          <p:nvPr/>
        </p:nvSpPr>
        <p:spPr bwMode="auto">
          <a:xfrm>
            <a:off x="1143000" y="19812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endParaRPr lang="en-US" sz="2800" baseline="-25000" dirty="0"/>
          </a:p>
        </p:txBody>
      </p:sp>
      <p:sp>
        <p:nvSpPr>
          <p:cNvPr id="10" name="Oval 9"/>
          <p:cNvSpPr>
            <a:spLocks noChangeArrowheads="1"/>
          </p:cNvSpPr>
          <p:nvPr/>
        </p:nvSpPr>
        <p:spPr bwMode="auto">
          <a:xfrm>
            <a:off x="2209800" y="1981200"/>
            <a:ext cx="533400" cy="5334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wrap="none" anchor="ctr"/>
          <a:lstStyle/>
          <a:p>
            <a:pPr>
              <a:spcBef>
                <a:spcPct val="0"/>
              </a:spcBef>
              <a:defRPr/>
            </a:pPr>
            <a:r>
              <a:rPr lang="en-US" sz="1800" dirty="0" err="1">
                <a:solidFill>
                  <a:schemeClr val="tx1">
                    <a:alpha val="100000"/>
                  </a:schemeClr>
                </a:solidFill>
              </a:rPr>
              <a:t>U</a:t>
            </a:r>
            <a:r>
              <a:rPr lang="en-US" sz="2800" baseline="-25000" dirty="0" err="1">
                <a:solidFill>
                  <a:schemeClr val="tx1">
                    <a:alpha val="100000"/>
                  </a:schemeClr>
                </a:solidFill>
              </a:rPr>
              <a:t>j</a:t>
            </a:r>
            <a:endParaRPr lang="en-US" sz="2800" baseline="-25000" dirty="0"/>
          </a:p>
        </p:txBody>
      </p:sp>
      <p:sp>
        <p:nvSpPr>
          <p:cNvPr id="11" name="Oval 10"/>
          <p:cNvSpPr>
            <a:spLocks noChangeArrowheads="1"/>
          </p:cNvSpPr>
          <p:nvPr/>
        </p:nvSpPr>
        <p:spPr bwMode="auto">
          <a:xfrm>
            <a:off x="1143000" y="33528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sp>
        <p:nvSpPr>
          <p:cNvPr id="12" name="Oval 11"/>
          <p:cNvSpPr>
            <a:spLocks noChangeArrowheads="1"/>
          </p:cNvSpPr>
          <p:nvPr/>
        </p:nvSpPr>
        <p:spPr bwMode="auto">
          <a:xfrm>
            <a:off x="3276600" y="19812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p>
        </p:txBody>
      </p:sp>
      <p:sp>
        <p:nvSpPr>
          <p:cNvPr id="13" name="Oval 12"/>
          <p:cNvSpPr>
            <a:spLocks noChangeArrowheads="1"/>
          </p:cNvSpPr>
          <p:nvPr/>
        </p:nvSpPr>
        <p:spPr bwMode="auto">
          <a:xfrm>
            <a:off x="3276600" y="33528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cxnSp>
        <p:nvCxnSpPr>
          <p:cNvPr id="14" name="Straight Arrow Connector 13"/>
          <p:cNvCxnSpPr/>
          <p:nvPr/>
        </p:nvCxnSpPr>
        <p:spPr>
          <a:xfrm rot="5400000">
            <a:off x="1600200" y="2667000"/>
            <a:ext cx="685800" cy="53340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828800" y="3657600"/>
            <a:ext cx="12954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6200000">
            <a:off x="1676400" y="2743200"/>
            <a:ext cx="685800" cy="53340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2" name="Group 24"/>
          <p:cNvGrpSpPr>
            <a:grpSpLocks/>
          </p:cNvGrpSpPr>
          <p:nvPr/>
        </p:nvGrpSpPr>
        <p:grpSpPr bwMode="auto">
          <a:xfrm>
            <a:off x="1600200" y="3886200"/>
            <a:ext cx="304800" cy="304800"/>
            <a:chOff x="533400" y="3048000"/>
            <a:chExt cx="381000" cy="381000"/>
          </a:xfrm>
        </p:grpSpPr>
        <p:sp>
          <p:nvSpPr>
            <p:cNvPr id="19" name="Oval 18"/>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20" name="Pie 19"/>
            <p:cNvSpPr/>
            <p:nvPr/>
          </p:nvSpPr>
          <p:spPr>
            <a:xfrm>
              <a:off x="533400" y="3048000"/>
              <a:ext cx="381000" cy="381000"/>
            </a:xfrm>
            <a:prstGeom prst="pie">
              <a:avLst>
                <a:gd name="adj1" fmla="val 3068800"/>
                <a:gd name="adj2" fmla="val 16200000"/>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endParaRPr lang="en-US" sz="1800">
                <a:solidFill>
                  <a:schemeClr val="tx1"/>
                </a:solidFill>
              </a:endParaRPr>
            </a:p>
          </p:txBody>
        </p:sp>
      </p:grpSp>
      <p:grpSp>
        <p:nvGrpSpPr>
          <p:cNvPr id="3" name="Group 24"/>
          <p:cNvGrpSpPr>
            <a:grpSpLocks/>
          </p:cNvGrpSpPr>
          <p:nvPr/>
        </p:nvGrpSpPr>
        <p:grpSpPr bwMode="auto">
          <a:xfrm>
            <a:off x="2667000" y="1600200"/>
            <a:ext cx="304800" cy="304800"/>
            <a:chOff x="533400" y="3048000"/>
            <a:chExt cx="381000" cy="381000"/>
          </a:xfrm>
        </p:grpSpPr>
        <p:sp>
          <p:nvSpPr>
            <p:cNvPr id="22" name="Oval 21"/>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23" name="Pie 22"/>
            <p:cNvSpPr/>
            <p:nvPr/>
          </p:nvSpPr>
          <p:spPr>
            <a:xfrm>
              <a:off x="533400" y="3048000"/>
              <a:ext cx="381000" cy="381000"/>
            </a:xfrm>
            <a:prstGeom prst="pi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endParaRPr lang="en-US" sz="1800">
                <a:solidFill>
                  <a:schemeClr val="tx1"/>
                </a:solidFill>
              </a:endParaRPr>
            </a:p>
          </p:txBody>
        </p:sp>
      </p:grpSp>
      <p:cxnSp>
        <p:nvCxnSpPr>
          <p:cNvPr id="26" name="Straight Connector 25"/>
          <p:cNvCxnSpPr/>
          <p:nvPr/>
        </p:nvCxnSpPr>
        <p:spPr>
          <a:xfrm>
            <a:off x="6629400" y="51800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629400" y="31226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629400" y="21447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34" name="Left Brace 33"/>
          <p:cNvSpPr/>
          <p:nvPr/>
        </p:nvSpPr>
        <p:spPr>
          <a:xfrm>
            <a:off x="6477000" y="2144713"/>
            <a:ext cx="228600" cy="979487"/>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39" name="Straight Connector 38"/>
          <p:cNvCxnSpPr/>
          <p:nvPr/>
        </p:nvCxnSpPr>
        <p:spPr>
          <a:xfrm rot="5400000">
            <a:off x="6292850" y="2633663"/>
            <a:ext cx="979487" cy="1588"/>
          </a:xfrm>
          <a:prstGeom prst="line">
            <a:avLst/>
          </a:prstGeom>
        </p:spPr>
        <p:style>
          <a:lnRef idx="1">
            <a:schemeClr val="accent1"/>
          </a:lnRef>
          <a:fillRef idx="0">
            <a:schemeClr val="accent1"/>
          </a:fillRef>
          <a:effectRef idx="0">
            <a:schemeClr val="accent1"/>
          </a:effectRef>
          <a:fontRef idx="minor">
            <a:schemeClr val="tx1"/>
          </a:fontRef>
        </p:style>
      </p:cxnSp>
      <p:sp>
        <p:nvSpPr>
          <p:cNvPr id="42" name="Left Brace 41"/>
          <p:cNvSpPr/>
          <p:nvPr/>
        </p:nvSpPr>
        <p:spPr>
          <a:xfrm>
            <a:off x="6477000" y="3124200"/>
            <a:ext cx="228600" cy="20574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48" name="Rectangle 47"/>
          <p:cNvSpPr/>
          <p:nvPr/>
        </p:nvSpPr>
        <p:spPr>
          <a:xfrm>
            <a:off x="5410200" y="2362200"/>
            <a:ext cx="990600" cy="6096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eaLnBrk="1" fontAlgn="auto" hangingPunct="1">
              <a:spcBef>
                <a:spcPts val="0"/>
              </a:spcBef>
              <a:spcAft>
                <a:spcPts val="0"/>
              </a:spcAft>
              <a:defRPr/>
            </a:pPr>
            <a:r>
              <a:rPr lang="en-US" sz="1800" dirty="0"/>
              <a:t>Process Input</a:t>
            </a:r>
          </a:p>
        </p:txBody>
      </p:sp>
      <p:sp>
        <p:nvSpPr>
          <p:cNvPr id="49" name="Rectangle 48"/>
          <p:cNvSpPr/>
          <p:nvPr/>
        </p:nvSpPr>
        <p:spPr>
          <a:xfrm>
            <a:off x="5410200" y="3657600"/>
            <a:ext cx="990600" cy="6096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eaLnBrk="1" fontAlgn="auto" hangingPunct="1">
              <a:spcBef>
                <a:spcPts val="0"/>
              </a:spcBef>
              <a:spcAft>
                <a:spcPts val="0"/>
              </a:spcAft>
              <a:defRPr/>
            </a:pPr>
            <a:r>
              <a:rPr lang="en-US" sz="1800" dirty="0"/>
              <a:t>Send Output</a:t>
            </a:r>
          </a:p>
        </p:txBody>
      </p:sp>
      <p:sp>
        <p:nvSpPr>
          <p:cNvPr id="50" name="Rectangle 49"/>
          <p:cNvSpPr/>
          <p:nvPr/>
        </p:nvSpPr>
        <p:spPr>
          <a:xfrm>
            <a:off x="7772400" y="3048000"/>
            <a:ext cx="990600" cy="685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US" sz="1800" dirty="0"/>
              <a:t>Process Output</a:t>
            </a:r>
          </a:p>
        </p:txBody>
      </p:sp>
      <p:cxnSp>
        <p:nvCxnSpPr>
          <p:cNvPr id="82" name="Straight Connector 81"/>
          <p:cNvCxnSpPr/>
          <p:nvPr/>
        </p:nvCxnSpPr>
        <p:spPr>
          <a:xfrm rot="5400000">
            <a:off x="5753894" y="4152106"/>
            <a:ext cx="2057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6781800" y="3276600"/>
            <a:ext cx="762000" cy="228600"/>
          </a:xfrm>
          <a:prstGeom prst="straightConnector1">
            <a:avLst/>
          </a:prstGeom>
          <a:ln w="25400">
            <a:solidFill>
              <a:srgbClr val="0000FF"/>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7315200" y="36576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7315200" y="3505200"/>
            <a:ext cx="3048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88" name="Left Brace 87"/>
          <p:cNvSpPr/>
          <p:nvPr/>
        </p:nvSpPr>
        <p:spPr>
          <a:xfrm rot="10800000">
            <a:off x="7543800" y="3505200"/>
            <a:ext cx="228600" cy="152400"/>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89" name="Straight Connector 88"/>
          <p:cNvCxnSpPr/>
          <p:nvPr/>
        </p:nvCxnSpPr>
        <p:spPr>
          <a:xfrm rot="5400000">
            <a:off x="7391401" y="3581400"/>
            <a:ext cx="1524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5400000">
            <a:off x="3575051" y="4032250"/>
            <a:ext cx="3516312" cy="1587"/>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1551404" name="TextBox 72"/>
          <p:cNvSpPr txBox="1">
            <a:spLocks noChangeArrowheads="1"/>
          </p:cNvSpPr>
          <p:nvPr/>
        </p:nvSpPr>
        <p:spPr bwMode="auto">
          <a:xfrm>
            <a:off x="5029200" y="5726113"/>
            <a:ext cx="609600" cy="369887"/>
          </a:xfrm>
          <a:prstGeom prst="rect">
            <a:avLst/>
          </a:prstGeom>
          <a:noFill/>
          <a:ln w="9525">
            <a:noFill/>
            <a:miter lim="800000"/>
            <a:headEnd/>
            <a:tailEnd/>
          </a:ln>
        </p:spPr>
        <p:txBody>
          <a:bodyPr>
            <a:spAutoFit/>
          </a:bodyPr>
          <a:lstStyle/>
          <a:p>
            <a:pPr eaLnBrk="1" hangingPunct="1">
              <a:spcBef>
                <a:spcPct val="0"/>
              </a:spcBef>
            </a:pPr>
            <a:r>
              <a:rPr lang="en-US" sz="1800">
                <a:latin typeface="Calibri" pitchFamily="34" charset="0"/>
              </a:rPr>
              <a:t>time</a:t>
            </a:r>
          </a:p>
        </p:txBody>
      </p:sp>
      <p:sp>
        <p:nvSpPr>
          <p:cNvPr id="76" name="Rectangle 75"/>
          <p:cNvSpPr/>
          <p:nvPr/>
        </p:nvSpPr>
        <p:spPr>
          <a:xfrm>
            <a:off x="4953000" y="1524000"/>
            <a:ext cx="3886200" cy="464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p>
        </p:txBody>
      </p:sp>
      <p:sp>
        <p:nvSpPr>
          <p:cNvPr id="38" name="Rectangle 37"/>
          <p:cNvSpPr/>
          <p:nvPr/>
        </p:nvSpPr>
        <p:spPr>
          <a:xfrm>
            <a:off x="5943600" y="1295400"/>
            <a:ext cx="1066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800" dirty="0"/>
              <a:t>Master</a:t>
            </a:r>
          </a:p>
        </p:txBody>
      </p:sp>
      <p:sp>
        <p:nvSpPr>
          <p:cNvPr id="61" name="Rectangle 60"/>
          <p:cNvSpPr/>
          <p:nvPr/>
        </p:nvSpPr>
        <p:spPr>
          <a:xfrm>
            <a:off x="7086600" y="1447800"/>
            <a:ext cx="914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800" dirty="0"/>
              <a:t>Slave</a:t>
            </a:r>
          </a:p>
        </p:txBody>
      </p:sp>
      <p:sp>
        <p:nvSpPr>
          <p:cNvPr id="53" name="Rectangle 52"/>
          <p:cNvSpPr/>
          <p:nvPr/>
        </p:nvSpPr>
        <p:spPr>
          <a:xfrm>
            <a:off x="304800" y="4267200"/>
            <a:ext cx="4419600" cy="990600"/>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eaLnBrk="1" fontAlgn="auto" hangingPunct="1">
              <a:spcBef>
                <a:spcPts val="0"/>
              </a:spcBef>
              <a:spcAft>
                <a:spcPts val="0"/>
              </a:spcAft>
              <a:defRPr/>
            </a:pPr>
            <a:endParaRPr lang="en-US" sz="1800"/>
          </a:p>
        </p:txBody>
      </p:sp>
      <p:sp>
        <p:nvSpPr>
          <p:cNvPr id="54" name="TextBox 53"/>
          <p:cNvSpPr txBox="1"/>
          <p:nvPr/>
        </p:nvSpPr>
        <p:spPr>
          <a:xfrm>
            <a:off x="2590800" y="4583113"/>
            <a:ext cx="205740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eaLnBrk="1" fontAlgn="auto" hangingPunct="1">
              <a:spcBef>
                <a:spcPts val="0"/>
              </a:spcBef>
              <a:spcAft>
                <a:spcPts val="0"/>
              </a:spcAft>
              <a:defRPr/>
            </a:pPr>
            <a:r>
              <a:rPr lang="en-US" sz="1800" dirty="0"/>
              <a:t>Small Think Times</a:t>
            </a:r>
          </a:p>
        </p:txBody>
      </p:sp>
      <p:sp>
        <p:nvSpPr>
          <p:cNvPr id="55" name="TextBox 54"/>
          <p:cNvSpPr txBox="1"/>
          <p:nvPr/>
        </p:nvSpPr>
        <p:spPr>
          <a:xfrm>
            <a:off x="304800" y="5345113"/>
            <a:ext cx="4419600" cy="36988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eaLnBrk="1" fontAlgn="auto" hangingPunct="1">
              <a:spcBef>
                <a:spcPts val="0"/>
              </a:spcBef>
              <a:spcAft>
                <a:spcPts val="0"/>
              </a:spcAft>
              <a:defRPr/>
            </a:pPr>
            <a:r>
              <a:rPr lang="en-US" sz="1800" dirty="0"/>
              <a:t>Master not ready to accept input</a:t>
            </a:r>
          </a:p>
        </p:txBody>
      </p:sp>
      <p:cxnSp>
        <p:nvCxnSpPr>
          <p:cNvPr id="43" name="Straight Connector 42"/>
          <p:cNvCxnSpPr/>
          <p:nvPr/>
        </p:nvCxnSpPr>
        <p:spPr>
          <a:xfrm>
            <a:off x="7315200" y="44942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45" name="Left Brace 44"/>
          <p:cNvSpPr/>
          <p:nvPr/>
        </p:nvSpPr>
        <p:spPr>
          <a:xfrm rot="10800000">
            <a:off x="7543800" y="3657600"/>
            <a:ext cx="228600" cy="838200"/>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46" name="Straight Connector 45"/>
          <p:cNvCxnSpPr/>
          <p:nvPr/>
        </p:nvCxnSpPr>
        <p:spPr>
          <a:xfrm rot="5400000">
            <a:off x="7050088" y="4076700"/>
            <a:ext cx="8366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315200" y="46466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52" name="Left Brace 51"/>
          <p:cNvSpPr/>
          <p:nvPr/>
        </p:nvSpPr>
        <p:spPr>
          <a:xfrm rot="10800000">
            <a:off x="7543800" y="4494213"/>
            <a:ext cx="228600" cy="152400"/>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56" name="Straight Connector 55"/>
          <p:cNvCxnSpPr/>
          <p:nvPr/>
        </p:nvCxnSpPr>
        <p:spPr>
          <a:xfrm rot="5400000">
            <a:off x="7391401" y="4568825"/>
            <a:ext cx="1524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10800000" flipV="1">
            <a:off x="6781800" y="4648200"/>
            <a:ext cx="685800" cy="228600"/>
          </a:xfrm>
          <a:prstGeom prst="straightConnector1">
            <a:avLst/>
          </a:prstGeom>
          <a:ln w="254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7848600" y="4495800"/>
            <a:ext cx="914400" cy="6096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eaLnBrk="1" fontAlgn="auto" hangingPunct="1">
              <a:spcBef>
                <a:spcPts val="0"/>
              </a:spcBef>
              <a:spcAft>
                <a:spcPts val="0"/>
              </a:spcAft>
              <a:defRPr/>
            </a:pPr>
            <a:r>
              <a:rPr lang="en-US" sz="1800" dirty="0"/>
              <a:t>Send Input</a:t>
            </a:r>
          </a:p>
        </p:txBody>
      </p:sp>
      <p:sp>
        <p:nvSpPr>
          <p:cNvPr id="60" name="Rectangle 59"/>
          <p:cNvSpPr/>
          <p:nvPr/>
        </p:nvSpPr>
        <p:spPr>
          <a:xfrm>
            <a:off x="7848600" y="3810000"/>
            <a:ext cx="914400" cy="609600"/>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eaLnBrk="1" fontAlgn="auto" hangingPunct="1">
              <a:spcBef>
                <a:spcPts val="0"/>
              </a:spcBef>
              <a:spcAft>
                <a:spcPts val="0"/>
              </a:spcAft>
              <a:defRPr/>
            </a:pPr>
            <a:r>
              <a:rPr lang="en-US" sz="1800" dirty="0"/>
              <a:t>Think Time</a:t>
            </a:r>
          </a:p>
        </p:txBody>
      </p:sp>
      <p:cxnSp>
        <p:nvCxnSpPr>
          <p:cNvPr id="62" name="Straight Connector 61"/>
          <p:cNvCxnSpPr/>
          <p:nvPr/>
        </p:nvCxnSpPr>
        <p:spPr>
          <a:xfrm>
            <a:off x="6629400" y="53324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6705601" y="5257800"/>
            <a:ext cx="152400" cy="3175"/>
          </a:xfrm>
          <a:prstGeom prst="line">
            <a:avLst/>
          </a:prstGeom>
        </p:spPr>
        <p:style>
          <a:lnRef idx="1">
            <a:schemeClr val="accent1"/>
          </a:lnRef>
          <a:fillRef idx="0">
            <a:schemeClr val="accent1"/>
          </a:fillRef>
          <a:effectRef idx="0">
            <a:schemeClr val="accent1"/>
          </a:effectRef>
          <a:fontRef idx="minor">
            <a:schemeClr val="tx1"/>
          </a:fontRef>
        </p:style>
      </p:cxnSp>
      <p:sp>
        <p:nvSpPr>
          <p:cNvPr id="65" name="Left Brace 64"/>
          <p:cNvSpPr/>
          <p:nvPr/>
        </p:nvSpPr>
        <p:spPr>
          <a:xfrm>
            <a:off x="6477000" y="5181600"/>
            <a:ext cx="228600" cy="1524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66" name="Rectangle 65"/>
          <p:cNvSpPr/>
          <p:nvPr/>
        </p:nvSpPr>
        <p:spPr>
          <a:xfrm>
            <a:off x="5410200" y="4953000"/>
            <a:ext cx="990600" cy="6096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US" sz="1800" dirty="0"/>
              <a:t>Process Output</a:t>
            </a:r>
          </a:p>
        </p:txBody>
      </p:sp>
      <p:pic>
        <p:nvPicPr>
          <p:cNvPr id="69" name="Picture 22" descr="thinking man 1"/>
          <p:cNvPicPr>
            <a:picLocks noChangeAspect="1" noChangeArrowheads="1"/>
          </p:cNvPicPr>
          <p:nvPr/>
        </p:nvPicPr>
        <p:blipFill>
          <a:blip r:embed="rId5" cstate="print"/>
          <a:srcRect/>
          <a:stretch>
            <a:fillRect/>
          </a:stretch>
        </p:blipFill>
        <p:spPr bwMode="auto">
          <a:xfrm>
            <a:off x="1828800" y="4627563"/>
            <a:ext cx="350838" cy="477837"/>
          </a:xfrm>
          <a:prstGeom prst="rect">
            <a:avLst/>
          </a:prstGeom>
          <a:noFill/>
          <a:ln w="9525">
            <a:noFill/>
            <a:miter lim="800000"/>
            <a:headEnd/>
            <a:tailEnd/>
          </a:ln>
        </p:spPr>
      </p:pic>
      <p:sp>
        <p:nvSpPr>
          <p:cNvPr id="68" name="Right Arrow 67"/>
          <p:cNvSpPr/>
          <p:nvPr/>
        </p:nvSpPr>
        <p:spPr>
          <a:xfrm>
            <a:off x="1143000" y="4572000"/>
            <a:ext cx="457200" cy="304800"/>
          </a:xfrm>
          <a:prstGeom prst="rightArrow">
            <a:avLst>
              <a:gd name="adj1" fmla="val 5000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endParaRPr lang="en-US" sz="1800"/>
          </a:p>
        </p:txBody>
      </p:sp>
      <p:sp>
        <p:nvSpPr>
          <p:cNvPr id="70" name="TextBox 69"/>
          <p:cNvSpPr txBox="1"/>
          <p:nvPr/>
        </p:nvSpPr>
        <p:spPr>
          <a:xfrm>
            <a:off x="304800" y="5715000"/>
            <a:ext cx="2209800" cy="646113"/>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eaLnBrk="1" fontAlgn="auto" hangingPunct="1">
              <a:spcBef>
                <a:spcPts val="0"/>
              </a:spcBef>
              <a:spcAft>
                <a:spcPts val="0"/>
              </a:spcAft>
              <a:defRPr/>
            </a:pPr>
            <a:r>
              <a:rPr lang="en-US" sz="1800" dirty="0"/>
              <a:t>Next input arrives at master</a:t>
            </a:r>
          </a:p>
        </p:txBody>
      </p:sp>
      <p:sp>
        <p:nvSpPr>
          <p:cNvPr id="71" name="TextBox 70"/>
          <p:cNvSpPr txBox="1"/>
          <p:nvPr/>
        </p:nvSpPr>
        <p:spPr>
          <a:xfrm>
            <a:off x="2514600" y="5715000"/>
            <a:ext cx="2209800" cy="646113"/>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eaLnBrk="1" fontAlgn="auto" hangingPunct="1">
              <a:spcBef>
                <a:spcPts val="0"/>
              </a:spcBef>
              <a:spcAft>
                <a:spcPts val="0"/>
              </a:spcAft>
              <a:defRPr/>
            </a:pPr>
            <a:r>
              <a:rPr lang="en-US" sz="1800" dirty="0"/>
              <a:t>Master ready to process next input</a:t>
            </a:r>
          </a:p>
        </p:txBody>
      </p:sp>
      <p:cxnSp>
        <p:nvCxnSpPr>
          <p:cNvPr id="75" name="Straight Arrow Connector 74"/>
          <p:cNvCxnSpPr/>
          <p:nvPr/>
        </p:nvCxnSpPr>
        <p:spPr>
          <a:xfrm flipV="1">
            <a:off x="1905000" y="4876800"/>
            <a:ext cx="4724400" cy="1219200"/>
          </a:xfrm>
          <a:prstGeom prst="straightConnector1">
            <a:avLst/>
          </a:prstGeom>
          <a:ln w="254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V="1">
            <a:off x="4495800" y="5334000"/>
            <a:ext cx="2057400" cy="609600"/>
          </a:xfrm>
          <a:prstGeom prst="straightConnector1">
            <a:avLst/>
          </a:prstGeom>
          <a:ln w="254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pic>
        <p:nvPicPr>
          <p:cNvPr id="64" name="~PP3230.WAV">
            <a:hlinkClick r:id="" action="ppaction://media"/>
          </p:cNvPr>
          <p:cNvPicPr>
            <a:picLocks noRot="1" noChangeAspect="1"/>
          </p:cNvPicPr>
          <p:nvPr>
            <a:wavAudioFile r:embed="rId2" name="~PP3230.WAV"/>
          </p:nvPr>
        </p:nvPicPr>
        <p:blipFill>
          <a:blip r:embed="rId6" cstate="print"/>
          <a:stretch>
            <a:fillRect/>
          </a:stretch>
        </p:blipFill>
        <p:spPr>
          <a:xfrm>
            <a:off x="8724900" y="6438900"/>
            <a:ext cx="304800" cy="304800"/>
          </a:xfrm>
          <a:prstGeom prst="rect">
            <a:avLst/>
          </a:prstGeom>
        </p:spPr>
      </p:pic>
    </p:spTree>
    <p:custDataLst>
      <p:tags r:id="rId1"/>
    </p:custDataLst>
  </p:cSld>
  <p:clrMapOvr>
    <a:masterClrMapping/>
  </p:clrMapOvr>
  <p:transition advTm="17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7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81" fill="hold" display="0">
                  <p:stCondLst>
                    <p:cond delay="indefinite"/>
                  </p:stCondLst>
                  <p:endCondLst>
                    <p:cond evt="onPrev" delay="0">
                      <p:tgtEl>
                        <p:sldTgt/>
                      </p:tgtEl>
                    </p:cond>
                    <p:cond evt="onStopAudio" delay="0">
                      <p:tgtEl>
                        <p:sldTgt/>
                      </p:tgtEl>
                    </p:cond>
                  </p:endCondLst>
                </p:cTn>
                <p:tgtEl>
                  <p:spTgt spid="64"/>
                </p:tgtEl>
              </p:cMediaNode>
            </p:audio>
          </p:childTnLst>
        </p:cTn>
      </p:par>
    </p:tnLst>
    <p:bldLst>
      <p:bldP spid="50" grpId="0" animBg="1"/>
      <p:bldP spid="88" grpId="0" animBg="1"/>
      <p:bldP spid="54" grpId="0" animBg="1"/>
      <p:bldP spid="55" grpId="0" animBg="1"/>
      <p:bldP spid="52" grpId="0" animBg="1"/>
      <p:bldP spid="59" grpId="0" animBg="1"/>
      <p:bldP spid="65" grpId="0" animBg="1"/>
      <p:bldP spid="66" grpId="0" animBg="1"/>
      <p:bldP spid="68" grpId="0" animBg="1"/>
      <p:bldP spid="70" grpId="0" animBg="1"/>
      <p:bldP spid="7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lide Number Placeholder 3"/>
          <p:cNvSpPr>
            <a:spLocks noGrp="1"/>
          </p:cNvSpPr>
          <p:nvPr>
            <p:ph type="sldNum" sz="quarter" idx="12"/>
          </p:nvPr>
        </p:nvSpPr>
        <p:spPr/>
        <p:txBody>
          <a:bodyPr/>
          <a:lstStyle/>
          <a:p>
            <a:fld id="{69388566-74FF-430D-AD64-EAE3AC3008B9}" type="slidenum">
              <a:rPr lang="en-US"/>
              <a:pPr/>
              <a:t>27</a:t>
            </a:fld>
            <a:endParaRPr lang="en-US"/>
          </a:p>
        </p:txBody>
      </p:sp>
      <p:pic>
        <p:nvPicPr>
          <p:cNvPr id="69" name="Picture 22" descr="thinking man 1"/>
          <p:cNvPicPr>
            <a:picLocks noChangeAspect="1" noChangeArrowheads="1"/>
          </p:cNvPicPr>
          <p:nvPr/>
        </p:nvPicPr>
        <p:blipFill>
          <a:blip r:embed="rId5" cstate="print"/>
          <a:srcRect/>
          <a:stretch>
            <a:fillRect/>
          </a:stretch>
        </p:blipFill>
        <p:spPr bwMode="auto">
          <a:xfrm>
            <a:off x="1828800" y="4627563"/>
            <a:ext cx="350838" cy="477837"/>
          </a:xfrm>
          <a:prstGeom prst="rect">
            <a:avLst/>
          </a:prstGeom>
          <a:noFill/>
          <a:ln w="9525">
            <a:noFill/>
            <a:miter lim="800000"/>
            <a:headEnd/>
            <a:tailEnd/>
          </a:ln>
        </p:spPr>
      </p:pic>
      <p:pic>
        <p:nvPicPr>
          <p:cNvPr id="67" name="Picture 22" descr="thinking man 1"/>
          <p:cNvPicPr>
            <a:picLocks noChangeAspect="1" noChangeArrowheads="1"/>
          </p:cNvPicPr>
          <p:nvPr/>
        </p:nvPicPr>
        <p:blipFill>
          <a:blip r:embed="rId5" cstate="print"/>
          <a:srcRect/>
          <a:stretch>
            <a:fillRect/>
          </a:stretch>
        </p:blipFill>
        <p:spPr bwMode="auto">
          <a:xfrm>
            <a:off x="457200" y="4398963"/>
            <a:ext cx="685800" cy="935037"/>
          </a:xfrm>
          <a:prstGeom prst="rect">
            <a:avLst/>
          </a:prstGeom>
          <a:noFill/>
          <a:ln w="9525">
            <a:noFill/>
            <a:miter lim="800000"/>
            <a:headEnd/>
            <a:tailEnd/>
          </a:ln>
        </p:spPr>
      </p:pic>
      <p:sp>
        <p:nvSpPr>
          <p:cNvPr id="1553412" name="Title 1"/>
          <p:cNvSpPr>
            <a:spLocks noGrp="1"/>
          </p:cNvSpPr>
          <p:nvPr>
            <p:ph type="title" idx="4294967295"/>
          </p:nvPr>
        </p:nvSpPr>
        <p:spPr>
          <a:xfrm>
            <a:off x="152400" y="274638"/>
            <a:ext cx="8839200" cy="1143000"/>
          </a:xfrm>
        </p:spPr>
        <p:txBody>
          <a:bodyPr/>
          <a:lstStyle/>
          <a:p>
            <a:pPr eaLnBrk="1" hangingPunct="1"/>
            <a:r>
              <a:rPr lang="en-US"/>
              <a:t>Think Times</a:t>
            </a:r>
          </a:p>
        </p:txBody>
      </p:sp>
      <p:sp>
        <p:nvSpPr>
          <p:cNvPr id="9" name="Oval 8"/>
          <p:cNvSpPr>
            <a:spLocks noChangeArrowheads="1"/>
          </p:cNvSpPr>
          <p:nvPr/>
        </p:nvSpPr>
        <p:spPr bwMode="auto">
          <a:xfrm>
            <a:off x="1143000" y="19812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endParaRPr lang="en-US" sz="2800" baseline="-25000" dirty="0"/>
          </a:p>
        </p:txBody>
      </p:sp>
      <p:sp>
        <p:nvSpPr>
          <p:cNvPr id="10" name="Oval 9"/>
          <p:cNvSpPr>
            <a:spLocks noChangeArrowheads="1"/>
          </p:cNvSpPr>
          <p:nvPr/>
        </p:nvSpPr>
        <p:spPr bwMode="auto">
          <a:xfrm>
            <a:off x="2209800" y="1981200"/>
            <a:ext cx="533400" cy="5334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wrap="none" anchor="ctr"/>
          <a:lstStyle/>
          <a:p>
            <a:pPr>
              <a:spcBef>
                <a:spcPct val="0"/>
              </a:spcBef>
              <a:defRPr/>
            </a:pPr>
            <a:r>
              <a:rPr lang="en-US" sz="1800" dirty="0" err="1">
                <a:solidFill>
                  <a:schemeClr val="tx1">
                    <a:alpha val="100000"/>
                  </a:schemeClr>
                </a:solidFill>
              </a:rPr>
              <a:t>U</a:t>
            </a:r>
            <a:r>
              <a:rPr lang="en-US" sz="2800" baseline="-25000" dirty="0" err="1">
                <a:solidFill>
                  <a:schemeClr val="tx1">
                    <a:alpha val="100000"/>
                  </a:schemeClr>
                </a:solidFill>
              </a:rPr>
              <a:t>j</a:t>
            </a:r>
            <a:endParaRPr lang="en-US" sz="2800" baseline="-25000" dirty="0"/>
          </a:p>
        </p:txBody>
      </p:sp>
      <p:sp>
        <p:nvSpPr>
          <p:cNvPr id="11" name="Oval 10"/>
          <p:cNvSpPr>
            <a:spLocks noChangeArrowheads="1"/>
          </p:cNvSpPr>
          <p:nvPr/>
        </p:nvSpPr>
        <p:spPr bwMode="auto">
          <a:xfrm>
            <a:off x="1143000" y="33528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sp>
        <p:nvSpPr>
          <p:cNvPr id="12" name="Oval 11"/>
          <p:cNvSpPr>
            <a:spLocks noChangeArrowheads="1"/>
          </p:cNvSpPr>
          <p:nvPr/>
        </p:nvSpPr>
        <p:spPr bwMode="auto">
          <a:xfrm>
            <a:off x="3276600" y="19812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p>
        </p:txBody>
      </p:sp>
      <p:sp>
        <p:nvSpPr>
          <p:cNvPr id="13" name="Oval 12"/>
          <p:cNvSpPr>
            <a:spLocks noChangeArrowheads="1"/>
          </p:cNvSpPr>
          <p:nvPr/>
        </p:nvSpPr>
        <p:spPr bwMode="auto">
          <a:xfrm>
            <a:off x="3276600" y="33528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cxnSp>
        <p:nvCxnSpPr>
          <p:cNvPr id="14" name="Straight Arrow Connector 13"/>
          <p:cNvCxnSpPr/>
          <p:nvPr/>
        </p:nvCxnSpPr>
        <p:spPr>
          <a:xfrm rot="5400000">
            <a:off x="1600200" y="2667000"/>
            <a:ext cx="685800" cy="53340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828800" y="3657600"/>
            <a:ext cx="12954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6200000">
            <a:off x="1676400" y="2743200"/>
            <a:ext cx="685800" cy="53340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2" name="Group 24"/>
          <p:cNvGrpSpPr>
            <a:grpSpLocks/>
          </p:cNvGrpSpPr>
          <p:nvPr/>
        </p:nvGrpSpPr>
        <p:grpSpPr bwMode="auto">
          <a:xfrm>
            <a:off x="1600200" y="3886200"/>
            <a:ext cx="304800" cy="304800"/>
            <a:chOff x="533400" y="3048000"/>
            <a:chExt cx="381000" cy="381000"/>
          </a:xfrm>
        </p:grpSpPr>
        <p:sp>
          <p:nvSpPr>
            <p:cNvPr id="19" name="Oval 18"/>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20" name="Pie 19"/>
            <p:cNvSpPr/>
            <p:nvPr/>
          </p:nvSpPr>
          <p:spPr>
            <a:xfrm>
              <a:off x="533400" y="3048000"/>
              <a:ext cx="381000" cy="381000"/>
            </a:xfrm>
            <a:prstGeom prst="pie">
              <a:avLst>
                <a:gd name="adj1" fmla="val 3068800"/>
                <a:gd name="adj2" fmla="val 16200000"/>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endParaRPr lang="en-US" sz="1800">
                <a:solidFill>
                  <a:schemeClr val="tx1"/>
                </a:solidFill>
              </a:endParaRPr>
            </a:p>
          </p:txBody>
        </p:sp>
      </p:grpSp>
      <p:grpSp>
        <p:nvGrpSpPr>
          <p:cNvPr id="3" name="Group 24"/>
          <p:cNvGrpSpPr>
            <a:grpSpLocks/>
          </p:cNvGrpSpPr>
          <p:nvPr/>
        </p:nvGrpSpPr>
        <p:grpSpPr bwMode="auto">
          <a:xfrm>
            <a:off x="2667000" y="1600200"/>
            <a:ext cx="304800" cy="304800"/>
            <a:chOff x="533400" y="3048000"/>
            <a:chExt cx="381000" cy="381000"/>
          </a:xfrm>
        </p:grpSpPr>
        <p:sp>
          <p:nvSpPr>
            <p:cNvPr id="22" name="Oval 21"/>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23" name="Pie 22"/>
            <p:cNvSpPr/>
            <p:nvPr/>
          </p:nvSpPr>
          <p:spPr>
            <a:xfrm>
              <a:off x="533400" y="3048000"/>
              <a:ext cx="381000" cy="381000"/>
            </a:xfrm>
            <a:prstGeom prst="pi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endParaRPr lang="en-US" sz="1800">
                <a:solidFill>
                  <a:schemeClr val="tx1"/>
                </a:solidFill>
              </a:endParaRPr>
            </a:p>
          </p:txBody>
        </p:sp>
      </p:grpSp>
      <p:cxnSp>
        <p:nvCxnSpPr>
          <p:cNvPr id="26" name="Straight Connector 25"/>
          <p:cNvCxnSpPr/>
          <p:nvPr/>
        </p:nvCxnSpPr>
        <p:spPr>
          <a:xfrm>
            <a:off x="6629400" y="51800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629400" y="31226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629400" y="21447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34" name="Left Brace 33"/>
          <p:cNvSpPr/>
          <p:nvPr/>
        </p:nvSpPr>
        <p:spPr>
          <a:xfrm>
            <a:off x="6477000" y="2144713"/>
            <a:ext cx="228600" cy="979487"/>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39" name="Straight Connector 38"/>
          <p:cNvCxnSpPr/>
          <p:nvPr/>
        </p:nvCxnSpPr>
        <p:spPr>
          <a:xfrm rot="5400000">
            <a:off x="6292850" y="2633663"/>
            <a:ext cx="979487" cy="1588"/>
          </a:xfrm>
          <a:prstGeom prst="line">
            <a:avLst/>
          </a:prstGeom>
        </p:spPr>
        <p:style>
          <a:lnRef idx="1">
            <a:schemeClr val="accent1"/>
          </a:lnRef>
          <a:fillRef idx="0">
            <a:schemeClr val="accent1"/>
          </a:fillRef>
          <a:effectRef idx="0">
            <a:schemeClr val="accent1"/>
          </a:effectRef>
          <a:fontRef idx="minor">
            <a:schemeClr val="tx1"/>
          </a:fontRef>
        </p:style>
      </p:cxnSp>
      <p:sp>
        <p:nvSpPr>
          <p:cNvPr id="42" name="Left Brace 41"/>
          <p:cNvSpPr/>
          <p:nvPr/>
        </p:nvSpPr>
        <p:spPr>
          <a:xfrm>
            <a:off x="6477000" y="3124200"/>
            <a:ext cx="228600" cy="20574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48" name="Rectangle 47"/>
          <p:cNvSpPr/>
          <p:nvPr/>
        </p:nvSpPr>
        <p:spPr>
          <a:xfrm>
            <a:off x="5410200" y="2362200"/>
            <a:ext cx="990600" cy="6096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eaLnBrk="1" fontAlgn="auto" hangingPunct="1">
              <a:spcBef>
                <a:spcPts val="0"/>
              </a:spcBef>
              <a:spcAft>
                <a:spcPts val="0"/>
              </a:spcAft>
              <a:defRPr/>
            </a:pPr>
            <a:r>
              <a:rPr lang="en-US" sz="1800" dirty="0"/>
              <a:t>Process Input</a:t>
            </a:r>
          </a:p>
        </p:txBody>
      </p:sp>
      <p:sp>
        <p:nvSpPr>
          <p:cNvPr id="49" name="Rectangle 48"/>
          <p:cNvSpPr/>
          <p:nvPr/>
        </p:nvSpPr>
        <p:spPr>
          <a:xfrm>
            <a:off x="5410200" y="3657600"/>
            <a:ext cx="990600" cy="6096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eaLnBrk="1" fontAlgn="auto" hangingPunct="1">
              <a:spcBef>
                <a:spcPts val="0"/>
              </a:spcBef>
              <a:spcAft>
                <a:spcPts val="0"/>
              </a:spcAft>
              <a:defRPr/>
            </a:pPr>
            <a:r>
              <a:rPr lang="en-US" sz="1800" dirty="0"/>
              <a:t>Send Output</a:t>
            </a:r>
          </a:p>
        </p:txBody>
      </p:sp>
      <p:sp>
        <p:nvSpPr>
          <p:cNvPr id="50" name="Rectangle 49"/>
          <p:cNvSpPr/>
          <p:nvPr/>
        </p:nvSpPr>
        <p:spPr>
          <a:xfrm>
            <a:off x="7772400" y="3048000"/>
            <a:ext cx="990600" cy="685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US" sz="1800" dirty="0"/>
              <a:t>Process Output</a:t>
            </a:r>
          </a:p>
        </p:txBody>
      </p:sp>
      <p:cxnSp>
        <p:nvCxnSpPr>
          <p:cNvPr id="82" name="Straight Connector 81"/>
          <p:cNvCxnSpPr/>
          <p:nvPr/>
        </p:nvCxnSpPr>
        <p:spPr>
          <a:xfrm rot="5400000">
            <a:off x="5753894" y="4152106"/>
            <a:ext cx="2057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6781800" y="3276600"/>
            <a:ext cx="762000" cy="228600"/>
          </a:xfrm>
          <a:prstGeom prst="straightConnector1">
            <a:avLst/>
          </a:prstGeom>
          <a:ln w="25400">
            <a:solidFill>
              <a:srgbClr val="0000FF"/>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7315200" y="36576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7315200" y="3505200"/>
            <a:ext cx="3048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88" name="Left Brace 87"/>
          <p:cNvSpPr/>
          <p:nvPr/>
        </p:nvSpPr>
        <p:spPr>
          <a:xfrm rot="10800000">
            <a:off x="7543800" y="3505200"/>
            <a:ext cx="228600" cy="152400"/>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89" name="Straight Connector 88"/>
          <p:cNvCxnSpPr/>
          <p:nvPr/>
        </p:nvCxnSpPr>
        <p:spPr>
          <a:xfrm rot="5400000">
            <a:off x="7391401" y="3581400"/>
            <a:ext cx="1524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5400000">
            <a:off x="3575051" y="4032250"/>
            <a:ext cx="3516312" cy="1587"/>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1553453" name="TextBox 72"/>
          <p:cNvSpPr txBox="1">
            <a:spLocks noChangeArrowheads="1"/>
          </p:cNvSpPr>
          <p:nvPr/>
        </p:nvSpPr>
        <p:spPr bwMode="auto">
          <a:xfrm>
            <a:off x="5029200" y="5726113"/>
            <a:ext cx="609600" cy="369887"/>
          </a:xfrm>
          <a:prstGeom prst="rect">
            <a:avLst/>
          </a:prstGeom>
          <a:noFill/>
          <a:ln w="9525">
            <a:noFill/>
            <a:miter lim="800000"/>
            <a:headEnd/>
            <a:tailEnd/>
          </a:ln>
        </p:spPr>
        <p:txBody>
          <a:bodyPr>
            <a:spAutoFit/>
          </a:bodyPr>
          <a:lstStyle/>
          <a:p>
            <a:pPr eaLnBrk="1" hangingPunct="1">
              <a:spcBef>
                <a:spcPct val="0"/>
              </a:spcBef>
            </a:pPr>
            <a:r>
              <a:rPr lang="en-US" sz="1800">
                <a:latin typeface="Calibri" pitchFamily="34" charset="0"/>
              </a:rPr>
              <a:t>time</a:t>
            </a:r>
          </a:p>
        </p:txBody>
      </p:sp>
      <p:sp>
        <p:nvSpPr>
          <p:cNvPr id="76" name="Rectangle 75"/>
          <p:cNvSpPr/>
          <p:nvPr/>
        </p:nvSpPr>
        <p:spPr>
          <a:xfrm>
            <a:off x="4953000" y="1524000"/>
            <a:ext cx="3886200" cy="464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p>
        </p:txBody>
      </p:sp>
      <p:sp>
        <p:nvSpPr>
          <p:cNvPr id="53" name="Rectangle 52"/>
          <p:cNvSpPr/>
          <p:nvPr/>
        </p:nvSpPr>
        <p:spPr>
          <a:xfrm>
            <a:off x="304800" y="4267200"/>
            <a:ext cx="4419600" cy="990600"/>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eaLnBrk="1" fontAlgn="auto" hangingPunct="1">
              <a:spcBef>
                <a:spcPts val="0"/>
              </a:spcBef>
              <a:spcAft>
                <a:spcPts val="0"/>
              </a:spcAft>
              <a:defRPr/>
            </a:pPr>
            <a:endParaRPr lang="en-US" sz="1800"/>
          </a:p>
        </p:txBody>
      </p:sp>
      <p:sp>
        <p:nvSpPr>
          <p:cNvPr id="54" name="TextBox 53"/>
          <p:cNvSpPr txBox="1"/>
          <p:nvPr/>
        </p:nvSpPr>
        <p:spPr>
          <a:xfrm>
            <a:off x="2667000" y="4583113"/>
            <a:ext cx="1981200" cy="58477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lang="en-US" sz="1600" dirty="0"/>
              <a:t>Large Think Times</a:t>
            </a:r>
          </a:p>
        </p:txBody>
      </p:sp>
      <p:cxnSp>
        <p:nvCxnSpPr>
          <p:cNvPr id="43" name="Straight Connector 42"/>
          <p:cNvCxnSpPr/>
          <p:nvPr/>
        </p:nvCxnSpPr>
        <p:spPr>
          <a:xfrm>
            <a:off x="7315200" y="44942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45" name="Left Brace 44"/>
          <p:cNvSpPr/>
          <p:nvPr/>
        </p:nvSpPr>
        <p:spPr>
          <a:xfrm rot="10800000">
            <a:off x="7543800" y="3657600"/>
            <a:ext cx="228600" cy="838200"/>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46" name="Straight Connector 45"/>
          <p:cNvCxnSpPr/>
          <p:nvPr/>
        </p:nvCxnSpPr>
        <p:spPr>
          <a:xfrm rot="5400000">
            <a:off x="7050088" y="4076700"/>
            <a:ext cx="8366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315200" y="46466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52" name="Left Brace 51"/>
          <p:cNvSpPr/>
          <p:nvPr/>
        </p:nvSpPr>
        <p:spPr>
          <a:xfrm rot="10800000">
            <a:off x="7543800" y="4494213"/>
            <a:ext cx="228600" cy="152400"/>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56" name="Straight Connector 55"/>
          <p:cNvCxnSpPr/>
          <p:nvPr/>
        </p:nvCxnSpPr>
        <p:spPr>
          <a:xfrm rot="5400000">
            <a:off x="7391401" y="4568825"/>
            <a:ext cx="1524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10800000" flipV="1">
            <a:off x="6781800" y="4648200"/>
            <a:ext cx="685800" cy="228600"/>
          </a:xfrm>
          <a:prstGeom prst="straightConnector1">
            <a:avLst/>
          </a:prstGeom>
          <a:ln w="254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7848600" y="4495800"/>
            <a:ext cx="914400" cy="6096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eaLnBrk="1" fontAlgn="auto" hangingPunct="1">
              <a:spcBef>
                <a:spcPts val="0"/>
              </a:spcBef>
              <a:spcAft>
                <a:spcPts val="0"/>
              </a:spcAft>
              <a:defRPr/>
            </a:pPr>
            <a:r>
              <a:rPr lang="en-US" sz="1800" dirty="0"/>
              <a:t>Send Input</a:t>
            </a:r>
          </a:p>
        </p:txBody>
      </p:sp>
      <p:sp>
        <p:nvSpPr>
          <p:cNvPr id="60" name="Rectangle 59"/>
          <p:cNvSpPr/>
          <p:nvPr/>
        </p:nvSpPr>
        <p:spPr>
          <a:xfrm>
            <a:off x="7848600" y="3810000"/>
            <a:ext cx="914400" cy="609600"/>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eaLnBrk="1" fontAlgn="auto" hangingPunct="1">
              <a:spcBef>
                <a:spcPts val="0"/>
              </a:spcBef>
              <a:spcAft>
                <a:spcPts val="0"/>
              </a:spcAft>
              <a:defRPr/>
            </a:pPr>
            <a:r>
              <a:rPr lang="en-US" sz="1800" dirty="0"/>
              <a:t>Think Time</a:t>
            </a:r>
          </a:p>
        </p:txBody>
      </p:sp>
      <p:cxnSp>
        <p:nvCxnSpPr>
          <p:cNvPr id="62" name="Straight Connector 61"/>
          <p:cNvCxnSpPr/>
          <p:nvPr/>
        </p:nvCxnSpPr>
        <p:spPr>
          <a:xfrm>
            <a:off x="6629400" y="53324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6705601" y="5257800"/>
            <a:ext cx="152400" cy="3175"/>
          </a:xfrm>
          <a:prstGeom prst="line">
            <a:avLst/>
          </a:prstGeom>
        </p:spPr>
        <p:style>
          <a:lnRef idx="1">
            <a:schemeClr val="accent1"/>
          </a:lnRef>
          <a:fillRef idx="0">
            <a:schemeClr val="accent1"/>
          </a:fillRef>
          <a:effectRef idx="0">
            <a:schemeClr val="accent1"/>
          </a:effectRef>
          <a:fontRef idx="minor">
            <a:schemeClr val="tx1"/>
          </a:fontRef>
        </p:style>
      </p:cxnSp>
      <p:sp>
        <p:nvSpPr>
          <p:cNvPr id="65" name="Left Brace 64"/>
          <p:cNvSpPr/>
          <p:nvPr/>
        </p:nvSpPr>
        <p:spPr>
          <a:xfrm>
            <a:off x="6477000" y="5181600"/>
            <a:ext cx="228600" cy="1524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66" name="Rectangle 65"/>
          <p:cNvSpPr/>
          <p:nvPr/>
        </p:nvSpPr>
        <p:spPr>
          <a:xfrm>
            <a:off x="5410200" y="4953000"/>
            <a:ext cx="990600" cy="6096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US" sz="1800" dirty="0"/>
              <a:t>Process Output</a:t>
            </a:r>
          </a:p>
        </p:txBody>
      </p:sp>
      <p:sp>
        <p:nvSpPr>
          <p:cNvPr id="68" name="Right Arrow 67"/>
          <p:cNvSpPr/>
          <p:nvPr/>
        </p:nvSpPr>
        <p:spPr>
          <a:xfrm>
            <a:off x="1143000" y="4572000"/>
            <a:ext cx="457200" cy="304800"/>
          </a:xfrm>
          <a:prstGeom prst="rightArrow">
            <a:avLst>
              <a:gd name="adj1" fmla="val 5000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endParaRPr lang="en-US" sz="1800"/>
          </a:p>
        </p:txBody>
      </p:sp>
      <p:sp>
        <p:nvSpPr>
          <p:cNvPr id="64" name="Left Brace 63"/>
          <p:cNvSpPr/>
          <p:nvPr/>
        </p:nvSpPr>
        <p:spPr>
          <a:xfrm rot="10800000">
            <a:off x="7543800" y="3657600"/>
            <a:ext cx="228600" cy="1600200"/>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74" name="Straight Connector 73"/>
          <p:cNvCxnSpPr/>
          <p:nvPr/>
        </p:nvCxnSpPr>
        <p:spPr>
          <a:xfrm rot="5400000">
            <a:off x="6669088" y="4457700"/>
            <a:ext cx="1598612" cy="1588"/>
          </a:xfrm>
          <a:prstGeom prst="line">
            <a:avLst/>
          </a:prstGeom>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7848600" y="4191000"/>
            <a:ext cx="914400" cy="609600"/>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eaLnBrk="1" fontAlgn="auto" hangingPunct="1">
              <a:spcBef>
                <a:spcPts val="0"/>
              </a:spcBef>
              <a:spcAft>
                <a:spcPts val="0"/>
              </a:spcAft>
              <a:defRPr/>
            </a:pPr>
            <a:r>
              <a:rPr lang="en-US" sz="1800" dirty="0"/>
              <a:t>Think Time</a:t>
            </a:r>
          </a:p>
        </p:txBody>
      </p:sp>
      <p:sp>
        <p:nvSpPr>
          <p:cNvPr id="70" name="TextBox 69"/>
          <p:cNvSpPr txBox="1"/>
          <p:nvPr/>
        </p:nvSpPr>
        <p:spPr>
          <a:xfrm>
            <a:off x="304800" y="5345113"/>
            <a:ext cx="4419600" cy="36988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eaLnBrk="1" fontAlgn="auto" hangingPunct="1">
              <a:spcBef>
                <a:spcPts val="0"/>
              </a:spcBef>
              <a:spcAft>
                <a:spcPts val="0"/>
              </a:spcAft>
              <a:defRPr/>
            </a:pPr>
            <a:r>
              <a:rPr lang="en-US" sz="1800" dirty="0"/>
              <a:t>Master ready to accept input</a:t>
            </a:r>
          </a:p>
        </p:txBody>
      </p:sp>
      <p:sp>
        <p:nvSpPr>
          <p:cNvPr id="71" name="TextBox 70"/>
          <p:cNvSpPr txBox="1"/>
          <p:nvPr/>
        </p:nvSpPr>
        <p:spPr>
          <a:xfrm>
            <a:off x="304800" y="5715000"/>
            <a:ext cx="2209800" cy="646113"/>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eaLnBrk="1" fontAlgn="auto" hangingPunct="1">
              <a:spcBef>
                <a:spcPts val="0"/>
              </a:spcBef>
              <a:spcAft>
                <a:spcPts val="0"/>
              </a:spcAft>
              <a:defRPr/>
            </a:pPr>
            <a:r>
              <a:rPr lang="en-US" sz="1800" dirty="0"/>
              <a:t>Next input arrives at master</a:t>
            </a:r>
          </a:p>
        </p:txBody>
      </p:sp>
      <p:sp>
        <p:nvSpPr>
          <p:cNvPr id="75" name="TextBox 74"/>
          <p:cNvSpPr txBox="1"/>
          <p:nvPr/>
        </p:nvSpPr>
        <p:spPr>
          <a:xfrm>
            <a:off x="2514600" y="5715000"/>
            <a:ext cx="2209800" cy="646113"/>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eaLnBrk="1" fontAlgn="auto" hangingPunct="1">
              <a:spcBef>
                <a:spcPts val="0"/>
              </a:spcBef>
              <a:spcAft>
                <a:spcPts val="0"/>
              </a:spcAft>
              <a:defRPr/>
            </a:pPr>
            <a:r>
              <a:rPr lang="en-US" sz="1800" dirty="0"/>
              <a:t>Master ready to process next input</a:t>
            </a:r>
          </a:p>
        </p:txBody>
      </p:sp>
      <p:cxnSp>
        <p:nvCxnSpPr>
          <p:cNvPr id="78" name="Straight Arrow Connector 77"/>
          <p:cNvCxnSpPr/>
          <p:nvPr/>
        </p:nvCxnSpPr>
        <p:spPr>
          <a:xfrm flipV="1">
            <a:off x="2209800" y="5638800"/>
            <a:ext cx="4495800" cy="609600"/>
          </a:xfrm>
          <a:prstGeom prst="straightConnector1">
            <a:avLst/>
          </a:prstGeom>
          <a:ln w="254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4419600" y="5334000"/>
            <a:ext cx="2133600" cy="457200"/>
          </a:xfrm>
          <a:prstGeom prst="straightConnector1">
            <a:avLst/>
          </a:prstGeom>
          <a:ln w="254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5943600" y="1371600"/>
            <a:ext cx="1066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800" dirty="0"/>
              <a:t>Master</a:t>
            </a:r>
          </a:p>
        </p:txBody>
      </p:sp>
      <p:sp>
        <p:nvSpPr>
          <p:cNvPr id="81" name="Rectangle 80"/>
          <p:cNvSpPr/>
          <p:nvPr/>
        </p:nvSpPr>
        <p:spPr>
          <a:xfrm>
            <a:off x="7086600" y="1371600"/>
            <a:ext cx="9144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800" dirty="0"/>
              <a:t>Slave</a:t>
            </a:r>
          </a:p>
        </p:txBody>
      </p:sp>
      <p:pic>
        <p:nvPicPr>
          <p:cNvPr id="84" name="~PP857.WAV">
            <a:hlinkClick r:id="" action="ppaction://media"/>
          </p:cNvPr>
          <p:cNvPicPr>
            <a:picLocks noRot="1" noChangeAspect="1"/>
          </p:cNvPicPr>
          <p:nvPr>
            <a:wavAudioFile r:embed="rId2" name="~PP857.WAV"/>
          </p:nvPr>
        </p:nvPicPr>
        <p:blipFill>
          <a:blip r:embed="rId6" cstate="print"/>
          <a:stretch>
            <a:fillRect/>
          </a:stretch>
        </p:blipFill>
        <p:spPr>
          <a:xfrm>
            <a:off x="8724900" y="6438900"/>
            <a:ext cx="304800" cy="304800"/>
          </a:xfrm>
          <a:prstGeom prst="rect">
            <a:avLst/>
          </a:prstGeom>
        </p:spPr>
      </p:pic>
    </p:spTree>
    <p:custDataLst>
      <p:tags r:id="rId1"/>
    </p:custDataLst>
  </p:cSld>
  <p:clrMapOvr>
    <a:masterClrMapping/>
  </p:clrMapOvr>
  <p:transition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par>
                                <p:cTn id="19" presetID="6" presetClass="emph" presetSubtype="0" fill="hold" nodeType="withEffect">
                                  <p:stCondLst>
                                    <p:cond delay="0"/>
                                  </p:stCondLst>
                                  <p:childTnLst>
                                    <p:animScale>
                                      <p:cBhvr>
                                        <p:cTn id="20" dur="500" fill="hold"/>
                                        <p:tgtEl>
                                          <p:spTgt spid="69"/>
                                        </p:tgtEl>
                                      </p:cBhvr>
                                      <p:by x="275000" y="275000"/>
                                    </p:animScale>
                                  </p:childTnLst>
                                </p:cTn>
                              </p:par>
                              <p:par>
                                <p:cTn id="21" presetID="0" presetClass="path" presetSubtype="0" accel="50000" decel="50000" fill="hold" nodeType="withEffect">
                                  <p:stCondLst>
                                    <p:cond delay="0"/>
                                  </p:stCondLst>
                                  <p:childTnLst>
                                    <p:animMotion origin="layout" path="M 0 0 L 0 0.11111 " pathEditMode="relative" ptsTypes="AA">
                                      <p:cBhvr>
                                        <p:cTn id="22" dur="1000" fill="hold"/>
                                        <p:tgtEl>
                                          <p:spTgt spid="43"/>
                                        </p:tgtEl>
                                        <p:attrNameLst>
                                          <p:attrName>ppt_x</p:attrName>
                                          <p:attrName>ppt_y</p:attrName>
                                        </p:attrNameLst>
                                      </p:cBhvr>
                                    </p:animMotion>
                                  </p:childTnLst>
                                </p:cTn>
                              </p:par>
                              <p:par>
                                <p:cTn id="23" presetID="0" presetClass="path" presetSubtype="0" accel="50000" decel="50000" fill="hold" nodeType="withEffect">
                                  <p:stCondLst>
                                    <p:cond delay="0"/>
                                  </p:stCondLst>
                                  <p:childTnLst>
                                    <p:animMotion origin="layout" path="M 0 0 L 0 0.11111 " pathEditMode="relative" ptsTypes="AA">
                                      <p:cBhvr>
                                        <p:cTn id="24" dur="1000" fill="hold"/>
                                        <p:tgtEl>
                                          <p:spTgt spid="51"/>
                                        </p:tgtEl>
                                        <p:attrNameLst>
                                          <p:attrName>ppt_x</p:attrName>
                                          <p:attrName>ppt_y</p:attrName>
                                        </p:attrNameLst>
                                      </p:cBhvr>
                                    </p:animMotion>
                                  </p:childTnLst>
                                </p:cTn>
                              </p:par>
                              <p:par>
                                <p:cTn id="25" presetID="0" presetClass="path" presetSubtype="0" accel="50000" decel="50000" fill="hold" grpId="0" nodeType="withEffect">
                                  <p:stCondLst>
                                    <p:cond delay="0"/>
                                  </p:stCondLst>
                                  <p:childTnLst>
                                    <p:animMotion origin="layout" path="M 0 0 L 0 0.11111 " pathEditMode="relative" ptsTypes="AA">
                                      <p:cBhvr>
                                        <p:cTn id="26" dur="1000" fill="hold"/>
                                        <p:tgtEl>
                                          <p:spTgt spid="52"/>
                                        </p:tgtEl>
                                        <p:attrNameLst>
                                          <p:attrName>ppt_x</p:attrName>
                                          <p:attrName>ppt_y</p:attrName>
                                        </p:attrNameLst>
                                      </p:cBhvr>
                                    </p:animMotion>
                                  </p:childTnLst>
                                </p:cTn>
                              </p:par>
                              <p:par>
                                <p:cTn id="27" presetID="0" presetClass="path" presetSubtype="0" accel="50000" decel="50000" fill="hold" nodeType="withEffect">
                                  <p:stCondLst>
                                    <p:cond delay="0"/>
                                  </p:stCondLst>
                                  <p:childTnLst>
                                    <p:animMotion origin="layout" path="M 0 0 L 0 0.11111 " pathEditMode="relative" ptsTypes="AA">
                                      <p:cBhvr>
                                        <p:cTn id="28" dur="1000" fill="hold"/>
                                        <p:tgtEl>
                                          <p:spTgt spid="56"/>
                                        </p:tgtEl>
                                        <p:attrNameLst>
                                          <p:attrName>ppt_x</p:attrName>
                                          <p:attrName>ppt_y</p:attrName>
                                        </p:attrNameLst>
                                      </p:cBhvr>
                                    </p:animMotion>
                                  </p:childTnLst>
                                </p:cTn>
                              </p:par>
                              <p:par>
                                <p:cTn id="29" presetID="0" presetClass="path" presetSubtype="0" accel="50000" decel="50000" fill="hold" nodeType="withEffect">
                                  <p:stCondLst>
                                    <p:cond delay="0"/>
                                  </p:stCondLst>
                                  <p:childTnLst>
                                    <p:animMotion origin="layout" path="M 0 0 L 0 0.11111 " pathEditMode="relative" ptsTypes="AA">
                                      <p:cBhvr>
                                        <p:cTn id="30" dur="1000" fill="hold"/>
                                        <p:tgtEl>
                                          <p:spTgt spid="57"/>
                                        </p:tgtEl>
                                        <p:attrNameLst>
                                          <p:attrName>ppt_x</p:attrName>
                                          <p:attrName>ppt_y</p:attrName>
                                        </p:attrNameLst>
                                      </p:cBhvr>
                                    </p:animMotion>
                                  </p:childTnLst>
                                </p:cTn>
                              </p:par>
                              <p:par>
                                <p:cTn id="31" presetID="0" presetClass="path" presetSubtype="0" accel="50000" decel="50000" fill="hold" grpId="0" nodeType="withEffect">
                                  <p:stCondLst>
                                    <p:cond delay="0"/>
                                  </p:stCondLst>
                                  <p:childTnLst>
                                    <p:animMotion origin="layout" path="M 0 0 L 0 0.11111 " pathEditMode="relative" ptsTypes="AA">
                                      <p:cBhvr>
                                        <p:cTn id="32" dur="1000" fill="hold"/>
                                        <p:tgtEl>
                                          <p:spTgt spid="59"/>
                                        </p:tgtEl>
                                        <p:attrNameLst>
                                          <p:attrName>ppt_x</p:attrName>
                                          <p:attrName>ppt_y</p:attrName>
                                        </p:attrNameLst>
                                      </p:cBhvr>
                                    </p:animMotion>
                                  </p:childTnLst>
                                </p:cTn>
                              </p:par>
                              <p:par>
                                <p:cTn id="33" presetID="10" presetClass="exit" presetSubtype="0" fill="hold" grpId="0" nodeType="withEffect">
                                  <p:stCondLst>
                                    <p:cond delay="0"/>
                                  </p:stCondLst>
                                  <p:childTnLst>
                                    <p:animEffect transition="out" filter="fade">
                                      <p:cBhvr>
                                        <p:cTn id="34" dur="1000"/>
                                        <p:tgtEl>
                                          <p:spTgt spid="60"/>
                                        </p:tgtEl>
                                      </p:cBhvr>
                                    </p:animEffect>
                                    <p:set>
                                      <p:cBhvr>
                                        <p:cTn id="35" dur="1" fill="hold">
                                          <p:stCondLst>
                                            <p:cond delay="999"/>
                                          </p:stCondLst>
                                        </p:cTn>
                                        <p:tgtEl>
                                          <p:spTgt spid="60"/>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0"/>
                                        <p:tgtEl>
                                          <p:spTgt spid="46"/>
                                        </p:tgtEl>
                                      </p:cBhvr>
                                    </p:animEffect>
                                    <p:set>
                                      <p:cBhvr>
                                        <p:cTn id="38" dur="1" fill="hold">
                                          <p:stCondLst>
                                            <p:cond delay="999"/>
                                          </p:stCondLst>
                                        </p:cTn>
                                        <p:tgtEl>
                                          <p:spTgt spid="46"/>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0"/>
                                        <p:tgtEl>
                                          <p:spTgt spid="45"/>
                                        </p:tgtEl>
                                      </p:cBhvr>
                                    </p:animEffect>
                                    <p:set>
                                      <p:cBhvr>
                                        <p:cTn id="41" dur="1" fill="hold">
                                          <p:stCondLst>
                                            <p:cond delay="999"/>
                                          </p:stCondLst>
                                        </p:cTn>
                                        <p:tgtEl>
                                          <p:spTgt spid="45"/>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77"/>
                                        </p:tgtEl>
                                        <p:attrNameLst>
                                          <p:attrName>style.visibility</p:attrName>
                                        </p:attrNameLst>
                                      </p:cBhvr>
                                      <p:to>
                                        <p:strVal val="visible"/>
                                      </p:to>
                                    </p:set>
                                    <p:animEffect transition="in" filter="fade">
                                      <p:cBhvr>
                                        <p:cTn id="44" dur="1000"/>
                                        <p:tgtEl>
                                          <p:spTgt spid="77"/>
                                        </p:tgtEl>
                                      </p:cBhvr>
                                    </p:animEffect>
                                  </p:childTnLst>
                                </p:cTn>
                              </p:par>
                              <p:par>
                                <p:cTn id="45" presetID="10" presetClass="entr" presetSubtype="0" fill="hold" nodeType="withEffect">
                                  <p:stCondLst>
                                    <p:cond delay="0"/>
                                  </p:stCondLst>
                                  <p:childTnLst>
                                    <p:set>
                                      <p:cBhvr>
                                        <p:cTn id="46" dur="1" fill="hold">
                                          <p:stCondLst>
                                            <p:cond delay="0"/>
                                          </p:stCondLst>
                                        </p:cTn>
                                        <p:tgtEl>
                                          <p:spTgt spid="74"/>
                                        </p:tgtEl>
                                        <p:attrNameLst>
                                          <p:attrName>style.visibility</p:attrName>
                                        </p:attrNameLst>
                                      </p:cBhvr>
                                      <p:to>
                                        <p:strVal val="visible"/>
                                      </p:to>
                                    </p:set>
                                    <p:animEffect transition="in" filter="fade">
                                      <p:cBhvr>
                                        <p:cTn id="47" dur="1000"/>
                                        <p:tgtEl>
                                          <p:spTgt spid="7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fade">
                                      <p:cBhvr>
                                        <p:cTn id="50" dur="1000"/>
                                        <p:tgtEl>
                                          <p:spTgt spid="64"/>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67" fill="hold" display="0">
                  <p:stCondLst>
                    <p:cond delay="indefinite"/>
                  </p:stCondLst>
                  <p:endCondLst>
                    <p:cond evt="onPrev" delay="0">
                      <p:tgtEl>
                        <p:sldTgt/>
                      </p:tgtEl>
                    </p:cond>
                    <p:cond evt="onStopAudio" delay="0">
                      <p:tgtEl>
                        <p:sldTgt/>
                      </p:tgtEl>
                    </p:cond>
                  </p:endCondLst>
                </p:cTn>
                <p:tgtEl>
                  <p:spTgt spid="84"/>
                </p:tgtEl>
              </p:cMediaNode>
            </p:audio>
          </p:childTnLst>
        </p:cTn>
      </p:par>
    </p:tnLst>
    <p:bldLst>
      <p:bldP spid="45" grpId="0" animBg="1"/>
      <p:bldP spid="52" grpId="0" animBg="1"/>
      <p:bldP spid="59" grpId="0" animBg="1"/>
      <p:bldP spid="60" grpId="0" animBg="1"/>
      <p:bldP spid="68" grpId="0" animBg="1"/>
      <p:bldP spid="64" grpId="0" animBg="1"/>
      <p:bldP spid="77" grpId="0" animBg="1"/>
      <p:bldP spid="70" grpId="0" animBg="1"/>
      <p:bldP spid="71" grpId="0" animBg="1"/>
      <p:bldP spid="7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0610" name="Rectangle 2"/>
          <p:cNvSpPr>
            <a:spLocks noGrp="1" noChangeArrowheads="1"/>
          </p:cNvSpPr>
          <p:nvPr>
            <p:ph type="title"/>
          </p:nvPr>
        </p:nvSpPr>
        <p:spPr/>
        <p:txBody>
          <a:bodyPr/>
          <a:lstStyle/>
          <a:p>
            <a:r>
              <a:rPr lang="en-US" dirty="0" smtClean="0"/>
              <a:t>Precise Equations: More Assumptions</a:t>
            </a:r>
            <a:endParaRPr lang="en-US" dirty="0"/>
          </a:p>
        </p:txBody>
      </p:sp>
      <p:sp>
        <p:nvSpPr>
          <p:cNvPr id="1220611" name="Rectangle 3"/>
          <p:cNvSpPr>
            <a:spLocks noGrp="1" noChangeArrowheads="1"/>
          </p:cNvSpPr>
          <p:nvPr>
            <p:ph type="body" idx="1"/>
          </p:nvPr>
        </p:nvSpPr>
        <p:spPr>
          <a:xfrm>
            <a:off x="609600" y="1676400"/>
            <a:ext cx="7848600" cy="4343400"/>
          </a:xfrm>
        </p:spPr>
        <p:txBody>
          <a:bodyPr/>
          <a:lstStyle/>
          <a:p>
            <a:pPr>
              <a:lnSpc>
                <a:spcPct val="90000"/>
              </a:lnSpc>
              <a:buFontTx/>
              <a:buNone/>
            </a:pPr>
            <a:r>
              <a:rPr lang="en-US" sz="2800" dirty="0"/>
              <a:t>Assumptions</a:t>
            </a:r>
          </a:p>
          <a:p>
            <a:pPr>
              <a:lnSpc>
                <a:spcPct val="90000"/>
              </a:lnSpc>
            </a:pPr>
            <a:r>
              <a:rPr lang="en-US" sz="2800" dirty="0" smtClean="0"/>
              <a:t>Large think times (no command queuing)</a:t>
            </a:r>
          </a:p>
          <a:p>
            <a:pPr>
              <a:lnSpc>
                <a:spcPct val="90000"/>
              </a:lnSpc>
            </a:pPr>
            <a:r>
              <a:rPr lang="en-US" sz="2800" dirty="0" smtClean="0"/>
              <a:t>Communication </a:t>
            </a:r>
            <a:r>
              <a:rPr lang="en-US" sz="2800" dirty="0"/>
              <a:t>has zero computation </a:t>
            </a:r>
            <a:r>
              <a:rPr lang="en-US" sz="2800" dirty="0" smtClean="0"/>
              <a:t>cost</a:t>
            </a:r>
          </a:p>
          <a:p>
            <a:pPr>
              <a:lnSpc>
                <a:spcPct val="90000"/>
              </a:lnSpc>
            </a:pPr>
            <a:r>
              <a:rPr lang="en-US" sz="2800" dirty="0" smtClean="0"/>
              <a:t>Output processing has zero computation cost</a:t>
            </a:r>
          </a:p>
          <a:p>
            <a:pPr>
              <a:lnSpc>
                <a:spcPct val="90000"/>
              </a:lnSpc>
            </a:pPr>
            <a:r>
              <a:rPr lang="en-US" sz="2800" dirty="0" smtClean="0"/>
              <a:t>Significant network r(</a:t>
            </a:r>
            <a:r>
              <a:rPr lang="en-US" sz="2800" dirty="0" err="1" smtClean="0"/>
              <a:t>ound</a:t>
            </a:r>
            <a:r>
              <a:rPr lang="en-US" sz="2800" dirty="0" smtClean="0"/>
              <a:t>) t(rip) t(</a:t>
            </a:r>
            <a:r>
              <a:rPr lang="en-US" sz="2800" dirty="0" err="1" smtClean="0"/>
              <a:t>ime</a:t>
            </a:r>
            <a:r>
              <a:rPr lang="en-US" sz="2800" dirty="0" smtClean="0"/>
              <a:t>)</a:t>
            </a:r>
          </a:p>
          <a:p>
            <a:pPr>
              <a:lnSpc>
                <a:spcPct val="90000"/>
              </a:lnSpc>
            </a:pPr>
            <a:r>
              <a:rPr lang="en-US" sz="2800" dirty="0" smtClean="0">
                <a:ea typeface="Batang" pitchFamily="18" charset="-127"/>
              </a:rPr>
              <a:t>Uniform c(</a:t>
            </a:r>
            <a:r>
              <a:rPr lang="en-US" sz="2800" dirty="0" err="1" smtClean="0">
                <a:ea typeface="Batang" pitchFamily="18" charset="-127"/>
              </a:rPr>
              <a:t>ost</a:t>
            </a:r>
            <a:r>
              <a:rPr lang="en-US" sz="2800" dirty="0" smtClean="0">
                <a:ea typeface="Batang" pitchFamily="18" charset="-127"/>
              </a:rPr>
              <a:t> of operation) </a:t>
            </a:r>
          </a:p>
          <a:p>
            <a:pPr>
              <a:lnSpc>
                <a:spcPct val="90000"/>
              </a:lnSpc>
            </a:pPr>
            <a:r>
              <a:rPr lang="en-US" sz="2800" dirty="0" smtClean="0">
                <a:ea typeface="Batang" pitchFamily="18" charset="-127"/>
              </a:rPr>
              <a:t>p(</a:t>
            </a:r>
            <a:r>
              <a:rPr lang="en-US" sz="2800" dirty="0" err="1" smtClean="0">
                <a:ea typeface="Batang" pitchFamily="18" charset="-127"/>
              </a:rPr>
              <a:t>rocessing</a:t>
            </a:r>
            <a:r>
              <a:rPr lang="en-US" sz="2800" dirty="0" smtClean="0">
                <a:ea typeface="Batang" pitchFamily="18" charset="-127"/>
              </a:rPr>
              <a:t> speed)</a:t>
            </a:r>
            <a:r>
              <a:rPr lang="en-US" sz="2800" baseline="-30000" dirty="0" smtClean="0">
                <a:ea typeface="Batang" pitchFamily="18" charset="-127"/>
              </a:rPr>
              <a:t>r(</a:t>
            </a:r>
            <a:r>
              <a:rPr lang="en-US" sz="2800" baseline="-30000" dirty="0" err="1" smtClean="0">
                <a:ea typeface="Batang" pitchFamily="18" charset="-127"/>
              </a:rPr>
              <a:t>eplica</a:t>
            </a:r>
            <a:r>
              <a:rPr lang="en-US" sz="2800" baseline="-30000" dirty="0" smtClean="0">
                <a:ea typeface="Batang" pitchFamily="18" charset="-127"/>
              </a:rPr>
              <a:t>)</a:t>
            </a:r>
            <a:endParaRPr lang="en-US" sz="2800" dirty="0"/>
          </a:p>
        </p:txBody>
      </p:sp>
      <p:sp>
        <p:nvSpPr>
          <p:cNvPr id="4" name="Oval 3"/>
          <p:cNvSpPr/>
          <p:nvPr/>
        </p:nvSpPr>
        <p:spPr>
          <a:xfrm>
            <a:off x="4876800" y="5105400"/>
            <a:ext cx="381000" cy="381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defRPr/>
            </a:pPr>
            <a:r>
              <a:rPr lang="en-US" sz="2400" dirty="0"/>
              <a:t>2</a:t>
            </a:r>
          </a:p>
        </p:txBody>
      </p:sp>
      <p:sp>
        <p:nvSpPr>
          <p:cNvPr id="5" name="Oval 4"/>
          <p:cNvSpPr/>
          <p:nvPr/>
        </p:nvSpPr>
        <p:spPr>
          <a:xfrm>
            <a:off x="4876800" y="45720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defRPr/>
            </a:pPr>
            <a:r>
              <a:rPr lang="en-US" sz="2400" dirty="0"/>
              <a:t>1</a:t>
            </a:r>
          </a:p>
        </p:txBody>
      </p:sp>
      <p:sp>
        <p:nvSpPr>
          <p:cNvPr id="6" name="Oval 5"/>
          <p:cNvSpPr/>
          <p:nvPr/>
        </p:nvSpPr>
        <p:spPr>
          <a:xfrm>
            <a:off x="4876800" y="5638800"/>
            <a:ext cx="381000" cy="381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defRPr/>
            </a:pPr>
            <a:r>
              <a:rPr lang="en-US" sz="2400" dirty="0"/>
              <a:t>3</a:t>
            </a:r>
          </a:p>
        </p:txBody>
      </p:sp>
      <p:sp>
        <p:nvSpPr>
          <p:cNvPr id="7" name="Oval 6"/>
          <p:cNvSpPr/>
          <p:nvPr/>
        </p:nvSpPr>
        <p:spPr>
          <a:xfrm>
            <a:off x="4876800" y="6172200"/>
            <a:ext cx="381000" cy="3810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defRPr/>
            </a:pPr>
            <a:r>
              <a:rPr lang="en-US" sz="2400" dirty="0"/>
              <a:t>4</a:t>
            </a:r>
          </a:p>
        </p:txBody>
      </p:sp>
      <p:sp>
        <p:nvSpPr>
          <p:cNvPr id="8" name="Rectangle 7"/>
          <p:cNvSpPr/>
          <p:nvPr/>
        </p:nvSpPr>
        <p:spPr>
          <a:xfrm>
            <a:off x="5486400" y="4572000"/>
            <a:ext cx="26670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defRPr/>
            </a:pPr>
            <a:r>
              <a:rPr lang="en-US" sz="2400" dirty="0"/>
              <a:t>Forward Input</a:t>
            </a:r>
          </a:p>
        </p:txBody>
      </p:sp>
      <p:sp>
        <p:nvSpPr>
          <p:cNvPr id="9" name="Rectangle 8"/>
          <p:cNvSpPr/>
          <p:nvPr/>
        </p:nvSpPr>
        <p:spPr>
          <a:xfrm>
            <a:off x="5486400" y="5105400"/>
            <a:ext cx="26670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defRPr/>
            </a:pPr>
            <a:r>
              <a:rPr lang="en-US" sz="2400" dirty="0"/>
              <a:t>Process Input</a:t>
            </a:r>
          </a:p>
        </p:txBody>
      </p:sp>
      <p:sp>
        <p:nvSpPr>
          <p:cNvPr id="10" name="Rectangle 9"/>
          <p:cNvSpPr/>
          <p:nvPr/>
        </p:nvSpPr>
        <p:spPr>
          <a:xfrm>
            <a:off x="5486400" y="5638800"/>
            <a:ext cx="2667000" cy="381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defRPr/>
            </a:pPr>
            <a:r>
              <a:rPr lang="en-US" sz="2400" dirty="0"/>
              <a:t>Send Output</a:t>
            </a:r>
          </a:p>
        </p:txBody>
      </p:sp>
      <p:sp>
        <p:nvSpPr>
          <p:cNvPr id="11" name="Rectangle 10"/>
          <p:cNvSpPr/>
          <p:nvPr/>
        </p:nvSpPr>
        <p:spPr>
          <a:xfrm>
            <a:off x="5486400" y="6172200"/>
            <a:ext cx="2667000" cy="381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defRPr/>
            </a:pPr>
            <a:r>
              <a:rPr lang="en-US" sz="2400" dirty="0"/>
              <a:t>Process Output</a:t>
            </a:r>
          </a:p>
        </p:txBody>
      </p:sp>
      <p:sp>
        <p:nvSpPr>
          <p:cNvPr id="13" name="Multiply 12"/>
          <p:cNvSpPr/>
          <p:nvPr/>
        </p:nvSpPr>
        <p:spPr>
          <a:xfrm>
            <a:off x="8153400" y="4572000"/>
            <a:ext cx="381000" cy="457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ultiply 13"/>
          <p:cNvSpPr/>
          <p:nvPr/>
        </p:nvSpPr>
        <p:spPr>
          <a:xfrm>
            <a:off x="8153400" y="5638800"/>
            <a:ext cx="381000" cy="457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ultiply 14"/>
          <p:cNvSpPr/>
          <p:nvPr/>
        </p:nvSpPr>
        <p:spPr>
          <a:xfrm>
            <a:off x="8153400" y="6172200"/>
            <a:ext cx="381000" cy="457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P3508.WAV">
            <a:hlinkClick r:id="" action="ppaction://media"/>
          </p:cNvPr>
          <p:cNvPicPr>
            <a:picLocks noRot="1" noChangeAspect="1"/>
          </p:cNvPicPr>
          <p:nvPr>
            <a:wavAudioFile r:embed="rId2" name="~PP3508.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12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7" fill="hold" display="0">
                  <p:stCondLst>
                    <p:cond delay="indefinite"/>
                  </p:stCondLst>
                  <p:endCondLst>
                    <p:cond evt="onPrev" delay="0">
                      <p:tgtEl>
                        <p:sldTgt/>
                      </p:tgtEl>
                    </p:cond>
                    <p:cond evt="onStopAudio" delay="0">
                      <p:tgtEl>
                        <p:sldTgt/>
                      </p:tgtEl>
                    </p:cond>
                  </p:endCondLst>
                </p:cTn>
                <p:tgtEl>
                  <p:spTgt spid="16"/>
                </p:tgtEl>
              </p:cMediaNode>
            </p:audio>
          </p:childTnLst>
        </p:cTn>
      </p:par>
    </p:tnLst>
    <p:bldLst>
      <p:bldP spid="4" grpId="0" animBg="1"/>
      <p:bldP spid="5" grpId="0" animBg="1"/>
      <p:bldP spid="6" grpId="0" animBg="1"/>
      <p:bldP spid="7" grpId="0" animBg="1"/>
      <p:bldP spid="8" grpId="0" animBg="1"/>
      <p:bldP spid="9" grpId="0" animBg="1"/>
      <p:bldP spid="10" grpId="0" animBg="1"/>
      <p:bldP spid="11" grpId="0" animBg="1"/>
      <p:bldP spid="13"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lide Number Placeholder 3"/>
          <p:cNvSpPr>
            <a:spLocks noGrp="1"/>
          </p:cNvSpPr>
          <p:nvPr>
            <p:ph type="sldNum" sz="quarter" idx="12"/>
          </p:nvPr>
        </p:nvSpPr>
        <p:spPr/>
        <p:txBody>
          <a:bodyPr/>
          <a:lstStyle/>
          <a:p>
            <a:fld id="{921915BE-0439-4AD3-8E5F-E3B2E4C77A69}" type="slidenum">
              <a:rPr lang="en-US"/>
              <a:pPr/>
              <a:t>29</a:t>
            </a:fld>
            <a:endParaRPr lang="en-US"/>
          </a:p>
        </p:txBody>
      </p:sp>
      <p:sp>
        <p:nvSpPr>
          <p:cNvPr id="1545218" name="Title 1"/>
          <p:cNvSpPr>
            <a:spLocks noGrp="1"/>
          </p:cNvSpPr>
          <p:nvPr>
            <p:ph type="title" idx="4294967295"/>
          </p:nvPr>
        </p:nvSpPr>
        <p:spPr>
          <a:xfrm>
            <a:off x="152400" y="274638"/>
            <a:ext cx="8839200" cy="1143000"/>
          </a:xfrm>
        </p:spPr>
        <p:txBody>
          <a:bodyPr/>
          <a:lstStyle/>
          <a:p>
            <a:pPr eaLnBrk="1" hangingPunct="1"/>
            <a:r>
              <a:rPr lang="en-US" dirty="0" smtClean="0"/>
              <a:t>Master/Replicated User</a:t>
            </a:r>
            <a:endParaRPr lang="en-US" dirty="0"/>
          </a:p>
        </p:txBody>
      </p:sp>
      <p:sp>
        <p:nvSpPr>
          <p:cNvPr id="9" name="Oval 8"/>
          <p:cNvSpPr>
            <a:spLocks noChangeArrowheads="1"/>
          </p:cNvSpPr>
          <p:nvPr/>
        </p:nvSpPr>
        <p:spPr bwMode="auto">
          <a:xfrm>
            <a:off x="1143000" y="19812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endParaRPr lang="en-US" sz="2800" baseline="-25000" dirty="0"/>
          </a:p>
        </p:txBody>
      </p:sp>
      <p:sp>
        <p:nvSpPr>
          <p:cNvPr id="10" name="Oval 9"/>
          <p:cNvSpPr>
            <a:spLocks noChangeArrowheads="1"/>
          </p:cNvSpPr>
          <p:nvPr/>
        </p:nvSpPr>
        <p:spPr bwMode="auto">
          <a:xfrm>
            <a:off x="2209800" y="1981200"/>
            <a:ext cx="533400" cy="5334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wrap="none" anchor="ctr"/>
          <a:lstStyle/>
          <a:p>
            <a:pPr>
              <a:spcBef>
                <a:spcPct val="0"/>
              </a:spcBef>
              <a:defRPr/>
            </a:pPr>
            <a:r>
              <a:rPr lang="en-US" sz="1800" dirty="0" err="1">
                <a:solidFill>
                  <a:schemeClr val="tx1">
                    <a:alpha val="100000"/>
                  </a:schemeClr>
                </a:solidFill>
              </a:rPr>
              <a:t>U</a:t>
            </a:r>
            <a:r>
              <a:rPr lang="en-US" sz="2800" baseline="-25000" dirty="0" err="1">
                <a:solidFill>
                  <a:schemeClr val="tx1">
                    <a:alpha val="100000"/>
                  </a:schemeClr>
                </a:solidFill>
              </a:rPr>
              <a:t>j</a:t>
            </a:r>
            <a:endParaRPr lang="en-US" sz="2800" baseline="-25000" dirty="0"/>
          </a:p>
        </p:txBody>
      </p:sp>
      <p:sp>
        <p:nvSpPr>
          <p:cNvPr id="11" name="Oval 10"/>
          <p:cNvSpPr>
            <a:spLocks noChangeArrowheads="1"/>
          </p:cNvSpPr>
          <p:nvPr/>
        </p:nvSpPr>
        <p:spPr bwMode="auto">
          <a:xfrm>
            <a:off x="1143000" y="33528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sp>
        <p:nvSpPr>
          <p:cNvPr id="12" name="Oval 11"/>
          <p:cNvSpPr>
            <a:spLocks noChangeArrowheads="1"/>
          </p:cNvSpPr>
          <p:nvPr/>
        </p:nvSpPr>
        <p:spPr bwMode="auto">
          <a:xfrm>
            <a:off x="3276600" y="19812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p>
        </p:txBody>
      </p:sp>
      <p:sp>
        <p:nvSpPr>
          <p:cNvPr id="13" name="Oval 12"/>
          <p:cNvSpPr>
            <a:spLocks noChangeArrowheads="1"/>
          </p:cNvSpPr>
          <p:nvPr/>
        </p:nvSpPr>
        <p:spPr bwMode="auto">
          <a:xfrm>
            <a:off x="3276600" y="33528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cxnSp>
        <p:nvCxnSpPr>
          <p:cNvPr id="14" name="Straight Arrow Connector 13"/>
          <p:cNvCxnSpPr/>
          <p:nvPr/>
        </p:nvCxnSpPr>
        <p:spPr>
          <a:xfrm rot="5400000">
            <a:off x="1600200" y="2667000"/>
            <a:ext cx="685800" cy="53340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5400000">
            <a:off x="3575051" y="4032250"/>
            <a:ext cx="3516312" cy="1587"/>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1545236" name="TextBox 72"/>
          <p:cNvSpPr txBox="1">
            <a:spLocks noChangeArrowheads="1"/>
          </p:cNvSpPr>
          <p:nvPr/>
        </p:nvSpPr>
        <p:spPr bwMode="auto">
          <a:xfrm>
            <a:off x="5029200" y="5726113"/>
            <a:ext cx="609600" cy="369887"/>
          </a:xfrm>
          <a:prstGeom prst="rect">
            <a:avLst/>
          </a:prstGeom>
          <a:noFill/>
          <a:ln w="9525">
            <a:noFill/>
            <a:miter lim="800000"/>
            <a:headEnd/>
            <a:tailEnd/>
          </a:ln>
        </p:spPr>
        <p:txBody>
          <a:bodyPr>
            <a:spAutoFit/>
          </a:bodyPr>
          <a:lstStyle/>
          <a:p>
            <a:pPr eaLnBrk="1" hangingPunct="1">
              <a:spcBef>
                <a:spcPct val="0"/>
              </a:spcBef>
            </a:pPr>
            <a:r>
              <a:rPr lang="en-US" sz="1800">
                <a:latin typeface="Calibri" pitchFamily="34" charset="0"/>
              </a:rPr>
              <a:t>time</a:t>
            </a:r>
          </a:p>
        </p:txBody>
      </p:sp>
      <p:sp>
        <p:nvSpPr>
          <p:cNvPr id="76" name="Rectangle 75"/>
          <p:cNvSpPr/>
          <p:nvPr/>
        </p:nvSpPr>
        <p:spPr>
          <a:xfrm>
            <a:off x="4953000" y="1524000"/>
            <a:ext cx="3886200" cy="464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p>
        </p:txBody>
      </p:sp>
      <p:sp>
        <p:nvSpPr>
          <p:cNvPr id="61" name="Rectangle 60"/>
          <p:cNvSpPr/>
          <p:nvPr/>
        </p:nvSpPr>
        <p:spPr>
          <a:xfrm>
            <a:off x="7086600" y="1295400"/>
            <a:ext cx="1219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800" dirty="0"/>
              <a:t>Slave</a:t>
            </a:r>
          </a:p>
        </p:txBody>
      </p:sp>
      <p:sp>
        <p:nvSpPr>
          <p:cNvPr id="114" name="Rectangle 113"/>
          <p:cNvSpPr/>
          <p:nvPr/>
        </p:nvSpPr>
        <p:spPr>
          <a:xfrm>
            <a:off x="304800" y="4267200"/>
            <a:ext cx="4419600" cy="990600"/>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eaLnBrk="1" fontAlgn="auto" hangingPunct="1">
              <a:spcBef>
                <a:spcPts val="0"/>
              </a:spcBef>
              <a:spcAft>
                <a:spcPts val="0"/>
              </a:spcAft>
              <a:defRPr/>
            </a:pPr>
            <a:endParaRPr lang="en-US" sz="1800"/>
          </a:p>
        </p:txBody>
      </p:sp>
      <p:sp>
        <p:nvSpPr>
          <p:cNvPr id="115" name="TextBox 114"/>
          <p:cNvSpPr txBox="1"/>
          <p:nvPr/>
        </p:nvSpPr>
        <p:spPr>
          <a:xfrm>
            <a:off x="2667000" y="4459288"/>
            <a:ext cx="1981200" cy="64611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lang="en-US" sz="1800" dirty="0"/>
              <a:t>Master vs. Slave User</a:t>
            </a:r>
          </a:p>
        </p:txBody>
      </p:sp>
      <p:sp>
        <p:nvSpPr>
          <p:cNvPr id="117" name="Oval 116"/>
          <p:cNvSpPr>
            <a:spLocks noChangeArrowheads="1"/>
          </p:cNvSpPr>
          <p:nvPr/>
        </p:nvSpPr>
        <p:spPr bwMode="auto">
          <a:xfrm>
            <a:off x="533400" y="4343400"/>
            <a:ext cx="304800" cy="304800"/>
          </a:xfrm>
          <a:prstGeom prst="ellipse">
            <a:avLst/>
          </a:prstGeom>
          <a:ln>
            <a:headEnd type="none" w="med" len="med"/>
            <a:tailEnd type="none" w="med" len="med"/>
          </a:ln>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200" dirty="0">
                <a:solidFill>
                  <a:schemeClr val="tx1">
                    <a:alpha val="100000"/>
                  </a:schemeClr>
                </a:solidFill>
              </a:rPr>
              <a:t>U</a:t>
            </a:r>
            <a:r>
              <a:rPr lang="en-US" sz="1200" baseline="-25000" dirty="0">
                <a:solidFill>
                  <a:schemeClr val="tx1">
                    <a:alpha val="100000"/>
                  </a:schemeClr>
                </a:solidFill>
              </a:rPr>
              <a:t>m</a:t>
            </a:r>
            <a:endParaRPr lang="en-US" sz="1200" baseline="-25000" dirty="0"/>
          </a:p>
        </p:txBody>
      </p:sp>
      <p:sp>
        <p:nvSpPr>
          <p:cNvPr id="118" name="Oval 117"/>
          <p:cNvSpPr>
            <a:spLocks noChangeArrowheads="1"/>
          </p:cNvSpPr>
          <p:nvPr/>
        </p:nvSpPr>
        <p:spPr bwMode="auto">
          <a:xfrm>
            <a:off x="533400" y="4876800"/>
            <a:ext cx="304800" cy="304800"/>
          </a:xfrm>
          <a:prstGeom prst="ellipse">
            <a:avLst/>
          </a:prstGeom>
          <a:ln>
            <a:headEnd type="none" w="med" len="med"/>
            <a:tailEnd type="none" w="med" len="med"/>
          </a:ln>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200" dirty="0">
                <a:solidFill>
                  <a:schemeClr val="tx1">
                    <a:alpha val="100000"/>
                  </a:schemeClr>
                </a:solidFill>
              </a:rPr>
              <a:t>P</a:t>
            </a:r>
            <a:r>
              <a:rPr lang="en-US" sz="1200" baseline="-25000" dirty="0">
                <a:solidFill>
                  <a:schemeClr val="tx1">
                    <a:alpha val="100000"/>
                  </a:schemeClr>
                </a:solidFill>
              </a:rPr>
              <a:t>m</a:t>
            </a:r>
          </a:p>
        </p:txBody>
      </p:sp>
      <p:sp>
        <p:nvSpPr>
          <p:cNvPr id="119" name="Oval 118"/>
          <p:cNvSpPr>
            <a:spLocks noChangeArrowheads="1"/>
          </p:cNvSpPr>
          <p:nvPr/>
        </p:nvSpPr>
        <p:spPr bwMode="auto">
          <a:xfrm>
            <a:off x="1981200" y="4343400"/>
            <a:ext cx="304800" cy="304800"/>
          </a:xfrm>
          <a:prstGeom prst="ellipse">
            <a:avLst/>
          </a:prstGeom>
          <a:ln>
            <a:headEnd type="none" w="med" len="med"/>
            <a:tailEnd type="none" w="med" len="med"/>
          </a:ln>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none" anchor="ctr"/>
          <a:lstStyle/>
          <a:p>
            <a:pPr>
              <a:spcBef>
                <a:spcPct val="0"/>
              </a:spcBef>
              <a:defRPr/>
            </a:pPr>
            <a:r>
              <a:rPr lang="en-US" sz="1200" dirty="0" err="1">
                <a:solidFill>
                  <a:schemeClr val="tx1">
                    <a:alpha val="100000"/>
                  </a:schemeClr>
                </a:solidFill>
              </a:rPr>
              <a:t>U</a:t>
            </a:r>
            <a:r>
              <a:rPr lang="en-US" sz="1200" baseline="-25000" dirty="0" err="1">
                <a:solidFill>
                  <a:schemeClr val="tx1">
                    <a:alpha val="100000"/>
                  </a:schemeClr>
                </a:solidFill>
              </a:rPr>
              <a:t>j</a:t>
            </a:r>
            <a:endParaRPr lang="en-US" sz="1200" baseline="-25000" dirty="0"/>
          </a:p>
        </p:txBody>
      </p:sp>
      <p:sp>
        <p:nvSpPr>
          <p:cNvPr id="120" name="Oval 119"/>
          <p:cNvSpPr>
            <a:spLocks noChangeArrowheads="1"/>
          </p:cNvSpPr>
          <p:nvPr/>
        </p:nvSpPr>
        <p:spPr bwMode="auto">
          <a:xfrm>
            <a:off x="1600200" y="4876800"/>
            <a:ext cx="304800" cy="304800"/>
          </a:xfrm>
          <a:prstGeom prst="ellipse">
            <a:avLst/>
          </a:prstGeom>
          <a:ln>
            <a:headEnd type="none" w="med" len="med"/>
            <a:tailEnd type="none" w="med" len="med"/>
          </a:ln>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200" dirty="0">
                <a:solidFill>
                  <a:schemeClr val="tx1">
                    <a:alpha val="100000"/>
                  </a:schemeClr>
                </a:solidFill>
              </a:rPr>
              <a:t>P</a:t>
            </a:r>
            <a:r>
              <a:rPr lang="en-US" sz="1200" baseline="-25000" dirty="0">
                <a:solidFill>
                  <a:schemeClr val="tx1">
                    <a:alpha val="100000"/>
                  </a:schemeClr>
                </a:solidFill>
              </a:rPr>
              <a:t>m</a:t>
            </a:r>
          </a:p>
        </p:txBody>
      </p:sp>
      <p:sp>
        <p:nvSpPr>
          <p:cNvPr id="121" name="Right Arrow 120"/>
          <p:cNvSpPr/>
          <p:nvPr/>
        </p:nvSpPr>
        <p:spPr>
          <a:xfrm>
            <a:off x="1066800" y="4572000"/>
            <a:ext cx="457200" cy="304800"/>
          </a:xfrm>
          <a:prstGeom prst="rightArrow">
            <a:avLst>
              <a:gd name="adj1" fmla="val 5000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endParaRPr lang="en-US" sz="1800"/>
          </a:p>
        </p:txBody>
      </p:sp>
      <p:cxnSp>
        <p:nvCxnSpPr>
          <p:cNvPr id="122" name="Straight Arrow Connector 121"/>
          <p:cNvCxnSpPr/>
          <p:nvPr/>
        </p:nvCxnSpPr>
        <p:spPr>
          <a:xfrm rot="5400000">
            <a:off x="496094" y="4761706"/>
            <a:ext cx="2286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rot="16200000">
            <a:off x="647700" y="4762500"/>
            <a:ext cx="228600" cy="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rot="5400000">
            <a:off x="1714500" y="4610100"/>
            <a:ext cx="304800" cy="22860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rot="16200000">
            <a:off x="1866900" y="4686300"/>
            <a:ext cx="304800" cy="22860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2" name="Group 148"/>
          <p:cNvGrpSpPr>
            <a:grpSpLocks/>
          </p:cNvGrpSpPr>
          <p:nvPr/>
        </p:nvGrpSpPr>
        <p:grpSpPr bwMode="auto">
          <a:xfrm>
            <a:off x="5029200" y="1295400"/>
            <a:ext cx="3733800" cy="3962400"/>
            <a:chOff x="5029200" y="1295400"/>
            <a:chExt cx="3733800" cy="3962400"/>
          </a:xfrm>
        </p:grpSpPr>
        <p:cxnSp>
          <p:nvCxnSpPr>
            <p:cNvPr id="126" name="Straight Connector 125"/>
            <p:cNvCxnSpPr/>
            <p:nvPr/>
          </p:nvCxnSpPr>
          <p:spPr>
            <a:xfrm>
              <a:off x="6705600" y="46466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5400000">
              <a:off x="6516688" y="2705100"/>
              <a:ext cx="6842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6705600" y="40370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6705600" y="23622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6705600" y="30464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131" name="Left Brace 130"/>
            <p:cNvSpPr/>
            <p:nvPr/>
          </p:nvSpPr>
          <p:spPr>
            <a:xfrm>
              <a:off x="6553200" y="2362200"/>
              <a:ext cx="228600" cy="6858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132" name="Left Brace 131"/>
            <p:cNvSpPr/>
            <p:nvPr/>
          </p:nvSpPr>
          <p:spPr>
            <a:xfrm>
              <a:off x="6553200" y="3048000"/>
              <a:ext cx="228600" cy="990600"/>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133" name="Left Brace 132"/>
            <p:cNvSpPr/>
            <p:nvPr/>
          </p:nvSpPr>
          <p:spPr>
            <a:xfrm>
              <a:off x="6553200" y="4038600"/>
              <a:ext cx="228600" cy="609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134" name="Straight Connector 133"/>
            <p:cNvCxnSpPr/>
            <p:nvPr/>
          </p:nvCxnSpPr>
          <p:spPr>
            <a:xfrm rot="5400000">
              <a:off x="6362701" y="3543300"/>
              <a:ext cx="990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5400000">
              <a:off x="6554788" y="4343400"/>
              <a:ext cx="608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6705600" y="52562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137" name="Left Brace 136"/>
            <p:cNvSpPr/>
            <p:nvPr/>
          </p:nvSpPr>
          <p:spPr>
            <a:xfrm>
              <a:off x="6553200" y="4648200"/>
              <a:ext cx="228600" cy="609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138" name="Straight Connector 137"/>
            <p:cNvCxnSpPr/>
            <p:nvPr/>
          </p:nvCxnSpPr>
          <p:spPr>
            <a:xfrm rot="5400000">
              <a:off x="6554788" y="4953000"/>
              <a:ext cx="608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a:off x="6096000" y="2057400"/>
              <a:ext cx="762000" cy="30480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sp>
          <p:nvSpPr>
            <p:cNvPr id="140" name="Rectangle 139"/>
            <p:cNvSpPr/>
            <p:nvPr/>
          </p:nvSpPr>
          <p:spPr>
            <a:xfrm>
              <a:off x="7010400" y="2514600"/>
              <a:ext cx="1752600" cy="381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en-US" sz="1800" dirty="0"/>
                <a:t>Forward Input</a:t>
              </a:r>
            </a:p>
          </p:txBody>
        </p:sp>
        <p:sp>
          <p:nvSpPr>
            <p:cNvPr id="141" name="Rectangle 140"/>
            <p:cNvSpPr/>
            <p:nvPr/>
          </p:nvSpPr>
          <p:spPr>
            <a:xfrm>
              <a:off x="7010400" y="3352800"/>
              <a:ext cx="1752600" cy="3810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eaLnBrk="1" fontAlgn="auto" hangingPunct="1">
                <a:spcBef>
                  <a:spcPts val="0"/>
                </a:spcBef>
                <a:spcAft>
                  <a:spcPts val="0"/>
                </a:spcAft>
                <a:defRPr/>
              </a:pPr>
              <a:r>
                <a:rPr lang="en-US" sz="1800" dirty="0"/>
                <a:t>Process Input</a:t>
              </a:r>
            </a:p>
          </p:txBody>
        </p:sp>
        <p:sp>
          <p:nvSpPr>
            <p:cNvPr id="142" name="Rectangle 141"/>
            <p:cNvSpPr/>
            <p:nvPr/>
          </p:nvSpPr>
          <p:spPr>
            <a:xfrm>
              <a:off x="7010400" y="4114800"/>
              <a:ext cx="1752600" cy="3810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eaLnBrk="1" fontAlgn="auto" hangingPunct="1">
                <a:spcBef>
                  <a:spcPts val="0"/>
                </a:spcBef>
                <a:spcAft>
                  <a:spcPts val="0"/>
                </a:spcAft>
                <a:defRPr/>
              </a:pPr>
              <a:r>
                <a:rPr lang="en-US" sz="1800" dirty="0"/>
                <a:t>Send Output</a:t>
              </a:r>
            </a:p>
          </p:txBody>
        </p:sp>
        <p:sp>
          <p:nvSpPr>
            <p:cNvPr id="143" name="Rectangle 142"/>
            <p:cNvSpPr/>
            <p:nvPr/>
          </p:nvSpPr>
          <p:spPr>
            <a:xfrm>
              <a:off x="7010400" y="4724400"/>
              <a:ext cx="1752600" cy="381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US" sz="1600" dirty="0"/>
                <a:t>Process Output</a:t>
              </a:r>
            </a:p>
          </p:txBody>
        </p:sp>
        <p:sp>
          <p:nvSpPr>
            <p:cNvPr id="145" name="Left Brace 144"/>
            <p:cNvSpPr/>
            <p:nvPr/>
          </p:nvSpPr>
          <p:spPr>
            <a:xfrm>
              <a:off x="6553200" y="4038600"/>
              <a:ext cx="228600" cy="990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146" name="Straight Connector 145"/>
            <p:cNvCxnSpPr/>
            <p:nvPr/>
          </p:nvCxnSpPr>
          <p:spPr>
            <a:xfrm rot="5400000">
              <a:off x="6364288" y="4533900"/>
              <a:ext cx="989012"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7" name="Rectangle 146"/>
            <p:cNvSpPr/>
            <p:nvPr/>
          </p:nvSpPr>
          <p:spPr>
            <a:xfrm>
              <a:off x="6248400" y="1295400"/>
              <a:ext cx="1066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800" dirty="0"/>
                <a:t>Master</a:t>
              </a:r>
            </a:p>
          </p:txBody>
        </p:sp>
        <p:sp>
          <p:nvSpPr>
            <p:cNvPr id="1545281" name="Text Box 15"/>
            <p:cNvSpPr txBox="1">
              <a:spLocks noChangeArrowheads="1"/>
            </p:cNvSpPr>
            <p:nvPr/>
          </p:nvSpPr>
          <p:spPr bwMode="auto">
            <a:xfrm>
              <a:off x="5029200" y="1563469"/>
              <a:ext cx="1447800" cy="646331"/>
            </a:xfrm>
            <a:prstGeom prst="rect">
              <a:avLst/>
            </a:prstGeom>
            <a:noFill/>
            <a:ln w="9525">
              <a:noFill/>
              <a:miter lim="800000"/>
              <a:headEnd/>
              <a:tailEnd/>
            </a:ln>
          </p:spPr>
          <p:txBody>
            <a:bodyPr>
              <a:spAutoFit/>
            </a:bodyPr>
            <a:lstStyle/>
            <a:p>
              <a:pPr eaLnBrk="1" hangingPunct="1"/>
              <a:r>
                <a:rPr lang="en-US" sz="1800">
                  <a:latin typeface="Calibri" pitchFamily="34" charset="0"/>
                </a:rPr>
                <a:t>User enters input </a:t>
              </a:r>
              <a:endParaRPr lang="en-US" sz="1800" baseline="-25000">
                <a:latin typeface="Calibri" pitchFamily="34" charset="0"/>
              </a:endParaRPr>
            </a:p>
          </p:txBody>
        </p:sp>
      </p:grpSp>
      <p:sp>
        <p:nvSpPr>
          <p:cNvPr id="150" name="Text Box 15"/>
          <p:cNvSpPr txBox="1">
            <a:spLocks noChangeArrowheads="1"/>
          </p:cNvSpPr>
          <p:nvPr/>
        </p:nvSpPr>
        <p:spPr bwMode="auto">
          <a:xfrm>
            <a:off x="7467600" y="1792288"/>
            <a:ext cx="1371600" cy="646112"/>
          </a:xfrm>
          <a:prstGeom prst="rect">
            <a:avLst/>
          </a:prstGeom>
          <a:noFill/>
          <a:ln w="9525">
            <a:noFill/>
            <a:miter lim="800000"/>
            <a:headEnd/>
            <a:tailEnd/>
          </a:ln>
        </p:spPr>
        <p:txBody>
          <a:bodyPr>
            <a:spAutoFit/>
          </a:bodyPr>
          <a:lstStyle/>
          <a:p>
            <a:pPr eaLnBrk="1" hangingPunct="1"/>
            <a:r>
              <a:rPr lang="en-US" sz="1800">
                <a:latin typeface="Calibri" pitchFamily="34" charset="0"/>
              </a:rPr>
              <a:t>User enters input </a:t>
            </a:r>
            <a:endParaRPr lang="en-US" sz="1800" baseline="-25000">
              <a:latin typeface="Calibri" pitchFamily="34" charset="0"/>
            </a:endParaRPr>
          </a:p>
        </p:txBody>
      </p:sp>
      <p:cxnSp>
        <p:nvCxnSpPr>
          <p:cNvPr id="151" name="Straight Arrow Connector 150"/>
          <p:cNvCxnSpPr/>
          <p:nvPr/>
        </p:nvCxnSpPr>
        <p:spPr>
          <a:xfrm rot="10800000" flipV="1">
            <a:off x="7391400" y="2209800"/>
            <a:ext cx="457200" cy="30480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7315200" y="25146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5400000">
            <a:off x="1028701" y="2933700"/>
            <a:ext cx="533400" cy="3175"/>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sp>
        <p:nvSpPr>
          <p:cNvPr id="55" name="Multiply 54"/>
          <p:cNvSpPr/>
          <p:nvPr/>
        </p:nvSpPr>
        <p:spPr>
          <a:xfrm>
            <a:off x="6096000" y="2438400"/>
            <a:ext cx="381000" cy="457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Multiply 55"/>
          <p:cNvSpPr/>
          <p:nvPr/>
        </p:nvSpPr>
        <p:spPr>
          <a:xfrm>
            <a:off x="6019800" y="4038600"/>
            <a:ext cx="381000" cy="457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Multiply 56"/>
          <p:cNvSpPr/>
          <p:nvPr/>
        </p:nvSpPr>
        <p:spPr>
          <a:xfrm>
            <a:off x="6019800" y="4648200"/>
            <a:ext cx="381000" cy="457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5486400" y="5410200"/>
            <a:ext cx="1135247"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dirty="0" smtClean="0">
                <a:ea typeface="Batang" pitchFamily="18" charset="-127"/>
              </a:rPr>
              <a:t>c/ p</a:t>
            </a:r>
            <a:r>
              <a:rPr lang="en-US" baseline="-30000" dirty="0" smtClean="0">
                <a:ea typeface="Batang" pitchFamily="18" charset="-127"/>
              </a:rPr>
              <a:t>r(</a:t>
            </a:r>
            <a:r>
              <a:rPr lang="en-US" baseline="-30000" dirty="0" err="1" smtClean="0">
                <a:ea typeface="Batang" pitchFamily="18" charset="-127"/>
              </a:rPr>
              <a:t>eplica</a:t>
            </a:r>
            <a:r>
              <a:rPr lang="en-US" baseline="-30000" dirty="0" smtClean="0">
                <a:ea typeface="Batang" pitchFamily="18" charset="-127"/>
              </a:rPr>
              <a:t>)</a:t>
            </a:r>
            <a:endParaRPr lang="en-US" dirty="0"/>
          </a:p>
        </p:txBody>
      </p:sp>
      <p:sp>
        <p:nvSpPr>
          <p:cNvPr id="60" name="Rectangle 59"/>
          <p:cNvSpPr/>
          <p:nvPr/>
        </p:nvSpPr>
        <p:spPr>
          <a:xfrm>
            <a:off x="6781800" y="5410200"/>
            <a:ext cx="1148071"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dirty="0" smtClean="0">
                <a:ea typeface="Batang" pitchFamily="18" charset="-127"/>
              </a:rPr>
              <a:t>c/ p</a:t>
            </a:r>
            <a:r>
              <a:rPr lang="en-US" baseline="-30000" dirty="0" smtClean="0">
                <a:ea typeface="Batang" pitchFamily="18" charset="-127"/>
              </a:rPr>
              <a:t>m(aster)</a:t>
            </a:r>
            <a:endParaRPr lang="en-US" dirty="0"/>
          </a:p>
        </p:txBody>
      </p:sp>
      <p:pic>
        <p:nvPicPr>
          <p:cNvPr id="62" name="~PP1524.WAV">
            <a:hlinkClick r:id="" action="ppaction://media"/>
          </p:cNvPr>
          <p:cNvPicPr>
            <a:picLocks noRot="1" noChangeAspect="1"/>
          </p:cNvPicPr>
          <p:nvPr>
            <a:wavAudioFile r:embed="rId2" name="~PP1524.WAV"/>
          </p:nvPr>
        </p:nvPicPr>
        <p:blipFill>
          <a:blip r:embed="rId5" cstate="print"/>
          <a:stretch>
            <a:fillRect/>
          </a:stretch>
        </p:blipFill>
        <p:spPr>
          <a:xfrm>
            <a:off x="8724900" y="6438900"/>
            <a:ext cx="304800" cy="304800"/>
          </a:xfrm>
          <a:prstGeom prst="rect">
            <a:avLst/>
          </a:prstGeom>
        </p:spPr>
      </p:pic>
      <p:sp>
        <p:nvSpPr>
          <p:cNvPr id="64" name="TextBox 63"/>
          <p:cNvSpPr txBox="1"/>
          <p:nvPr/>
        </p:nvSpPr>
        <p:spPr>
          <a:xfrm>
            <a:off x="533400" y="5715000"/>
            <a:ext cx="4343400" cy="8402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nSpc>
                <a:spcPct val="90000"/>
              </a:lnSpc>
            </a:pPr>
            <a:r>
              <a:rPr lang="en-US" dirty="0" smtClean="0">
                <a:ea typeface="Batang" pitchFamily="18" charset="-127"/>
              </a:rPr>
              <a:t>c(</a:t>
            </a:r>
            <a:r>
              <a:rPr lang="en-US" dirty="0" err="1" smtClean="0">
                <a:ea typeface="Batang" pitchFamily="18" charset="-127"/>
              </a:rPr>
              <a:t>ost</a:t>
            </a:r>
            <a:r>
              <a:rPr lang="en-US" dirty="0" smtClean="0">
                <a:ea typeface="Batang" pitchFamily="18" charset="-127"/>
              </a:rPr>
              <a:t> of operation) in cycles </a:t>
            </a:r>
          </a:p>
          <a:p>
            <a:pPr>
              <a:lnSpc>
                <a:spcPct val="90000"/>
              </a:lnSpc>
            </a:pPr>
            <a:r>
              <a:rPr lang="en-US" dirty="0" smtClean="0">
                <a:ea typeface="Batang" pitchFamily="18" charset="-127"/>
              </a:rPr>
              <a:t>p(</a:t>
            </a:r>
            <a:r>
              <a:rPr lang="en-US" dirty="0" err="1" smtClean="0">
                <a:ea typeface="Batang" pitchFamily="18" charset="-127"/>
              </a:rPr>
              <a:t>rocessing</a:t>
            </a:r>
            <a:r>
              <a:rPr lang="en-US" dirty="0" smtClean="0">
                <a:ea typeface="Batang" pitchFamily="18" charset="-127"/>
              </a:rPr>
              <a:t> speed) in cycles/unit time</a:t>
            </a:r>
            <a:endParaRPr lang="en-US" baseline="-30000" dirty="0" smtClean="0">
              <a:ea typeface="Batang" pitchFamily="18" charset="-127"/>
            </a:endParaRPr>
          </a:p>
          <a:p>
            <a:pPr>
              <a:lnSpc>
                <a:spcPct val="90000"/>
              </a:lnSpc>
            </a:pPr>
            <a:r>
              <a:rPr lang="en-US" dirty="0" err="1" smtClean="0">
                <a:ea typeface="Batang" pitchFamily="18" charset="-127"/>
              </a:rPr>
              <a:t>rtt</a:t>
            </a:r>
            <a:r>
              <a:rPr lang="en-US" dirty="0" smtClean="0">
                <a:ea typeface="Batang" pitchFamily="18" charset="-127"/>
              </a:rPr>
              <a:t> (round trip time)</a:t>
            </a:r>
            <a:endParaRPr lang="en-US" dirty="0"/>
          </a:p>
        </p:txBody>
      </p:sp>
    </p:spTree>
    <p:custDataLst>
      <p:tags r:id="rId1"/>
    </p:custDataLst>
  </p:cSld>
  <p:clrMapOvr>
    <a:masterClrMapping/>
  </p:clrMapOvr>
  <p:transition advTm="8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62"/>
                </p:tgtEl>
              </p:cMediaNode>
            </p:audio>
          </p:childTnLst>
        </p:cTn>
      </p:par>
    </p:tnLst>
    <p:bldLst>
      <p:bldP spid="59" grpId="0" animBg="1"/>
      <p:bldP spid="6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Response Times</a:t>
            </a:r>
            <a:endParaRPr lang="en-US" dirty="0"/>
          </a:p>
        </p:txBody>
      </p:sp>
      <p:sp>
        <p:nvSpPr>
          <p:cNvPr id="4" name="Content Placeholder 3"/>
          <p:cNvSpPr>
            <a:spLocks noGrp="1"/>
          </p:cNvSpPr>
          <p:nvPr>
            <p:ph sz="quarter" idx="10"/>
          </p:nvPr>
        </p:nvSpPr>
        <p:spPr/>
        <p:txBody>
          <a:bodyPr/>
          <a:lstStyle/>
          <a:p>
            <a:endParaRPr lang="en-US"/>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3</a:t>
            </a:fld>
            <a:endParaRPr kumimoji="0" lang="en-US" sz="1400" b="1" dirty="0">
              <a:solidFill>
                <a:srgbClr val="FFFFFF"/>
              </a:solidFill>
            </a:endParaRPr>
          </a:p>
        </p:txBody>
      </p:sp>
      <p:grpSp>
        <p:nvGrpSpPr>
          <p:cNvPr id="3" name="Group 28"/>
          <p:cNvGrpSpPr/>
          <p:nvPr/>
        </p:nvGrpSpPr>
        <p:grpSpPr>
          <a:xfrm>
            <a:off x="762000" y="2362200"/>
            <a:ext cx="1295400" cy="1371600"/>
            <a:chOff x="457200" y="2743200"/>
            <a:chExt cx="1295400" cy="1295400"/>
          </a:xfrm>
        </p:grpSpPr>
        <p:pic>
          <p:nvPicPr>
            <p:cNvPr id="9" name="Picture 2" descr="C:\Users\Sasa\AppData\Local\Microsoft\Windows\Temporary Internet Files\Content.IE5\87189HBS\MCj04242360000[1].wmf"/>
            <p:cNvPicPr>
              <a:picLocks noChangeAspect="1" noChangeArrowheads="1"/>
            </p:cNvPicPr>
            <p:nvPr/>
          </p:nvPicPr>
          <p:blipFill>
            <a:blip r:embed="rId4" cstate="print"/>
            <a:srcRect/>
            <a:stretch>
              <a:fillRect/>
            </a:stretch>
          </p:blipFill>
          <p:spPr bwMode="auto">
            <a:xfrm>
              <a:off x="457200" y="2743200"/>
              <a:ext cx="1295400" cy="1295400"/>
            </a:xfrm>
            <a:prstGeom prst="rect">
              <a:avLst/>
            </a:prstGeom>
            <a:noFill/>
          </p:spPr>
        </p:pic>
        <p:sp>
          <p:nvSpPr>
            <p:cNvPr id="10" name="Rectangle 9"/>
            <p:cNvSpPr/>
            <p:nvPr/>
          </p:nvSpPr>
          <p:spPr>
            <a:xfrm>
              <a:off x="556846" y="2855433"/>
              <a:ext cx="1096108" cy="69752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ectangle 10"/>
            <p:cNvSpPr/>
            <p:nvPr/>
          </p:nvSpPr>
          <p:spPr>
            <a:xfrm>
              <a:off x="706315" y="2992315"/>
              <a:ext cx="348762" cy="199292"/>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990600" y="2057400"/>
            <a:ext cx="838200" cy="304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User</a:t>
            </a:r>
            <a:r>
              <a:rPr lang="en-US" baseline="-25000" dirty="0" smtClean="0"/>
              <a:t>1</a:t>
            </a:r>
            <a:endParaRPr lang="en-US" baseline="-25000" dirty="0"/>
          </a:p>
        </p:txBody>
      </p:sp>
      <p:grpSp>
        <p:nvGrpSpPr>
          <p:cNvPr id="6" name="Group 29"/>
          <p:cNvGrpSpPr/>
          <p:nvPr/>
        </p:nvGrpSpPr>
        <p:grpSpPr>
          <a:xfrm>
            <a:off x="6858000" y="2362200"/>
            <a:ext cx="1295400" cy="1371600"/>
            <a:chOff x="7086600" y="2743200"/>
            <a:chExt cx="1295400" cy="1295400"/>
          </a:xfrm>
        </p:grpSpPr>
        <p:pic>
          <p:nvPicPr>
            <p:cNvPr id="15" name="Picture 2" descr="C:\Users\Sasa\AppData\Local\Microsoft\Windows\Temporary Internet Files\Content.IE5\87189HBS\MCj04242360000[1].wmf"/>
            <p:cNvPicPr>
              <a:picLocks noChangeAspect="1" noChangeArrowheads="1"/>
            </p:cNvPicPr>
            <p:nvPr/>
          </p:nvPicPr>
          <p:blipFill>
            <a:blip r:embed="rId4" cstate="print"/>
            <a:srcRect/>
            <a:stretch>
              <a:fillRect/>
            </a:stretch>
          </p:blipFill>
          <p:spPr bwMode="auto">
            <a:xfrm>
              <a:off x="7086600" y="2743200"/>
              <a:ext cx="1295400" cy="1295400"/>
            </a:xfrm>
            <a:prstGeom prst="rect">
              <a:avLst/>
            </a:prstGeom>
            <a:noFill/>
          </p:spPr>
        </p:pic>
        <p:sp>
          <p:nvSpPr>
            <p:cNvPr id="16" name="Rectangle 15"/>
            <p:cNvSpPr/>
            <p:nvPr/>
          </p:nvSpPr>
          <p:spPr>
            <a:xfrm>
              <a:off x="7186246" y="2855433"/>
              <a:ext cx="1096108" cy="69752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Rectangle 16"/>
            <p:cNvSpPr/>
            <p:nvPr/>
          </p:nvSpPr>
          <p:spPr>
            <a:xfrm>
              <a:off x="7335715" y="2992315"/>
              <a:ext cx="348762" cy="199292"/>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p:cNvSpPr/>
          <p:nvPr/>
        </p:nvSpPr>
        <p:spPr>
          <a:xfrm>
            <a:off x="7543800" y="2590800"/>
            <a:ext cx="381000" cy="381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086600" y="2057400"/>
            <a:ext cx="838200" cy="304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User</a:t>
            </a:r>
            <a:r>
              <a:rPr lang="en-US" baseline="-25000" dirty="0" smtClean="0"/>
              <a:t>1</a:t>
            </a:r>
            <a:endParaRPr lang="en-US" baseline="-25000" dirty="0"/>
          </a:p>
        </p:txBody>
      </p:sp>
      <p:cxnSp>
        <p:nvCxnSpPr>
          <p:cNvPr id="22" name="Straight Arrow Connector 21"/>
          <p:cNvCxnSpPr/>
          <p:nvPr/>
        </p:nvCxnSpPr>
        <p:spPr>
          <a:xfrm>
            <a:off x="457200" y="3886200"/>
            <a:ext cx="7772400" cy="1588"/>
          </a:xfrm>
          <a:prstGeom prst="straightConnector1">
            <a:avLst/>
          </a:prstGeom>
          <a:ln>
            <a:headEnd type="none"/>
            <a:tailEnd type="arrow"/>
          </a:ln>
        </p:spPr>
        <p:style>
          <a:lnRef idx="3">
            <a:schemeClr val="dk1"/>
          </a:lnRef>
          <a:fillRef idx="0">
            <a:schemeClr val="dk1"/>
          </a:fillRef>
          <a:effectRef idx="2">
            <a:schemeClr val="dk1"/>
          </a:effectRef>
          <a:fontRef idx="minor">
            <a:schemeClr val="tx1"/>
          </a:fontRef>
        </p:style>
      </p:cxnSp>
      <p:sp>
        <p:nvSpPr>
          <p:cNvPr id="23" name="Rectangle 22"/>
          <p:cNvSpPr/>
          <p:nvPr/>
        </p:nvSpPr>
        <p:spPr>
          <a:xfrm>
            <a:off x="8229600" y="3733800"/>
            <a:ext cx="838200" cy="30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time</a:t>
            </a:r>
            <a:endParaRPr lang="en-US" dirty="0"/>
          </a:p>
        </p:txBody>
      </p:sp>
      <p:sp>
        <p:nvSpPr>
          <p:cNvPr id="24" name="Rectangle 23"/>
          <p:cNvSpPr/>
          <p:nvPr/>
        </p:nvSpPr>
        <p:spPr>
          <a:xfrm>
            <a:off x="76200" y="4419600"/>
            <a:ext cx="2590800" cy="6096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Some User Enters Command</a:t>
            </a:r>
            <a:endParaRPr lang="en-US" dirty="0"/>
          </a:p>
        </p:txBody>
      </p:sp>
      <p:cxnSp>
        <p:nvCxnSpPr>
          <p:cNvPr id="25" name="Straight Arrow Connector 24"/>
          <p:cNvCxnSpPr>
            <a:stCxn id="24" idx="0"/>
            <a:endCxn id="28" idx="4"/>
          </p:cNvCxnSpPr>
          <p:nvPr/>
        </p:nvCxnSpPr>
        <p:spPr>
          <a:xfrm rot="5400000" flipH="1" flipV="1">
            <a:off x="1143000" y="4191000"/>
            <a:ext cx="457200" cy="158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26" name="Rectangle 25"/>
          <p:cNvSpPr/>
          <p:nvPr/>
        </p:nvSpPr>
        <p:spPr>
          <a:xfrm>
            <a:off x="6172200" y="4419600"/>
            <a:ext cx="2590800" cy="6096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That User Sees Output for Command</a:t>
            </a:r>
            <a:endParaRPr lang="en-US" dirty="0"/>
          </a:p>
        </p:txBody>
      </p:sp>
      <p:cxnSp>
        <p:nvCxnSpPr>
          <p:cNvPr id="27" name="Straight Arrow Connector 26"/>
          <p:cNvCxnSpPr>
            <a:stCxn id="26" idx="0"/>
            <a:endCxn id="29" idx="4"/>
          </p:cNvCxnSpPr>
          <p:nvPr/>
        </p:nvCxnSpPr>
        <p:spPr>
          <a:xfrm rot="5400000" flipH="1" flipV="1">
            <a:off x="7239000" y="4191000"/>
            <a:ext cx="457200" cy="158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28" name="Oval 27"/>
          <p:cNvSpPr/>
          <p:nvPr/>
        </p:nvSpPr>
        <p:spPr>
          <a:xfrm>
            <a:off x="1295400" y="3810000"/>
            <a:ext cx="152400" cy="1524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9" name="Oval 28"/>
          <p:cNvSpPr/>
          <p:nvPr/>
        </p:nvSpPr>
        <p:spPr>
          <a:xfrm>
            <a:off x="7391400" y="3810000"/>
            <a:ext cx="152400" cy="1524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2" name="Rectangle 41"/>
          <p:cNvSpPr/>
          <p:nvPr/>
        </p:nvSpPr>
        <p:spPr>
          <a:xfrm>
            <a:off x="76200" y="5029200"/>
            <a:ext cx="2590800" cy="6096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t>Enters Command</a:t>
            </a:r>
          </a:p>
          <a:p>
            <a:pPr algn="ctr"/>
            <a:r>
              <a:rPr lang="en-US" dirty="0" smtClean="0"/>
              <a:t>‘Draw Red Circle’</a:t>
            </a:r>
            <a:endParaRPr lang="en-US" dirty="0"/>
          </a:p>
        </p:txBody>
      </p:sp>
      <p:sp>
        <p:nvSpPr>
          <p:cNvPr id="43" name="Rectangle 42"/>
          <p:cNvSpPr/>
          <p:nvPr/>
        </p:nvSpPr>
        <p:spPr>
          <a:xfrm>
            <a:off x="6172200" y="5029200"/>
            <a:ext cx="2590800" cy="6096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t>User</a:t>
            </a:r>
            <a:r>
              <a:rPr lang="en-US" baseline="-25000" dirty="0" smtClean="0"/>
              <a:t>1</a:t>
            </a:r>
            <a:r>
              <a:rPr lang="en-US" dirty="0" smtClean="0"/>
              <a:t> Sees Red Circle</a:t>
            </a:r>
            <a:endParaRPr lang="en-US" dirty="0"/>
          </a:p>
        </p:txBody>
      </p:sp>
      <p:cxnSp>
        <p:nvCxnSpPr>
          <p:cNvPr id="47" name="Straight Arrow Connector 46"/>
          <p:cNvCxnSpPr/>
          <p:nvPr/>
        </p:nvCxnSpPr>
        <p:spPr>
          <a:xfrm>
            <a:off x="1447800" y="4191000"/>
            <a:ext cx="5943600" cy="1588"/>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48" name="Rectangle 47"/>
          <p:cNvSpPr/>
          <p:nvPr/>
        </p:nvSpPr>
        <p:spPr>
          <a:xfrm>
            <a:off x="2971800" y="3962400"/>
            <a:ext cx="28956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Local Response Time</a:t>
            </a:r>
            <a:endParaRPr lang="en-US" dirty="0"/>
          </a:p>
        </p:txBody>
      </p:sp>
      <p:sp>
        <p:nvSpPr>
          <p:cNvPr id="52" name="Rectangle 51"/>
          <p:cNvSpPr/>
          <p:nvPr/>
        </p:nvSpPr>
        <p:spPr>
          <a:xfrm>
            <a:off x="1143000" y="1143000"/>
            <a:ext cx="66294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Local Response Times</a:t>
            </a:r>
            <a:endParaRPr lang="en-US" dirty="0"/>
          </a:p>
        </p:txBody>
      </p:sp>
      <p:pic>
        <p:nvPicPr>
          <p:cNvPr id="30" name="~PP2414.WAV">
            <a:hlinkClick r:id="" action="ppaction://media"/>
          </p:cNvPr>
          <p:cNvPicPr>
            <a:picLocks noRot="1" noChangeAspect="1"/>
          </p:cNvPicPr>
          <p:nvPr>
            <a:wavAudioFile r:embed="rId2" name="~PP2414.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4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5" fill="hold" display="0">
                  <p:stCondLst>
                    <p:cond delay="indefinite"/>
                  </p:stCondLst>
                  <p:endCondLst>
                    <p:cond evt="onPrev" delay="0">
                      <p:tgtEl>
                        <p:sldTgt/>
                      </p:tgtEl>
                    </p:cond>
                    <p:cond evt="onStopAudio" delay="0">
                      <p:tgtEl>
                        <p:sldTgt/>
                      </p:tgtEl>
                    </p:cond>
                  </p:endCondLst>
                </p:cTn>
                <p:tgtEl>
                  <p:spTgt spid="30"/>
                </p:tgtEl>
              </p:cMediaNode>
            </p:audio>
          </p:childTnLst>
        </p:cTn>
      </p:par>
    </p:tnLst>
    <p:bldLst>
      <p:bldP spid="12" grpId="0" animBg="1"/>
      <p:bldP spid="18" grpId="0" animBg="1"/>
      <p:bldP spid="21" grpId="0" animBg="1"/>
      <p:bldP spid="23" grpId="0" animBg="1"/>
      <p:bldP spid="24" grpId="0" animBg="1"/>
      <p:bldP spid="26" grpId="0" animBg="1"/>
      <p:bldP spid="28" grpId="0" animBg="1"/>
      <p:bldP spid="29" grpId="0" animBg="1"/>
      <p:bldP spid="42" grpId="0" animBg="1"/>
      <p:bldP spid="43" grpId="0" animBg="1"/>
      <p:bldP spid="4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lide Number Placeholder 3"/>
          <p:cNvSpPr>
            <a:spLocks noGrp="1"/>
          </p:cNvSpPr>
          <p:nvPr>
            <p:ph type="sldNum" sz="quarter" idx="12"/>
          </p:nvPr>
        </p:nvSpPr>
        <p:spPr/>
        <p:txBody>
          <a:bodyPr/>
          <a:lstStyle/>
          <a:p>
            <a:fld id="{4252EC29-22C0-4FA0-A8D7-62A37B32B093}" type="slidenum">
              <a:rPr lang="en-US"/>
              <a:pPr/>
              <a:t>30</a:t>
            </a:fld>
            <a:endParaRPr lang="en-US"/>
          </a:p>
        </p:txBody>
      </p:sp>
      <p:sp>
        <p:nvSpPr>
          <p:cNvPr id="1547266" name="Title 1"/>
          <p:cNvSpPr>
            <a:spLocks noGrp="1"/>
          </p:cNvSpPr>
          <p:nvPr>
            <p:ph type="title" idx="4294967295"/>
          </p:nvPr>
        </p:nvSpPr>
        <p:spPr>
          <a:xfrm>
            <a:off x="152400" y="274638"/>
            <a:ext cx="8839200" cy="1143000"/>
          </a:xfrm>
        </p:spPr>
        <p:txBody>
          <a:bodyPr/>
          <a:lstStyle/>
          <a:p>
            <a:pPr eaLnBrk="1" hangingPunct="1"/>
            <a:r>
              <a:rPr lang="en-US" dirty="0" smtClean="0"/>
              <a:t>Slave </a:t>
            </a:r>
            <a:r>
              <a:rPr lang="en-US" dirty="0"/>
              <a:t>User</a:t>
            </a:r>
          </a:p>
        </p:txBody>
      </p:sp>
      <p:sp>
        <p:nvSpPr>
          <p:cNvPr id="9" name="Oval 8"/>
          <p:cNvSpPr>
            <a:spLocks noChangeArrowheads="1"/>
          </p:cNvSpPr>
          <p:nvPr/>
        </p:nvSpPr>
        <p:spPr bwMode="auto">
          <a:xfrm>
            <a:off x="1143000" y="19812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endParaRPr lang="en-US" sz="2800" baseline="-25000" dirty="0"/>
          </a:p>
        </p:txBody>
      </p:sp>
      <p:sp>
        <p:nvSpPr>
          <p:cNvPr id="10" name="Oval 9"/>
          <p:cNvSpPr>
            <a:spLocks noChangeArrowheads="1"/>
          </p:cNvSpPr>
          <p:nvPr/>
        </p:nvSpPr>
        <p:spPr bwMode="auto">
          <a:xfrm>
            <a:off x="2209800" y="1981200"/>
            <a:ext cx="533400" cy="5334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wrap="none" anchor="ctr"/>
          <a:lstStyle/>
          <a:p>
            <a:pPr>
              <a:spcBef>
                <a:spcPct val="0"/>
              </a:spcBef>
              <a:defRPr/>
            </a:pPr>
            <a:r>
              <a:rPr lang="en-US" sz="1800" dirty="0" err="1">
                <a:solidFill>
                  <a:schemeClr val="tx1">
                    <a:alpha val="100000"/>
                  </a:schemeClr>
                </a:solidFill>
              </a:rPr>
              <a:t>U</a:t>
            </a:r>
            <a:r>
              <a:rPr lang="en-US" sz="2800" baseline="-25000" dirty="0" err="1">
                <a:solidFill>
                  <a:schemeClr val="tx1">
                    <a:alpha val="100000"/>
                  </a:schemeClr>
                </a:solidFill>
              </a:rPr>
              <a:t>j</a:t>
            </a:r>
            <a:endParaRPr lang="en-US" sz="2800" baseline="-25000" dirty="0"/>
          </a:p>
        </p:txBody>
      </p:sp>
      <p:sp>
        <p:nvSpPr>
          <p:cNvPr id="11" name="Oval 10"/>
          <p:cNvSpPr>
            <a:spLocks noChangeArrowheads="1"/>
          </p:cNvSpPr>
          <p:nvPr/>
        </p:nvSpPr>
        <p:spPr bwMode="auto">
          <a:xfrm>
            <a:off x="1143000" y="3352800"/>
            <a:ext cx="533400" cy="5334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sp>
        <p:nvSpPr>
          <p:cNvPr id="12" name="Oval 11"/>
          <p:cNvSpPr>
            <a:spLocks noChangeArrowheads="1"/>
          </p:cNvSpPr>
          <p:nvPr/>
        </p:nvSpPr>
        <p:spPr bwMode="auto">
          <a:xfrm>
            <a:off x="3276600" y="19812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U</a:t>
            </a:r>
            <a:r>
              <a:rPr lang="en-US" sz="2800" baseline="-25000" dirty="0">
                <a:solidFill>
                  <a:schemeClr val="tx1">
                    <a:alpha val="100000"/>
                  </a:schemeClr>
                </a:solidFill>
              </a:rPr>
              <a:t>m’</a:t>
            </a:r>
          </a:p>
        </p:txBody>
      </p:sp>
      <p:sp>
        <p:nvSpPr>
          <p:cNvPr id="13" name="Oval 12"/>
          <p:cNvSpPr>
            <a:spLocks noChangeArrowheads="1"/>
          </p:cNvSpPr>
          <p:nvPr/>
        </p:nvSpPr>
        <p:spPr bwMode="auto">
          <a:xfrm>
            <a:off x="3276600" y="3352800"/>
            <a:ext cx="533400" cy="5334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800" dirty="0">
                <a:solidFill>
                  <a:schemeClr val="tx1">
                    <a:alpha val="100000"/>
                  </a:schemeClr>
                </a:solidFill>
              </a:rPr>
              <a:t>P</a:t>
            </a:r>
            <a:r>
              <a:rPr lang="en-US" sz="2800" baseline="-25000" dirty="0">
                <a:solidFill>
                  <a:schemeClr val="tx1">
                    <a:alpha val="100000"/>
                  </a:schemeClr>
                </a:solidFill>
              </a:rPr>
              <a:t>m’</a:t>
            </a:r>
          </a:p>
        </p:txBody>
      </p:sp>
      <p:cxnSp>
        <p:nvCxnSpPr>
          <p:cNvPr id="14" name="Straight Arrow Connector 13"/>
          <p:cNvCxnSpPr/>
          <p:nvPr/>
        </p:nvCxnSpPr>
        <p:spPr>
          <a:xfrm rot="5400000">
            <a:off x="1600200" y="2667000"/>
            <a:ext cx="685800" cy="53340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828800" y="3657600"/>
            <a:ext cx="12954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6200000">
            <a:off x="1676400" y="2743200"/>
            <a:ext cx="685800" cy="53340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2" name="Group 24"/>
          <p:cNvGrpSpPr>
            <a:grpSpLocks/>
          </p:cNvGrpSpPr>
          <p:nvPr/>
        </p:nvGrpSpPr>
        <p:grpSpPr bwMode="auto">
          <a:xfrm>
            <a:off x="1600200" y="3886200"/>
            <a:ext cx="304800" cy="304800"/>
            <a:chOff x="533400" y="3048000"/>
            <a:chExt cx="381000" cy="381000"/>
          </a:xfrm>
        </p:grpSpPr>
        <p:sp>
          <p:nvSpPr>
            <p:cNvPr id="19" name="Oval 18"/>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20" name="Pie 19"/>
            <p:cNvSpPr/>
            <p:nvPr/>
          </p:nvSpPr>
          <p:spPr>
            <a:xfrm>
              <a:off x="533400" y="3048000"/>
              <a:ext cx="381000" cy="381000"/>
            </a:xfrm>
            <a:prstGeom prst="pie">
              <a:avLst>
                <a:gd name="adj1" fmla="val 3068800"/>
                <a:gd name="adj2" fmla="val 16200000"/>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endParaRPr lang="en-US" sz="1800">
                <a:solidFill>
                  <a:schemeClr val="tx1"/>
                </a:solidFill>
              </a:endParaRPr>
            </a:p>
          </p:txBody>
        </p:sp>
      </p:grpSp>
      <p:grpSp>
        <p:nvGrpSpPr>
          <p:cNvPr id="3" name="Group 24"/>
          <p:cNvGrpSpPr>
            <a:grpSpLocks/>
          </p:cNvGrpSpPr>
          <p:nvPr/>
        </p:nvGrpSpPr>
        <p:grpSpPr bwMode="auto">
          <a:xfrm>
            <a:off x="2667000" y="1600200"/>
            <a:ext cx="304800" cy="304800"/>
            <a:chOff x="533400" y="3048000"/>
            <a:chExt cx="381000" cy="381000"/>
          </a:xfrm>
        </p:grpSpPr>
        <p:sp>
          <p:nvSpPr>
            <p:cNvPr id="22" name="Oval 21"/>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fontAlgn="auto" hangingPunct="1">
                <a:spcBef>
                  <a:spcPts val="0"/>
                </a:spcBef>
                <a:spcAft>
                  <a:spcPts val="0"/>
                </a:spcAft>
                <a:defRPr/>
              </a:pPr>
              <a:endParaRPr lang="en-US" sz="1800"/>
            </a:p>
          </p:txBody>
        </p:sp>
        <p:sp>
          <p:nvSpPr>
            <p:cNvPr id="23" name="Pie 22"/>
            <p:cNvSpPr/>
            <p:nvPr/>
          </p:nvSpPr>
          <p:spPr>
            <a:xfrm>
              <a:off x="533400" y="3048000"/>
              <a:ext cx="381000" cy="381000"/>
            </a:xfrm>
            <a:prstGeom prst="pi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endParaRPr lang="en-US" sz="1800">
                <a:solidFill>
                  <a:schemeClr val="tx1"/>
                </a:solidFill>
              </a:endParaRPr>
            </a:p>
          </p:txBody>
        </p:sp>
      </p:grpSp>
      <p:cxnSp>
        <p:nvCxnSpPr>
          <p:cNvPr id="26" name="Straight Connector 25"/>
          <p:cNvCxnSpPr/>
          <p:nvPr/>
        </p:nvCxnSpPr>
        <p:spPr>
          <a:xfrm>
            <a:off x="6629400" y="4645025"/>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6484144" y="3205956"/>
            <a:ext cx="5969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629400" y="44942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629400" y="2906713"/>
            <a:ext cx="304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629400" y="3516313"/>
            <a:ext cx="304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34" name="Left Brace 33"/>
          <p:cNvSpPr/>
          <p:nvPr/>
        </p:nvSpPr>
        <p:spPr>
          <a:xfrm>
            <a:off x="6477000" y="3516313"/>
            <a:ext cx="228600" cy="979487"/>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39" name="Straight Connector 38"/>
          <p:cNvCxnSpPr/>
          <p:nvPr/>
        </p:nvCxnSpPr>
        <p:spPr>
          <a:xfrm rot="5400000">
            <a:off x="6292850" y="4005263"/>
            <a:ext cx="979487" cy="1588"/>
          </a:xfrm>
          <a:prstGeom prst="line">
            <a:avLst/>
          </a:prstGeom>
        </p:spPr>
        <p:style>
          <a:lnRef idx="1">
            <a:schemeClr val="accent1"/>
          </a:lnRef>
          <a:fillRef idx="0">
            <a:schemeClr val="accent1"/>
          </a:fillRef>
          <a:effectRef idx="0">
            <a:schemeClr val="accent1"/>
          </a:effectRef>
          <a:fontRef idx="minor">
            <a:schemeClr val="tx1"/>
          </a:fontRef>
        </p:style>
      </p:cxnSp>
      <p:sp>
        <p:nvSpPr>
          <p:cNvPr id="42" name="Left Brace 41"/>
          <p:cNvSpPr/>
          <p:nvPr/>
        </p:nvSpPr>
        <p:spPr>
          <a:xfrm>
            <a:off x="6477000" y="4495800"/>
            <a:ext cx="228600" cy="1524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47" name="Rectangle 46"/>
          <p:cNvSpPr/>
          <p:nvPr/>
        </p:nvSpPr>
        <p:spPr>
          <a:xfrm>
            <a:off x="5257800" y="2895600"/>
            <a:ext cx="1219200" cy="6096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en-US" sz="1800" dirty="0"/>
              <a:t>Forward Input</a:t>
            </a:r>
          </a:p>
        </p:txBody>
      </p:sp>
      <p:sp>
        <p:nvSpPr>
          <p:cNvPr id="48" name="Rectangle 47"/>
          <p:cNvSpPr/>
          <p:nvPr/>
        </p:nvSpPr>
        <p:spPr>
          <a:xfrm>
            <a:off x="5410200" y="3733800"/>
            <a:ext cx="990600" cy="6096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eaLnBrk="1" fontAlgn="auto" hangingPunct="1">
              <a:spcBef>
                <a:spcPts val="0"/>
              </a:spcBef>
              <a:spcAft>
                <a:spcPts val="0"/>
              </a:spcAft>
              <a:defRPr/>
            </a:pPr>
            <a:r>
              <a:rPr lang="en-US" sz="1800" dirty="0"/>
              <a:t>Process Input</a:t>
            </a:r>
          </a:p>
        </p:txBody>
      </p:sp>
      <p:sp>
        <p:nvSpPr>
          <p:cNvPr id="49" name="Rectangle 48"/>
          <p:cNvSpPr/>
          <p:nvPr/>
        </p:nvSpPr>
        <p:spPr>
          <a:xfrm>
            <a:off x="5410200" y="4648200"/>
            <a:ext cx="990600" cy="6096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eaLnBrk="1" fontAlgn="auto" hangingPunct="1">
              <a:spcBef>
                <a:spcPts val="0"/>
              </a:spcBef>
              <a:spcAft>
                <a:spcPts val="0"/>
              </a:spcAft>
              <a:defRPr/>
            </a:pPr>
            <a:r>
              <a:rPr lang="en-US" sz="1800" dirty="0"/>
              <a:t>Send Output</a:t>
            </a:r>
          </a:p>
        </p:txBody>
      </p:sp>
      <p:sp>
        <p:nvSpPr>
          <p:cNvPr id="50" name="Rectangle 49"/>
          <p:cNvSpPr/>
          <p:nvPr/>
        </p:nvSpPr>
        <p:spPr>
          <a:xfrm>
            <a:off x="7696200" y="4876800"/>
            <a:ext cx="1066800" cy="6096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eaLnBrk="1" fontAlgn="auto" hangingPunct="1">
              <a:spcBef>
                <a:spcPts val="0"/>
              </a:spcBef>
              <a:spcAft>
                <a:spcPts val="0"/>
              </a:spcAft>
              <a:defRPr/>
            </a:pPr>
            <a:r>
              <a:rPr lang="en-US" sz="1800" dirty="0"/>
              <a:t>Process Output</a:t>
            </a:r>
          </a:p>
        </p:txBody>
      </p:sp>
      <p:sp>
        <p:nvSpPr>
          <p:cNvPr id="57" name="Left Brace 56"/>
          <p:cNvSpPr/>
          <p:nvPr/>
        </p:nvSpPr>
        <p:spPr>
          <a:xfrm>
            <a:off x="6477000" y="2906713"/>
            <a:ext cx="228600" cy="598487"/>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sp>
        <p:nvSpPr>
          <p:cNvPr id="1547304" name="Text Box 15"/>
          <p:cNvSpPr txBox="1">
            <a:spLocks noChangeArrowheads="1"/>
          </p:cNvSpPr>
          <p:nvPr/>
        </p:nvSpPr>
        <p:spPr bwMode="auto">
          <a:xfrm>
            <a:off x="7467600" y="1792288"/>
            <a:ext cx="1371600" cy="646112"/>
          </a:xfrm>
          <a:prstGeom prst="rect">
            <a:avLst/>
          </a:prstGeom>
          <a:noFill/>
          <a:ln w="9525">
            <a:noFill/>
            <a:miter lim="800000"/>
            <a:headEnd/>
            <a:tailEnd/>
          </a:ln>
        </p:spPr>
        <p:txBody>
          <a:bodyPr>
            <a:spAutoFit/>
          </a:bodyPr>
          <a:lstStyle/>
          <a:p>
            <a:pPr eaLnBrk="1" hangingPunct="1"/>
            <a:r>
              <a:rPr lang="en-US" sz="1800">
                <a:latin typeface="Calibri" pitchFamily="34" charset="0"/>
              </a:rPr>
              <a:t>User enters input </a:t>
            </a:r>
            <a:endParaRPr lang="en-US" sz="1800" baseline="-25000">
              <a:latin typeface="Calibri" pitchFamily="34" charset="0"/>
            </a:endParaRPr>
          </a:p>
        </p:txBody>
      </p:sp>
      <p:sp>
        <p:nvSpPr>
          <p:cNvPr id="65" name="Rectangle 64"/>
          <p:cNvSpPr/>
          <p:nvPr/>
        </p:nvSpPr>
        <p:spPr>
          <a:xfrm>
            <a:off x="7848600" y="2514600"/>
            <a:ext cx="914400" cy="5334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eaLnBrk="1" fontAlgn="auto" hangingPunct="1">
              <a:spcBef>
                <a:spcPts val="0"/>
              </a:spcBef>
              <a:spcAft>
                <a:spcPts val="0"/>
              </a:spcAft>
              <a:defRPr/>
            </a:pPr>
            <a:r>
              <a:rPr lang="en-US" sz="1800" dirty="0"/>
              <a:t>Send Input</a:t>
            </a:r>
          </a:p>
        </p:txBody>
      </p:sp>
      <p:cxnSp>
        <p:nvCxnSpPr>
          <p:cNvPr id="66" name="Straight Arrow Connector 65"/>
          <p:cNvCxnSpPr/>
          <p:nvPr/>
        </p:nvCxnSpPr>
        <p:spPr>
          <a:xfrm rot="10800000" flipV="1">
            <a:off x="7391400" y="2209800"/>
            <a:ext cx="457200" cy="30480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10800000" flipV="1">
            <a:off x="6781800" y="2667000"/>
            <a:ext cx="685800" cy="228600"/>
          </a:xfrm>
          <a:prstGeom prst="straightConnector1">
            <a:avLst/>
          </a:prstGeom>
          <a:ln w="254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315200" y="26670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315200" y="2514600"/>
            <a:ext cx="3048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74" name="Left Brace 73"/>
          <p:cNvSpPr/>
          <p:nvPr/>
        </p:nvSpPr>
        <p:spPr>
          <a:xfrm rot="10800000">
            <a:off x="7543800" y="2514600"/>
            <a:ext cx="228600" cy="152400"/>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78" name="Straight Connector 77"/>
          <p:cNvCxnSpPr/>
          <p:nvPr/>
        </p:nvCxnSpPr>
        <p:spPr>
          <a:xfrm rot="5400000">
            <a:off x="7391401" y="2590800"/>
            <a:ext cx="1524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07187" y="4570413"/>
            <a:ext cx="150813"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6781800" y="4648200"/>
            <a:ext cx="762000" cy="228600"/>
          </a:xfrm>
          <a:prstGeom prst="straightConnector1">
            <a:avLst/>
          </a:prstGeom>
          <a:ln w="25400">
            <a:solidFill>
              <a:srgbClr val="0000FF"/>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7315200" y="50292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7315200" y="4876800"/>
            <a:ext cx="3048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88" name="Left Brace 87"/>
          <p:cNvSpPr/>
          <p:nvPr/>
        </p:nvSpPr>
        <p:spPr>
          <a:xfrm rot="10800000">
            <a:off x="7543800" y="4876800"/>
            <a:ext cx="228600" cy="152400"/>
          </a:xfrm>
          <a:prstGeom prst="leftBrace">
            <a:avLst>
              <a:gd name="adj1" fmla="val 8333"/>
              <a:gd name="adj2" fmla="val 50779"/>
            </a:avLst>
          </a:prstGeom>
        </p:spPr>
        <p:style>
          <a:lnRef idx="1">
            <a:schemeClr val="accent1"/>
          </a:lnRef>
          <a:fillRef idx="0">
            <a:schemeClr val="accent1"/>
          </a:fillRef>
          <a:effectRef idx="0">
            <a:schemeClr val="accent1"/>
          </a:effectRef>
          <a:fontRef idx="minor">
            <a:schemeClr val="tx1"/>
          </a:fontRef>
        </p:style>
        <p:txBody>
          <a:bodyPr anchor="ctr"/>
          <a:lstStyle/>
          <a:p>
            <a:pPr eaLnBrk="1" fontAlgn="auto" hangingPunct="1">
              <a:spcBef>
                <a:spcPts val="0"/>
              </a:spcBef>
              <a:spcAft>
                <a:spcPts val="0"/>
              </a:spcAft>
              <a:defRPr/>
            </a:pPr>
            <a:endParaRPr lang="en-US" sz="1800"/>
          </a:p>
        </p:txBody>
      </p:sp>
      <p:cxnSp>
        <p:nvCxnSpPr>
          <p:cNvPr id="89" name="Straight Connector 88"/>
          <p:cNvCxnSpPr/>
          <p:nvPr/>
        </p:nvCxnSpPr>
        <p:spPr>
          <a:xfrm rot="5400000">
            <a:off x="7391401" y="4953000"/>
            <a:ext cx="1524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5400000">
            <a:off x="3575051" y="4032250"/>
            <a:ext cx="3516312" cy="1587"/>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1547319" name="TextBox 72"/>
          <p:cNvSpPr txBox="1">
            <a:spLocks noChangeArrowheads="1"/>
          </p:cNvSpPr>
          <p:nvPr/>
        </p:nvSpPr>
        <p:spPr bwMode="auto">
          <a:xfrm>
            <a:off x="5029200" y="5726113"/>
            <a:ext cx="609600" cy="369887"/>
          </a:xfrm>
          <a:prstGeom prst="rect">
            <a:avLst/>
          </a:prstGeom>
          <a:noFill/>
          <a:ln w="9525">
            <a:noFill/>
            <a:miter lim="800000"/>
            <a:headEnd/>
            <a:tailEnd/>
          </a:ln>
        </p:spPr>
        <p:txBody>
          <a:bodyPr>
            <a:spAutoFit/>
          </a:bodyPr>
          <a:lstStyle/>
          <a:p>
            <a:pPr eaLnBrk="1" hangingPunct="1">
              <a:spcBef>
                <a:spcPct val="0"/>
              </a:spcBef>
            </a:pPr>
            <a:r>
              <a:rPr lang="en-US" sz="1800">
                <a:latin typeface="Calibri" pitchFamily="34" charset="0"/>
              </a:rPr>
              <a:t>time</a:t>
            </a:r>
          </a:p>
        </p:txBody>
      </p:sp>
      <p:sp>
        <p:nvSpPr>
          <p:cNvPr id="76" name="Rectangle 75"/>
          <p:cNvSpPr/>
          <p:nvPr/>
        </p:nvSpPr>
        <p:spPr>
          <a:xfrm>
            <a:off x="4953000" y="1524000"/>
            <a:ext cx="3886200" cy="464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p>
        </p:txBody>
      </p:sp>
      <p:sp>
        <p:nvSpPr>
          <p:cNvPr id="38" name="Rectangle 37"/>
          <p:cNvSpPr/>
          <p:nvPr/>
        </p:nvSpPr>
        <p:spPr>
          <a:xfrm>
            <a:off x="5943600" y="1371600"/>
            <a:ext cx="1066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800" dirty="0"/>
              <a:t>Master</a:t>
            </a:r>
          </a:p>
        </p:txBody>
      </p:sp>
      <p:sp>
        <p:nvSpPr>
          <p:cNvPr id="61" name="Rectangle 60"/>
          <p:cNvSpPr/>
          <p:nvPr/>
        </p:nvSpPr>
        <p:spPr>
          <a:xfrm>
            <a:off x="7086600" y="1371600"/>
            <a:ext cx="9144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800" dirty="0"/>
              <a:t>Slave</a:t>
            </a:r>
          </a:p>
        </p:txBody>
      </p:sp>
      <p:sp>
        <p:nvSpPr>
          <p:cNvPr id="77" name="Rectangle 76"/>
          <p:cNvSpPr/>
          <p:nvPr/>
        </p:nvSpPr>
        <p:spPr>
          <a:xfrm>
            <a:off x="304800" y="4267200"/>
            <a:ext cx="4419600" cy="990600"/>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eaLnBrk="1" fontAlgn="auto" hangingPunct="1">
              <a:spcBef>
                <a:spcPts val="0"/>
              </a:spcBef>
              <a:spcAft>
                <a:spcPts val="0"/>
              </a:spcAft>
              <a:defRPr/>
            </a:pPr>
            <a:endParaRPr lang="en-US" sz="1800"/>
          </a:p>
        </p:txBody>
      </p:sp>
      <p:sp>
        <p:nvSpPr>
          <p:cNvPr id="79" name="TextBox 78"/>
          <p:cNvSpPr txBox="1"/>
          <p:nvPr/>
        </p:nvSpPr>
        <p:spPr>
          <a:xfrm>
            <a:off x="2667000" y="4459288"/>
            <a:ext cx="1981200" cy="64611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lang="en-US" sz="1800" dirty="0"/>
              <a:t>Master vs. Slave User</a:t>
            </a:r>
          </a:p>
        </p:txBody>
      </p:sp>
      <p:sp>
        <p:nvSpPr>
          <p:cNvPr id="85" name="Oval 84"/>
          <p:cNvSpPr>
            <a:spLocks noChangeArrowheads="1"/>
          </p:cNvSpPr>
          <p:nvPr/>
        </p:nvSpPr>
        <p:spPr bwMode="auto">
          <a:xfrm>
            <a:off x="533400" y="4343400"/>
            <a:ext cx="304800" cy="304800"/>
          </a:xfrm>
          <a:prstGeom prst="ellipse">
            <a:avLst/>
          </a:prstGeom>
          <a:ln>
            <a:headEnd type="none" w="med" len="med"/>
            <a:tailEnd type="none" w="med" len="med"/>
          </a:ln>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200" dirty="0">
                <a:solidFill>
                  <a:schemeClr val="tx1">
                    <a:alpha val="100000"/>
                  </a:schemeClr>
                </a:solidFill>
              </a:rPr>
              <a:t>U</a:t>
            </a:r>
            <a:r>
              <a:rPr lang="en-US" sz="1200" baseline="-25000" dirty="0">
                <a:solidFill>
                  <a:schemeClr val="tx1">
                    <a:alpha val="100000"/>
                  </a:schemeClr>
                </a:solidFill>
              </a:rPr>
              <a:t>m</a:t>
            </a:r>
            <a:endParaRPr lang="en-US" sz="1200" baseline="-25000" dirty="0"/>
          </a:p>
        </p:txBody>
      </p:sp>
      <p:sp>
        <p:nvSpPr>
          <p:cNvPr id="90" name="Oval 89"/>
          <p:cNvSpPr>
            <a:spLocks noChangeArrowheads="1"/>
          </p:cNvSpPr>
          <p:nvPr/>
        </p:nvSpPr>
        <p:spPr bwMode="auto">
          <a:xfrm>
            <a:off x="533400" y="4876800"/>
            <a:ext cx="304800" cy="304800"/>
          </a:xfrm>
          <a:prstGeom prst="ellipse">
            <a:avLst/>
          </a:prstGeom>
          <a:ln>
            <a:headEnd type="none" w="med" len="med"/>
            <a:tailEnd type="none" w="med" len="med"/>
          </a:ln>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200" dirty="0">
                <a:solidFill>
                  <a:schemeClr val="tx1">
                    <a:alpha val="100000"/>
                  </a:schemeClr>
                </a:solidFill>
              </a:rPr>
              <a:t>P</a:t>
            </a:r>
            <a:r>
              <a:rPr lang="en-US" sz="1200" baseline="-25000" dirty="0">
                <a:solidFill>
                  <a:schemeClr val="tx1">
                    <a:alpha val="100000"/>
                  </a:schemeClr>
                </a:solidFill>
              </a:rPr>
              <a:t>m</a:t>
            </a:r>
          </a:p>
        </p:txBody>
      </p:sp>
      <p:sp>
        <p:nvSpPr>
          <p:cNvPr id="91" name="Oval 90"/>
          <p:cNvSpPr>
            <a:spLocks noChangeArrowheads="1"/>
          </p:cNvSpPr>
          <p:nvPr/>
        </p:nvSpPr>
        <p:spPr bwMode="auto">
          <a:xfrm>
            <a:off x="1981200" y="4343400"/>
            <a:ext cx="304800" cy="304800"/>
          </a:xfrm>
          <a:prstGeom prst="ellipse">
            <a:avLst/>
          </a:prstGeom>
          <a:ln>
            <a:headEnd type="none" w="med" len="med"/>
            <a:tailEnd type="none" w="med" len="med"/>
          </a:ln>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none" anchor="ctr"/>
          <a:lstStyle/>
          <a:p>
            <a:pPr>
              <a:spcBef>
                <a:spcPct val="0"/>
              </a:spcBef>
              <a:defRPr/>
            </a:pPr>
            <a:r>
              <a:rPr lang="en-US" sz="1200" dirty="0" err="1">
                <a:solidFill>
                  <a:schemeClr val="tx1">
                    <a:alpha val="100000"/>
                  </a:schemeClr>
                </a:solidFill>
              </a:rPr>
              <a:t>U</a:t>
            </a:r>
            <a:r>
              <a:rPr lang="en-US" sz="1200" baseline="-25000" dirty="0" err="1">
                <a:solidFill>
                  <a:schemeClr val="tx1">
                    <a:alpha val="100000"/>
                  </a:schemeClr>
                </a:solidFill>
              </a:rPr>
              <a:t>j</a:t>
            </a:r>
            <a:endParaRPr lang="en-US" sz="1200" baseline="-25000" dirty="0"/>
          </a:p>
        </p:txBody>
      </p:sp>
      <p:sp>
        <p:nvSpPr>
          <p:cNvPr id="92" name="Oval 91"/>
          <p:cNvSpPr>
            <a:spLocks noChangeArrowheads="1"/>
          </p:cNvSpPr>
          <p:nvPr/>
        </p:nvSpPr>
        <p:spPr bwMode="auto">
          <a:xfrm>
            <a:off x="1600200" y="4876800"/>
            <a:ext cx="304800" cy="304800"/>
          </a:xfrm>
          <a:prstGeom prst="ellipse">
            <a:avLst/>
          </a:prstGeom>
          <a:ln>
            <a:headEnd type="none" w="med" len="med"/>
            <a:tailEnd type="none" w="med" len="med"/>
          </a:ln>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spcBef>
                <a:spcPct val="0"/>
              </a:spcBef>
              <a:defRPr/>
            </a:pPr>
            <a:r>
              <a:rPr lang="en-US" sz="1200" dirty="0">
                <a:solidFill>
                  <a:schemeClr val="tx1">
                    <a:alpha val="100000"/>
                  </a:schemeClr>
                </a:solidFill>
              </a:rPr>
              <a:t>P</a:t>
            </a:r>
            <a:r>
              <a:rPr lang="en-US" sz="1200" baseline="-25000" dirty="0">
                <a:solidFill>
                  <a:schemeClr val="tx1">
                    <a:alpha val="100000"/>
                  </a:schemeClr>
                </a:solidFill>
              </a:rPr>
              <a:t>m</a:t>
            </a:r>
          </a:p>
        </p:txBody>
      </p:sp>
      <p:sp>
        <p:nvSpPr>
          <p:cNvPr id="93" name="Right Arrow 92"/>
          <p:cNvSpPr/>
          <p:nvPr/>
        </p:nvSpPr>
        <p:spPr>
          <a:xfrm>
            <a:off x="1066800" y="4572000"/>
            <a:ext cx="457200" cy="304800"/>
          </a:xfrm>
          <a:prstGeom prst="rightArrow">
            <a:avLst>
              <a:gd name="adj1" fmla="val 50000"/>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eaLnBrk="1" fontAlgn="auto" hangingPunct="1">
              <a:spcBef>
                <a:spcPts val="0"/>
              </a:spcBef>
              <a:spcAft>
                <a:spcPts val="0"/>
              </a:spcAft>
              <a:defRPr/>
            </a:pPr>
            <a:endParaRPr lang="en-US" sz="1800"/>
          </a:p>
        </p:txBody>
      </p:sp>
      <p:cxnSp>
        <p:nvCxnSpPr>
          <p:cNvPr id="95" name="Straight Arrow Connector 94"/>
          <p:cNvCxnSpPr/>
          <p:nvPr/>
        </p:nvCxnSpPr>
        <p:spPr>
          <a:xfrm rot="5400000">
            <a:off x="496094" y="4761706"/>
            <a:ext cx="2286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rot="16200000">
            <a:off x="647700" y="4762500"/>
            <a:ext cx="228600" cy="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rot="5400000">
            <a:off x="1714500" y="4610100"/>
            <a:ext cx="304800" cy="22860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rot="16200000">
            <a:off x="1866900" y="4686300"/>
            <a:ext cx="304800" cy="22860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sp>
        <p:nvSpPr>
          <p:cNvPr id="63" name="Multiply 62"/>
          <p:cNvSpPr/>
          <p:nvPr/>
        </p:nvSpPr>
        <p:spPr>
          <a:xfrm>
            <a:off x="4876800" y="3048000"/>
            <a:ext cx="381000" cy="457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Multiply 63"/>
          <p:cNvSpPr/>
          <p:nvPr/>
        </p:nvSpPr>
        <p:spPr>
          <a:xfrm>
            <a:off x="7239000" y="5029200"/>
            <a:ext cx="381000" cy="457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Multiply 68"/>
          <p:cNvSpPr/>
          <p:nvPr/>
        </p:nvSpPr>
        <p:spPr>
          <a:xfrm>
            <a:off x="4876800" y="4724400"/>
            <a:ext cx="381000" cy="457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5715000" y="5638800"/>
            <a:ext cx="1646605"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dirty="0" err="1" smtClean="0">
                <a:ea typeface="Batang" pitchFamily="18" charset="-127"/>
              </a:rPr>
              <a:t>rtt</a:t>
            </a:r>
            <a:r>
              <a:rPr lang="en-US" dirty="0" smtClean="0">
                <a:ea typeface="Batang" pitchFamily="18" charset="-127"/>
              </a:rPr>
              <a:t> + c/ </a:t>
            </a:r>
            <a:r>
              <a:rPr lang="en-US" dirty="0" err="1" smtClean="0">
                <a:ea typeface="Batang" pitchFamily="18" charset="-127"/>
              </a:rPr>
              <a:t>p</a:t>
            </a:r>
            <a:r>
              <a:rPr lang="en-US" baseline="-30000" dirty="0" err="1" smtClean="0">
                <a:ea typeface="Batang" pitchFamily="18" charset="-127"/>
              </a:rPr>
              <a:t>master</a:t>
            </a:r>
            <a:r>
              <a:rPr lang="en-US" baseline="-30000" dirty="0" smtClean="0">
                <a:ea typeface="Batang" pitchFamily="18" charset="-127"/>
              </a:rPr>
              <a:t>)</a:t>
            </a:r>
            <a:endParaRPr lang="en-US" dirty="0"/>
          </a:p>
        </p:txBody>
      </p:sp>
      <p:pic>
        <p:nvPicPr>
          <p:cNvPr id="75" name="~PP1004.WAV">
            <a:hlinkClick r:id="" action="ppaction://media"/>
          </p:cNvPr>
          <p:cNvPicPr>
            <a:picLocks noRot="1" noChangeAspect="1"/>
          </p:cNvPicPr>
          <p:nvPr>
            <a:wavAudioFile r:embed="rId2" name="~PP1004.WAV"/>
          </p:nvPr>
        </p:nvPicPr>
        <p:blipFill>
          <a:blip r:embed="rId5" cstate="print"/>
          <a:stretch>
            <a:fillRect/>
          </a:stretch>
        </p:blipFill>
        <p:spPr>
          <a:xfrm>
            <a:off x="8724900" y="6438900"/>
            <a:ext cx="304800" cy="304800"/>
          </a:xfrm>
          <a:prstGeom prst="rect">
            <a:avLst/>
          </a:prstGeom>
        </p:spPr>
      </p:pic>
      <p:sp>
        <p:nvSpPr>
          <p:cNvPr id="80" name="TextBox 79"/>
          <p:cNvSpPr txBox="1"/>
          <p:nvPr/>
        </p:nvSpPr>
        <p:spPr>
          <a:xfrm>
            <a:off x="533400" y="5715000"/>
            <a:ext cx="4343400" cy="8402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nSpc>
                <a:spcPct val="90000"/>
              </a:lnSpc>
            </a:pPr>
            <a:r>
              <a:rPr lang="en-US" dirty="0" smtClean="0">
                <a:ea typeface="Batang" pitchFamily="18" charset="-127"/>
              </a:rPr>
              <a:t>c(</a:t>
            </a:r>
            <a:r>
              <a:rPr lang="en-US" dirty="0" err="1" smtClean="0">
                <a:ea typeface="Batang" pitchFamily="18" charset="-127"/>
              </a:rPr>
              <a:t>ost</a:t>
            </a:r>
            <a:r>
              <a:rPr lang="en-US" dirty="0" smtClean="0">
                <a:ea typeface="Batang" pitchFamily="18" charset="-127"/>
              </a:rPr>
              <a:t> of operation) in cycles </a:t>
            </a:r>
          </a:p>
          <a:p>
            <a:pPr>
              <a:lnSpc>
                <a:spcPct val="90000"/>
              </a:lnSpc>
            </a:pPr>
            <a:r>
              <a:rPr lang="en-US" dirty="0" smtClean="0">
                <a:ea typeface="Batang" pitchFamily="18" charset="-127"/>
              </a:rPr>
              <a:t>p(</a:t>
            </a:r>
            <a:r>
              <a:rPr lang="en-US" dirty="0" err="1" smtClean="0">
                <a:ea typeface="Batang" pitchFamily="18" charset="-127"/>
              </a:rPr>
              <a:t>rocessing</a:t>
            </a:r>
            <a:r>
              <a:rPr lang="en-US" dirty="0" smtClean="0">
                <a:ea typeface="Batang" pitchFamily="18" charset="-127"/>
              </a:rPr>
              <a:t> speed) in cycles/unit time</a:t>
            </a:r>
            <a:endParaRPr lang="en-US" baseline="-30000" dirty="0" smtClean="0">
              <a:ea typeface="Batang" pitchFamily="18" charset="-127"/>
            </a:endParaRPr>
          </a:p>
          <a:p>
            <a:pPr>
              <a:lnSpc>
                <a:spcPct val="90000"/>
              </a:lnSpc>
            </a:pPr>
            <a:r>
              <a:rPr lang="en-US" dirty="0" err="1" smtClean="0">
                <a:ea typeface="Batang" pitchFamily="18" charset="-127"/>
              </a:rPr>
              <a:t>rtt</a:t>
            </a:r>
            <a:r>
              <a:rPr lang="en-US" dirty="0" smtClean="0">
                <a:ea typeface="Batang" pitchFamily="18" charset="-127"/>
              </a:rPr>
              <a:t> (round trip time)</a:t>
            </a:r>
            <a:endParaRPr lang="en-US" dirty="0"/>
          </a:p>
        </p:txBody>
      </p:sp>
    </p:spTree>
    <p:custDataLst>
      <p:tags r:id="rId1"/>
    </p:custDataLst>
  </p:cSld>
  <p:clrMapOvr>
    <a:masterClrMapping/>
  </p:clrMapOvr>
  <p:transition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75"/>
                </p:tgtEl>
              </p:cMediaNode>
            </p:audio>
          </p:childTnLst>
        </p:cTn>
      </p:par>
    </p:tnLst>
    <p:bldLst>
      <p:bldP spid="7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8" name="Rectangle 2"/>
          <p:cNvSpPr>
            <a:spLocks noGrp="1" noChangeArrowheads="1"/>
          </p:cNvSpPr>
          <p:nvPr>
            <p:ph type="title"/>
          </p:nvPr>
        </p:nvSpPr>
        <p:spPr/>
        <p:txBody>
          <a:bodyPr/>
          <a:lstStyle/>
          <a:p>
            <a:r>
              <a:rPr lang="en-US" dirty="0" smtClean="0"/>
              <a:t>Local/Remote Response </a:t>
            </a:r>
            <a:r>
              <a:rPr lang="en-US" dirty="0"/>
              <a:t>times</a:t>
            </a:r>
          </a:p>
        </p:txBody>
      </p:sp>
      <p:sp>
        <p:nvSpPr>
          <p:cNvPr id="5" name="Slide Number Placeholder 5"/>
          <p:cNvSpPr>
            <a:spLocks noGrp="1"/>
          </p:cNvSpPr>
          <p:nvPr>
            <p:ph type="sldNum" sz="quarter" idx="12"/>
          </p:nvPr>
        </p:nvSpPr>
        <p:spPr>
          <a:prstGeom prst="rect">
            <a:avLst/>
          </a:prstGeom>
        </p:spPr>
        <p:txBody>
          <a:bodyPr/>
          <a:lstStyle/>
          <a:p>
            <a:fld id="{4F9AAE38-0EAB-4A63-99CE-33EA9AC8BB52}" type="slidenum">
              <a:rPr lang="en-US"/>
              <a:pPr/>
              <a:t>31</a:t>
            </a:fld>
            <a:endParaRPr lang="en-US"/>
          </a:p>
        </p:txBody>
      </p:sp>
      <p:sp>
        <p:nvSpPr>
          <p:cNvPr id="8" name="Content Placeholder 7"/>
          <p:cNvSpPr>
            <a:spLocks noGrp="1"/>
          </p:cNvSpPr>
          <p:nvPr>
            <p:ph sz="quarter" idx="1"/>
          </p:nvPr>
        </p:nvSpPr>
        <p:spPr/>
        <p:txBody>
          <a:bodyPr>
            <a:normAutofit/>
          </a:bodyPr>
          <a:lstStyle/>
          <a:p>
            <a:pPr algn="just">
              <a:lnSpc>
                <a:spcPct val="90000"/>
              </a:lnSpc>
            </a:pPr>
            <a:r>
              <a:rPr lang="en-US" dirty="0" smtClean="0">
                <a:ea typeface="Batang" pitchFamily="18" charset="-127"/>
              </a:rPr>
              <a:t>Replicated case:</a:t>
            </a:r>
          </a:p>
          <a:p>
            <a:pPr lvl="1" algn="just">
              <a:lnSpc>
                <a:spcPct val="90000"/>
              </a:lnSpc>
            </a:pPr>
            <a:r>
              <a:rPr lang="en-US" dirty="0" smtClean="0">
                <a:ea typeface="Batang" pitchFamily="18" charset="-127"/>
              </a:rPr>
              <a:t> c/ p</a:t>
            </a:r>
            <a:r>
              <a:rPr lang="en-US" sz="2000" baseline="-30000" dirty="0" smtClean="0">
                <a:ea typeface="Batang" pitchFamily="18" charset="-127"/>
              </a:rPr>
              <a:t>r(</a:t>
            </a:r>
            <a:r>
              <a:rPr lang="en-US" sz="2000" baseline="-30000" dirty="0" err="1" smtClean="0">
                <a:ea typeface="Batang" pitchFamily="18" charset="-127"/>
              </a:rPr>
              <a:t>eplica</a:t>
            </a:r>
            <a:r>
              <a:rPr lang="en-US" sz="2000" baseline="-30000" dirty="0" smtClean="0">
                <a:ea typeface="Batang" pitchFamily="18" charset="-127"/>
              </a:rPr>
              <a:t>)</a:t>
            </a:r>
          </a:p>
          <a:p>
            <a:pPr algn="just">
              <a:lnSpc>
                <a:spcPct val="90000"/>
              </a:lnSpc>
            </a:pPr>
            <a:r>
              <a:rPr lang="en-US" dirty="0" smtClean="0">
                <a:ea typeface="Batang" pitchFamily="18" charset="-127"/>
              </a:rPr>
              <a:t> Centralized case:</a:t>
            </a:r>
          </a:p>
          <a:p>
            <a:pPr lvl="1" algn="just">
              <a:lnSpc>
                <a:spcPct val="90000"/>
              </a:lnSpc>
            </a:pPr>
            <a:r>
              <a:rPr lang="en-US" dirty="0" smtClean="0">
                <a:ea typeface="Batang" pitchFamily="18" charset="-127"/>
              </a:rPr>
              <a:t>Master: c / p</a:t>
            </a:r>
            <a:r>
              <a:rPr lang="en-US" sz="2000" baseline="-30000" dirty="0" smtClean="0">
                <a:ea typeface="Batang" pitchFamily="18" charset="-127"/>
              </a:rPr>
              <a:t>m(aster)</a:t>
            </a:r>
          </a:p>
          <a:p>
            <a:pPr lvl="1" algn="just">
              <a:lnSpc>
                <a:spcPct val="90000"/>
              </a:lnSpc>
            </a:pPr>
            <a:r>
              <a:rPr lang="en-US" dirty="0" smtClean="0">
                <a:ea typeface="Batang" pitchFamily="18" charset="-127"/>
              </a:rPr>
              <a:t>Slave: </a:t>
            </a:r>
            <a:r>
              <a:rPr lang="en-US" dirty="0" err="1" smtClean="0">
                <a:ea typeface="Batang" pitchFamily="18" charset="-127"/>
              </a:rPr>
              <a:t>rtt</a:t>
            </a:r>
            <a:r>
              <a:rPr lang="en-US" dirty="0" smtClean="0">
                <a:ea typeface="Batang" pitchFamily="18" charset="-127"/>
              </a:rPr>
              <a:t> + c / p</a:t>
            </a:r>
            <a:r>
              <a:rPr lang="en-US" sz="2000" baseline="-30000" dirty="0" smtClean="0">
                <a:ea typeface="Batang" pitchFamily="18" charset="-127"/>
              </a:rPr>
              <a:t>m</a:t>
            </a:r>
          </a:p>
          <a:p>
            <a:pPr algn="just">
              <a:lnSpc>
                <a:spcPct val="90000"/>
              </a:lnSpc>
            </a:pPr>
            <a:r>
              <a:rPr lang="en-US" dirty="0" smtClean="0">
                <a:ea typeface="Batang" pitchFamily="18" charset="-127"/>
              </a:rPr>
              <a:t>Central Master - Replicated:</a:t>
            </a:r>
          </a:p>
          <a:p>
            <a:pPr lvl="1" algn="just">
              <a:lnSpc>
                <a:spcPct val="90000"/>
              </a:lnSpc>
            </a:pPr>
            <a:r>
              <a:rPr lang="en-US" dirty="0" smtClean="0">
                <a:ea typeface="Batang" pitchFamily="18" charset="-127"/>
              </a:rPr>
              <a:t> c (1 / p</a:t>
            </a:r>
            <a:r>
              <a:rPr lang="en-US" sz="2000" baseline="-30000" dirty="0" smtClean="0">
                <a:ea typeface="Batang" pitchFamily="18" charset="-127"/>
              </a:rPr>
              <a:t>m </a:t>
            </a:r>
            <a:r>
              <a:rPr lang="en-US" dirty="0" smtClean="0">
                <a:ea typeface="Batang" pitchFamily="18" charset="-127"/>
              </a:rPr>
              <a:t>- 1/ p</a:t>
            </a:r>
            <a:r>
              <a:rPr lang="en-US" sz="2000" baseline="-30000" dirty="0" smtClean="0">
                <a:ea typeface="Batang" pitchFamily="18" charset="-127"/>
              </a:rPr>
              <a:t>r</a:t>
            </a:r>
            <a:r>
              <a:rPr lang="en-US" dirty="0" smtClean="0">
                <a:ea typeface="Batang" pitchFamily="18" charset="-127"/>
              </a:rPr>
              <a:t>)</a:t>
            </a:r>
            <a:endParaRPr lang="en-US" sz="2000" baseline="-30000" dirty="0" smtClean="0">
              <a:ea typeface="Batang" pitchFamily="18" charset="-127"/>
            </a:endParaRPr>
          </a:p>
          <a:p>
            <a:pPr algn="just">
              <a:lnSpc>
                <a:spcPct val="90000"/>
              </a:lnSpc>
            </a:pPr>
            <a:r>
              <a:rPr lang="en-US" dirty="0" smtClean="0">
                <a:ea typeface="Batang" pitchFamily="18" charset="-127"/>
              </a:rPr>
              <a:t> Central </a:t>
            </a:r>
            <a:r>
              <a:rPr lang="en-US" dirty="0" smtClean="0">
                <a:ea typeface="Batang" pitchFamily="18" charset="-127"/>
              </a:rPr>
              <a:t>Slave - </a:t>
            </a:r>
            <a:r>
              <a:rPr lang="en-US" dirty="0" smtClean="0">
                <a:ea typeface="Batang" pitchFamily="18" charset="-127"/>
              </a:rPr>
              <a:t>Replicated: </a:t>
            </a:r>
          </a:p>
          <a:p>
            <a:pPr lvl="1" algn="just">
              <a:lnSpc>
                <a:spcPct val="90000"/>
              </a:lnSpc>
            </a:pPr>
            <a:r>
              <a:rPr lang="en-US" dirty="0" err="1" smtClean="0">
                <a:ea typeface="Batang" pitchFamily="18" charset="-127"/>
              </a:rPr>
              <a:t>rtt</a:t>
            </a:r>
            <a:r>
              <a:rPr lang="en-US" dirty="0" smtClean="0">
                <a:ea typeface="Batang" pitchFamily="18" charset="-127"/>
              </a:rPr>
              <a:t> + c (1 / p</a:t>
            </a:r>
            <a:r>
              <a:rPr lang="en-US" sz="2000" baseline="-30000" dirty="0" smtClean="0">
                <a:ea typeface="Batang" pitchFamily="18" charset="-127"/>
              </a:rPr>
              <a:t>m </a:t>
            </a:r>
            <a:r>
              <a:rPr lang="en-US" dirty="0" smtClean="0">
                <a:ea typeface="Batang" pitchFamily="18" charset="-127"/>
              </a:rPr>
              <a:t>- 1/ p</a:t>
            </a:r>
            <a:r>
              <a:rPr lang="en-US" sz="2000" baseline="-30000" dirty="0" smtClean="0">
                <a:ea typeface="Batang" pitchFamily="18" charset="-127"/>
              </a:rPr>
              <a:t>r</a:t>
            </a:r>
            <a:r>
              <a:rPr lang="en-US" dirty="0" smtClean="0">
                <a:ea typeface="Batang" pitchFamily="18" charset="-127"/>
              </a:rPr>
              <a:t>)</a:t>
            </a:r>
          </a:p>
          <a:p>
            <a:endParaRPr lang="en-US" dirty="0"/>
          </a:p>
        </p:txBody>
      </p:sp>
      <p:sp>
        <p:nvSpPr>
          <p:cNvPr id="10" name="Content Placeholder 9"/>
          <p:cNvSpPr>
            <a:spLocks noGrp="1"/>
          </p:cNvSpPr>
          <p:nvPr>
            <p:ph sz="quarter" idx="2"/>
          </p:nvPr>
        </p:nvSpPr>
        <p:spPr/>
        <p:txBody>
          <a:bodyPr>
            <a:normAutofit/>
          </a:bodyPr>
          <a:lstStyle/>
          <a:p>
            <a:pPr lvl="0" algn="just">
              <a:lnSpc>
                <a:spcPct val="90000"/>
              </a:lnSpc>
              <a:defRPr/>
            </a:pPr>
            <a:r>
              <a:rPr lang="en-US" dirty="0" smtClean="0">
                <a:ea typeface="Batang" pitchFamily="18" charset="-127"/>
              </a:rPr>
              <a:t>Replicated case:</a:t>
            </a:r>
          </a:p>
          <a:p>
            <a:pPr lvl="1" algn="just">
              <a:lnSpc>
                <a:spcPct val="90000"/>
              </a:lnSpc>
              <a:defRPr/>
            </a:pPr>
            <a:r>
              <a:rPr lang="en-US" dirty="0" smtClean="0">
                <a:ea typeface="Batang" pitchFamily="18" charset="-127"/>
              </a:rPr>
              <a:t> </a:t>
            </a:r>
            <a:r>
              <a:rPr lang="en-US" dirty="0" err="1" smtClean="0">
                <a:ea typeface="Batang" pitchFamily="18" charset="-127"/>
              </a:rPr>
              <a:t>rtt</a:t>
            </a:r>
            <a:r>
              <a:rPr lang="en-US" dirty="0" smtClean="0">
                <a:ea typeface="Batang" pitchFamily="18" charset="-127"/>
              </a:rPr>
              <a:t>/2 + c/ p</a:t>
            </a:r>
            <a:r>
              <a:rPr lang="en-US" sz="2000" baseline="-30000" dirty="0" smtClean="0">
                <a:ea typeface="Batang" pitchFamily="18" charset="-127"/>
              </a:rPr>
              <a:t>r(</a:t>
            </a:r>
            <a:r>
              <a:rPr lang="en-US" sz="2000" baseline="-30000" dirty="0" err="1" smtClean="0">
                <a:ea typeface="Batang" pitchFamily="18" charset="-127"/>
              </a:rPr>
              <a:t>eplica</a:t>
            </a:r>
            <a:r>
              <a:rPr lang="en-US" sz="2000" baseline="-30000" dirty="0" smtClean="0">
                <a:ea typeface="Batang" pitchFamily="18" charset="-127"/>
              </a:rPr>
              <a:t>)</a:t>
            </a:r>
          </a:p>
          <a:p>
            <a:pPr lvl="0" algn="just">
              <a:lnSpc>
                <a:spcPct val="90000"/>
              </a:lnSpc>
              <a:defRPr/>
            </a:pPr>
            <a:r>
              <a:rPr lang="en-US" dirty="0" smtClean="0">
                <a:ea typeface="Batang" pitchFamily="18" charset="-127"/>
              </a:rPr>
              <a:t> Centralized case:</a:t>
            </a:r>
          </a:p>
          <a:p>
            <a:pPr lvl="1" algn="just">
              <a:lnSpc>
                <a:spcPct val="90000"/>
              </a:lnSpc>
              <a:defRPr/>
            </a:pPr>
            <a:r>
              <a:rPr lang="en-US" dirty="0" smtClean="0">
                <a:ea typeface="Batang" pitchFamily="18" charset="-127"/>
              </a:rPr>
              <a:t>Master: </a:t>
            </a:r>
            <a:r>
              <a:rPr lang="en-US" dirty="0" err="1" smtClean="0">
                <a:ea typeface="Batang" pitchFamily="18" charset="-127"/>
              </a:rPr>
              <a:t>rtt</a:t>
            </a:r>
            <a:r>
              <a:rPr lang="en-US" dirty="0" smtClean="0">
                <a:ea typeface="Batang" pitchFamily="18" charset="-127"/>
              </a:rPr>
              <a:t>/2 + c / p</a:t>
            </a:r>
            <a:r>
              <a:rPr lang="en-US" sz="2000" baseline="-30000" dirty="0" smtClean="0">
                <a:ea typeface="Batang" pitchFamily="18" charset="-127"/>
              </a:rPr>
              <a:t>m(aster)</a:t>
            </a:r>
          </a:p>
          <a:p>
            <a:pPr lvl="1" algn="just">
              <a:lnSpc>
                <a:spcPct val="90000"/>
              </a:lnSpc>
              <a:defRPr/>
            </a:pPr>
            <a:r>
              <a:rPr lang="en-US" dirty="0" smtClean="0">
                <a:ea typeface="Batang" pitchFamily="18" charset="-127"/>
              </a:rPr>
              <a:t>Slave: </a:t>
            </a:r>
            <a:r>
              <a:rPr lang="en-US" dirty="0" err="1" smtClean="0">
                <a:ea typeface="Batang" pitchFamily="18" charset="-127"/>
              </a:rPr>
              <a:t>rtt</a:t>
            </a:r>
            <a:r>
              <a:rPr lang="en-US" dirty="0" smtClean="0">
                <a:ea typeface="Batang" pitchFamily="18" charset="-127"/>
              </a:rPr>
              <a:t> + c / p</a:t>
            </a:r>
            <a:r>
              <a:rPr lang="en-US" sz="2000" baseline="-30000" dirty="0" smtClean="0">
                <a:ea typeface="Batang" pitchFamily="18" charset="-127"/>
              </a:rPr>
              <a:t>m</a:t>
            </a:r>
          </a:p>
          <a:p>
            <a:pPr lvl="0" algn="just">
              <a:lnSpc>
                <a:spcPct val="90000"/>
              </a:lnSpc>
              <a:defRPr/>
            </a:pPr>
            <a:r>
              <a:rPr lang="en-US" dirty="0" smtClean="0">
                <a:ea typeface="Batang" pitchFamily="18" charset="-127"/>
              </a:rPr>
              <a:t>Central Master- Replicated:</a:t>
            </a:r>
          </a:p>
          <a:p>
            <a:pPr lvl="1" algn="just">
              <a:lnSpc>
                <a:spcPct val="90000"/>
              </a:lnSpc>
              <a:defRPr/>
            </a:pPr>
            <a:r>
              <a:rPr lang="en-US" dirty="0" smtClean="0">
                <a:ea typeface="Batang" pitchFamily="18" charset="-127"/>
              </a:rPr>
              <a:t> c (1 / p</a:t>
            </a:r>
            <a:r>
              <a:rPr lang="en-US" sz="2000" baseline="-30000" dirty="0" smtClean="0">
                <a:ea typeface="Batang" pitchFamily="18" charset="-127"/>
              </a:rPr>
              <a:t>m </a:t>
            </a:r>
            <a:r>
              <a:rPr lang="en-US" dirty="0" smtClean="0">
                <a:ea typeface="Batang" pitchFamily="18" charset="-127"/>
              </a:rPr>
              <a:t>- 1/ p</a:t>
            </a:r>
            <a:r>
              <a:rPr lang="en-US" sz="2000" baseline="-30000" dirty="0" smtClean="0">
                <a:ea typeface="Batang" pitchFamily="18" charset="-127"/>
              </a:rPr>
              <a:t>r</a:t>
            </a:r>
            <a:r>
              <a:rPr lang="en-US" dirty="0" smtClean="0">
                <a:ea typeface="Batang" pitchFamily="18" charset="-127"/>
              </a:rPr>
              <a:t>)</a:t>
            </a:r>
            <a:endParaRPr lang="en-US" sz="2000" baseline="-30000" dirty="0" smtClean="0">
              <a:ea typeface="Batang" pitchFamily="18" charset="-127"/>
            </a:endParaRPr>
          </a:p>
          <a:p>
            <a:pPr lvl="0" algn="just">
              <a:lnSpc>
                <a:spcPct val="90000"/>
              </a:lnSpc>
              <a:defRPr/>
            </a:pPr>
            <a:r>
              <a:rPr lang="en-US" dirty="0" smtClean="0">
                <a:ea typeface="Batang" pitchFamily="18" charset="-127"/>
              </a:rPr>
              <a:t> Central Slave - Replicated: </a:t>
            </a:r>
          </a:p>
          <a:p>
            <a:pPr lvl="1" algn="just">
              <a:lnSpc>
                <a:spcPct val="90000"/>
              </a:lnSpc>
              <a:defRPr/>
            </a:pPr>
            <a:r>
              <a:rPr lang="en-US" dirty="0" err="1" smtClean="0">
                <a:ea typeface="Batang" pitchFamily="18" charset="-127"/>
              </a:rPr>
              <a:t>rtt</a:t>
            </a:r>
            <a:r>
              <a:rPr lang="en-US" dirty="0" smtClean="0">
                <a:ea typeface="Batang" pitchFamily="18" charset="-127"/>
              </a:rPr>
              <a:t>/2 + c (1 / p</a:t>
            </a:r>
            <a:r>
              <a:rPr lang="en-US" sz="2000" baseline="-30000" dirty="0" smtClean="0">
                <a:ea typeface="Batang" pitchFamily="18" charset="-127"/>
              </a:rPr>
              <a:t>m </a:t>
            </a:r>
            <a:r>
              <a:rPr lang="en-US" dirty="0" smtClean="0">
                <a:ea typeface="Batang" pitchFamily="18" charset="-127"/>
              </a:rPr>
              <a:t>- 1/ p</a:t>
            </a:r>
            <a:r>
              <a:rPr lang="en-US" sz="2000" baseline="-30000" dirty="0" smtClean="0">
                <a:ea typeface="Batang" pitchFamily="18" charset="-127"/>
              </a:rPr>
              <a:t>r</a:t>
            </a:r>
            <a:r>
              <a:rPr lang="en-US" dirty="0" smtClean="0">
                <a:ea typeface="Batang" pitchFamily="18" charset="-127"/>
              </a:rPr>
              <a:t>)</a:t>
            </a:r>
          </a:p>
          <a:p>
            <a:endParaRPr lang="en-US" dirty="0"/>
          </a:p>
        </p:txBody>
      </p:sp>
      <p:pic>
        <p:nvPicPr>
          <p:cNvPr id="7" name="~PP1425.WAV">
            <a:hlinkClick r:id="" action="ppaction://media"/>
          </p:cNvPr>
          <p:cNvPicPr>
            <a:picLocks noRot="1" noChangeAspect="1"/>
          </p:cNvPicPr>
          <p:nvPr>
            <a:wavAudioFile r:embed="rId2" name="~PP1425.WAV"/>
          </p:nvPr>
        </p:nvPicPr>
        <p:blipFill>
          <a:blip r:embed="rId5" cstate="print"/>
          <a:stretch>
            <a:fillRect/>
          </a:stretch>
        </p:blipFill>
        <p:spPr>
          <a:xfrm>
            <a:off x="8724900" y="6438900"/>
            <a:ext cx="304800" cy="304800"/>
          </a:xfrm>
          <a:prstGeom prst="rect">
            <a:avLst/>
          </a:prstGeom>
        </p:spPr>
      </p:pic>
      <p:sp>
        <p:nvSpPr>
          <p:cNvPr id="9" name="TextBox 8"/>
          <p:cNvSpPr txBox="1"/>
          <p:nvPr/>
        </p:nvSpPr>
        <p:spPr>
          <a:xfrm>
            <a:off x="533400" y="5715000"/>
            <a:ext cx="4343400" cy="8402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nSpc>
                <a:spcPct val="90000"/>
              </a:lnSpc>
            </a:pPr>
            <a:r>
              <a:rPr lang="en-US" dirty="0" smtClean="0">
                <a:ea typeface="Batang" pitchFamily="18" charset="-127"/>
              </a:rPr>
              <a:t>c(</a:t>
            </a:r>
            <a:r>
              <a:rPr lang="en-US" dirty="0" err="1" smtClean="0">
                <a:ea typeface="Batang" pitchFamily="18" charset="-127"/>
              </a:rPr>
              <a:t>ost</a:t>
            </a:r>
            <a:r>
              <a:rPr lang="en-US" dirty="0" smtClean="0">
                <a:ea typeface="Batang" pitchFamily="18" charset="-127"/>
              </a:rPr>
              <a:t> of operation) in cycles </a:t>
            </a:r>
          </a:p>
          <a:p>
            <a:pPr>
              <a:lnSpc>
                <a:spcPct val="90000"/>
              </a:lnSpc>
            </a:pPr>
            <a:r>
              <a:rPr lang="en-US" dirty="0" smtClean="0">
                <a:ea typeface="Batang" pitchFamily="18" charset="-127"/>
              </a:rPr>
              <a:t>p(</a:t>
            </a:r>
            <a:r>
              <a:rPr lang="en-US" dirty="0" err="1" smtClean="0">
                <a:ea typeface="Batang" pitchFamily="18" charset="-127"/>
              </a:rPr>
              <a:t>rocessing</a:t>
            </a:r>
            <a:r>
              <a:rPr lang="en-US" dirty="0" smtClean="0">
                <a:ea typeface="Batang" pitchFamily="18" charset="-127"/>
              </a:rPr>
              <a:t> speed) in cycles/unit time</a:t>
            </a:r>
            <a:endParaRPr lang="en-US" baseline="-30000" dirty="0" smtClean="0">
              <a:ea typeface="Batang" pitchFamily="18" charset="-127"/>
            </a:endParaRPr>
          </a:p>
          <a:p>
            <a:pPr>
              <a:lnSpc>
                <a:spcPct val="90000"/>
              </a:lnSpc>
            </a:pPr>
            <a:r>
              <a:rPr lang="en-US" dirty="0" err="1" smtClean="0">
                <a:ea typeface="Batang" pitchFamily="18" charset="-127"/>
              </a:rPr>
              <a:t>rtt</a:t>
            </a:r>
            <a:r>
              <a:rPr lang="en-US" dirty="0" smtClean="0">
                <a:ea typeface="Batang" pitchFamily="18" charset="-127"/>
              </a:rPr>
              <a:t> (round trip time)</a:t>
            </a:r>
            <a:endParaRPr lang="en-US" dirty="0"/>
          </a:p>
        </p:txBody>
      </p:sp>
    </p:spTree>
    <p:custDataLst>
      <p:tags r:id="rId1"/>
    </p:custDataLst>
  </p:cSld>
  <p:clrMapOvr>
    <a:masterClrMapping/>
  </p:clrMapOvr>
  <p:transition spd="slow" advTm="17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1"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10"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4294967295"/>
          </p:nvPr>
        </p:nvSpPr>
        <p:spPr>
          <a:xfrm>
            <a:off x="6553200" y="6248400"/>
            <a:ext cx="1905000" cy="457200"/>
          </a:xfrm>
          <a:prstGeom prst="rect">
            <a:avLst/>
          </a:prstGeom>
        </p:spPr>
        <p:txBody>
          <a:bodyPr/>
          <a:lstStyle/>
          <a:p>
            <a:fld id="{4F9AAE38-0EAB-4A63-99CE-33EA9AC8BB52}" type="slidenum">
              <a:rPr lang="en-US"/>
              <a:pPr/>
              <a:t>32</a:t>
            </a:fld>
            <a:endParaRPr lang="en-US"/>
          </a:p>
        </p:txBody>
      </p:sp>
      <p:sp>
        <p:nvSpPr>
          <p:cNvPr id="1248258" name="Rectangle 2"/>
          <p:cNvSpPr>
            <a:spLocks noGrp="1" noChangeArrowheads="1"/>
          </p:cNvSpPr>
          <p:nvPr>
            <p:ph type="title"/>
          </p:nvPr>
        </p:nvSpPr>
        <p:spPr/>
        <p:txBody>
          <a:bodyPr>
            <a:normAutofit fontScale="90000"/>
          </a:bodyPr>
          <a:lstStyle/>
          <a:p>
            <a:r>
              <a:rPr lang="en-US" dirty="0" smtClean="0"/>
              <a:t>Equal Processing Power or Zero Processing Cost</a:t>
            </a:r>
            <a:endParaRPr lang="en-US" dirty="0"/>
          </a:p>
        </p:txBody>
      </p:sp>
      <p:sp>
        <p:nvSpPr>
          <p:cNvPr id="1248259" name="Rectangle 3"/>
          <p:cNvSpPr>
            <a:spLocks noGrp="1" noChangeArrowheads="1"/>
          </p:cNvSpPr>
          <p:nvPr>
            <p:ph type="body" idx="1"/>
          </p:nvPr>
        </p:nvSpPr>
        <p:spPr>
          <a:xfrm>
            <a:off x="152400" y="1447800"/>
            <a:ext cx="4343400" cy="1828800"/>
          </a:xfrm>
        </p:spPr>
        <p:txBody>
          <a:bodyPr>
            <a:normAutofit/>
          </a:bodyPr>
          <a:lstStyle/>
          <a:p>
            <a:pPr algn="just">
              <a:lnSpc>
                <a:spcPct val="90000"/>
              </a:lnSpc>
            </a:pPr>
            <a:r>
              <a:rPr lang="en-US" sz="2000" dirty="0" smtClean="0">
                <a:ea typeface="Batang" pitchFamily="18" charset="-127"/>
              </a:rPr>
              <a:t>Central Master- Replicated:</a:t>
            </a:r>
          </a:p>
          <a:p>
            <a:pPr lvl="1" algn="just">
              <a:lnSpc>
                <a:spcPct val="90000"/>
              </a:lnSpc>
            </a:pPr>
            <a:r>
              <a:rPr lang="en-US" sz="2000" dirty="0" smtClean="0">
                <a:ea typeface="Batang" pitchFamily="18" charset="-127"/>
              </a:rPr>
              <a:t> c (1 / p</a:t>
            </a:r>
            <a:r>
              <a:rPr lang="en-US" sz="1800" baseline="-30000" dirty="0" smtClean="0">
                <a:ea typeface="Batang" pitchFamily="18" charset="-127"/>
              </a:rPr>
              <a:t>m </a:t>
            </a:r>
            <a:r>
              <a:rPr lang="en-US" sz="2000" dirty="0" smtClean="0">
                <a:ea typeface="Batang" pitchFamily="18" charset="-127"/>
              </a:rPr>
              <a:t>- 1/ p</a:t>
            </a:r>
            <a:r>
              <a:rPr lang="en-US" sz="1800" baseline="-30000" dirty="0" smtClean="0">
                <a:ea typeface="Batang" pitchFamily="18" charset="-127"/>
              </a:rPr>
              <a:t>r</a:t>
            </a:r>
            <a:r>
              <a:rPr lang="en-US" sz="2000" dirty="0" smtClean="0">
                <a:ea typeface="Batang" pitchFamily="18" charset="-127"/>
              </a:rPr>
              <a:t>)</a:t>
            </a:r>
            <a:endParaRPr lang="en-US" sz="1800" baseline="-30000" dirty="0" smtClean="0">
              <a:ea typeface="Batang" pitchFamily="18" charset="-127"/>
            </a:endParaRPr>
          </a:p>
          <a:p>
            <a:pPr algn="just">
              <a:lnSpc>
                <a:spcPct val="90000"/>
              </a:lnSpc>
            </a:pPr>
            <a:r>
              <a:rPr lang="en-US" sz="2000" dirty="0" smtClean="0">
                <a:ea typeface="Batang" pitchFamily="18" charset="-127"/>
              </a:rPr>
              <a:t> Central Slave- Replicated: </a:t>
            </a:r>
          </a:p>
          <a:p>
            <a:pPr lvl="1" algn="just">
              <a:lnSpc>
                <a:spcPct val="90000"/>
              </a:lnSpc>
            </a:pPr>
            <a:r>
              <a:rPr lang="en-US" sz="2000" dirty="0" err="1" smtClean="0">
                <a:ea typeface="Batang" pitchFamily="18" charset="-127"/>
              </a:rPr>
              <a:t>rtt</a:t>
            </a:r>
            <a:r>
              <a:rPr lang="en-US" sz="2000" dirty="0" smtClean="0">
                <a:ea typeface="Batang" pitchFamily="18" charset="-127"/>
              </a:rPr>
              <a:t> + c (1 / p</a:t>
            </a:r>
            <a:r>
              <a:rPr lang="en-US" sz="1800" baseline="-30000" dirty="0" smtClean="0">
                <a:ea typeface="Batang" pitchFamily="18" charset="-127"/>
              </a:rPr>
              <a:t>m </a:t>
            </a:r>
            <a:r>
              <a:rPr lang="en-US" sz="2000" dirty="0" smtClean="0">
                <a:ea typeface="Batang" pitchFamily="18" charset="-127"/>
              </a:rPr>
              <a:t>- 1/ p</a:t>
            </a:r>
            <a:r>
              <a:rPr lang="en-US" sz="1800" baseline="-30000" dirty="0" smtClean="0">
                <a:ea typeface="Batang" pitchFamily="18" charset="-127"/>
              </a:rPr>
              <a:t>r</a:t>
            </a:r>
            <a:r>
              <a:rPr lang="en-US" sz="2000" dirty="0" smtClean="0">
                <a:ea typeface="Batang" pitchFamily="18" charset="-127"/>
              </a:rPr>
              <a:t>)</a:t>
            </a:r>
          </a:p>
          <a:p>
            <a:pPr lvl="1" algn="just">
              <a:lnSpc>
                <a:spcPct val="90000"/>
              </a:lnSpc>
              <a:buNone/>
            </a:pPr>
            <a:r>
              <a:rPr lang="en-US" sz="2000" dirty="0" smtClean="0">
                <a:ea typeface="Batang" pitchFamily="18" charset="-127"/>
              </a:rPr>
              <a:t> </a:t>
            </a:r>
            <a:endParaRPr lang="en-US" sz="2000" dirty="0"/>
          </a:p>
        </p:txBody>
      </p:sp>
      <p:sp>
        <p:nvSpPr>
          <p:cNvPr id="6" name="TextBox 5"/>
          <p:cNvSpPr txBox="1"/>
          <p:nvPr/>
        </p:nvSpPr>
        <p:spPr>
          <a:xfrm>
            <a:off x="3886200" y="5334000"/>
            <a:ext cx="838200" cy="341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nSpc>
                <a:spcPct val="90000"/>
              </a:lnSpc>
            </a:pPr>
            <a:r>
              <a:rPr lang="en-US" dirty="0" smtClean="0"/>
              <a:t>IM</a:t>
            </a:r>
            <a:endParaRPr lang="en-US" dirty="0"/>
          </a:p>
        </p:txBody>
      </p:sp>
      <p:sp>
        <p:nvSpPr>
          <p:cNvPr id="9" name="Rectangle 3"/>
          <p:cNvSpPr txBox="1">
            <a:spLocks noChangeArrowheads="1"/>
          </p:cNvSpPr>
          <p:nvPr/>
        </p:nvSpPr>
        <p:spPr>
          <a:xfrm>
            <a:off x="4572000" y="1447800"/>
            <a:ext cx="4114800" cy="1676400"/>
          </a:xfrm>
          <a:prstGeom prst="rect">
            <a:avLst/>
          </a:prstGeom>
        </p:spPr>
        <p:txBody>
          <a:bodyPr vert="horz">
            <a:normAutofit/>
          </a:bodyPr>
          <a:lstStyle/>
          <a:p>
            <a:pPr marL="274320" marR="0" lvl="0" indent="-274320" algn="just" defTabSz="914400" rtl="0" eaLnBrk="1" fontAlgn="auto" latinLnBrk="0" hangingPunct="1">
              <a:lnSpc>
                <a:spcPct val="90000"/>
              </a:lnSpc>
              <a:spcBef>
                <a:spcPts val="600"/>
              </a:spcBef>
              <a:spcAft>
                <a:spcPts val="0"/>
              </a:spcAft>
              <a:buClr>
                <a:schemeClr val="accent1"/>
              </a:buClr>
              <a:buSzPct val="70000"/>
              <a:buFont typeface="Wingdings"/>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Batang" pitchFamily="18" charset="-127"/>
                <a:cs typeface="+mn-cs"/>
              </a:rPr>
              <a:t>Central Master- Replicated:</a:t>
            </a:r>
          </a:p>
          <a:p>
            <a:pPr marL="640080" marR="0" lvl="1" indent="-274320" algn="just" defTabSz="914400" rtl="0" eaLnBrk="1" fontAlgn="auto" latinLnBrk="0" hangingPunct="1">
              <a:lnSpc>
                <a:spcPct val="90000"/>
              </a:lnSpc>
              <a:spcBef>
                <a:spcPct val="20000"/>
              </a:spcBef>
              <a:spcAft>
                <a:spcPts val="0"/>
              </a:spcAft>
              <a:buClr>
                <a:schemeClr val="accent1"/>
              </a:buClr>
              <a:buSzPct val="80000"/>
              <a:buFont typeface="Wingdings 2"/>
              <a:buChar char=""/>
              <a:tabLst/>
              <a:defRPr/>
            </a:pPr>
            <a:r>
              <a:rPr kumimoji="0" lang="en-US" b="0" i="0" u="none" strike="noStrike" kern="1200" cap="none" spc="0" normalizeH="0" baseline="0" noProof="0" dirty="0" smtClean="0">
                <a:ln>
                  <a:noFill/>
                </a:ln>
                <a:solidFill>
                  <a:schemeClr val="tx1"/>
                </a:solidFill>
                <a:effectLst/>
                <a:uLnTx/>
                <a:uFillTx/>
                <a:latin typeface="+mn-lt"/>
                <a:ea typeface="Batang" pitchFamily="18" charset="-127"/>
                <a:cs typeface="+mn-cs"/>
              </a:rPr>
              <a:t> c (1 / p</a:t>
            </a:r>
            <a:r>
              <a:rPr kumimoji="0" lang="en-US" b="0" i="0" u="none" strike="noStrike" kern="1200" cap="none" spc="0" normalizeH="0" baseline="-30000" noProof="0" dirty="0" smtClean="0">
                <a:ln>
                  <a:noFill/>
                </a:ln>
                <a:solidFill>
                  <a:schemeClr val="tx1"/>
                </a:solidFill>
                <a:effectLst/>
                <a:uLnTx/>
                <a:uFillTx/>
                <a:latin typeface="+mn-lt"/>
                <a:ea typeface="Batang" pitchFamily="18" charset="-127"/>
                <a:cs typeface="+mn-cs"/>
              </a:rPr>
              <a:t>m </a:t>
            </a:r>
            <a:r>
              <a:rPr kumimoji="0" lang="en-US" b="0" i="0" u="none" strike="noStrike" kern="1200" cap="none" spc="0" normalizeH="0" baseline="0" noProof="0" dirty="0" smtClean="0">
                <a:ln>
                  <a:noFill/>
                </a:ln>
                <a:solidFill>
                  <a:schemeClr val="tx1"/>
                </a:solidFill>
                <a:effectLst/>
                <a:uLnTx/>
                <a:uFillTx/>
                <a:latin typeface="+mn-lt"/>
                <a:ea typeface="Batang" pitchFamily="18" charset="-127"/>
                <a:cs typeface="+mn-cs"/>
              </a:rPr>
              <a:t>- 1/ p</a:t>
            </a:r>
            <a:r>
              <a:rPr kumimoji="0" lang="en-US" b="0" i="0" u="none" strike="noStrike" kern="1200" cap="none" spc="0" normalizeH="0" baseline="-30000" noProof="0" dirty="0" smtClean="0">
                <a:ln>
                  <a:noFill/>
                </a:ln>
                <a:solidFill>
                  <a:schemeClr val="tx1"/>
                </a:solidFill>
                <a:effectLst/>
                <a:uLnTx/>
                <a:uFillTx/>
                <a:latin typeface="+mn-lt"/>
                <a:ea typeface="Batang" pitchFamily="18" charset="-127"/>
                <a:cs typeface="+mn-cs"/>
              </a:rPr>
              <a:t>r</a:t>
            </a:r>
            <a:r>
              <a:rPr kumimoji="0" lang="en-US" b="0" i="0" u="none" strike="noStrike" kern="1200" cap="none" spc="0" normalizeH="0" baseline="0" noProof="0" dirty="0" smtClean="0">
                <a:ln>
                  <a:noFill/>
                </a:ln>
                <a:solidFill>
                  <a:schemeClr val="tx1"/>
                </a:solidFill>
                <a:effectLst/>
                <a:uLnTx/>
                <a:uFillTx/>
                <a:latin typeface="+mn-lt"/>
                <a:ea typeface="Batang" pitchFamily="18" charset="-127"/>
                <a:cs typeface="+mn-cs"/>
              </a:rPr>
              <a:t>)</a:t>
            </a:r>
            <a:endParaRPr kumimoji="0" lang="en-US" b="0" i="0" u="none" strike="noStrike" kern="1200" cap="none" spc="0" normalizeH="0" baseline="-30000" noProof="0" dirty="0" smtClean="0">
              <a:ln>
                <a:noFill/>
              </a:ln>
              <a:solidFill>
                <a:schemeClr val="tx1"/>
              </a:solidFill>
              <a:effectLst/>
              <a:uLnTx/>
              <a:uFillTx/>
              <a:latin typeface="+mn-lt"/>
              <a:ea typeface="Batang" pitchFamily="18" charset="-127"/>
              <a:cs typeface="+mn-cs"/>
            </a:endParaRPr>
          </a:p>
          <a:p>
            <a:pPr marL="274320" marR="0" lvl="0" indent="-274320" algn="just" defTabSz="914400" rtl="0" eaLnBrk="1" fontAlgn="auto" latinLnBrk="0" hangingPunct="1">
              <a:lnSpc>
                <a:spcPct val="90000"/>
              </a:lnSpc>
              <a:spcBef>
                <a:spcPts val="600"/>
              </a:spcBef>
              <a:spcAft>
                <a:spcPts val="0"/>
              </a:spcAft>
              <a:buClr>
                <a:schemeClr val="accent1"/>
              </a:buClr>
              <a:buSzPct val="70000"/>
              <a:buFont typeface="Wingdings"/>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Batang" pitchFamily="18" charset="-127"/>
                <a:cs typeface="+mn-cs"/>
              </a:rPr>
              <a:t> Central Slave- Replicated: </a:t>
            </a:r>
          </a:p>
          <a:p>
            <a:pPr marL="640080" marR="0" lvl="1" indent="-274320" algn="just" defTabSz="914400" rtl="0" eaLnBrk="1" fontAlgn="auto" latinLnBrk="0" hangingPunct="1">
              <a:lnSpc>
                <a:spcPct val="90000"/>
              </a:lnSpc>
              <a:spcBef>
                <a:spcPct val="20000"/>
              </a:spcBef>
              <a:spcAft>
                <a:spcPts val="0"/>
              </a:spcAft>
              <a:buClr>
                <a:schemeClr val="accent1"/>
              </a:buClr>
              <a:buSzPct val="80000"/>
              <a:buFont typeface="Wingdings 2"/>
              <a:buChar char=""/>
              <a:tabLst/>
              <a:defRPr/>
            </a:pPr>
            <a:r>
              <a:rPr kumimoji="0" lang="en-US" b="0" i="0" u="none" strike="noStrike" kern="1200" cap="none" spc="0" normalizeH="0" baseline="0" noProof="0" dirty="0" err="1" smtClean="0">
                <a:ln>
                  <a:noFill/>
                </a:ln>
                <a:solidFill>
                  <a:schemeClr val="tx1"/>
                </a:solidFill>
                <a:effectLst/>
                <a:uLnTx/>
                <a:uFillTx/>
                <a:latin typeface="+mn-lt"/>
                <a:ea typeface="Batang" pitchFamily="18" charset="-127"/>
                <a:cs typeface="+mn-cs"/>
              </a:rPr>
              <a:t>rtt</a:t>
            </a:r>
            <a:r>
              <a:rPr kumimoji="0" lang="en-US" b="0" i="0" u="none" strike="noStrike" kern="1200" cap="none" spc="0" normalizeH="0" baseline="0" noProof="0" dirty="0" smtClean="0">
                <a:ln>
                  <a:noFill/>
                </a:ln>
                <a:solidFill>
                  <a:schemeClr val="tx1"/>
                </a:solidFill>
                <a:effectLst/>
                <a:uLnTx/>
                <a:uFillTx/>
                <a:latin typeface="+mn-lt"/>
                <a:ea typeface="Batang" pitchFamily="18" charset="-127"/>
                <a:cs typeface="+mn-cs"/>
              </a:rPr>
              <a:t>/2 + c (1 / p</a:t>
            </a:r>
            <a:r>
              <a:rPr kumimoji="0" lang="en-US" b="0" i="0" u="none" strike="noStrike" kern="1200" cap="none" spc="0" normalizeH="0" baseline="-30000" noProof="0" dirty="0" smtClean="0">
                <a:ln>
                  <a:noFill/>
                </a:ln>
                <a:solidFill>
                  <a:schemeClr val="tx1"/>
                </a:solidFill>
                <a:effectLst/>
                <a:uLnTx/>
                <a:uFillTx/>
                <a:latin typeface="+mn-lt"/>
                <a:ea typeface="Batang" pitchFamily="18" charset="-127"/>
                <a:cs typeface="+mn-cs"/>
              </a:rPr>
              <a:t>m </a:t>
            </a:r>
            <a:r>
              <a:rPr kumimoji="0" lang="en-US" b="0" i="0" u="none" strike="noStrike" kern="1200" cap="none" spc="0" normalizeH="0" baseline="0" noProof="0" dirty="0" smtClean="0">
                <a:ln>
                  <a:noFill/>
                </a:ln>
                <a:solidFill>
                  <a:schemeClr val="tx1"/>
                </a:solidFill>
                <a:effectLst/>
                <a:uLnTx/>
                <a:uFillTx/>
                <a:latin typeface="+mn-lt"/>
                <a:ea typeface="Batang" pitchFamily="18" charset="-127"/>
                <a:cs typeface="+mn-cs"/>
              </a:rPr>
              <a:t>- 1/ p</a:t>
            </a:r>
            <a:r>
              <a:rPr kumimoji="0" lang="en-US" b="0" i="0" u="none" strike="noStrike" kern="1200" cap="none" spc="0" normalizeH="0" baseline="-30000" noProof="0" dirty="0" smtClean="0">
                <a:ln>
                  <a:noFill/>
                </a:ln>
                <a:solidFill>
                  <a:schemeClr val="tx1"/>
                </a:solidFill>
                <a:effectLst/>
                <a:uLnTx/>
                <a:uFillTx/>
                <a:latin typeface="+mn-lt"/>
                <a:ea typeface="Batang" pitchFamily="18" charset="-127"/>
                <a:cs typeface="+mn-cs"/>
              </a:rPr>
              <a:t>r</a:t>
            </a:r>
            <a:r>
              <a:rPr kumimoji="0" lang="en-US" b="0" i="0" u="none" strike="noStrike" kern="1200" cap="none" spc="0" normalizeH="0" baseline="0" noProof="0" dirty="0" smtClean="0">
                <a:ln>
                  <a:noFill/>
                </a:ln>
                <a:solidFill>
                  <a:schemeClr val="tx1"/>
                </a:solidFill>
                <a:effectLst/>
                <a:uLnTx/>
                <a:uFillTx/>
                <a:latin typeface="+mn-lt"/>
                <a:ea typeface="Batang" pitchFamily="18" charset="-127"/>
                <a:cs typeface="+mn-cs"/>
              </a:rPr>
              <a:t>)</a:t>
            </a:r>
          </a:p>
          <a:p>
            <a:pPr marL="640080" marR="0" lvl="1" indent="-274320" algn="just" defTabSz="914400" rtl="0" eaLnBrk="1" fontAlgn="auto" latinLnBrk="0" hangingPunct="1">
              <a:lnSpc>
                <a:spcPct val="90000"/>
              </a:lnSpc>
              <a:spcBef>
                <a:spcPct val="20000"/>
              </a:spcBef>
              <a:spcAft>
                <a:spcPts val="0"/>
              </a:spcAft>
              <a:buClr>
                <a:schemeClr val="accent1"/>
              </a:buClr>
              <a:buSzPct val="80000"/>
              <a:buFont typeface="Wingdings 2"/>
              <a:buNone/>
              <a:tabLst/>
              <a:defRPr/>
            </a:pPr>
            <a:r>
              <a:rPr kumimoji="0" lang="en-US" b="0" i="0" u="none" strike="noStrike" kern="1200" cap="none" spc="0" normalizeH="0" baseline="0" noProof="0" dirty="0" smtClean="0">
                <a:ln>
                  <a:noFill/>
                </a:ln>
                <a:solidFill>
                  <a:schemeClr val="tx1"/>
                </a:solidFill>
                <a:effectLst/>
                <a:uLnTx/>
                <a:uFillTx/>
                <a:latin typeface="+mn-lt"/>
                <a:ea typeface="Batang" pitchFamily="18" charset="-127"/>
                <a:cs typeface="+mn-cs"/>
              </a:rPr>
              <a:t> </a:t>
            </a:r>
            <a:endParaRPr kumimoji="0" lang="en-US"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3"/>
          <p:cNvSpPr txBox="1">
            <a:spLocks noChangeArrowheads="1"/>
          </p:cNvSpPr>
          <p:nvPr/>
        </p:nvSpPr>
        <p:spPr>
          <a:xfrm>
            <a:off x="228600" y="3276600"/>
            <a:ext cx="4343400" cy="1828800"/>
          </a:xfrm>
          <a:prstGeom prst="rect">
            <a:avLst/>
          </a:prstGeom>
        </p:spPr>
        <p:txBody>
          <a:bodyPr vert="horz">
            <a:normAutofit/>
          </a:bodyPr>
          <a:lstStyle/>
          <a:p>
            <a:pPr marL="274320" marR="0" lvl="0" indent="-274320" algn="just" defTabSz="914400" rtl="0" eaLnBrk="1" fontAlgn="auto" latinLnBrk="0" hangingPunct="1">
              <a:lnSpc>
                <a:spcPct val="90000"/>
              </a:lnSpc>
              <a:spcBef>
                <a:spcPts val="600"/>
              </a:spcBef>
              <a:spcAft>
                <a:spcPts val="0"/>
              </a:spcAft>
              <a:buClr>
                <a:schemeClr val="accent1"/>
              </a:buClr>
              <a:buSzPct val="70000"/>
              <a:buFont typeface="Wingdings"/>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Batang" pitchFamily="18" charset="-127"/>
                <a:cs typeface="+mn-cs"/>
              </a:rPr>
              <a:t>Central Master- Replicated:</a:t>
            </a:r>
          </a:p>
          <a:p>
            <a:pPr marL="640080" marR="0" lvl="1" indent="-274320" algn="just" defTabSz="914400" rtl="0" eaLnBrk="1" fontAlgn="auto" latinLnBrk="0" hangingPunct="1">
              <a:lnSpc>
                <a:spcPct val="90000"/>
              </a:lnSpc>
              <a:spcBef>
                <a:spcPct val="20000"/>
              </a:spcBef>
              <a:spcAft>
                <a:spcPts val="0"/>
              </a:spcAft>
              <a:buClr>
                <a:schemeClr val="accent1"/>
              </a:buClr>
              <a:buSzPct val="80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Batang" pitchFamily="18" charset="-127"/>
                <a:cs typeface="+mn-cs"/>
              </a:rPr>
              <a:t> 0</a:t>
            </a:r>
            <a:endParaRPr kumimoji="0" lang="en-US" sz="1800" b="0" i="0" u="none" strike="noStrike" kern="1200" cap="none" spc="0" normalizeH="0" baseline="-30000" noProof="0" dirty="0" smtClean="0">
              <a:ln>
                <a:noFill/>
              </a:ln>
              <a:solidFill>
                <a:schemeClr val="tx1"/>
              </a:solidFill>
              <a:effectLst/>
              <a:uLnTx/>
              <a:uFillTx/>
              <a:latin typeface="+mn-lt"/>
              <a:ea typeface="Batang" pitchFamily="18" charset="-127"/>
              <a:cs typeface="+mn-cs"/>
            </a:endParaRPr>
          </a:p>
          <a:p>
            <a:pPr marL="274320" marR="0" lvl="0" indent="-274320" algn="just" defTabSz="914400" rtl="0" eaLnBrk="1" fontAlgn="auto" latinLnBrk="0" hangingPunct="1">
              <a:lnSpc>
                <a:spcPct val="90000"/>
              </a:lnSpc>
              <a:spcBef>
                <a:spcPts val="600"/>
              </a:spcBef>
              <a:spcAft>
                <a:spcPts val="0"/>
              </a:spcAft>
              <a:buClr>
                <a:schemeClr val="accent1"/>
              </a:buClr>
              <a:buSzPct val="70000"/>
              <a:buFont typeface="Wingdings"/>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Batang" pitchFamily="18" charset="-127"/>
                <a:cs typeface="+mn-cs"/>
              </a:rPr>
              <a:t> Central Slave- Replicated: </a:t>
            </a:r>
          </a:p>
          <a:p>
            <a:pPr marL="640080" marR="0" lvl="1" indent="-274320" algn="just" defTabSz="914400" rtl="0" eaLnBrk="1" fontAlgn="auto" latinLnBrk="0" hangingPunct="1">
              <a:lnSpc>
                <a:spcPct val="90000"/>
              </a:lnSpc>
              <a:spcBef>
                <a:spcPct val="20000"/>
              </a:spcBef>
              <a:spcAft>
                <a:spcPts val="0"/>
              </a:spcAft>
              <a:buClr>
                <a:schemeClr val="accent1"/>
              </a:buClr>
              <a:buSzPct val="80000"/>
              <a:buFont typeface="Wingdings 2"/>
              <a:buChar char=""/>
              <a:tabLst/>
              <a:defRPr/>
            </a:pPr>
            <a:r>
              <a:rPr kumimoji="0" lang="en-US" sz="2000" b="0" i="0" u="none" strike="noStrike" kern="1200" cap="none" spc="0" normalizeH="0" baseline="0" noProof="0" dirty="0" err="1" smtClean="0">
                <a:ln>
                  <a:noFill/>
                </a:ln>
                <a:solidFill>
                  <a:schemeClr val="tx1"/>
                </a:solidFill>
                <a:effectLst/>
                <a:uLnTx/>
                <a:uFillTx/>
                <a:latin typeface="+mn-lt"/>
                <a:ea typeface="Batang" pitchFamily="18" charset="-127"/>
                <a:cs typeface="+mn-cs"/>
              </a:rPr>
              <a:t>rtt</a:t>
            </a:r>
            <a:endParaRPr kumimoji="0" lang="en-US" sz="2000" b="0" i="0" u="none" strike="noStrike" kern="1200" cap="none" spc="0" normalizeH="0" baseline="0" noProof="0" dirty="0" smtClean="0">
              <a:ln>
                <a:noFill/>
              </a:ln>
              <a:solidFill>
                <a:schemeClr val="tx1"/>
              </a:solidFill>
              <a:effectLst/>
              <a:uLnTx/>
              <a:uFillTx/>
              <a:latin typeface="+mn-lt"/>
              <a:ea typeface="Batang" pitchFamily="18" charset="-127"/>
              <a:cs typeface="+mn-cs"/>
            </a:endParaRPr>
          </a:p>
          <a:p>
            <a:pPr marL="640080" marR="0" lvl="1" indent="-274320" algn="just" defTabSz="914400" rtl="0" eaLnBrk="1" fontAlgn="auto" latinLnBrk="0" hangingPunct="1">
              <a:lnSpc>
                <a:spcPct val="90000"/>
              </a:lnSpc>
              <a:spcBef>
                <a:spcPct val="20000"/>
              </a:spcBef>
              <a:spcAft>
                <a:spcPts val="0"/>
              </a:spcAft>
              <a:buClr>
                <a:schemeClr val="accent1"/>
              </a:buClr>
              <a:buSzPct val="80000"/>
              <a:buFont typeface="Wingdings 2"/>
              <a:buNone/>
              <a:tabLst/>
              <a:defRPr/>
            </a:pPr>
            <a:r>
              <a:rPr kumimoji="0" lang="en-US" sz="2000" b="0" i="0" u="none" strike="noStrike" kern="1200" cap="none" spc="0" normalizeH="0" baseline="0" noProof="0" dirty="0" smtClean="0">
                <a:ln>
                  <a:noFill/>
                </a:ln>
                <a:solidFill>
                  <a:schemeClr val="tx1"/>
                </a:solidFill>
                <a:effectLst/>
                <a:uLnTx/>
                <a:uFillTx/>
                <a:latin typeface="+mn-lt"/>
                <a:ea typeface="Batang" pitchFamily="18" charset="-127"/>
                <a:cs typeface="+mn-cs"/>
              </a:rPr>
              <a:t> </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Rectangle 3"/>
          <p:cNvSpPr txBox="1">
            <a:spLocks noChangeArrowheads="1"/>
          </p:cNvSpPr>
          <p:nvPr/>
        </p:nvSpPr>
        <p:spPr>
          <a:xfrm>
            <a:off x="4648200" y="3276600"/>
            <a:ext cx="4114800" cy="1676400"/>
          </a:xfrm>
          <a:prstGeom prst="rect">
            <a:avLst/>
          </a:prstGeom>
        </p:spPr>
        <p:txBody>
          <a:bodyPr vert="horz">
            <a:normAutofit/>
          </a:bodyPr>
          <a:lstStyle/>
          <a:p>
            <a:pPr marL="274320" marR="0" lvl="0" indent="-274320" algn="just" defTabSz="914400" rtl="0" eaLnBrk="1" fontAlgn="auto" latinLnBrk="0" hangingPunct="1">
              <a:lnSpc>
                <a:spcPct val="90000"/>
              </a:lnSpc>
              <a:spcBef>
                <a:spcPts val="600"/>
              </a:spcBef>
              <a:spcAft>
                <a:spcPts val="0"/>
              </a:spcAft>
              <a:buClr>
                <a:schemeClr val="accent1"/>
              </a:buClr>
              <a:buSzPct val="70000"/>
              <a:buFont typeface="Wingdings"/>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Batang" pitchFamily="18" charset="-127"/>
                <a:cs typeface="+mn-cs"/>
              </a:rPr>
              <a:t>Central Master- Replicated:</a:t>
            </a:r>
          </a:p>
          <a:p>
            <a:pPr marL="640080" marR="0" lvl="1" indent="-274320" algn="just" defTabSz="914400" rtl="0" eaLnBrk="1" fontAlgn="auto" latinLnBrk="0" hangingPunct="1">
              <a:lnSpc>
                <a:spcPct val="90000"/>
              </a:lnSpc>
              <a:spcBef>
                <a:spcPct val="20000"/>
              </a:spcBef>
              <a:spcAft>
                <a:spcPts val="0"/>
              </a:spcAft>
              <a:buClr>
                <a:schemeClr val="accent1"/>
              </a:buClr>
              <a:buSzPct val="80000"/>
              <a:buFont typeface="Wingdings 2"/>
              <a:buChar char=""/>
              <a:tabLst/>
              <a:defRPr/>
            </a:pPr>
            <a:r>
              <a:rPr kumimoji="0" lang="en-US" b="0" i="0" u="none" strike="noStrike" kern="1200" cap="none" spc="0" normalizeH="0" baseline="0" noProof="0" dirty="0" smtClean="0">
                <a:ln>
                  <a:noFill/>
                </a:ln>
                <a:solidFill>
                  <a:schemeClr val="tx1"/>
                </a:solidFill>
                <a:effectLst/>
                <a:uLnTx/>
                <a:uFillTx/>
                <a:latin typeface="+mn-lt"/>
                <a:ea typeface="Batang" pitchFamily="18" charset="-127"/>
                <a:cs typeface="+mn-cs"/>
              </a:rPr>
              <a:t>0</a:t>
            </a:r>
            <a:endParaRPr kumimoji="0" lang="en-US" b="0" i="0" u="none" strike="noStrike" kern="1200" cap="none" spc="0" normalizeH="0" baseline="-30000" noProof="0" dirty="0" smtClean="0">
              <a:ln>
                <a:noFill/>
              </a:ln>
              <a:solidFill>
                <a:schemeClr val="tx1"/>
              </a:solidFill>
              <a:effectLst/>
              <a:uLnTx/>
              <a:uFillTx/>
              <a:latin typeface="+mn-lt"/>
              <a:ea typeface="Batang" pitchFamily="18" charset="-127"/>
              <a:cs typeface="+mn-cs"/>
            </a:endParaRPr>
          </a:p>
          <a:p>
            <a:pPr marL="274320" marR="0" lvl="0" indent="-274320" algn="just" defTabSz="914400" rtl="0" eaLnBrk="1" fontAlgn="auto" latinLnBrk="0" hangingPunct="1">
              <a:lnSpc>
                <a:spcPct val="90000"/>
              </a:lnSpc>
              <a:spcBef>
                <a:spcPts val="600"/>
              </a:spcBef>
              <a:spcAft>
                <a:spcPts val="0"/>
              </a:spcAft>
              <a:buClr>
                <a:schemeClr val="accent1"/>
              </a:buClr>
              <a:buSzPct val="70000"/>
              <a:buFont typeface="Wingdings"/>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Batang" pitchFamily="18" charset="-127"/>
                <a:cs typeface="+mn-cs"/>
              </a:rPr>
              <a:t> Central Slave - Replicated: </a:t>
            </a:r>
          </a:p>
          <a:p>
            <a:pPr marL="640080" marR="0" lvl="1" indent="-274320" algn="just" defTabSz="914400" rtl="0" eaLnBrk="1" fontAlgn="auto" latinLnBrk="0" hangingPunct="1">
              <a:lnSpc>
                <a:spcPct val="90000"/>
              </a:lnSpc>
              <a:spcBef>
                <a:spcPct val="20000"/>
              </a:spcBef>
              <a:spcAft>
                <a:spcPts val="0"/>
              </a:spcAft>
              <a:buClr>
                <a:schemeClr val="accent1"/>
              </a:buClr>
              <a:buSzPct val="80000"/>
              <a:buFont typeface="Wingdings 2"/>
              <a:buChar char=""/>
              <a:tabLst/>
              <a:defRPr/>
            </a:pPr>
            <a:r>
              <a:rPr kumimoji="0" lang="en-US" b="0" i="0" u="none" strike="noStrike" kern="1200" cap="none" spc="0" normalizeH="0" baseline="0" noProof="0" dirty="0" err="1" smtClean="0">
                <a:ln>
                  <a:noFill/>
                </a:ln>
                <a:solidFill>
                  <a:schemeClr val="tx1"/>
                </a:solidFill>
                <a:effectLst/>
                <a:uLnTx/>
                <a:uFillTx/>
                <a:latin typeface="+mn-lt"/>
                <a:ea typeface="Batang" pitchFamily="18" charset="-127"/>
                <a:cs typeface="+mn-cs"/>
              </a:rPr>
              <a:t>rtt</a:t>
            </a:r>
            <a:r>
              <a:rPr kumimoji="0" lang="en-US" b="0" i="0" u="none" strike="noStrike" kern="1200" cap="none" spc="0" normalizeH="0" baseline="0" noProof="0" dirty="0" smtClean="0">
                <a:ln>
                  <a:noFill/>
                </a:ln>
                <a:solidFill>
                  <a:schemeClr val="tx1"/>
                </a:solidFill>
                <a:effectLst/>
                <a:uLnTx/>
                <a:uFillTx/>
                <a:latin typeface="+mn-lt"/>
                <a:ea typeface="Batang" pitchFamily="18" charset="-127"/>
                <a:cs typeface="+mn-cs"/>
              </a:rPr>
              <a:t>/2 </a:t>
            </a:r>
          </a:p>
          <a:p>
            <a:pPr marL="640080" marR="0" lvl="1" indent="-274320" algn="just" defTabSz="914400" rtl="0" eaLnBrk="1" fontAlgn="auto" latinLnBrk="0" hangingPunct="1">
              <a:lnSpc>
                <a:spcPct val="90000"/>
              </a:lnSpc>
              <a:spcBef>
                <a:spcPct val="20000"/>
              </a:spcBef>
              <a:spcAft>
                <a:spcPts val="0"/>
              </a:spcAft>
              <a:buClr>
                <a:schemeClr val="accent1"/>
              </a:buClr>
              <a:buSzPct val="80000"/>
              <a:buFont typeface="Wingdings 2"/>
              <a:buNone/>
              <a:tabLst/>
              <a:defRPr/>
            </a:pPr>
            <a:r>
              <a:rPr kumimoji="0" lang="en-US" b="0" i="0" u="none" strike="noStrike" kern="1200" cap="none" spc="0" normalizeH="0" baseline="0" noProof="0" dirty="0" smtClean="0">
                <a:ln>
                  <a:noFill/>
                </a:ln>
                <a:solidFill>
                  <a:schemeClr val="tx1"/>
                </a:solidFill>
                <a:effectLst/>
                <a:uLnTx/>
                <a:uFillTx/>
                <a:latin typeface="+mn-lt"/>
                <a:ea typeface="Batang" pitchFamily="18" charset="-127"/>
                <a:cs typeface="+mn-cs"/>
              </a:rPr>
              <a:t> </a:t>
            </a:r>
            <a:endParaRPr kumimoji="0" lang="en-US"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TextBox 10"/>
          <p:cNvSpPr txBox="1"/>
          <p:nvPr/>
        </p:nvSpPr>
        <p:spPr>
          <a:xfrm>
            <a:off x="5105400" y="5334000"/>
            <a:ext cx="2057400" cy="341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nSpc>
                <a:spcPct val="90000"/>
              </a:lnSpc>
            </a:pPr>
            <a:r>
              <a:rPr lang="en-US" dirty="0" smtClean="0"/>
              <a:t>Video Viewing</a:t>
            </a:r>
            <a:endParaRPr lang="en-US" dirty="0"/>
          </a:p>
        </p:txBody>
      </p:sp>
      <p:sp>
        <p:nvSpPr>
          <p:cNvPr id="12" name="TextBox 11"/>
          <p:cNvSpPr txBox="1"/>
          <p:nvPr/>
        </p:nvSpPr>
        <p:spPr>
          <a:xfrm>
            <a:off x="990600" y="5334000"/>
            <a:ext cx="2133600" cy="341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nSpc>
                <a:spcPct val="90000"/>
              </a:lnSpc>
            </a:pPr>
            <a:r>
              <a:rPr lang="en-US" dirty="0" smtClean="0"/>
              <a:t>Replicated wins!</a:t>
            </a:r>
            <a:endParaRPr lang="en-US" dirty="0"/>
          </a:p>
        </p:txBody>
      </p:sp>
      <p:pic>
        <p:nvPicPr>
          <p:cNvPr id="13" name="~PP3317.WAV">
            <a:hlinkClick r:id="" action="ppaction://media"/>
          </p:cNvPr>
          <p:cNvPicPr>
            <a:picLocks noRot="1" noChangeAspect="1"/>
          </p:cNvPicPr>
          <p:nvPr>
            <a:wavAudioFile r:embed="rId2" name="~PP3317.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spd="slow" advTm="8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9" fill="hold" display="0">
                  <p:stCondLst>
                    <p:cond delay="indefinite"/>
                  </p:stCondLst>
                  <p:endCondLst>
                    <p:cond evt="onPrev" delay="0">
                      <p:tgtEl>
                        <p:sldTgt/>
                      </p:tgtEl>
                    </p:cond>
                    <p:cond evt="onStopAudio" delay="0">
                      <p:tgtEl>
                        <p:sldTgt/>
                      </p:tgtEl>
                    </p:cond>
                  </p:endCondLst>
                </p:cTn>
                <p:tgtEl>
                  <p:spTgt spid="13"/>
                </p:tgtEl>
              </p:cMediaNode>
            </p:audio>
          </p:childTnLst>
        </p:cTn>
      </p:par>
    </p:tnLst>
    <p:bldLst>
      <p:bldP spid="6" grpId="0" animBg="1"/>
      <p:bldP spid="8" grpId="0"/>
      <p:bldP spid="10" grpId="0"/>
      <p:bldP spid="11" grpId="0" animBg="1"/>
      <p:bldP spid="11" grpId="1"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6553200" y="6248400"/>
            <a:ext cx="1905000" cy="457200"/>
          </a:xfrm>
          <a:prstGeom prst="rect">
            <a:avLst/>
          </a:prstGeom>
        </p:spPr>
        <p:txBody>
          <a:bodyPr/>
          <a:lstStyle/>
          <a:p>
            <a:fld id="{7F73DE0E-4973-46CD-9A69-56B29B2DF4B3}" type="slidenum">
              <a:rPr lang="en-US"/>
              <a:pPr/>
              <a:t>33</a:t>
            </a:fld>
            <a:endParaRPr lang="en-US"/>
          </a:p>
        </p:txBody>
      </p:sp>
      <p:sp>
        <p:nvSpPr>
          <p:cNvPr id="1070082" name="Rectangle 2050"/>
          <p:cNvSpPr>
            <a:spLocks noGrp="1" noChangeArrowheads="1"/>
          </p:cNvSpPr>
          <p:nvPr>
            <p:ph type="title"/>
          </p:nvPr>
        </p:nvSpPr>
        <p:spPr>
          <a:xfrm>
            <a:off x="228600" y="381000"/>
            <a:ext cx="8534400" cy="1143000"/>
          </a:xfrm>
        </p:spPr>
        <p:txBody>
          <a:bodyPr/>
          <a:lstStyle/>
          <a:p>
            <a:r>
              <a:rPr lang="en-US"/>
              <a:t>Case Study: Colab. Video Viewing</a:t>
            </a:r>
            <a:endParaRPr lang="en-US" sz="3200" b="1"/>
          </a:p>
        </p:txBody>
      </p:sp>
      <p:sp>
        <p:nvSpPr>
          <p:cNvPr id="1070083" name="Rectangle 2051"/>
          <p:cNvSpPr>
            <a:spLocks noChangeArrowheads="1"/>
          </p:cNvSpPr>
          <p:nvPr/>
        </p:nvSpPr>
        <p:spPr bwMode="auto">
          <a:xfrm>
            <a:off x="0" y="1933575"/>
            <a:ext cx="9144000" cy="0"/>
          </a:xfrm>
          <a:prstGeom prst="rect">
            <a:avLst/>
          </a:prstGeom>
          <a:noFill/>
          <a:ln w="28575" algn="ctr">
            <a:noFill/>
            <a:miter lim="800000"/>
            <a:headEnd/>
            <a:tailEnd/>
          </a:ln>
          <a:effectLst/>
        </p:spPr>
        <p:txBody>
          <a:bodyPr wrap="none" anchor="ctr">
            <a:spAutoFit/>
          </a:bodyPr>
          <a:lstStyle/>
          <a:p>
            <a:endParaRPr lang="en-US"/>
          </a:p>
        </p:txBody>
      </p:sp>
      <p:graphicFrame>
        <p:nvGraphicFramePr>
          <p:cNvPr id="1070084" name="Object 2052"/>
          <p:cNvGraphicFramePr>
            <a:graphicFrameLocks noChangeAspect="1"/>
          </p:cNvGraphicFramePr>
          <p:nvPr/>
        </p:nvGraphicFramePr>
        <p:xfrm>
          <a:off x="533400" y="1981200"/>
          <a:ext cx="7543800" cy="4244975"/>
        </p:xfrm>
        <a:graphic>
          <a:graphicData uri="http://schemas.openxmlformats.org/presentationml/2006/ole">
            <p:oleObj spid="_x0000_s2221058" name="Bitmap Image" r:id="rId4" imgW="11428571" imgH="6428571" progId="PBrush">
              <p:embed/>
            </p:oleObj>
          </a:graphicData>
        </a:graphic>
      </p:graphicFrame>
      <p:pic>
        <p:nvPicPr>
          <p:cNvPr id="7" name="~PP1909.WAV">
            <a:hlinkClick r:id="" action="ppaction://media"/>
          </p:cNvPr>
          <p:cNvPicPr>
            <a:picLocks noRot="1" noChangeAspect="1"/>
          </p:cNvPicPr>
          <p:nvPr>
            <a:wavAudioFile r:embed="rId2" name="~PP1909.WAV"/>
          </p:nvPr>
        </p:nvPicPr>
        <p:blipFill>
          <a:blip r:embed="rId5" cstate="print"/>
          <a:stretch>
            <a:fillRect/>
          </a:stretch>
        </p:blipFill>
        <p:spPr>
          <a:xfrm>
            <a:off x="8724900" y="6438900"/>
            <a:ext cx="304800" cy="304800"/>
          </a:xfrm>
          <a:prstGeom prst="rect">
            <a:avLst/>
          </a:prstGeom>
        </p:spPr>
      </p:pic>
    </p:spTree>
  </p:cSld>
  <p:clrMapOvr>
    <a:masterClrMapping/>
  </p:clrMapOvr>
  <p:transition advTm="3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4294967295"/>
          </p:nvPr>
        </p:nvSpPr>
        <p:spPr>
          <a:xfrm>
            <a:off x="6553200" y="6248400"/>
            <a:ext cx="1905000" cy="457200"/>
          </a:xfrm>
          <a:prstGeom prst="rect">
            <a:avLst/>
          </a:prstGeom>
        </p:spPr>
        <p:txBody>
          <a:bodyPr/>
          <a:lstStyle/>
          <a:p>
            <a:fld id="{FB16908F-5DD8-4068-AEEA-FB92145C6E22}" type="slidenum">
              <a:rPr lang="en-US"/>
              <a:pPr/>
              <a:t>34</a:t>
            </a:fld>
            <a:endParaRPr lang="en-US"/>
          </a:p>
        </p:txBody>
      </p:sp>
      <p:sp>
        <p:nvSpPr>
          <p:cNvPr id="1071106" name="Rectangle 2050"/>
          <p:cNvSpPr>
            <a:spLocks noGrp="1" noChangeArrowheads="1"/>
          </p:cNvSpPr>
          <p:nvPr>
            <p:ph type="title"/>
          </p:nvPr>
        </p:nvSpPr>
        <p:spPr/>
        <p:txBody>
          <a:bodyPr>
            <a:normAutofit fontScale="90000"/>
          </a:bodyPr>
          <a:lstStyle/>
          <a:p>
            <a:r>
              <a:rPr lang="en-US" sz="4000"/>
              <a:t>Case Study: Collaborative Video Viewing </a:t>
            </a:r>
            <a:r>
              <a:rPr lang="en-US" sz="4000" b="1"/>
              <a:t>(</a:t>
            </a:r>
            <a:r>
              <a:rPr lang="en-US" sz="2800" b="1"/>
              <a:t>Cadiz, Balachandran et al. 2000)</a:t>
            </a:r>
          </a:p>
        </p:txBody>
      </p:sp>
      <p:sp>
        <p:nvSpPr>
          <p:cNvPr id="1071107" name="Rectangle 2051"/>
          <p:cNvSpPr>
            <a:spLocks noGrp="1" noChangeArrowheads="1"/>
          </p:cNvSpPr>
          <p:nvPr>
            <p:ph type="body" idx="1"/>
          </p:nvPr>
        </p:nvSpPr>
        <p:spPr>
          <a:xfrm>
            <a:off x="685800" y="1981200"/>
            <a:ext cx="3657600" cy="3962400"/>
          </a:xfrm>
        </p:spPr>
        <p:txBody>
          <a:bodyPr/>
          <a:lstStyle/>
          <a:p>
            <a:pPr>
              <a:lnSpc>
                <a:spcPct val="90000"/>
              </a:lnSpc>
            </a:pPr>
            <a:r>
              <a:rPr lang="en-US" sz="2000" dirty="0"/>
              <a:t>Two users collaboratively executing media player commands</a:t>
            </a:r>
          </a:p>
          <a:p>
            <a:pPr>
              <a:lnSpc>
                <a:spcPct val="90000"/>
              </a:lnSpc>
            </a:pPr>
            <a:r>
              <a:rPr lang="en-US" sz="2000" dirty="0"/>
              <a:t>Centralized NetMeeting sharing added unacceptable video </a:t>
            </a:r>
            <a:r>
              <a:rPr lang="en-US" sz="2000" dirty="0" smtClean="0"/>
              <a:t>latency</a:t>
            </a:r>
          </a:p>
          <a:p>
            <a:pPr>
              <a:lnSpc>
                <a:spcPct val="90000"/>
              </a:lnSpc>
            </a:pPr>
            <a:r>
              <a:rPr lang="en-US" sz="2000" dirty="0" smtClean="0"/>
              <a:t>Part of problem in centralized system sharing video through  window layer</a:t>
            </a:r>
            <a:endParaRPr lang="en-US" sz="2000" dirty="0"/>
          </a:p>
          <a:p>
            <a:pPr>
              <a:lnSpc>
                <a:spcPct val="90000"/>
              </a:lnSpc>
            </a:pPr>
            <a:r>
              <a:rPr lang="en-US" sz="2000" dirty="0"/>
              <a:t>Replicated architecture created using T 120 later</a:t>
            </a:r>
          </a:p>
          <a:p>
            <a:pPr>
              <a:lnSpc>
                <a:spcPct val="90000"/>
              </a:lnSpc>
            </a:pPr>
            <a:endParaRPr lang="en-US" sz="2000" dirty="0"/>
          </a:p>
        </p:txBody>
      </p:sp>
      <p:pic>
        <p:nvPicPr>
          <p:cNvPr id="1071108" name="Picture 2052"/>
          <p:cNvPicPr>
            <a:picLocks noChangeAspect="1" noChangeArrowheads="1"/>
          </p:cNvPicPr>
          <p:nvPr/>
        </p:nvPicPr>
        <p:blipFill>
          <a:blip r:embed="rId4" cstate="print"/>
          <a:srcRect/>
          <a:stretch>
            <a:fillRect/>
          </a:stretch>
        </p:blipFill>
        <p:spPr bwMode="auto">
          <a:xfrm>
            <a:off x="4876800" y="3902075"/>
            <a:ext cx="3352800" cy="2205038"/>
          </a:xfrm>
          <a:prstGeom prst="rect">
            <a:avLst/>
          </a:prstGeom>
          <a:noFill/>
        </p:spPr>
      </p:pic>
      <p:pic>
        <p:nvPicPr>
          <p:cNvPr id="1071109" name="Picture 2053"/>
          <p:cNvPicPr>
            <a:picLocks noChangeAspect="1" noChangeArrowheads="1"/>
          </p:cNvPicPr>
          <p:nvPr/>
        </p:nvPicPr>
        <p:blipFill>
          <a:blip r:embed="rId5" cstate="print"/>
          <a:srcRect/>
          <a:stretch>
            <a:fillRect/>
          </a:stretch>
        </p:blipFill>
        <p:spPr bwMode="auto">
          <a:xfrm>
            <a:off x="5334000" y="1905000"/>
            <a:ext cx="2838450" cy="1871663"/>
          </a:xfrm>
          <a:prstGeom prst="rect">
            <a:avLst/>
          </a:prstGeom>
          <a:noFill/>
        </p:spPr>
      </p:pic>
      <p:sp>
        <p:nvSpPr>
          <p:cNvPr id="1071110" name="Line 2054"/>
          <p:cNvSpPr>
            <a:spLocks noChangeShapeType="1"/>
          </p:cNvSpPr>
          <p:nvPr/>
        </p:nvSpPr>
        <p:spPr bwMode="auto">
          <a:xfrm flipV="1">
            <a:off x="4114800" y="2819400"/>
            <a:ext cx="1295400" cy="457200"/>
          </a:xfrm>
          <a:prstGeom prst="line">
            <a:avLst/>
          </a:prstGeom>
          <a:noFill/>
          <a:ln w="28575">
            <a:solidFill>
              <a:schemeClr val="tx1"/>
            </a:solidFill>
            <a:round/>
            <a:headEnd/>
            <a:tailEnd type="triangle" w="med" len="med"/>
          </a:ln>
          <a:effectLst/>
        </p:spPr>
        <p:txBody>
          <a:bodyPr>
            <a:spAutoFit/>
          </a:bodyPr>
          <a:lstStyle/>
          <a:p>
            <a:endParaRPr lang="en-US"/>
          </a:p>
        </p:txBody>
      </p:sp>
      <p:sp>
        <p:nvSpPr>
          <p:cNvPr id="1071111" name="Line 2055"/>
          <p:cNvSpPr>
            <a:spLocks noChangeShapeType="1"/>
          </p:cNvSpPr>
          <p:nvPr/>
        </p:nvSpPr>
        <p:spPr bwMode="auto">
          <a:xfrm flipV="1">
            <a:off x="3962400" y="4419600"/>
            <a:ext cx="1295400" cy="762000"/>
          </a:xfrm>
          <a:prstGeom prst="line">
            <a:avLst/>
          </a:prstGeom>
          <a:noFill/>
          <a:ln w="28575">
            <a:solidFill>
              <a:schemeClr val="tx1"/>
            </a:solidFill>
            <a:round/>
            <a:headEnd/>
            <a:tailEnd type="triangle" w="med" len="med"/>
          </a:ln>
          <a:effectLst/>
        </p:spPr>
        <p:txBody>
          <a:bodyPr wrap="square">
            <a:spAutoFit/>
          </a:bodyPr>
          <a:lstStyle/>
          <a:p>
            <a:endParaRPr lang="en-US"/>
          </a:p>
        </p:txBody>
      </p:sp>
      <p:pic>
        <p:nvPicPr>
          <p:cNvPr id="10" name="~PP3194.WAV">
            <a:hlinkClick r:id="" action="ppaction://media"/>
          </p:cNvPr>
          <p:cNvPicPr>
            <a:picLocks noRot="1" noChangeAspect="1"/>
          </p:cNvPicPr>
          <p:nvPr>
            <a:wavAudioFile r:embed="rId2" name="~PP3194.WAV"/>
          </p:nvPr>
        </p:nvPicPr>
        <p:blipFill>
          <a:blip r:embed="rId6" cstate="print"/>
          <a:stretch>
            <a:fillRect/>
          </a:stretch>
        </p:blipFill>
        <p:spPr>
          <a:xfrm>
            <a:off x="8724900" y="6438900"/>
            <a:ext cx="304800" cy="304800"/>
          </a:xfrm>
          <a:prstGeom prst="rect">
            <a:avLst/>
          </a:prstGeom>
        </p:spPr>
      </p:pic>
    </p:spTree>
    <p:custDataLst>
      <p:tags r:id="rId1"/>
    </p:custDataLst>
  </p:cSld>
  <p:clrMapOvr>
    <a:masterClrMapping/>
  </p:clrMapOvr>
  <p:transition advTm="10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110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11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71107">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711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7110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7110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71107">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71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5"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1071107" grpId="0" uiExpand="1" build="p"/>
      <p:bldP spid="1071110" grpId="0" animBg="1"/>
      <p:bldP spid="10711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8" name="Rectangle 2"/>
          <p:cNvSpPr>
            <a:spLocks noGrp="1" noChangeArrowheads="1"/>
          </p:cNvSpPr>
          <p:nvPr>
            <p:ph type="title"/>
          </p:nvPr>
        </p:nvSpPr>
        <p:spPr/>
        <p:txBody>
          <a:bodyPr>
            <a:normAutofit/>
          </a:bodyPr>
          <a:lstStyle/>
          <a:p>
            <a:r>
              <a:rPr lang="en-US" dirty="0" smtClean="0"/>
              <a:t>Zero Round Trip Time</a:t>
            </a:r>
            <a:endParaRPr lang="en-US" dirty="0"/>
          </a:p>
        </p:txBody>
      </p:sp>
      <p:sp>
        <p:nvSpPr>
          <p:cNvPr id="1248259" name="Rectangle 3"/>
          <p:cNvSpPr>
            <a:spLocks noGrp="1" noChangeArrowheads="1"/>
          </p:cNvSpPr>
          <p:nvPr>
            <p:ph type="body" idx="1"/>
          </p:nvPr>
        </p:nvSpPr>
        <p:spPr>
          <a:xfrm>
            <a:off x="152400" y="1447800"/>
            <a:ext cx="4343400" cy="1828800"/>
          </a:xfrm>
        </p:spPr>
        <p:txBody>
          <a:bodyPr>
            <a:normAutofit/>
          </a:bodyPr>
          <a:lstStyle/>
          <a:p>
            <a:pPr algn="just">
              <a:lnSpc>
                <a:spcPct val="90000"/>
              </a:lnSpc>
            </a:pPr>
            <a:r>
              <a:rPr lang="en-US" sz="2000" dirty="0" smtClean="0">
                <a:ea typeface="Batang" pitchFamily="18" charset="-127"/>
              </a:rPr>
              <a:t>Central Master - Replicated:</a:t>
            </a:r>
          </a:p>
          <a:p>
            <a:pPr lvl="1" algn="just">
              <a:lnSpc>
                <a:spcPct val="90000"/>
              </a:lnSpc>
            </a:pPr>
            <a:r>
              <a:rPr lang="en-US" sz="2000" dirty="0" smtClean="0">
                <a:ea typeface="Batang" pitchFamily="18" charset="-127"/>
              </a:rPr>
              <a:t> c (1 / p</a:t>
            </a:r>
            <a:r>
              <a:rPr lang="en-US" sz="1800" baseline="-30000" dirty="0" smtClean="0">
                <a:ea typeface="Batang" pitchFamily="18" charset="-127"/>
              </a:rPr>
              <a:t>m </a:t>
            </a:r>
            <a:r>
              <a:rPr lang="en-US" sz="2000" dirty="0" smtClean="0">
                <a:ea typeface="Batang" pitchFamily="18" charset="-127"/>
              </a:rPr>
              <a:t>- 1/ p</a:t>
            </a:r>
            <a:r>
              <a:rPr lang="en-US" sz="1800" baseline="-30000" dirty="0" smtClean="0">
                <a:ea typeface="Batang" pitchFamily="18" charset="-127"/>
              </a:rPr>
              <a:t>r</a:t>
            </a:r>
            <a:r>
              <a:rPr lang="en-US" sz="2000" dirty="0" smtClean="0">
                <a:ea typeface="Batang" pitchFamily="18" charset="-127"/>
              </a:rPr>
              <a:t>)</a:t>
            </a:r>
            <a:endParaRPr lang="en-US" sz="1800" baseline="-30000" dirty="0" smtClean="0">
              <a:ea typeface="Batang" pitchFamily="18" charset="-127"/>
            </a:endParaRPr>
          </a:p>
          <a:p>
            <a:pPr algn="just">
              <a:lnSpc>
                <a:spcPct val="90000"/>
              </a:lnSpc>
            </a:pPr>
            <a:r>
              <a:rPr lang="en-US" sz="2000" dirty="0" smtClean="0">
                <a:ea typeface="Batang" pitchFamily="18" charset="-127"/>
              </a:rPr>
              <a:t> Central Slave - Replicated: </a:t>
            </a:r>
          </a:p>
          <a:p>
            <a:pPr lvl="1" algn="just">
              <a:lnSpc>
                <a:spcPct val="90000"/>
              </a:lnSpc>
            </a:pPr>
            <a:r>
              <a:rPr lang="en-US" sz="2000" dirty="0" err="1" smtClean="0">
                <a:ea typeface="Batang" pitchFamily="18" charset="-127"/>
              </a:rPr>
              <a:t>rtt</a:t>
            </a:r>
            <a:r>
              <a:rPr lang="en-US" sz="2000" dirty="0" smtClean="0">
                <a:ea typeface="Batang" pitchFamily="18" charset="-127"/>
              </a:rPr>
              <a:t> + c (1 / p</a:t>
            </a:r>
            <a:r>
              <a:rPr lang="en-US" sz="1800" baseline="-30000" dirty="0" smtClean="0">
                <a:ea typeface="Batang" pitchFamily="18" charset="-127"/>
              </a:rPr>
              <a:t>m </a:t>
            </a:r>
            <a:r>
              <a:rPr lang="en-US" sz="2000" dirty="0" smtClean="0">
                <a:ea typeface="Batang" pitchFamily="18" charset="-127"/>
              </a:rPr>
              <a:t>- 1/ p</a:t>
            </a:r>
            <a:r>
              <a:rPr lang="en-US" sz="1800" baseline="-30000" dirty="0" smtClean="0">
                <a:ea typeface="Batang" pitchFamily="18" charset="-127"/>
              </a:rPr>
              <a:t>r</a:t>
            </a:r>
            <a:r>
              <a:rPr lang="en-US" sz="2000" dirty="0" smtClean="0">
                <a:ea typeface="Batang" pitchFamily="18" charset="-127"/>
              </a:rPr>
              <a:t>)</a:t>
            </a:r>
          </a:p>
          <a:p>
            <a:pPr lvl="1" algn="just">
              <a:lnSpc>
                <a:spcPct val="90000"/>
              </a:lnSpc>
              <a:buNone/>
            </a:pPr>
            <a:r>
              <a:rPr lang="en-US" sz="2000" dirty="0" smtClean="0">
                <a:ea typeface="Batang" pitchFamily="18" charset="-127"/>
              </a:rPr>
              <a:t> </a:t>
            </a:r>
            <a:endParaRPr lang="en-US" sz="2000" dirty="0"/>
          </a:p>
        </p:txBody>
      </p:sp>
      <p:sp>
        <p:nvSpPr>
          <p:cNvPr id="6" name="TextBox 5"/>
          <p:cNvSpPr txBox="1"/>
          <p:nvPr/>
        </p:nvSpPr>
        <p:spPr>
          <a:xfrm>
            <a:off x="3657600" y="5257800"/>
            <a:ext cx="1447800" cy="341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nSpc>
                <a:spcPct val="90000"/>
              </a:lnSpc>
            </a:pPr>
            <a:r>
              <a:rPr lang="en-US" dirty="0" smtClean="0">
                <a:ea typeface="Batang" pitchFamily="18" charset="-127"/>
              </a:rPr>
              <a:t>Checkers</a:t>
            </a:r>
            <a:endParaRPr lang="en-US" dirty="0"/>
          </a:p>
        </p:txBody>
      </p:sp>
      <p:sp>
        <p:nvSpPr>
          <p:cNvPr id="9" name="Rectangle 3"/>
          <p:cNvSpPr txBox="1">
            <a:spLocks noChangeArrowheads="1"/>
          </p:cNvSpPr>
          <p:nvPr/>
        </p:nvSpPr>
        <p:spPr>
          <a:xfrm>
            <a:off x="4572000" y="1447800"/>
            <a:ext cx="4114800" cy="1676400"/>
          </a:xfrm>
          <a:prstGeom prst="rect">
            <a:avLst/>
          </a:prstGeom>
        </p:spPr>
        <p:txBody>
          <a:bodyPr vert="horz">
            <a:normAutofit/>
          </a:bodyPr>
          <a:lstStyle/>
          <a:p>
            <a:pPr marL="274320" lvl="0" indent="-274320" algn="just">
              <a:lnSpc>
                <a:spcPct val="90000"/>
              </a:lnSpc>
              <a:spcBef>
                <a:spcPts val="600"/>
              </a:spcBef>
              <a:buClr>
                <a:schemeClr val="accent1"/>
              </a:buClr>
              <a:buSzPct val="70000"/>
              <a:buFont typeface="Wingdings"/>
              <a:buChar char=""/>
              <a:defRPr/>
            </a:pPr>
            <a:r>
              <a:rPr kumimoji="0" lang="en-US" sz="2000" b="0" i="0" u="none" strike="noStrike" kern="1200" cap="none" spc="0" normalizeH="0" baseline="0" noProof="0" dirty="0" smtClean="0">
                <a:ln>
                  <a:noFill/>
                </a:ln>
                <a:solidFill>
                  <a:schemeClr val="tx1"/>
                </a:solidFill>
                <a:effectLst/>
                <a:uLnTx/>
                <a:uFillTx/>
                <a:latin typeface="+mn-lt"/>
                <a:ea typeface="Batang" pitchFamily="18" charset="-127"/>
                <a:cs typeface="+mn-cs"/>
              </a:rPr>
              <a:t>Central </a:t>
            </a:r>
            <a:r>
              <a:rPr lang="en-US" sz="2000" dirty="0" smtClean="0">
                <a:ea typeface="Batang" pitchFamily="18" charset="-127"/>
              </a:rPr>
              <a:t>Master </a:t>
            </a:r>
            <a:r>
              <a:rPr kumimoji="0" lang="en-US" sz="2000" b="0" i="0" u="none" strike="noStrike" kern="1200" cap="none" spc="0" normalizeH="0" baseline="0" noProof="0" dirty="0" smtClean="0">
                <a:ln>
                  <a:noFill/>
                </a:ln>
                <a:solidFill>
                  <a:schemeClr val="tx1"/>
                </a:solidFill>
                <a:effectLst/>
                <a:uLnTx/>
                <a:uFillTx/>
                <a:latin typeface="+mn-lt"/>
                <a:ea typeface="Batang" pitchFamily="18" charset="-127"/>
                <a:cs typeface="+mn-cs"/>
              </a:rPr>
              <a:t>- Replicated:</a:t>
            </a:r>
          </a:p>
          <a:p>
            <a:pPr marL="640080" marR="0" lvl="1" indent="-274320" algn="just" defTabSz="914400" rtl="0" eaLnBrk="1" fontAlgn="auto" latinLnBrk="0" hangingPunct="1">
              <a:lnSpc>
                <a:spcPct val="90000"/>
              </a:lnSpc>
              <a:spcBef>
                <a:spcPct val="20000"/>
              </a:spcBef>
              <a:spcAft>
                <a:spcPts val="0"/>
              </a:spcAft>
              <a:buClr>
                <a:schemeClr val="accent1"/>
              </a:buClr>
              <a:buSzPct val="80000"/>
              <a:buFont typeface="Wingdings 2"/>
              <a:buChar char=""/>
              <a:tabLst/>
              <a:defRPr/>
            </a:pPr>
            <a:r>
              <a:rPr kumimoji="0" lang="en-US" b="0" i="0" u="none" strike="noStrike" kern="1200" cap="none" spc="0" normalizeH="0" baseline="0" noProof="0" dirty="0" smtClean="0">
                <a:ln>
                  <a:noFill/>
                </a:ln>
                <a:solidFill>
                  <a:schemeClr val="tx1"/>
                </a:solidFill>
                <a:effectLst/>
                <a:uLnTx/>
                <a:uFillTx/>
                <a:latin typeface="+mn-lt"/>
                <a:ea typeface="Batang" pitchFamily="18" charset="-127"/>
                <a:cs typeface="+mn-cs"/>
              </a:rPr>
              <a:t> c (1 / p</a:t>
            </a:r>
            <a:r>
              <a:rPr kumimoji="0" lang="en-US" b="0" i="0" u="none" strike="noStrike" kern="1200" cap="none" spc="0" normalizeH="0" baseline="-30000" noProof="0" dirty="0" smtClean="0">
                <a:ln>
                  <a:noFill/>
                </a:ln>
                <a:solidFill>
                  <a:schemeClr val="tx1"/>
                </a:solidFill>
                <a:effectLst/>
                <a:uLnTx/>
                <a:uFillTx/>
                <a:latin typeface="+mn-lt"/>
                <a:ea typeface="Batang" pitchFamily="18" charset="-127"/>
                <a:cs typeface="+mn-cs"/>
              </a:rPr>
              <a:t>m </a:t>
            </a:r>
            <a:r>
              <a:rPr kumimoji="0" lang="en-US" b="0" i="0" u="none" strike="noStrike" kern="1200" cap="none" spc="0" normalizeH="0" baseline="0" noProof="0" dirty="0" smtClean="0">
                <a:ln>
                  <a:noFill/>
                </a:ln>
                <a:solidFill>
                  <a:schemeClr val="tx1"/>
                </a:solidFill>
                <a:effectLst/>
                <a:uLnTx/>
                <a:uFillTx/>
                <a:latin typeface="+mn-lt"/>
                <a:ea typeface="Batang" pitchFamily="18" charset="-127"/>
                <a:cs typeface="+mn-cs"/>
              </a:rPr>
              <a:t>- 1/ p</a:t>
            </a:r>
            <a:r>
              <a:rPr kumimoji="0" lang="en-US" b="0" i="0" u="none" strike="noStrike" kern="1200" cap="none" spc="0" normalizeH="0" baseline="-30000" noProof="0" dirty="0" smtClean="0">
                <a:ln>
                  <a:noFill/>
                </a:ln>
                <a:solidFill>
                  <a:schemeClr val="tx1"/>
                </a:solidFill>
                <a:effectLst/>
                <a:uLnTx/>
                <a:uFillTx/>
                <a:latin typeface="+mn-lt"/>
                <a:ea typeface="Batang" pitchFamily="18" charset="-127"/>
                <a:cs typeface="+mn-cs"/>
              </a:rPr>
              <a:t>r</a:t>
            </a:r>
            <a:r>
              <a:rPr kumimoji="0" lang="en-US" b="0" i="0" u="none" strike="noStrike" kern="1200" cap="none" spc="0" normalizeH="0" baseline="0" noProof="0" dirty="0" smtClean="0">
                <a:ln>
                  <a:noFill/>
                </a:ln>
                <a:solidFill>
                  <a:schemeClr val="tx1"/>
                </a:solidFill>
                <a:effectLst/>
                <a:uLnTx/>
                <a:uFillTx/>
                <a:latin typeface="+mn-lt"/>
                <a:ea typeface="Batang" pitchFamily="18" charset="-127"/>
                <a:cs typeface="+mn-cs"/>
              </a:rPr>
              <a:t>)</a:t>
            </a:r>
            <a:endParaRPr kumimoji="0" lang="en-US" b="0" i="0" u="none" strike="noStrike" kern="1200" cap="none" spc="0" normalizeH="0" baseline="-30000" noProof="0" dirty="0" smtClean="0">
              <a:ln>
                <a:noFill/>
              </a:ln>
              <a:solidFill>
                <a:schemeClr val="tx1"/>
              </a:solidFill>
              <a:effectLst/>
              <a:uLnTx/>
              <a:uFillTx/>
              <a:latin typeface="+mn-lt"/>
              <a:ea typeface="Batang" pitchFamily="18" charset="-127"/>
              <a:cs typeface="+mn-cs"/>
            </a:endParaRPr>
          </a:p>
          <a:p>
            <a:pPr marL="274320" lvl="0" indent="-274320" algn="just">
              <a:lnSpc>
                <a:spcPct val="90000"/>
              </a:lnSpc>
              <a:spcBef>
                <a:spcPts val="600"/>
              </a:spcBef>
              <a:buClr>
                <a:schemeClr val="accent1"/>
              </a:buClr>
              <a:buSzPct val="70000"/>
              <a:buFont typeface="Wingdings"/>
              <a:buChar char=""/>
              <a:defRPr/>
            </a:pPr>
            <a:r>
              <a:rPr kumimoji="0" lang="en-US" sz="2000" b="0" i="0" u="none" strike="noStrike" kern="1200" cap="none" spc="0" normalizeH="0" baseline="0" noProof="0" dirty="0" smtClean="0">
                <a:ln>
                  <a:noFill/>
                </a:ln>
                <a:solidFill>
                  <a:schemeClr val="tx1"/>
                </a:solidFill>
                <a:effectLst/>
                <a:uLnTx/>
                <a:uFillTx/>
                <a:latin typeface="+mn-lt"/>
                <a:ea typeface="Batang" pitchFamily="18" charset="-127"/>
                <a:cs typeface="+mn-cs"/>
              </a:rPr>
              <a:t> Central </a:t>
            </a:r>
            <a:r>
              <a:rPr lang="en-US" sz="2000" dirty="0" smtClean="0">
                <a:ea typeface="Batang" pitchFamily="18" charset="-127"/>
              </a:rPr>
              <a:t>Slave </a:t>
            </a:r>
            <a:r>
              <a:rPr kumimoji="0" lang="en-US" sz="2000" b="0" i="0" u="none" strike="noStrike" kern="1200" cap="none" spc="0" normalizeH="0" baseline="0" noProof="0" dirty="0" smtClean="0">
                <a:ln>
                  <a:noFill/>
                </a:ln>
                <a:solidFill>
                  <a:schemeClr val="tx1"/>
                </a:solidFill>
                <a:effectLst/>
                <a:uLnTx/>
                <a:uFillTx/>
                <a:latin typeface="+mn-lt"/>
                <a:ea typeface="Batang" pitchFamily="18" charset="-127"/>
                <a:cs typeface="+mn-cs"/>
              </a:rPr>
              <a:t>- Replicated: </a:t>
            </a:r>
          </a:p>
          <a:p>
            <a:pPr marL="640080" marR="0" lvl="1" indent="-274320" algn="just" defTabSz="914400" rtl="0" eaLnBrk="1" fontAlgn="auto" latinLnBrk="0" hangingPunct="1">
              <a:lnSpc>
                <a:spcPct val="90000"/>
              </a:lnSpc>
              <a:spcBef>
                <a:spcPct val="20000"/>
              </a:spcBef>
              <a:spcAft>
                <a:spcPts val="0"/>
              </a:spcAft>
              <a:buClr>
                <a:schemeClr val="accent1"/>
              </a:buClr>
              <a:buSzPct val="80000"/>
              <a:buFont typeface="Wingdings 2"/>
              <a:buChar char=""/>
              <a:tabLst/>
              <a:defRPr/>
            </a:pPr>
            <a:r>
              <a:rPr kumimoji="0" lang="en-US" b="0" i="0" u="none" strike="noStrike" kern="1200" cap="none" spc="0" normalizeH="0" baseline="0" noProof="0" dirty="0" err="1" smtClean="0">
                <a:ln>
                  <a:noFill/>
                </a:ln>
                <a:solidFill>
                  <a:schemeClr val="tx1"/>
                </a:solidFill>
                <a:effectLst/>
                <a:uLnTx/>
                <a:uFillTx/>
                <a:latin typeface="+mn-lt"/>
                <a:ea typeface="Batang" pitchFamily="18" charset="-127"/>
                <a:cs typeface="+mn-cs"/>
              </a:rPr>
              <a:t>rtt</a:t>
            </a:r>
            <a:r>
              <a:rPr kumimoji="0" lang="en-US" b="0" i="0" u="none" strike="noStrike" kern="1200" cap="none" spc="0" normalizeH="0" baseline="0" noProof="0" dirty="0" smtClean="0">
                <a:ln>
                  <a:noFill/>
                </a:ln>
                <a:solidFill>
                  <a:schemeClr val="tx1"/>
                </a:solidFill>
                <a:effectLst/>
                <a:uLnTx/>
                <a:uFillTx/>
                <a:latin typeface="+mn-lt"/>
                <a:ea typeface="Batang" pitchFamily="18" charset="-127"/>
                <a:cs typeface="+mn-cs"/>
              </a:rPr>
              <a:t>/2 + c (1 / p</a:t>
            </a:r>
            <a:r>
              <a:rPr kumimoji="0" lang="en-US" b="0" i="0" u="none" strike="noStrike" kern="1200" cap="none" spc="0" normalizeH="0" baseline="-30000" noProof="0" dirty="0" smtClean="0">
                <a:ln>
                  <a:noFill/>
                </a:ln>
                <a:solidFill>
                  <a:schemeClr val="tx1"/>
                </a:solidFill>
                <a:effectLst/>
                <a:uLnTx/>
                <a:uFillTx/>
                <a:latin typeface="+mn-lt"/>
                <a:ea typeface="Batang" pitchFamily="18" charset="-127"/>
                <a:cs typeface="+mn-cs"/>
              </a:rPr>
              <a:t>m </a:t>
            </a:r>
            <a:r>
              <a:rPr kumimoji="0" lang="en-US" b="0" i="0" u="none" strike="noStrike" kern="1200" cap="none" spc="0" normalizeH="0" baseline="0" noProof="0" dirty="0" smtClean="0">
                <a:ln>
                  <a:noFill/>
                </a:ln>
                <a:solidFill>
                  <a:schemeClr val="tx1"/>
                </a:solidFill>
                <a:effectLst/>
                <a:uLnTx/>
                <a:uFillTx/>
                <a:latin typeface="+mn-lt"/>
                <a:ea typeface="Batang" pitchFamily="18" charset="-127"/>
                <a:cs typeface="+mn-cs"/>
              </a:rPr>
              <a:t>- 1/ p</a:t>
            </a:r>
            <a:r>
              <a:rPr kumimoji="0" lang="en-US" b="0" i="0" u="none" strike="noStrike" kern="1200" cap="none" spc="0" normalizeH="0" baseline="-30000" noProof="0" dirty="0" smtClean="0">
                <a:ln>
                  <a:noFill/>
                </a:ln>
                <a:solidFill>
                  <a:schemeClr val="tx1"/>
                </a:solidFill>
                <a:effectLst/>
                <a:uLnTx/>
                <a:uFillTx/>
                <a:latin typeface="+mn-lt"/>
                <a:ea typeface="Batang" pitchFamily="18" charset="-127"/>
                <a:cs typeface="+mn-cs"/>
              </a:rPr>
              <a:t>r</a:t>
            </a:r>
            <a:r>
              <a:rPr kumimoji="0" lang="en-US" b="0" i="0" u="none" strike="noStrike" kern="1200" cap="none" spc="0" normalizeH="0" baseline="0" noProof="0" dirty="0" smtClean="0">
                <a:ln>
                  <a:noFill/>
                </a:ln>
                <a:solidFill>
                  <a:schemeClr val="tx1"/>
                </a:solidFill>
                <a:effectLst/>
                <a:uLnTx/>
                <a:uFillTx/>
                <a:latin typeface="+mn-lt"/>
                <a:ea typeface="Batang" pitchFamily="18" charset="-127"/>
                <a:cs typeface="+mn-cs"/>
              </a:rPr>
              <a:t>)</a:t>
            </a:r>
          </a:p>
          <a:p>
            <a:pPr marL="640080" marR="0" lvl="1" indent="-274320" algn="just" defTabSz="914400" rtl="0" eaLnBrk="1" fontAlgn="auto" latinLnBrk="0" hangingPunct="1">
              <a:lnSpc>
                <a:spcPct val="90000"/>
              </a:lnSpc>
              <a:spcBef>
                <a:spcPct val="20000"/>
              </a:spcBef>
              <a:spcAft>
                <a:spcPts val="0"/>
              </a:spcAft>
              <a:buClr>
                <a:schemeClr val="accent1"/>
              </a:buClr>
              <a:buSzPct val="80000"/>
              <a:buFont typeface="Wingdings 2"/>
              <a:buNone/>
              <a:tabLst/>
              <a:defRPr/>
            </a:pPr>
            <a:r>
              <a:rPr kumimoji="0" lang="en-US" b="0" i="0" u="none" strike="noStrike" kern="1200" cap="none" spc="0" normalizeH="0" baseline="0" noProof="0" dirty="0" smtClean="0">
                <a:ln>
                  <a:noFill/>
                </a:ln>
                <a:solidFill>
                  <a:schemeClr val="tx1"/>
                </a:solidFill>
                <a:effectLst/>
                <a:uLnTx/>
                <a:uFillTx/>
                <a:latin typeface="+mn-lt"/>
                <a:ea typeface="Batang" pitchFamily="18" charset="-127"/>
                <a:cs typeface="+mn-cs"/>
              </a:rPr>
              <a:t> </a:t>
            </a:r>
            <a:endParaRPr kumimoji="0" lang="en-US"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3"/>
          <p:cNvSpPr txBox="1">
            <a:spLocks noChangeArrowheads="1"/>
          </p:cNvSpPr>
          <p:nvPr/>
        </p:nvSpPr>
        <p:spPr>
          <a:xfrm>
            <a:off x="228600" y="3276600"/>
            <a:ext cx="4343400" cy="1828800"/>
          </a:xfrm>
          <a:prstGeom prst="rect">
            <a:avLst/>
          </a:prstGeom>
        </p:spPr>
        <p:txBody>
          <a:bodyPr vert="horz">
            <a:normAutofit/>
          </a:bodyPr>
          <a:lstStyle/>
          <a:p>
            <a:pPr marL="274320" lvl="0" indent="-274320" algn="just">
              <a:lnSpc>
                <a:spcPct val="90000"/>
              </a:lnSpc>
              <a:spcBef>
                <a:spcPts val="600"/>
              </a:spcBef>
              <a:buClr>
                <a:schemeClr val="accent1"/>
              </a:buClr>
              <a:buSzPct val="70000"/>
              <a:buFont typeface="Wingdings"/>
              <a:buChar char=""/>
              <a:defRPr/>
            </a:pPr>
            <a:r>
              <a:rPr kumimoji="0" lang="en-US" sz="2000" b="0" i="0" u="none" strike="noStrike" kern="1200" cap="none" spc="0" normalizeH="0" baseline="0" noProof="0" dirty="0" smtClean="0">
                <a:ln>
                  <a:noFill/>
                </a:ln>
                <a:solidFill>
                  <a:schemeClr val="tx1"/>
                </a:solidFill>
                <a:effectLst/>
                <a:uLnTx/>
                <a:uFillTx/>
                <a:latin typeface="+mn-lt"/>
                <a:ea typeface="Batang" pitchFamily="18" charset="-127"/>
                <a:cs typeface="+mn-cs"/>
              </a:rPr>
              <a:t>Central </a:t>
            </a:r>
            <a:r>
              <a:rPr lang="en-US" sz="2000" dirty="0" smtClean="0">
                <a:ea typeface="Batang" pitchFamily="18" charset="-127"/>
              </a:rPr>
              <a:t>Master </a:t>
            </a:r>
            <a:r>
              <a:rPr kumimoji="0" lang="en-US" sz="2000" b="0" i="0" u="none" strike="noStrike" kern="1200" cap="none" spc="0" normalizeH="0" baseline="0" noProof="0" dirty="0" smtClean="0">
                <a:ln>
                  <a:noFill/>
                </a:ln>
                <a:solidFill>
                  <a:schemeClr val="tx1"/>
                </a:solidFill>
                <a:effectLst/>
                <a:uLnTx/>
                <a:uFillTx/>
                <a:latin typeface="+mn-lt"/>
                <a:ea typeface="Batang" pitchFamily="18" charset="-127"/>
                <a:cs typeface="+mn-cs"/>
              </a:rPr>
              <a:t>- Replicated:</a:t>
            </a:r>
          </a:p>
          <a:p>
            <a:pPr marL="640080" lvl="1" indent="-274320" algn="just">
              <a:lnSpc>
                <a:spcPct val="90000"/>
              </a:lnSpc>
              <a:spcBef>
                <a:spcPct val="20000"/>
              </a:spcBef>
              <a:buClr>
                <a:schemeClr val="accent1"/>
              </a:buClr>
              <a:buSzPct val="80000"/>
              <a:buFont typeface="Wingdings 2"/>
              <a:buChar char=""/>
              <a:defRPr/>
            </a:pPr>
            <a:r>
              <a:rPr kumimoji="0" lang="en-US" sz="2000" b="0" i="0" u="none" strike="noStrike" kern="1200" cap="none" spc="0" normalizeH="0" baseline="0" noProof="0" dirty="0" smtClean="0">
                <a:ln>
                  <a:noFill/>
                </a:ln>
                <a:solidFill>
                  <a:schemeClr val="tx1"/>
                </a:solidFill>
                <a:effectLst/>
                <a:uLnTx/>
                <a:uFillTx/>
                <a:latin typeface="+mn-lt"/>
                <a:ea typeface="Batang" pitchFamily="18" charset="-127"/>
                <a:cs typeface="+mn-cs"/>
              </a:rPr>
              <a:t> </a:t>
            </a:r>
            <a:r>
              <a:rPr lang="en-US" sz="2000" dirty="0" smtClean="0">
                <a:ea typeface="Batang" pitchFamily="18" charset="-127"/>
              </a:rPr>
              <a:t> c (1 / p</a:t>
            </a:r>
            <a:r>
              <a:rPr lang="en-US" baseline="-30000" dirty="0" smtClean="0">
                <a:ea typeface="Batang" pitchFamily="18" charset="-127"/>
              </a:rPr>
              <a:t>m </a:t>
            </a:r>
            <a:r>
              <a:rPr lang="en-US" sz="2000" dirty="0" smtClean="0">
                <a:ea typeface="Batang" pitchFamily="18" charset="-127"/>
              </a:rPr>
              <a:t>- 1/ p</a:t>
            </a:r>
            <a:r>
              <a:rPr lang="en-US" baseline="-30000" dirty="0" smtClean="0">
                <a:ea typeface="Batang" pitchFamily="18" charset="-127"/>
              </a:rPr>
              <a:t>r</a:t>
            </a:r>
            <a:r>
              <a:rPr lang="en-US" sz="2000" dirty="0" smtClean="0">
                <a:ea typeface="Batang" pitchFamily="18" charset="-127"/>
              </a:rPr>
              <a:t>)</a:t>
            </a:r>
            <a:endParaRPr kumimoji="0" lang="en-US" sz="1800" b="0" i="0" u="none" strike="noStrike" kern="1200" cap="none" spc="0" normalizeH="0" baseline="-30000" noProof="0" dirty="0" smtClean="0">
              <a:ln>
                <a:noFill/>
              </a:ln>
              <a:solidFill>
                <a:schemeClr val="tx1"/>
              </a:solidFill>
              <a:effectLst/>
              <a:uLnTx/>
              <a:uFillTx/>
              <a:latin typeface="+mn-lt"/>
              <a:ea typeface="Batang" pitchFamily="18" charset="-127"/>
              <a:cs typeface="+mn-cs"/>
            </a:endParaRPr>
          </a:p>
          <a:p>
            <a:pPr marL="274320" lvl="0" indent="-274320" algn="just">
              <a:lnSpc>
                <a:spcPct val="90000"/>
              </a:lnSpc>
              <a:spcBef>
                <a:spcPts val="600"/>
              </a:spcBef>
              <a:buClr>
                <a:schemeClr val="accent1"/>
              </a:buClr>
              <a:buSzPct val="70000"/>
              <a:buFont typeface="Wingdings"/>
              <a:buChar char=""/>
              <a:defRPr/>
            </a:pPr>
            <a:r>
              <a:rPr kumimoji="0" lang="en-US" sz="2000" b="0" i="0" u="none" strike="noStrike" kern="1200" cap="none" spc="0" normalizeH="0" baseline="0" noProof="0" dirty="0" smtClean="0">
                <a:ln>
                  <a:noFill/>
                </a:ln>
                <a:solidFill>
                  <a:schemeClr val="tx1"/>
                </a:solidFill>
                <a:effectLst/>
                <a:uLnTx/>
                <a:uFillTx/>
                <a:latin typeface="+mn-lt"/>
                <a:ea typeface="Batang" pitchFamily="18" charset="-127"/>
                <a:cs typeface="+mn-cs"/>
              </a:rPr>
              <a:t> Central </a:t>
            </a:r>
            <a:r>
              <a:rPr lang="en-US" sz="2000" dirty="0" smtClean="0">
                <a:ea typeface="Batang" pitchFamily="18" charset="-127"/>
              </a:rPr>
              <a:t>Slave </a:t>
            </a:r>
            <a:r>
              <a:rPr kumimoji="0" lang="en-US" sz="2000" b="0" i="0" u="none" strike="noStrike" kern="1200" cap="none" spc="0" normalizeH="0" baseline="0" noProof="0" dirty="0" smtClean="0">
                <a:ln>
                  <a:noFill/>
                </a:ln>
                <a:solidFill>
                  <a:schemeClr val="tx1"/>
                </a:solidFill>
                <a:effectLst/>
                <a:uLnTx/>
                <a:uFillTx/>
                <a:latin typeface="+mn-lt"/>
                <a:ea typeface="Batang" pitchFamily="18" charset="-127"/>
                <a:cs typeface="+mn-cs"/>
              </a:rPr>
              <a:t>- Replicated: </a:t>
            </a:r>
          </a:p>
          <a:p>
            <a:pPr marL="640080" lvl="1" indent="-274320" algn="just">
              <a:lnSpc>
                <a:spcPct val="90000"/>
              </a:lnSpc>
              <a:spcBef>
                <a:spcPct val="20000"/>
              </a:spcBef>
              <a:buClr>
                <a:schemeClr val="accent1"/>
              </a:buClr>
              <a:buSzPct val="80000"/>
              <a:buFont typeface="Wingdings 2"/>
              <a:buChar char=""/>
              <a:defRPr/>
            </a:pPr>
            <a:r>
              <a:rPr lang="en-US" sz="2000" dirty="0" smtClean="0">
                <a:ea typeface="Batang" pitchFamily="18" charset="-127"/>
              </a:rPr>
              <a:t>c (1 / p</a:t>
            </a:r>
            <a:r>
              <a:rPr lang="en-US" sz="2000" baseline="-30000" dirty="0" smtClean="0">
                <a:ea typeface="Batang" pitchFamily="18" charset="-127"/>
              </a:rPr>
              <a:t>m </a:t>
            </a:r>
            <a:r>
              <a:rPr lang="en-US" sz="2000" dirty="0" smtClean="0">
                <a:ea typeface="Batang" pitchFamily="18" charset="-127"/>
              </a:rPr>
              <a:t>- 1/ p</a:t>
            </a:r>
            <a:r>
              <a:rPr lang="en-US" sz="2000" baseline="-30000" dirty="0" smtClean="0">
                <a:ea typeface="Batang" pitchFamily="18" charset="-127"/>
              </a:rPr>
              <a:t>r</a:t>
            </a:r>
            <a:r>
              <a:rPr lang="en-US" sz="2000" dirty="0" smtClean="0">
                <a:ea typeface="Batang" pitchFamily="18" charset="-127"/>
              </a:rPr>
              <a:t>)</a:t>
            </a:r>
            <a:r>
              <a:rPr kumimoji="0" lang="en-US" sz="2000" b="0" i="0" u="none" strike="noStrike" kern="1200" cap="none" spc="0" normalizeH="0" baseline="0" noProof="0" dirty="0" smtClean="0">
                <a:ln>
                  <a:noFill/>
                </a:ln>
                <a:solidFill>
                  <a:schemeClr val="tx1"/>
                </a:solidFill>
                <a:effectLst/>
                <a:uLnTx/>
                <a:uFillTx/>
                <a:latin typeface="+mn-lt"/>
                <a:ea typeface="Batang" pitchFamily="18" charset="-127"/>
                <a:cs typeface="+mn-cs"/>
              </a:rPr>
              <a:t> </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Rectangle 3"/>
          <p:cNvSpPr txBox="1">
            <a:spLocks noChangeArrowheads="1"/>
          </p:cNvSpPr>
          <p:nvPr/>
        </p:nvSpPr>
        <p:spPr>
          <a:xfrm>
            <a:off x="4572000" y="3276600"/>
            <a:ext cx="4343400" cy="1828800"/>
          </a:xfrm>
          <a:prstGeom prst="rect">
            <a:avLst/>
          </a:prstGeom>
        </p:spPr>
        <p:txBody>
          <a:bodyPr vert="horz">
            <a:normAutofit/>
          </a:bodyPr>
          <a:lstStyle/>
          <a:p>
            <a:pPr marL="274320" lvl="0" indent="-274320" algn="just">
              <a:lnSpc>
                <a:spcPct val="90000"/>
              </a:lnSpc>
              <a:spcBef>
                <a:spcPts val="600"/>
              </a:spcBef>
              <a:buClr>
                <a:schemeClr val="accent1"/>
              </a:buClr>
              <a:buSzPct val="70000"/>
              <a:buFont typeface="Wingdings"/>
              <a:buChar char=""/>
              <a:defRPr/>
            </a:pPr>
            <a:r>
              <a:rPr kumimoji="0" lang="en-US" sz="2000" b="0" i="0" u="none" strike="noStrike" kern="1200" cap="none" spc="0" normalizeH="0" baseline="0" noProof="0" dirty="0" smtClean="0">
                <a:ln>
                  <a:noFill/>
                </a:ln>
                <a:solidFill>
                  <a:schemeClr val="tx1"/>
                </a:solidFill>
                <a:effectLst/>
                <a:uLnTx/>
                <a:uFillTx/>
                <a:latin typeface="+mn-lt"/>
                <a:ea typeface="Batang" pitchFamily="18" charset="-127"/>
                <a:cs typeface="+mn-cs"/>
              </a:rPr>
              <a:t>Central </a:t>
            </a:r>
            <a:r>
              <a:rPr lang="en-US" sz="2000" dirty="0" smtClean="0">
                <a:ea typeface="Batang" pitchFamily="18" charset="-127"/>
              </a:rPr>
              <a:t>Master </a:t>
            </a:r>
            <a:r>
              <a:rPr kumimoji="0" lang="en-US" sz="2000" b="0" i="0" u="none" strike="noStrike" kern="1200" cap="none" spc="0" normalizeH="0" baseline="0" noProof="0" dirty="0" smtClean="0">
                <a:ln>
                  <a:noFill/>
                </a:ln>
                <a:solidFill>
                  <a:schemeClr val="tx1"/>
                </a:solidFill>
                <a:effectLst/>
                <a:uLnTx/>
                <a:uFillTx/>
                <a:latin typeface="+mn-lt"/>
                <a:ea typeface="Batang" pitchFamily="18" charset="-127"/>
                <a:cs typeface="+mn-cs"/>
              </a:rPr>
              <a:t>- Replicated:</a:t>
            </a:r>
          </a:p>
          <a:p>
            <a:pPr marL="640080" lvl="1" indent="-274320" algn="just">
              <a:lnSpc>
                <a:spcPct val="90000"/>
              </a:lnSpc>
              <a:spcBef>
                <a:spcPct val="20000"/>
              </a:spcBef>
              <a:buClr>
                <a:schemeClr val="accent1"/>
              </a:buClr>
              <a:buSzPct val="80000"/>
              <a:buFont typeface="Wingdings 2"/>
              <a:buChar char=""/>
              <a:defRPr/>
            </a:pPr>
            <a:r>
              <a:rPr kumimoji="0" lang="en-US" sz="2000" b="0" i="0" u="none" strike="noStrike" kern="1200" cap="none" spc="0" normalizeH="0" baseline="0" noProof="0" dirty="0" smtClean="0">
                <a:ln>
                  <a:noFill/>
                </a:ln>
                <a:solidFill>
                  <a:schemeClr val="tx1"/>
                </a:solidFill>
                <a:effectLst/>
                <a:uLnTx/>
                <a:uFillTx/>
                <a:latin typeface="+mn-lt"/>
                <a:ea typeface="Batang" pitchFamily="18" charset="-127"/>
                <a:cs typeface="+mn-cs"/>
              </a:rPr>
              <a:t> </a:t>
            </a:r>
            <a:r>
              <a:rPr lang="en-US" sz="2000" dirty="0" smtClean="0">
                <a:ea typeface="Batang" pitchFamily="18" charset="-127"/>
              </a:rPr>
              <a:t> c (1 / p</a:t>
            </a:r>
            <a:r>
              <a:rPr lang="en-US" baseline="-30000" dirty="0" smtClean="0">
                <a:ea typeface="Batang" pitchFamily="18" charset="-127"/>
              </a:rPr>
              <a:t>m </a:t>
            </a:r>
            <a:r>
              <a:rPr lang="en-US" sz="2000" dirty="0" smtClean="0">
                <a:ea typeface="Batang" pitchFamily="18" charset="-127"/>
              </a:rPr>
              <a:t>- 1/ p</a:t>
            </a:r>
            <a:r>
              <a:rPr lang="en-US" baseline="-30000" dirty="0" smtClean="0">
                <a:ea typeface="Batang" pitchFamily="18" charset="-127"/>
              </a:rPr>
              <a:t>r</a:t>
            </a:r>
            <a:r>
              <a:rPr lang="en-US" sz="2000" dirty="0" smtClean="0">
                <a:ea typeface="Batang" pitchFamily="18" charset="-127"/>
              </a:rPr>
              <a:t>)</a:t>
            </a:r>
            <a:endParaRPr kumimoji="0" lang="en-US" sz="1800" b="0" i="0" u="none" strike="noStrike" kern="1200" cap="none" spc="0" normalizeH="0" baseline="-30000" noProof="0" dirty="0" smtClean="0">
              <a:ln>
                <a:noFill/>
              </a:ln>
              <a:solidFill>
                <a:schemeClr val="tx1"/>
              </a:solidFill>
              <a:effectLst/>
              <a:uLnTx/>
              <a:uFillTx/>
              <a:latin typeface="+mn-lt"/>
              <a:ea typeface="Batang" pitchFamily="18" charset="-127"/>
              <a:cs typeface="+mn-cs"/>
            </a:endParaRPr>
          </a:p>
          <a:p>
            <a:pPr marL="274320" lvl="0" indent="-274320" algn="just">
              <a:lnSpc>
                <a:spcPct val="90000"/>
              </a:lnSpc>
              <a:spcBef>
                <a:spcPts val="600"/>
              </a:spcBef>
              <a:buClr>
                <a:schemeClr val="accent1"/>
              </a:buClr>
              <a:buSzPct val="70000"/>
              <a:buFont typeface="Wingdings"/>
              <a:buChar char=""/>
              <a:defRPr/>
            </a:pPr>
            <a:r>
              <a:rPr kumimoji="0" lang="en-US" sz="2000" b="0" i="0" u="none" strike="noStrike" kern="1200" cap="none" spc="0" normalizeH="0" baseline="0" noProof="0" dirty="0" smtClean="0">
                <a:ln>
                  <a:noFill/>
                </a:ln>
                <a:solidFill>
                  <a:schemeClr val="tx1"/>
                </a:solidFill>
                <a:effectLst/>
                <a:uLnTx/>
                <a:uFillTx/>
                <a:latin typeface="+mn-lt"/>
                <a:ea typeface="Batang" pitchFamily="18" charset="-127"/>
                <a:cs typeface="+mn-cs"/>
              </a:rPr>
              <a:t> Central </a:t>
            </a:r>
            <a:r>
              <a:rPr lang="en-US" sz="2000" dirty="0" smtClean="0">
                <a:ea typeface="Batang" pitchFamily="18" charset="-127"/>
              </a:rPr>
              <a:t>Slave </a:t>
            </a:r>
            <a:r>
              <a:rPr kumimoji="0" lang="en-US" sz="2000" b="0" i="0" u="none" strike="noStrike" kern="1200" cap="none" spc="0" normalizeH="0" baseline="0" noProof="0" dirty="0" smtClean="0">
                <a:ln>
                  <a:noFill/>
                </a:ln>
                <a:solidFill>
                  <a:schemeClr val="tx1"/>
                </a:solidFill>
                <a:effectLst/>
                <a:uLnTx/>
                <a:uFillTx/>
                <a:latin typeface="+mn-lt"/>
                <a:ea typeface="Batang" pitchFamily="18" charset="-127"/>
                <a:cs typeface="+mn-cs"/>
              </a:rPr>
              <a:t>- Replicated: </a:t>
            </a:r>
          </a:p>
          <a:p>
            <a:pPr marL="640080" lvl="1" indent="-274320" algn="just">
              <a:lnSpc>
                <a:spcPct val="90000"/>
              </a:lnSpc>
              <a:spcBef>
                <a:spcPct val="20000"/>
              </a:spcBef>
              <a:buClr>
                <a:schemeClr val="accent1"/>
              </a:buClr>
              <a:buSzPct val="80000"/>
              <a:buFont typeface="Wingdings 2"/>
              <a:buChar char=""/>
              <a:defRPr/>
            </a:pPr>
            <a:r>
              <a:rPr lang="en-US" sz="2000" dirty="0" smtClean="0">
                <a:ea typeface="Batang" pitchFamily="18" charset="-127"/>
              </a:rPr>
              <a:t>c (1 / p</a:t>
            </a:r>
            <a:r>
              <a:rPr lang="en-US" sz="2000" baseline="-30000" dirty="0" smtClean="0">
                <a:ea typeface="Batang" pitchFamily="18" charset="-127"/>
              </a:rPr>
              <a:t>m </a:t>
            </a:r>
            <a:r>
              <a:rPr lang="en-US" sz="2000" dirty="0" smtClean="0">
                <a:ea typeface="Batang" pitchFamily="18" charset="-127"/>
              </a:rPr>
              <a:t>- 1/ p</a:t>
            </a:r>
            <a:r>
              <a:rPr lang="en-US" sz="2000" baseline="-30000" dirty="0" smtClean="0">
                <a:ea typeface="Batang" pitchFamily="18" charset="-127"/>
              </a:rPr>
              <a:t>r</a:t>
            </a:r>
            <a:r>
              <a:rPr lang="en-US" sz="2000" dirty="0" smtClean="0">
                <a:ea typeface="Batang" pitchFamily="18" charset="-127"/>
              </a:rPr>
              <a:t>)</a:t>
            </a:r>
            <a:r>
              <a:rPr kumimoji="0" lang="en-US" sz="2000" b="0" i="0" u="none" strike="noStrike" kern="1200" cap="none" spc="0" normalizeH="0" baseline="0" noProof="0" dirty="0" smtClean="0">
                <a:ln>
                  <a:noFill/>
                </a:ln>
                <a:solidFill>
                  <a:schemeClr val="tx1"/>
                </a:solidFill>
                <a:effectLst/>
                <a:uLnTx/>
                <a:uFillTx/>
                <a:latin typeface="+mn-lt"/>
                <a:ea typeface="Batang" pitchFamily="18" charset="-127"/>
                <a:cs typeface="+mn-cs"/>
              </a:rPr>
              <a:t> </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10" name="~PP620.WAV">
            <a:hlinkClick r:id="" action="ppaction://media"/>
          </p:cNvPr>
          <p:cNvPicPr>
            <a:picLocks noRot="1" noChangeAspect="1"/>
          </p:cNvPicPr>
          <p:nvPr>
            <a:wavAudioFile r:embed="rId2" name="~PP620.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spd="slow" advTm="4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6" grpId="0" animBg="1"/>
      <p:bldP spid="8"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lide Number Placeholder 3"/>
          <p:cNvSpPr>
            <a:spLocks noGrp="1"/>
          </p:cNvSpPr>
          <p:nvPr>
            <p:ph type="sldNum" sz="quarter" idx="12"/>
          </p:nvPr>
        </p:nvSpPr>
        <p:spPr/>
        <p:txBody>
          <a:bodyPr/>
          <a:lstStyle/>
          <a:p>
            <a:fld id="{190E4C50-584D-4D4A-B291-AFF3B85B6AF9}" type="slidenum">
              <a:rPr lang="en-US"/>
              <a:pPr/>
              <a:t>36</a:t>
            </a:fld>
            <a:endParaRPr lang="en-US"/>
          </a:p>
        </p:txBody>
      </p:sp>
      <p:grpSp>
        <p:nvGrpSpPr>
          <p:cNvPr id="2" name="Group 67"/>
          <p:cNvGrpSpPr>
            <a:grpSpLocks/>
          </p:cNvGrpSpPr>
          <p:nvPr/>
        </p:nvGrpSpPr>
        <p:grpSpPr bwMode="auto">
          <a:xfrm>
            <a:off x="6781800" y="762000"/>
            <a:ext cx="1600200" cy="1524000"/>
            <a:chOff x="304800" y="3124200"/>
            <a:chExt cx="1600200" cy="1524000"/>
          </a:xfrm>
        </p:grpSpPr>
        <p:sp>
          <p:nvSpPr>
            <p:cNvPr id="63" name="Rectangle 62"/>
            <p:cNvSpPr/>
            <p:nvPr/>
          </p:nvSpPr>
          <p:spPr bwMode="auto">
            <a:xfrm>
              <a:off x="304800" y="31242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sp>
          <p:nvSpPr>
            <p:cNvPr id="65" name="Rectangle 64"/>
            <p:cNvSpPr/>
            <p:nvPr/>
          </p:nvSpPr>
          <p:spPr>
            <a:xfrm>
              <a:off x="838200" y="3470869"/>
              <a:ext cx="904415" cy="923330"/>
            </a:xfrm>
            <a:prstGeom prst="rect">
              <a:avLst/>
            </a:prstGeom>
            <a:noFill/>
          </p:spPr>
          <p:txBody>
            <a:bodyPr wrap="none">
              <a:spAutoFit/>
            </a:bodyPr>
            <a:lstStyle/>
            <a:p>
              <a:pPr eaLnBrk="1" fontAlgn="auto" hangingPunct="1">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rPr>
                <a:t>P5</a:t>
              </a:r>
            </a:p>
          </p:txBody>
        </p:sp>
      </p:grpSp>
      <p:grpSp>
        <p:nvGrpSpPr>
          <p:cNvPr id="3" name="Group 67"/>
          <p:cNvGrpSpPr>
            <a:grpSpLocks/>
          </p:cNvGrpSpPr>
          <p:nvPr/>
        </p:nvGrpSpPr>
        <p:grpSpPr bwMode="auto">
          <a:xfrm>
            <a:off x="4495800" y="1412875"/>
            <a:ext cx="1600200" cy="1558925"/>
            <a:chOff x="228600" y="3470869"/>
            <a:chExt cx="1600200" cy="1558331"/>
          </a:xfrm>
        </p:grpSpPr>
        <p:sp>
          <p:nvSpPr>
            <p:cNvPr id="68" name="Rectangle 67"/>
            <p:cNvSpPr/>
            <p:nvPr/>
          </p:nvSpPr>
          <p:spPr bwMode="auto">
            <a:xfrm>
              <a:off x="228600" y="3505781"/>
              <a:ext cx="1600200" cy="1523419"/>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sp>
          <p:nvSpPr>
            <p:cNvPr id="69" name="Rectangle 68"/>
            <p:cNvSpPr/>
            <p:nvPr/>
          </p:nvSpPr>
          <p:spPr>
            <a:xfrm>
              <a:off x="838200" y="3470869"/>
              <a:ext cx="904415" cy="923330"/>
            </a:xfrm>
            <a:prstGeom prst="rect">
              <a:avLst/>
            </a:prstGeom>
            <a:noFill/>
          </p:spPr>
          <p:txBody>
            <a:bodyPr wrap="none">
              <a:spAutoFit/>
            </a:bodyPr>
            <a:lstStyle/>
            <a:p>
              <a:pPr eaLnBrk="1" fontAlgn="auto" hangingPunct="1">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rPr>
                <a:t>P4</a:t>
              </a:r>
            </a:p>
          </p:txBody>
        </p:sp>
      </p:grpSp>
      <p:grpSp>
        <p:nvGrpSpPr>
          <p:cNvPr id="5" name="Group 67"/>
          <p:cNvGrpSpPr>
            <a:grpSpLocks/>
          </p:cNvGrpSpPr>
          <p:nvPr/>
        </p:nvGrpSpPr>
        <p:grpSpPr bwMode="auto">
          <a:xfrm>
            <a:off x="2667000" y="1447800"/>
            <a:ext cx="1600200" cy="1524000"/>
            <a:chOff x="457200" y="3276600"/>
            <a:chExt cx="1600200" cy="1524000"/>
          </a:xfrm>
        </p:grpSpPr>
        <p:sp>
          <p:nvSpPr>
            <p:cNvPr id="72" name="Rectangle 71"/>
            <p:cNvSpPr/>
            <p:nvPr/>
          </p:nvSpPr>
          <p:spPr bwMode="auto">
            <a:xfrm>
              <a:off x="457200" y="32766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sp>
          <p:nvSpPr>
            <p:cNvPr id="74" name="Rectangle 73"/>
            <p:cNvSpPr/>
            <p:nvPr/>
          </p:nvSpPr>
          <p:spPr>
            <a:xfrm>
              <a:off x="838200" y="3470869"/>
              <a:ext cx="904415" cy="923330"/>
            </a:xfrm>
            <a:prstGeom prst="rect">
              <a:avLst/>
            </a:prstGeom>
            <a:noFill/>
          </p:spPr>
          <p:txBody>
            <a:bodyPr wrap="none">
              <a:spAutoFit/>
            </a:bodyPr>
            <a:lstStyle/>
            <a:p>
              <a:pPr eaLnBrk="1" fontAlgn="auto" hangingPunct="1">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rPr>
                <a:t>P3</a:t>
              </a:r>
            </a:p>
          </p:txBody>
        </p:sp>
      </p:grpSp>
      <p:grpSp>
        <p:nvGrpSpPr>
          <p:cNvPr id="6" name="Group 67"/>
          <p:cNvGrpSpPr>
            <a:grpSpLocks/>
          </p:cNvGrpSpPr>
          <p:nvPr/>
        </p:nvGrpSpPr>
        <p:grpSpPr bwMode="auto">
          <a:xfrm>
            <a:off x="838200" y="1143000"/>
            <a:ext cx="1600200" cy="1524000"/>
            <a:chOff x="457200" y="3276600"/>
            <a:chExt cx="1600200" cy="1524000"/>
          </a:xfrm>
        </p:grpSpPr>
        <p:sp>
          <p:nvSpPr>
            <p:cNvPr id="77" name="Rectangle 76"/>
            <p:cNvSpPr/>
            <p:nvPr/>
          </p:nvSpPr>
          <p:spPr bwMode="auto">
            <a:xfrm>
              <a:off x="457200" y="32766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sp>
          <p:nvSpPr>
            <p:cNvPr id="78" name="Rectangle 77"/>
            <p:cNvSpPr/>
            <p:nvPr/>
          </p:nvSpPr>
          <p:spPr>
            <a:xfrm>
              <a:off x="838200" y="3470869"/>
              <a:ext cx="904415" cy="923330"/>
            </a:xfrm>
            <a:prstGeom prst="rect">
              <a:avLst/>
            </a:prstGeom>
            <a:noFill/>
          </p:spPr>
          <p:txBody>
            <a:bodyPr wrap="none">
              <a:spAutoFit/>
            </a:bodyPr>
            <a:lstStyle/>
            <a:p>
              <a:pPr eaLnBrk="1" fontAlgn="auto" hangingPunct="1">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rPr>
                <a:t>P2</a:t>
              </a:r>
            </a:p>
          </p:txBody>
        </p:sp>
      </p:grpSp>
      <p:grpSp>
        <p:nvGrpSpPr>
          <p:cNvPr id="7" name="Group 67"/>
          <p:cNvGrpSpPr>
            <a:grpSpLocks/>
          </p:cNvGrpSpPr>
          <p:nvPr/>
        </p:nvGrpSpPr>
        <p:grpSpPr bwMode="auto">
          <a:xfrm>
            <a:off x="457200" y="3544888"/>
            <a:ext cx="1600200" cy="1524000"/>
            <a:chOff x="457200" y="3276600"/>
            <a:chExt cx="1600200" cy="1524000"/>
          </a:xfrm>
        </p:grpSpPr>
        <p:sp>
          <p:nvSpPr>
            <p:cNvPr id="81" name="Rectangle 80"/>
            <p:cNvSpPr/>
            <p:nvPr/>
          </p:nvSpPr>
          <p:spPr bwMode="auto">
            <a:xfrm>
              <a:off x="457200" y="32766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sp>
          <p:nvSpPr>
            <p:cNvPr id="82" name="Rectangle 81"/>
            <p:cNvSpPr/>
            <p:nvPr/>
          </p:nvSpPr>
          <p:spPr>
            <a:xfrm>
              <a:off x="838200" y="3470869"/>
              <a:ext cx="904415" cy="923330"/>
            </a:xfrm>
            <a:prstGeom prst="rect">
              <a:avLst/>
            </a:prstGeom>
            <a:noFill/>
          </p:spPr>
          <p:txBody>
            <a:bodyPr wrap="none">
              <a:spAutoFit/>
            </a:bodyPr>
            <a:lstStyle/>
            <a:p>
              <a:pPr eaLnBrk="1" fontAlgn="auto" hangingPunct="1">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rPr>
                <a:t>P1</a:t>
              </a:r>
            </a:p>
          </p:txBody>
        </p:sp>
      </p:grpSp>
      <p:sp>
        <p:nvSpPr>
          <p:cNvPr id="1555473" name="Title 1"/>
          <p:cNvSpPr>
            <a:spLocks noGrp="1"/>
          </p:cNvSpPr>
          <p:nvPr>
            <p:ph type="title" idx="4294967295"/>
          </p:nvPr>
        </p:nvSpPr>
        <p:spPr/>
        <p:txBody>
          <a:bodyPr/>
          <a:lstStyle/>
          <a:p>
            <a:pPr eaLnBrk="1" hangingPunct="1"/>
            <a:r>
              <a:rPr lang="en-US"/>
              <a:t>Performance Params</a:t>
            </a:r>
          </a:p>
        </p:txBody>
      </p:sp>
      <p:sp>
        <p:nvSpPr>
          <p:cNvPr id="4" name="Rectangle 3"/>
          <p:cNvSpPr/>
          <p:nvPr/>
        </p:nvSpPr>
        <p:spPr>
          <a:xfrm>
            <a:off x="2743200" y="3962400"/>
            <a:ext cx="36576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eaLnBrk="1" hangingPunct="1">
              <a:spcBef>
                <a:spcPct val="0"/>
              </a:spcBef>
            </a:pPr>
            <a:r>
              <a:rPr lang="en-US">
                <a:solidFill>
                  <a:srgbClr val="FFFFFF"/>
                </a:solidFill>
                <a:latin typeface="Calibri" pitchFamily="34" charset="0"/>
              </a:rPr>
              <a:t>Performance</a:t>
            </a:r>
          </a:p>
        </p:txBody>
      </p:sp>
      <p:grpSp>
        <p:nvGrpSpPr>
          <p:cNvPr id="8" name="Group 27"/>
          <p:cNvGrpSpPr>
            <a:grpSpLocks/>
          </p:cNvGrpSpPr>
          <p:nvPr/>
        </p:nvGrpSpPr>
        <p:grpSpPr bwMode="auto">
          <a:xfrm>
            <a:off x="457200" y="3544888"/>
            <a:ext cx="1600200" cy="1524000"/>
            <a:chOff x="914400" y="1447800"/>
            <a:chExt cx="1600200" cy="1524000"/>
          </a:xfrm>
        </p:grpSpPr>
        <p:sp>
          <p:nvSpPr>
            <p:cNvPr id="19" name="Rectangle 18"/>
            <p:cNvSpPr/>
            <p:nvPr/>
          </p:nvSpPr>
          <p:spPr>
            <a:xfrm>
              <a:off x="914400" y="14478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grpSp>
          <p:nvGrpSpPr>
            <p:cNvPr id="9" name="Group 17"/>
            <p:cNvGrpSpPr>
              <a:grpSpLocks noChangeAspect="1"/>
            </p:cNvGrpSpPr>
            <p:nvPr/>
          </p:nvGrpSpPr>
          <p:grpSpPr bwMode="auto">
            <a:xfrm>
              <a:off x="1137490" y="1676400"/>
              <a:ext cx="1148510" cy="1071884"/>
              <a:chOff x="1524000" y="2667000"/>
              <a:chExt cx="1224710" cy="1143000"/>
            </a:xfrm>
          </p:grpSpPr>
          <p:pic>
            <p:nvPicPr>
              <p:cNvPr id="1555478" name="Picture 2"/>
              <p:cNvPicPr>
                <a:picLocks noChangeAspect="1" noChangeArrowheads="1"/>
              </p:cNvPicPr>
              <p:nvPr/>
            </p:nvPicPr>
            <p:blipFill>
              <a:blip r:embed="rId5" cstate="print"/>
              <a:srcRect/>
              <a:stretch>
                <a:fillRect/>
              </a:stretch>
            </p:blipFill>
            <p:spPr bwMode="auto">
              <a:xfrm>
                <a:off x="1524000" y="3276600"/>
                <a:ext cx="617249" cy="495300"/>
              </a:xfrm>
              <a:prstGeom prst="rect">
                <a:avLst/>
              </a:prstGeom>
              <a:noFill/>
              <a:ln w="9525">
                <a:noFill/>
                <a:miter lim="800000"/>
                <a:headEnd/>
                <a:tailEnd/>
              </a:ln>
            </p:spPr>
          </p:pic>
          <p:pic>
            <p:nvPicPr>
              <p:cNvPr id="1555479" name="Picture 3"/>
              <p:cNvPicPr>
                <a:picLocks noChangeAspect="1" noChangeArrowheads="1"/>
              </p:cNvPicPr>
              <p:nvPr/>
            </p:nvPicPr>
            <p:blipFill>
              <a:blip r:embed="rId6" cstate="print"/>
              <a:srcRect/>
              <a:stretch>
                <a:fillRect/>
              </a:stretch>
            </p:blipFill>
            <p:spPr bwMode="auto">
              <a:xfrm>
                <a:off x="2133600" y="3276600"/>
                <a:ext cx="615110" cy="533400"/>
              </a:xfrm>
              <a:prstGeom prst="rect">
                <a:avLst/>
              </a:prstGeom>
              <a:noFill/>
              <a:ln w="9525">
                <a:noFill/>
                <a:miter lim="800000"/>
                <a:headEnd/>
                <a:tailEnd/>
              </a:ln>
            </p:spPr>
          </p:pic>
          <p:pic>
            <p:nvPicPr>
              <p:cNvPr id="1555480" name="Picture 3"/>
              <p:cNvPicPr>
                <a:picLocks noChangeAspect="1" noChangeArrowheads="1"/>
              </p:cNvPicPr>
              <p:nvPr/>
            </p:nvPicPr>
            <p:blipFill>
              <a:blip r:embed="rId7" cstate="print"/>
              <a:srcRect/>
              <a:stretch>
                <a:fillRect/>
              </a:stretch>
            </p:blipFill>
            <p:spPr bwMode="auto">
              <a:xfrm>
                <a:off x="1905000" y="2667000"/>
                <a:ext cx="598488" cy="579224"/>
              </a:xfrm>
              <a:prstGeom prst="rect">
                <a:avLst/>
              </a:prstGeom>
              <a:noFill/>
              <a:ln w="9525">
                <a:noFill/>
                <a:miter lim="800000"/>
                <a:headEnd/>
                <a:tailEnd/>
              </a:ln>
            </p:spPr>
          </p:pic>
        </p:grpSp>
      </p:grpSp>
      <p:grpSp>
        <p:nvGrpSpPr>
          <p:cNvPr id="10" name="Group 28"/>
          <p:cNvGrpSpPr>
            <a:grpSpLocks/>
          </p:cNvGrpSpPr>
          <p:nvPr/>
        </p:nvGrpSpPr>
        <p:grpSpPr bwMode="auto">
          <a:xfrm>
            <a:off x="838200" y="1143000"/>
            <a:ext cx="1600200" cy="1524000"/>
            <a:chOff x="2819400" y="1447800"/>
            <a:chExt cx="1600200" cy="1524000"/>
          </a:xfrm>
        </p:grpSpPr>
        <p:sp>
          <p:nvSpPr>
            <p:cNvPr id="21" name="Rectangle 20"/>
            <p:cNvSpPr/>
            <p:nvPr/>
          </p:nvSpPr>
          <p:spPr>
            <a:xfrm>
              <a:off x="2819400" y="14478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grpSp>
          <p:nvGrpSpPr>
            <p:cNvPr id="11" name="Group 18"/>
            <p:cNvGrpSpPr>
              <a:grpSpLocks noChangeAspect="1"/>
            </p:cNvGrpSpPr>
            <p:nvPr/>
          </p:nvGrpSpPr>
          <p:grpSpPr bwMode="auto">
            <a:xfrm>
              <a:off x="3204143" y="1752600"/>
              <a:ext cx="910657" cy="948380"/>
              <a:chOff x="3276600" y="2743200"/>
              <a:chExt cx="986857" cy="1027736"/>
            </a:xfrm>
          </p:grpSpPr>
          <p:pic>
            <p:nvPicPr>
              <p:cNvPr id="1555484" name="Picture 233" descr="Checkers"/>
              <p:cNvPicPr>
                <a:picLocks noChangeAspect="1" noChangeArrowheads="1"/>
              </p:cNvPicPr>
              <p:nvPr/>
            </p:nvPicPr>
            <p:blipFill>
              <a:blip r:embed="rId8" cstate="print"/>
              <a:srcRect/>
              <a:stretch>
                <a:fillRect/>
              </a:stretch>
            </p:blipFill>
            <p:spPr bwMode="auto">
              <a:xfrm>
                <a:off x="3276600" y="2743200"/>
                <a:ext cx="381000" cy="565242"/>
              </a:xfrm>
              <a:prstGeom prst="rect">
                <a:avLst/>
              </a:prstGeom>
              <a:noFill/>
              <a:ln w="9525">
                <a:noFill/>
                <a:miter lim="800000"/>
                <a:headEnd/>
                <a:tailEnd/>
              </a:ln>
            </p:spPr>
          </p:pic>
          <p:pic>
            <p:nvPicPr>
              <p:cNvPr id="1555485" name="Picture 4"/>
              <p:cNvPicPr>
                <a:picLocks noChangeAspect="1" noChangeArrowheads="1"/>
              </p:cNvPicPr>
              <p:nvPr/>
            </p:nvPicPr>
            <p:blipFill>
              <a:blip r:embed="rId9" cstate="print"/>
              <a:srcRect/>
              <a:stretch>
                <a:fillRect/>
              </a:stretch>
            </p:blipFill>
            <p:spPr bwMode="auto">
              <a:xfrm>
                <a:off x="3733800" y="3048000"/>
                <a:ext cx="529657" cy="514350"/>
              </a:xfrm>
              <a:prstGeom prst="rect">
                <a:avLst/>
              </a:prstGeom>
              <a:noFill/>
              <a:ln w="9525">
                <a:noFill/>
                <a:miter lim="800000"/>
                <a:headEnd/>
                <a:tailEnd/>
              </a:ln>
            </p:spPr>
          </p:pic>
          <p:pic>
            <p:nvPicPr>
              <p:cNvPr id="1555486" name="Picture 5"/>
              <p:cNvPicPr>
                <a:picLocks noChangeAspect="1" noChangeArrowheads="1"/>
              </p:cNvPicPr>
              <p:nvPr/>
            </p:nvPicPr>
            <p:blipFill>
              <a:blip r:embed="rId10" cstate="print"/>
              <a:srcRect/>
              <a:stretch>
                <a:fillRect/>
              </a:stretch>
            </p:blipFill>
            <p:spPr bwMode="auto">
              <a:xfrm>
                <a:off x="3352800" y="3429000"/>
                <a:ext cx="403225" cy="341936"/>
              </a:xfrm>
              <a:prstGeom prst="rect">
                <a:avLst/>
              </a:prstGeom>
              <a:noFill/>
              <a:ln w="9525">
                <a:noFill/>
                <a:miter lim="800000"/>
                <a:headEnd/>
                <a:tailEnd/>
              </a:ln>
            </p:spPr>
          </p:pic>
        </p:grpSp>
      </p:grpSp>
      <p:grpSp>
        <p:nvGrpSpPr>
          <p:cNvPr id="12" name="Group 29"/>
          <p:cNvGrpSpPr>
            <a:grpSpLocks/>
          </p:cNvGrpSpPr>
          <p:nvPr/>
        </p:nvGrpSpPr>
        <p:grpSpPr bwMode="auto">
          <a:xfrm>
            <a:off x="2667000" y="1447800"/>
            <a:ext cx="1600200" cy="1524000"/>
            <a:chOff x="4724400" y="1447800"/>
            <a:chExt cx="1600200" cy="1524000"/>
          </a:xfrm>
        </p:grpSpPr>
        <p:sp>
          <p:nvSpPr>
            <p:cNvPr id="20" name="Rectangle 19"/>
            <p:cNvSpPr/>
            <p:nvPr/>
          </p:nvSpPr>
          <p:spPr>
            <a:xfrm>
              <a:off x="4724400" y="14478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grpSp>
          <p:nvGrpSpPr>
            <p:cNvPr id="13" name="Group 20"/>
            <p:cNvGrpSpPr>
              <a:grpSpLocks noChangeAspect="1"/>
            </p:cNvGrpSpPr>
            <p:nvPr/>
          </p:nvGrpSpPr>
          <p:grpSpPr bwMode="auto">
            <a:xfrm>
              <a:off x="4933509" y="1524000"/>
              <a:ext cx="1010091" cy="1390417"/>
              <a:chOff x="5334000" y="1600200"/>
              <a:chExt cx="1162491" cy="1600200"/>
            </a:xfrm>
          </p:grpSpPr>
          <p:grpSp>
            <p:nvGrpSpPr>
              <p:cNvPr id="14" name="Group 20"/>
              <p:cNvGrpSpPr>
                <a:grpSpLocks/>
              </p:cNvGrpSpPr>
              <p:nvPr/>
            </p:nvGrpSpPr>
            <p:grpSpPr bwMode="auto">
              <a:xfrm>
                <a:off x="5334000" y="1981200"/>
                <a:ext cx="685800" cy="838200"/>
                <a:chOff x="5743977" y="2133600"/>
                <a:chExt cx="838200" cy="914400"/>
              </a:xfrm>
            </p:grpSpPr>
            <p:pic>
              <p:nvPicPr>
                <p:cNvPr id="1555491" name="Rectangle 6"/>
                <p:cNvPicPr>
                  <a:picLocks noChangeAspect="1"/>
                </p:cNvPicPr>
                <p:nvPr/>
              </p:nvPicPr>
              <p:blipFill>
                <a:blip r:embed="rId11" cstate="print"/>
                <a:srcRect/>
                <a:stretch>
                  <a:fillRect/>
                </a:stretch>
              </p:blipFill>
              <p:spPr bwMode="auto">
                <a:xfrm>
                  <a:off x="5791200" y="2133600"/>
                  <a:ext cx="790977" cy="614987"/>
                </a:xfrm>
                <a:prstGeom prst="rect">
                  <a:avLst/>
                </a:prstGeom>
                <a:noFill/>
                <a:ln w="9525">
                  <a:noFill/>
                  <a:miter lim="800000"/>
                  <a:headEnd/>
                  <a:tailEnd/>
                </a:ln>
              </p:spPr>
            </p:pic>
            <p:pic>
              <p:nvPicPr>
                <p:cNvPr id="1555492" name="Rectangle 7"/>
                <p:cNvPicPr>
                  <a:picLocks noChangeAspect="1" noChangeArrowheads="1"/>
                </p:cNvPicPr>
                <p:nvPr/>
              </p:nvPicPr>
              <p:blipFill>
                <a:blip r:embed="rId12" cstate="print"/>
                <a:srcRect/>
                <a:stretch>
                  <a:fillRect/>
                </a:stretch>
              </p:blipFill>
              <p:spPr bwMode="auto">
                <a:xfrm>
                  <a:off x="5743977" y="2761258"/>
                  <a:ext cx="802783" cy="286742"/>
                </a:xfrm>
                <a:prstGeom prst="rect">
                  <a:avLst/>
                </a:prstGeom>
                <a:noFill/>
                <a:ln w="9525" algn="ctr">
                  <a:noFill/>
                  <a:miter lim="800000"/>
                  <a:headEnd/>
                  <a:tailEnd/>
                </a:ln>
              </p:spPr>
            </p:pic>
          </p:grpSp>
          <p:pic>
            <p:nvPicPr>
              <p:cNvPr id="1555493" name="Rectangle 3"/>
              <p:cNvPicPr>
                <a:picLocks noChangeAspect="1"/>
              </p:cNvPicPr>
              <p:nvPr/>
            </p:nvPicPr>
            <p:blipFill>
              <a:blip r:embed="rId13" cstate="print"/>
              <a:srcRect/>
              <a:stretch>
                <a:fillRect/>
              </a:stretch>
            </p:blipFill>
            <p:spPr bwMode="auto">
              <a:xfrm>
                <a:off x="6096000" y="1600200"/>
                <a:ext cx="400491" cy="838200"/>
              </a:xfrm>
              <a:prstGeom prst="rect">
                <a:avLst/>
              </a:prstGeom>
              <a:noFill/>
              <a:ln w="9525">
                <a:noFill/>
                <a:miter lim="800000"/>
                <a:headEnd/>
                <a:tailEnd/>
              </a:ln>
            </p:spPr>
          </p:pic>
          <p:pic>
            <p:nvPicPr>
              <p:cNvPr id="1555494" name="Rectangle 4"/>
              <p:cNvPicPr>
                <a:picLocks noChangeAspect="1"/>
              </p:cNvPicPr>
              <p:nvPr/>
            </p:nvPicPr>
            <p:blipFill>
              <a:blip r:embed="rId14" cstate="print"/>
              <a:srcRect/>
              <a:stretch>
                <a:fillRect/>
              </a:stretch>
            </p:blipFill>
            <p:spPr bwMode="auto">
              <a:xfrm>
                <a:off x="6019800" y="2514600"/>
                <a:ext cx="466344" cy="685800"/>
              </a:xfrm>
              <a:prstGeom prst="rect">
                <a:avLst/>
              </a:prstGeom>
              <a:noFill/>
              <a:ln w="9525">
                <a:noFill/>
                <a:miter lim="800000"/>
                <a:headEnd/>
                <a:tailEnd/>
              </a:ln>
            </p:spPr>
          </p:pic>
        </p:grpSp>
      </p:grpSp>
      <p:grpSp>
        <p:nvGrpSpPr>
          <p:cNvPr id="15" name="Group 30"/>
          <p:cNvGrpSpPr>
            <a:grpSpLocks/>
          </p:cNvGrpSpPr>
          <p:nvPr/>
        </p:nvGrpSpPr>
        <p:grpSpPr bwMode="auto">
          <a:xfrm>
            <a:off x="4495800" y="1447800"/>
            <a:ext cx="1600200" cy="1524000"/>
            <a:chOff x="6629400" y="1447800"/>
            <a:chExt cx="1600200" cy="1524000"/>
          </a:xfrm>
        </p:grpSpPr>
        <p:sp>
          <p:nvSpPr>
            <p:cNvPr id="22" name="Rectangle 21"/>
            <p:cNvSpPr/>
            <p:nvPr/>
          </p:nvSpPr>
          <p:spPr>
            <a:xfrm>
              <a:off x="6629400" y="14478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grpSp>
          <p:nvGrpSpPr>
            <p:cNvPr id="16" name="Group 22"/>
            <p:cNvGrpSpPr>
              <a:grpSpLocks noChangeAspect="1"/>
            </p:cNvGrpSpPr>
            <p:nvPr/>
          </p:nvGrpSpPr>
          <p:grpSpPr bwMode="auto">
            <a:xfrm>
              <a:off x="6629400" y="1670041"/>
              <a:ext cx="1600200" cy="1073159"/>
              <a:chOff x="6096000" y="2743200"/>
              <a:chExt cx="1714036" cy="1149502"/>
            </a:xfrm>
          </p:grpSpPr>
          <p:sp>
            <p:nvSpPr>
              <p:cNvPr id="24" name="Explosion 1 23"/>
              <p:cNvSpPr/>
              <p:nvPr/>
            </p:nvSpPr>
            <p:spPr>
              <a:xfrm>
                <a:off x="6400378" y="2819730"/>
                <a:ext cx="1219210" cy="838313"/>
              </a:xfrm>
              <a:prstGeom prst="irregularSeal1">
                <a:avLst/>
              </a:prstGeom>
            </p:spPr>
            <p:style>
              <a:lnRef idx="1">
                <a:schemeClr val="accent3"/>
              </a:lnRef>
              <a:fillRef idx="2">
                <a:schemeClr val="accent3"/>
              </a:fillRef>
              <a:effectRef idx="1">
                <a:schemeClr val="accent3"/>
              </a:effectRef>
              <a:fontRef idx="minor">
                <a:schemeClr val="dk1"/>
              </a:fontRef>
            </p:style>
            <p:txBody>
              <a:bodyPr anchor="ctr"/>
              <a:lstStyle/>
              <a:p>
                <a:pPr eaLnBrk="1" fontAlgn="auto" hangingPunct="1">
                  <a:spcBef>
                    <a:spcPts val="0"/>
                  </a:spcBef>
                  <a:spcAft>
                    <a:spcPts val="0"/>
                  </a:spcAft>
                  <a:defRPr/>
                </a:pPr>
                <a:endParaRPr lang="en-US" sz="1800"/>
              </a:p>
            </p:txBody>
          </p:sp>
          <p:sp>
            <p:nvSpPr>
              <p:cNvPr id="1555499" name="TextBox 24"/>
              <p:cNvSpPr txBox="1">
                <a:spLocks noChangeArrowheads="1"/>
              </p:cNvSpPr>
              <p:nvPr/>
            </p:nvSpPr>
            <p:spPr bwMode="auto">
              <a:xfrm rot="-2194170">
                <a:off x="6096000" y="2911235"/>
                <a:ext cx="990600" cy="461665"/>
              </a:xfrm>
              <a:prstGeom prst="rect">
                <a:avLst/>
              </a:prstGeom>
              <a:noFill/>
              <a:ln w="9525">
                <a:noFill/>
                <a:miter lim="800000"/>
                <a:headEnd/>
                <a:tailEnd/>
              </a:ln>
            </p:spPr>
            <p:txBody>
              <a:bodyPr>
                <a:spAutoFit/>
              </a:bodyPr>
              <a:lstStyle/>
              <a:p>
                <a:pPr eaLnBrk="1" hangingPunct="1">
                  <a:spcBef>
                    <a:spcPct val="0"/>
                  </a:spcBef>
                </a:pPr>
                <a:r>
                  <a:rPr lang="en-US">
                    <a:latin typeface="Calibri" pitchFamily="34" charset="0"/>
                  </a:rPr>
                  <a:t>0 ms</a:t>
                </a:r>
              </a:p>
            </p:txBody>
          </p:sp>
          <p:sp>
            <p:nvSpPr>
              <p:cNvPr id="1555500" name="TextBox 25"/>
              <p:cNvSpPr txBox="1">
                <a:spLocks noChangeArrowheads="1"/>
              </p:cNvSpPr>
              <p:nvPr/>
            </p:nvSpPr>
            <p:spPr bwMode="auto">
              <a:xfrm rot="2265337">
                <a:off x="6819436" y="2743200"/>
                <a:ext cx="990600" cy="461665"/>
              </a:xfrm>
              <a:prstGeom prst="rect">
                <a:avLst/>
              </a:prstGeom>
              <a:noFill/>
              <a:ln w="9525">
                <a:noFill/>
                <a:miter lim="800000"/>
                <a:headEnd/>
                <a:tailEnd/>
              </a:ln>
            </p:spPr>
            <p:txBody>
              <a:bodyPr>
                <a:spAutoFit/>
              </a:bodyPr>
              <a:lstStyle/>
              <a:p>
                <a:pPr eaLnBrk="1" hangingPunct="1">
                  <a:spcBef>
                    <a:spcPct val="0"/>
                  </a:spcBef>
                </a:pPr>
                <a:r>
                  <a:rPr lang="en-US">
                    <a:latin typeface="Calibri" pitchFamily="34" charset="0"/>
                  </a:rPr>
                  <a:t>72 ms</a:t>
                </a:r>
              </a:p>
            </p:txBody>
          </p:sp>
          <p:sp>
            <p:nvSpPr>
              <p:cNvPr id="1555501" name="TextBox 26"/>
              <p:cNvSpPr txBox="1">
                <a:spLocks noChangeArrowheads="1"/>
              </p:cNvSpPr>
              <p:nvPr/>
            </p:nvSpPr>
            <p:spPr bwMode="auto">
              <a:xfrm>
                <a:off x="6422483" y="3398195"/>
                <a:ext cx="1197517" cy="494507"/>
              </a:xfrm>
              <a:prstGeom prst="rect">
                <a:avLst/>
              </a:prstGeom>
              <a:noFill/>
              <a:ln w="9525">
                <a:noFill/>
                <a:miter lim="800000"/>
                <a:headEnd/>
                <a:tailEnd/>
              </a:ln>
            </p:spPr>
            <p:txBody>
              <a:bodyPr>
                <a:spAutoFit/>
              </a:bodyPr>
              <a:lstStyle/>
              <a:p>
                <a:pPr eaLnBrk="1" hangingPunct="1">
                  <a:spcBef>
                    <a:spcPct val="0"/>
                  </a:spcBef>
                </a:pPr>
                <a:r>
                  <a:rPr lang="en-US">
                    <a:latin typeface="Calibri" pitchFamily="34" charset="0"/>
                  </a:rPr>
                  <a:t>162 ms</a:t>
                </a:r>
              </a:p>
            </p:txBody>
          </p:sp>
        </p:grpSp>
      </p:grpSp>
      <p:grpSp>
        <p:nvGrpSpPr>
          <p:cNvPr id="17" name="Group 33"/>
          <p:cNvGrpSpPr>
            <a:grpSpLocks/>
          </p:cNvGrpSpPr>
          <p:nvPr/>
        </p:nvGrpSpPr>
        <p:grpSpPr bwMode="auto">
          <a:xfrm>
            <a:off x="6781800" y="762000"/>
            <a:ext cx="1600200" cy="1905000"/>
            <a:chOff x="6629400" y="1219200"/>
            <a:chExt cx="1600200" cy="1905000"/>
          </a:xfrm>
        </p:grpSpPr>
        <p:pic>
          <p:nvPicPr>
            <p:cNvPr id="1555503" name="Picture 22" descr="thinking man 1"/>
            <p:cNvPicPr>
              <a:picLocks noChangeAspect="1" noChangeArrowheads="1"/>
            </p:cNvPicPr>
            <p:nvPr/>
          </p:nvPicPr>
          <p:blipFill>
            <a:blip r:embed="rId15" cstate="print"/>
            <a:srcRect/>
            <a:stretch>
              <a:fillRect/>
            </a:stretch>
          </p:blipFill>
          <p:spPr bwMode="auto">
            <a:xfrm>
              <a:off x="6781800" y="1252870"/>
              <a:ext cx="1371600" cy="1871330"/>
            </a:xfrm>
            <a:prstGeom prst="rect">
              <a:avLst/>
            </a:prstGeom>
            <a:noFill/>
            <a:ln w="9525">
              <a:noFill/>
              <a:miter lim="800000"/>
              <a:headEnd/>
              <a:tailEnd/>
            </a:ln>
          </p:spPr>
        </p:pic>
        <p:pic>
          <p:nvPicPr>
            <p:cNvPr id="1555504" name="Picture 35" descr="MCj03301130000[1]"/>
            <p:cNvPicPr>
              <a:picLocks noChangeAspect="1" noChangeArrowheads="1"/>
            </p:cNvPicPr>
            <p:nvPr/>
          </p:nvPicPr>
          <p:blipFill>
            <a:blip r:embed="rId16" cstate="print"/>
            <a:srcRect/>
            <a:stretch>
              <a:fillRect/>
            </a:stretch>
          </p:blipFill>
          <p:spPr bwMode="auto">
            <a:xfrm>
              <a:off x="6934200" y="2091070"/>
              <a:ext cx="838200" cy="573096"/>
            </a:xfrm>
            <a:prstGeom prst="rect">
              <a:avLst/>
            </a:prstGeom>
            <a:noFill/>
            <a:ln w="9525">
              <a:noFill/>
              <a:miter lim="800000"/>
              <a:headEnd/>
              <a:tailEnd/>
            </a:ln>
          </p:spPr>
        </p:pic>
        <p:sp>
          <p:nvSpPr>
            <p:cNvPr id="33" name="Rectangle 32"/>
            <p:cNvSpPr/>
            <p:nvPr/>
          </p:nvSpPr>
          <p:spPr>
            <a:xfrm>
              <a:off x="6629400" y="1219200"/>
              <a:ext cx="1600200" cy="1524000"/>
            </a:xfrm>
            <a:prstGeom prst="rect">
              <a:avLst/>
            </a:prstGeom>
            <a:noFill/>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grpSp>
      <p:sp>
        <p:nvSpPr>
          <p:cNvPr id="46" name="Rectangle 45"/>
          <p:cNvSpPr/>
          <p:nvPr/>
        </p:nvSpPr>
        <p:spPr>
          <a:xfrm>
            <a:off x="7086600" y="30480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grpSp>
        <p:nvGrpSpPr>
          <p:cNvPr id="18" name="Group 61"/>
          <p:cNvGrpSpPr>
            <a:grpSpLocks/>
          </p:cNvGrpSpPr>
          <p:nvPr/>
        </p:nvGrpSpPr>
        <p:grpSpPr bwMode="auto">
          <a:xfrm>
            <a:off x="7239000" y="3276600"/>
            <a:ext cx="1295400" cy="1143000"/>
            <a:chOff x="533400" y="1905000"/>
            <a:chExt cx="3124200" cy="2362200"/>
          </a:xfrm>
        </p:grpSpPr>
        <p:sp>
          <p:nvSpPr>
            <p:cNvPr id="43" name="Oval 42"/>
            <p:cNvSpPr>
              <a:spLocks noChangeArrowheads="1"/>
            </p:cNvSpPr>
            <p:nvPr/>
          </p:nvSpPr>
          <p:spPr bwMode="auto">
            <a:xfrm>
              <a:off x="533400" y="1905000"/>
              <a:ext cx="685800" cy="6858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fontAlgn="auto">
                <a:spcBef>
                  <a:spcPts val="0"/>
                </a:spcBef>
                <a:spcAft>
                  <a:spcPts val="0"/>
                </a:spcAft>
                <a:defRPr/>
              </a:pPr>
              <a:r>
                <a:rPr lang="en-US" sz="1400" dirty="0">
                  <a:solidFill>
                    <a:schemeClr val="tx1">
                      <a:alpha val="100000"/>
                    </a:schemeClr>
                  </a:solidFill>
                </a:rPr>
                <a:t>U1</a:t>
              </a:r>
              <a:endParaRPr lang="en-US" sz="1400"/>
            </a:p>
          </p:txBody>
        </p:sp>
        <p:sp>
          <p:nvSpPr>
            <p:cNvPr id="44" name="Oval 43"/>
            <p:cNvSpPr>
              <a:spLocks noChangeArrowheads="1"/>
            </p:cNvSpPr>
            <p:nvPr/>
          </p:nvSpPr>
          <p:spPr bwMode="auto">
            <a:xfrm>
              <a:off x="1752600" y="1905000"/>
              <a:ext cx="685800" cy="6858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wrap="none" anchor="ctr"/>
            <a:lstStyle/>
            <a:p>
              <a:pPr fontAlgn="auto">
                <a:spcBef>
                  <a:spcPts val="0"/>
                </a:spcBef>
                <a:spcAft>
                  <a:spcPts val="0"/>
                </a:spcAft>
                <a:defRPr/>
              </a:pPr>
              <a:r>
                <a:rPr lang="en-US" sz="1400">
                  <a:solidFill>
                    <a:schemeClr val="tx1">
                      <a:alpha val="100000"/>
                    </a:schemeClr>
                  </a:solidFill>
                </a:rPr>
                <a:t>U2</a:t>
              </a:r>
              <a:endParaRPr lang="en-US" sz="1400"/>
            </a:p>
          </p:txBody>
        </p:sp>
        <p:sp>
          <p:nvSpPr>
            <p:cNvPr id="53" name="Oval 52"/>
            <p:cNvSpPr>
              <a:spLocks noChangeArrowheads="1"/>
            </p:cNvSpPr>
            <p:nvPr/>
          </p:nvSpPr>
          <p:spPr bwMode="auto">
            <a:xfrm>
              <a:off x="533400" y="3581400"/>
              <a:ext cx="685800" cy="6858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fontAlgn="auto">
                <a:spcBef>
                  <a:spcPts val="0"/>
                </a:spcBef>
                <a:spcAft>
                  <a:spcPts val="0"/>
                </a:spcAft>
                <a:defRPr/>
              </a:pPr>
              <a:r>
                <a:rPr lang="en-US" sz="1400" dirty="0">
                  <a:solidFill>
                    <a:schemeClr val="tx1">
                      <a:alpha val="100000"/>
                    </a:schemeClr>
                  </a:solidFill>
                </a:rPr>
                <a:t>P1</a:t>
              </a:r>
            </a:p>
          </p:txBody>
        </p:sp>
        <p:sp>
          <p:nvSpPr>
            <p:cNvPr id="54" name="Oval 53"/>
            <p:cNvSpPr>
              <a:spLocks noChangeArrowheads="1"/>
            </p:cNvSpPr>
            <p:nvPr/>
          </p:nvSpPr>
          <p:spPr bwMode="auto">
            <a:xfrm>
              <a:off x="2971800" y="1905000"/>
              <a:ext cx="685800" cy="6858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fontAlgn="auto">
                <a:spcBef>
                  <a:spcPts val="0"/>
                </a:spcBef>
                <a:spcAft>
                  <a:spcPts val="0"/>
                </a:spcAft>
                <a:defRPr/>
              </a:pPr>
              <a:r>
                <a:rPr lang="en-US" sz="1400" dirty="0">
                  <a:solidFill>
                    <a:schemeClr val="tx1">
                      <a:alpha val="100000"/>
                    </a:schemeClr>
                  </a:solidFill>
                </a:rPr>
                <a:t>U3</a:t>
              </a:r>
            </a:p>
          </p:txBody>
        </p:sp>
        <p:sp>
          <p:nvSpPr>
            <p:cNvPr id="55" name="Oval 54"/>
            <p:cNvSpPr>
              <a:spLocks noChangeArrowheads="1"/>
            </p:cNvSpPr>
            <p:nvPr/>
          </p:nvSpPr>
          <p:spPr bwMode="auto">
            <a:xfrm>
              <a:off x="2971800" y="3581400"/>
              <a:ext cx="685800" cy="6858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fontAlgn="auto">
                <a:spcBef>
                  <a:spcPts val="0"/>
                </a:spcBef>
                <a:spcAft>
                  <a:spcPts val="0"/>
                </a:spcAft>
                <a:defRPr/>
              </a:pPr>
              <a:r>
                <a:rPr lang="en-US" sz="1400" dirty="0">
                  <a:solidFill>
                    <a:schemeClr val="tx1">
                      <a:alpha val="100000"/>
                    </a:schemeClr>
                  </a:solidFill>
                </a:rPr>
                <a:t>P3</a:t>
              </a:r>
            </a:p>
          </p:txBody>
        </p:sp>
        <p:cxnSp>
          <p:nvCxnSpPr>
            <p:cNvPr id="56" name="Straight Arrow Connector 55"/>
            <p:cNvCxnSpPr/>
            <p:nvPr/>
          </p:nvCxnSpPr>
          <p:spPr>
            <a:xfrm rot="5400000">
              <a:off x="420273" y="3087741"/>
              <a:ext cx="685695" cy="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16200000">
              <a:off x="571508" y="3085826"/>
              <a:ext cx="685695" cy="3827"/>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16200000">
              <a:off x="3008458" y="3048371"/>
              <a:ext cx="685695" cy="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1295308" y="3811165"/>
              <a:ext cx="1600387" cy="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rot="10800000" flipV="1">
              <a:off x="1027300" y="2741614"/>
              <a:ext cx="953339" cy="725063"/>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1180448" y="2780984"/>
              <a:ext cx="915052" cy="685693"/>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grpSp>
      <p:cxnSp>
        <p:nvCxnSpPr>
          <p:cNvPr id="64" name="Straight Arrow Connector 63"/>
          <p:cNvCxnSpPr>
            <a:stCxn id="83" idx="3"/>
          </p:cNvCxnSpPr>
          <p:nvPr/>
        </p:nvCxnSpPr>
        <p:spPr>
          <a:xfrm flipV="1">
            <a:off x="2057400" y="4459288"/>
            <a:ext cx="609600" cy="931862"/>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84" idx="2"/>
          </p:cNvCxnSpPr>
          <p:nvPr/>
        </p:nvCxnSpPr>
        <p:spPr>
          <a:xfrm rot="5400000" flipV="1">
            <a:off x="1904206" y="3047207"/>
            <a:ext cx="573087" cy="1104900"/>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87" idx="2"/>
          </p:cNvCxnSpPr>
          <p:nvPr/>
        </p:nvCxnSpPr>
        <p:spPr>
          <a:xfrm rot="5400000" flipV="1">
            <a:off x="3466306" y="3618707"/>
            <a:ext cx="268287" cy="266700"/>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93" idx="2"/>
          </p:cNvCxnSpPr>
          <p:nvPr/>
        </p:nvCxnSpPr>
        <p:spPr>
          <a:xfrm rot="5400000">
            <a:off x="4837906" y="3428207"/>
            <a:ext cx="268287" cy="647700"/>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97" idx="1"/>
          </p:cNvCxnSpPr>
          <p:nvPr/>
        </p:nvCxnSpPr>
        <p:spPr>
          <a:xfrm rot="10800000" flipV="1">
            <a:off x="5943600" y="2470150"/>
            <a:ext cx="838200" cy="1492250"/>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99" idx="1"/>
          </p:cNvCxnSpPr>
          <p:nvPr/>
        </p:nvCxnSpPr>
        <p:spPr>
          <a:xfrm rot="10800000">
            <a:off x="6477000" y="4191000"/>
            <a:ext cx="609600" cy="565150"/>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457200" y="5068888"/>
            <a:ext cx="1600200" cy="64611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800" dirty="0"/>
              <a:t>Number of Users</a:t>
            </a:r>
          </a:p>
        </p:txBody>
      </p:sp>
      <p:sp>
        <p:nvSpPr>
          <p:cNvPr id="84" name="TextBox 83"/>
          <p:cNvSpPr txBox="1"/>
          <p:nvPr/>
        </p:nvSpPr>
        <p:spPr>
          <a:xfrm>
            <a:off x="838200" y="2667000"/>
            <a:ext cx="1600200" cy="64611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800" dirty="0"/>
              <a:t>Input and Output Costs</a:t>
            </a:r>
          </a:p>
        </p:txBody>
      </p:sp>
      <p:sp>
        <p:nvSpPr>
          <p:cNvPr id="87" name="TextBox 86"/>
          <p:cNvSpPr txBox="1"/>
          <p:nvPr/>
        </p:nvSpPr>
        <p:spPr>
          <a:xfrm>
            <a:off x="2667000" y="2971800"/>
            <a:ext cx="1600200" cy="64611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800" dirty="0"/>
              <a:t>Processing Powers</a:t>
            </a:r>
          </a:p>
        </p:txBody>
      </p:sp>
      <p:sp>
        <p:nvSpPr>
          <p:cNvPr id="93" name="TextBox 92"/>
          <p:cNvSpPr txBox="1"/>
          <p:nvPr/>
        </p:nvSpPr>
        <p:spPr>
          <a:xfrm>
            <a:off x="4495800" y="2971800"/>
            <a:ext cx="1600200" cy="64611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800" dirty="0"/>
              <a:t>Network Latencies</a:t>
            </a:r>
          </a:p>
        </p:txBody>
      </p:sp>
      <p:sp>
        <p:nvSpPr>
          <p:cNvPr id="97" name="TextBox 96"/>
          <p:cNvSpPr txBox="1"/>
          <p:nvPr/>
        </p:nvSpPr>
        <p:spPr>
          <a:xfrm>
            <a:off x="6781800" y="2286000"/>
            <a:ext cx="1600200" cy="36988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800" dirty="0"/>
              <a:t>Think Time</a:t>
            </a:r>
          </a:p>
        </p:txBody>
      </p:sp>
      <p:sp>
        <p:nvSpPr>
          <p:cNvPr id="99" name="TextBox 98"/>
          <p:cNvSpPr txBox="1"/>
          <p:nvPr/>
        </p:nvSpPr>
        <p:spPr>
          <a:xfrm>
            <a:off x="7086600" y="4572000"/>
            <a:ext cx="1600200" cy="36988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800" dirty="0"/>
              <a:t>Architecture</a:t>
            </a:r>
          </a:p>
        </p:txBody>
      </p:sp>
      <p:sp>
        <p:nvSpPr>
          <p:cNvPr id="85" name="TextBox 84"/>
          <p:cNvSpPr txBox="1"/>
          <p:nvPr/>
        </p:nvSpPr>
        <p:spPr>
          <a:xfrm>
            <a:off x="2362200" y="5105400"/>
            <a:ext cx="27432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Network latency is only one parameter.</a:t>
            </a:r>
            <a:endParaRPr lang="en-US" dirty="0"/>
          </a:p>
        </p:txBody>
      </p:sp>
      <p:sp>
        <p:nvSpPr>
          <p:cNvPr id="86" name="TextBox 85"/>
          <p:cNvSpPr txBox="1"/>
          <p:nvPr/>
        </p:nvSpPr>
        <p:spPr>
          <a:xfrm>
            <a:off x="5334000" y="5105400"/>
            <a:ext cx="327660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Low network latency and slow local processor can favor centralized. </a:t>
            </a:r>
            <a:endParaRPr lang="en-US" dirty="0"/>
          </a:p>
        </p:txBody>
      </p:sp>
      <p:sp>
        <p:nvSpPr>
          <p:cNvPr id="88" name="TextBox 87"/>
          <p:cNvSpPr txBox="1"/>
          <p:nvPr/>
        </p:nvSpPr>
        <p:spPr>
          <a:xfrm>
            <a:off x="1752600" y="6172200"/>
            <a:ext cx="32766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Can choose architecture based on parameters.</a:t>
            </a:r>
            <a:endParaRPr lang="en-US" dirty="0"/>
          </a:p>
        </p:txBody>
      </p:sp>
      <p:sp>
        <p:nvSpPr>
          <p:cNvPr id="89" name="TextBox 88"/>
          <p:cNvSpPr txBox="1"/>
          <p:nvPr/>
        </p:nvSpPr>
        <p:spPr>
          <a:xfrm>
            <a:off x="5334000" y="6172200"/>
            <a:ext cx="32766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Is architecture choice a panacea?</a:t>
            </a:r>
            <a:endParaRPr lang="en-US" dirty="0"/>
          </a:p>
        </p:txBody>
      </p:sp>
      <p:sp>
        <p:nvSpPr>
          <p:cNvPr id="90" name="TextBox 89"/>
          <p:cNvSpPr txBox="1"/>
          <p:nvPr/>
        </p:nvSpPr>
        <p:spPr>
          <a:xfrm>
            <a:off x="304800" y="6172200"/>
            <a:ext cx="12192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So what?</a:t>
            </a:r>
            <a:endParaRPr lang="en-US" dirty="0"/>
          </a:p>
        </p:txBody>
      </p:sp>
      <p:pic>
        <p:nvPicPr>
          <p:cNvPr id="91" name="~PP1427.WAV">
            <a:hlinkClick r:id="" action="ppaction://media"/>
          </p:cNvPr>
          <p:cNvPicPr>
            <a:picLocks noRot="1" noChangeAspect="1"/>
          </p:cNvPicPr>
          <p:nvPr>
            <a:wavAudioFile r:embed="rId2" name="~PP1427.WAV"/>
          </p:nvPr>
        </p:nvPicPr>
        <p:blipFill>
          <a:blip r:embed="rId17" cstate="print"/>
          <a:stretch>
            <a:fillRect/>
          </a:stretch>
        </p:blipFill>
        <p:spPr>
          <a:xfrm>
            <a:off x="8724900" y="6438900"/>
            <a:ext cx="304800" cy="304800"/>
          </a:xfrm>
          <a:prstGeom prst="rect">
            <a:avLst/>
          </a:prstGeom>
        </p:spPr>
      </p:pic>
    </p:spTree>
    <p:custDataLst>
      <p:tags r:id="rId1"/>
    </p:custDataLst>
  </p:cSld>
  <p:clrMapOvr>
    <a:masterClrMapping/>
  </p:clrMapOvr>
  <p:transition advTm="20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7" fill="hold" display="0">
                  <p:stCondLst>
                    <p:cond delay="indefinite"/>
                  </p:stCondLst>
                  <p:endCondLst>
                    <p:cond evt="onPrev" delay="0">
                      <p:tgtEl>
                        <p:sldTgt/>
                      </p:tgtEl>
                    </p:cond>
                    <p:cond evt="onStopAudio" delay="0">
                      <p:tgtEl>
                        <p:sldTgt/>
                      </p:tgtEl>
                    </p:cond>
                  </p:endCondLst>
                </p:cTn>
                <p:tgtEl>
                  <p:spTgt spid="91"/>
                </p:tgtEl>
              </p:cMediaNode>
            </p:audio>
          </p:childTnLst>
        </p:cTn>
      </p:par>
    </p:tnLst>
    <p:bldLst>
      <p:bldP spid="85" grpId="0" animBg="1"/>
      <p:bldP spid="86" grpId="0" animBg="1"/>
      <p:bldP spid="88" grpId="0" animBg="1"/>
      <p:bldP spid="89" grpId="0" animBg="1"/>
      <p:bldP spid="9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a:xfrm>
            <a:off x="1320567" y="2743200"/>
            <a:ext cx="5334000" cy="312419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a:latin typeface="Calibri" pitchFamily="34" charset="0"/>
            </a:endParaRPr>
          </a:p>
        </p:txBody>
      </p:sp>
      <p:sp>
        <p:nvSpPr>
          <p:cNvPr id="66" name="Freeform 65"/>
          <p:cNvSpPr/>
          <p:nvPr/>
        </p:nvSpPr>
        <p:spPr>
          <a:xfrm>
            <a:off x="1312178" y="2747165"/>
            <a:ext cx="2560320" cy="3096606"/>
          </a:xfrm>
          <a:custGeom>
            <a:avLst/>
            <a:gdLst>
              <a:gd name="connsiteX0" fmla="*/ 0 w 1988190"/>
              <a:gd name="connsiteY0" fmla="*/ 2684477 h 2684477"/>
              <a:gd name="connsiteX1" fmla="*/ 1988190 w 1988190"/>
              <a:gd name="connsiteY1" fmla="*/ 0 h 2684477"/>
              <a:gd name="connsiteX2" fmla="*/ 8389 w 1988190"/>
              <a:gd name="connsiteY2" fmla="*/ 0 h 2684477"/>
              <a:gd name="connsiteX3" fmla="*/ 0 w 1988190"/>
              <a:gd name="connsiteY3" fmla="*/ 2684477 h 2684477"/>
            </a:gdLst>
            <a:ahLst/>
            <a:cxnLst>
              <a:cxn ang="0">
                <a:pos x="connsiteX0" y="connsiteY0"/>
              </a:cxn>
              <a:cxn ang="0">
                <a:pos x="connsiteX1" y="connsiteY1"/>
              </a:cxn>
              <a:cxn ang="0">
                <a:pos x="connsiteX2" y="connsiteY2"/>
              </a:cxn>
              <a:cxn ang="0">
                <a:pos x="connsiteX3" y="connsiteY3"/>
              </a:cxn>
            </a:cxnLst>
            <a:rect l="l" t="t" r="r" b="b"/>
            <a:pathLst>
              <a:path w="1988190" h="2684477">
                <a:moveTo>
                  <a:pt x="0" y="2684477"/>
                </a:moveTo>
                <a:lnTo>
                  <a:pt x="1988190" y="0"/>
                </a:lnTo>
                <a:lnTo>
                  <a:pt x="8389" y="0"/>
                </a:lnTo>
                <a:cubicBezTo>
                  <a:pt x="5593" y="897622"/>
                  <a:pt x="2796" y="1795244"/>
                  <a:pt x="0" y="2684477"/>
                </a:cubicBezTo>
                <a:close/>
              </a:path>
            </a:pathLst>
          </a:cu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2000">
              <a:latin typeface="Calibri" pitchFamily="34" charset="0"/>
            </a:endParaRPr>
          </a:p>
        </p:txBody>
      </p:sp>
      <p:sp>
        <p:nvSpPr>
          <p:cNvPr id="67" name="Freeform 66"/>
          <p:cNvSpPr/>
          <p:nvPr/>
        </p:nvSpPr>
        <p:spPr>
          <a:xfrm rot="16200000" flipV="1">
            <a:off x="2447142" y="1626421"/>
            <a:ext cx="3114403" cy="5333999"/>
          </a:xfrm>
          <a:custGeom>
            <a:avLst/>
            <a:gdLst>
              <a:gd name="connsiteX0" fmla="*/ 0 w 1988190"/>
              <a:gd name="connsiteY0" fmla="*/ 2684477 h 2684477"/>
              <a:gd name="connsiteX1" fmla="*/ 1988190 w 1988190"/>
              <a:gd name="connsiteY1" fmla="*/ 0 h 2684477"/>
              <a:gd name="connsiteX2" fmla="*/ 8389 w 1988190"/>
              <a:gd name="connsiteY2" fmla="*/ 0 h 2684477"/>
              <a:gd name="connsiteX3" fmla="*/ 0 w 1988190"/>
              <a:gd name="connsiteY3" fmla="*/ 2684477 h 2684477"/>
            </a:gdLst>
            <a:ahLst/>
            <a:cxnLst>
              <a:cxn ang="0">
                <a:pos x="connsiteX0" y="connsiteY0"/>
              </a:cxn>
              <a:cxn ang="0">
                <a:pos x="connsiteX1" y="connsiteY1"/>
              </a:cxn>
              <a:cxn ang="0">
                <a:pos x="connsiteX2" y="connsiteY2"/>
              </a:cxn>
              <a:cxn ang="0">
                <a:pos x="connsiteX3" y="connsiteY3"/>
              </a:cxn>
            </a:cxnLst>
            <a:rect l="l" t="t" r="r" b="b"/>
            <a:pathLst>
              <a:path w="1988190" h="2684477">
                <a:moveTo>
                  <a:pt x="0" y="2684477"/>
                </a:moveTo>
                <a:lnTo>
                  <a:pt x="1988190" y="0"/>
                </a:lnTo>
                <a:lnTo>
                  <a:pt x="8389" y="0"/>
                </a:lnTo>
                <a:cubicBezTo>
                  <a:pt x="5593" y="897622"/>
                  <a:pt x="2796" y="1795244"/>
                  <a:pt x="0" y="2684477"/>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000">
              <a:latin typeface="Calibri" pitchFamily="34" charset="0"/>
            </a:endParaRPr>
          </a:p>
        </p:txBody>
      </p:sp>
      <p:sp>
        <p:nvSpPr>
          <p:cNvPr id="4" name="Content Placeholder 3"/>
          <p:cNvSpPr>
            <a:spLocks noGrp="1"/>
          </p:cNvSpPr>
          <p:nvPr>
            <p:ph sz="quarter" idx="10"/>
          </p:nvPr>
        </p:nvSpPr>
        <p:spPr/>
        <p:txBody>
          <a:bodyPr/>
          <a:lstStyle/>
          <a:p>
            <a:r>
              <a:rPr lang="en-US" dirty="0" smtClean="0"/>
              <a:t>[1] </a:t>
            </a:r>
            <a:r>
              <a:rPr lang="en-US" dirty="0" err="1" smtClean="0"/>
              <a:t>Jeffay</a:t>
            </a:r>
            <a:r>
              <a:rPr lang="en-US" dirty="0" smtClean="0"/>
              <a:t>, K. “Issues in Multimedia Delivery Over Today’s Internet,” IEEE Multimedia Tutorial, 1998.</a:t>
            </a:r>
          </a:p>
          <a:p>
            <a:endParaRPr lang="en-US" dirty="0"/>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37</a:t>
            </a:fld>
            <a:endParaRPr kumimoji="0" lang="en-US" sz="1400" b="1" dirty="0">
              <a:solidFill>
                <a:srgbClr val="FFFFFF"/>
              </a:solidFill>
            </a:endParaRPr>
          </a:p>
        </p:txBody>
      </p:sp>
      <p:sp>
        <p:nvSpPr>
          <p:cNvPr id="8" name="Title 1"/>
          <p:cNvSpPr>
            <a:spLocks noGrp="1"/>
          </p:cNvSpPr>
          <p:nvPr>
            <p:ph type="title"/>
          </p:nvPr>
        </p:nvSpPr>
        <p:spPr>
          <a:xfrm>
            <a:off x="457200" y="76200"/>
            <a:ext cx="8229600" cy="868362"/>
          </a:xfrm>
        </p:spPr>
        <p:txBody>
          <a:bodyPr>
            <a:normAutofit fontScale="90000"/>
          </a:bodyPr>
          <a:lstStyle/>
          <a:p>
            <a:r>
              <a:rPr lang="en-US" dirty="0" smtClean="0"/>
              <a:t>Window of Opportunity</a:t>
            </a:r>
            <a:r>
              <a:rPr lang="en-US" baseline="30000" dirty="0" smtClean="0"/>
              <a:t>1</a:t>
            </a:r>
            <a:r>
              <a:rPr lang="en-US" dirty="0" smtClean="0"/>
              <a:t> for </a:t>
            </a:r>
            <a:br>
              <a:rPr lang="en-US" dirty="0" smtClean="0"/>
            </a:br>
            <a:r>
              <a:rPr lang="en-US" dirty="0" smtClean="0"/>
              <a:t>Improving Performance</a:t>
            </a:r>
            <a:endParaRPr lang="en-US" baseline="30000" dirty="0" smtClean="0"/>
          </a:p>
        </p:txBody>
      </p:sp>
      <p:cxnSp>
        <p:nvCxnSpPr>
          <p:cNvPr id="34" name="Straight Arrow Connector 33"/>
          <p:cNvCxnSpPr/>
          <p:nvPr/>
        </p:nvCxnSpPr>
        <p:spPr>
          <a:xfrm>
            <a:off x="1295400" y="5867400"/>
            <a:ext cx="5791200" cy="158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41" name="Straight Arrow Connector 40"/>
          <p:cNvCxnSpPr/>
          <p:nvPr/>
        </p:nvCxnSpPr>
        <p:spPr>
          <a:xfrm rot="5400000" flipH="1" flipV="1">
            <a:off x="-496094" y="4076700"/>
            <a:ext cx="3582194" cy="79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54" name="Rectangle 53"/>
          <p:cNvSpPr/>
          <p:nvPr/>
        </p:nvSpPr>
        <p:spPr>
          <a:xfrm>
            <a:off x="457200" y="1371600"/>
            <a:ext cx="1676400" cy="762000"/>
          </a:xfrm>
          <a:prstGeom prst="rect">
            <a:avLst/>
          </a:prstGeom>
        </p:spPr>
        <p:style>
          <a:lnRef idx="2">
            <a:schemeClr val="accent1"/>
          </a:lnRef>
          <a:fillRef idx="1">
            <a:schemeClr val="lt1"/>
          </a:fillRef>
          <a:effectRef idx="0">
            <a:schemeClr val="accent1"/>
          </a:effectRef>
          <a:fontRef idx="minor">
            <a:schemeClr val="dk1"/>
          </a:fontRef>
        </p:style>
        <p:txBody>
          <a:bodyPr lIns="0" rIns="0" rtlCol="0" anchor="ctr"/>
          <a:lstStyle/>
          <a:p>
            <a:pPr algn="ctr"/>
            <a:r>
              <a:rPr lang="en-US" sz="2000" dirty="0" smtClean="0">
                <a:latin typeface="Calibri" pitchFamily="34" charset="0"/>
              </a:rPr>
              <a:t>Performance Requirements</a:t>
            </a:r>
            <a:endParaRPr lang="en-US" sz="2000" dirty="0">
              <a:latin typeface="Calibri" pitchFamily="34" charset="0"/>
            </a:endParaRPr>
          </a:p>
        </p:txBody>
      </p:sp>
      <p:sp>
        <p:nvSpPr>
          <p:cNvPr id="55" name="Rectangle 54"/>
          <p:cNvSpPr/>
          <p:nvPr/>
        </p:nvSpPr>
        <p:spPr>
          <a:xfrm>
            <a:off x="7162800" y="5486400"/>
            <a:ext cx="1524000" cy="762000"/>
          </a:xfrm>
          <a:prstGeom prst="rect">
            <a:avLst/>
          </a:prstGeom>
        </p:spPr>
        <p:style>
          <a:lnRef idx="2">
            <a:schemeClr val="accent1"/>
          </a:lnRef>
          <a:fillRef idx="1">
            <a:schemeClr val="lt1"/>
          </a:fillRef>
          <a:effectRef idx="0">
            <a:schemeClr val="accent1"/>
          </a:effectRef>
          <a:fontRef idx="minor">
            <a:schemeClr val="dk1"/>
          </a:fontRef>
        </p:style>
        <p:txBody>
          <a:bodyPr lIns="0" rIns="0" rtlCol="0" anchor="ctr"/>
          <a:lstStyle/>
          <a:p>
            <a:pPr algn="ctr"/>
            <a:r>
              <a:rPr lang="en-US" sz="2000" dirty="0" smtClean="0">
                <a:latin typeface="Calibri" pitchFamily="34" charset="0"/>
              </a:rPr>
              <a:t>Resources</a:t>
            </a:r>
            <a:endParaRPr lang="en-US" sz="2000" dirty="0">
              <a:latin typeface="Calibri" pitchFamily="34" charset="0"/>
            </a:endParaRPr>
          </a:p>
        </p:txBody>
      </p:sp>
      <p:sp>
        <p:nvSpPr>
          <p:cNvPr id="69" name="Rectangle 68"/>
          <p:cNvSpPr/>
          <p:nvPr/>
        </p:nvSpPr>
        <p:spPr>
          <a:xfrm>
            <a:off x="1447800" y="2819400"/>
            <a:ext cx="1524000" cy="609600"/>
          </a:xfrm>
          <a:prstGeom prst="rect">
            <a:avLst/>
          </a:prstGeom>
        </p:spPr>
        <p:style>
          <a:lnRef idx="1">
            <a:schemeClr val="accent2"/>
          </a:lnRef>
          <a:fillRef idx="2">
            <a:schemeClr val="accent2"/>
          </a:fillRef>
          <a:effectRef idx="1">
            <a:schemeClr val="accent2"/>
          </a:effectRef>
          <a:fontRef idx="minor">
            <a:schemeClr val="dk1"/>
          </a:fontRef>
        </p:style>
        <p:txBody>
          <a:bodyPr lIns="0" rIns="0" rtlCol="0" anchor="ctr"/>
          <a:lstStyle/>
          <a:p>
            <a:pPr algn="ctr"/>
            <a:r>
              <a:rPr lang="en-US" sz="2000" dirty="0" smtClean="0">
                <a:latin typeface="Calibri" pitchFamily="34" charset="0"/>
              </a:rPr>
              <a:t>Insufficient Resources</a:t>
            </a:r>
            <a:endParaRPr lang="en-US" sz="2000" dirty="0">
              <a:latin typeface="Calibri" pitchFamily="34" charset="0"/>
            </a:endParaRPr>
          </a:p>
        </p:txBody>
      </p:sp>
      <p:sp>
        <p:nvSpPr>
          <p:cNvPr id="70" name="Rectangle 69"/>
          <p:cNvSpPr/>
          <p:nvPr/>
        </p:nvSpPr>
        <p:spPr>
          <a:xfrm>
            <a:off x="5029200" y="4495800"/>
            <a:ext cx="1524000" cy="609600"/>
          </a:xfrm>
          <a:prstGeom prst="rect">
            <a:avLst/>
          </a:prstGeom>
        </p:spPr>
        <p:style>
          <a:lnRef idx="1">
            <a:schemeClr val="accent3"/>
          </a:lnRef>
          <a:fillRef idx="2">
            <a:schemeClr val="accent3"/>
          </a:fillRef>
          <a:effectRef idx="1">
            <a:schemeClr val="accent3"/>
          </a:effectRef>
          <a:fontRef idx="minor">
            <a:schemeClr val="dk1"/>
          </a:fontRef>
        </p:style>
        <p:txBody>
          <a:bodyPr lIns="0" rIns="0" rtlCol="0" anchor="ctr"/>
          <a:lstStyle/>
          <a:p>
            <a:pPr algn="ctr"/>
            <a:r>
              <a:rPr lang="en-US" sz="2000" dirty="0" smtClean="0">
                <a:latin typeface="Calibri" pitchFamily="34" charset="0"/>
              </a:rPr>
              <a:t>Abundant Resources</a:t>
            </a:r>
            <a:endParaRPr lang="en-US" sz="2000" dirty="0">
              <a:latin typeface="Calibri" pitchFamily="34" charset="0"/>
            </a:endParaRPr>
          </a:p>
        </p:txBody>
      </p:sp>
      <p:sp>
        <p:nvSpPr>
          <p:cNvPr id="75" name="Rectangle 74"/>
          <p:cNvSpPr/>
          <p:nvPr/>
        </p:nvSpPr>
        <p:spPr>
          <a:xfrm>
            <a:off x="3429000" y="3048000"/>
            <a:ext cx="1905000" cy="609600"/>
          </a:xfrm>
          <a:prstGeom prst="rect">
            <a:avLst/>
          </a:prstGeom>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sz="2000" dirty="0" smtClean="0">
                <a:latin typeface="Calibri" pitchFamily="34" charset="0"/>
              </a:rPr>
              <a:t>Sufficient but Scarce Resources </a:t>
            </a:r>
            <a:endParaRPr lang="en-US" sz="2000" dirty="0">
              <a:latin typeface="Calibri" pitchFamily="34" charset="0"/>
            </a:endParaRPr>
          </a:p>
        </p:txBody>
      </p:sp>
      <p:sp>
        <p:nvSpPr>
          <p:cNvPr id="30" name="Rectangle 29"/>
          <p:cNvSpPr/>
          <p:nvPr/>
        </p:nvSpPr>
        <p:spPr>
          <a:xfrm>
            <a:off x="3048000" y="3733800"/>
            <a:ext cx="1905000" cy="914400"/>
          </a:xfrm>
          <a:prstGeom prst="rect">
            <a:avLst/>
          </a:prstGeom>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sz="2000" dirty="0" smtClean="0">
                <a:latin typeface="Calibri" pitchFamily="34" charset="0"/>
              </a:rPr>
              <a:t>Improve Performance from Poor to Good</a:t>
            </a:r>
            <a:endParaRPr lang="en-US" sz="2000" dirty="0">
              <a:latin typeface="Calibri" pitchFamily="34" charset="0"/>
            </a:endParaRPr>
          </a:p>
        </p:txBody>
      </p:sp>
      <p:sp>
        <p:nvSpPr>
          <p:cNvPr id="31" name="Rectangle 30"/>
          <p:cNvSpPr/>
          <p:nvPr/>
        </p:nvSpPr>
        <p:spPr>
          <a:xfrm>
            <a:off x="1447800" y="3505200"/>
            <a:ext cx="1524000" cy="609600"/>
          </a:xfrm>
          <a:prstGeom prst="rect">
            <a:avLst/>
          </a:prstGeom>
        </p:spPr>
        <p:style>
          <a:lnRef idx="1">
            <a:schemeClr val="accent2"/>
          </a:lnRef>
          <a:fillRef idx="2">
            <a:schemeClr val="accent2"/>
          </a:fillRef>
          <a:effectRef idx="1">
            <a:schemeClr val="accent2"/>
          </a:effectRef>
          <a:fontRef idx="minor">
            <a:schemeClr val="dk1"/>
          </a:fontRef>
        </p:style>
        <p:txBody>
          <a:bodyPr lIns="0" rIns="0" rtlCol="0" anchor="ctr"/>
          <a:lstStyle/>
          <a:p>
            <a:pPr algn="ctr"/>
            <a:r>
              <a:rPr lang="en-US" sz="2000" dirty="0" smtClean="0">
                <a:latin typeface="Calibri" pitchFamily="34" charset="0"/>
              </a:rPr>
              <a:t>Always Poor Performance</a:t>
            </a:r>
            <a:endParaRPr lang="en-US" sz="2000" dirty="0">
              <a:latin typeface="Calibri" pitchFamily="34" charset="0"/>
            </a:endParaRPr>
          </a:p>
        </p:txBody>
      </p:sp>
      <p:sp>
        <p:nvSpPr>
          <p:cNvPr id="32" name="Rectangle 31"/>
          <p:cNvSpPr/>
          <p:nvPr/>
        </p:nvSpPr>
        <p:spPr>
          <a:xfrm>
            <a:off x="5029200" y="5181600"/>
            <a:ext cx="1524000" cy="609600"/>
          </a:xfrm>
          <a:prstGeom prst="rect">
            <a:avLst/>
          </a:prstGeom>
        </p:spPr>
        <p:style>
          <a:lnRef idx="1">
            <a:schemeClr val="accent3"/>
          </a:lnRef>
          <a:fillRef idx="2">
            <a:schemeClr val="accent3"/>
          </a:fillRef>
          <a:effectRef idx="1">
            <a:schemeClr val="accent3"/>
          </a:effectRef>
          <a:fontRef idx="minor">
            <a:schemeClr val="dk1"/>
          </a:fontRef>
        </p:style>
        <p:txBody>
          <a:bodyPr lIns="0" rIns="0" rtlCol="0" anchor="ctr"/>
          <a:lstStyle/>
          <a:p>
            <a:pPr algn="ctr"/>
            <a:r>
              <a:rPr lang="en-US" sz="2000" dirty="0" smtClean="0">
                <a:latin typeface="Calibri" pitchFamily="34" charset="0"/>
              </a:rPr>
              <a:t>Always Good Performance</a:t>
            </a:r>
            <a:endParaRPr lang="en-US" sz="2000" dirty="0">
              <a:latin typeface="Calibri" pitchFamily="34" charset="0"/>
            </a:endParaRPr>
          </a:p>
        </p:txBody>
      </p:sp>
      <p:pic>
        <p:nvPicPr>
          <p:cNvPr id="19" name="Content Placeholder 22" descr="emptyroad1.jpg"/>
          <p:cNvPicPr>
            <a:picLocks noGrp="1" noChangeAspect="1"/>
          </p:cNvPicPr>
          <p:nvPr>
            <p:ph sz="quarter" idx="10"/>
          </p:nvPr>
        </p:nvPicPr>
        <p:blipFill>
          <a:blip r:embed="rId4" cstate="print"/>
          <a:stretch>
            <a:fillRect/>
          </a:stretch>
        </p:blipFill>
        <p:spPr>
          <a:xfrm>
            <a:off x="6597103" y="1219200"/>
            <a:ext cx="2165897" cy="1676400"/>
          </a:xfrm>
          <a:prstGeom prst="rect">
            <a:avLst/>
          </a:prstGeom>
          <a:ln>
            <a:noFill/>
          </a:ln>
          <a:effectLst>
            <a:softEdge rad="112500"/>
          </a:effectLst>
        </p:spPr>
      </p:pic>
      <p:pic>
        <p:nvPicPr>
          <p:cNvPr id="20" name="Picture 19" descr="trafficjam1.jpg"/>
          <p:cNvPicPr>
            <a:picLocks noChangeAspect="1"/>
          </p:cNvPicPr>
          <p:nvPr/>
        </p:nvPicPr>
        <p:blipFill>
          <a:blip r:embed="rId5" cstate="print"/>
          <a:stretch>
            <a:fillRect/>
          </a:stretch>
        </p:blipFill>
        <p:spPr>
          <a:xfrm>
            <a:off x="1615020" y="1219200"/>
            <a:ext cx="2575980" cy="1676400"/>
          </a:xfrm>
          <a:prstGeom prst="rect">
            <a:avLst/>
          </a:prstGeom>
          <a:ln>
            <a:noFill/>
          </a:ln>
          <a:effectLst>
            <a:softEdge rad="112500"/>
          </a:effectLst>
        </p:spPr>
      </p:pic>
      <p:grpSp>
        <p:nvGrpSpPr>
          <p:cNvPr id="2" name="Group 24"/>
          <p:cNvGrpSpPr/>
          <p:nvPr/>
        </p:nvGrpSpPr>
        <p:grpSpPr>
          <a:xfrm>
            <a:off x="4193965" y="892901"/>
            <a:ext cx="2283035" cy="2002699"/>
            <a:chOff x="3200400" y="1045301"/>
            <a:chExt cx="2283035" cy="2002699"/>
          </a:xfrm>
        </p:grpSpPr>
        <p:pic>
          <p:nvPicPr>
            <p:cNvPr id="22" name="Picture 21" descr="highway2.jpg"/>
            <p:cNvPicPr>
              <a:picLocks noChangeAspect="1"/>
            </p:cNvPicPr>
            <p:nvPr/>
          </p:nvPicPr>
          <p:blipFill>
            <a:blip r:embed="rId6" cstate="print"/>
            <a:stretch>
              <a:fillRect/>
            </a:stretch>
          </p:blipFill>
          <p:spPr>
            <a:xfrm>
              <a:off x="3200400" y="1371600"/>
              <a:ext cx="2283035" cy="1676400"/>
            </a:xfrm>
            <a:prstGeom prst="rect">
              <a:avLst/>
            </a:prstGeom>
            <a:ln>
              <a:noFill/>
            </a:ln>
            <a:effectLst>
              <a:softEdge rad="112500"/>
            </a:effectLst>
          </p:spPr>
        </p:pic>
        <p:sp>
          <p:nvSpPr>
            <p:cNvPr id="24" name="Freeform 23"/>
            <p:cNvSpPr/>
            <p:nvPr/>
          </p:nvSpPr>
          <p:spPr>
            <a:xfrm>
              <a:off x="3397541" y="1904301"/>
              <a:ext cx="1744910" cy="1067499"/>
            </a:xfrm>
            <a:custGeom>
              <a:avLst/>
              <a:gdLst>
                <a:gd name="connsiteX0" fmla="*/ 796954 w 1744910"/>
                <a:gd name="connsiteY0" fmla="*/ 0 h 922789"/>
                <a:gd name="connsiteX1" fmla="*/ 0 w 1744910"/>
                <a:gd name="connsiteY1" fmla="*/ 922789 h 922789"/>
                <a:gd name="connsiteX2" fmla="*/ 1744910 w 1744910"/>
                <a:gd name="connsiteY2" fmla="*/ 906011 h 922789"/>
                <a:gd name="connsiteX3" fmla="*/ 1375795 w 1744910"/>
                <a:gd name="connsiteY3" fmla="*/ 8389 h 922789"/>
                <a:gd name="connsiteX4" fmla="*/ 796954 w 1744910"/>
                <a:gd name="connsiteY4" fmla="*/ 0 h 922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910" h="922789">
                  <a:moveTo>
                    <a:pt x="796954" y="0"/>
                  </a:moveTo>
                  <a:lnTo>
                    <a:pt x="0" y="922789"/>
                  </a:lnTo>
                  <a:lnTo>
                    <a:pt x="1744910" y="906011"/>
                  </a:lnTo>
                  <a:lnTo>
                    <a:pt x="1375795" y="8389"/>
                  </a:lnTo>
                  <a:lnTo>
                    <a:pt x="796954"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hov.png"/>
            <p:cNvPicPr>
              <a:picLocks noChangeAspect="1"/>
            </p:cNvPicPr>
            <p:nvPr/>
          </p:nvPicPr>
          <p:blipFill>
            <a:blip r:embed="rId7" cstate="print"/>
            <a:stretch>
              <a:fillRect/>
            </a:stretch>
          </p:blipFill>
          <p:spPr>
            <a:xfrm>
              <a:off x="4035635" y="1045301"/>
              <a:ext cx="841165" cy="1088299"/>
            </a:xfrm>
            <a:prstGeom prst="rect">
              <a:avLst/>
            </a:prstGeom>
          </p:spPr>
        </p:pic>
      </p:grpSp>
      <p:sp>
        <p:nvSpPr>
          <p:cNvPr id="27" name="Rectangle 26"/>
          <p:cNvSpPr/>
          <p:nvPr/>
        </p:nvSpPr>
        <p:spPr>
          <a:xfrm>
            <a:off x="4648200" y="2057400"/>
            <a:ext cx="1905000" cy="609600"/>
          </a:xfrm>
          <a:prstGeom prst="rect">
            <a:avLst/>
          </a:prstGeom>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sz="2000" dirty="0" smtClean="0">
                <a:latin typeface="Calibri" pitchFamily="34" charset="0"/>
              </a:rPr>
              <a:t>Window of Opportunity</a:t>
            </a:r>
            <a:endParaRPr lang="en-US" sz="2000" dirty="0">
              <a:latin typeface="Calibri" pitchFamily="34" charset="0"/>
            </a:endParaRPr>
          </a:p>
        </p:txBody>
      </p:sp>
      <p:pic>
        <p:nvPicPr>
          <p:cNvPr id="25" name="~PP719.WAV">
            <a:hlinkClick r:id="" action="ppaction://media"/>
          </p:cNvPr>
          <p:cNvPicPr>
            <a:picLocks noRot="1" noChangeAspect="1"/>
          </p:cNvPicPr>
          <p:nvPr>
            <a:wavAudioFile r:embed="rId2" name="~PP719.WAV"/>
          </p:nvPr>
        </p:nvPicPr>
        <p:blipFill>
          <a:blip r:embed="rId8" cstate="print"/>
          <a:stretch>
            <a:fillRect/>
          </a:stretch>
        </p:blipFill>
        <p:spPr>
          <a:xfrm>
            <a:off x="8724900" y="6438900"/>
            <a:ext cx="304800" cy="304800"/>
          </a:xfrm>
          <a:prstGeom prst="rect">
            <a:avLst/>
          </a:prstGeom>
        </p:spPr>
      </p:pic>
    </p:spTree>
    <p:custDataLst>
      <p:tags r:id="rId1"/>
    </p:custDataLst>
  </p:cSld>
  <p:clrMapOvr>
    <a:masterClrMapping/>
  </p:clrMapOvr>
  <p:transition advTm="9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66"/>
                                        </p:tgtEl>
                                        <p:attrNameLst>
                                          <p:attrName>style.visibility</p:attrName>
                                        </p:attrNameLst>
                                      </p:cBhvr>
                                      <p:to>
                                        <p:strVal val="visible"/>
                                      </p:to>
                                    </p:set>
                                    <p:animEffect transition="in" filter="fade">
                                      <p:cBhvr>
                                        <p:cTn id="14" dur="500"/>
                                        <p:tgtEl>
                                          <p:spTgt spid="6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500"/>
                                        <p:tgtEl>
                                          <p:spTgt spid="6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500"/>
                                        <p:tgtEl>
                                          <p:spTgt spid="6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fade">
                                      <p:cBhvr>
                                        <p:cTn id="31" dur="500"/>
                                        <p:tgtEl>
                                          <p:spTgt spid="7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74"/>
                                        </p:tgtEl>
                                        <p:attrNameLst>
                                          <p:attrName>style.visibility</p:attrName>
                                        </p:attrNameLst>
                                      </p:cBhvr>
                                      <p:to>
                                        <p:strVal val="visible"/>
                                      </p:to>
                                    </p:set>
                                    <p:animEffect transition="in" filter="fade">
                                      <p:cBhvr>
                                        <p:cTn id="42" dur="500"/>
                                        <p:tgtEl>
                                          <p:spTgt spid="7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fade">
                                      <p:cBhvr>
                                        <p:cTn id="45" dur="500"/>
                                        <p:tgtEl>
                                          <p:spTgt spid="7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54" fill="hold" display="0">
                  <p:stCondLst>
                    <p:cond delay="indefinite"/>
                  </p:stCondLst>
                  <p:endCondLst>
                    <p:cond evt="onPrev" delay="0">
                      <p:tgtEl>
                        <p:sldTgt/>
                      </p:tgtEl>
                    </p:cond>
                    <p:cond evt="onStopAudio" delay="0">
                      <p:tgtEl>
                        <p:sldTgt/>
                      </p:tgtEl>
                    </p:cond>
                  </p:endCondLst>
                </p:cTn>
                <p:tgtEl>
                  <p:spTgt spid="25"/>
                </p:tgtEl>
              </p:cMediaNode>
            </p:audio>
          </p:childTnLst>
        </p:cTn>
      </p:par>
    </p:tnLst>
    <p:bldLst>
      <p:bldP spid="74" grpId="0" animBg="1"/>
      <p:bldP spid="66" grpId="0" animBg="1"/>
      <p:bldP spid="67" grpId="0" animBg="1"/>
      <p:bldP spid="69" grpId="0" animBg="1"/>
      <p:bldP spid="70" grpId="0" animBg="1"/>
      <p:bldP spid="75" grpId="0" animBg="1"/>
      <p:bldP spid="30" grpId="0" animBg="1"/>
      <p:bldP spid="31" grpId="0" animBg="1"/>
      <p:bldP spid="32" grpId="0" animBg="1"/>
      <p:bldP spid="2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a:xfrm>
            <a:off x="1320567" y="2743200"/>
            <a:ext cx="5334000" cy="3124199"/>
          </a:xfrm>
          <a:prstGeom prst="rect">
            <a:avLst/>
          </a:prstGeom>
        </p:spPr>
        <p:style>
          <a:lnRef idx="1">
            <a:schemeClr val="accent1"/>
          </a:lnRef>
          <a:fillRef idx="2">
            <a:schemeClr val="accent1"/>
          </a:fillRef>
          <a:effectRef idx="1">
            <a:schemeClr val="accent1"/>
          </a:effectRef>
          <a:fontRef idx="minor">
            <a:schemeClr val="dk1"/>
          </a:fontRef>
        </p:style>
        <p:txBody>
          <a:bodyPr lIns="0" rIns="0" rtlCol="0" anchor="ctr"/>
          <a:lstStyle/>
          <a:p>
            <a:pPr algn="ctr"/>
            <a:endParaRPr lang="en-US" sz="2000">
              <a:latin typeface="Calibri" pitchFamily="34" charset="0"/>
            </a:endParaRPr>
          </a:p>
        </p:txBody>
      </p:sp>
      <p:sp>
        <p:nvSpPr>
          <p:cNvPr id="66" name="Freeform 65"/>
          <p:cNvSpPr/>
          <p:nvPr/>
        </p:nvSpPr>
        <p:spPr>
          <a:xfrm>
            <a:off x="1312178" y="2747165"/>
            <a:ext cx="2560320" cy="3096606"/>
          </a:xfrm>
          <a:custGeom>
            <a:avLst/>
            <a:gdLst>
              <a:gd name="connsiteX0" fmla="*/ 0 w 1988190"/>
              <a:gd name="connsiteY0" fmla="*/ 2684477 h 2684477"/>
              <a:gd name="connsiteX1" fmla="*/ 1988190 w 1988190"/>
              <a:gd name="connsiteY1" fmla="*/ 0 h 2684477"/>
              <a:gd name="connsiteX2" fmla="*/ 8389 w 1988190"/>
              <a:gd name="connsiteY2" fmla="*/ 0 h 2684477"/>
              <a:gd name="connsiteX3" fmla="*/ 0 w 1988190"/>
              <a:gd name="connsiteY3" fmla="*/ 2684477 h 2684477"/>
            </a:gdLst>
            <a:ahLst/>
            <a:cxnLst>
              <a:cxn ang="0">
                <a:pos x="connsiteX0" y="connsiteY0"/>
              </a:cxn>
              <a:cxn ang="0">
                <a:pos x="connsiteX1" y="connsiteY1"/>
              </a:cxn>
              <a:cxn ang="0">
                <a:pos x="connsiteX2" y="connsiteY2"/>
              </a:cxn>
              <a:cxn ang="0">
                <a:pos x="connsiteX3" y="connsiteY3"/>
              </a:cxn>
            </a:cxnLst>
            <a:rect l="l" t="t" r="r" b="b"/>
            <a:pathLst>
              <a:path w="1988190" h="2684477">
                <a:moveTo>
                  <a:pt x="0" y="2684477"/>
                </a:moveTo>
                <a:lnTo>
                  <a:pt x="1988190" y="0"/>
                </a:lnTo>
                <a:lnTo>
                  <a:pt x="8389" y="0"/>
                </a:lnTo>
                <a:cubicBezTo>
                  <a:pt x="5593" y="897622"/>
                  <a:pt x="2796" y="1795244"/>
                  <a:pt x="0" y="2684477"/>
                </a:cubicBezTo>
                <a:close/>
              </a:path>
            </a:pathLst>
          </a:custGeom>
        </p:spPr>
        <p:style>
          <a:lnRef idx="1">
            <a:schemeClr val="accent2"/>
          </a:lnRef>
          <a:fillRef idx="2">
            <a:schemeClr val="accent2"/>
          </a:fillRef>
          <a:effectRef idx="1">
            <a:schemeClr val="accent2"/>
          </a:effectRef>
          <a:fontRef idx="minor">
            <a:schemeClr val="dk1"/>
          </a:fontRef>
        </p:style>
        <p:txBody>
          <a:bodyPr lIns="0" rIns="0" rtlCol="0" anchor="ctr"/>
          <a:lstStyle/>
          <a:p>
            <a:pPr algn="ctr"/>
            <a:endParaRPr lang="en-US" sz="2000">
              <a:latin typeface="Calibri" pitchFamily="34" charset="0"/>
            </a:endParaRPr>
          </a:p>
        </p:txBody>
      </p:sp>
      <p:sp>
        <p:nvSpPr>
          <p:cNvPr id="67" name="Freeform 66"/>
          <p:cNvSpPr/>
          <p:nvPr/>
        </p:nvSpPr>
        <p:spPr>
          <a:xfrm rot="16200000" flipV="1">
            <a:off x="2447142" y="1626421"/>
            <a:ext cx="3114403" cy="5333999"/>
          </a:xfrm>
          <a:custGeom>
            <a:avLst/>
            <a:gdLst>
              <a:gd name="connsiteX0" fmla="*/ 0 w 1988190"/>
              <a:gd name="connsiteY0" fmla="*/ 2684477 h 2684477"/>
              <a:gd name="connsiteX1" fmla="*/ 1988190 w 1988190"/>
              <a:gd name="connsiteY1" fmla="*/ 0 h 2684477"/>
              <a:gd name="connsiteX2" fmla="*/ 8389 w 1988190"/>
              <a:gd name="connsiteY2" fmla="*/ 0 h 2684477"/>
              <a:gd name="connsiteX3" fmla="*/ 0 w 1988190"/>
              <a:gd name="connsiteY3" fmla="*/ 2684477 h 2684477"/>
            </a:gdLst>
            <a:ahLst/>
            <a:cxnLst>
              <a:cxn ang="0">
                <a:pos x="connsiteX0" y="connsiteY0"/>
              </a:cxn>
              <a:cxn ang="0">
                <a:pos x="connsiteX1" y="connsiteY1"/>
              </a:cxn>
              <a:cxn ang="0">
                <a:pos x="connsiteX2" y="connsiteY2"/>
              </a:cxn>
              <a:cxn ang="0">
                <a:pos x="connsiteX3" y="connsiteY3"/>
              </a:cxn>
            </a:cxnLst>
            <a:rect l="l" t="t" r="r" b="b"/>
            <a:pathLst>
              <a:path w="1988190" h="2684477">
                <a:moveTo>
                  <a:pt x="0" y="2684477"/>
                </a:moveTo>
                <a:lnTo>
                  <a:pt x="1988190" y="0"/>
                </a:lnTo>
                <a:lnTo>
                  <a:pt x="8389" y="0"/>
                </a:lnTo>
                <a:cubicBezTo>
                  <a:pt x="5593" y="897622"/>
                  <a:pt x="2796" y="1795244"/>
                  <a:pt x="0" y="2684477"/>
                </a:cubicBezTo>
                <a:close/>
              </a:path>
            </a:pathLst>
          </a:custGeom>
        </p:spPr>
        <p:style>
          <a:lnRef idx="1">
            <a:schemeClr val="accent3"/>
          </a:lnRef>
          <a:fillRef idx="2">
            <a:schemeClr val="accent3"/>
          </a:fillRef>
          <a:effectRef idx="1">
            <a:schemeClr val="accent3"/>
          </a:effectRef>
          <a:fontRef idx="minor">
            <a:schemeClr val="dk1"/>
          </a:fontRef>
        </p:style>
        <p:txBody>
          <a:bodyPr lIns="0" rIns="0" rtlCol="0" anchor="ctr"/>
          <a:lstStyle/>
          <a:p>
            <a:pPr algn="ctr"/>
            <a:endParaRPr lang="en-US" sz="2000">
              <a:latin typeface="Calibri" pitchFamily="34" charset="0"/>
            </a:endParaRPr>
          </a:p>
        </p:txBody>
      </p:sp>
      <p:sp>
        <p:nvSpPr>
          <p:cNvPr id="4" name="Content Placeholder 3"/>
          <p:cNvSpPr>
            <a:spLocks noGrp="1"/>
          </p:cNvSpPr>
          <p:nvPr>
            <p:ph sz="quarter" idx="10"/>
          </p:nvPr>
        </p:nvSpPr>
        <p:spPr/>
        <p:txBody>
          <a:bodyPr/>
          <a:lstStyle/>
          <a:p>
            <a:r>
              <a:rPr lang="en-US" dirty="0" smtClean="0"/>
              <a:t>[1] </a:t>
            </a:r>
            <a:r>
              <a:rPr lang="en-US" dirty="0" err="1" smtClean="0"/>
              <a:t>Jeffay</a:t>
            </a:r>
            <a:r>
              <a:rPr lang="en-US" dirty="0" smtClean="0"/>
              <a:t>, K. “Issues in Multimedia Delivery Over Today’s Internet,” IEEE Multimedia Tutorial, 1998.</a:t>
            </a:r>
          </a:p>
          <a:p>
            <a:r>
              <a:rPr lang="en-US" dirty="0" smtClean="0"/>
              <a:t>[2] Le, L., </a:t>
            </a:r>
            <a:r>
              <a:rPr lang="en-US" dirty="0" err="1" smtClean="0"/>
              <a:t>Aikat</a:t>
            </a:r>
            <a:r>
              <a:rPr lang="en-US" dirty="0" smtClean="0"/>
              <a:t>, J., </a:t>
            </a:r>
            <a:r>
              <a:rPr lang="en-US" dirty="0" err="1" smtClean="0"/>
              <a:t>Jeffay</a:t>
            </a:r>
            <a:r>
              <a:rPr lang="en-US" dirty="0" smtClean="0"/>
              <a:t>, K., and Smith, D. “Differential Congestion Notification: Taming the Elephants,” ICNP, 2004.</a:t>
            </a:r>
            <a:endParaRPr lang="en-US" dirty="0"/>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38</a:t>
            </a:fld>
            <a:endParaRPr kumimoji="0" lang="en-US" sz="1400" b="1" dirty="0">
              <a:solidFill>
                <a:srgbClr val="FFFFFF"/>
              </a:solidFill>
            </a:endParaRPr>
          </a:p>
        </p:txBody>
      </p:sp>
      <p:sp>
        <p:nvSpPr>
          <p:cNvPr id="8" name="Title 1"/>
          <p:cNvSpPr>
            <a:spLocks noGrp="1"/>
          </p:cNvSpPr>
          <p:nvPr>
            <p:ph type="title"/>
          </p:nvPr>
        </p:nvSpPr>
        <p:spPr>
          <a:xfrm>
            <a:off x="457200" y="76200"/>
            <a:ext cx="8229600" cy="868362"/>
          </a:xfrm>
        </p:spPr>
        <p:txBody>
          <a:bodyPr>
            <a:normAutofit fontScale="90000"/>
          </a:bodyPr>
          <a:lstStyle/>
          <a:p>
            <a:r>
              <a:rPr lang="en-US" dirty="0" smtClean="0"/>
              <a:t>Improving Performance in</a:t>
            </a:r>
            <a:br>
              <a:rPr lang="en-US" dirty="0" smtClean="0"/>
            </a:br>
            <a:r>
              <a:rPr lang="en-US" dirty="0" smtClean="0"/>
              <a:t>Multimedia Networking</a:t>
            </a:r>
            <a:endParaRPr lang="en-US" baseline="30000" dirty="0" smtClean="0"/>
          </a:p>
        </p:txBody>
      </p:sp>
      <p:cxnSp>
        <p:nvCxnSpPr>
          <p:cNvPr id="34" name="Straight Arrow Connector 33"/>
          <p:cNvCxnSpPr/>
          <p:nvPr/>
        </p:nvCxnSpPr>
        <p:spPr>
          <a:xfrm>
            <a:off x="1295400" y="5867400"/>
            <a:ext cx="5791200" cy="158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41" name="Straight Arrow Connector 40"/>
          <p:cNvCxnSpPr/>
          <p:nvPr/>
        </p:nvCxnSpPr>
        <p:spPr>
          <a:xfrm rot="5400000" flipH="1" flipV="1">
            <a:off x="-496094" y="4076700"/>
            <a:ext cx="3582194" cy="79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54" name="Rectangle 53"/>
          <p:cNvSpPr/>
          <p:nvPr/>
        </p:nvSpPr>
        <p:spPr>
          <a:xfrm>
            <a:off x="457200" y="1371600"/>
            <a:ext cx="1676400" cy="762000"/>
          </a:xfrm>
          <a:prstGeom prst="rect">
            <a:avLst/>
          </a:prstGeom>
        </p:spPr>
        <p:style>
          <a:lnRef idx="2">
            <a:schemeClr val="accent1"/>
          </a:lnRef>
          <a:fillRef idx="1">
            <a:schemeClr val="lt1"/>
          </a:fillRef>
          <a:effectRef idx="0">
            <a:schemeClr val="accent1"/>
          </a:effectRef>
          <a:fontRef idx="minor">
            <a:schemeClr val="dk1"/>
          </a:fontRef>
        </p:style>
        <p:txBody>
          <a:bodyPr lIns="0" rIns="0" rtlCol="0" anchor="ctr"/>
          <a:lstStyle/>
          <a:p>
            <a:pPr algn="ctr"/>
            <a:r>
              <a:rPr lang="en-US" sz="2000" dirty="0" smtClean="0">
                <a:latin typeface="Calibri" pitchFamily="34" charset="0"/>
              </a:rPr>
              <a:t>Performance Requirements</a:t>
            </a:r>
            <a:endParaRPr lang="en-US" sz="2000" dirty="0">
              <a:latin typeface="Calibri" pitchFamily="34" charset="0"/>
            </a:endParaRPr>
          </a:p>
        </p:txBody>
      </p:sp>
      <p:sp>
        <p:nvSpPr>
          <p:cNvPr id="15" name="Rectangle 14"/>
          <p:cNvSpPr/>
          <p:nvPr/>
        </p:nvSpPr>
        <p:spPr>
          <a:xfrm>
            <a:off x="6858000" y="2743200"/>
            <a:ext cx="1828800" cy="609600"/>
          </a:xfrm>
          <a:prstGeom prst="rect">
            <a:avLst/>
          </a:prstGeom>
        </p:spPr>
        <p:style>
          <a:lnRef idx="1">
            <a:schemeClr val="accent2"/>
          </a:lnRef>
          <a:fillRef idx="2">
            <a:schemeClr val="accent2"/>
          </a:fillRef>
          <a:effectRef idx="1">
            <a:schemeClr val="accent2"/>
          </a:effectRef>
          <a:fontRef idx="minor">
            <a:schemeClr val="dk1"/>
          </a:fontRef>
        </p:style>
        <p:txBody>
          <a:bodyPr lIns="0" rIns="0" rtlCol="0" anchor="ctr"/>
          <a:lstStyle/>
          <a:p>
            <a:pPr algn="ctr"/>
            <a:r>
              <a:rPr lang="en-US" sz="2000" dirty="0" smtClean="0">
                <a:latin typeface="Calibri" pitchFamily="34" charset="0"/>
              </a:rPr>
              <a:t>Insufficient Resources</a:t>
            </a:r>
            <a:endParaRPr lang="en-US" sz="2000" dirty="0">
              <a:latin typeface="Calibri" pitchFamily="34" charset="0"/>
            </a:endParaRPr>
          </a:p>
        </p:txBody>
      </p:sp>
      <p:sp>
        <p:nvSpPr>
          <p:cNvPr id="16" name="Rectangle 15"/>
          <p:cNvSpPr/>
          <p:nvPr/>
        </p:nvSpPr>
        <p:spPr>
          <a:xfrm>
            <a:off x="6858000" y="4114800"/>
            <a:ext cx="1828800" cy="609600"/>
          </a:xfrm>
          <a:prstGeom prst="rect">
            <a:avLst/>
          </a:prstGeom>
        </p:spPr>
        <p:style>
          <a:lnRef idx="1">
            <a:schemeClr val="accent3"/>
          </a:lnRef>
          <a:fillRef idx="2">
            <a:schemeClr val="accent3"/>
          </a:fillRef>
          <a:effectRef idx="1">
            <a:schemeClr val="accent3"/>
          </a:effectRef>
          <a:fontRef idx="minor">
            <a:schemeClr val="dk1"/>
          </a:fontRef>
        </p:style>
        <p:txBody>
          <a:bodyPr lIns="0" rIns="0" rtlCol="0" anchor="ctr"/>
          <a:lstStyle/>
          <a:p>
            <a:pPr algn="ctr"/>
            <a:r>
              <a:rPr lang="en-US" sz="2000" dirty="0" smtClean="0">
                <a:latin typeface="Calibri" pitchFamily="34" charset="0"/>
              </a:rPr>
              <a:t>Abundant Resources</a:t>
            </a:r>
            <a:endParaRPr lang="en-US" sz="2000" dirty="0">
              <a:latin typeface="Calibri" pitchFamily="34" charset="0"/>
            </a:endParaRPr>
          </a:p>
        </p:txBody>
      </p:sp>
      <p:sp>
        <p:nvSpPr>
          <p:cNvPr id="17" name="Rectangle 16"/>
          <p:cNvSpPr/>
          <p:nvPr/>
        </p:nvSpPr>
        <p:spPr>
          <a:xfrm>
            <a:off x="6858000" y="3429000"/>
            <a:ext cx="1828800" cy="609600"/>
          </a:xfrm>
          <a:prstGeom prst="rect">
            <a:avLst/>
          </a:prstGeom>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sz="2000" dirty="0" smtClean="0">
                <a:latin typeface="Calibri" pitchFamily="34" charset="0"/>
              </a:rPr>
              <a:t>Sufficient but Scarce Resources </a:t>
            </a:r>
            <a:endParaRPr lang="en-US" sz="2000" dirty="0">
              <a:latin typeface="Calibri" pitchFamily="34" charset="0"/>
            </a:endParaRPr>
          </a:p>
        </p:txBody>
      </p:sp>
      <p:sp>
        <p:nvSpPr>
          <p:cNvPr id="18" name="Rectangle 17"/>
          <p:cNvSpPr/>
          <p:nvPr/>
        </p:nvSpPr>
        <p:spPr>
          <a:xfrm>
            <a:off x="1447800" y="2819400"/>
            <a:ext cx="1828800" cy="609600"/>
          </a:xfrm>
          <a:prstGeom prst="rect">
            <a:avLst/>
          </a:prstGeom>
        </p:spPr>
        <p:style>
          <a:lnRef idx="1">
            <a:schemeClr val="accent2"/>
          </a:lnRef>
          <a:fillRef idx="2">
            <a:schemeClr val="accent2"/>
          </a:fillRef>
          <a:effectRef idx="1">
            <a:schemeClr val="accent2"/>
          </a:effectRef>
          <a:fontRef idx="minor">
            <a:schemeClr val="dk1"/>
          </a:fontRef>
        </p:style>
        <p:txBody>
          <a:bodyPr lIns="0" rIns="0" rtlCol="0" anchor="ctr"/>
          <a:lstStyle/>
          <a:p>
            <a:pPr algn="ctr"/>
            <a:r>
              <a:rPr lang="en-US" sz="2000" dirty="0" smtClean="0">
                <a:latin typeface="Calibri" pitchFamily="34" charset="0"/>
              </a:rPr>
              <a:t>&gt;98% Bandwidth Utilization</a:t>
            </a:r>
            <a:endParaRPr lang="en-US" sz="2000" baseline="30000" dirty="0">
              <a:latin typeface="Calibri" pitchFamily="34" charset="0"/>
            </a:endParaRPr>
          </a:p>
        </p:txBody>
      </p:sp>
      <p:sp>
        <p:nvSpPr>
          <p:cNvPr id="19" name="Rectangle 18"/>
          <p:cNvSpPr/>
          <p:nvPr/>
        </p:nvSpPr>
        <p:spPr>
          <a:xfrm>
            <a:off x="4724400" y="5181600"/>
            <a:ext cx="1828800" cy="609600"/>
          </a:xfrm>
          <a:prstGeom prst="rect">
            <a:avLst/>
          </a:prstGeom>
        </p:spPr>
        <p:style>
          <a:lnRef idx="1">
            <a:schemeClr val="accent3"/>
          </a:lnRef>
          <a:fillRef idx="2">
            <a:schemeClr val="accent3"/>
          </a:fillRef>
          <a:effectRef idx="1">
            <a:schemeClr val="accent3"/>
          </a:effectRef>
          <a:fontRef idx="minor">
            <a:schemeClr val="dk1"/>
          </a:fontRef>
        </p:style>
        <p:txBody>
          <a:bodyPr lIns="0" rIns="0" rtlCol="0" anchor="ctr"/>
          <a:lstStyle/>
          <a:p>
            <a:pPr algn="ctr"/>
            <a:r>
              <a:rPr lang="en-US" sz="2000" dirty="0" smtClean="0">
                <a:latin typeface="Calibri" pitchFamily="34" charset="0"/>
              </a:rPr>
              <a:t>&lt;90% Bandwidth Utilization</a:t>
            </a:r>
            <a:endParaRPr lang="en-US" sz="2000" baseline="30000" dirty="0">
              <a:latin typeface="Calibri" pitchFamily="34" charset="0"/>
            </a:endParaRPr>
          </a:p>
        </p:txBody>
      </p:sp>
      <p:sp>
        <p:nvSpPr>
          <p:cNvPr id="20" name="Rectangle 19"/>
          <p:cNvSpPr/>
          <p:nvPr/>
        </p:nvSpPr>
        <p:spPr>
          <a:xfrm>
            <a:off x="3733800" y="2819400"/>
            <a:ext cx="1981200" cy="609600"/>
          </a:xfrm>
          <a:prstGeom prst="rect">
            <a:avLst/>
          </a:prstGeom>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sz="2000" dirty="0" smtClean="0">
                <a:latin typeface="Calibri" pitchFamily="34" charset="0"/>
              </a:rPr>
              <a:t>90-98% Bandwidth Utilization</a:t>
            </a:r>
            <a:endParaRPr lang="en-US" sz="2000" baseline="30000" dirty="0">
              <a:latin typeface="Calibri" pitchFamily="34" charset="0"/>
            </a:endParaRPr>
          </a:p>
        </p:txBody>
      </p:sp>
      <p:sp>
        <p:nvSpPr>
          <p:cNvPr id="21" name="Rectangle 20"/>
          <p:cNvSpPr/>
          <p:nvPr/>
        </p:nvSpPr>
        <p:spPr>
          <a:xfrm>
            <a:off x="2209800" y="1371600"/>
            <a:ext cx="4419600" cy="990600"/>
          </a:xfrm>
          <a:prstGeom prst="rect">
            <a:avLst/>
          </a:prstGeom>
        </p:spPr>
        <p:style>
          <a:lnRef idx="2">
            <a:schemeClr val="accent1"/>
          </a:lnRef>
          <a:fillRef idx="1">
            <a:schemeClr val="lt1"/>
          </a:fillRef>
          <a:effectRef idx="0">
            <a:schemeClr val="accent1"/>
          </a:effectRef>
          <a:fontRef idx="minor">
            <a:schemeClr val="dk1"/>
          </a:fontRef>
        </p:style>
        <p:txBody>
          <a:bodyPr lIns="91440" rIns="0" rtlCol="0" anchor="ctr"/>
          <a:lstStyle/>
          <a:p>
            <a:pPr marL="342900" indent="-342900">
              <a:buAutoNum type="arabicParenR"/>
            </a:pPr>
            <a:r>
              <a:rPr lang="en-US" sz="2000" dirty="0" smtClean="0">
                <a:latin typeface="Calibri" pitchFamily="34" charset="0"/>
              </a:rPr>
              <a:t>End-to-end latency &lt;=250ms</a:t>
            </a:r>
            <a:r>
              <a:rPr lang="en-US" sz="2000" baseline="30000" dirty="0" smtClean="0">
                <a:latin typeface="Calibri" pitchFamily="34" charset="0"/>
              </a:rPr>
              <a:t>1</a:t>
            </a:r>
          </a:p>
          <a:p>
            <a:pPr marL="342900" indent="-342900">
              <a:buAutoNum type="arabicParenR"/>
            </a:pPr>
            <a:r>
              <a:rPr lang="en-US" sz="2000" dirty="0" smtClean="0">
                <a:latin typeface="Calibri" pitchFamily="34" charset="0"/>
              </a:rPr>
              <a:t>Video Frames per Second &gt;=10</a:t>
            </a:r>
            <a:r>
              <a:rPr lang="en-US" sz="2000" baseline="30000" dirty="0" smtClean="0">
                <a:latin typeface="Calibri" pitchFamily="34" charset="0"/>
              </a:rPr>
              <a:t>1</a:t>
            </a:r>
            <a:endParaRPr lang="en-US" sz="2000" dirty="0" smtClean="0">
              <a:latin typeface="Calibri" pitchFamily="34" charset="0"/>
            </a:endParaRPr>
          </a:p>
          <a:p>
            <a:pPr marL="342900" indent="-342900">
              <a:buAutoNum type="arabicParenR"/>
            </a:pPr>
            <a:r>
              <a:rPr lang="en-US" sz="2000" dirty="0" smtClean="0">
                <a:latin typeface="Calibri" pitchFamily="34" charset="0"/>
              </a:rPr>
              <a:t>Audio-video Sync [-80ms,+80ms]</a:t>
            </a:r>
            <a:r>
              <a:rPr lang="en-US" sz="2000" baseline="30000" dirty="0" smtClean="0">
                <a:latin typeface="Calibri" pitchFamily="34" charset="0"/>
              </a:rPr>
              <a:t>1</a:t>
            </a:r>
            <a:endParaRPr lang="en-US" sz="2000" dirty="0">
              <a:latin typeface="Calibri" pitchFamily="34" charset="0"/>
            </a:endParaRPr>
          </a:p>
        </p:txBody>
      </p:sp>
      <p:sp>
        <p:nvSpPr>
          <p:cNvPr id="22" name="Rectangle 21"/>
          <p:cNvSpPr/>
          <p:nvPr/>
        </p:nvSpPr>
        <p:spPr>
          <a:xfrm>
            <a:off x="3048000" y="3505200"/>
            <a:ext cx="2590800" cy="914400"/>
          </a:xfrm>
          <a:prstGeom prst="rect">
            <a:avLst/>
          </a:prstGeom>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sz="2000" dirty="0" smtClean="0">
                <a:latin typeface="Calibri" pitchFamily="34" charset="0"/>
              </a:rPr>
              <a:t>Need Congestion Control Algorithms to Satisfy Requirements</a:t>
            </a:r>
            <a:r>
              <a:rPr lang="en-US" sz="2000" baseline="30000" dirty="0" smtClean="0">
                <a:latin typeface="Calibri" pitchFamily="34" charset="0"/>
              </a:rPr>
              <a:t>2</a:t>
            </a:r>
            <a:endParaRPr lang="en-US" sz="2000" dirty="0">
              <a:latin typeface="Calibri" pitchFamily="34" charset="0"/>
            </a:endParaRPr>
          </a:p>
        </p:txBody>
      </p:sp>
      <p:sp>
        <p:nvSpPr>
          <p:cNvPr id="23" name="Rectangle 22"/>
          <p:cNvSpPr/>
          <p:nvPr/>
        </p:nvSpPr>
        <p:spPr>
          <a:xfrm>
            <a:off x="7162800" y="5486400"/>
            <a:ext cx="1524000" cy="762000"/>
          </a:xfrm>
          <a:prstGeom prst="rect">
            <a:avLst/>
          </a:prstGeom>
        </p:spPr>
        <p:style>
          <a:lnRef idx="2">
            <a:schemeClr val="accent1"/>
          </a:lnRef>
          <a:fillRef idx="1">
            <a:schemeClr val="lt1"/>
          </a:fillRef>
          <a:effectRef idx="0">
            <a:schemeClr val="accent1"/>
          </a:effectRef>
          <a:fontRef idx="minor">
            <a:schemeClr val="dk1"/>
          </a:fontRef>
        </p:style>
        <p:txBody>
          <a:bodyPr lIns="0" rIns="0" rtlCol="0" anchor="ctr"/>
          <a:lstStyle/>
          <a:p>
            <a:pPr algn="ctr"/>
            <a:r>
              <a:rPr lang="en-US" sz="2000" dirty="0" smtClean="0">
                <a:latin typeface="Calibri" pitchFamily="34" charset="0"/>
              </a:rPr>
              <a:t>Resources</a:t>
            </a:r>
            <a:endParaRPr lang="en-US" sz="2000" dirty="0">
              <a:latin typeface="Calibri" pitchFamily="34" charset="0"/>
            </a:endParaRPr>
          </a:p>
        </p:txBody>
      </p:sp>
      <p:pic>
        <p:nvPicPr>
          <p:cNvPr id="24" name="~PP2424.WAV">
            <a:hlinkClick r:id="" action="ppaction://media"/>
          </p:cNvPr>
          <p:cNvPicPr>
            <a:picLocks noRot="1" noChangeAspect="1"/>
          </p:cNvPicPr>
          <p:nvPr>
            <a:wavAudioFile r:embed="rId2" name="~PP2424.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2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2" fill="hold" display="0">
                  <p:stCondLst>
                    <p:cond delay="indefinite"/>
                  </p:stCondLst>
                  <p:endCondLst>
                    <p:cond evt="onPrev" delay="0">
                      <p:tgtEl>
                        <p:sldTgt/>
                      </p:tgtEl>
                    </p:cond>
                    <p:cond evt="onStopAudio" delay="0">
                      <p:tgtEl>
                        <p:sldTgt/>
                      </p:tgtEl>
                    </p:cond>
                  </p:endCondLst>
                </p:cTn>
                <p:tgtEl>
                  <p:spTgt spid="24"/>
                </p:tgtEl>
              </p:cMediaNode>
            </p:audio>
          </p:childTnLst>
        </p:cTn>
      </p:par>
    </p:tnLst>
    <p:bldLst>
      <p:bldP spid="18" grpId="0" animBg="1"/>
      <p:bldP spid="19" grpId="0" animBg="1"/>
      <p:bldP spid="20" grpId="0" animBg="1"/>
      <p:bldP spid="21" grpId="0" animBg="1"/>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p:cNvSpPr/>
          <p:nvPr/>
        </p:nvSpPr>
        <p:spPr>
          <a:xfrm>
            <a:off x="1308683" y="2747205"/>
            <a:ext cx="5352176" cy="3099816"/>
          </a:xfrm>
          <a:custGeom>
            <a:avLst/>
            <a:gdLst>
              <a:gd name="connsiteX0" fmla="*/ 0 w 5352176"/>
              <a:gd name="connsiteY0" fmla="*/ 3129093 h 3129093"/>
              <a:gd name="connsiteX1" fmla="*/ 2575420 w 5352176"/>
              <a:gd name="connsiteY1" fmla="*/ 0 h 3129093"/>
              <a:gd name="connsiteX2" fmla="*/ 5352176 w 5352176"/>
              <a:gd name="connsiteY2" fmla="*/ 8389 h 3129093"/>
              <a:gd name="connsiteX3" fmla="*/ 0 w 5352176"/>
              <a:gd name="connsiteY3" fmla="*/ 3129093 h 3129093"/>
            </a:gdLst>
            <a:ahLst/>
            <a:cxnLst>
              <a:cxn ang="0">
                <a:pos x="connsiteX0" y="connsiteY0"/>
              </a:cxn>
              <a:cxn ang="0">
                <a:pos x="connsiteX1" y="connsiteY1"/>
              </a:cxn>
              <a:cxn ang="0">
                <a:pos x="connsiteX2" y="connsiteY2"/>
              </a:cxn>
              <a:cxn ang="0">
                <a:pos x="connsiteX3" y="connsiteY3"/>
              </a:cxn>
            </a:cxnLst>
            <a:rect l="l" t="t" r="r" b="b"/>
            <a:pathLst>
              <a:path w="5352176" h="3129093">
                <a:moveTo>
                  <a:pt x="0" y="3129093"/>
                </a:moveTo>
                <a:lnTo>
                  <a:pt x="2575420" y="0"/>
                </a:lnTo>
                <a:lnTo>
                  <a:pt x="5352176" y="8389"/>
                </a:lnTo>
                <a:lnTo>
                  <a:pt x="0" y="3129093"/>
                </a:lnTo>
                <a:close/>
              </a:path>
            </a:pathLst>
          </a:cu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6" name="Freeform 65"/>
          <p:cNvSpPr/>
          <p:nvPr/>
        </p:nvSpPr>
        <p:spPr>
          <a:xfrm>
            <a:off x="1312178" y="2745577"/>
            <a:ext cx="2560320" cy="3096606"/>
          </a:xfrm>
          <a:custGeom>
            <a:avLst/>
            <a:gdLst>
              <a:gd name="connsiteX0" fmla="*/ 0 w 1988190"/>
              <a:gd name="connsiteY0" fmla="*/ 2684477 h 2684477"/>
              <a:gd name="connsiteX1" fmla="*/ 1988190 w 1988190"/>
              <a:gd name="connsiteY1" fmla="*/ 0 h 2684477"/>
              <a:gd name="connsiteX2" fmla="*/ 8389 w 1988190"/>
              <a:gd name="connsiteY2" fmla="*/ 0 h 2684477"/>
              <a:gd name="connsiteX3" fmla="*/ 0 w 1988190"/>
              <a:gd name="connsiteY3" fmla="*/ 2684477 h 2684477"/>
            </a:gdLst>
            <a:ahLst/>
            <a:cxnLst>
              <a:cxn ang="0">
                <a:pos x="connsiteX0" y="connsiteY0"/>
              </a:cxn>
              <a:cxn ang="0">
                <a:pos x="connsiteX1" y="connsiteY1"/>
              </a:cxn>
              <a:cxn ang="0">
                <a:pos x="connsiteX2" y="connsiteY2"/>
              </a:cxn>
              <a:cxn ang="0">
                <a:pos x="connsiteX3" y="connsiteY3"/>
              </a:cxn>
            </a:cxnLst>
            <a:rect l="l" t="t" r="r" b="b"/>
            <a:pathLst>
              <a:path w="1988190" h="2684477">
                <a:moveTo>
                  <a:pt x="0" y="2684477"/>
                </a:moveTo>
                <a:lnTo>
                  <a:pt x="1988190" y="0"/>
                </a:lnTo>
                <a:lnTo>
                  <a:pt x="8389" y="0"/>
                </a:lnTo>
                <a:cubicBezTo>
                  <a:pt x="5593" y="897622"/>
                  <a:pt x="2796" y="1795244"/>
                  <a:pt x="0" y="2684477"/>
                </a:cubicBezTo>
                <a:close/>
              </a:path>
            </a:pathLst>
          </a:cu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7" name="Freeform 66"/>
          <p:cNvSpPr/>
          <p:nvPr/>
        </p:nvSpPr>
        <p:spPr>
          <a:xfrm rot="16200000" flipV="1">
            <a:off x="2447142" y="1624833"/>
            <a:ext cx="3114403" cy="5333999"/>
          </a:xfrm>
          <a:custGeom>
            <a:avLst/>
            <a:gdLst>
              <a:gd name="connsiteX0" fmla="*/ 0 w 1988190"/>
              <a:gd name="connsiteY0" fmla="*/ 2684477 h 2684477"/>
              <a:gd name="connsiteX1" fmla="*/ 1988190 w 1988190"/>
              <a:gd name="connsiteY1" fmla="*/ 0 h 2684477"/>
              <a:gd name="connsiteX2" fmla="*/ 8389 w 1988190"/>
              <a:gd name="connsiteY2" fmla="*/ 0 h 2684477"/>
              <a:gd name="connsiteX3" fmla="*/ 0 w 1988190"/>
              <a:gd name="connsiteY3" fmla="*/ 2684477 h 2684477"/>
            </a:gdLst>
            <a:ahLst/>
            <a:cxnLst>
              <a:cxn ang="0">
                <a:pos x="connsiteX0" y="connsiteY0"/>
              </a:cxn>
              <a:cxn ang="0">
                <a:pos x="connsiteX1" y="connsiteY1"/>
              </a:cxn>
              <a:cxn ang="0">
                <a:pos x="connsiteX2" y="connsiteY2"/>
              </a:cxn>
              <a:cxn ang="0">
                <a:pos x="connsiteX3" y="connsiteY3"/>
              </a:cxn>
            </a:cxnLst>
            <a:rect l="l" t="t" r="r" b="b"/>
            <a:pathLst>
              <a:path w="1988190" h="2684477">
                <a:moveTo>
                  <a:pt x="0" y="2684477"/>
                </a:moveTo>
                <a:lnTo>
                  <a:pt x="1988190" y="0"/>
                </a:lnTo>
                <a:lnTo>
                  <a:pt x="8389" y="0"/>
                </a:lnTo>
                <a:cubicBezTo>
                  <a:pt x="5593" y="897622"/>
                  <a:pt x="2796" y="1795244"/>
                  <a:pt x="0" y="2684477"/>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 name="Content Placeholder 3"/>
          <p:cNvSpPr>
            <a:spLocks noGrp="1"/>
          </p:cNvSpPr>
          <p:nvPr>
            <p:ph sz="quarter" idx="10"/>
          </p:nvPr>
        </p:nvSpPr>
        <p:spPr/>
        <p:txBody>
          <a:bodyPr/>
          <a:lstStyle/>
          <a:p>
            <a:endParaRPr lang="en-US" dirty="0"/>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39</a:t>
            </a:fld>
            <a:endParaRPr kumimoji="0" lang="en-US" sz="1400" b="1" dirty="0">
              <a:solidFill>
                <a:srgbClr val="FFFFFF"/>
              </a:solidFill>
            </a:endParaRPr>
          </a:p>
        </p:txBody>
      </p:sp>
      <p:sp>
        <p:nvSpPr>
          <p:cNvPr id="8" name="Title 1"/>
          <p:cNvSpPr>
            <a:spLocks noGrp="1"/>
          </p:cNvSpPr>
          <p:nvPr>
            <p:ph type="title"/>
          </p:nvPr>
        </p:nvSpPr>
        <p:spPr>
          <a:xfrm>
            <a:off x="457200" y="76200"/>
            <a:ext cx="8229600" cy="868362"/>
          </a:xfrm>
        </p:spPr>
        <p:txBody>
          <a:bodyPr>
            <a:normAutofit fontScale="90000"/>
          </a:bodyPr>
          <a:lstStyle/>
          <a:p>
            <a:pPr eaLnBrk="1" hangingPunct="1"/>
            <a:r>
              <a:rPr lang="en-US" dirty="0" smtClean="0"/>
              <a:t>Window of Opportunity in </a:t>
            </a:r>
            <a:br>
              <a:rPr lang="en-US" dirty="0" smtClean="0"/>
            </a:br>
            <a:r>
              <a:rPr lang="en-US" dirty="0" smtClean="0"/>
              <a:t>Collaborative Systems</a:t>
            </a:r>
            <a:endParaRPr lang="en-US" baseline="30000" dirty="0" smtClean="0"/>
          </a:p>
        </p:txBody>
      </p:sp>
      <p:cxnSp>
        <p:nvCxnSpPr>
          <p:cNvPr id="34" name="Straight Arrow Connector 33"/>
          <p:cNvCxnSpPr/>
          <p:nvPr/>
        </p:nvCxnSpPr>
        <p:spPr>
          <a:xfrm>
            <a:off x="1295400" y="5865812"/>
            <a:ext cx="5791200" cy="158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41" name="Straight Arrow Connector 40"/>
          <p:cNvCxnSpPr/>
          <p:nvPr/>
        </p:nvCxnSpPr>
        <p:spPr>
          <a:xfrm rot="5400000" flipH="1" flipV="1">
            <a:off x="-495300" y="4075906"/>
            <a:ext cx="3580606" cy="79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54" name="Rectangle 53"/>
          <p:cNvSpPr/>
          <p:nvPr/>
        </p:nvSpPr>
        <p:spPr>
          <a:xfrm>
            <a:off x="457200" y="1371600"/>
            <a:ext cx="1676400" cy="762000"/>
          </a:xfrm>
          <a:prstGeom prst="rect">
            <a:avLst/>
          </a:prstGeom>
        </p:spPr>
        <p:style>
          <a:lnRef idx="2">
            <a:schemeClr val="accent1"/>
          </a:lnRef>
          <a:fillRef idx="1">
            <a:schemeClr val="lt1"/>
          </a:fillRef>
          <a:effectRef idx="0">
            <a:schemeClr val="accent1"/>
          </a:effectRef>
          <a:fontRef idx="minor">
            <a:schemeClr val="dk1"/>
          </a:fontRef>
        </p:style>
        <p:txBody>
          <a:bodyPr lIns="0" rIns="0" rtlCol="0" anchor="ctr"/>
          <a:lstStyle/>
          <a:p>
            <a:pPr algn="ctr"/>
            <a:r>
              <a:rPr lang="en-US" sz="2000" dirty="0" smtClean="0">
                <a:latin typeface="Calibri" pitchFamily="34" charset="0"/>
              </a:rPr>
              <a:t>Performance Requirements</a:t>
            </a:r>
            <a:endParaRPr lang="en-US" sz="2000" dirty="0">
              <a:latin typeface="Calibri" pitchFamily="34" charset="0"/>
            </a:endParaRPr>
          </a:p>
        </p:txBody>
      </p:sp>
      <p:sp>
        <p:nvSpPr>
          <p:cNvPr id="15" name="Rectangle 14"/>
          <p:cNvSpPr/>
          <p:nvPr/>
        </p:nvSpPr>
        <p:spPr>
          <a:xfrm>
            <a:off x="6858000" y="2741612"/>
            <a:ext cx="1828800" cy="609600"/>
          </a:xfrm>
          <a:prstGeom prst="rect">
            <a:avLst/>
          </a:prstGeom>
        </p:spPr>
        <p:style>
          <a:lnRef idx="1">
            <a:schemeClr val="accent2"/>
          </a:lnRef>
          <a:fillRef idx="2">
            <a:schemeClr val="accent2"/>
          </a:fillRef>
          <a:effectRef idx="1">
            <a:schemeClr val="accent2"/>
          </a:effectRef>
          <a:fontRef idx="minor">
            <a:schemeClr val="dk1"/>
          </a:fontRef>
        </p:style>
        <p:txBody>
          <a:bodyPr lIns="0" rIns="0" rtlCol="0" anchor="ctr"/>
          <a:lstStyle/>
          <a:p>
            <a:pPr algn="ctr"/>
            <a:r>
              <a:rPr lang="en-US" sz="2000" dirty="0" smtClean="0">
                <a:latin typeface="Calibri" pitchFamily="34" charset="0"/>
              </a:rPr>
              <a:t>Insufficient Resources</a:t>
            </a:r>
            <a:endParaRPr lang="en-US" sz="2000" dirty="0">
              <a:latin typeface="Calibri" pitchFamily="34" charset="0"/>
            </a:endParaRPr>
          </a:p>
        </p:txBody>
      </p:sp>
      <p:sp>
        <p:nvSpPr>
          <p:cNvPr id="16" name="Rectangle 15"/>
          <p:cNvSpPr/>
          <p:nvPr/>
        </p:nvSpPr>
        <p:spPr>
          <a:xfrm>
            <a:off x="6858000" y="4113212"/>
            <a:ext cx="1828800" cy="609600"/>
          </a:xfrm>
          <a:prstGeom prst="rect">
            <a:avLst/>
          </a:prstGeom>
        </p:spPr>
        <p:style>
          <a:lnRef idx="1">
            <a:schemeClr val="accent3"/>
          </a:lnRef>
          <a:fillRef idx="2">
            <a:schemeClr val="accent3"/>
          </a:fillRef>
          <a:effectRef idx="1">
            <a:schemeClr val="accent3"/>
          </a:effectRef>
          <a:fontRef idx="minor">
            <a:schemeClr val="dk1"/>
          </a:fontRef>
        </p:style>
        <p:txBody>
          <a:bodyPr lIns="0" rIns="0" rtlCol="0" anchor="ctr"/>
          <a:lstStyle/>
          <a:p>
            <a:pPr algn="ctr"/>
            <a:r>
              <a:rPr lang="en-US" sz="2000" dirty="0" smtClean="0">
                <a:latin typeface="Calibri" pitchFamily="34" charset="0"/>
              </a:rPr>
              <a:t>Abundant Resources</a:t>
            </a:r>
            <a:endParaRPr lang="en-US" sz="2000" dirty="0">
              <a:latin typeface="Calibri" pitchFamily="34" charset="0"/>
            </a:endParaRPr>
          </a:p>
        </p:txBody>
      </p:sp>
      <p:sp>
        <p:nvSpPr>
          <p:cNvPr id="17" name="Rectangle 16"/>
          <p:cNvSpPr/>
          <p:nvPr/>
        </p:nvSpPr>
        <p:spPr>
          <a:xfrm>
            <a:off x="6858000" y="3427412"/>
            <a:ext cx="1828800" cy="609600"/>
          </a:xfrm>
          <a:prstGeom prst="rect">
            <a:avLst/>
          </a:prstGeom>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sz="2000" dirty="0" smtClean="0">
                <a:latin typeface="Calibri" pitchFamily="34" charset="0"/>
              </a:rPr>
              <a:t>Sufficient but Scarce Resources </a:t>
            </a:r>
            <a:endParaRPr lang="en-US" sz="2000" dirty="0">
              <a:latin typeface="Calibri" pitchFamily="34" charset="0"/>
            </a:endParaRPr>
          </a:p>
        </p:txBody>
      </p:sp>
      <p:sp>
        <p:nvSpPr>
          <p:cNvPr id="28" name="Rectangle 27"/>
          <p:cNvSpPr/>
          <p:nvPr/>
        </p:nvSpPr>
        <p:spPr>
          <a:xfrm>
            <a:off x="3733800" y="2817812"/>
            <a:ext cx="1828800" cy="609600"/>
          </a:xfrm>
          <a:prstGeom prst="rect">
            <a:avLst/>
          </a:prstGeom>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sz="2000" dirty="0" smtClean="0">
                <a:latin typeface="Calibri" pitchFamily="34" charset="0"/>
              </a:rPr>
              <a:t>Architecture and other changes</a:t>
            </a:r>
            <a:endParaRPr lang="en-US" sz="2000" dirty="0">
              <a:latin typeface="Calibri" pitchFamily="34" charset="0"/>
            </a:endParaRPr>
          </a:p>
        </p:txBody>
      </p:sp>
      <p:sp>
        <p:nvSpPr>
          <p:cNvPr id="18" name="Rectangle 17"/>
          <p:cNvSpPr/>
          <p:nvPr/>
        </p:nvSpPr>
        <p:spPr>
          <a:xfrm>
            <a:off x="7162800" y="5486400"/>
            <a:ext cx="1524000" cy="762000"/>
          </a:xfrm>
          <a:prstGeom prst="rect">
            <a:avLst/>
          </a:prstGeom>
        </p:spPr>
        <p:style>
          <a:lnRef idx="2">
            <a:schemeClr val="accent1"/>
          </a:lnRef>
          <a:fillRef idx="1">
            <a:schemeClr val="lt1"/>
          </a:fillRef>
          <a:effectRef idx="0">
            <a:schemeClr val="accent1"/>
          </a:effectRef>
          <a:fontRef idx="minor">
            <a:schemeClr val="dk1"/>
          </a:fontRef>
        </p:style>
        <p:txBody>
          <a:bodyPr lIns="0" rIns="0" rtlCol="0" anchor="ctr"/>
          <a:lstStyle/>
          <a:p>
            <a:pPr algn="ctr"/>
            <a:r>
              <a:rPr lang="en-US" sz="2000" dirty="0" smtClean="0">
                <a:latin typeface="Calibri" pitchFamily="34" charset="0"/>
              </a:rPr>
              <a:t>Resources</a:t>
            </a:r>
            <a:endParaRPr lang="en-US" sz="2000" dirty="0">
              <a:latin typeface="Calibri" pitchFamily="34" charset="0"/>
            </a:endParaRPr>
          </a:p>
        </p:txBody>
      </p:sp>
      <p:sp>
        <p:nvSpPr>
          <p:cNvPr id="19" name="Rectangle 18"/>
          <p:cNvSpPr/>
          <p:nvPr/>
        </p:nvSpPr>
        <p:spPr>
          <a:xfrm>
            <a:off x="2209800" y="1371600"/>
            <a:ext cx="4419600" cy="990600"/>
          </a:xfrm>
          <a:prstGeom prst="rect">
            <a:avLst/>
          </a:prstGeom>
        </p:spPr>
        <p:style>
          <a:lnRef idx="2">
            <a:schemeClr val="accent1"/>
          </a:lnRef>
          <a:fillRef idx="1">
            <a:schemeClr val="lt1"/>
          </a:fillRef>
          <a:effectRef idx="0">
            <a:schemeClr val="accent1"/>
          </a:effectRef>
          <a:fontRef idx="minor">
            <a:schemeClr val="dk1"/>
          </a:fontRef>
        </p:style>
        <p:txBody>
          <a:bodyPr lIns="91440" rIns="0" rtlCol="0" anchor="ctr"/>
          <a:lstStyle/>
          <a:p>
            <a:pPr marL="342900" indent="-342900">
              <a:buAutoNum type="arabicParenR"/>
            </a:pPr>
            <a:r>
              <a:rPr lang="en-US" sz="2000" dirty="0" smtClean="0">
                <a:latin typeface="Calibri" pitchFamily="34" charset="0"/>
              </a:rPr>
              <a:t>Local response time &lt;= 50-100 ms</a:t>
            </a:r>
            <a:endParaRPr lang="en-US" sz="2000" baseline="30000" dirty="0" smtClean="0">
              <a:latin typeface="Calibri" pitchFamily="34" charset="0"/>
            </a:endParaRPr>
          </a:p>
          <a:p>
            <a:pPr marL="342900" indent="-342900">
              <a:buAutoNum type="arabicParenR"/>
            </a:pPr>
            <a:r>
              <a:rPr lang="en-US" sz="2000" dirty="0" smtClean="0">
                <a:latin typeface="Calibri" pitchFamily="34" charset="0"/>
              </a:rPr>
              <a:t>Remote response time &lt;= 50-100ms</a:t>
            </a:r>
          </a:p>
        </p:txBody>
      </p:sp>
      <p:pic>
        <p:nvPicPr>
          <p:cNvPr id="20" name="~PP137.WAV">
            <a:hlinkClick r:id="" action="ppaction://media"/>
          </p:cNvPr>
          <p:cNvPicPr>
            <a:picLocks noRot="1" noChangeAspect="1"/>
          </p:cNvPicPr>
          <p:nvPr>
            <a:wavAudioFile r:embed="rId2" name="~PP137.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29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1000"/>
                                        <p:tgtEl>
                                          <p:spTgt spid="67"/>
                                        </p:tgtEl>
                                      </p:cBhvr>
                                    </p:animEffect>
                                    <p:set>
                                      <p:cBhvr>
                                        <p:cTn id="16" dur="1" fill="hold">
                                          <p:stCondLst>
                                            <p:cond delay="999"/>
                                          </p:stCondLst>
                                        </p:cTn>
                                        <p:tgtEl>
                                          <p:spTgt spid="6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66"/>
                                        </p:tgtEl>
                                      </p:cBhvr>
                                    </p:animEffect>
                                    <p:set>
                                      <p:cBhvr>
                                        <p:cTn id="19" dur="1" fill="hold">
                                          <p:stCondLst>
                                            <p:cond delay="999"/>
                                          </p:stCondLst>
                                        </p:cTn>
                                        <p:tgtEl>
                                          <p:spTgt spid="66"/>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2" fill="hold" display="0">
                  <p:stCondLst>
                    <p:cond delay="indefinite"/>
                  </p:stCondLst>
                  <p:endCondLst>
                    <p:cond evt="onPrev" delay="0">
                      <p:tgtEl>
                        <p:sldTgt/>
                      </p:tgtEl>
                    </p:cond>
                    <p:cond evt="onStopAudio" delay="0">
                      <p:tgtEl>
                        <p:sldTgt/>
                      </p:tgtEl>
                    </p:cond>
                  </p:endCondLst>
                </p:cTn>
                <p:tgtEl>
                  <p:spTgt spid="20"/>
                </p:tgtEl>
              </p:cMediaNode>
            </p:audio>
          </p:childTnLst>
        </p:cTn>
      </p:par>
    </p:tnLst>
    <p:bldLst>
      <p:bldP spid="66" grpId="0" animBg="1"/>
      <p:bldP spid="67" grpId="0" animBg="1"/>
      <p:bldP spid="2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Response Times</a:t>
            </a:r>
            <a:endParaRPr lang="en-US" dirty="0"/>
          </a:p>
        </p:txBody>
      </p:sp>
      <p:sp>
        <p:nvSpPr>
          <p:cNvPr id="4" name="Content Placeholder 3"/>
          <p:cNvSpPr>
            <a:spLocks noGrp="1"/>
          </p:cNvSpPr>
          <p:nvPr>
            <p:ph sz="quarter" idx="10"/>
          </p:nvPr>
        </p:nvSpPr>
        <p:spPr/>
        <p:txBody>
          <a:bodyPr/>
          <a:lstStyle/>
          <a:p>
            <a:r>
              <a:rPr lang="en-US" dirty="0" smtClean="0"/>
              <a:t>[1] C. A. Ellis and S. J. Gibbs, "Concurrency control in groupware systems," </a:t>
            </a:r>
            <a:r>
              <a:rPr lang="en-US" i="1" dirty="0" smtClean="0"/>
              <a:t>SIGMOD Record</a:t>
            </a:r>
            <a:r>
              <a:rPr lang="en-US" dirty="0" smtClean="0"/>
              <a:t>, vol. 18, no. 2, Jun. 1989.</a:t>
            </a:r>
            <a:endParaRPr lang="en-US" dirty="0"/>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4</a:t>
            </a:fld>
            <a:endParaRPr kumimoji="0" lang="en-US" sz="1400" b="1" dirty="0">
              <a:solidFill>
                <a:srgbClr val="FFFFFF"/>
              </a:solidFill>
            </a:endParaRPr>
          </a:p>
        </p:txBody>
      </p:sp>
      <p:grpSp>
        <p:nvGrpSpPr>
          <p:cNvPr id="3" name="Group 28"/>
          <p:cNvGrpSpPr/>
          <p:nvPr/>
        </p:nvGrpSpPr>
        <p:grpSpPr>
          <a:xfrm>
            <a:off x="762000" y="2362200"/>
            <a:ext cx="1295400" cy="1371600"/>
            <a:chOff x="457200" y="2743200"/>
            <a:chExt cx="1295400" cy="1295400"/>
          </a:xfrm>
        </p:grpSpPr>
        <p:pic>
          <p:nvPicPr>
            <p:cNvPr id="9" name="Picture 2" descr="C:\Users\Sasa\AppData\Local\Microsoft\Windows\Temporary Internet Files\Content.IE5\87189HBS\MCj04242360000[1].wmf"/>
            <p:cNvPicPr>
              <a:picLocks noChangeAspect="1" noChangeArrowheads="1"/>
            </p:cNvPicPr>
            <p:nvPr/>
          </p:nvPicPr>
          <p:blipFill>
            <a:blip r:embed="rId3" cstate="print"/>
            <a:srcRect/>
            <a:stretch>
              <a:fillRect/>
            </a:stretch>
          </p:blipFill>
          <p:spPr bwMode="auto">
            <a:xfrm>
              <a:off x="457200" y="2743200"/>
              <a:ext cx="1295400" cy="1295400"/>
            </a:xfrm>
            <a:prstGeom prst="rect">
              <a:avLst/>
            </a:prstGeom>
            <a:noFill/>
          </p:spPr>
        </p:pic>
        <p:sp>
          <p:nvSpPr>
            <p:cNvPr id="10" name="Rectangle 9"/>
            <p:cNvSpPr/>
            <p:nvPr/>
          </p:nvSpPr>
          <p:spPr>
            <a:xfrm>
              <a:off x="556846" y="2855433"/>
              <a:ext cx="1096108" cy="69752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ectangle 10"/>
            <p:cNvSpPr/>
            <p:nvPr/>
          </p:nvSpPr>
          <p:spPr>
            <a:xfrm>
              <a:off x="706315" y="2992315"/>
              <a:ext cx="348762" cy="199292"/>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990600" y="2057400"/>
            <a:ext cx="838200" cy="304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User</a:t>
            </a:r>
            <a:r>
              <a:rPr lang="en-US" baseline="-25000" dirty="0" smtClean="0"/>
              <a:t>1</a:t>
            </a:r>
            <a:endParaRPr lang="en-US" baseline="-25000" dirty="0"/>
          </a:p>
        </p:txBody>
      </p:sp>
      <p:grpSp>
        <p:nvGrpSpPr>
          <p:cNvPr id="6" name="Group 29"/>
          <p:cNvGrpSpPr/>
          <p:nvPr/>
        </p:nvGrpSpPr>
        <p:grpSpPr>
          <a:xfrm>
            <a:off x="6858000" y="2362200"/>
            <a:ext cx="1295400" cy="1371600"/>
            <a:chOff x="7086600" y="2743200"/>
            <a:chExt cx="1295400" cy="1295400"/>
          </a:xfrm>
        </p:grpSpPr>
        <p:pic>
          <p:nvPicPr>
            <p:cNvPr id="15" name="Picture 2" descr="C:\Users\Sasa\AppData\Local\Microsoft\Windows\Temporary Internet Files\Content.IE5\87189HBS\MCj04242360000[1].wmf"/>
            <p:cNvPicPr>
              <a:picLocks noChangeAspect="1" noChangeArrowheads="1"/>
            </p:cNvPicPr>
            <p:nvPr/>
          </p:nvPicPr>
          <p:blipFill>
            <a:blip r:embed="rId3" cstate="print"/>
            <a:srcRect/>
            <a:stretch>
              <a:fillRect/>
            </a:stretch>
          </p:blipFill>
          <p:spPr bwMode="auto">
            <a:xfrm>
              <a:off x="7086600" y="2743200"/>
              <a:ext cx="1295400" cy="1295400"/>
            </a:xfrm>
            <a:prstGeom prst="rect">
              <a:avLst/>
            </a:prstGeom>
            <a:noFill/>
          </p:spPr>
        </p:pic>
        <p:sp>
          <p:nvSpPr>
            <p:cNvPr id="16" name="Rectangle 15"/>
            <p:cNvSpPr/>
            <p:nvPr/>
          </p:nvSpPr>
          <p:spPr>
            <a:xfrm>
              <a:off x="7186246" y="2855433"/>
              <a:ext cx="1096108" cy="69752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Rectangle 16"/>
            <p:cNvSpPr/>
            <p:nvPr/>
          </p:nvSpPr>
          <p:spPr>
            <a:xfrm>
              <a:off x="7335715" y="2992315"/>
              <a:ext cx="348762" cy="199292"/>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p:cNvSpPr/>
          <p:nvPr/>
        </p:nvSpPr>
        <p:spPr>
          <a:xfrm>
            <a:off x="7543800" y="2590800"/>
            <a:ext cx="381000" cy="381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086600" y="2057400"/>
            <a:ext cx="838200" cy="3048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User</a:t>
            </a:r>
            <a:r>
              <a:rPr lang="en-US" baseline="-25000" dirty="0" smtClean="0"/>
              <a:t>3</a:t>
            </a:r>
            <a:endParaRPr lang="en-US" baseline="-25000" dirty="0"/>
          </a:p>
        </p:txBody>
      </p:sp>
      <p:cxnSp>
        <p:nvCxnSpPr>
          <p:cNvPr id="22" name="Straight Arrow Connector 21"/>
          <p:cNvCxnSpPr/>
          <p:nvPr/>
        </p:nvCxnSpPr>
        <p:spPr>
          <a:xfrm>
            <a:off x="457200" y="3886200"/>
            <a:ext cx="7772400" cy="1588"/>
          </a:xfrm>
          <a:prstGeom prst="straightConnector1">
            <a:avLst/>
          </a:prstGeom>
          <a:ln>
            <a:headEnd type="none"/>
            <a:tailEnd type="arrow"/>
          </a:ln>
        </p:spPr>
        <p:style>
          <a:lnRef idx="3">
            <a:schemeClr val="dk1"/>
          </a:lnRef>
          <a:fillRef idx="0">
            <a:schemeClr val="dk1"/>
          </a:fillRef>
          <a:effectRef idx="2">
            <a:schemeClr val="dk1"/>
          </a:effectRef>
          <a:fontRef idx="minor">
            <a:schemeClr val="tx1"/>
          </a:fontRef>
        </p:style>
      </p:cxnSp>
      <p:sp>
        <p:nvSpPr>
          <p:cNvPr id="23" name="Rectangle 22"/>
          <p:cNvSpPr/>
          <p:nvPr/>
        </p:nvSpPr>
        <p:spPr>
          <a:xfrm>
            <a:off x="8229600" y="3733800"/>
            <a:ext cx="838200" cy="30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time</a:t>
            </a:r>
            <a:endParaRPr lang="en-US" dirty="0"/>
          </a:p>
        </p:txBody>
      </p:sp>
      <p:sp>
        <p:nvSpPr>
          <p:cNvPr id="24" name="Rectangle 23"/>
          <p:cNvSpPr/>
          <p:nvPr/>
        </p:nvSpPr>
        <p:spPr>
          <a:xfrm>
            <a:off x="76200" y="4419600"/>
            <a:ext cx="2590800" cy="6096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Some User Enters Command</a:t>
            </a:r>
            <a:endParaRPr lang="en-US" dirty="0"/>
          </a:p>
        </p:txBody>
      </p:sp>
      <p:cxnSp>
        <p:nvCxnSpPr>
          <p:cNvPr id="25" name="Straight Arrow Connector 24"/>
          <p:cNvCxnSpPr>
            <a:stCxn id="24" idx="0"/>
            <a:endCxn id="28" idx="4"/>
          </p:cNvCxnSpPr>
          <p:nvPr/>
        </p:nvCxnSpPr>
        <p:spPr>
          <a:xfrm rot="5400000" flipH="1" flipV="1">
            <a:off x="1143000" y="4191000"/>
            <a:ext cx="457200" cy="158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26" name="Rectangle 25"/>
          <p:cNvSpPr/>
          <p:nvPr/>
        </p:nvSpPr>
        <p:spPr>
          <a:xfrm>
            <a:off x="6172200" y="4419600"/>
            <a:ext cx="2590800" cy="6096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Another User Sees Output for Command</a:t>
            </a:r>
            <a:endParaRPr lang="en-US" dirty="0"/>
          </a:p>
        </p:txBody>
      </p:sp>
      <p:cxnSp>
        <p:nvCxnSpPr>
          <p:cNvPr id="27" name="Straight Arrow Connector 26"/>
          <p:cNvCxnSpPr>
            <a:stCxn id="26" idx="0"/>
            <a:endCxn id="29" idx="4"/>
          </p:cNvCxnSpPr>
          <p:nvPr/>
        </p:nvCxnSpPr>
        <p:spPr>
          <a:xfrm rot="5400000" flipH="1" flipV="1">
            <a:off x="7239000" y="4191000"/>
            <a:ext cx="457200"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8" name="Oval 27"/>
          <p:cNvSpPr/>
          <p:nvPr/>
        </p:nvSpPr>
        <p:spPr>
          <a:xfrm>
            <a:off x="1295400" y="3810000"/>
            <a:ext cx="152400" cy="1524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9" name="Oval 28"/>
          <p:cNvSpPr/>
          <p:nvPr/>
        </p:nvSpPr>
        <p:spPr>
          <a:xfrm>
            <a:off x="7391400" y="3810000"/>
            <a:ext cx="152400" cy="1524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2" name="Rectangle 41"/>
          <p:cNvSpPr/>
          <p:nvPr/>
        </p:nvSpPr>
        <p:spPr>
          <a:xfrm>
            <a:off x="76200" y="5029200"/>
            <a:ext cx="2590800" cy="6096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t>Enters Command</a:t>
            </a:r>
          </a:p>
          <a:p>
            <a:pPr algn="ctr"/>
            <a:r>
              <a:rPr lang="en-US" dirty="0" smtClean="0"/>
              <a:t>‘Draw Red Circle’</a:t>
            </a:r>
            <a:endParaRPr lang="en-US" dirty="0"/>
          </a:p>
        </p:txBody>
      </p:sp>
      <p:sp>
        <p:nvSpPr>
          <p:cNvPr id="43" name="Rectangle 42"/>
          <p:cNvSpPr/>
          <p:nvPr/>
        </p:nvSpPr>
        <p:spPr>
          <a:xfrm>
            <a:off x="6172200" y="5029200"/>
            <a:ext cx="2590800"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User</a:t>
            </a:r>
            <a:r>
              <a:rPr lang="en-US" baseline="-25000" dirty="0" smtClean="0"/>
              <a:t>2</a:t>
            </a:r>
            <a:r>
              <a:rPr lang="en-US" dirty="0" smtClean="0"/>
              <a:t> Sees Red Circle</a:t>
            </a:r>
            <a:endParaRPr lang="en-US" dirty="0"/>
          </a:p>
        </p:txBody>
      </p:sp>
      <p:cxnSp>
        <p:nvCxnSpPr>
          <p:cNvPr id="47" name="Straight Arrow Connector 46"/>
          <p:cNvCxnSpPr/>
          <p:nvPr/>
        </p:nvCxnSpPr>
        <p:spPr>
          <a:xfrm>
            <a:off x="1447800" y="4191000"/>
            <a:ext cx="5943600" cy="1588"/>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48" name="Rectangle 47"/>
          <p:cNvSpPr/>
          <p:nvPr/>
        </p:nvSpPr>
        <p:spPr>
          <a:xfrm>
            <a:off x="2971800" y="3962400"/>
            <a:ext cx="28956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Remote Response Time</a:t>
            </a:r>
            <a:endParaRPr lang="en-US" dirty="0"/>
          </a:p>
        </p:txBody>
      </p:sp>
      <p:sp>
        <p:nvSpPr>
          <p:cNvPr id="30" name="Rectangle 29"/>
          <p:cNvSpPr/>
          <p:nvPr/>
        </p:nvSpPr>
        <p:spPr>
          <a:xfrm>
            <a:off x="1143000" y="1143000"/>
            <a:ext cx="66294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Remote Response Times</a:t>
            </a:r>
            <a:endParaRPr lang="en-US" dirty="0"/>
          </a:p>
        </p:txBody>
      </p:sp>
      <p:sp>
        <p:nvSpPr>
          <p:cNvPr id="31" name="Rectangle 30"/>
          <p:cNvSpPr/>
          <p:nvPr/>
        </p:nvSpPr>
        <p:spPr>
          <a:xfrm>
            <a:off x="3048000" y="1676400"/>
            <a:ext cx="28194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Also Important</a:t>
            </a:r>
            <a:r>
              <a:rPr lang="en-US" baseline="30000" dirty="0" smtClean="0"/>
              <a:t>1</a:t>
            </a:r>
            <a:endParaRPr lang="en-US" baseline="30000" dirty="0"/>
          </a:p>
        </p:txBody>
      </p:sp>
      <p:pic>
        <p:nvPicPr>
          <p:cNvPr id="32" name="~PP1214.WAV">
            <a:hlinkClick r:id="" action="ppaction://media"/>
          </p:cNvPr>
          <p:cNvPicPr>
            <a:picLocks noRot="1" noChangeAspect="1"/>
          </p:cNvPicPr>
          <p:nvPr>
            <a:wavAudioFile r:embed="rId1" name="~PP1214.WAV"/>
          </p:nvPr>
        </p:nvPicPr>
        <p:blipFill>
          <a:blip r:embed="rId4" cstate="print"/>
          <a:stretch>
            <a:fillRect/>
          </a:stretch>
        </p:blipFill>
        <p:spPr>
          <a:xfrm>
            <a:off x="8724900" y="6438900"/>
            <a:ext cx="304800" cy="304800"/>
          </a:xfrm>
          <a:prstGeom prst="rect">
            <a:avLst/>
          </a:prstGeom>
        </p:spPr>
      </p:pic>
    </p:spTree>
  </p:cSld>
  <p:clrMapOvr>
    <a:masterClrMapping/>
  </p:clrMapOvr>
  <p:transition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7" fill="hold" display="0">
                  <p:stCondLst>
                    <p:cond delay="indefinite"/>
                  </p:stCondLst>
                  <p:endCondLst>
                    <p:cond evt="onPrev" delay="0">
                      <p:tgtEl>
                        <p:sldTgt/>
                      </p:tgtEl>
                    </p:cond>
                    <p:cond evt="onStopAudio" delay="0">
                      <p:tgtEl>
                        <p:sldTgt/>
                      </p:tgtEl>
                    </p:cond>
                  </p:endCondLst>
                </p:cTn>
                <p:tgtEl>
                  <p:spTgt spid="32"/>
                </p:tgtEl>
              </p:cMediaNode>
            </p:audio>
          </p:childTnLst>
        </p:cTn>
      </p:par>
    </p:tnLst>
    <p:bldLst>
      <p:bldP spid="18" grpId="0" animBg="1"/>
      <p:bldP spid="21" grpId="0" animBg="1"/>
      <p:bldP spid="24" grpId="0" animBg="1"/>
      <p:bldP spid="28" grpId="0" animBg="1"/>
      <p:bldP spid="42" grpId="0" animBg="1"/>
      <p:bldP spid="4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7"/>
          <p:cNvGrpSpPr>
            <a:grpSpLocks/>
          </p:cNvGrpSpPr>
          <p:nvPr/>
        </p:nvGrpSpPr>
        <p:grpSpPr bwMode="auto">
          <a:xfrm>
            <a:off x="6781800" y="762000"/>
            <a:ext cx="1600200" cy="1524000"/>
            <a:chOff x="304800" y="3124200"/>
            <a:chExt cx="1600200" cy="1524000"/>
          </a:xfrm>
        </p:grpSpPr>
        <p:sp>
          <p:nvSpPr>
            <p:cNvPr id="63" name="Rectangle 62"/>
            <p:cNvSpPr/>
            <p:nvPr/>
          </p:nvSpPr>
          <p:spPr bwMode="auto">
            <a:xfrm>
              <a:off x="304800" y="31242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sp>
          <p:nvSpPr>
            <p:cNvPr id="65" name="Rectangle 64"/>
            <p:cNvSpPr/>
            <p:nvPr/>
          </p:nvSpPr>
          <p:spPr>
            <a:xfrm>
              <a:off x="838200" y="3470869"/>
              <a:ext cx="904415" cy="923330"/>
            </a:xfrm>
            <a:prstGeom prst="rect">
              <a:avLst/>
            </a:prstGeom>
            <a:noFill/>
          </p:spPr>
          <p:txBody>
            <a:bodyPr wrap="none">
              <a:spAutoFit/>
            </a:bodyPr>
            <a:lstStyle/>
            <a:p>
              <a:pPr eaLnBrk="1" fontAlgn="auto" hangingPunct="1">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rPr>
                <a:t>P5</a:t>
              </a:r>
            </a:p>
          </p:txBody>
        </p:sp>
      </p:grpSp>
      <p:grpSp>
        <p:nvGrpSpPr>
          <p:cNvPr id="3" name="Group 67"/>
          <p:cNvGrpSpPr>
            <a:grpSpLocks/>
          </p:cNvGrpSpPr>
          <p:nvPr/>
        </p:nvGrpSpPr>
        <p:grpSpPr bwMode="auto">
          <a:xfrm>
            <a:off x="4495800" y="1412875"/>
            <a:ext cx="1600200" cy="1558925"/>
            <a:chOff x="228600" y="3470869"/>
            <a:chExt cx="1600200" cy="1558331"/>
          </a:xfrm>
        </p:grpSpPr>
        <p:sp>
          <p:nvSpPr>
            <p:cNvPr id="68" name="Rectangle 67"/>
            <p:cNvSpPr/>
            <p:nvPr/>
          </p:nvSpPr>
          <p:spPr bwMode="auto">
            <a:xfrm>
              <a:off x="228600" y="3505781"/>
              <a:ext cx="1600200" cy="1523419"/>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sp>
          <p:nvSpPr>
            <p:cNvPr id="69" name="Rectangle 68"/>
            <p:cNvSpPr/>
            <p:nvPr/>
          </p:nvSpPr>
          <p:spPr>
            <a:xfrm>
              <a:off x="838200" y="3470869"/>
              <a:ext cx="904415" cy="923330"/>
            </a:xfrm>
            <a:prstGeom prst="rect">
              <a:avLst/>
            </a:prstGeom>
            <a:noFill/>
          </p:spPr>
          <p:txBody>
            <a:bodyPr wrap="none">
              <a:spAutoFit/>
            </a:bodyPr>
            <a:lstStyle/>
            <a:p>
              <a:pPr eaLnBrk="1" fontAlgn="auto" hangingPunct="1">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rPr>
                <a:t>P4</a:t>
              </a:r>
            </a:p>
          </p:txBody>
        </p:sp>
      </p:grpSp>
      <p:grpSp>
        <p:nvGrpSpPr>
          <p:cNvPr id="5" name="Group 67"/>
          <p:cNvGrpSpPr>
            <a:grpSpLocks/>
          </p:cNvGrpSpPr>
          <p:nvPr/>
        </p:nvGrpSpPr>
        <p:grpSpPr bwMode="auto">
          <a:xfrm>
            <a:off x="2667000" y="1447800"/>
            <a:ext cx="1600200" cy="1524000"/>
            <a:chOff x="457200" y="3276600"/>
            <a:chExt cx="1600200" cy="1524000"/>
          </a:xfrm>
        </p:grpSpPr>
        <p:sp>
          <p:nvSpPr>
            <p:cNvPr id="72" name="Rectangle 71"/>
            <p:cNvSpPr/>
            <p:nvPr/>
          </p:nvSpPr>
          <p:spPr bwMode="auto">
            <a:xfrm>
              <a:off x="457200" y="32766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sp>
          <p:nvSpPr>
            <p:cNvPr id="74" name="Rectangle 73"/>
            <p:cNvSpPr/>
            <p:nvPr/>
          </p:nvSpPr>
          <p:spPr>
            <a:xfrm>
              <a:off x="838200" y="3470869"/>
              <a:ext cx="904415" cy="923330"/>
            </a:xfrm>
            <a:prstGeom prst="rect">
              <a:avLst/>
            </a:prstGeom>
            <a:noFill/>
          </p:spPr>
          <p:txBody>
            <a:bodyPr wrap="none">
              <a:spAutoFit/>
            </a:bodyPr>
            <a:lstStyle/>
            <a:p>
              <a:pPr eaLnBrk="1" fontAlgn="auto" hangingPunct="1">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rPr>
                <a:t>P3</a:t>
              </a:r>
            </a:p>
          </p:txBody>
        </p:sp>
      </p:grpSp>
      <p:grpSp>
        <p:nvGrpSpPr>
          <p:cNvPr id="6" name="Group 67"/>
          <p:cNvGrpSpPr>
            <a:grpSpLocks/>
          </p:cNvGrpSpPr>
          <p:nvPr/>
        </p:nvGrpSpPr>
        <p:grpSpPr bwMode="auto">
          <a:xfrm>
            <a:off x="838200" y="1143000"/>
            <a:ext cx="1600200" cy="1524000"/>
            <a:chOff x="457200" y="3276600"/>
            <a:chExt cx="1600200" cy="1524000"/>
          </a:xfrm>
        </p:grpSpPr>
        <p:sp>
          <p:nvSpPr>
            <p:cNvPr id="77" name="Rectangle 76"/>
            <p:cNvSpPr/>
            <p:nvPr/>
          </p:nvSpPr>
          <p:spPr bwMode="auto">
            <a:xfrm>
              <a:off x="457200" y="32766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sp>
          <p:nvSpPr>
            <p:cNvPr id="78" name="Rectangle 77"/>
            <p:cNvSpPr/>
            <p:nvPr/>
          </p:nvSpPr>
          <p:spPr>
            <a:xfrm>
              <a:off x="838200" y="3470869"/>
              <a:ext cx="904415" cy="923330"/>
            </a:xfrm>
            <a:prstGeom prst="rect">
              <a:avLst/>
            </a:prstGeom>
            <a:noFill/>
          </p:spPr>
          <p:txBody>
            <a:bodyPr wrap="none">
              <a:spAutoFit/>
            </a:bodyPr>
            <a:lstStyle/>
            <a:p>
              <a:pPr eaLnBrk="1" fontAlgn="auto" hangingPunct="1">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rPr>
                <a:t>P2</a:t>
              </a:r>
            </a:p>
          </p:txBody>
        </p:sp>
      </p:grpSp>
      <p:grpSp>
        <p:nvGrpSpPr>
          <p:cNvPr id="7" name="Group 67"/>
          <p:cNvGrpSpPr>
            <a:grpSpLocks/>
          </p:cNvGrpSpPr>
          <p:nvPr/>
        </p:nvGrpSpPr>
        <p:grpSpPr bwMode="auto">
          <a:xfrm>
            <a:off x="457200" y="3544888"/>
            <a:ext cx="1600200" cy="1524000"/>
            <a:chOff x="457200" y="3276600"/>
            <a:chExt cx="1600200" cy="1524000"/>
          </a:xfrm>
        </p:grpSpPr>
        <p:sp>
          <p:nvSpPr>
            <p:cNvPr id="81" name="Rectangle 80"/>
            <p:cNvSpPr/>
            <p:nvPr/>
          </p:nvSpPr>
          <p:spPr bwMode="auto">
            <a:xfrm>
              <a:off x="457200" y="32766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sp>
          <p:nvSpPr>
            <p:cNvPr id="82" name="Rectangle 81"/>
            <p:cNvSpPr/>
            <p:nvPr/>
          </p:nvSpPr>
          <p:spPr>
            <a:xfrm>
              <a:off x="838200" y="3470869"/>
              <a:ext cx="904415" cy="923330"/>
            </a:xfrm>
            <a:prstGeom prst="rect">
              <a:avLst/>
            </a:prstGeom>
            <a:noFill/>
          </p:spPr>
          <p:txBody>
            <a:bodyPr wrap="none">
              <a:spAutoFit/>
            </a:bodyPr>
            <a:lstStyle/>
            <a:p>
              <a:pPr eaLnBrk="1" fontAlgn="auto" hangingPunct="1">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rPr>
                <a:t>P1</a:t>
              </a:r>
            </a:p>
          </p:txBody>
        </p:sp>
      </p:grpSp>
      <p:sp>
        <p:nvSpPr>
          <p:cNvPr id="1555473" name="Title 1"/>
          <p:cNvSpPr>
            <a:spLocks noGrp="1"/>
          </p:cNvSpPr>
          <p:nvPr>
            <p:ph type="title" idx="4294967295"/>
          </p:nvPr>
        </p:nvSpPr>
        <p:spPr/>
        <p:txBody>
          <a:bodyPr/>
          <a:lstStyle/>
          <a:p>
            <a:pPr eaLnBrk="1" hangingPunct="1"/>
            <a:r>
              <a:rPr lang="en-US"/>
              <a:t>Performance Params</a:t>
            </a:r>
          </a:p>
        </p:txBody>
      </p:sp>
      <p:sp>
        <p:nvSpPr>
          <p:cNvPr id="4" name="Rectangle 3"/>
          <p:cNvSpPr/>
          <p:nvPr/>
        </p:nvSpPr>
        <p:spPr>
          <a:xfrm>
            <a:off x="2743200" y="3962400"/>
            <a:ext cx="36576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eaLnBrk="1" hangingPunct="1">
              <a:spcBef>
                <a:spcPct val="0"/>
              </a:spcBef>
            </a:pPr>
            <a:r>
              <a:rPr lang="en-US">
                <a:solidFill>
                  <a:srgbClr val="FFFFFF"/>
                </a:solidFill>
                <a:latin typeface="Calibri" pitchFamily="34" charset="0"/>
              </a:rPr>
              <a:t>Performance</a:t>
            </a:r>
          </a:p>
        </p:txBody>
      </p:sp>
      <p:grpSp>
        <p:nvGrpSpPr>
          <p:cNvPr id="8" name="Group 27"/>
          <p:cNvGrpSpPr>
            <a:grpSpLocks/>
          </p:cNvGrpSpPr>
          <p:nvPr/>
        </p:nvGrpSpPr>
        <p:grpSpPr bwMode="auto">
          <a:xfrm>
            <a:off x="457200" y="3544888"/>
            <a:ext cx="1600200" cy="1524000"/>
            <a:chOff x="914400" y="1447800"/>
            <a:chExt cx="1600200" cy="1524000"/>
          </a:xfrm>
        </p:grpSpPr>
        <p:sp>
          <p:nvSpPr>
            <p:cNvPr id="19" name="Rectangle 18"/>
            <p:cNvSpPr/>
            <p:nvPr/>
          </p:nvSpPr>
          <p:spPr>
            <a:xfrm>
              <a:off x="914400" y="14478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grpSp>
          <p:nvGrpSpPr>
            <p:cNvPr id="9" name="Group 17"/>
            <p:cNvGrpSpPr>
              <a:grpSpLocks noChangeAspect="1"/>
            </p:cNvGrpSpPr>
            <p:nvPr/>
          </p:nvGrpSpPr>
          <p:grpSpPr bwMode="auto">
            <a:xfrm>
              <a:off x="1137490" y="1676400"/>
              <a:ext cx="1148510" cy="1071884"/>
              <a:chOff x="1524000" y="2667000"/>
              <a:chExt cx="1224710" cy="1143000"/>
            </a:xfrm>
          </p:grpSpPr>
          <p:pic>
            <p:nvPicPr>
              <p:cNvPr id="1555478" name="Picture 2"/>
              <p:cNvPicPr>
                <a:picLocks noChangeAspect="1" noChangeArrowheads="1"/>
              </p:cNvPicPr>
              <p:nvPr/>
            </p:nvPicPr>
            <p:blipFill>
              <a:blip r:embed="rId5" cstate="print"/>
              <a:srcRect/>
              <a:stretch>
                <a:fillRect/>
              </a:stretch>
            </p:blipFill>
            <p:spPr bwMode="auto">
              <a:xfrm>
                <a:off x="1524000" y="3276600"/>
                <a:ext cx="617249" cy="495300"/>
              </a:xfrm>
              <a:prstGeom prst="rect">
                <a:avLst/>
              </a:prstGeom>
              <a:noFill/>
              <a:ln w="9525">
                <a:noFill/>
                <a:miter lim="800000"/>
                <a:headEnd/>
                <a:tailEnd/>
              </a:ln>
            </p:spPr>
          </p:pic>
          <p:pic>
            <p:nvPicPr>
              <p:cNvPr id="1555479" name="Picture 3"/>
              <p:cNvPicPr>
                <a:picLocks noChangeAspect="1" noChangeArrowheads="1"/>
              </p:cNvPicPr>
              <p:nvPr/>
            </p:nvPicPr>
            <p:blipFill>
              <a:blip r:embed="rId6" cstate="print"/>
              <a:srcRect/>
              <a:stretch>
                <a:fillRect/>
              </a:stretch>
            </p:blipFill>
            <p:spPr bwMode="auto">
              <a:xfrm>
                <a:off x="2133600" y="3276600"/>
                <a:ext cx="615110" cy="533400"/>
              </a:xfrm>
              <a:prstGeom prst="rect">
                <a:avLst/>
              </a:prstGeom>
              <a:noFill/>
              <a:ln w="9525">
                <a:noFill/>
                <a:miter lim="800000"/>
                <a:headEnd/>
                <a:tailEnd/>
              </a:ln>
            </p:spPr>
          </p:pic>
          <p:pic>
            <p:nvPicPr>
              <p:cNvPr id="1555480" name="Picture 3"/>
              <p:cNvPicPr>
                <a:picLocks noChangeAspect="1" noChangeArrowheads="1"/>
              </p:cNvPicPr>
              <p:nvPr/>
            </p:nvPicPr>
            <p:blipFill>
              <a:blip r:embed="rId7" cstate="print"/>
              <a:srcRect/>
              <a:stretch>
                <a:fillRect/>
              </a:stretch>
            </p:blipFill>
            <p:spPr bwMode="auto">
              <a:xfrm>
                <a:off x="1905000" y="2667000"/>
                <a:ext cx="598488" cy="579224"/>
              </a:xfrm>
              <a:prstGeom prst="rect">
                <a:avLst/>
              </a:prstGeom>
              <a:noFill/>
              <a:ln w="9525">
                <a:noFill/>
                <a:miter lim="800000"/>
                <a:headEnd/>
                <a:tailEnd/>
              </a:ln>
            </p:spPr>
          </p:pic>
        </p:grpSp>
      </p:grpSp>
      <p:grpSp>
        <p:nvGrpSpPr>
          <p:cNvPr id="10" name="Group 28"/>
          <p:cNvGrpSpPr>
            <a:grpSpLocks/>
          </p:cNvGrpSpPr>
          <p:nvPr/>
        </p:nvGrpSpPr>
        <p:grpSpPr bwMode="auto">
          <a:xfrm>
            <a:off x="838200" y="1143000"/>
            <a:ext cx="1600200" cy="1524000"/>
            <a:chOff x="2819400" y="1447800"/>
            <a:chExt cx="1600200" cy="1524000"/>
          </a:xfrm>
        </p:grpSpPr>
        <p:sp>
          <p:nvSpPr>
            <p:cNvPr id="21" name="Rectangle 20"/>
            <p:cNvSpPr/>
            <p:nvPr/>
          </p:nvSpPr>
          <p:spPr>
            <a:xfrm>
              <a:off x="2819400" y="14478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grpSp>
          <p:nvGrpSpPr>
            <p:cNvPr id="11" name="Group 18"/>
            <p:cNvGrpSpPr>
              <a:grpSpLocks noChangeAspect="1"/>
            </p:cNvGrpSpPr>
            <p:nvPr/>
          </p:nvGrpSpPr>
          <p:grpSpPr bwMode="auto">
            <a:xfrm>
              <a:off x="3204143" y="1752600"/>
              <a:ext cx="910657" cy="948380"/>
              <a:chOff x="3276600" y="2743200"/>
              <a:chExt cx="986857" cy="1027736"/>
            </a:xfrm>
          </p:grpSpPr>
          <p:pic>
            <p:nvPicPr>
              <p:cNvPr id="1555484" name="Picture 233" descr="Checkers"/>
              <p:cNvPicPr>
                <a:picLocks noChangeAspect="1" noChangeArrowheads="1"/>
              </p:cNvPicPr>
              <p:nvPr/>
            </p:nvPicPr>
            <p:blipFill>
              <a:blip r:embed="rId8" cstate="print"/>
              <a:srcRect/>
              <a:stretch>
                <a:fillRect/>
              </a:stretch>
            </p:blipFill>
            <p:spPr bwMode="auto">
              <a:xfrm>
                <a:off x="3276600" y="2743200"/>
                <a:ext cx="381000" cy="565242"/>
              </a:xfrm>
              <a:prstGeom prst="rect">
                <a:avLst/>
              </a:prstGeom>
              <a:noFill/>
              <a:ln w="9525">
                <a:noFill/>
                <a:miter lim="800000"/>
                <a:headEnd/>
                <a:tailEnd/>
              </a:ln>
            </p:spPr>
          </p:pic>
          <p:pic>
            <p:nvPicPr>
              <p:cNvPr id="1555485" name="Picture 4"/>
              <p:cNvPicPr>
                <a:picLocks noChangeAspect="1" noChangeArrowheads="1"/>
              </p:cNvPicPr>
              <p:nvPr/>
            </p:nvPicPr>
            <p:blipFill>
              <a:blip r:embed="rId9" cstate="print"/>
              <a:srcRect/>
              <a:stretch>
                <a:fillRect/>
              </a:stretch>
            </p:blipFill>
            <p:spPr bwMode="auto">
              <a:xfrm>
                <a:off x="3733800" y="3048000"/>
                <a:ext cx="529657" cy="514350"/>
              </a:xfrm>
              <a:prstGeom prst="rect">
                <a:avLst/>
              </a:prstGeom>
              <a:noFill/>
              <a:ln w="9525">
                <a:noFill/>
                <a:miter lim="800000"/>
                <a:headEnd/>
                <a:tailEnd/>
              </a:ln>
            </p:spPr>
          </p:pic>
          <p:pic>
            <p:nvPicPr>
              <p:cNvPr id="1555486" name="Picture 5"/>
              <p:cNvPicPr>
                <a:picLocks noChangeAspect="1" noChangeArrowheads="1"/>
              </p:cNvPicPr>
              <p:nvPr/>
            </p:nvPicPr>
            <p:blipFill>
              <a:blip r:embed="rId10" cstate="print"/>
              <a:srcRect/>
              <a:stretch>
                <a:fillRect/>
              </a:stretch>
            </p:blipFill>
            <p:spPr bwMode="auto">
              <a:xfrm>
                <a:off x="3352800" y="3429000"/>
                <a:ext cx="403225" cy="341936"/>
              </a:xfrm>
              <a:prstGeom prst="rect">
                <a:avLst/>
              </a:prstGeom>
              <a:noFill/>
              <a:ln w="9525">
                <a:noFill/>
                <a:miter lim="800000"/>
                <a:headEnd/>
                <a:tailEnd/>
              </a:ln>
            </p:spPr>
          </p:pic>
        </p:grpSp>
      </p:grpSp>
      <p:grpSp>
        <p:nvGrpSpPr>
          <p:cNvPr id="12" name="Group 29"/>
          <p:cNvGrpSpPr>
            <a:grpSpLocks/>
          </p:cNvGrpSpPr>
          <p:nvPr/>
        </p:nvGrpSpPr>
        <p:grpSpPr bwMode="auto">
          <a:xfrm>
            <a:off x="2667000" y="1447800"/>
            <a:ext cx="1600200" cy="1524000"/>
            <a:chOff x="4724400" y="1447800"/>
            <a:chExt cx="1600200" cy="1524000"/>
          </a:xfrm>
        </p:grpSpPr>
        <p:sp>
          <p:nvSpPr>
            <p:cNvPr id="20" name="Rectangle 19"/>
            <p:cNvSpPr/>
            <p:nvPr/>
          </p:nvSpPr>
          <p:spPr>
            <a:xfrm>
              <a:off x="4724400" y="14478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grpSp>
          <p:nvGrpSpPr>
            <p:cNvPr id="13" name="Group 20"/>
            <p:cNvGrpSpPr>
              <a:grpSpLocks noChangeAspect="1"/>
            </p:cNvGrpSpPr>
            <p:nvPr/>
          </p:nvGrpSpPr>
          <p:grpSpPr bwMode="auto">
            <a:xfrm>
              <a:off x="4933509" y="1524000"/>
              <a:ext cx="1010091" cy="1390417"/>
              <a:chOff x="5334000" y="1600200"/>
              <a:chExt cx="1162491" cy="1600200"/>
            </a:xfrm>
          </p:grpSpPr>
          <p:grpSp>
            <p:nvGrpSpPr>
              <p:cNvPr id="14" name="Group 20"/>
              <p:cNvGrpSpPr>
                <a:grpSpLocks/>
              </p:cNvGrpSpPr>
              <p:nvPr/>
            </p:nvGrpSpPr>
            <p:grpSpPr bwMode="auto">
              <a:xfrm>
                <a:off x="5334000" y="1981200"/>
                <a:ext cx="685800" cy="838200"/>
                <a:chOff x="5743977" y="2133600"/>
                <a:chExt cx="838200" cy="914400"/>
              </a:xfrm>
            </p:grpSpPr>
            <p:pic>
              <p:nvPicPr>
                <p:cNvPr id="1555491" name="Rectangle 6"/>
                <p:cNvPicPr>
                  <a:picLocks noChangeAspect="1"/>
                </p:cNvPicPr>
                <p:nvPr/>
              </p:nvPicPr>
              <p:blipFill>
                <a:blip r:embed="rId11" cstate="print"/>
                <a:srcRect/>
                <a:stretch>
                  <a:fillRect/>
                </a:stretch>
              </p:blipFill>
              <p:spPr bwMode="auto">
                <a:xfrm>
                  <a:off x="5791200" y="2133600"/>
                  <a:ext cx="790977" cy="614987"/>
                </a:xfrm>
                <a:prstGeom prst="rect">
                  <a:avLst/>
                </a:prstGeom>
                <a:noFill/>
                <a:ln w="9525">
                  <a:noFill/>
                  <a:miter lim="800000"/>
                  <a:headEnd/>
                  <a:tailEnd/>
                </a:ln>
              </p:spPr>
            </p:pic>
            <p:pic>
              <p:nvPicPr>
                <p:cNvPr id="1555492" name="Rectangle 7"/>
                <p:cNvPicPr>
                  <a:picLocks noChangeAspect="1" noChangeArrowheads="1"/>
                </p:cNvPicPr>
                <p:nvPr/>
              </p:nvPicPr>
              <p:blipFill>
                <a:blip r:embed="rId12" cstate="print"/>
                <a:srcRect/>
                <a:stretch>
                  <a:fillRect/>
                </a:stretch>
              </p:blipFill>
              <p:spPr bwMode="auto">
                <a:xfrm>
                  <a:off x="5743977" y="2761258"/>
                  <a:ext cx="802783" cy="286742"/>
                </a:xfrm>
                <a:prstGeom prst="rect">
                  <a:avLst/>
                </a:prstGeom>
                <a:noFill/>
                <a:ln w="9525" algn="ctr">
                  <a:noFill/>
                  <a:miter lim="800000"/>
                  <a:headEnd/>
                  <a:tailEnd/>
                </a:ln>
              </p:spPr>
            </p:pic>
          </p:grpSp>
          <p:pic>
            <p:nvPicPr>
              <p:cNvPr id="1555493" name="Rectangle 3"/>
              <p:cNvPicPr>
                <a:picLocks noChangeAspect="1"/>
              </p:cNvPicPr>
              <p:nvPr/>
            </p:nvPicPr>
            <p:blipFill>
              <a:blip r:embed="rId13" cstate="print"/>
              <a:srcRect/>
              <a:stretch>
                <a:fillRect/>
              </a:stretch>
            </p:blipFill>
            <p:spPr bwMode="auto">
              <a:xfrm>
                <a:off x="6096000" y="1600200"/>
                <a:ext cx="400491" cy="838200"/>
              </a:xfrm>
              <a:prstGeom prst="rect">
                <a:avLst/>
              </a:prstGeom>
              <a:noFill/>
              <a:ln w="9525">
                <a:noFill/>
                <a:miter lim="800000"/>
                <a:headEnd/>
                <a:tailEnd/>
              </a:ln>
            </p:spPr>
          </p:pic>
          <p:pic>
            <p:nvPicPr>
              <p:cNvPr id="1555494" name="Rectangle 4"/>
              <p:cNvPicPr>
                <a:picLocks noChangeAspect="1"/>
              </p:cNvPicPr>
              <p:nvPr/>
            </p:nvPicPr>
            <p:blipFill>
              <a:blip r:embed="rId14" cstate="print"/>
              <a:srcRect/>
              <a:stretch>
                <a:fillRect/>
              </a:stretch>
            </p:blipFill>
            <p:spPr bwMode="auto">
              <a:xfrm>
                <a:off x="6019800" y="2514600"/>
                <a:ext cx="466344" cy="685800"/>
              </a:xfrm>
              <a:prstGeom prst="rect">
                <a:avLst/>
              </a:prstGeom>
              <a:noFill/>
              <a:ln w="9525">
                <a:noFill/>
                <a:miter lim="800000"/>
                <a:headEnd/>
                <a:tailEnd/>
              </a:ln>
            </p:spPr>
          </p:pic>
        </p:grpSp>
      </p:grpSp>
      <p:grpSp>
        <p:nvGrpSpPr>
          <p:cNvPr id="15" name="Group 30"/>
          <p:cNvGrpSpPr>
            <a:grpSpLocks/>
          </p:cNvGrpSpPr>
          <p:nvPr/>
        </p:nvGrpSpPr>
        <p:grpSpPr bwMode="auto">
          <a:xfrm>
            <a:off x="4495800" y="1447800"/>
            <a:ext cx="1600200" cy="1524000"/>
            <a:chOff x="6629400" y="1447800"/>
            <a:chExt cx="1600200" cy="1524000"/>
          </a:xfrm>
        </p:grpSpPr>
        <p:sp>
          <p:nvSpPr>
            <p:cNvPr id="22" name="Rectangle 21"/>
            <p:cNvSpPr/>
            <p:nvPr/>
          </p:nvSpPr>
          <p:spPr>
            <a:xfrm>
              <a:off x="6629400" y="14478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grpSp>
          <p:nvGrpSpPr>
            <p:cNvPr id="16" name="Group 22"/>
            <p:cNvGrpSpPr>
              <a:grpSpLocks noChangeAspect="1"/>
            </p:cNvGrpSpPr>
            <p:nvPr/>
          </p:nvGrpSpPr>
          <p:grpSpPr bwMode="auto">
            <a:xfrm>
              <a:off x="6629400" y="1670041"/>
              <a:ext cx="1600200" cy="1073159"/>
              <a:chOff x="6096000" y="2743200"/>
              <a:chExt cx="1714036" cy="1149502"/>
            </a:xfrm>
          </p:grpSpPr>
          <p:sp>
            <p:nvSpPr>
              <p:cNvPr id="24" name="Explosion 1 23"/>
              <p:cNvSpPr/>
              <p:nvPr/>
            </p:nvSpPr>
            <p:spPr>
              <a:xfrm>
                <a:off x="6400378" y="2819730"/>
                <a:ext cx="1219210" cy="838313"/>
              </a:xfrm>
              <a:prstGeom prst="irregularSeal1">
                <a:avLst/>
              </a:prstGeom>
            </p:spPr>
            <p:style>
              <a:lnRef idx="1">
                <a:schemeClr val="accent3"/>
              </a:lnRef>
              <a:fillRef idx="2">
                <a:schemeClr val="accent3"/>
              </a:fillRef>
              <a:effectRef idx="1">
                <a:schemeClr val="accent3"/>
              </a:effectRef>
              <a:fontRef idx="minor">
                <a:schemeClr val="dk1"/>
              </a:fontRef>
            </p:style>
            <p:txBody>
              <a:bodyPr anchor="ctr"/>
              <a:lstStyle/>
              <a:p>
                <a:pPr eaLnBrk="1" fontAlgn="auto" hangingPunct="1">
                  <a:spcBef>
                    <a:spcPts val="0"/>
                  </a:spcBef>
                  <a:spcAft>
                    <a:spcPts val="0"/>
                  </a:spcAft>
                  <a:defRPr/>
                </a:pPr>
                <a:endParaRPr lang="en-US" sz="1800"/>
              </a:p>
            </p:txBody>
          </p:sp>
          <p:sp>
            <p:nvSpPr>
              <p:cNvPr id="1555499" name="TextBox 24"/>
              <p:cNvSpPr txBox="1">
                <a:spLocks noChangeArrowheads="1"/>
              </p:cNvSpPr>
              <p:nvPr/>
            </p:nvSpPr>
            <p:spPr bwMode="auto">
              <a:xfrm rot="-2194170">
                <a:off x="6096000" y="2911235"/>
                <a:ext cx="990600" cy="461665"/>
              </a:xfrm>
              <a:prstGeom prst="rect">
                <a:avLst/>
              </a:prstGeom>
              <a:noFill/>
              <a:ln w="9525">
                <a:noFill/>
                <a:miter lim="800000"/>
                <a:headEnd/>
                <a:tailEnd/>
              </a:ln>
            </p:spPr>
            <p:txBody>
              <a:bodyPr>
                <a:spAutoFit/>
              </a:bodyPr>
              <a:lstStyle/>
              <a:p>
                <a:pPr eaLnBrk="1" hangingPunct="1">
                  <a:spcBef>
                    <a:spcPct val="0"/>
                  </a:spcBef>
                </a:pPr>
                <a:r>
                  <a:rPr lang="en-US">
                    <a:latin typeface="Calibri" pitchFamily="34" charset="0"/>
                  </a:rPr>
                  <a:t>0 ms</a:t>
                </a:r>
              </a:p>
            </p:txBody>
          </p:sp>
          <p:sp>
            <p:nvSpPr>
              <p:cNvPr id="1555500" name="TextBox 25"/>
              <p:cNvSpPr txBox="1">
                <a:spLocks noChangeArrowheads="1"/>
              </p:cNvSpPr>
              <p:nvPr/>
            </p:nvSpPr>
            <p:spPr bwMode="auto">
              <a:xfrm rot="2265337">
                <a:off x="6819436" y="2743200"/>
                <a:ext cx="990600" cy="461665"/>
              </a:xfrm>
              <a:prstGeom prst="rect">
                <a:avLst/>
              </a:prstGeom>
              <a:noFill/>
              <a:ln w="9525">
                <a:noFill/>
                <a:miter lim="800000"/>
                <a:headEnd/>
                <a:tailEnd/>
              </a:ln>
            </p:spPr>
            <p:txBody>
              <a:bodyPr>
                <a:spAutoFit/>
              </a:bodyPr>
              <a:lstStyle/>
              <a:p>
                <a:pPr eaLnBrk="1" hangingPunct="1">
                  <a:spcBef>
                    <a:spcPct val="0"/>
                  </a:spcBef>
                </a:pPr>
                <a:r>
                  <a:rPr lang="en-US">
                    <a:latin typeface="Calibri" pitchFamily="34" charset="0"/>
                  </a:rPr>
                  <a:t>72 ms</a:t>
                </a:r>
              </a:p>
            </p:txBody>
          </p:sp>
          <p:sp>
            <p:nvSpPr>
              <p:cNvPr id="1555501" name="TextBox 26"/>
              <p:cNvSpPr txBox="1">
                <a:spLocks noChangeArrowheads="1"/>
              </p:cNvSpPr>
              <p:nvPr/>
            </p:nvSpPr>
            <p:spPr bwMode="auto">
              <a:xfrm>
                <a:off x="6422483" y="3398195"/>
                <a:ext cx="1197517" cy="494507"/>
              </a:xfrm>
              <a:prstGeom prst="rect">
                <a:avLst/>
              </a:prstGeom>
              <a:noFill/>
              <a:ln w="9525">
                <a:noFill/>
                <a:miter lim="800000"/>
                <a:headEnd/>
                <a:tailEnd/>
              </a:ln>
            </p:spPr>
            <p:txBody>
              <a:bodyPr>
                <a:spAutoFit/>
              </a:bodyPr>
              <a:lstStyle/>
              <a:p>
                <a:pPr eaLnBrk="1" hangingPunct="1">
                  <a:spcBef>
                    <a:spcPct val="0"/>
                  </a:spcBef>
                </a:pPr>
                <a:r>
                  <a:rPr lang="en-US">
                    <a:latin typeface="Calibri" pitchFamily="34" charset="0"/>
                  </a:rPr>
                  <a:t>162 ms</a:t>
                </a:r>
              </a:p>
            </p:txBody>
          </p:sp>
        </p:grpSp>
      </p:grpSp>
      <p:grpSp>
        <p:nvGrpSpPr>
          <p:cNvPr id="17" name="Group 33"/>
          <p:cNvGrpSpPr>
            <a:grpSpLocks/>
          </p:cNvGrpSpPr>
          <p:nvPr/>
        </p:nvGrpSpPr>
        <p:grpSpPr bwMode="auto">
          <a:xfrm>
            <a:off x="6781800" y="762000"/>
            <a:ext cx="1600200" cy="1905000"/>
            <a:chOff x="6629400" y="1219200"/>
            <a:chExt cx="1600200" cy="1905000"/>
          </a:xfrm>
        </p:grpSpPr>
        <p:pic>
          <p:nvPicPr>
            <p:cNvPr id="1555503" name="Picture 22" descr="thinking man 1"/>
            <p:cNvPicPr>
              <a:picLocks noChangeAspect="1" noChangeArrowheads="1"/>
            </p:cNvPicPr>
            <p:nvPr/>
          </p:nvPicPr>
          <p:blipFill>
            <a:blip r:embed="rId15" cstate="print"/>
            <a:srcRect/>
            <a:stretch>
              <a:fillRect/>
            </a:stretch>
          </p:blipFill>
          <p:spPr bwMode="auto">
            <a:xfrm>
              <a:off x="6781800" y="1252870"/>
              <a:ext cx="1371600" cy="1871330"/>
            </a:xfrm>
            <a:prstGeom prst="rect">
              <a:avLst/>
            </a:prstGeom>
            <a:noFill/>
            <a:ln w="9525">
              <a:noFill/>
              <a:miter lim="800000"/>
              <a:headEnd/>
              <a:tailEnd/>
            </a:ln>
          </p:spPr>
        </p:pic>
        <p:pic>
          <p:nvPicPr>
            <p:cNvPr id="1555504" name="Picture 35" descr="MCj03301130000[1]"/>
            <p:cNvPicPr>
              <a:picLocks noChangeAspect="1" noChangeArrowheads="1"/>
            </p:cNvPicPr>
            <p:nvPr/>
          </p:nvPicPr>
          <p:blipFill>
            <a:blip r:embed="rId16" cstate="print"/>
            <a:srcRect/>
            <a:stretch>
              <a:fillRect/>
            </a:stretch>
          </p:blipFill>
          <p:spPr bwMode="auto">
            <a:xfrm>
              <a:off x="6934200" y="2091070"/>
              <a:ext cx="838200" cy="573096"/>
            </a:xfrm>
            <a:prstGeom prst="rect">
              <a:avLst/>
            </a:prstGeom>
            <a:noFill/>
            <a:ln w="9525">
              <a:noFill/>
              <a:miter lim="800000"/>
              <a:headEnd/>
              <a:tailEnd/>
            </a:ln>
          </p:spPr>
        </p:pic>
        <p:sp>
          <p:nvSpPr>
            <p:cNvPr id="33" name="Rectangle 32"/>
            <p:cNvSpPr/>
            <p:nvPr/>
          </p:nvSpPr>
          <p:spPr>
            <a:xfrm>
              <a:off x="6629400" y="1219200"/>
              <a:ext cx="1600200" cy="1524000"/>
            </a:xfrm>
            <a:prstGeom prst="rect">
              <a:avLst/>
            </a:prstGeom>
            <a:noFill/>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grpSp>
      <p:sp>
        <p:nvSpPr>
          <p:cNvPr id="46" name="Rectangle 45"/>
          <p:cNvSpPr/>
          <p:nvPr/>
        </p:nvSpPr>
        <p:spPr>
          <a:xfrm>
            <a:off x="7086600" y="30480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grpSp>
        <p:nvGrpSpPr>
          <p:cNvPr id="18" name="Group 61"/>
          <p:cNvGrpSpPr>
            <a:grpSpLocks/>
          </p:cNvGrpSpPr>
          <p:nvPr/>
        </p:nvGrpSpPr>
        <p:grpSpPr bwMode="auto">
          <a:xfrm>
            <a:off x="7239000" y="3276600"/>
            <a:ext cx="1295400" cy="1143000"/>
            <a:chOff x="533400" y="1905000"/>
            <a:chExt cx="3124200" cy="2362200"/>
          </a:xfrm>
        </p:grpSpPr>
        <p:sp>
          <p:nvSpPr>
            <p:cNvPr id="43" name="Oval 42"/>
            <p:cNvSpPr>
              <a:spLocks noChangeArrowheads="1"/>
            </p:cNvSpPr>
            <p:nvPr/>
          </p:nvSpPr>
          <p:spPr bwMode="auto">
            <a:xfrm>
              <a:off x="533400" y="1905000"/>
              <a:ext cx="685800" cy="6858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fontAlgn="auto">
                <a:spcBef>
                  <a:spcPts val="0"/>
                </a:spcBef>
                <a:spcAft>
                  <a:spcPts val="0"/>
                </a:spcAft>
                <a:defRPr/>
              </a:pPr>
              <a:r>
                <a:rPr lang="en-US" sz="1400" dirty="0">
                  <a:solidFill>
                    <a:schemeClr val="tx1">
                      <a:alpha val="100000"/>
                    </a:schemeClr>
                  </a:solidFill>
                </a:rPr>
                <a:t>U1</a:t>
              </a:r>
              <a:endParaRPr lang="en-US" sz="1400"/>
            </a:p>
          </p:txBody>
        </p:sp>
        <p:sp>
          <p:nvSpPr>
            <p:cNvPr id="44" name="Oval 43"/>
            <p:cNvSpPr>
              <a:spLocks noChangeArrowheads="1"/>
            </p:cNvSpPr>
            <p:nvPr/>
          </p:nvSpPr>
          <p:spPr bwMode="auto">
            <a:xfrm>
              <a:off x="1752600" y="1905000"/>
              <a:ext cx="685800" cy="6858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wrap="none" anchor="ctr"/>
            <a:lstStyle/>
            <a:p>
              <a:pPr fontAlgn="auto">
                <a:spcBef>
                  <a:spcPts val="0"/>
                </a:spcBef>
                <a:spcAft>
                  <a:spcPts val="0"/>
                </a:spcAft>
                <a:defRPr/>
              </a:pPr>
              <a:r>
                <a:rPr lang="en-US" sz="1400">
                  <a:solidFill>
                    <a:schemeClr val="tx1">
                      <a:alpha val="100000"/>
                    </a:schemeClr>
                  </a:solidFill>
                </a:rPr>
                <a:t>U2</a:t>
              </a:r>
              <a:endParaRPr lang="en-US" sz="1400"/>
            </a:p>
          </p:txBody>
        </p:sp>
        <p:sp>
          <p:nvSpPr>
            <p:cNvPr id="53" name="Oval 52"/>
            <p:cNvSpPr>
              <a:spLocks noChangeArrowheads="1"/>
            </p:cNvSpPr>
            <p:nvPr/>
          </p:nvSpPr>
          <p:spPr bwMode="auto">
            <a:xfrm>
              <a:off x="533400" y="3581400"/>
              <a:ext cx="685800" cy="6858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fontAlgn="auto">
                <a:spcBef>
                  <a:spcPts val="0"/>
                </a:spcBef>
                <a:spcAft>
                  <a:spcPts val="0"/>
                </a:spcAft>
                <a:defRPr/>
              </a:pPr>
              <a:r>
                <a:rPr lang="en-US" sz="1400" dirty="0">
                  <a:solidFill>
                    <a:schemeClr val="tx1">
                      <a:alpha val="100000"/>
                    </a:schemeClr>
                  </a:solidFill>
                </a:rPr>
                <a:t>P1</a:t>
              </a:r>
            </a:p>
          </p:txBody>
        </p:sp>
        <p:sp>
          <p:nvSpPr>
            <p:cNvPr id="54" name="Oval 53"/>
            <p:cNvSpPr>
              <a:spLocks noChangeArrowheads="1"/>
            </p:cNvSpPr>
            <p:nvPr/>
          </p:nvSpPr>
          <p:spPr bwMode="auto">
            <a:xfrm>
              <a:off x="2971800" y="1905000"/>
              <a:ext cx="685800" cy="6858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fontAlgn="auto">
                <a:spcBef>
                  <a:spcPts val="0"/>
                </a:spcBef>
                <a:spcAft>
                  <a:spcPts val="0"/>
                </a:spcAft>
                <a:defRPr/>
              </a:pPr>
              <a:r>
                <a:rPr lang="en-US" sz="1400" dirty="0">
                  <a:solidFill>
                    <a:schemeClr val="tx1">
                      <a:alpha val="100000"/>
                    </a:schemeClr>
                  </a:solidFill>
                </a:rPr>
                <a:t>U3</a:t>
              </a:r>
            </a:p>
          </p:txBody>
        </p:sp>
        <p:sp>
          <p:nvSpPr>
            <p:cNvPr id="55" name="Oval 54"/>
            <p:cNvSpPr>
              <a:spLocks noChangeArrowheads="1"/>
            </p:cNvSpPr>
            <p:nvPr/>
          </p:nvSpPr>
          <p:spPr bwMode="auto">
            <a:xfrm>
              <a:off x="2971800" y="3581400"/>
              <a:ext cx="685800" cy="6858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fontAlgn="auto">
                <a:spcBef>
                  <a:spcPts val="0"/>
                </a:spcBef>
                <a:spcAft>
                  <a:spcPts val="0"/>
                </a:spcAft>
                <a:defRPr/>
              </a:pPr>
              <a:r>
                <a:rPr lang="en-US" sz="1400" dirty="0">
                  <a:solidFill>
                    <a:schemeClr val="tx1">
                      <a:alpha val="100000"/>
                    </a:schemeClr>
                  </a:solidFill>
                </a:rPr>
                <a:t>P3</a:t>
              </a:r>
            </a:p>
          </p:txBody>
        </p:sp>
        <p:cxnSp>
          <p:nvCxnSpPr>
            <p:cNvPr id="56" name="Straight Arrow Connector 55"/>
            <p:cNvCxnSpPr/>
            <p:nvPr/>
          </p:nvCxnSpPr>
          <p:spPr>
            <a:xfrm rot="5400000">
              <a:off x="420273" y="3087741"/>
              <a:ext cx="685695" cy="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16200000">
              <a:off x="571508" y="3085826"/>
              <a:ext cx="685695" cy="3827"/>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16200000">
              <a:off x="3008458" y="3048371"/>
              <a:ext cx="685695" cy="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1295308" y="3811165"/>
              <a:ext cx="1600387" cy="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rot="10800000" flipV="1">
              <a:off x="1027300" y="2741614"/>
              <a:ext cx="953339" cy="725063"/>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1180448" y="2780984"/>
              <a:ext cx="915052" cy="685693"/>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grpSp>
      <p:cxnSp>
        <p:nvCxnSpPr>
          <p:cNvPr id="64" name="Straight Arrow Connector 63"/>
          <p:cNvCxnSpPr>
            <a:stCxn id="83" idx="3"/>
          </p:cNvCxnSpPr>
          <p:nvPr/>
        </p:nvCxnSpPr>
        <p:spPr>
          <a:xfrm flipV="1">
            <a:off x="2057400" y="4459288"/>
            <a:ext cx="609600" cy="931862"/>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84" idx="2"/>
          </p:cNvCxnSpPr>
          <p:nvPr/>
        </p:nvCxnSpPr>
        <p:spPr>
          <a:xfrm rot="5400000" flipV="1">
            <a:off x="1904206" y="3047207"/>
            <a:ext cx="573087" cy="1104900"/>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87" idx="2"/>
          </p:cNvCxnSpPr>
          <p:nvPr/>
        </p:nvCxnSpPr>
        <p:spPr>
          <a:xfrm rot="5400000" flipV="1">
            <a:off x="3466306" y="3618707"/>
            <a:ext cx="268287" cy="266700"/>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93" idx="2"/>
          </p:cNvCxnSpPr>
          <p:nvPr/>
        </p:nvCxnSpPr>
        <p:spPr>
          <a:xfrm rot="5400000">
            <a:off x="4837906" y="3428207"/>
            <a:ext cx="268287" cy="647700"/>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97" idx="1"/>
          </p:cNvCxnSpPr>
          <p:nvPr/>
        </p:nvCxnSpPr>
        <p:spPr>
          <a:xfrm rot="10800000" flipV="1">
            <a:off x="5943600" y="2470150"/>
            <a:ext cx="838200" cy="1492250"/>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99" idx="1"/>
          </p:cNvCxnSpPr>
          <p:nvPr/>
        </p:nvCxnSpPr>
        <p:spPr>
          <a:xfrm rot="10800000">
            <a:off x="6477000" y="4191000"/>
            <a:ext cx="609600" cy="565150"/>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457200" y="5068888"/>
            <a:ext cx="1600200" cy="64611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800" dirty="0"/>
              <a:t>Number of Users</a:t>
            </a:r>
          </a:p>
        </p:txBody>
      </p:sp>
      <p:sp>
        <p:nvSpPr>
          <p:cNvPr id="84" name="TextBox 83"/>
          <p:cNvSpPr txBox="1"/>
          <p:nvPr/>
        </p:nvSpPr>
        <p:spPr>
          <a:xfrm>
            <a:off x="838200" y="2667000"/>
            <a:ext cx="1600200" cy="64611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800" dirty="0"/>
              <a:t>Input and Output Costs</a:t>
            </a:r>
          </a:p>
        </p:txBody>
      </p:sp>
      <p:sp>
        <p:nvSpPr>
          <p:cNvPr id="87" name="TextBox 86"/>
          <p:cNvSpPr txBox="1"/>
          <p:nvPr/>
        </p:nvSpPr>
        <p:spPr>
          <a:xfrm>
            <a:off x="2667000" y="2971800"/>
            <a:ext cx="1600200" cy="64611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800" dirty="0"/>
              <a:t>Processing Powers</a:t>
            </a:r>
          </a:p>
        </p:txBody>
      </p:sp>
      <p:sp>
        <p:nvSpPr>
          <p:cNvPr id="93" name="TextBox 92"/>
          <p:cNvSpPr txBox="1"/>
          <p:nvPr/>
        </p:nvSpPr>
        <p:spPr>
          <a:xfrm>
            <a:off x="4495800" y="2971800"/>
            <a:ext cx="1600200" cy="64611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800" dirty="0"/>
              <a:t>Network Latencies</a:t>
            </a:r>
          </a:p>
        </p:txBody>
      </p:sp>
      <p:sp>
        <p:nvSpPr>
          <p:cNvPr id="97" name="TextBox 96"/>
          <p:cNvSpPr txBox="1"/>
          <p:nvPr/>
        </p:nvSpPr>
        <p:spPr>
          <a:xfrm>
            <a:off x="6781800" y="2286000"/>
            <a:ext cx="1600200" cy="36988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800" dirty="0"/>
              <a:t>Think Time</a:t>
            </a:r>
          </a:p>
        </p:txBody>
      </p:sp>
      <p:sp>
        <p:nvSpPr>
          <p:cNvPr id="99" name="TextBox 98"/>
          <p:cNvSpPr txBox="1"/>
          <p:nvPr/>
        </p:nvSpPr>
        <p:spPr>
          <a:xfrm>
            <a:off x="7086600" y="4572000"/>
            <a:ext cx="1600200" cy="36988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800" dirty="0"/>
              <a:t>Architecture</a:t>
            </a:r>
          </a:p>
        </p:txBody>
      </p:sp>
      <p:sp>
        <p:nvSpPr>
          <p:cNvPr id="88" name="TextBox 87"/>
          <p:cNvSpPr txBox="1"/>
          <p:nvPr/>
        </p:nvSpPr>
        <p:spPr>
          <a:xfrm>
            <a:off x="1752600" y="6211669"/>
            <a:ext cx="32766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Can choose architecture based on parameters.</a:t>
            </a:r>
            <a:endParaRPr lang="en-US" dirty="0"/>
          </a:p>
        </p:txBody>
      </p:sp>
      <p:sp>
        <p:nvSpPr>
          <p:cNvPr id="89" name="TextBox 88"/>
          <p:cNvSpPr txBox="1"/>
          <p:nvPr/>
        </p:nvSpPr>
        <p:spPr>
          <a:xfrm>
            <a:off x="5334000" y="6172200"/>
            <a:ext cx="2438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Dynamic changes?</a:t>
            </a:r>
            <a:endParaRPr lang="en-US" dirty="0"/>
          </a:p>
        </p:txBody>
      </p:sp>
      <p:sp>
        <p:nvSpPr>
          <p:cNvPr id="91" name="TextBox 90"/>
          <p:cNvSpPr txBox="1"/>
          <p:nvPr/>
        </p:nvSpPr>
        <p:spPr>
          <a:xfrm>
            <a:off x="5334000" y="5105400"/>
            <a:ext cx="327660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Low network latency and slow local processor can favor centralized. </a:t>
            </a:r>
            <a:endParaRPr lang="en-US" dirty="0"/>
          </a:p>
        </p:txBody>
      </p:sp>
      <p:pic>
        <p:nvPicPr>
          <p:cNvPr id="79" name="~PP2224.WAV">
            <a:hlinkClick r:id="" action="ppaction://media"/>
          </p:cNvPr>
          <p:cNvPicPr>
            <a:picLocks noRot="1" noChangeAspect="1"/>
          </p:cNvPicPr>
          <p:nvPr>
            <a:wavAudioFile r:embed="rId2" name="~PP2224.WAV"/>
          </p:nvPr>
        </p:nvPicPr>
        <p:blipFill>
          <a:blip r:embed="rId17" cstate="print"/>
          <a:stretch>
            <a:fillRect/>
          </a:stretch>
        </p:blipFill>
        <p:spPr>
          <a:xfrm>
            <a:off x="8724900" y="6438900"/>
            <a:ext cx="304800" cy="304800"/>
          </a:xfrm>
          <a:prstGeom prst="rect">
            <a:avLst/>
          </a:prstGeom>
        </p:spPr>
      </p:pic>
    </p:spTree>
    <p:custDataLst>
      <p:tags r:id="rId1"/>
    </p:custDataLst>
  </p:cSld>
  <p:clrMapOvr>
    <a:masterClrMapping/>
  </p:clrMapOvr>
  <p:transition advTm="10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79"/>
                </p:tgtEl>
              </p:cMediaNode>
            </p:audio>
          </p:childTnLst>
        </p:cTn>
      </p:par>
    </p:tnLst>
    <p:bldLst>
      <p:bldP spid="89"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Slide Number Placeholder 5"/>
          <p:cNvSpPr>
            <a:spLocks noGrp="1"/>
          </p:cNvSpPr>
          <p:nvPr>
            <p:ph type="sldNum" sz="quarter" idx="4294967295"/>
          </p:nvPr>
        </p:nvSpPr>
        <p:spPr>
          <a:xfrm>
            <a:off x="6553200" y="6248400"/>
            <a:ext cx="1905000" cy="457200"/>
          </a:xfrm>
          <a:prstGeom prst="rect">
            <a:avLst/>
          </a:prstGeom>
        </p:spPr>
        <p:txBody>
          <a:bodyPr/>
          <a:lstStyle/>
          <a:p>
            <a:fld id="{D6098A9E-7D4A-4927-872B-6716150905E0}" type="slidenum">
              <a:rPr lang="en-US"/>
              <a:pPr/>
              <a:t>41</a:t>
            </a:fld>
            <a:endParaRPr lang="en-US"/>
          </a:p>
        </p:txBody>
      </p:sp>
      <p:sp>
        <p:nvSpPr>
          <p:cNvPr id="1264642" name="Rectangle 1026"/>
          <p:cNvSpPr>
            <a:spLocks noGrp="1" noChangeArrowheads="1"/>
          </p:cNvSpPr>
          <p:nvPr>
            <p:ph type="title"/>
          </p:nvPr>
        </p:nvSpPr>
        <p:spPr>
          <a:xfrm>
            <a:off x="609600" y="152400"/>
            <a:ext cx="7772400" cy="1143000"/>
          </a:xfrm>
        </p:spPr>
        <p:txBody>
          <a:bodyPr/>
          <a:lstStyle/>
          <a:p>
            <a:r>
              <a:rPr lang="en-US"/>
              <a:t>Dynamic Transitions</a:t>
            </a:r>
          </a:p>
        </p:txBody>
      </p:sp>
      <p:sp>
        <p:nvSpPr>
          <p:cNvPr id="1264651" name="Rectangle 1035"/>
          <p:cNvSpPr>
            <a:spLocks noGrp="1" noChangeArrowheads="1"/>
          </p:cNvSpPr>
          <p:nvPr>
            <p:ph type="body" idx="4294967295"/>
          </p:nvPr>
        </p:nvSpPr>
        <p:spPr>
          <a:xfrm>
            <a:off x="533400" y="1524000"/>
            <a:ext cx="4572000" cy="5105400"/>
          </a:xfrm>
          <a:prstGeom prst="rect">
            <a:avLst/>
          </a:prstGeom>
          <a:noFill/>
          <a:ln/>
        </p:spPr>
        <p:txBody>
          <a:bodyPr/>
          <a:lstStyle/>
          <a:p>
            <a:r>
              <a:rPr lang="en-US" dirty="0"/>
              <a:t>Motivation</a:t>
            </a:r>
          </a:p>
          <a:p>
            <a:pPr lvl="1"/>
            <a:r>
              <a:rPr lang="en-US" dirty="0"/>
              <a:t>Delays can change dynamically</a:t>
            </a:r>
          </a:p>
          <a:p>
            <a:pPr lvl="1"/>
            <a:r>
              <a:rPr lang="en-US" dirty="0"/>
              <a:t>So can processing cost and fraction of </a:t>
            </a:r>
            <a:r>
              <a:rPr lang="en-US" dirty="0" smtClean="0"/>
              <a:t>input</a:t>
            </a:r>
          </a:p>
          <a:p>
            <a:pPr lvl="1"/>
            <a:r>
              <a:rPr lang="en-US" dirty="0" smtClean="0"/>
              <a:t>Dynamic joining and leaving can change set of computers and network delays</a:t>
            </a:r>
          </a:p>
          <a:p>
            <a:pPr lvl="1">
              <a:buNone/>
            </a:pPr>
            <a:endParaRPr lang="en-US" dirty="0"/>
          </a:p>
          <a:p>
            <a:pPr lvl="1"/>
            <a:endParaRPr lang="en-US" dirty="0"/>
          </a:p>
          <a:p>
            <a:pPr lvl="3">
              <a:buFontTx/>
              <a:buNone/>
            </a:pPr>
            <a:endParaRPr lang="en-US" dirty="0"/>
          </a:p>
        </p:txBody>
      </p:sp>
      <p:pic>
        <p:nvPicPr>
          <p:cNvPr id="5" name="~PP583.WAV">
            <a:hlinkClick r:id="" action="ppaction://media"/>
          </p:cNvPr>
          <p:cNvPicPr>
            <a:picLocks noRot="1" noChangeAspect="1"/>
          </p:cNvPicPr>
          <p:nvPr>
            <a:wavAudioFile r:embed="rId1" name="~PP583.WAV"/>
          </p:nvPr>
        </p:nvPicPr>
        <p:blipFill>
          <a:blip r:embed="rId4" cstate="print"/>
          <a:stretch>
            <a:fillRect/>
          </a:stretch>
        </p:blipFill>
        <p:spPr>
          <a:xfrm>
            <a:off x="8724900" y="6438900"/>
            <a:ext cx="304800" cy="304800"/>
          </a:xfrm>
          <a:prstGeom prst="rect">
            <a:avLst/>
          </a:prstGeom>
        </p:spPr>
      </p:pic>
    </p:spTree>
  </p:cSld>
  <p:clrMapOvr>
    <a:masterClrMapping/>
  </p:clrMapOvr>
  <p:transition advTm="2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6553200" y="6248400"/>
            <a:ext cx="1905000" cy="457200"/>
          </a:xfrm>
          <a:prstGeom prst="rect">
            <a:avLst/>
          </a:prstGeom>
        </p:spPr>
        <p:txBody>
          <a:bodyPr/>
          <a:lstStyle/>
          <a:p>
            <a:fld id="{B590A775-C644-44F9-9063-4D7920B87533}" type="slidenum">
              <a:rPr lang="en-US"/>
              <a:pPr/>
              <a:t>42</a:t>
            </a:fld>
            <a:endParaRPr lang="en-US"/>
          </a:p>
        </p:txBody>
      </p:sp>
      <p:sp>
        <p:nvSpPr>
          <p:cNvPr id="1378306" name="Rectangle 2"/>
          <p:cNvSpPr>
            <a:spLocks noGrp="1" noChangeArrowheads="1"/>
          </p:cNvSpPr>
          <p:nvPr>
            <p:ph type="title"/>
          </p:nvPr>
        </p:nvSpPr>
        <p:spPr>
          <a:xfrm>
            <a:off x="762000" y="0"/>
            <a:ext cx="7772400" cy="685800"/>
          </a:xfrm>
        </p:spPr>
        <p:txBody>
          <a:bodyPr/>
          <a:lstStyle/>
          <a:p>
            <a:r>
              <a:rPr lang="en-US" dirty="0" smtClean="0"/>
              <a:t>Collaboration </a:t>
            </a:r>
            <a:r>
              <a:rPr lang="en-US" dirty="0"/>
              <a:t>Example</a:t>
            </a:r>
          </a:p>
        </p:txBody>
      </p:sp>
      <p:sp>
        <p:nvSpPr>
          <p:cNvPr id="1378307" name="Rectangle 3"/>
          <p:cNvSpPr>
            <a:spLocks noGrp="1" noChangeArrowheads="1"/>
          </p:cNvSpPr>
          <p:nvPr>
            <p:ph type="body" idx="4294967295"/>
          </p:nvPr>
        </p:nvSpPr>
        <p:spPr>
          <a:xfrm>
            <a:off x="152400" y="4572000"/>
            <a:ext cx="5181600" cy="2133600"/>
          </a:xfrm>
          <a:prstGeom prst="rect">
            <a:avLst/>
          </a:prstGeom>
        </p:spPr>
        <p:txBody>
          <a:bodyPr>
            <a:normAutofit fontScale="92500"/>
          </a:bodyPr>
          <a:lstStyle/>
          <a:p>
            <a:pPr>
              <a:buFontTx/>
              <a:buNone/>
            </a:pPr>
            <a:r>
              <a:rPr lang="en-US" sz="2800"/>
              <a:t>Example task:</a:t>
            </a:r>
          </a:p>
          <a:p>
            <a:r>
              <a:rPr lang="en-US" sz="2800"/>
              <a:t>Layout of internet access room</a:t>
            </a:r>
          </a:p>
          <a:p>
            <a:r>
              <a:rPr lang="en-US" sz="2800"/>
              <a:t>Whiteboard for  layout</a:t>
            </a:r>
          </a:p>
          <a:p>
            <a:r>
              <a:rPr lang="en-US" sz="2800"/>
              <a:t>Chat for discussion</a:t>
            </a:r>
          </a:p>
        </p:txBody>
      </p:sp>
      <p:graphicFrame>
        <p:nvGraphicFramePr>
          <p:cNvPr id="1589248" name="Object 1024"/>
          <p:cNvGraphicFramePr>
            <a:graphicFrameLocks/>
          </p:cNvGraphicFramePr>
          <p:nvPr/>
        </p:nvGraphicFramePr>
        <p:xfrm>
          <a:off x="0" y="762000"/>
          <a:ext cx="5562600" cy="3886200"/>
        </p:xfrm>
        <a:graphic>
          <a:graphicData uri="http://schemas.openxmlformats.org/presentationml/2006/ole">
            <p:oleObj spid="_x0000_s2415618" name="Bitmap Image" r:id="rId5" imgW="3619048" imgH="5106113" progId="">
              <p:embed/>
            </p:oleObj>
          </a:graphicData>
        </a:graphic>
      </p:graphicFrame>
      <p:graphicFrame>
        <p:nvGraphicFramePr>
          <p:cNvPr id="1589249" name="Object 1025"/>
          <p:cNvGraphicFramePr>
            <a:graphicFrameLocks/>
          </p:cNvGraphicFramePr>
          <p:nvPr/>
        </p:nvGraphicFramePr>
        <p:xfrm>
          <a:off x="3429000" y="838200"/>
          <a:ext cx="5715000" cy="3657600"/>
        </p:xfrm>
        <a:graphic>
          <a:graphicData uri="http://schemas.openxmlformats.org/presentationml/2006/ole">
            <p:oleObj spid="_x0000_s2415619" name="Bitmap Image" r:id="rId6" imgW="3619048" imgH="5106113" progId="PBrush">
              <p:embed/>
            </p:oleObj>
          </a:graphicData>
        </a:graphic>
      </p:graphicFrame>
      <p:pic>
        <p:nvPicPr>
          <p:cNvPr id="8" name="~PP485.WAV">
            <a:hlinkClick r:id="" action="ppaction://media"/>
          </p:cNvPr>
          <p:cNvPicPr>
            <a:picLocks noRot="1" noChangeAspect="1"/>
          </p:cNvPicPr>
          <p:nvPr>
            <a:wavAudioFile r:embed="rId2" name="~PP485.WAV"/>
          </p:nvPr>
        </p:nvPicPr>
        <p:blipFill>
          <a:blip r:embed="rId7" cstate="print"/>
          <a:stretch>
            <a:fillRect/>
          </a:stretch>
        </p:blipFill>
        <p:spPr>
          <a:xfrm>
            <a:off x="8724900" y="6438900"/>
            <a:ext cx="304800" cy="304800"/>
          </a:xfrm>
          <a:prstGeom prst="rect">
            <a:avLst/>
          </a:prstGeom>
        </p:spPr>
      </p:pic>
    </p:spTree>
  </p:cSld>
  <p:clrMapOvr>
    <a:masterClrMapping/>
  </p:clrMapOvr>
  <p:transition advTm="6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lide Number Placeholder 5"/>
          <p:cNvSpPr>
            <a:spLocks noGrp="1"/>
          </p:cNvSpPr>
          <p:nvPr>
            <p:ph type="sldNum" sz="quarter" idx="4294967295"/>
          </p:nvPr>
        </p:nvSpPr>
        <p:spPr>
          <a:xfrm>
            <a:off x="6553200" y="6248400"/>
            <a:ext cx="1905000" cy="457200"/>
          </a:xfrm>
          <a:prstGeom prst="rect">
            <a:avLst/>
          </a:prstGeom>
        </p:spPr>
        <p:txBody>
          <a:bodyPr/>
          <a:lstStyle/>
          <a:p>
            <a:fld id="{1B866170-1EC1-4D43-9A4F-CBF498419F80}" type="slidenum">
              <a:rPr lang="en-US"/>
              <a:pPr/>
              <a:t>43</a:t>
            </a:fld>
            <a:endParaRPr lang="en-US"/>
          </a:p>
        </p:txBody>
      </p:sp>
      <p:sp>
        <p:nvSpPr>
          <p:cNvPr id="1379330" name="Rectangle 2"/>
          <p:cNvSpPr>
            <a:spLocks noGrp="1" noChangeArrowheads="1"/>
          </p:cNvSpPr>
          <p:nvPr>
            <p:ph type="title"/>
          </p:nvPr>
        </p:nvSpPr>
        <p:spPr>
          <a:xfrm>
            <a:off x="762000" y="0"/>
            <a:ext cx="7772400" cy="685800"/>
          </a:xfrm>
        </p:spPr>
        <p:txBody>
          <a:bodyPr/>
          <a:lstStyle/>
          <a:p>
            <a:r>
              <a:rPr lang="en-US"/>
              <a:t>Desktop Application Sharing</a:t>
            </a:r>
          </a:p>
        </p:txBody>
      </p:sp>
      <p:sp>
        <p:nvSpPr>
          <p:cNvPr id="1379331" name="Rectangle 3"/>
          <p:cNvSpPr>
            <a:spLocks noGrp="1" noChangeArrowheads="1"/>
          </p:cNvSpPr>
          <p:nvPr>
            <p:ph type="body" idx="4294967295"/>
          </p:nvPr>
        </p:nvSpPr>
        <p:spPr>
          <a:xfrm>
            <a:off x="304800" y="5181600"/>
            <a:ext cx="4114800" cy="1524000"/>
          </a:xfrm>
          <a:prstGeom prst="rect">
            <a:avLst/>
          </a:prstGeom>
        </p:spPr>
        <p:txBody>
          <a:bodyPr/>
          <a:lstStyle/>
          <a:p>
            <a:pPr>
              <a:lnSpc>
                <a:spcPct val="90000"/>
              </a:lnSpc>
              <a:buFontTx/>
              <a:buNone/>
            </a:pPr>
            <a:r>
              <a:rPr lang="en-US" sz="2400"/>
              <a:t>Alice and Bob responsible for this conference</a:t>
            </a:r>
          </a:p>
          <a:p>
            <a:pPr>
              <a:lnSpc>
                <a:spcPct val="90000"/>
              </a:lnSpc>
              <a:buFontTx/>
              <a:buNone/>
            </a:pPr>
            <a:r>
              <a:rPr lang="en-US" sz="2400"/>
              <a:t>Cathy and David did it last time and consult.</a:t>
            </a:r>
          </a:p>
          <a:p>
            <a:pPr>
              <a:lnSpc>
                <a:spcPct val="90000"/>
              </a:lnSpc>
              <a:buFontTx/>
              <a:buNone/>
            </a:pPr>
            <a:endParaRPr lang="en-US" sz="2400"/>
          </a:p>
        </p:txBody>
      </p:sp>
      <p:pic>
        <p:nvPicPr>
          <p:cNvPr id="1379332" name="Picture 4"/>
          <p:cNvPicPr>
            <a:picLocks noChangeAspect="1" noChangeArrowheads="1"/>
          </p:cNvPicPr>
          <p:nvPr/>
        </p:nvPicPr>
        <p:blipFill>
          <a:blip r:embed="rId6" cstate="print"/>
          <a:srcRect/>
          <a:stretch>
            <a:fillRect/>
          </a:stretch>
        </p:blipFill>
        <p:spPr bwMode="auto">
          <a:xfrm>
            <a:off x="76200" y="2438400"/>
            <a:ext cx="1676400" cy="1676400"/>
          </a:xfrm>
          <a:prstGeom prst="rect">
            <a:avLst/>
          </a:prstGeom>
          <a:noFill/>
          <a:ln w="9525">
            <a:noFill/>
            <a:miter lim="800000"/>
            <a:headEnd/>
            <a:tailEnd/>
          </a:ln>
        </p:spPr>
      </p:pic>
      <p:pic>
        <p:nvPicPr>
          <p:cNvPr id="1379333" name="Picture 5"/>
          <p:cNvPicPr>
            <a:picLocks noChangeAspect="1" noChangeArrowheads="1"/>
          </p:cNvPicPr>
          <p:nvPr/>
        </p:nvPicPr>
        <p:blipFill>
          <a:blip r:embed="rId6" cstate="print"/>
          <a:srcRect/>
          <a:stretch>
            <a:fillRect/>
          </a:stretch>
        </p:blipFill>
        <p:spPr bwMode="auto">
          <a:xfrm>
            <a:off x="2133600" y="2438400"/>
            <a:ext cx="1676400" cy="1676400"/>
          </a:xfrm>
          <a:prstGeom prst="rect">
            <a:avLst/>
          </a:prstGeom>
          <a:noFill/>
          <a:ln w="9525">
            <a:noFill/>
            <a:miter lim="800000"/>
            <a:headEnd/>
            <a:tailEnd/>
          </a:ln>
        </p:spPr>
      </p:pic>
      <p:pic>
        <p:nvPicPr>
          <p:cNvPr id="1379334" name="Picture 6"/>
          <p:cNvPicPr>
            <a:picLocks noChangeAspect="1" noChangeArrowheads="1"/>
          </p:cNvPicPr>
          <p:nvPr/>
        </p:nvPicPr>
        <p:blipFill>
          <a:blip r:embed="rId6" cstate="print"/>
          <a:srcRect/>
          <a:stretch>
            <a:fillRect/>
          </a:stretch>
        </p:blipFill>
        <p:spPr bwMode="auto">
          <a:xfrm>
            <a:off x="4876800" y="2438400"/>
            <a:ext cx="1676400" cy="1676400"/>
          </a:xfrm>
          <a:prstGeom prst="rect">
            <a:avLst/>
          </a:prstGeom>
          <a:noFill/>
          <a:ln w="9525">
            <a:noFill/>
            <a:miter lim="800000"/>
            <a:headEnd/>
            <a:tailEnd/>
          </a:ln>
        </p:spPr>
      </p:pic>
      <p:pic>
        <p:nvPicPr>
          <p:cNvPr id="1379335" name="Picture 7"/>
          <p:cNvPicPr>
            <a:picLocks noChangeAspect="1" noChangeArrowheads="1"/>
          </p:cNvPicPr>
          <p:nvPr/>
        </p:nvPicPr>
        <p:blipFill>
          <a:blip r:embed="rId6" cstate="print"/>
          <a:srcRect/>
          <a:stretch>
            <a:fillRect/>
          </a:stretch>
        </p:blipFill>
        <p:spPr bwMode="auto">
          <a:xfrm>
            <a:off x="7391400" y="2438400"/>
            <a:ext cx="1676400" cy="1676400"/>
          </a:xfrm>
          <a:prstGeom prst="rect">
            <a:avLst/>
          </a:prstGeom>
          <a:noFill/>
          <a:ln w="9525">
            <a:noFill/>
            <a:miter lim="800000"/>
            <a:headEnd/>
            <a:tailEnd/>
          </a:ln>
        </p:spPr>
      </p:pic>
      <p:sp>
        <p:nvSpPr>
          <p:cNvPr id="1379336" name="Text Box 8"/>
          <p:cNvSpPr txBox="1">
            <a:spLocks noChangeArrowheads="1"/>
          </p:cNvSpPr>
          <p:nvPr/>
        </p:nvSpPr>
        <p:spPr bwMode="auto">
          <a:xfrm>
            <a:off x="228600" y="4267200"/>
            <a:ext cx="1066800" cy="646331"/>
          </a:xfrm>
          <a:prstGeom prst="rect">
            <a:avLst/>
          </a:prstGeom>
          <a:noFill/>
          <a:ln w="28575">
            <a:noFill/>
            <a:miter lim="800000"/>
            <a:headEnd/>
            <a:tailEnd/>
          </a:ln>
          <a:effectLst/>
        </p:spPr>
        <p:txBody>
          <a:bodyPr wrap="square">
            <a:spAutoFit/>
          </a:bodyPr>
          <a:lstStyle/>
          <a:p>
            <a:r>
              <a:rPr lang="en-US" dirty="0" err="1"/>
              <a:t>Alice@UNC</a:t>
            </a:r>
            <a:endParaRPr lang="en-US" dirty="0"/>
          </a:p>
        </p:txBody>
      </p:sp>
      <p:sp>
        <p:nvSpPr>
          <p:cNvPr id="1379337" name="Text Box 9"/>
          <p:cNvSpPr txBox="1">
            <a:spLocks noChangeArrowheads="1"/>
          </p:cNvSpPr>
          <p:nvPr/>
        </p:nvSpPr>
        <p:spPr bwMode="auto">
          <a:xfrm>
            <a:off x="2362200" y="4267200"/>
            <a:ext cx="1295400" cy="822325"/>
          </a:xfrm>
          <a:prstGeom prst="rect">
            <a:avLst/>
          </a:prstGeom>
          <a:noFill/>
          <a:ln w="28575">
            <a:noFill/>
            <a:miter lim="800000"/>
            <a:headEnd/>
            <a:tailEnd/>
          </a:ln>
          <a:effectLst/>
        </p:spPr>
        <p:txBody>
          <a:bodyPr>
            <a:spAutoFit/>
          </a:bodyPr>
          <a:lstStyle/>
          <a:p>
            <a:r>
              <a:rPr lang="en-US"/>
              <a:t>Bob@ UNC</a:t>
            </a:r>
          </a:p>
        </p:txBody>
      </p:sp>
      <p:sp>
        <p:nvSpPr>
          <p:cNvPr id="1379338" name="Text Box 10"/>
          <p:cNvSpPr txBox="1">
            <a:spLocks noChangeArrowheads="1"/>
          </p:cNvSpPr>
          <p:nvPr/>
        </p:nvSpPr>
        <p:spPr bwMode="auto">
          <a:xfrm>
            <a:off x="4953000" y="4267200"/>
            <a:ext cx="1295400" cy="822325"/>
          </a:xfrm>
          <a:prstGeom prst="rect">
            <a:avLst/>
          </a:prstGeom>
          <a:noFill/>
          <a:ln w="28575">
            <a:noFill/>
            <a:miter lim="800000"/>
            <a:headEnd/>
            <a:tailEnd/>
          </a:ln>
          <a:effectLst/>
        </p:spPr>
        <p:txBody>
          <a:bodyPr>
            <a:spAutoFit/>
          </a:bodyPr>
          <a:lstStyle/>
          <a:p>
            <a:r>
              <a:rPr lang="en-US"/>
              <a:t>Cathy@ Purdue</a:t>
            </a:r>
          </a:p>
        </p:txBody>
      </p:sp>
      <p:sp>
        <p:nvSpPr>
          <p:cNvPr id="1379339" name="Text Box 11"/>
          <p:cNvSpPr txBox="1">
            <a:spLocks noChangeArrowheads="1"/>
          </p:cNvSpPr>
          <p:nvPr/>
        </p:nvSpPr>
        <p:spPr bwMode="auto">
          <a:xfrm>
            <a:off x="7543800" y="4267200"/>
            <a:ext cx="1295400" cy="822325"/>
          </a:xfrm>
          <a:prstGeom prst="rect">
            <a:avLst/>
          </a:prstGeom>
          <a:noFill/>
          <a:ln w="28575">
            <a:noFill/>
            <a:miter lim="800000"/>
            <a:headEnd/>
            <a:tailEnd/>
          </a:ln>
          <a:effectLst/>
        </p:spPr>
        <p:txBody>
          <a:bodyPr>
            <a:spAutoFit/>
          </a:bodyPr>
          <a:lstStyle/>
          <a:p>
            <a:r>
              <a:rPr lang="en-US"/>
              <a:t>David@ Wisc</a:t>
            </a:r>
          </a:p>
        </p:txBody>
      </p:sp>
      <p:grpSp>
        <p:nvGrpSpPr>
          <p:cNvPr id="2" name="Group 12"/>
          <p:cNvGrpSpPr>
            <a:grpSpLocks/>
          </p:cNvGrpSpPr>
          <p:nvPr/>
        </p:nvGrpSpPr>
        <p:grpSpPr bwMode="auto">
          <a:xfrm>
            <a:off x="381000" y="2819400"/>
            <a:ext cx="914400" cy="533400"/>
            <a:chOff x="0" y="480"/>
            <a:chExt cx="5760" cy="2448"/>
          </a:xfrm>
        </p:grpSpPr>
        <p:graphicFrame>
          <p:nvGraphicFramePr>
            <p:cNvPr id="1590278" name="Object 1030"/>
            <p:cNvGraphicFramePr>
              <a:graphicFrameLocks/>
            </p:cNvGraphicFramePr>
            <p:nvPr/>
          </p:nvGraphicFramePr>
          <p:xfrm>
            <a:off x="0" y="480"/>
            <a:ext cx="3504" cy="2448"/>
          </p:xfrm>
          <a:graphic>
            <a:graphicData uri="http://schemas.openxmlformats.org/presentationml/2006/ole">
              <p:oleObj spid="_x0000_s2416648" name="Bitmap Image" r:id="rId7" imgW="3619048" imgH="5106113" progId="">
                <p:embed/>
              </p:oleObj>
            </a:graphicData>
          </a:graphic>
        </p:graphicFrame>
        <p:graphicFrame>
          <p:nvGraphicFramePr>
            <p:cNvPr id="1590279" name="Object 1031"/>
            <p:cNvGraphicFramePr>
              <a:graphicFrameLocks/>
            </p:cNvGraphicFramePr>
            <p:nvPr/>
          </p:nvGraphicFramePr>
          <p:xfrm>
            <a:off x="2160" y="528"/>
            <a:ext cx="3600" cy="2304"/>
          </p:xfrm>
          <a:graphic>
            <a:graphicData uri="http://schemas.openxmlformats.org/presentationml/2006/ole">
              <p:oleObj spid="_x0000_s2416649" name="Bitmap Image" r:id="rId8" imgW="3619048" imgH="5106113" progId="PBrush">
                <p:embed/>
              </p:oleObj>
            </a:graphicData>
          </a:graphic>
        </p:graphicFrame>
      </p:grpSp>
      <p:grpSp>
        <p:nvGrpSpPr>
          <p:cNvPr id="3" name="Group 15"/>
          <p:cNvGrpSpPr>
            <a:grpSpLocks/>
          </p:cNvGrpSpPr>
          <p:nvPr/>
        </p:nvGrpSpPr>
        <p:grpSpPr bwMode="auto">
          <a:xfrm>
            <a:off x="2514600" y="2819400"/>
            <a:ext cx="914400" cy="533400"/>
            <a:chOff x="0" y="480"/>
            <a:chExt cx="5760" cy="2448"/>
          </a:xfrm>
        </p:grpSpPr>
        <p:graphicFrame>
          <p:nvGraphicFramePr>
            <p:cNvPr id="1590276" name="Object 1028"/>
            <p:cNvGraphicFramePr>
              <a:graphicFrameLocks/>
            </p:cNvGraphicFramePr>
            <p:nvPr/>
          </p:nvGraphicFramePr>
          <p:xfrm>
            <a:off x="0" y="480"/>
            <a:ext cx="3504" cy="2448"/>
          </p:xfrm>
          <a:graphic>
            <a:graphicData uri="http://schemas.openxmlformats.org/presentationml/2006/ole">
              <p:oleObj spid="_x0000_s2416646" name="Bitmap Image" r:id="rId9" imgW="3619048" imgH="5106113" progId="">
                <p:embed/>
              </p:oleObj>
            </a:graphicData>
          </a:graphic>
        </p:graphicFrame>
        <p:graphicFrame>
          <p:nvGraphicFramePr>
            <p:cNvPr id="1590277" name="Object 1029"/>
            <p:cNvGraphicFramePr>
              <a:graphicFrameLocks/>
            </p:cNvGraphicFramePr>
            <p:nvPr/>
          </p:nvGraphicFramePr>
          <p:xfrm>
            <a:off x="2160" y="528"/>
            <a:ext cx="3600" cy="2304"/>
          </p:xfrm>
          <a:graphic>
            <a:graphicData uri="http://schemas.openxmlformats.org/presentationml/2006/ole">
              <p:oleObj spid="_x0000_s2416647" name="Bitmap Image" r:id="rId10" imgW="3619048" imgH="5106113" progId="PBrush">
                <p:embed/>
              </p:oleObj>
            </a:graphicData>
          </a:graphic>
        </p:graphicFrame>
      </p:grpSp>
      <p:grpSp>
        <p:nvGrpSpPr>
          <p:cNvPr id="4" name="Group 18"/>
          <p:cNvGrpSpPr>
            <a:grpSpLocks/>
          </p:cNvGrpSpPr>
          <p:nvPr/>
        </p:nvGrpSpPr>
        <p:grpSpPr bwMode="auto">
          <a:xfrm>
            <a:off x="5257800" y="2819400"/>
            <a:ext cx="914400" cy="533400"/>
            <a:chOff x="0" y="480"/>
            <a:chExt cx="5760" cy="2448"/>
          </a:xfrm>
        </p:grpSpPr>
        <p:graphicFrame>
          <p:nvGraphicFramePr>
            <p:cNvPr id="1590274" name="Object 1026"/>
            <p:cNvGraphicFramePr>
              <a:graphicFrameLocks/>
            </p:cNvGraphicFramePr>
            <p:nvPr/>
          </p:nvGraphicFramePr>
          <p:xfrm>
            <a:off x="0" y="480"/>
            <a:ext cx="3504" cy="2448"/>
          </p:xfrm>
          <a:graphic>
            <a:graphicData uri="http://schemas.openxmlformats.org/presentationml/2006/ole">
              <p:oleObj spid="_x0000_s2416644" name="Bitmap Image" r:id="rId11" imgW="3619048" imgH="5106113" progId="">
                <p:embed/>
              </p:oleObj>
            </a:graphicData>
          </a:graphic>
        </p:graphicFrame>
        <p:graphicFrame>
          <p:nvGraphicFramePr>
            <p:cNvPr id="1590275" name="Object 1027"/>
            <p:cNvGraphicFramePr>
              <a:graphicFrameLocks/>
            </p:cNvGraphicFramePr>
            <p:nvPr/>
          </p:nvGraphicFramePr>
          <p:xfrm>
            <a:off x="2160" y="528"/>
            <a:ext cx="3600" cy="2304"/>
          </p:xfrm>
          <a:graphic>
            <a:graphicData uri="http://schemas.openxmlformats.org/presentationml/2006/ole">
              <p:oleObj spid="_x0000_s2416645" name="Bitmap Image" r:id="rId12" imgW="3619048" imgH="5106113" progId="PBrush">
                <p:embed/>
              </p:oleObj>
            </a:graphicData>
          </a:graphic>
        </p:graphicFrame>
      </p:grpSp>
      <p:grpSp>
        <p:nvGrpSpPr>
          <p:cNvPr id="5" name="Group 21"/>
          <p:cNvGrpSpPr>
            <a:grpSpLocks/>
          </p:cNvGrpSpPr>
          <p:nvPr/>
        </p:nvGrpSpPr>
        <p:grpSpPr bwMode="auto">
          <a:xfrm>
            <a:off x="7772400" y="2819400"/>
            <a:ext cx="914400" cy="533400"/>
            <a:chOff x="0" y="480"/>
            <a:chExt cx="5760" cy="2448"/>
          </a:xfrm>
        </p:grpSpPr>
        <p:graphicFrame>
          <p:nvGraphicFramePr>
            <p:cNvPr id="1590272" name="Object 1024"/>
            <p:cNvGraphicFramePr>
              <a:graphicFrameLocks/>
            </p:cNvGraphicFramePr>
            <p:nvPr/>
          </p:nvGraphicFramePr>
          <p:xfrm>
            <a:off x="0" y="480"/>
            <a:ext cx="3504" cy="2448"/>
          </p:xfrm>
          <a:graphic>
            <a:graphicData uri="http://schemas.openxmlformats.org/presentationml/2006/ole">
              <p:oleObj spid="_x0000_s2416642" name="Bitmap Image" r:id="rId13" imgW="3619048" imgH="5106113" progId="">
                <p:embed/>
              </p:oleObj>
            </a:graphicData>
          </a:graphic>
        </p:graphicFrame>
        <p:graphicFrame>
          <p:nvGraphicFramePr>
            <p:cNvPr id="1590273" name="Object 1025"/>
            <p:cNvGraphicFramePr>
              <a:graphicFrameLocks/>
            </p:cNvGraphicFramePr>
            <p:nvPr/>
          </p:nvGraphicFramePr>
          <p:xfrm>
            <a:off x="2160" y="528"/>
            <a:ext cx="3600" cy="2304"/>
          </p:xfrm>
          <a:graphic>
            <a:graphicData uri="http://schemas.openxmlformats.org/presentationml/2006/ole">
              <p:oleObj spid="_x0000_s2416643" name="Bitmap Image" r:id="rId14" imgW="3619048" imgH="5106113" progId="PBrush">
                <p:embed/>
              </p:oleObj>
            </a:graphicData>
          </a:graphic>
        </p:graphicFrame>
      </p:grpSp>
      <p:sp>
        <p:nvSpPr>
          <p:cNvPr id="1379352" name="Rectangle 24"/>
          <p:cNvSpPr>
            <a:spLocks noChangeArrowheads="1"/>
          </p:cNvSpPr>
          <p:nvPr/>
        </p:nvSpPr>
        <p:spPr bwMode="auto">
          <a:xfrm>
            <a:off x="4800600" y="5105400"/>
            <a:ext cx="4114800" cy="1524000"/>
          </a:xfrm>
          <a:prstGeom prst="rect">
            <a:avLst/>
          </a:prstGeom>
          <a:noFill/>
          <a:ln w="9525">
            <a:noFill/>
            <a:miter lim="800000"/>
            <a:headEnd/>
            <a:tailEnd/>
          </a:ln>
          <a:effectLst/>
        </p:spPr>
        <p:txBody>
          <a:bodyPr/>
          <a:lstStyle/>
          <a:p>
            <a:pPr marL="342900" indent="-342900" algn="l">
              <a:lnSpc>
                <a:spcPct val="90000"/>
              </a:lnSpc>
              <a:spcBef>
                <a:spcPct val="20000"/>
              </a:spcBef>
            </a:pPr>
            <a:r>
              <a:rPr lang="en-US"/>
              <a:t>Replicated because:</a:t>
            </a:r>
          </a:p>
          <a:p>
            <a:pPr marL="342900" indent="-342900" algn="l">
              <a:lnSpc>
                <a:spcPct val="90000"/>
              </a:lnSpc>
              <a:spcBef>
                <a:spcPct val="20000"/>
              </a:spcBef>
              <a:buFontTx/>
              <a:buChar char="•"/>
            </a:pPr>
            <a:r>
              <a:rPr lang="en-US"/>
              <a:t>Wide-area collaboration</a:t>
            </a:r>
          </a:p>
          <a:p>
            <a:pPr marL="342900" indent="-342900" algn="l">
              <a:lnSpc>
                <a:spcPct val="90000"/>
              </a:lnSpc>
              <a:spcBef>
                <a:spcPct val="20000"/>
              </a:spcBef>
              <a:buFontTx/>
              <a:buChar char="•"/>
            </a:pPr>
            <a:r>
              <a:rPr lang="en-US"/>
              <a:t>Computers symmetrical</a:t>
            </a:r>
          </a:p>
        </p:txBody>
      </p:sp>
      <p:grpSp>
        <p:nvGrpSpPr>
          <p:cNvPr id="6" name="Group 25"/>
          <p:cNvGrpSpPr>
            <a:grpSpLocks/>
          </p:cNvGrpSpPr>
          <p:nvPr/>
        </p:nvGrpSpPr>
        <p:grpSpPr bwMode="auto">
          <a:xfrm>
            <a:off x="152400" y="1066800"/>
            <a:ext cx="8686800" cy="1371600"/>
            <a:chOff x="96" y="672"/>
            <a:chExt cx="5472" cy="864"/>
          </a:xfrm>
        </p:grpSpPr>
        <p:sp>
          <p:nvSpPr>
            <p:cNvPr id="1379354" name="Text Box 26"/>
            <p:cNvSpPr txBox="1">
              <a:spLocks noChangeArrowheads="1"/>
            </p:cNvSpPr>
            <p:nvPr/>
          </p:nvSpPr>
          <p:spPr bwMode="auto">
            <a:xfrm>
              <a:off x="96" y="672"/>
              <a:ext cx="864" cy="288"/>
            </a:xfrm>
            <a:prstGeom prst="rect">
              <a:avLst/>
            </a:prstGeom>
            <a:solidFill>
              <a:srgbClr val="00FFFF"/>
            </a:solidFill>
            <a:ln w="28575">
              <a:noFill/>
              <a:miter lim="800000"/>
              <a:headEnd/>
              <a:tailEnd/>
            </a:ln>
            <a:effectLst/>
          </p:spPr>
          <p:txBody>
            <a:bodyPr>
              <a:spAutoFit/>
            </a:bodyPr>
            <a:lstStyle/>
            <a:p>
              <a:r>
                <a:rPr lang="en-US"/>
                <a:t>Program</a:t>
              </a:r>
            </a:p>
          </p:txBody>
        </p:sp>
        <p:sp>
          <p:nvSpPr>
            <p:cNvPr id="1379355" name="Text Box 27"/>
            <p:cNvSpPr txBox="1">
              <a:spLocks noChangeArrowheads="1"/>
            </p:cNvSpPr>
            <p:nvPr/>
          </p:nvSpPr>
          <p:spPr bwMode="auto">
            <a:xfrm>
              <a:off x="1344" y="672"/>
              <a:ext cx="864" cy="288"/>
            </a:xfrm>
            <a:prstGeom prst="rect">
              <a:avLst/>
            </a:prstGeom>
            <a:solidFill>
              <a:srgbClr val="00FFFF"/>
            </a:solidFill>
            <a:ln w="28575">
              <a:noFill/>
              <a:miter lim="800000"/>
              <a:headEnd/>
              <a:tailEnd/>
            </a:ln>
            <a:effectLst/>
          </p:spPr>
          <p:txBody>
            <a:bodyPr>
              <a:spAutoFit/>
            </a:bodyPr>
            <a:lstStyle/>
            <a:p>
              <a:r>
                <a:rPr lang="en-US"/>
                <a:t>Program</a:t>
              </a:r>
            </a:p>
          </p:txBody>
        </p:sp>
        <p:sp>
          <p:nvSpPr>
            <p:cNvPr id="1379356" name="Text Box 28"/>
            <p:cNvSpPr txBox="1">
              <a:spLocks noChangeArrowheads="1"/>
            </p:cNvSpPr>
            <p:nvPr/>
          </p:nvSpPr>
          <p:spPr bwMode="auto">
            <a:xfrm>
              <a:off x="3072" y="672"/>
              <a:ext cx="864" cy="288"/>
            </a:xfrm>
            <a:prstGeom prst="rect">
              <a:avLst/>
            </a:prstGeom>
            <a:solidFill>
              <a:srgbClr val="00FFFF"/>
            </a:solidFill>
            <a:ln w="28575">
              <a:noFill/>
              <a:miter lim="800000"/>
              <a:headEnd/>
              <a:tailEnd/>
            </a:ln>
            <a:effectLst/>
          </p:spPr>
          <p:txBody>
            <a:bodyPr>
              <a:spAutoFit/>
            </a:bodyPr>
            <a:lstStyle/>
            <a:p>
              <a:r>
                <a:rPr lang="en-US"/>
                <a:t>Program</a:t>
              </a:r>
            </a:p>
          </p:txBody>
        </p:sp>
        <p:sp>
          <p:nvSpPr>
            <p:cNvPr id="1379357" name="Text Box 29"/>
            <p:cNvSpPr txBox="1">
              <a:spLocks noChangeArrowheads="1"/>
            </p:cNvSpPr>
            <p:nvPr/>
          </p:nvSpPr>
          <p:spPr bwMode="auto">
            <a:xfrm>
              <a:off x="4704" y="672"/>
              <a:ext cx="864" cy="288"/>
            </a:xfrm>
            <a:prstGeom prst="rect">
              <a:avLst/>
            </a:prstGeom>
            <a:solidFill>
              <a:srgbClr val="00FFFF"/>
            </a:solidFill>
            <a:ln w="28575">
              <a:noFill/>
              <a:miter lim="800000"/>
              <a:headEnd/>
              <a:tailEnd/>
            </a:ln>
            <a:effectLst/>
          </p:spPr>
          <p:txBody>
            <a:bodyPr>
              <a:spAutoFit/>
            </a:bodyPr>
            <a:lstStyle/>
            <a:p>
              <a:r>
                <a:rPr lang="en-US"/>
                <a:t>Program</a:t>
              </a:r>
            </a:p>
          </p:txBody>
        </p:sp>
        <p:sp>
          <p:nvSpPr>
            <p:cNvPr id="1379358" name="Line 30"/>
            <p:cNvSpPr>
              <a:spLocks noChangeShapeType="1"/>
            </p:cNvSpPr>
            <p:nvPr/>
          </p:nvSpPr>
          <p:spPr bwMode="auto">
            <a:xfrm>
              <a:off x="480" y="960"/>
              <a:ext cx="0" cy="576"/>
            </a:xfrm>
            <a:prstGeom prst="line">
              <a:avLst/>
            </a:prstGeom>
            <a:noFill/>
            <a:ln w="28575">
              <a:solidFill>
                <a:schemeClr val="tx1"/>
              </a:solidFill>
              <a:round/>
              <a:headEnd type="triangle" w="med" len="med"/>
              <a:tailEnd type="triangle" w="med" len="med"/>
            </a:ln>
            <a:effectLst/>
          </p:spPr>
          <p:txBody>
            <a:bodyPr>
              <a:spAutoFit/>
            </a:bodyPr>
            <a:lstStyle/>
            <a:p>
              <a:endParaRPr lang="en-US"/>
            </a:p>
          </p:txBody>
        </p:sp>
        <p:sp>
          <p:nvSpPr>
            <p:cNvPr id="1379359" name="Line 31"/>
            <p:cNvSpPr>
              <a:spLocks noChangeShapeType="1"/>
            </p:cNvSpPr>
            <p:nvPr/>
          </p:nvSpPr>
          <p:spPr bwMode="auto">
            <a:xfrm>
              <a:off x="1776" y="960"/>
              <a:ext cx="0" cy="576"/>
            </a:xfrm>
            <a:prstGeom prst="line">
              <a:avLst/>
            </a:prstGeom>
            <a:noFill/>
            <a:ln w="28575">
              <a:solidFill>
                <a:schemeClr val="tx1"/>
              </a:solidFill>
              <a:round/>
              <a:headEnd type="triangle" w="med" len="med"/>
              <a:tailEnd type="triangle" w="med" len="med"/>
            </a:ln>
            <a:effectLst/>
          </p:spPr>
          <p:txBody>
            <a:bodyPr>
              <a:spAutoFit/>
            </a:bodyPr>
            <a:lstStyle/>
            <a:p>
              <a:endParaRPr lang="en-US"/>
            </a:p>
          </p:txBody>
        </p:sp>
        <p:sp>
          <p:nvSpPr>
            <p:cNvPr id="1379360" name="Line 32"/>
            <p:cNvSpPr>
              <a:spLocks noChangeShapeType="1"/>
            </p:cNvSpPr>
            <p:nvPr/>
          </p:nvSpPr>
          <p:spPr bwMode="auto">
            <a:xfrm>
              <a:off x="3552" y="960"/>
              <a:ext cx="0" cy="576"/>
            </a:xfrm>
            <a:prstGeom prst="line">
              <a:avLst/>
            </a:prstGeom>
            <a:noFill/>
            <a:ln w="28575">
              <a:solidFill>
                <a:schemeClr val="tx1"/>
              </a:solidFill>
              <a:round/>
              <a:headEnd type="triangle" w="med" len="med"/>
              <a:tailEnd type="triangle" w="med" len="med"/>
            </a:ln>
            <a:effectLst/>
          </p:spPr>
          <p:txBody>
            <a:bodyPr>
              <a:spAutoFit/>
            </a:bodyPr>
            <a:lstStyle/>
            <a:p>
              <a:endParaRPr lang="en-US"/>
            </a:p>
          </p:txBody>
        </p:sp>
        <p:sp>
          <p:nvSpPr>
            <p:cNvPr id="1379361" name="Line 33"/>
            <p:cNvSpPr>
              <a:spLocks noChangeShapeType="1"/>
            </p:cNvSpPr>
            <p:nvPr/>
          </p:nvSpPr>
          <p:spPr bwMode="auto">
            <a:xfrm>
              <a:off x="5136" y="960"/>
              <a:ext cx="0" cy="576"/>
            </a:xfrm>
            <a:prstGeom prst="line">
              <a:avLst/>
            </a:prstGeom>
            <a:noFill/>
            <a:ln w="28575">
              <a:solidFill>
                <a:schemeClr val="tx1"/>
              </a:solidFill>
              <a:round/>
              <a:headEnd type="triangle" w="med" len="med"/>
              <a:tailEnd type="triangle" w="med" len="med"/>
            </a:ln>
            <a:effectLst/>
          </p:spPr>
          <p:txBody>
            <a:bodyPr>
              <a:spAutoFit/>
            </a:bodyPr>
            <a:lstStyle/>
            <a:p>
              <a:endParaRPr lang="en-US"/>
            </a:p>
          </p:txBody>
        </p:sp>
      </p:grpSp>
      <p:pic>
        <p:nvPicPr>
          <p:cNvPr id="36" name="~PP2223.WAV">
            <a:hlinkClick r:id="" action="ppaction://media"/>
          </p:cNvPr>
          <p:cNvPicPr>
            <a:picLocks noRot="1" noChangeAspect="1"/>
          </p:cNvPicPr>
          <p:nvPr>
            <a:wavAudioFile r:embed="rId3" name="~PP2223.WAV"/>
          </p:nvPr>
        </p:nvPicPr>
        <p:blipFill>
          <a:blip r:embed="rId15" cstate="print"/>
          <a:stretch>
            <a:fillRect/>
          </a:stretch>
        </p:blipFill>
        <p:spPr>
          <a:xfrm>
            <a:off x="8724900" y="6438900"/>
            <a:ext cx="304800" cy="304800"/>
          </a:xfrm>
          <a:prstGeom prst="rect">
            <a:avLst/>
          </a:prstGeom>
        </p:spPr>
      </p:pic>
    </p:spTree>
    <p:custDataLst>
      <p:tags r:id="rId2"/>
    </p:custDataLst>
  </p:cSld>
  <p:clrMapOvr>
    <a:masterClrMapping/>
  </p:clrMapOvr>
  <p:transition advTm="10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793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36"/>
                </p:tgtEl>
              </p:cMediaNode>
            </p:audio>
          </p:childTnLst>
        </p:cTn>
      </p:par>
    </p:tnLst>
    <p:bldLst>
      <p:bldP spid="1379352"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5"/>
          <p:cNvSpPr>
            <a:spLocks noGrp="1"/>
          </p:cNvSpPr>
          <p:nvPr>
            <p:ph type="sldNum" sz="quarter" idx="4294967295"/>
          </p:nvPr>
        </p:nvSpPr>
        <p:spPr>
          <a:xfrm>
            <a:off x="6553200" y="6248400"/>
            <a:ext cx="1905000" cy="457200"/>
          </a:xfrm>
          <a:prstGeom prst="rect">
            <a:avLst/>
          </a:prstGeom>
        </p:spPr>
        <p:txBody>
          <a:bodyPr/>
          <a:lstStyle/>
          <a:p>
            <a:fld id="{958BE204-D596-4362-8FA9-F8125F2AE3F7}" type="slidenum">
              <a:rPr lang="en-US"/>
              <a:pPr/>
              <a:t>44</a:t>
            </a:fld>
            <a:endParaRPr lang="en-US"/>
          </a:p>
        </p:txBody>
      </p:sp>
      <p:sp>
        <p:nvSpPr>
          <p:cNvPr id="1380354" name="Rectangle 2"/>
          <p:cNvSpPr>
            <a:spLocks noGrp="1" noChangeArrowheads="1"/>
          </p:cNvSpPr>
          <p:nvPr>
            <p:ph type="title"/>
          </p:nvPr>
        </p:nvSpPr>
        <p:spPr>
          <a:xfrm>
            <a:off x="762000" y="0"/>
            <a:ext cx="7772400" cy="685800"/>
          </a:xfrm>
        </p:spPr>
        <p:txBody>
          <a:bodyPr/>
          <a:lstStyle/>
          <a:p>
            <a:r>
              <a:rPr lang="en-US"/>
              <a:t>Migrating to Mobile Computers</a:t>
            </a:r>
          </a:p>
        </p:txBody>
      </p:sp>
      <p:sp>
        <p:nvSpPr>
          <p:cNvPr id="1380355" name="Rectangle 3"/>
          <p:cNvSpPr>
            <a:spLocks noGrp="1" noChangeArrowheads="1"/>
          </p:cNvSpPr>
          <p:nvPr>
            <p:ph type="body" idx="4294967295"/>
          </p:nvPr>
        </p:nvSpPr>
        <p:spPr>
          <a:xfrm>
            <a:off x="0" y="5105400"/>
            <a:ext cx="3810000" cy="1752600"/>
          </a:xfrm>
          <a:prstGeom prst="rect">
            <a:avLst/>
          </a:prstGeom>
        </p:spPr>
        <p:txBody>
          <a:bodyPr>
            <a:normAutofit fontScale="92500"/>
          </a:bodyPr>
          <a:lstStyle/>
          <a:p>
            <a:pPr>
              <a:buFontTx/>
              <a:buNone/>
            </a:pPr>
            <a:r>
              <a:rPr lang="en-US" sz="2400"/>
              <a:t>Alice and Bob transfer conference to hand-helds</a:t>
            </a:r>
          </a:p>
          <a:p>
            <a:pPr>
              <a:buFontTx/>
              <a:buNone/>
            </a:pPr>
            <a:r>
              <a:rPr lang="en-US" sz="2400"/>
              <a:t>Cathy and David leave conference</a:t>
            </a:r>
          </a:p>
          <a:p>
            <a:pPr>
              <a:buFontTx/>
              <a:buNone/>
            </a:pPr>
            <a:endParaRPr lang="en-US" sz="2400"/>
          </a:p>
        </p:txBody>
      </p:sp>
      <p:sp>
        <p:nvSpPr>
          <p:cNvPr id="1380356" name="Text Box 4"/>
          <p:cNvSpPr txBox="1">
            <a:spLocks noChangeArrowheads="1"/>
          </p:cNvSpPr>
          <p:nvPr/>
        </p:nvSpPr>
        <p:spPr bwMode="auto">
          <a:xfrm>
            <a:off x="152400" y="3505200"/>
            <a:ext cx="1828800" cy="369332"/>
          </a:xfrm>
          <a:prstGeom prst="rect">
            <a:avLst/>
          </a:prstGeom>
          <a:noFill/>
          <a:ln w="28575">
            <a:noFill/>
            <a:miter lim="800000"/>
            <a:headEnd/>
            <a:tailEnd/>
          </a:ln>
          <a:effectLst/>
        </p:spPr>
        <p:txBody>
          <a:bodyPr wrap="square">
            <a:spAutoFit/>
          </a:bodyPr>
          <a:lstStyle/>
          <a:p>
            <a:r>
              <a:rPr lang="en-US" dirty="0" err="1"/>
              <a:t>Alice@Airplane</a:t>
            </a:r>
            <a:endParaRPr lang="en-US" dirty="0"/>
          </a:p>
        </p:txBody>
      </p:sp>
      <p:sp>
        <p:nvSpPr>
          <p:cNvPr id="1380357" name="Text Box 5"/>
          <p:cNvSpPr txBox="1">
            <a:spLocks noChangeArrowheads="1"/>
          </p:cNvSpPr>
          <p:nvPr/>
        </p:nvSpPr>
        <p:spPr bwMode="auto">
          <a:xfrm>
            <a:off x="2362200" y="3505200"/>
            <a:ext cx="1295400" cy="822325"/>
          </a:xfrm>
          <a:prstGeom prst="rect">
            <a:avLst/>
          </a:prstGeom>
          <a:noFill/>
          <a:ln w="28575">
            <a:noFill/>
            <a:miter lim="800000"/>
            <a:headEnd/>
            <a:tailEnd/>
          </a:ln>
          <a:effectLst/>
        </p:spPr>
        <p:txBody>
          <a:bodyPr>
            <a:spAutoFit/>
          </a:bodyPr>
          <a:lstStyle/>
          <a:p>
            <a:r>
              <a:rPr lang="en-US"/>
              <a:t>Bob@ Airplane</a:t>
            </a:r>
          </a:p>
        </p:txBody>
      </p:sp>
      <p:pic>
        <p:nvPicPr>
          <p:cNvPr id="1380358" name="Picture 6"/>
          <p:cNvPicPr>
            <a:picLocks noChangeAspect="1" noChangeArrowheads="1"/>
          </p:cNvPicPr>
          <p:nvPr/>
        </p:nvPicPr>
        <p:blipFill>
          <a:blip r:embed="rId5" cstate="print"/>
          <a:srcRect/>
          <a:stretch>
            <a:fillRect/>
          </a:stretch>
        </p:blipFill>
        <p:spPr bwMode="auto">
          <a:xfrm>
            <a:off x="76200" y="2362200"/>
            <a:ext cx="1600200" cy="1106488"/>
          </a:xfrm>
          <a:prstGeom prst="rect">
            <a:avLst/>
          </a:prstGeom>
          <a:noFill/>
          <a:ln w="9525">
            <a:noFill/>
            <a:miter lim="800000"/>
            <a:headEnd/>
            <a:tailEnd/>
          </a:ln>
        </p:spPr>
      </p:pic>
      <p:pic>
        <p:nvPicPr>
          <p:cNvPr id="1380359" name="Picture 7"/>
          <p:cNvPicPr>
            <a:picLocks noChangeAspect="1" noChangeArrowheads="1"/>
          </p:cNvPicPr>
          <p:nvPr/>
        </p:nvPicPr>
        <p:blipFill>
          <a:blip r:embed="rId6" cstate="print"/>
          <a:srcRect t="28731" b="12500"/>
          <a:stretch>
            <a:fillRect/>
          </a:stretch>
        </p:blipFill>
        <p:spPr bwMode="auto">
          <a:xfrm flipV="1">
            <a:off x="457200" y="2509838"/>
            <a:ext cx="914400" cy="385762"/>
          </a:xfrm>
          <a:prstGeom prst="rect">
            <a:avLst/>
          </a:prstGeom>
          <a:noFill/>
          <a:ln w="9525">
            <a:noFill/>
            <a:miter lim="800000"/>
            <a:headEnd/>
            <a:tailEnd/>
          </a:ln>
        </p:spPr>
      </p:pic>
      <p:pic>
        <p:nvPicPr>
          <p:cNvPr id="1380360" name="Picture 8"/>
          <p:cNvPicPr>
            <a:picLocks noChangeAspect="1" noChangeArrowheads="1"/>
          </p:cNvPicPr>
          <p:nvPr/>
        </p:nvPicPr>
        <p:blipFill>
          <a:blip r:embed="rId5" cstate="print"/>
          <a:srcRect/>
          <a:stretch>
            <a:fillRect/>
          </a:stretch>
        </p:blipFill>
        <p:spPr bwMode="auto">
          <a:xfrm>
            <a:off x="2057400" y="2398713"/>
            <a:ext cx="1600200" cy="1106487"/>
          </a:xfrm>
          <a:prstGeom prst="rect">
            <a:avLst/>
          </a:prstGeom>
          <a:noFill/>
          <a:ln w="9525">
            <a:noFill/>
            <a:miter lim="800000"/>
            <a:headEnd/>
            <a:tailEnd/>
          </a:ln>
        </p:spPr>
      </p:pic>
      <p:pic>
        <p:nvPicPr>
          <p:cNvPr id="1380361" name="Picture 9"/>
          <p:cNvPicPr>
            <a:picLocks noChangeAspect="1" noChangeArrowheads="1"/>
          </p:cNvPicPr>
          <p:nvPr/>
        </p:nvPicPr>
        <p:blipFill>
          <a:blip r:embed="rId6" cstate="print"/>
          <a:srcRect t="28731" b="12500"/>
          <a:stretch>
            <a:fillRect/>
          </a:stretch>
        </p:blipFill>
        <p:spPr bwMode="auto">
          <a:xfrm flipV="1">
            <a:off x="2438400" y="2514600"/>
            <a:ext cx="914400" cy="385763"/>
          </a:xfrm>
          <a:prstGeom prst="rect">
            <a:avLst/>
          </a:prstGeom>
          <a:noFill/>
          <a:ln w="9525">
            <a:noFill/>
            <a:miter lim="800000"/>
            <a:headEnd/>
            <a:tailEnd/>
          </a:ln>
        </p:spPr>
      </p:pic>
      <p:grpSp>
        <p:nvGrpSpPr>
          <p:cNvPr id="2" name="Group 10"/>
          <p:cNvGrpSpPr>
            <a:grpSpLocks/>
          </p:cNvGrpSpPr>
          <p:nvPr/>
        </p:nvGrpSpPr>
        <p:grpSpPr bwMode="auto">
          <a:xfrm>
            <a:off x="152400" y="1066800"/>
            <a:ext cx="3352800" cy="1371600"/>
            <a:chOff x="96" y="672"/>
            <a:chExt cx="2112" cy="864"/>
          </a:xfrm>
        </p:grpSpPr>
        <p:sp>
          <p:nvSpPr>
            <p:cNvPr id="1380363" name="Text Box 11"/>
            <p:cNvSpPr txBox="1">
              <a:spLocks noChangeArrowheads="1"/>
            </p:cNvSpPr>
            <p:nvPr/>
          </p:nvSpPr>
          <p:spPr bwMode="auto">
            <a:xfrm>
              <a:off x="96" y="672"/>
              <a:ext cx="864" cy="288"/>
            </a:xfrm>
            <a:prstGeom prst="rect">
              <a:avLst/>
            </a:prstGeom>
            <a:solidFill>
              <a:srgbClr val="00FFFF"/>
            </a:solidFill>
            <a:ln w="28575">
              <a:noFill/>
              <a:miter lim="800000"/>
              <a:headEnd/>
              <a:tailEnd/>
            </a:ln>
            <a:effectLst/>
          </p:spPr>
          <p:txBody>
            <a:bodyPr>
              <a:spAutoFit/>
            </a:bodyPr>
            <a:lstStyle/>
            <a:p>
              <a:r>
                <a:rPr lang="en-US"/>
                <a:t>Program</a:t>
              </a:r>
            </a:p>
          </p:txBody>
        </p:sp>
        <p:sp>
          <p:nvSpPr>
            <p:cNvPr id="1380364" name="Text Box 12"/>
            <p:cNvSpPr txBox="1">
              <a:spLocks noChangeArrowheads="1"/>
            </p:cNvSpPr>
            <p:nvPr/>
          </p:nvSpPr>
          <p:spPr bwMode="auto">
            <a:xfrm>
              <a:off x="1344" y="672"/>
              <a:ext cx="864" cy="288"/>
            </a:xfrm>
            <a:prstGeom prst="rect">
              <a:avLst/>
            </a:prstGeom>
            <a:solidFill>
              <a:srgbClr val="00FFFF"/>
            </a:solidFill>
            <a:ln w="28575">
              <a:noFill/>
              <a:miter lim="800000"/>
              <a:headEnd/>
              <a:tailEnd/>
            </a:ln>
            <a:effectLst/>
          </p:spPr>
          <p:txBody>
            <a:bodyPr>
              <a:spAutoFit/>
            </a:bodyPr>
            <a:lstStyle/>
            <a:p>
              <a:r>
                <a:rPr lang="en-US"/>
                <a:t>Program</a:t>
              </a:r>
            </a:p>
          </p:txBody>
        </p:sp>
        <p:sp>
          <p:nvSpPr>
            <p:cNvPr id="1380365" name="Line 13"/>
            <p:cNvSpPr>
              <a:spLocks noChangeShapeType="1"/>
            </p:cNvSpPr>
            <p:nvPr/>
          </p:nvSpPr>
          <p:spPr bwMode="auto">
            <a:xfrm>
              <a:off x="480" y="960"/>
              <a:ext cx="0" cy="576"/>
            </a:xfrm>
            <a:prstGeom prst="line">
              <a:avLst/>
            </a:prstGeom>
            <a:noFill/>
            <a:ln w="28575">
              <a:solidFill>
                <a:schemeClr val="tx1"/>
              </a:solidFill>
              <a:round/>
              <a:headEnd type="triangle" w="med" len="med"/>
              <a:tailEnd type="triangle" w="med" len="med"/>
            </a:ln>
            <a:effectLst/>
          </p:spPr>
          <p:txBody>
            <a:bodyPr>
              <a:spAutoFit/>
            </a:bodyPr>
            <a:lstStyle/>
            <a:p>
              <a:endParaRPr lang="en-US"/>
            </a:p>
          </p:txBody>
        </p:sp>
        <p:sp>
          <p:nvSpPr>
            <p:cNvPr id="1380366" name="Line 14"/>
            <p:cNvSpPr>
              <a:spLocks noChangeShapeType="1"/>
            </p:cNvSpPr>
            <p:nvPr/>
          </p:nvSpPr>
          <p:spPr bwMode="auto">
            <a:xfrm>
              <a:off x="1776" y="960"/>
              <a:ext cx="0" cy="576"/>
            </a:xfrm>
            <a:prstGeom prst="line">
              <a:avLst/>
            </a:prstGeom>
            <a:noFill/>
            <a:ln w="28575">
              <a:solidFill>
                <a:schemeClr val="tx1"/>
              </a:solidFill>
              <a:round/>
              <a:headEnd type="triangle" w="med" len="med"/>
              <a:tailEnd type="triangle" w="med" len="med"/>
            </a:ln>
            <a:effectLst/>
          </p:spPr>
          <p:txBody>
            <a:bodyPr>
              <a:spAutoFit/>
            </a:bodyPr>
            <a:lstStyle/>
            <a:p>
              <a:endParaRPr lang="en-US"/>
            </a:p>
          </p:txBody>
        </p:sp>
      </p:grpSp>
      <p:sp>
        <p:nvSpPr>
          <p:cNvPr id="1380367" name="Rectangle 15"/>
          <p:cNvSpPr>
            <a:spLocks noChangeArrowheads="1"/>
          </p:cNvSpPr>
          <p:nvPr/>
        </p:nvSpPr>
        <p:spPr bwMode="auto">
          <a:xfrm>
            <a:off x="4648200" y="4953000"/>
            <a:ext cx="3581400" cy="1905000"/>
          </a:xfrm>
          <a:prstGeom prst="rect">
            <a:avLst/>
          </a:prstGeom>
          <a:noFill/>
          <a:ln w="9525">
            <a:noFill/>
            <a:miter lim="800000"/>
            <a:headEnd/>
            <a:tailEnd/>
          </a:ln>
          <a:effectLst/>
        </p:spPr>
        <p:txBody>
          <a:bodyPr/>
          <a:lstStyle/>
          <a:p>
            <a:pPr marL="342900" indent="-342900" algn="l">
              <a:lnSpc>
                <a:spcPct val="90000"/>
              </a:lnSpc>
              <a:spcBef>
                <a:spcPct val="20000"/>
              </a:spcBef>
            </a:pPr>
            <a:r>
              <a:rPr lang="en-US"/>
              <a:t>Replicated again because symmetric computers</a:t>
            </a:r>
          </a:p>
          <a:p>
            <a:pPr marL="342900" indent="-342900" algn="l">
              <a:lnSpc>
                <a:spcPct val="90000"/>
              </a:lnSpc>
              <a:spcBef>
                <a:spcPct val="20000"/>
              </a:spcBef>
            </a:pPr>
            <a:r>
              <a:rPr lang="en-US"/>
              <a:t>One set of replicas replaced by another set</a:t>
            </a:r>
          </a:p>
          <a:p>
            <a:pPr marL="342900" indent="-342900" algn="l">
              <a:lnSpc>
                <a:spcPct val="90000"/>
              </a:lnSpc>
              <a:spcBef>
                <a:spcPct val="20000"/>
              </a:spcBef>
            </a:pPr>
            <a:endParaRPr lang="en-US"/>
          </a:p>
        </p:txBody>
      </p:sp>
      <p:pic>
        <p:nvPicPr>
          <p:cNvPr id="18" name="~PP1955.WAV">
            <a:hlinkClick r:id="" action="ppaction://media"/>
          </p:cNvPr>
          <p:cNvPicPr>
            <a:picLocks noRot="1" noChangeAspect="1"/>
          </p:cNvPicPr>
          <p:nvPr>
            <a:wavAudioFile r:embed="rId2" name="~PP1955.WAV"/>
          </p:nvPr>
        </p:nvPicPr>
        <p:blipFill>
          <a:blip r:embed="rId7" cstate="print"/>
          <a:stretch>
            <a:fillRect/>
          </a:stretch>
        </p:blipFill>
        <p:spPr>
          <a:xfrm>
            <a:off x="8724900" y="6438900"/>
            <a:ext cx="304800" cy="304800"/>
          </a:xfrm>
          <a:prstGeom prst="rect">
            <a:avLst/>
          </a:prstGeom>
        </p:spPr>
      </p:pic>
    </p:spTree>
    <p:custDataLst>
      <p:tags r:id="rId1"/>
    </p:custDataLst>
  </p:cSld>
  <p:clrMapOvr>
    <a:masterClrMapping/>
  </p:clrMapOvr>
  <p:transition advTm="8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80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P spid="1380367"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810000" y="2286000"/>
            <a:ext cx="1676400" cy="1600200"/>
            <a:chOff x="960" y="816"/>
            <a:chExt cx="280" cy="322"/>
          </a:xfrm>
        </p:grpSpPr>
        <p:pic>
          <p:nvPicPr>
            <p:cNvPr id="1381379" name="Picture 3"/>
            <p:cNvPicPr>
              <a:picLocks noChangeAspect="1" noChangeArrowheads="1"/>
            </p:cNvPicPr>
            <p:nvPr/>
          </p:nvPicPr>
          <p:blipFill>
            <a:blip r:embed="rId6" cstate="print"/>
            <a:srcRect/>
            <a:stretch>
              <a:fillRect/>
            </a:stretch>
          </p:blipFill>
          <p:spPr bwMode="auto">
            <a:xfrm>
              <a:off x="960" y="816"/>
              <a:ext cx="280" cy="322"/>
            </a:xfrm>
            <a:prstGeom prst="rect">
              <a:avLst/>
            </a:prstGeom>
            <a:noFill/>
            <a:ln w="9525">
              <a:noFill/>
              <a:miter lim="800000"/>
              <a:headEnd/>
              <a:tailEnd/>
            </a:ln>
          </p:spPr>
        </p:pic>
        <p:pic>
          <p:nvPicPr>
            <p:cNvPr id="1381380" name="Picture 4"/>
            <p:cNvPicPr>
              <a:picLocks noChangeAspect="1" noChangeArrowheads="1"/>
            </p:cNvPicPr>
            <p:nvPr/>
          </p:nvPicPr>
          <p:blipFill>
            <a:blip r:embed="rId7" cstate="print"/>
            <a:srcRect/>
            <a:stretch>
              <a:fillRect/>
            </a:stretch>
          </p:blipFill>
          <p:spPr bwMode="auto">
            <a:xfrm>
              <a:off x="960" y="816"/>
              <a:ext cx="280" cy="322"/>
            </a:xfrm>
            <a:prstGeom prst="rect">
              <a:avLst/>
            </a:prstGeom>
            <a:noFill/>
            <a:ln w="9525">
              <a:noFill/>
              <a:miter lim="800000"/>
              <a:headEnd/>
              <a:tailEnd/>
            </a:ln>
          </p:spPr>
        </p:pic>
      </p:grpSp>
      <p:sp>
        <p:nvSpPr>
          <p:cNvPr id="1381381" name="Rectangle 5"/>
          <p:cNvSpPr>
            <a:spLocks noGrp="1" noChangeArrowheads="1"/>
          </p:cNvSpPr>
          <p:nvPr>
            <p:ph type="title"/>
          </p:nvPr>
        </p:nvSpPr>
        <p:spPr>
          <a:xfrm>
            <a:off x="762000" y="0"/>
            <a:ext cx="7772400" cy="685800"/>
          </a:xfrm>
        </p:spPr>
        <p:txBody>
          <a:bodyPr/>
          <a:lstStyle/>
          <a:p>
            <a:r>
              <a:rPr lang="en-US"/>
              <a:t>Multi Device Collaboration</a:t>
            </a:r>
          </a:p>
        </p:txBody>
      </p:sp>
      <p:sp>
        <p:nvSpPr>
          <p:cNvPr id="1381382" name="Text Box 6"/>
          <p:cNvSpPr txBox="1">
            <a:spLocks noChangeArrowheads="1"/>
          </p:cNvSpPr>
          <p:nvPr/>
        </p:nvSpPr>
        <p:spPr bwMode="auto">
          <a:xfrm>
            <a:off x="4114800" y="3886200"/>
            <a:ext cx="1219200" cy="822325"/>
          </a:xfrm>
          <a:prstGeom prst="rect">
            <a:avLst/>
          </a:prstGeom>
          <a:noFill/>
          <a:ln w="28575">
            <a:noFill/>
            <a:miter lim="800000"/>
            <a:headEnd/>
            <a:tailEnd/>
          </a:ln>
          <a:effectLst/>
        </p:spPr>
        <p:txBody>
          <a:bodyPr>
            <a:spAutoFit/>
          </a:bodyPr>
          <a:lstStyle/>
          <a:p>
            <a:r>
              <a:rPr lang="en-US"/>
              <a:t>Ellis@ Hotel</a:t>
            </a:r>
          </a:p>
        </p:txBody>
      </p:sp>
      <p:grpSp>
        <p:nvGrpSpPr>
          <p:cNvPr id="3" name="Group 7"/>
          <p:cNvGrpSpPr>
            <a:grpSpLocks/>
          </p:cNvGrpSpPr>
          <p:nvPr/>
        </p:nvGrpSpPr>
        <p:grpSpPr bwMode="auto">
          <a:xfrm>
            <a:off x="4419600" y="2667000"/>
            <a:ext cx="838200" cy="457200"/>
            <a:chOff x="0" y="480"/>
            <a:chExt cx="5760" cy="2448"/>
          </a:xfrm>
        </p:grpSpPr>
        <p:graphicFrame>
          <p:nvGraphicFramePr>
            <p:cNvPr id="1591297" name="Object 1025"/>
            <p:cNvGraphicFramePr>
              <a:graphicFrameLocks/>
            </p:cNvGraphicFramePr>
            <p:nvPr/>
          </p:nvGraphicFramePr>
          <p:xfrm>
            <a:off x="0" y="480"/>
            <a:ext cx="3504" cy="2448"/>
          </p:xfrm>
          <a:graphic>
            <a:graphicData uri="http://schemas.openxmlformats.org/presentationml/2006/ole">
              <p:oleObj spid="_x0000_s2417667" name="Bitmap Image" r:id="rId8" imgW="3619048" imgH="5106113" progId="">
                <p:embed/>
              </p:oleObj>
            </a:graphicData>
          </a:graphic>
        </p:graphicFrame>
        <p:graphicFrame>
          <p:nvGraphicFramePr>
            <p:cNvPr id="1591298" name="Object 1026"/>
            <p:cNvGraphicFramePr>
              <a:graphicFrameLocks/>
            </p:cNvGraphicFramePr>
            <p:nvPr/>
          </p:nvGraphicFramePr>
          <p:xfrm>
            <a:off x="2160" y="528"/>
            <a:ext cx="3600" cy="2304"/>
          </p:xfrm>
          <a:graphic>
            <a:graphicData uri="http://schemas.openxmlformats.org/presentationml/2006/ole">
              <p:oleObj spid="_x0000_s2417668" name="Bitmap Image" r:id="rId9" imgW="3619048" imgH="5106113" progId="PBrush">
                <p:embed/>
              </p:oleObj>
            </a:graphicData>
          </a:graphic>
        </p:graphicFrame>
      </p:grpSp>
      <p:grpSp>
        <p:nvGrpSpPr>
          <p:cNvPr id="4" name="Group 10"/>
          <p:cNvGrpSpPr>
            <a:grpSpLocks/>
          </p:cNvGrpSpPr>
          <p:nvPr/>
        </p:nvGrpSpPr>
        <p:grpSpPr bwMode="auto">
          <a:xfrm>
            <a:off x="762000" y="1066800"/>
            <a:ext cx="4724400" cy="1371600"/>
            <a:chOff x="480" y="672"/>
            <a:chExt cx="2976" cy="864"/>
          </a:xfrm>
        </p:grpSpPr>
        <p:sp>
          <p:nvSpPr>
            <p:cNvPr id="1381387" name="Text Box 11"/>
            <p:cNvSpPr txBox="1">
              <a:spLocks noChangeArrowheads="1"/>
            </p:cNvSpPr>
            <p:nvPr/>
          </p:nvSpPr>
          <p:spPr bwMode="auto">
            <a:xfrm>
              <a:off x="2592" y="672"/>
              <a:ext cx="864" cy="288"/>
            </a:xfrm>
            <a:prstGeom prst="rect">
              <a:avLst/>
            </a:prstGeom>
            <a:solidFill>
              <a:srgbClr val="00FFFF"/>
            </a:solidFill>
            <a:ln w="28575">
              <a:noFill/>
              <a:miter lim="800000"/>
              <a:headEnd/>
              <a:tailEnd/>
            </a:ln>
            <a:effectLst/>
          </p:spPr>
          <p:txBody>
            <a:bodyPr>
              <a:spAutoFit/>
            </a:bodyPr>
            <a:lstStyle/>
            <a:p>
              <a:r>
                <a:rPr lang="en-US"/>
                <a:t>Program</a:t>
              </a:r>
            </a:p>
          </p:txBody>
        </p:sp>
        <p:sp>
          <p:nvSpPr>
            <p:cNvPr id="1381388" name="Line 12"/>
            <p:cNvSpPr>
              <a:spLocks noChangeShapeType="1"/>
            </p:cNvSpPr>
            <p:nvPr/>
          </p:nvSpPr>
          <p:spPr bwMode="auto">
            <a:xfrm flipH="1">
              <a:off x="480" y="960"/>
              <a:ext cx="2448" cy="576"/>
            </a:xfrm>
            <a:prstGeom prst="line">
              <a:avLst/>
            </a:prstGeom>
            <a:noFill/>
            <a:ln w="28575">
              <a:solidFill>
                <a:schemeClr val="tx1"/>
              </a:solidFill>
              <a:round/>
              <a:headEnd type="triangle" w="med" len="med"/>
              <a:tailEnd type="triangle" w="med" len="med"/>
            </a:ln>
            <a:effectLst/>
          </p:spPr>
          <p:txBody>
            <a:bodyPr>
              <a:spAutoFit/>
            </a:bodyPr>
            <a:lstStyle/>
            <a:p>
              <a:endParaRPr lang="en-US"/>
            </a:p>
          </p:txBody>
        </p:sp>
        <p:sp>
          <p:nvSpPr>
            <p:cNvPr id="1381389" name="Line 13"/>
            <p:cNvSpPr>
              <a:spLocks noChangeShapeType="1"/>
            </p:cNvSpPr>
            <p:nvPr/>
          </p:nvSpPr>
          <p:spPr bwMode="auto">
            <a:xfrm flipH="1">
              <a:off x="1776" y="960"/>
              <a:ext cx="1200" cy="576"/>
            </a:xfrm>
            <a:prstGeom prst="line">
              <a:avLst/>
            </a:prstGeom>
            <a:noFill/>
            <a:ln w="28575">
              <a:solidFill>
                <a:schemeClr val="tx1"/>
              </a:solidFill>
              <a:round/>
              <a:headEnd type="triangle" w="med" len="med"/>
              <a:tailEnd type="triangle" w="med" len="med"/>
            </a:ln>
            <a:effectLst/>
          </p:spPr>
          <p:txBody>
            <a:bodyPr>
              <a:spAutoFit/>
            </a:bodyPr>
            <a:lstStyle/>
            <a:p>
              <a:endParaRPr lang="en-US"/>
            </a:p>
          </p:txBody>
        </p:sp>
        <p:sp>
          <p:nvSpPr>
            <p:cNvPr id="1381390" name="Line 14"/>
            <p:cNvSpPr>
              <a:spLocks noChangeShapeType="1"/>
            </p:cNvSpPr>
            <p:nvPr/>
          </p:nvSpPr>
          <p:spPr bwMode="auto">
            <a:xfrm>
              <a:off x="3024" y="912"/>
              <a:ext cx="0" cy="576"/>
            </a:xfrm>
            <a:prstGeom prst="line">
              <a:avLst/>
            </a:prstGeom>
            <a:noFill/>
            <a:ln w="28575">
              <a:solidFill>
                <a:schemeClr val="tx1"/>
              </a:solidFill>
              <a:round/>
              <a:headEnd type="triangle" w="med" len="med"/>
              <a:tailEnd type="triangle" w="med" len="med"/>
            </a:ln>
            <a:effectLst/>
          </p:spPr>
          <p:txBody>
            <a:bodyPr>
              <a:spAutoFit/>
            </a:bodyPr>
            <a:lstStyle/>
            <a:p>
              <a:endParaRPr lang="en-US"/>
            </a:p>
          </p:txBody>
        </p:sp>
      </p:grpSp>
      <p:sp>
        <p:nvSpPr>
          <p:cNvPr id="1381391" name="Text Box 15"/>
          <p:cNvSpPr txBox="1">
            <a:spLocks noChangeArrowheads="1"/>
          </p:cNvSpPr>
          <p:nvPr/>
        </p:nvSpPr>
        <p:spPr bwMode="auto">
          <a:xfrm>
            <a:off x="76200" y="3505200"/>
            <a:ext cx="1524000" cy="369332"/>
          </a:xfrm>
          <a:prstGeom prst="rect">
            <a:avLst/>
          </a:prstGeom>
          <a:noFill/>
          <a:ln w="28575">
            <a:noFill/>
            <a:miter lim="800000"/>
            <a:headEnd/>
            <a:tailEnd/>
          </a:ln>
          <a:effectLst/>
        </p:spPr>
        <p:txBody>
          <a:bodyPr wrap="square">
            <a:spAutoFit/>
          </a:bodyPr>
          <a:lstStyle/>
          <a:p>
            <a:r>
              <a:rPr lang="en-US" dirty="0" err="1"/>
              <a:t>Alice@Hotel</a:t>
            </a:r>
            <a:endParaRPr lang="en-US" dirty="0"/>
          </a:p>
        </p:txBody>
      </p:sp>
      <p:sp>
        <p:nvSpPr>
          <p:cNvPr id="1381392" name="Text Box 16"/>
          <p:cNvSpPr txBox="1">
            <a:spLocks noChangeArrowheads="1"/>
          </p:cNvSpPr>
          <p:nvPr/>
        </p:nvSpPr>
        <p:spPr bwMode="auto">
          <a:xfrm>
            <a:off x="2209800" y="3505200"/>
            <a:ext cx="1295400" cy="822325"/>
          </a:xfrm>
          <a:prstGeom prst="rect">
            <a:avLst/>
          </a:prstGeom>
          <a:noFill/>
          <a:ln w="28575">
            <a:noFill/>
            <a:miter lim="800000"/>
            <a:headEnd/>
            <a:tailEnd/>
          </a:ln>
          <a:effectLst/>
        </p:spPr>
        <p:txBody>
          <a:bodyPr>
            <a:spAutoFit/>
          </a:bodyPr>
          <a:lstStyle/>
          <a:p>
            <a:r>
              <a:rPr lang="en-US"/>
              <a:t>Bob@ Hotel</a:t>
            </a:r>
          </a:p>
        </p:txBody>
      </p:sp>
      <p:pic>
        <p:nvPicPr>
          <p:cNvPr id="1381393" name="Picture 17"/>
          <p:cNvPicPr>
            <a:picLocks noChangeAspect="1" noChangeArrowheads="1"/>
          </p:cNvPicPr>
          <p:nvPr/>
        </p:nvPicPr>
        <p:blipFill>
          <a:blip r:embed="rId10" cstate="print"/>
          <a:srcRect/>
          <a:stretch>
            <a:fillRect/>
          </a:stretch>
        </p:blipFill>
        <p:spPr bwMode="auto">
          <a:xfrm>
            <a:off x="76200" y="2362200"/>
            <a:ext cx="1600200" cy="1106488"/>
          </a:xfrm>
          <a:prstGeom prst="rect">
            <a:avLst/>
          </a:prstGeom>
          <a:noFill/>
          <a:ln w="9525">
            <a:noFill/>
            <a:miter lim="800000"/>
            <a:headEnd/>
            <a:tailEnd/>
          </a:ln>
        </p:spPr>
      </p:pic>
      <p:pic>
        <p:nvPicPr>
          <p:cNvPr id="1381394" name="Picture 18"/>
          <p:cNvPicPr>
            <a:picLocks noChangeAspect="1" noChangeArrowheads="1"/>
          </p:cNvPicPr>
          <p:nvPr/>
        </p:nvPicPr>
        <p:blipFill>
          <a:blip r:embed="rId11" cstate="print"/>
          <a:srcRect t="28731" b="12500"/>
          <a:stretch>
            <a:fillRect/>
          </a:stretch>
        </p:blipFill>
        <p:spPr bwMode="auto">
          <a:xfrm flipV="1">
            <a:off x="457200" y="2509838"/>
            <a:ext cx="914400" cy="385762"/>
          </a:xfrm>
          <a:prstGeom prst="rect">
            <a:avLst/>
          </a:prstGeom>
          <a:noFill/>
          <a:ln w="9525">
            <a:noFill/>
            <a:miter lim="800000"/>
            <a:headEnd/>
            <a:tailEnd/>
          </a:ln>
        </p:spPr>
      </p:pic>
      <p:pic>
        <p:nvPicPr>
          <p:cNvPr id="1381395" name="Picture 19"/>
          <p:cNvPicPr>
            <a:picLocks noChangeAspect="1" noChangeArrowheads="1"/>
          </p:cNvPicPr>
          <p:nvPr/>
        </p:nvPicPr>
        <p:blipFill>
          <a:blip r:embed="rId10" cstate="print"/>
          <a:srcRect/>
          <a:stretch>
            <a:fillRect/>
          </a:stretch>
        </p:blipFill>
        <p:spPr bwMode="auto">
          <a:xfrm>
            <a:off x="2057400" y="2398713"/>
            <a:ext cx="1600200" cy="1106487"/>
          </a:xfrm>
          <a:prstGeom prst="rect">
            <a:avLst/>
          </a:prstGeom>
          <a:noFill/>
          <a:ln w="9525">
            <a:noFill/>
            <a:miter lim="800000"/>
            <a:headEnd/>
            <a:tailEnd/>
          </a:ln>
        </p:spPr>
      </p:pic>
      <p:pic>
        <p:nvPicPr>
          <p:cNvPr id="1381396" name="Picture 20"/>
          <p:cNvPicPr>
            <a:picLocks noChangeAspect="1" noChangeArrowheads="1"/>
          </p:cNvPicPr>
          <p:nvPr/>
        </p:nvPicPr>
        <p:blipFill>
          <a:blip r:embed="rId11" cstate="print"/>
          <a:srcRect t="28731" b="12500"/>
          <a:stretch>
            <a:fillRect/>
          </a:stretch>
        </p:blipFill>
        <p:spPr bwMode="auto">
          <a:xfrm flipV="1">
            <a:off x="2438400" y="2514600"/>
            <a:ext cx="914400" cy="385763"/>
          </a:xfrm>
          <a:prstGeom prst="rect">
            <a:avLst/>
          </a:prstGeom>
          <a:noFill/>
          <a:ln w="9525">
            <a:noFill/>
            <a:miter lim="800000"/>
            <a:headEnd/>
            <a:tailEnd/>
          </a:ln>
        </p:spPr>
      </p:pic>
      <p:grpSp>
        <p:nvGrpSpPr>
          <p:cNvPr id="5" name="Group 21"/>
          <p:cNvGrpSpPr>
            <a:grpSpLocks/>
          </p:cNvGrpSpPr>
          <p:nvPr/>
        </p:nvGrpSpPr>
        <p:grpSpPr bwMode="auto">
          <a:xfrm>
            <a:off x="7848600" y="2362200"/>
            <a:ext cx="1066800" cy="1447800"/>
            <a:chOff x="3984" y="2016"/>
            <a:chExt cx="880" cy="1680"/>
          </a:xfrm>
        </p:grpSpPr>
        <p:pic>
          <p:nvPicPr>
            <p:cNvPr id="1381398" name="Picture 22" descr="cblank"/>
            <p:cNvPicPr>
              <a:picLocks noChangeAspect="1" noChangeArrowheads="1"/>
            </p:cNvPicPr>
            <p:nvPr/>
          </p:nvPicPr>
          <p:blipFill>
            <a:blip r:embed="rId12" cstate="print"/>
            <a:srcRect/>
            <a:stretch>
              <a:fillRect/>
            </a:stretch>
          </p:blipFill>
          <p:spPr bwMode="auto">
            <a:xfrm>
              <a:off x="3984" y="2016"/>
              <a:ext cx="880" cy="1680"/>
            </a:xfrm>
            <a:prstGeom prst="rect">
              <a:avLst/>
            </a:prstGeom>
            <a:noFill/>
          </p:spPr>
        </p:pic>
        <p:graphicFrame>
          <p:nvGraphicFramePr>
            <p:cNvPr id="1591296" name="Object 1024"/>
            <p:cNvGraphicFramePr>
              <a:graphicFrameLocks/>
            </p:cNvGraphicFramePr>
            <p:nvPr/>
          </p:nvGraphicFramePr>
          <p:xfrm>
            <a:off x="4224" y="2400"/>
            <a:ext cx="480" cy="240"/>
          </p:xfrm>
          <a:graphic>
            <a:graphicData uri="http://schemas.openxmlformats.org/presentationml/2006/ole">
              <p:oleObj spid="_x0000_s2417666" name="Bitmap Image" r:id="rId13" imgW="3619048" imgH="5106113" progId="PBrush">
                <p:embed/>
              </p:oleObj>
            </a:graphicData>
          </a:graphic>
        </p:graphicFrame>
      </p:grpSp>
      <p:grpSp>
        <p:nvGrpSpPr>
          <p:cNvPr id="6" name="Group 24"/>
          <p:cNvGrpSpPr>
            <a:grpSpLocks/>
          </p:cNvGrpSpPr>
          <p:nvPr/>
        </p:nvGrpSpPr>
        <p:grpSpPr bwMode="auto">
          <a:xfrm>
            <a:off x="5943600" y="1066800"/>
            <a:ext cx="3048000" cy="1295400"/>
            <a:chOff x="3744" y="672"/>
            <a:chExt cx="1920" cy="816"/>
          </a:xfrm>
        </p:grpSpPr>
        <p:sp>
          <p:nvSpPr>
            <p:cNvPr id="1381401" name="Text Box 25"/>
            <p:cNvSpPr txBox="1">
              <a:spLocks noChangeArrowheads="1"/>
            </p:cNvSpPr>
            <p:nvPr/>
          </p:nvSpPr>
          <p:spPr bwMode="auto">
            <a:xfrm>
              <a:off x="3744" y="672"/>
              <a:ext cx="864" cy="288"/>
            </a:xfrm>
            <a:prstGeom prst="rect">
              <a:avLst/>
            </a:prstGeom>
            <a:solidFill>
              <a:srgbClr val="00FFFF"/>
            </a:solidFill>
            <a:ln w="28575">
              <a:noFill/>
              <a:miter lim="800000"/>
              <a:headEnd/>
              <a:tailEnd/>
            </a:ln>
            <a:effectLst/>
          </p:spPr>
          <p:txBody>
            <a:bodyPr>
              <a:spAutoFit/>
            </a:bodyPr>
            <a:lstStyle/>
            <a:p>
              <a:r>
                <a:rPr lang="en-US"/>
                <a:t>Program</a:t>
              </a:r>
            </a:p>
          </p:txBody>
        </p:sp>
        <p:sp>
          <p:nvSpPr>
            <p:cNvPr id="1381402" name="Line 26"/>
            <p:cNvSpPr>
              <a:spLocks noChangeShapeType="1"/>
            </p:cNvSpPr>
            <p:nvPr/>
          </p:nvSpPr>
          <p:spPr bwMode="auto">
            <a:xfrm>
              <a:off x="4128" y="912"/>
              <a:ext cx="0" cy="576"/>
            </a:xfrm>
            <a:prstGeom prst="line">
              <a:avLst/>
            </a:prstGeom>
            <a:noFill/>
            <a:ln w="28575">
              <a:solidFill>
                <a:schemeClr val="tx1"/>
              </a:solidFill>
              <a:round/>
              <a:headEnd type="triangle" w="med" len="med"/>
              <a:tailEnd type="triangle" w="med" len="med"/>
            </a:ln>
            <a:effectLst/>
          </p:spPr>
          <p:txBody>
            <a:bodyPr>
              <a:spAutoFit/>
            </a:bodyPr>
            <a:lstStyle/>
            <a:p>
              <a:endParaRPr lang="en-US"/>
            </a:p>
          </p:txBody>
        </p:sp>
        <p:sp>
          <p:nvSpPr>
            <p:cNvPr id="1381403" name="Line 27"/>
            <p:cNvSpPr>
              <a:spLocks noChangeShapeType="1"/>
            </p:cNvSpPr>
            <p:nvPr/>
          </p:nvSpPr>
          <p:spPr bwMode="auto">
            <a:xfrm>
              <a:off x="5280" y="960"/>
              <a:ext cx="0" cy="528"/>
            </a:xfrm>
            <a:prstGeom prst="line">
              <a:avLst/>
            </a:prstGeom>
            <a:noFill/>
            <a:ln w="28575">
              <a:solidFill>
                <a:schemeClr val="tx1"/>
              </a:solidFill>
              <a:round/>
              <a:headEnd type="triangle" w="med" len="med"/>
              <a:tailEnd type="triangle" w="med" len="med"/>
            </a:ln>
            <a:effectLst/>
          </p:spPr>
          <p:txBody>
            <a:bodyPr>
              <a:spAutoFit/>
            </a:bodyPr>
            <a:lstStyle/>
            <a:p>
              <a:endParaRPr lang="en-US"/>
            </a:p>
          </p:txBody>
        </p:sp>
        <p:sp>
          <p:nvSpPr>
            <p:cNvPr id="1381404" name="Text Box 28"/>
            <p:cNvSpPr txBox="1">
              <a:spLocks noChangeArrowheads="1"/>
            </p:cNvSpPr>
            <p:nvPr/>
          </p:nvSpPr>
          <p:spPr bwMode="auto">
            <a:xfrm>
              <a:off x="4800" y="672"/>
              <a:ext cx="864" cy="288"/>
            </a:xfrm>
            <a:prstGeom prst="rect">
              <a:avLst/>
            </a:prstGeom>
            <a:solidFill>
              <a:srgbClr val="00FFFF"/>
            </a:solidFill>
            <a:ln w="28575">
              <a:noFill/>
              <a:miter lim="800000"/>
              <a:headEnd/>
              <a:tailEnd/>
            </a:ln>
            <a:effectLst/>
          </p:spPr>
          <p:txBody>
            <a:bodyPr>
              <a:spAutoFit/>
            </a:bodyPr>
            <a:lstStyle/>
            <a:p>
              <a:r>
                <a:rPr lang="en-US"/>
                <a:t>Program</a:t>
              </a:r>
            </a:p>
          </p:txBody>
        </p:sp>
      </p:grpSp>
      <p:grpSp>
        <p:nvGrpSpPr>
          <p:cNvPr id="7" name="Group 29"/>
          <p:cNvGrpSpPr>
            <a:grpSpLocks/>
          </p:cNvGrpSpPr>
          <p:nvPr/>
        </p:nvGrpSpPr>
        <p:grpSpPr bwMode="auto">
          <a:xfrm>
            <a:off x="6096000" y="2362200"/>
            <a:ext cx="990600" cy="1447800"/>
            <a:chOff x="3600" y="3120"/>
            <a:chExt cx="298" cy="327"/>
          </a:xfrm>
        </p:grpSpPr>
        <p:pic>
          <p:nvPicPr>
            <p:cNvPr id="1381406" name="Picture 30"/>
            <p:cNvPicPr>
              <a:picLocks noChangeAspect="1" noChangeArrowheads="1"/>
            </p:cNvPicPr>
            <p:nvPr/>
          </p:nvPicPr>
          <p:blipFill>
            <a:blip r:embed="rId14" cstate="print"/>
            <a:srcRect/>
            <a:stretch>
              <a:fillRect/>
            </a:stretch>
          </p:blipFill>
          <p:spPr bwMode="auto">
            <a:xfrm>
              <a:off x="3600" y="3120"/>
              <a:ext cx="298" cy="327"/>
            </a:xfrm>
            <a:prstGeom prst="rect">
              <a:avLst/>
            </a:prstGeom>
            <a:noFill/>
            <a:ln w="9525">
              <a:noFill/>
              <a:miter lim="800000"/>
              <a:headEnd/>
              <a:tailEnd/>
            </a:ln>
          </p:spPr>
        </p:pic>
        <p:pic>
          <p:nvPicPr>
            <p:cNvPr id="1381407" name="Picture 31"/>
            <p:cNvPicPr>
              <a:picLocks noChangeAspect="1" noChangeArrowheads="1"/>
            </p:cNvPicPr>
            <p:nvPr/>
          </p:nvPicPr>
          <p:blipFill>
            <a:blip r:embed="rId15" cstate="print"/>
            <a:srcRect/>
            <a:stretch>
              <a:fillRect/>
            </a:stretch>
          </p:blipFill>
          <p:spPr bwMode="auto">
            <a:xfrm>
              <a:off x="3600" y="3120"/>
              <a:ext cx="298" cy="327"/>
            </a:xfrm>
            <a:prstGeom prst="rect">
              <a:avLst/>
            </a:prstGeom>
            <a:noFill/>
            <a:ln w="9525">
              <a:noFill/>
              <a:miter lim="800000"/>
              <a:headEnd/>
              <a:tailEnd/>
            </a:ln>
          </p:spPr>
        </p:pic>
        <p:pic>
          <p:nvPicPr>
            <p:cNvPr id="1381408" name="Picture 32"/>
            <p:cNvPicPr>
              <a:picLocks noChangeAspect="1" noChangeArrowheads="1"/>
            </p:cNvPicPr>
            <p:nvPr/>
          </p:nvPicPr>
          <p:blipFill>
            <a:blip r:embed="rId14" cstate="print"/>
            <a:srcRect/>
            <a:stretch>
              <a:fillRect/>
            </a:stretch>
          </p:blipFill>
          <p:spPr bwMode="auto">
            <a:xfrm>
              <a:off x="3600" y="3120"/>
              <a:ext cx="298" cy="327"/>
            </a:xfrm>
            <a:prstGeom prst="rect">
              <a:avLst/>
            </a:prstGeom>
            <a:noFill/>
            <a:ln w="9525">
              <a:noFill/>
              <a:miter lim="800000"/>
              <a:headEnd/>
              <a:tailEnd/>
            </a:ln>
          </p:spPr>
        </p:pic>
        <p:pic>
          <p:nvPicPr>
            <p:cNvPr id="1381409" name="Picture 33"/>
            <p:cNvPicPr>
              <a:picLocks noChangeAspect="1" noChangeArrowheads="1"/>
            </p:cNvPicPr>
            <p:nvPr/>
          </p:nvPicPr>
          <p:blipFill>
            <a:blip r:embed="rId15" cstate="print"/>
            <a:srcRect/>
            <a:stretch>
              <a:fillRect/>
            </a:stretch>
          </p:blipFill>
          <p:spPr bwMode="auto">
            <a:xfrm>
              <a:off x="3600" y="3120"/>
              <a:ext cx="298" cy="327"/>
            </a:xfrm>
            <a:prstGeom prst="rect">
              <a:avLst/>
            </a:prstGeom>
            <a:noFill/>
            <a:ln w="9525">
              <a:noFill/>
              <a:miter lim="800000"/>
              <a:headEnd/>
              <a:tailEnd/>
            </a:ln>
          </p:spPr>
        </p:pic>
        <p:pic>
          <p:nvPicPr>
            <p:cNvPr id="1381410" name="Picture 34"/>
            <p:cNvPicPr>
              <a:picLocks noChangeAspect="1" noChangeArrowheads="1"/>
            </p:cNvPicPr>
            <p:nvPr/>
          </p:nvPicPr>
          <p:blipFill>
            <a:blip r:embed="rId16" cstate="print"/>
            <a:srcRect/>
            <a:stretch>
              <a:fillRect/>
            </a:stretch>
          </p:blipFill>
          <p:spPr bwMode="auto">
            <a:xfrm>
              <a:off x="3663" y="3188"/>
              <a:ext cx="148" cy="120"/>
            </a:xfrm>
            <a:prstGeom prst="rect">
              <a:avLst/>
            </a:prstGeom>
            <a:noFill/>
            <a:ln w="9525">
              <a:noFill/>
              <a:miter lim="800000"/>
              <a:headEnd/>
              <a:tailEnd/>
            </a:ln>
          </p:spPr>
        </p:pic>
      </p:grpSp>
      <p:sp>
        <p:nvSpPr>
          <p:cNvPr id="1381411" name="Text Box 35"/>
          <p:cNvSpPr txBox="1">
            <a:spLocks noChangeArrowheads="1"/>
          </p:cNvSpPr>
          <p:nvPr/>
        </p:nvSpPr>
        <p:spPr bwMode="auto">
          <a:xfrm>
            <a:off x="5867400" y="3962400"/>
            <a:ext cx="1295400" cy="822325"/>
          </a:xfrm>
          <a:prstGeom prst="rect">
            <a:avLst/>
          </a:prstGeom>
          <a:noFill/>
          <a:ln w="28575">
            <a:noFill/>
            <a:miter lim="800000"/>
            <a:headEnd/>
            <a:tailEnd/>
          </a:ln>
          <a:effectLst/>
        </p:spPr>
        <p:txBody>
          <a:bodyPr>
            <a:spAutoFit/>
          </a:bodyPr>
          <a:lstStyle/>
          <a:p>
            <a:r>
              <a:rPr lang="en-US"/>
              <a:t>Cathy@ Soccer</a:t>
            </a:r>
          </a:p>
        </p:txBody>
      </p:sp>
      <p:sp>
        <p:nvSpPr>
          <p:cNvPr id="1381412" name="Text Box 36"/>
          <p:cNvSpPr txBox="1">
            <a:spLocks noChangeArrowheads="1"/>
          </p:cNvSpPr>
          <p:nvPr/>
        </p:nvSpPr>
        <p:spPr bwMode="auto">
          <a:xfrm>
            <a:off x="7543800" y="3962400"/>
            <a:ext cx="1295400" cy="822325"/>
          </a:xfrm>
          <a:prstGeom prst="rect">
            <a:avLst/>
          </a:prstGeom>
          <a:noFill/>
          <a:ln w="28575">
            <a:noFill/>
            <a:miter lim="800000"/>
            <a:headEnd/>
            <a:tailEnd/>
          </a:ln>
          <a:effectLst/>
        </p:spPr>
        <p:txBody>
          <a:bodyPr>
            <a:spAutoFit/>
          </a:bodyPr>
          <a:lstStyle/>
          <a:p>
            <a:r>
              <a:rPr lang="en-US"/>
              <a:t>David@ Pool</a:t>
            </a:r>
          </a:p>
        </p:txBody>
      </p:sp>
      <p:sp>
        <p:nvSpPr>
          <p:cNvPr id="1381413" name="Rectangle 37"/>
          <p:cNvSpPr>
            <a:spLocks noChangeArrowheads="1"/>
          </p:cNvSpPr>
          <p:nvPr/>
        </p:nvSpPr>
        <p:spPr bwMode="auto">
          <a:xfrm>
            <a:off x="762000" y="5181600"/>
            <a:ext cx="3962400" cy="685800"/>
          </a:xfrm>
          <a:prstGeom prst="rect">
            <a:avLst/>
          </a:prstGeom>
          <a:noFill/>
          <a:ln w="9525">
            <a:noFill/>
            <a:miter lim="800000"/>
            <a:headEnd/>
            <a:tailEnd/>
          </a:ln>
          <a:effectLst/>
        </p:spPr>
        <p:txBody>
          <a:bodyPr/>
          <a:lstStyle/>
          <a:p>
            <a:pPr marL="342900" indent="-342900" algn="l">
              <a:lnSpc>
                <a:spcPct val="90000"/>
              </a:lnSpc>
              <a:spcBef>
                <a:spcPct val="20000"/>
              </a:spcBef>
            </a:pPr>
            <a:r>
              <a:rPr lang="en-US" dirty="0"/>
              <a:t>Hybrid architecture with replication and centralization</a:t>
            </a:r>
          </a:p>
          <a:p>
            <a:pPr marL="342900" indent="-342900" algn="l">
              <a:lnSpc>
                <a:spcPct val="90000"/>
              </a:lnSpc>
              <a:spcBef>
                <a:spcPct val="20000"/>
              </a:spcBef>
            </a:pPr>
            <a:endParaRPr lang="en-US" dirty="0"/>
          </a:p>
        </p:txBody>
      </p:sp>
      <p:sp>
        <p:nvSpPr>
          <p:cNvPr id="1381414" name="Rectangle 38"/>
          <p:cNvSpPr>
            <a:spLocks noChangeArrowheads="1"/>
          </p:cNvSpPr>
          <p:nvPr/>
        </p:nvSpPr>
        <p:spPr bwMode="auto">
          <a:xfrm>
            <a:off x="5181600" y="5181600"/>
            <a:ext cx="3962400" cy="1143000"/>
          </a:xfrm>
          <a:prstGeom prst="rect">
            <a:avLst/>
          </a:prstGeom>
          <a:noFill/>
          <a:ln w="9525">
            <a:noFill/>
            <a:miter lim="800000"/>
            <a:headEnd/>
            <a:tailEnd/>
          </a:ln>
          <a:effectLst/>
        </p:spPr>
        <p:txBody>
          <a:bodyPr/>
          <a:lstStyle/>
          <a:p>
            <a:pPr marL="342900" indent="-342900" algn="l">
              <a:lnSpc>
                <a:spcPct val="90000"/>
              </a:lnSpc>
              <a:spcBef>
                <a:spcPct val="20000"/>
              </a:spcBef>
            </a:pPr>
            <a:r>
              <a:rPr lang="en-US"/>
              <a:t>Replicated </a:t>
            </a:r>
            <a:r>
              <a:rPr lang="en-US">
                <a:sym typeface="Wingdings" pitchFamily="2" charset="2"/>
              </a:rPr>
              <a:t> Hybrid</a:t>
            </a:r>
            <a:endParaRPr lang="en-US"/>
          </a:p>
          <a:p>
            <a:pPr marL="342900" indent="-342900" algn="l">
              <a:lnSpc>
                <a:spcPct val="90000"/>
              </a:lnSpc>
              <a:spcBef>
                <a:spcPct val="20000"/>
              </a:spcBef>
            </a:pPr>
            <a:endParaRPr lang="en-US"/>
          </a:p>
        </p:txBody>
      </p:sp>
      <p:pic>
        <p:nvPicPr>
          <p:cNvPr id="41" name="~PP2699.WAV">
            <a:hlinkClick r:id="" action="ppaction://media"/>
          </p:cNvPr>
          <p:cNvPicPr>
            <a:picLocks noRot="1" noChangeAspect="1"/>
          </p:cNvPicPr>
          <p:nvPr>
            <a:wavAudioFile r:embed="rId3" name="~PP2699.WAV"/>
          </p:nvPr>
        </p:nvPicPr>
        <p:blipFill>
          <a:blip r:embed="rId17" cstate="print"/>
          <a:stretch>
            <a:fillRect/>
          </a:stretch>
        </p:blipFill>
        <p:spPr>
          <a:xfrm>
            <a:off x="8724900" y="6438900"/>
            <a:ext cx="304800" cy="304800"/>
          </a:xfrm>
          <a:prstGeom prst="rect">
            <a:avLst/>
          </a:prstGeom>
        </p:spPr>
      </p:pic>
    </p:spTree>
    <p:custDataLst>
      <p:tags r:id="rId2"/>
    </p:custDataLst>
  </p:cSld>
  <p:clrMapOvr>
    <a:masterClrMapping/>
  </p:clrMapOvr>
  <p:transition advTm="23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814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81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3" fill="hold" display="0">
                  <p:stCondLst>
                    <p:cond delay="indefinite"/>
                  </p:stCondLst>
                  <p:endCondLst>
                    <p:cond evt="onPrev" delay="0">
                      <p:tgtEl>
                        <p:sldTgt/>
                      </p:tgtEl>
                    </p:cond>
                    <p:cond evt="onStopAudio" delay="0">
                      <p:tgtEl>
                        <p:sldTgt/>
                      </p:tgtEl>
                    </p:cond>
                  </p:endCondLst>
                </p:cTn>
                <p:tgtEl>
                  <p:spTgt spid="41"/>
                </p:tgtEl>
              </p:cMediaNode>
            </p:audio>
          </p:childTnLst>
        </p:cTn>
      </p:par>
    </p:tnLst>
    <p:bldLst>
      <p:bldP spid="1381413" grpId="0" build="p" autoUpdateAnimBg="0"/>
      <p:bldP spid="1381414"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5"/>
          <p:cNvSpPr>
            <a:spLocks noGrp="1"/>
          </p:cNvSpPr>
          <p:nvPr>
            <p:ph type="sldNum" sz="quarter" idx="4294967295"/>
          </p:nvPr>
        </p:nvSpPr>
        <p:spPr>
          <a:xfrm>
            <a:off x="6553200" y="6248400"/>
            <a:ext cx="1905000" cy="457200"/>
          </a:xfrm>
          <a:prstGeom prst="rect">
            <a:avLst/>
          </a:prstGeom>
        </p:spPr>
        <p:txBody>
          <a:bodyPr/>
          <a:lstStyle/>
          <a:p>
            <a:fld id="{CB42123C-F0BF-479D-8ACC-F11A746F02BE}" type="slidenum">
              <a:rPr lang="en-US"/>
              <a:pPr/>
              <a:t>46</a:t>
            </a:fld>
            <a:endParaRPr lang="en-US"/>
          </a:p>
        </p:txBody>
      </p:sp>
      <p:grpSp>
        <p:nvGrpSpPr>
          <p:cNvPr id="2" name="Group 2"/>
          <p:cNvGrpSpPr>
            <a:grpSpLocks/>
          </p:cNvGrpSpPr>
          <p:nvPr/>
        </p:nvGrpSpPr>
        <p:grpSpPr bwMode="auto">
          <a:xfrm>
            <a:off x="3810000" y="2286000"/>
            <a:ext cx="1676400" cy="1600200"/>
            <a:chOff x="960" y="816"/>
            <a:chExt cx="280" cy="322"/>
          </a:xfrm>
        </p:grpSpPr>
        <p:pic>
          <p:nvPicPr>
            <p:cNvPr id="1382403" name="Picture 3"/>
            <p:cNvPicPr>
              <a:picLocks noChangeAspect="1" noChangeArrowheads="1"/>
            </p:cNvPicPr>
            <p:nvPr/>
          </p:nvPicPr>
          <p:blipFill>
            <a:blip r:embed="rId5" cstate="print"/>
            <a:srcRect/>
            <a:stretch>
              <a:fillRect/>
            </a:stretch>
          </p:blipFill>
          <p:spPr bwMode="auto">
            <a:xfrm>
              <a:off x="960" y="816"/>
              <a:ext cx="280" cy="322"/>
            </a:xfrm>
            <a:prstGeom prst="rect">
              <a:avLst/>
            </a:prstGeom>
            <a:noFill/>
            <a:ln w="9525">
              <a:noFill/>
              <a:miter lim="800000"/>
              <a:headEnd/>
              <a:tailEnd/>
            </a:ln>
          </p:spPr>
        </p:pic>
        <p:pic>
          <p:nvPicPr>
            <p:cNvPr id="1382404" name="Picture 4"/>
            <p:cNvPicPr>
              <a:picLocks noChangeAspect="1" noChangeArrowheads="1"/>
            </p:cNvPicPr>
            <p:nvPr/>
          </p:nvPicPr>
          <p:blipFill>
            <a:blip r:embed="rId6" cstate="print"/>
            <a:srcRect/>
            <a:stretch>
              <a:fillRect/>
            </a:stretch>
          </p:blipFill>
          <p:spPr bwMode="auto">
            <a:xfrm>
              <a:off x="960" y="816"/>
              <a:ext cx="280" cy="322"/>
            </a:xfrm>
            <a:prstGeom prst="rect">
              <a:avLst/>
            </a:prstGeom>
            <a:noFill/>
            <a:ln w="9525">
              <a:noFill/>
              <a:miter lim="800000"/>
              <a:headEnd/>
              <a:tailEnd/>
            </a:ln>
          </p:spPr>
        </p:pic>
      </p:grpSp>
      <p:sp>
        <p:nvSpPr>
          <p:cNvPr id="1382405" name="Rectangle 5"/>
          <p:cNvSpPr>
            <a:spLocks noGrp="1" noChangeArrowheads="1"/>
          </p:cNvSpPr>
          <p:nvPr>
            <p:ph type="title"/>
          </p:nvPr>
        </p:nvSpPr>
        <p:spPr>
          <a:xfrm>
            <a:off x="762000" y="0"/>
            <a:ext cx="7772400" cy="685800"/>
          </a:xfrm>
        </p:spPr>
        <p:txBody>
          <a:bodyPr/>
          <a:lstStyle/>
          <a:p>
            <a:r>
              <a:rPr lang="en-US"/>
              <a:t>Transition to Pure Centralized</a:t>
            </a:r>
          </a:p>
        </p:txBody>
      </p:sp>
      <p:sp>
        <p:nvSpPr>
          <p:cNvPr id="1382406" name="Text Box 6"/>
          <p:cNvSpPr txBox="1">
            <a:spLocks noChangeArrowheads="1"/>
          </p:cNvSpPr>
          <p:nvPr/>
        </p:nvSpPr>
        <p:spPr bwMode="auto">
          <a:xfrm>
            <a:off x="4114800" y="3886200"/>
            <a:ext cx="1219200" cy="822325"/>
          </a:xfrm>
          <a:prstGeom prst="rect">
            <a:avLst/>
          </a:prstGeom>
          <a:noFill/>
          <a:ln w="28575">
            <a:noFill/>
            <a:miter lim="800000"/>
            <a:headEnd/>
            <a:tailEnd/>
          </a:ln>
          <a:effectLst/>
        </p:spPr>
        <p:txBody>
          <a:bodyPr>
            <a:spAutoFit/>
          </a:bodyPr>
          <a:lstStyle/>
          <a:p>
            <a:r>
              <a:rPr lang="en-US"/>
              <a:t>Ellis@ Hotel</a:t>
            </a:r>
          </a:p>
        </p:txBody>
      </p:sp>
      <p:sp>
        <p:nvSpPr>
          <p:cNvPr id="1382407" name="Text Box 7"/>
          <p:cNvSpPr txBox="1">
            <a:spLocks noChangeArrowheads="1"/>
          </p:cNvSpPr>
          <p:nvPr/>
        </p:nvSpPr>
        <p:spPr bwMode="auto">
          <a:xfrm>
            <a:off x="4114800" y="1066800"/>
            <a:ext cx="1371600" cy="457200"/>
          </a:xfrm>
          <a:prstGeom prst="rect">
            <a:avLst/>
          </a:prstGeom>
          <a:solidFill>
            <a:srgbClr val="00FFFF"/>
          </a:solidFill>
          <a:ln w="28575">
            <a:noFill/>
            <a:miter lim="800000"/>
            <a:headEnd/>
            <a:tailEnd/>
          </a:ln>
          <a:effectLst/>
        </p:spPr>
        <p:txBody>
          <a:bodyPr>
            <a:spAutoFit/>
          </a:bodyPr>
          <a:lstStyle/>
          <a:p>
            <a:r>
              <a:rPr lang="en-US"/>
              <a:t>Program</a:t>
            </a:r>
          </a:p>
        </p:txBody>
      </p:sp>
      <p:sp>
        <p:nvSpPr>
          <p:cNvPr id="1382408" name="Line 8"/>
          <p:cNvSpPr>
            <a:spLocks noChangeShapeType="1"/>
          </p:cNvSpPr>
          <p:nvPr/>
        </p:nvSpPr>
        <p:spPr bwMode="auto">
          <a:xfrm flipH="1">
            <a:off x="762000" y="1524000"/>
            <a:ext cx="3886200" cy="914400"/>
          </a:xfrm>
          <a:prstGeom prst="line">
            <a:avLst/>
          </a:prstGeom>
          <a:noFill/>
          <a:ln w="28575">
            <a:solidFill>
              <a:schemeClr val="tx1"/>
            </a:solidFill>
            <a:round/>
            <a:headEnd type="triangle" w="med" len="med"/>
            <a:tailEnd type="triangle" w="med" len="med"/>
          </a:ln>
          <a:effectLst/>
        </p:spPr>
        <p:txBody>
          <a:bodyPr>
            <a:spAutoFit/>
          </a:bodyPr>
          <a:lstStyle/>
          <a:p>
            <a:endParaRPr lang="en-US"/>
          </a:p>
        </p:txBody>
      </p:sp>
      <p:sp>
        <p:nvSpPr>
          <p:cNvPr id="1382409" name="Line 9"/>
          <p:cNvSpPr>
            <a:spLocks noChangeShapeType="1"/>
          </p:cNvSpPr>
          <p:nvPr/>
        </p:nvSpPr>
        <p:spPr bwMode="auto">
          <a:xfrm flipH="1">
            <a:off x="2819400" y="1524000"/>
            <a:ext cx="1905000" cy="914400"/>
          </a:xfrm>
          <a:prstGeom prst="line">
            <a:avLst/>
          </a:prstGeom>
          <a:noFill/>
          <a:ln w="28575">
            <a:solidFill>
              <a:schemeClr val="tx1"/>
            </a:solidFill>
            <a:round/>
            <a:headEnd type="triangle" w="med" len="med"/>
            <a:tailEnd type="triangle" w="med" len="med"/>
          </a:ln>
          <a:effectLst/>
        </p:spPr>
        <p:txBody>
          <a:bodyPr>
            <a:spAutoFit/>
          </a:bodyPr>
          <a:lstStyle/>
          <a:p>
            <a:endParaRPr lang="en-US"/>
          </a:p>
        </p:txBody>
      </p:sp>
      <p:sp>
        <p:nvSpPr>
          <p:cNvPr id="1382410" name="Line 10"/>
          <p:cNvSpPr>
            <a:spLocks noChangeShapeType="1"/>
          </p:cNvSpPr>
          <p:nvPr/>
        </p:nvSpPr>
        <p:spPr bwMode="auto">
          <a:xfrm>
            <a:off x="4800600" y="1447800"/>
            <a:ext cx="0" cy="914400"/>
          </a:xfrm>
          <a:prstGeom prst="line">
            <a:avLst/>
          </a:prstGeom>
          <a:noFill/>
          <a:ln w="28575">
            <a:solidFill>
              <a:schemeClr val="tx1"/>
            </a:solidFill>
            <a:round/>
            <a:headEnd type="triangle" w="med" len="med"/>
            <a:tailEnd type="triangle" w="med" len="med"/>
          </a:ln>
          <a:effectLst/>
        </p:spPr>
        <p:txBody>
          <a:bodyPr>
            <a:spAutoFit/>
          </a:bodyPr>
          <a:lstStyle/>
          <a:p>
            <a:endParaRPr lang="en-US"/>
          </a:p>
        </p:txBody>
      </p:sp>
      <p:sp>
        <p:nvSpPr>
          <p:cNvPr id="1382411" name="Text Box 11"/>
          <p:cNvSpPr txBox="1">
            <a:spLocks noChangeArrowheads="1"/>
          </p:cNvSpPr>
          <p:nvPr/>
        </p:nvSpPr>
        <p:spPr bwMode="auto">
          <a:xfrm>
            <a:off x="76200" y="3505200"/>
            <a:ext cx="1524000" cy="369332"/>
          </a:xfrm>
          <a:prstGeom prst="rect">
            <a:avLst/>
          </a:prstGeom>
          <a:noFill/>
          <a:ln w="28575">
            <a:noFill/>
            <a:miter lim="800000"/>
            <a:headEnd/>
            <a:tailEnd/>
          </a:ln>
          <a:effectLst/>
        </p:spPr>
        <p:txBody>
          <a:bodyPr wrap="square">
            <a:spAutoFit/>
          </a:bodyPr>
          <a:lstStyle/>
          <a:p>
            <a:r>
              <a:rPr lang="en-US" dirty="0" err="1"/>
              <a:t>Alice@Hotel</a:t>
            </a:r>
            <a:endParaRPr lang="en-US" dirty="0"/>
          </a:p>
        </p:txBody>
      </p:sp>
      <p:sp>
        <p:nvSpPr>
          <p:cNvPr id="1382412" name="Text Box 12"/>
          <p:cNvSpPr txBox="1">
            <a:spLocks noChangeArrowheads="1"/>
          </p:cNvSpPr>
          <p:nvPr/>
        </p:nvSpPr>
        <p:spPr bwMode="auto">
          <a:xfrm>
            <a:off x="2209800" y="3505200"/>
            <a:ext cx="1295400" cy="822325"/>
          </a:xfrm>
          <a:prstGeom prst="rect">
            <a:avLst/>
          </a:prstGeom>
          <a:noFill/>
          <a:ln w="28575">
            <a:noFill/>
            <a:miter lim="800000"/>
            <a:headEnd/>
            <a:tailEnd/>
          </a:ln>
          <a:effectLst/>
        </p:spPr>
        <p:txBody>
          <a:bodyPr>
            <a:spAutoFit/>
          </a:bodyPr>
          <a:lstStyle/>
          <a:p>
            <a:r>
              <a:rPr lang="en-US"/>
              <a:t>Bob@ Hotel</a:t>
            </a:r>
          </a:p>
        </p:txBody>
      </p:sp>
      <p:pic>
        <p:nvPicPr>
          <p:cNvPr id="1382413" name="Picture 13"/>
          <p:cNvPicPr>
            <a:picLocks noChangeAspect="1" noChangeArrowheads="1"/>
          </p:cNvPicPr>
          <p:nvPr/>
        </p:nvPicPr>
        <p:blipFill>
          <a:blip r:embed="rId7" cstate="print"/>
          <a:srcRect/>
          <a:stretch>
            <a:fillRect/>
          </a:stretch>
        </p:blipFill>
        <p:spPr bwMode="auto">
          <a:xfrm>
            <a:off x="76200" y="2362200"/>
            <a:ext cx="1600200" cy="1106488"/>
          </a:xfrm>
          <a:prstGeom prst="rect">
            <a:avLst/>
          </a:prstGeom>
          <a:noFill/>
          <a:ln w="9525">
            <a:noFill/>
            <a:miter lim="800000"/>
            <a:headEnd/>
            <a:tailEnd/>
          </a:ln>
        </p:spPr>
      </p:pic>
      <p:pic>
        <p:nvPicPr>
          <p:cNvPr id="1382414" name="Picture 14"/>
          <p:cNvPicPr>
            <a:picLocks noChangeAspect="1" noChangeArrowheads="1"/>
          </p:cNvPicPr>
          <p:nvPr/>
        </p:nvPicPr>
        <p:blipFill>
          <a:blip r:embed="rId8" cstate="print"/>
          <a:srcRect t="28731" b="12500"/>
          <a:stretch>
            <a:fillRect/>
          </a:stretch>
        </p:blipFill>
        <p:spPr bwMode="auto">
          <a:xfrm flipV="1">
            <a:off x="457200" y="2509838"/>
            <a:ext cx="914400" cy="385762"/>
          </a:xfrm>
          <a:prstGeom prst="rect">
            <a:avLst/>
          </a:prstGeom>
          <a:noFill/>
          <a:ln w="9525">
            <a:noFill/>
            <a:miter lim="800000"/>
            <a:headEnd/>
            <a:tailEnd/>
          </a:ln>
        </p:spPr>
      </p:pic>
      <p:pic>
        <p:nvPicPr>
          <p:cNvPr id="1382415" name="Picture 15"/>
          <p:cNvPicPr>
            <a:picLocks noChangeAspect="1" noChangeArrowheads="1"/>
          </p:cNvPicPr>
          <p:nvPr/>
        </p:nvPicPr>
        <p:blipFill>
          <a:blip r:embed="rId7" cstate="print"/>
          <a:srcRect/>
          <a:stretch>
            <a:fillRect/>
          </a:stretch>
        </p:blipFill>
        <p:spPr bwMode="auto">
          <a:xfrm>
            <a:off x="2057400" y="2398713"/>
            <a:ext cx="1600200" cy="1106487"/>
          </a:xfrm>
          <a:prstGeom prst="rect">
            <a:avLst/>
          </a:prstGeom>
          <a:noFill/>
          <a:ln w="9525">
            <a:noFill/>
            <a:miter lim="800000"/>
            <a:headEnd/>
            <a:tailEnd/>
          </a:ln>
        </p:spPr>
      </p:pic>
      <p:pic>
        <p:nvPicPr>
          <p:cNvPr id="1382416" name="Picture 16"/>
          <p:cNvPicPr>
            <a:picLocks noChangeAspect="1" noChangeArrowheads="1"/>
          </p:cNvPicPr>
          <p:nvPr/>
        </p:nvPicPr>
        <p:blipFill>
          <a:blip r:embed="rId8" cstate="print"/>
          <a:srcRect t="28731" b="12500"/>
          <a:stretch>
            <a:fillRect/>
          </a:stretch>
        </p:blipFill>
        <p:spPr bwMode="auto">
          <a:xfrm flipV="1">
            <a:off x="2438400" y="2514600"/>
            <a:ext cx="914400" cy="385763"/>
          </a:xfrm>
          <a:prstGeom prst="rect">
            <a:avLst/>
          </a:prstGeom>
          <a:noFill/>
          <a:ln w="9525">
            <a:noFill/>
            <a:miter lim="800000"/>
            <a:headEnd/>
            <a:tailEnd/>
          </a:ln>
        </p:spPr>
      </p:pic>
      <p:sp>
        <p:nvSpPr>
          <p:cNvPr id="1382417" name="Rectangle 17"/>
          <p:cNvSpPr>
            <a:spLocks noChangeArrowheads="1"/>
          </p:cNvSpPr>
          <p:nvPr/>
        </p:nvSpPr>
        <p:spPr bwMode="auto">
          <a:xfrm>
            <a:off x="762000" y="5181600"/>
            <a:ext cx="3962400" cy="1143000"/>
          </a:xfrm>
          <a:prstGeom prst="rect">
            <a:avLst/>
          </a:prstGeom>
          <a:noFill/>
          <a:ln w="9525">
            <a:noFill/>
            <a:miter lim="800000"/>
            <a:headEnd/>
            <a:tailEnd/>
          </a:ln>
          <a:effectLst/>
        </p:spPr>
        <p:txBody>
          <a:bodyPr/>
          <a:lstStyle/>
          <a:p>
            <a:pPr marL="342900" indent="-342900" algn="l">
              <a:lnSpc>
                <a:spcPct val="90000"/>
              </a:lnSpc>
              <a:spcBef>
                <a:spcPct val="20000"/>
              </a:spcBef>
            </a:pPr>
            <a:r>
              <a:rPr lang="en-US"/>
              <a:t>Users with replicas leave</a:t>
            </a:r>
          </a:p>
          <a:p>
            <a:pPr marL="342900" indent="-342900" algn="l">
              <a:lnSpc>
                <a:spcPct val="90000"/>
              </a:lnSpc>
              <a:spcBef>
                <a:spcPct val="20000"/>
              </a:spcBef>
            </a:pPr>
            <a:endParaRPr lang="en-US"/>
          </a:p>
        </p:txBody>
      </p:sp>
      <p:grpSp>
        <p:nvGrpSpPr>
          <p:cNvPr id="3" name="Group 18"/>
          <p:cNvGrpSpPr>
            <a:grpSpLocks/>
          </p:cNvGrpSpPr>
          <p:nvPr/>
        </p:nvGrpSpPr>
        <p:grpSpPr bwMode="auto">
          <a:xfrm>
            <a:off x="4419600" y="2667000"/>
            <a:ext cx="838200" cy="457200"/>
            <a:chOff x="0" y="480"/>
            <a:chExt cx="5760" cy="2448"/>
          </a:xfrm>
        </p:grpSpPr>
        <p:graphicFrame>
          <p:nvGraphicFramePr>
            <p:cNvPr id="1592320" name="Object 1024"/>
            <p:cNvGraphicFramePr>
              <a:graphicFrameLocks/>
            </p:cNvGraphicFramePr>
            <p:nvPr/>
          </p:nvGraphicFramePr>
          <p:xfrm>
            <a:off x="0" y="480"/>
            <a:ext cx="3504" cy="2448"/>
          </p:xfrm>
          <a:graphic>
            <a:graphicData uri="http://schemas.openxmlformats.org/presentationml/2006/ole">
              <p:oleObj spid="_x0000_s2418690" name="Bitmap Image" r:id="rId9" imgW="3619048" imgH="5106113" progId="">
                <p:embed/>
              </p:oleObj>
            </a:graphicData>
          </a:graphic>
        </p:graphicFrame>
        <p:graphicFrame>
          <p:nvGraphicFramePr>
            <p:cNvPr id="1592321" name="Object 1025"/>
            <p:cNvGraphicFramePr>
              <a:graphicFrameLocks/>
            </p:cNvGraphicFramePr>
            <p:nvPr/>
          </p:nvGraphicFramePr>
          <p:xfrm>
            <a:off x="2160" y="528"/>
            <a:ext cx="3600" cy="2304"/>
          </p:xfrm>
          <a:graphic>
            <a:graphicData uri="http://schemas.openxmlformats.org/presentationml/2006/ole">
              <p:oleObj spid="_x0000_s2418691" name="Bitmap Image" r:id="rId10" imgW="3619048" imgH="5106113" progId="PBrush">
                <p:embed/>
              </p:oleObj>
            </a:graphicData>
          </a:graphic>
        </p:graphicFrame>
      </p:grpSp>
      <p:sp>
        <p:nvSpPr>
          <p:cNvPr id="1382421" name="Rectangle 21"/>
          <p:cNvSpPr>
            <a:spLocks noChangeArrowheads="1"/>
          </p:cNvSpPr>
          <p:nvPr/>
        </p:nvSpPr>
        <p:spPr bwMode="auto">
          <a:xfrm>
            <a:off x="5181600" y="5181600"/>
            <a:ext cx="3962400" cy="1143000"/>
          </a:xfrm>
          <a:prstGeom prst="rect">
            <a:avLst/>
          </a:prstGeom>
          <a:noFill/>
          <a:ln w="9525">
            <a:noFill/>
            <a:miter lim="800000"/>
            <a:headEnd/>
            <a:tailEnd/>
          </a:ln>
          <a:effectLst/>
        </p:spPr>
        <p:txBody>
          <a:bodyPr/>
          <a:lstStyle/>
          <a:p>
            <a:pPr marL="342900" indent="-342900" algn="l">
              <a:lnSpc>
                <a:spcPct val="90000"/>
              </a:lnSpc>
              <a:spcBef>
                <a:spcPct val="20000"/>
              </a:spcBef>
            </a:pPr>
            <a:r>
              <a:rPr lang="en-US"/>
              <a:t>Hybrid </a:t>
            </a:r>
            <a:r>
              <a:rPr lang="en-US">
                <a:sym typeface="Wingdings" pitchFamily="2" charset="2"/>
              </a:rPr>
              <a:t> Centralized</a:t>
            </a:r>
            <a:endParaRPr lang="en-US"/>
          </a:p>
          <a:p>
            <a:pPr marL="342900" indent="-342900" algn="l">
              <a:lnSpc>
                <a:spcPct val="90000"/>
              </a:lnSpc>
              <a:spcBef>
                <a:spcPct val="20000"/>
              </a:spcBef>
            </a:pPr>
            <a:endParaRPr lang="en-US"/>
          </a:p>
        </p:txBody>
      </p:sp>
      <p:pic>
        <p:nvPicPr>
          <p:cNvPr id="24" name="~PP2414.WAV">
            <a:hlinkClick r:id="" action="ppaction://media"/>
          </p:cNvPr>
          <p:cNvPicPr>
            <a:picLocks noRot="1" noChangeAspect="1"/>
          </p:cNvPicPr>
          <p:nvPr>
            <a:wavAudioFile r:embed="rId2" name="~PP2414.WAV"/>
          </p:nvPr>
        </p:nvPicPr>
        <p:blipFill>
          <a:blip r:embed="rId11" cstate="print"/>
          <a:stretch>
            <a:fillRect/>
          </a:stretch>
        </p:blipFill>
        <p:spPr>
          <a:xfrm>
            <a:off x="8724900" y="6438900"/>
            <a:ext cx="304800" cy="304800"/>
          </a:xfrm>
          <a:prstGeom prst="rect">
            <a:avLst/>
          </a:prstGeom>
        </p:spPr>
      </p:pic>
    </p:spTree>
  </p:cSld>
  <p:clrMapOvr>
    <a:masterClrMapping/>
  </p:clrMapOvr>
  <p:transition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p:cNvSpPr>
            <a:spLocks noGrp="1"/>
          </p:cNvSpPr>
          <p:nvPr>
            <p:ph type="sldNum" sz="quarter" idx="4294967295"/>
          </p:nvPr>
        </p:nvSpPr>
        <p:spPr>
          <a:xfrm>
            <a:off x="6553200" y="6248400"/>
            <a:ext cx="1905000" cy="457200"/>
          </a:xfrm>
          <a:prstGeom prst="rect">
            <a:avLst/>
          </a:prstGeom>
        </p:spPr>
        <p:txBody>
          <a:bodyPr/>
          <a:lstStyle/>
          <a:p>
            <a:fld id="{45A3DB2A-77A8-4AB7-B5C2-61EC4F1FDF68}" type="slidenum">
              <a:rPr lang="en-US"/>
              <a:pPr/>
              <a:t>47</a:t>
            </a:fld>
            <a:endParaRPr lang="en-US"/>
          </a:p>
        </p:txBody>
      </p:sp>
      <p:sp>
        <p:nvSpPr>
          <p:cNvPr id="1383426" name="Rectangle 2"/>
          <p:cNvSpPr>
            <a:spLocks noGrp="1" noChangeArrowheads="1"/>
          </p:cNvSpPr>
          <p:nvPr>
            <p:ph type="title"/>
          </p:nvPr>
        </p:nvSpPr>
        <p:spPr>
          <a:xfrm>
            <a:off x="762000" y="0"/>
            <a:ext cx="7772400" cy="685800"/>
          </a:xfrm>
        </p:spPr>
        <p:txBody>
          <a:bodyPr/>
          <a:lstStyle/>
          <a:p>
            <a:r>
              <a:rPr lang="en-US"/>
              <a:t>Hosting user leaves</a:t>
            </a:r>
          </a:p>
        </p:txBody>
      </p:sp>
      <p:sp>
        <p:nvSpPr>
          <p:cNvPr id="1383427" name="Text Box 3"/>
          <p:cNvSpPr txBox="1">
            <a:spLocks noChangeArrowheads="1"/>
          </p:cNvSpPr>
          <p:nvPr/>
        </p:nvSpPr>
        <p:spPr bwMode="auto">
          <a:xfrm>
            <a:off x="4114800" y="1066800"/>
            <a:ext cx="1371600" cy="457200"/>
          </a:xfrm>
          <a:prstGeom prst="rect">
            <a:avLst/>
          </a:prstGeom>
          <a:solidFill>
            <a:srgbClr val="00FFFF"/>
          </a:solidFill>
          <a:ln w="28575">
            <a:noFill/>
            <a:miter lim="800000"/>
            <a:headEnd/>
            <a:tailEnd/>
          </a:ln>
          <a:effectLst/>
        </p:spPr>
        <p:txBody>
          <a:bodyPr>
            <a:spAutoFit/>
          </a:bodyPr>
          <a:lstStyle/>
          <a:p>
            <a:r>
              <a:rPr lang="en-US"/>
              <a:t>Program</a:t>
            </a:r>
          </a:p>
        </p:txBody>
      </p:sp>
      <p:sp>
        <p:nvSpPr>
          <p:cNvPr id="1383428" name="Line 4"/>
          <p:cNvSpPr>
            <a:spLocks noChangeShapeType="1"/>
          </p:cNvSpPr>
          <p:nvPr/>
        </p:nvSpPr>
        <p:spPr bwMode="auto">
          <a:xfrm flipH="1">
            <a:off x="762000" y="1524000"/>
            <a:ext cx="3886200" cy="914400"/>
          </a:xfrm>
          <a:prstGeom prst="line">
            <a:avLst/>
          </a:prstGeom>
          <a:noFill/>
          <a:ln w="28575">
            <a:solidFill>
              <a:schemeClr val="tx1"/>
            </a:solidFill>
            <a:round/>
            <a:headEnd type="triangle" w="med" len="med"/>
            <a:tailEnd type="triangle" w="med" len="med"/>
          </a:ln>
          <a:effectLst/>
        </p:spPr>
        <p:txBody>
          <a:bodyPr>
            <a:spAutoFit/>
          </a:bodyPr>
          <a:lstStyle/>
          <a:p>
            <a:endParaRPr lang="en-US"/>
          </a:p>
        </p:txBody>
      </p:sp>
      <p:sp>
        <p:nvSpPr>
          <p:cNvPr id="1383429" name="Line 5"/>
          <p:cNvSpPr>
            <a:spLocks noChangeShapeType="1"/>
          </p:cNvSpPr>
          <p:nvPr/>
        </p:nvSpPr>
        <p:spPr bwMode="auto">
          <a:xfrm flipH="1">
            <a:off x="2819400" y="1524000"/>
            <a:ext cx="1905000" cy="914400"/>
          </a:xfrm>
          <a:prstGeom prst="line">
            <a:avLst/>
          </a:prstGeom>
          <a:noFill/>
          <a:ln w="28575">
            <a:solidFill>
              <a:schemeClr val="tx1"/>
            </a:solidFill>
            <a:round/>
            <a:headEnd type="triangle" w="med" len="med"/>
            <a:tailEnd type="triangle" w="med" len="med"/>
          </a:ln>
          <a:effectLst/>
        </p:spPr>
        <p:txBody>
          <a:bodyPr>
            <a:spAutoFit/>
          </a:bodyPr>
          <a:lstStyle/>
          <a:p>
            <a:endParaRPr lang="en-US"/>
          </a:p>
        </p:txBody>
      </p:sp>
      <p:sp>
        <p:nvSpPr>
          <p:cNvPr id="1383430" name="Text Box 6"/>
          <p:cNvSpPr txBox="1">
            <a:spLocks noChangeArrowheads="1"/>
          </p:cNvSpPr>
          <p:nvPr/>
        </p:nvSpPr>
        <p:spPr bwMode="auto">
          <a:xfrm>
            <a:off x="76200" y="3505200"/>
            <a:ext cx="1524000" cy="369332"/>
          </a:xfrm>
          <a:prstGeom prst="rect">
            <a:avLst/>
          </a:prstGeom>
          <a:noFill/>
          <a:ln w="28575">
            <a:noFill/>
            <a:miter lim="800000"/>
            <a:headEnd/>
            <a:tailEnd/>
          </a:ln>
          <a:effectLst/>
        </p:spPr>
        <p:txBody>
          <a:bodyPr wrap="square">
            <a:spAutoFit/>
          </a:bodyPr>
          <a:lstStyle/>
          <a:p>
            <a:r>
              <a:rPr lang="en-US" dirty="0" err="1"/>
              <a:t>Alice@Hotel</a:t>
            </a:r>
            <a:endParaRPr lang="en-US" dirty="0"/>
          </a:p>
        </p:txBody>
      </p:sp>
      <p:sp>
        <p:nvSpPr>
          <p:cNvPr id="1383431" name="Text Box 7"/>
          <p:cNvSpPr txBox="1">
            <a:spLocks noChangeArrowheads="1"/>
          </p:cNvSpPr>
          <p:nvPr/>
        </p:nvSpPr>
        <p:spPr bwMode="auto">
          <a:xfrm>
            <a:off x="2209800" y="3505200"/>
            <a:ext cx="1295400" cy="822325"/>
          </a:xfrm>
          <a:prstGeom prst="rect">
            <a:avLst/>
          </a:prstGeom>
          <a:noFill/>
          <a:ln w="28575">
            <a:noFill/>
            <a:miter lim="800000"/>
            <a:headEnd/>
            <a:tailEnd/>
          </a:ln>
          <a:effectLst/>
        </p:spPr>
        <p:txBody>
          <a:bodyPr>
            <a:spAutoFit/>
          </a:bodyPr>
          <a:lstStyle/>
          <a:p>
            <a:r>
              <a:rPr lang="en-US"/>
              <a:t>Bob@ Hotel</a:t>
            </a:r>
          </a:p>
        </p:txBody>
      </p:sp>
      <p:pic>
        <p:nvPicPr>
          <p:cNvPr id="1383432" name="Picture 8"/>
          <p:cNvPicPr>
            <a:picLocks noChangeAspect="1" noChangeArrowheads="1"/>
          </p:cNvPicPr>
          <p:nvPr/>
        </p:nvPicPr>
        <p:blipFill>
          <a:blip r:embed="rId4" cstate="print"/>
          <a:srcRect/>
          <a:stretch>
            <a:fillRect/>
          </a:stretch>
        </p:blipFill>
        <p:spPr bwMode="auto">
          <a:xfrm>
            <a:off x="76200" y="2362200"/>
            <a:ext cx="1600200" cy="1106488"/>
          </a:xfrm>
          <a:prstGeom prst="rect">
            <a:avLst/>
          </a:prstGeom>
          <a:noFill/>
          <a:ln w="9525">
            <a:noFill/>
            <a:miter lim="800000"/>
            <a:headEnd/>
            <a:tailEnd/>
          </a:ln>
        </p:spPr>
      </p:pic>
      <p:pic>
        <p:nvPicPr>
          <p:cNvPr id="1383433" name="Picture 9"/>
          <p:cNvPicPr>
            <a:picLocks noChangeAspect="1" noChangeArrowheads="1"/>
          </p:cNvPicPr>
          <p:nvPr/>
        </p:nvPicPr>
        <p:blipFill>
          <a:blip r:embed="rId5" cstate="print"/>
          <a:srcRect t="28731" b="12500"/>
          <a:stretch>
            <a:fillRect/>
          </a:stretch>
        </p:blipFill>
        <p:spPr bwMode="auto">
          <a:xfrm flipV="1">
            <a:off x="457200" y="2509838"/>
            <a:ext cx="914400" cy="385762"/>
          </a:xfrm>
          <a:prstGeom prst="rect">
            <a:avLst/>
          </a:prstGeom>
          <a:noFill/>
          <a:ln w="9525">
            <a:noFill/>
            <a:miter lim="800000"/>
            <a:headEnd/>
            <a:tailEnd/>
          </a:ln>
        </p:spPr>
      </p:pic>
      <p:pic>
        <p:nvPicPr>
          <p:cNvPr id="1383434" name="Picture 10"/>
          <p:cNvPicPr>
            <a:picLocks noChangeAspect="1" noChangeArrowheads="1"/>
          </p:cNvPicPr>
          <p:nvPr/>
        </p:nvPicPr>
        <p:blipFill>
          <a:blip r:embed="rId4" cstate="print"/>
          <a:srcRect/>
          <a:stretch>
            <a:fillRect/>
          </a:stretch>
        </p:blipFill>
        <p:spPr bwMode="auto">
          <a:xfrm>
            <a:off x="2057400" y="2398713"/>
            <a:ext cx="1600200" cy="1106487"/>
          </a:xfrm>
          <a:prstGeom prst="rect">
            <a:avLst/>
          </a:prstGeom>
          <a:noFill/>
          <a:ln w="9525">
            <a:noFill/>
            <a:miter lim="800000"/>
            <a:headEnd/>
            <a:tailEnd/>
          </a:ln>
        </p:spPr>
      </p:pic>
      <p:pic>
        <p:nvPicPr>
          <p:cNvPr id="1383435" name="Picture 11"/>
          <p:cNvPicPr>
            <a:picLocks noChangeAspect="1" noChangeArrowheads="1"/>
          </p:cNvPicPr>
          <p:nvPr/>
        </p:nvPicPr>
        <p:blipFill>
          <a:blip r:embed="rId5" cstate="print"/>
          <a:srcRect t="28731" b="12500"/>
          <a:stretch>
            <a:fillRect/>
          </a:stretch>
        </p:blipFill>
        <p:spPr bwMode="auto">
          <a:xfrm flipV="1">
            <a:off x="2438400" y="2514600"/>
            <a:ext cx="914400" cy="385763"/>
          </a:xfrm>
          <a:prstGeom prst="rect">
            <a:avLst/>
          </a:prstGeom>
          <a:noFill/>
          <a:ln w="9525">
            <a:noFill/>
            <a:miter lim="800000"/>
            <a:headEnd/>
            <a:tailEnd/>
          </a:ln>
        </p:spPr>
      </p:pic>
      <p:pic>
        <p:nvPicPr>
          <p:cNvPr id="14" name="~PP1331.WAV">
            <a:hlinkClick r:id="" action="ppaction://media"/>
          </p:cNvPr>
          <p:cNvPicPr>
            <a:picLocks noRot="1" noChangeAspect="1"/>
          </p:cNvPicPr>
          <p:nvPr>
            <a:wavAudioFile r:embed="rId1" name="~PP1331.WAV"/>
          </p:nvPr>
        </p:nvPicPr>
        <p:blipFill>
          <a:blip r:embed="rId6" cstate="print"/>
          <a:stretch>
            <a:fillRect/>
          </a:stretch>
        </p:blipFill>
        <p:spPr>
          <a:xfrm>
            <a:off x="8724900" y="6438900"/>
            <a:ext cx="304800" cy="304800"/>
          </a:xfrm>
          <a:prstGeom prst="rect">
            <a:avLst/>
          </a:prstGeom>
        </p:spPr>
      </p:pic>
    </p:spTree>
  </p:cSld>
  <p:clrMapOvr>
    <a:masterClrMapping/>
  </p:clrMapOvr>
  <p:transition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5"/>
          <p:cNvSpPr>
            <a:spLocks noGrp="1"/>
          </p:cNvSpPr>
          <p:nvPr>
            <p:ph type="sldNum" sz="quarter" idx="4294967295"/>
          </p:nvPr>
        </p:nvSpPr>
        <p:spPr>
          <a:xfrm>
            <a:off x="6553200" y="6248400"/>
            <a:ext cx="1905000" cy="457200"/>
          </a:xfrm>
          <a:prstGeom prst="rect">
            <a:avLst/>
          </a:prstGeom>
        </p:spPr>
        <p:txBody>
          <a:bodyPr/>
          <a:lstStyle/>
          <a:p>
            <a:fld id="{8EF0C627-46C9-40FA-9B06-30BC15A937D4}" type="slidenum">
              <a:rPr lang="en-US"/>
              <a:pPr/>
              <a:t>48</a:t>
            </a:fld>
            <a:endParaRPr lang="en-US"/>
          </a:p>
        </p:txBody>
      </p:sp>
      <p:sp>
        <p:nvSpPr>
          <p:cNvPr id="1384450" name="Rectangle 2"/>
          <p:cNvSpPr>
            <a:spLocks noGrp="1" noChangeArrowheads="1"/>
          </p:cNvSpPr>
          <p:nvPr>
            <p:ph type="title"/>
          </p:nvPr>
        </p:nvSpPr>
        <p:spPr>
          <a:xfrm>
            <a:off x="0" y="0"/>
            <a:ext cx="8534400" cy="685800"/>
          </a:xfrm>
        </p:spPr>
        <p:txBody>
          <a:bodyPr/>
          <a:lstStyle/>
          <a:p>
            <a:r>
              <a:rPr lang="en-US"/>
              <a:t>Transition to Pure Replicated</a:t>
            </a:r>
          </a:p>
        </p:txBody>
      </p:sp>
      <p:pic>
        <p:nvPicPr>
          <p:cNvPr id="1384451" name="Picture 3"/>
          <p:cNvPicPr>
            <a:picLocks noChangeAspect="1" noChangeArrowheads="1"/>
          </p:cNvPicPr>
          <p:nvPr/>
        </p:nvPicPr>
        <p:blipFill>
          <a:blip r:embed="rId4" cstate="print"/>
          <a:srcRect/>
          <a:stretch>
            <a:fillRect/>
          </a:stretch>
        </p:blipFill>
        <p:spPr bwMode="auto">
          <a:xfrm>
            <a:off x="76200" y="2362200"/>
            <a:ext cx="1600200" cy="1106488"/>
          </a:xfrm>
          <a:prstGeom prst="rect">
            <a:avLst/>
          </a:prstGeom>
          <a:noFill/>
          <a:ln w="9525">
            <a:noFill/>
            <a:miter lim="800000"/>
            <a:headEnd/>
            <a:tailEnd/>
          </a:ln>
        </p:spPr>
      </p:pic>
      <p:pic>
        <p:nvPicPr>
          <p:cNvPr id="1384452" name="Picture 4"/>
          <p:cNvPicPr>
            <a:picLocks noChangeAspect="1" noChangeArrowheads="1"/>
          </p:cNvPicPr>
          <p:nvPr/>
        </p:nvPicPr>
        <p:blipFill>
          <a:blip r:embed="rId5" cstate="print"/>
          <a:srcRect t="28731" b="12500"/>
          <a:stretch>
            <a:fillRect/>
          </a:stretch>
        </p:blipFill>
        <p:spPr bwMode="auto">
          <a:xfrm flipV="1">
            <a:off x="457200" y="2509838"/>
            <a:ext cx="914400" cy="385762"/>
          </a:xfrm>
          <a:prstGeom prst="rect">
            <a:avLst/>
          </a:prstGeom>
          <a:noFill/>
          <a:ln w="9525">
            <a:noFill/>
            <a:miter lim="800000"/>
            <a:headEnd/>
            <a:tailEnd/>
          </a:ln>
        </p:spPr>
      </p:pic>
      <p:pic>
        <p:nvPicPr>
          <p:cNvPr id="1384453" name="Picture 5"/>
          <p:cNvPicPr>
            <a:picLocks noChangeAspect="1" noChangeArrowheads="1"/>
          </p:cNvPicPr>
          <p:nvPr/>
        </p:nvPicPr>
        <p:blipFill>
          <a:blip r:embed="rId4" cstate="print"/>
          <a:srcRect/>
          <a:stretch>
            <a:fillRect/>
          </a:stretch>
        </p:blipFill>
        <p:spPr bwMode="auto">
          <a:xfrm>
            <a:off x="2057400" y="2398713"/>
            <a:ext cx="1600200" cy="1106487"/>
          </a:xfrm>
          <a:prstGeom prst="rect">
            <a:avLst/>
          </a:prstGeom>
          <a:noFill/>
          <a:ln w="9525">
            <a:noFill/>
            <a:miter lim="800000"/>
            <a:headEnd/>
            <a:tailEnd/>
          </a:ln>
        </p:spPr>
      </p:pic>
      <p:pic>
        <p:nvPicPr>
          <p:cNvPr id="1384454" name="Picture 6"/>
          <p:cNvPicPr>
            <a:picLocks noChangeAspect="1" noChangeArrowheads="1"/>
          </p:cNvPicPr>
          <p:nvPr/>
        </p:nvPicPr>
        <p:blipFill>
          <a:blip r:embed="rId5" cstate="print"/>
          <a:srcRect t="28731" b="12500"/>
          <a:stretch>
            <a:fillRect/>
          </a:stretch>
        </p:blipFill>
        <p:spPr bwMode="auto">
          <a:xfrm flipV="1">
            <a:off x="2438400" y="2514600"/>
            <a:ext cx="914400" cy="385763"/>
          </a:xfrm>
          <a:prstGeom prst="rect">
            <a:avLst/>
          </a:prstGeom>
          <a:noFill/>
          <a:ln w="9525">
            <a:noFill/>
            <a:miter lim="800000"/>
            <a:headEnd/>
            <a:tailEnd/>
          </a:ln>
        </p:spPr>
      </p:pic>
      <p:sp>
        <p:nvSpPr>
          <p:cNvPr id="1384455" name="Text Box 7"/>
          <p:cNvSpPr txBox="1">
            <a:spLocks noChangeArrowheads="1"/>
          </p:cNvSpPr>
          <p:nvPr/>
        </p:nvSpPr>
        <p:spPr bwMode="auto">
          <a:xfrm>
            <a:off x="152400" y="1066800"/>
            <a:ext cx="1371600" cy="457200"/>
          </a:xfrm>
          <a:prstGeom prst="rect">
            <a:avLst/>
          </a:prstGeom>
          <a:solidFill>
            <a:srgbClr val="00FFFF"/>
          </a:solidFill>
          <a:ln w="28575">
            <a:noFill/>
            <a:miter lim="800000"/>
            <a:headEnd/>
            <a:tailEnd/>
          </a:ln>
          <a:effectLst/>
        </p:spPr>
        <p:txBody>
          <a:bodyPr>
            <a:spAutoFit/>
          </a:bodyPr>
          <a:lstStyle/>
          <a:p>
            <a:r>
              <a:rPr lang="en-US"/>
              <a:t>Program</a:t>
            </a:r>
          </a:p>
        </p:txBody>
      </p:sp>
      <p:sp>
        <p:nvSpPr>
          <p:cNvPr id="1384456" name="Text Box 8"/>
          <p:cNvSpPr txBox="1">
            <a:spLocks noChangeArrowheads="1"/>
          </p:cNvSpPr>
          <p:nvPr/>
        </p:nvSpPr>
        <p:spPr bwMode="auto">
          <a:xfrm>
            <a:off x="2133600" y="1066800"/>
            <a:ext cx="1371600" cy="457200"/>
          </a:xfrm>
          <a:prstGeom prst="rect">
            <a:avLst/>
          </a:prstGeom>
          <a:solidFill>
            <a:srgbClr val="00FFFF"/>
          </a:solidFill>
          <a:ln w="28575">
            <a:noFill/>
            <a:miter lim="800000"/>
            <a:headEnd/>
            <a:tailEnd/>
          </a:ln>
          <a:effectLst/>
        </p:spPr>
        <p:txBody>
          <a:bodyPr>
            <a:spAutoFit/>
          </a:bodyPr>
          <a:lstStyle/>
          <a:p>
            <a:r>
              <a:rPr lang="en-US"/>
              <a:t>Program</a:t>
            </a:r>
          </a:p>
        </p:txBody>
      </p:sp>
      <p:sp>
        <p:nvSpPr>
          <p:cNvPr id="1384457" name="Line 9"/>
          <p:cNvSpPr>
            <a:spLocks noChangeShapeType="1"/>
          </p:cNvSpPr>
          <p:nvPr/>
        </p:nvSpPr>
        <p:spPr bwMode="auto">
          <a:xfrm>
            <a:off x="762000" y="1524000"/>
            <a:ext cx="0" cy="914400"/>
          </a:xfrm>
          <a:prstGeom prst="line">
            <a:avLst/>
          </a:prstGeom>
          <a:noFill/>
          <a:ln w="28575">
            <a:solidFill>
              <a:schemeClr val="tx1"/>
            </a:solidFill>
            <a:round/>
            <a:headEnd type="triangle" w="med" len="med"/>
            <a:tailEnd type="triangle" w="med" len="med"/>
          </a:ln>
          <a:effectLst/>
        </p:spPr>
        <p:txBody>
          <a:bodyPr>
            <a:spAutoFit/>
          </a:bodyPr>
          <a:lstStyle/>
          <a:p>
            <a:endParaRPr lang="en-US"/>
          </a:p>
        </p:txBody>
      </p:sp>
      <p:sp>
        <p:nvSpPr>
          <p:cNvPr id="1384458" name="Line 10"/>
          <p:cNvSpPr>
            <a:spLocks noChangeShapeType="1"/>
          </p:cNvSpPr>
          <p:nvPr/>
        </p:nvSpPr>
        <p:spPr bwMode="auto">
          <a:xfrm>
            <a:off x="2819400" y="1524000"/>
            <a:ext cx="0" cy="914400"/>
          </a:xfrm>
          <a:prstGeom prst="line">
            <a:avLst/>
          </a:prstGeom>
          <a:noFill/>
          <a:ln w="28575">
            <a:solidFill>
              <a:schemeClr val="tx1"/>
            </a:solidFill>
            <a:round/>
            <a:headEnd type="triangle" w="med" len="med"/>
            <a:tailEnd type="triangle" w="med" len="med"/>
          </a:ln>
          <a:effectLst/>
        </p:spPr>
        <p:txBody>
          <a:bodyPr>
            <a:spAutoFit/>
          </a:bodyPr>
          <a:lstStyle/>
          <a:p>
            <a:endParaRPr lang="en-US"/>
          </a:p>
        </p:txBody>
      </p:sp>
      <p:sp>
        <p:nvSpPr>
          <p:cNvPr id="1384459" name="Rectangle 11"/>
          <p:cNvSpPr>
            <a:spLocks noChangeArrowheads="1"/>
          </p:cNvSpPr>
          <p:nvPr/>
        </p:nvSpPr>
        <p:spPr bwMode="auto">
          <a:xfrm>
            <a:off x="5181600" y="5181600"/>
            <a:ext cx="3962400" cy="1143000"/>
          </a:xfrm>
          <a:prstGeom prst="rect">
            <a:avLst/>
          </a:prstGeom>
          <a:noFill/>
          <a:ln w="9525">
            <a:noFill/>
            <a:miter lim="800000"/>
            <a:headEnd/>
            <a:tailEnd/>
          </a:ln>
          <a:effectLst/>
        </p:spPr>
        <p:txBody>
          <a:bodyPr/>
          <a:lstStyle/>
          <a:p>
            <a:pPr marL="342900" indent="-342900" algn="l">
              <a:lnSpc>
                <a:spcPct val="90000"/>
              </a:lnSpc>
              <a:spcBef>
                <a:spcPct val="20000"/>
              </a:spcBef>
            </a:pPr>
            <a:r>
              <a:rPr lang="en-US">
                <a:sym typeface="Wingdings" pitchFamily="2" charset="2"/>
              </a:rPr>
              <a:t>Centralized  Replicated</a:t>
            </a:r>
            <a:endParaRPr lang="en-US"/>
          </a:p>
          <a:p>
            <a:pPr marL="342900" indent="-342900" algn="l">
              <a:lnSpc>
                <a:spcPct val="90000"/>
              </a:lnSpc>
              <a:spcBef>
                <a:spcPct val="20000"/>
              </a:spcBef>
            </a:pPr>
            <a:endParaRPr lang="en-US"/>
          </a:p>
        </p:txBody>
      </p:sp>
      <p:sp>
        <p:nvSpPr>
          <p:cNvPr id="1384460" name="Text Box 12"/>
          <p:cNvSpPr txBox="1">
            <a:spLocks noChangeArrowheads="1"/>
          </p:cNvSpPr>
          <p:nvPr/>
        </p:nvSpPr>
        <p:spPr bwMode="auto">
          <a:xfrm>
            <a:off x="76200" y="3505200"/>
            <a:ext cx="1524000" cy="369332"/>
          </a:xfrm>
          <a:prstGeom prst="rect">
            <a:avLst/>
          </a:prstGeom>
          <a:noFill/>
          <a:ln w="28575">
            <a:noFill/>
            <a:miter lim="800000"/>
            <a:headEnd/>
            <a:tailEnd/>
          </a:ln>
          <a:effectLst/>
        </p:spPr>
        <p:txBody>
          <a:bodyPr wrap="square">
            <a:spAutoFit/>
          </a:bodyPr>
          <a:lstStyle/>
          <a:p>
            <a:r>
              <a:rPr lang="en-US" dirty="0" err="1"/>
              <a:t>Alice@Hotel</a:t>
            </a:r>
            <a:endParaRPr lang="en-US" dirty="0"/>
          </a:p>
        </p:txBody>
      </p:sp>
      <p:sp>
        <p:nvSpPr>
          <p:cNvPr id="1384461" name="Text Box 13"/>
          <p:cNvSpPr txBox="1">
            <a:spLocks noChangeArrowheads="1"/>
          </p:cNvSpPr>
          <p:nvPr/>
        </p:nvSpPr>
        <p:spPr bwMode="auto">
          <a:xfrm>
            <a:off x="2209800" y="3505200"/>
            <a:ext cx="1295400" cy="822325"/>
          </a:xfrm>
          <a:prstGeom prst="rect">
            <a:avLst/>
          </a:prstGeom>
          <a:noFill/>
          <a:ln w="28575">
            <a:noFill/>
            <a:miter lim="800000"/>
            <a:headEnd/>
            <a:tailEnd/>
          </a:ln>
          <a:effectLst/>
        </p:spPr>
        <p:txBody>
          <a:bodyPr>
            <a:spAutoFit/>
          </a:bodyPr>
          <a:lstStyle/>
          <a:p>
            <a:r>
              <a:rPr lang="en-US"/>
              <a:t>Bob@ Hotel</a:t>
            </a:r>
          </a:p>
        </p:txBody>
      </p:sp>
      <p:pic>
        <p:nvPicPr>
          <p:cNvPr id="16" name="~PP3660.WAV">
            <a:hlinkClick r:id="" action="ppaction://media"/>
          </p:cNvPr>
          <p:cNvPicPr>
            <a:picLocks noRot="1" noChangeAspect="1"/>
          </p:cNvPicPr>
          <p:nvPr>
            <a:wavAudioFile r:embed="rId1" name="~PP3660.WAV"/>
          </p:nvPr>
        </p:nvPicPr>
        <p:blipFill>
          <a:blip r:embed="rId6" cstate="print"/>
          <a:stretch>
            <a:fillRect/>
          </a:stretch>
        </p:blipFill>
        <p:spPr>
          <a:xfrm>
            <a:off x="8724900" y="6438900"/>
            <a:ext cx="304800" cy="304800"/>
          </a:xfrm>
          <a:prstGeom prst="rect">
            <a:avLst/>
          </a:prstGeom>
        </p:spPr>
      </p:pic>
    </p:spTree>
  </p:cSld>
  <p:clrMapOvr>
    <a:masterClrMapping/>
  </p:clrMapOvr>
  <p:transition advTm="34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Text Box 1026"/>
          <p:cNvSpPr txBox="1">
            <a:spLocks noChangeArrowheads="1"/>
          </p:cNvSpPr>
          <p:nvPr/>
        </p:nvSpPr>
        <p:spPr bwMode="auto">
          <a:xfrm>
            <a:off x="1663700" y="1455738"/>
            <a:ext cx="6253163" cy="1031875"/>
          </a:xfrm>
          <a:prstGeom prst="rect">
            <a:avLst/>
          </a:prstGeom>
          <a:noFill/>
          <a:ln w="9525">
            <a:noFill/>
            <a:miter lim="800000"/>
            <a:headEnd/>
            <a:tailEnd/>
          </a:ln>
          <a:effectLst/>
        </p:spPr>
        <p:txBody>
          <a:bodyPr wrap="none">
            <a:spAutoFit/>
          </a:bodyPr>
          <a:lstStyle/>
          <a:p>
            <a:pPr marL="457200" indent="-457200" algn="l">
              <a:buFontTx/>
              <a:buAutoNum type="arabicPeriod"/>
            </a:pPr>
            <a:r>
              <a:rPr lang="en-US" sz="2800" dirty="0"/>
              <a:t>Dynamic User Interface Replication</a:t>
            </a:r>
          </a:p>
          <a:p>
            <a:pPr marL="457200" indent="-457200" algn="l">
              <a:lnSpc>
                <a:spcPct val="70000"/>
              </a:lnSpc>
              <a:buFontTx/>
              <a:buAutoNum type="arabicPeriod"/>
            </a:pPr>
            <a:r>
              <a:rPr lang="en-US" sz="2800" dirty="0"/>
              <a:t>Dynamic Program Instance Replication</a:t>
            </a:r>
          </a:p>
        </p:txBody>
      </p:sp>
      <p:sp>
        <p:nvSpPr>
          <p:cNvPr id="1395715" name="Rectangle 1027"/>
          <p:cNvSpPr>
            <a:spLocks noGrp="1" noChangeArrowheads="1"/>
          </p:cNvSpPr>
          <p:nvPr>
            <p:ph type="title"/>
          </p:nvPr>
        </p:nvSpPr>
        <p:spPr>
          <a:xfrm>
            <a:off x="685800" y="312738"/>
            <a:ext cx="7772400" cy="1143000"/>
          </a:xfrm>
        </p:spPr>
        <p:txBody>
          <a:bodyPr/>
          <a:lstStyle/>
          <a:p>
            <a:r>
              <a:rPr lang="en-US" dirty="0"/>
              <a:t>Primitives for </a:t>
            </a:r>
            <a:r>
              <a:rPr lang="en-US" dirty="0" smtClean="0"/>
              <a:t>Changing Mapping</a:t>
            </a:r>
            <a:endParaRPr lang="en-US" baseline="-25000" dirty="0"/>
          </a:p>
        </p:txBody>
      </p:sp>
      <p:sp>
        <p:nvSpPr>
          <p:cNvPr id="1395716" name="Text Box 1028"/>
          <p:cNvSpPr txBox="1">
            <a:spLocks noChangeArrowheads="1"/>
          </p:cNvSpPr>
          <p:nvPr/>
        </p:nvSpPr>
        <p:spPr bwMode="auto">
          <a:xfrm>
            <a:off x="1047750" y="2520950"/>
            <a:ext cx="838200" cy="466725"/>
          </a:xfrm>
          <a:prstGeom prst="rect">
            <a:avLst/>
          </a:prstGeom>
          <a:noFill/>
          <a:ln w="9525">
            <a:solidFill>
              <a:schemeClr val="tx1"/>
            </a:solidFill>
            <a:miter lim="800000"/>
            <a:headEnd/>
            <a:tailEnd/>
          </a:ln>
          <a:effectLst/>
        </p:spPr>
        <p:txBody>
          <a:bodyPr>
            <a:spAutoFit/>
          </a:bodyPr>
          <a:lstStyle/>
          <a:p>
            <a:r>
              <a:rPr lang="en-US" sz="1200"/>
              <a:t>Program Instance</a:t>
            </a:r>
          </a:p>
        </p:txBody>
      </p:sp>
      <p:sp>
        <p:nvSpPr>
          <p:cNvPr id="1395717" name="Text Box 1029"/>
          <p:cNvSpPr txBox="1">
            <a:spLocks noChangeArrowheads="1"/>
          </p:cNvSpPr>
          <p:nvPr/>
        </p:nvSpPr>
        <p:spPr bwMode="auto">
          <a:xfrm>
            <a:off x="774700" y="3522663"/>
            <a:ext cx="1346200" cy="466725"/>
          </a:xfrm>
          <a:prstGeom prst="rect">
            <a:avLst/>
          </a:prstGeom>
          <a:noFill/>
          <a:ln w="9525">
            <a:solidFill>
              <a:schemeClr val="tx1"/>
            </a:solidFill>
            <a:miter lim="800000"/>
            <a:headEnd/>
            <a:tailEnd/>
          </a:ln>
          <a:effectLst/>
        </p:spPr>
        <p:txBody>
          <a:bodyPr>
            <a:spAutoFit/>
          </a:bodyPr>
          <a:lstStyle/>
          <a:p>
            <a:r>
              <a:rPr lang="en-US" sz="1200"/>
              <a:t>User Interface Server</a:t>
            </a:r>
          </a:p>
        </p:txBody>
      </p:sp>
      <p:sp>
        <p:nvSpPr>
          <p:cNvPr id="1395718" name="Text Box 1030"/>
          <p:cNvSpPr txBox="1">
            <a:spLocks noChangeArrowheads="1"/>
          </p:cNvSpPr>
          <p:nvPr/>
        </p:nvSpPr>
        <p:spPr bwMode="auto">
          <a:xfrm>
            <a:off x="2241550" y="3522663"/>
            <a:ext cx="1346200" cy="466725"/>
          </a:xfrm>
          <a:prstGeom prst="rect">
            <a:avLst/>
          </a:prstGeom>
          <a:noFill/>
          <a:ln w="9525">
            <a:solidFill>
              <a:schemeClr val="tx1"/>
            </a:solidFill>
            <a:miter lim="800000"/>
            <a:headEnd/>
            <a:tailEnd/>
          </a:ln>
          <a:effectLst/>
        </p:spPr>
        <p:txBody>
          <a:bodyPr>
            <a:spAutoFit/>
          </a:bodyPr>
          <a:lstStyle/>
          <a:p>
            <a:r>
              <a:rPr lang="en-US" sz="1200"/>
              <a:t>User Interface Server</a:t>
            </a:r>
          </a:p>
        </p:txBody>
      </p:sp>
      <p:sp>
        <p:nvSpPr>
          <p:cNvPr id="1395719" name="Line 1031"/>
          <p:cNvSpPr>
            <a:spLocks noChangeShapeType="1"/>
          </p:cNvSpPr>
          <p:nvPr/>
        </p:nvSpPr>
        <p:spPr bwMode="auto">
          <a:xfrm flipV="1">
            <a:off x="1454150" y="2973388"/>
            <a:ext cx="0" cy="549275"/>
          </a:xfrm>
          <a:prstGeom prst="line">
            <a:avLst/>
          </a:prstGeom>
          <a:noFill/>
          <a:ln w="9525">
            <a:solidFill>
              <a:schemeClr val="tx1"/>
            </a:solidFill>
            <a:round/>
            <a:headEnd type="oval" w="med" len="med"/>
            <a:tailEnd type="triangle" w="med" len="med"/>
          </a:ln>
          <a:effectLst/>
        </p:spPr>
        <p:txBody>
          <a:bodyPr anchor="ctr">
            <a:spAutoFit/>
          </a:bodyPr>
          <a:lstStyle/>
          <a:p>
            <a:endParaRPr lang="en-US"/>
          </a:p>
        </p:txBody>
      </p:sp>
      <p:sp>
        <p:nvSpPr>
          <p:cNvPr id="1395720" name="Line 1032"/>
          <p:cNvSpPr>
            <a:spLocks noChangeShapeType="1"/>
          </p:cNvSpPr>
          <p:nvPr/>
        </p:nvSpPr>
        <p:spPr bwMode="auto">
          <a:xfrm flipH="1" flipV="1">
            <a:off x="1454150" y="2973388"/>
            <a:ext cx="1400175" cy="549275"/>
          </a:xfrm>
          <a:prstGeom prst="line">
            <a:avLst/>
          </a:prstGeom>
          <a:noFill/>
          <a:ln w="9525">
            <a:solidFill>
              <a:schemeClr val="tx1"/>
            </a:solidFill>
            <a:round/>
            <a:headEnd type="oval" w="med" len="med"/>
            <a:tailEnd type="triangle" w="med" len="med"/>
          </a:ln>
          <a:effectLst/>
        </p:spPr>
        <p:txBody>
          <a:bodyPr anchor="ctr">
            <a:spAutoFit/>
          </a:bodyPr>
          <a:lstStyle/>
          <a:p>
            <a:endParaRPr lang="en-US"/>
          </a:p>
        </p:txBody>
      </p:sp>
      <p:sp>
        <p:nvSpPr>
          <p:cNvPr id="1395721" name="Text Box 1033"/>
          <p:cNvSpPr txBox="1">
            <a:spLocks noChangeArrowheads="1"/>
          </p:cNvSpPr>
          <p:nvPr/>
        </p:nvSpPr>
        <p:spPr bwMode="auto">
          <a:xfrm>
            <a:off x="1160463" y="3989388"/>
            <a:ext cx="585787" cy="274637"/>
          </a:xfrm>
          <a:prstGeom prst="rect">
            <a:avLst/>
          </a:prstGeom>
          <a:noFill/>
          <a:ln w="9525">
            <a:noFill/>
            <a:prstDash val="dashDot"/>
            <a:miter lim="800000"/>
            <a:headEnd/>
            <a:tailEnd/>
          </a:ln>
          <a:effectLst/>
        </p:spPr>
        <p:txBody>
          <a:bodyPr wrap="none" anchor="ctr">
            <a:spAutoFit/>
          </a:bodyPr>
          <a:lstStyle/>
          <a:p>
            <a:pPr>
              <a:spcBef>
                <a:spcPct val="0"/>
              </a:spcBef>
            </a:pPr>
            <a:r>
              <a:rPr lang="en-US" sz="1200"/>
              <a:t>User 1</a:t>
            </a:r>
          </a:p>
        </p:txBody>
      </p:sp>
      <p:sp>
        <p:nvSpPr>
          <p:cNvPr id="1395722" name="Text Box 1034"/>
          <p:cNvSpPr txBox="1">
            <a:spLocks noChangeArrowheads="1"/>
          </p:cNvSpPr>
          <p:nvPr/>
        </p:nvSpPr>
        <p:spPr bwMode="auto">
          <a:xfrm>
            <a:off x="2560638" y="3989388"/>
            <a:ext cx="585787" cy="274637"/>
          </a:xfrm>
          <a:prstGeom prst="rect">
            <a:avLst/>
          </a:prstGeom>
          <a:noFill/>
          <a:ln w="9525">
            <a:noFill/>
            <a:prstDash val="dashDot"/>
            <a:miter lim="800000"/>
            <a:headEnd/>
            <a:tailEnd/>
          </a:ln>
          <a:effectLst/>
        </p:spPr>
        <p:txBody>
          <a:bodyPr wrap="none" anchor="ctr">
            <a:spAutoFit/>
          </a:bodyPr>
          <a:lstStyle/>
          <a:p>
            <a:pPr>
              <a:spcBef>
                <a:spcPct val="0"/>
              </a:spcBef>
            </a:pPr>
            <a:r>
              <a:rPr lang="en-US" sz="1200"/>
              <a:t>User 2</a:t>
            </a:r>
          </a:p>
        </p:txBody>
      </p:sp>
      <p:sp>
        <p:nvSpPr>
          <p:cNvPr id="1395723" name="Text Box 1035"/>
          <p:cNvSpPr txBox="1">
            <a:spLocks noChangeArrowheads="1"/>
          </p:cNvSpPr>
          <p:nvPr/>
        </p:nvSpPr>
        <p:spPr bwMode="auto">
          <a:xfrm>
            <a:off x="5713413" y="2520950"/>
            <a:ext cx="838200" cy="466725"/>
          </a:xfrm>
          <a:prstGeom prst="rect">
            <a:avLst/>
          </a:prstGeom>
          <a:noFill/>
          <a:ln w="9525">
            <a:solidFill>
              <a:schemeClr val="tx1"/>
            </a:solidFill>
            <a:miter lim="800000"/>
            <a:headEnd/>
            <a:tailEnd/>
          </a:ln>
          <a:effectLst/>
        </p:spPr>
        <p:txBody>
          <a:bodyPr>
            <a:spAutoFit/>
          </a:bodyPr>
          <a:lstStyle/>
          <a:p>
            <a:r>
              <a:rPr lang="en-US" sz="1200"/>
              <a:t>Program Instance</a:t>
            </a:r>
          </a:p>
        </p:txBody>
      </p:sp>
      <p:sp>
        <p:nvSpPr>
          <p:cNvPr id="1395724" name="Text Box 1036"/>
          <p:cNvSpPr txBox="1">
            <a:spLocks noChangeArrowheads="1"/>
          </p:cNvSpPr>
          <p:nvPr/>
        </p:nvSpPr>
        <p:spPr bwMode="auto">
          <a:xfrm>
            <a:off x="5440363" y="3522663"/>
            <a:ext cx="1346200" cy="466725"/>
          </a:xfrm>
          <a:prstGeom prst="rect">
            <a:avLst/>
          </a:prstGeom>
          <a:noFill/>
          <a:ln w="9525">
            <a:solidFill>
              <a:schemeClr val="tx1"/>
            </a:solidFill>
            <a:miter lim="800000"/>
            <a:headEnd/>
            <a:tailEnd/>
          </a:ln>
          <a:effectLst/>
        </p:spPr>
        <p:txBody>
          <a:bodyPr>
            <a:spAutoFit/>
          </a:bodyPr>
          <a:lstStyle/>
          <a:p>
            <a:r>
              <a:rPr lang="en-US" sz="1200"/>
              <a:t>User Interface Server</a:t>
            </a:r>
          </a:p>
        </p:txBody>
      </p:sp>
      <p:sp>
        <p:nvSpPr>
          <p:cNvPr id="1395725" name="Text Box 1037"/>
          <p:cNvSpPr txBox="1">
            <a:spLocks noChangeArrowheads="1"/>
          </p:cNvSpPr>
          <p:nvPr/>
        </p:nvSpPr>
        <p:spPr bwMode="auto">
          <a:xfrm>
            <a:off x="6907213" y="3522663"/>
            <a:ext cx="1346200" cy="466725"/>
          </a:xfrm>
          <a:prstGeom prst="rect">
            <a:avLst/>
          </a:prstGeom>
          <a:noFill/>
          <a:ln w="9525">
            <a:solidFill>
              <a:schemeClr val="tx1"/>
            </a:solidFill>
            <a:miter lim="800000"/>
            <a:headEnd/>
            <a:tailEnd/>
          </a:ln>
          <a:effectLst/>
        </p:spPr>
        <p:txBody>
          <a:bodyPr>
            <a:spAutoFit/>
          </a:bodyPr>
          <a:lstStyle/>
          <a:p>
            <a:r>
              <a:rPr lang="en-US" sz="1200"/>
              <a:t>User Interface Server</a:t>
            </a:r>
          </a:p>
        </p:txBody>
      </p:sp>
      <p:sp>
        <p:nvSpPr>
          <p:cNvPr id="1395726" name="Line 1038"/>
          <p:cNvSpPr>
            <a:spLocks noChangeShapeType="1"/>
          </p:cNvSpPr>
          <p:nvPr/>
        </p:nvSpPr>
        <p:spPr bwMode="auto">
          <a:xfrm flipV="1">
            <a:off x="6119813" y="2973388"/>
            <a:ext cx="0" cy="549275"/>
          </a:xfrm>
          <a:prstGeom prst="line">
            <a:avLst/>
          </a:prstGeom>
          <a:noFill/>
          <a:ln w="9525">
            <a:solidFill>
              <a:schemeClr val="tx1"/>
            </a:solidFill>
            <a:round/>
            <a:headEnd type="oval" w="med" len="med"/>
            <a:tailEnd type="triangle" w="med" len="med"/>
          </a:ln>
          <a:effectLst/>
        </p:spPr>
        <p:txBody>
          <a:bodyPr anchor="ctr">
            <a:spAutoFit/>
          </a:bodyPr>
          <a:lstStyle/>
          <a:p>
            <a:endParaRPr lang="en-US"/>
          </a:p>
        </p:txBody>
      </p:sp>
      <p:sp>
        <p:nvSpPr>
          <p:cNvPr id="1395727" name="Text Box 1039"/>
          <p:cNvSpPr txBox="1">
            <a:spLocks noChangeArrowheads="1"/>
          </p:cNvSpPr>
          <p:nvPr/>
        </p:nvSpPr>
        <p:spPr bwMode="auto">
          <a:xfrm>
            <a:off x="5826125" y="3989388"/>
            <a:ext cx="585788" cy="274637"/>
          </a:xfrm>
          <a:prstGeom prst="rect">
            <a:avLst/>
          </a:prstGeom>
          <a:noFill/>
          <a:ln w="9525">
            <a:noFill/>
            <a:prstDash val="dashDot"/>
            <a:miter lim="800000"/>
            <a:headEnd/>
            <a:tailEnd/>
          </a:ln>
          <a:effectLst/>
        </p:spPr>
        <p:txBody>
          <a:bodyPr wrap="none" anchor="ctr">
            <a:spAutoFit/>
          </a:bodyPr>
          <a:lstStyle/>
          <a:p>
            <a:pPr>
              <a:spcBef>
                <a:spcPct val="0"/>
              </a:spcBef>
            </a:pPr>
            <a:r>
              <a:rPr lang="en-US" sz="1200"/>
              <a:t>User 1</a:t>
            </a:r>
          </a:p>
        </p:txBody>
      </p:sp>
      <p:sp>
        <p:nvSpPr>
          <p:cNvPr id="1395728" name="Text Box 1040"/>
          <p:cNvSpPr txBox="1">
            <a:spLocks noChangeArrowheads="1"/>
          </p:cNvSpPr>
          <p:nvPr/>
        </p:nvSpPr>
        <p:spPr bwMode="auto">
          <a:xfrm>
            <a:off x="7226300" y="3989388"/>
            <a:ext cx="585788" cy="274637"/>
          </a:xfrm>
          <a:prstGeom prst="rect">
            <a:avLst/>
          </a:prstGeom>
          <a:noFill/>
          <a:ln w="9525">
            <a:noFill/>
            <a:prstDash val="dashDot"/>
            <a:miter lim="800000"/>
            <a:headEnd/>
            <a:tailEnd/>
          </a:ln>
          <a:effectLst/>
        </p:spPr>
        <p:txBody>
          <a:bodyPr wrap="none" anchor="ctr">
            <a:spAutoFit/>
          </a:bodyPr>
          <a:lstStyle/>
          <a:p>
            <a:pPr>
              <a:spcBef>
                <a:spcPct val="0"/>
              </a:spcBef>
            </a:pPr>
            <a:r>
              <a:rPr lang="en-US" sz="1200"/>
              <a:t>User 2</a:t>
            </a:r>
          </a:p>
        </p:txBody>
      </p:sp>
      <p:sp>
        <p:nvSpPr>
          <p:cNvPr id="1395729" name="Text Box 1041"/>
          <p:cNvSpPr txBox="1">
            <a:spLocks noChangeArrowheads="1"/>
          </p:cNvSpPr>
          <p:nvPr/>
        </p:nvSpPr>
        <p:spPr bwMode="auto">
          <a:xfrm>
            <a:off x="7094538" y="2506663"/>
            <a:ext cx="838200" cy="466725"/>
          </a:xfrm>
          <a:prstGeom prst="rect">
            <a:avLst/>
          </a:prstGeom>
          <a:noFill/>
          <a:ln w="9525">
            <a:solidFill>
              <a:schemeClr val="tx1"/>
            </a:solidFill>
            <a:miter lim="800000"/>
            <a:headEnd/>
            <a:tailEnd/>
          </a:ln>
          <a:effectLst/>
        </p:spPr>
        <p:txBody>
          <a:bodyPr>
            <a:spAutoFit/>
          </a:bodyPr>
          <a:lstStyle/>
          <a:p>
            <a:r>
              <a:rPr lang="en-US" sz="1200"/>
              <a:t>Program Instance</a:t>
            </a:r>
          </a:p>
        </p:txBody>
      </p:sp>
      <p:sp>
        <p:nvSpPr>
          <p:cNvPr id="1395730" name="Line 1042"/>
          <p:cNvSpPr>
            <a:spLocks noChangeShapeType="1"/>
          </p:cNvSpPr>
          <p:nvPr/>
        </p:nvSpPr>
        <p:spPr bwMode="auto">
          <a:xfrm flipH="1" flipV="1">
            <a:off x="7513638" y="2973388"/>
            <a:ext cx="0" cy="549275"/>
          </a:xfrm>
          <a:prstGeom prst="line">
            <a:avLst/>
          </a:prstGeom>
          <a:noFill/>
          <a:ln w="9525">
            <a:solidFill>
              <a:schemeClr val="tx1"/>
            </a:solidFill>
            <a:round/>
            <a:headEnd type="oval" w="med" len="med"/>
            <a:tailEnd type="triangle" w="med" len="med"/>
          </a:ln>
          <a:effectLst/>
        </p:spPr>
        <p:txBody>
          <a:bodyPr anchor="ctr">
            <a:spAutoFit/>
          </a:bodyPr>
          <a:lstStyle/>
          <a:p>
            <a:endParaRPr lang="en-US"/>
          </a:p>
        </p:txBody>
      </p:sp>
      <p:sp>
        <p:nvSpPr>
          <p:cNvPr id="1395731" name="Text Box 1043"/>
          <p:cNvSpPr txBox="1">
            <a:spLocks noChangeArrowheads="1"/>
          </p:cNvSpPr>
          <p:nvPr/>
        </p:nvSpPr>
        <p:spPr bwMode="auto">
          <a:xfrm>
            <a:off x="4913313" y="4810125"/>
            <a:ext cx="838200" cy="466725"/>
          </a:xfrm>
          <a:prstGeom prst="rect">
            <a:avLst/>
          </a:prstGeom>
          <a:noFill/>
          <a:ln w="9525">
            <a:solidFill>
              <a:schemeClr val="tx1"/>
            </a:solidFill>
            <a:miter lim="800000"/>
            <a:headEnd/>
            <a:tailEnd/>
          </a:ln>
          <a:effectLst/>
        </p:spPr>
        <p:txBody>
          <a:bodyPr>
            <a:spAutoFit/>
          </a:bodyPr>
          <a:lstStyle/>
          <a:p>
            <a:r>
              <a:rPr lang="en-US" sz="1200"/>
              <a:t>Program Instance</a:t>
            </a:r>
          </a:p>
        </p:txBody>
      </p:sp>
      <p:sp>
        <p:nvSpPr>
          <p:cNvPr id="1395732" name="Text Box 1044"/>
          <p:cNvSpPr txBox="1">
            <a:spLocks noChangeArrowheads="1"/>
          </p:cNvSpPr>
          <p:nvPr/>
        </p:nvSpPr>
        <p:spPr bwMode="auto">
          <a:xfrm>
            <a:off x="4652963" y="5826125"/>
            <a:ext cx="1346200" cy="466725"/>
          </a:xfrm>
          <a:prstGeom prst="rect">
            <a:avLst/>
          </a:prstGeom>
          <a:noFill/>
          <a:ln w="9525">
            <a:solidFill>
              <a:schemeClr val="tx1"/>
            </a:solidFill>
            <a:miter lim="800000"/>
            <a:headEnd/>
            <a:tailEnd/>
          </a:ln>
          <a:effectLst/>
        </p:spPr>
        <p:txBody>
          <a:bodyPr>
            <a:spAutoFit/>
          </a:bodyPr>
          <a:lstStyle/>
          <a:p>
            <a:r>
              <a:rPr lang="en-US" sz="1200"/>
              <a:t>User Interface Server</a:t>
            </a:r>
          </a:p>
        </p:txBody>
      </p:sp>
      <p:sp>
        <p:nvSpPr>
          <p:cNvPr id="1395733" name="Text Box 1045"/>
          <p:cNvSpPr txBox="1">
            <a:spLocks noChangeArrowheads="1"/>
          </p:cNvSpPr>
          <p:nvPr/>
        </p:nvSpPr>
        <p:spPr bwMode="auto">
          <a:xfrm>
            <a:off x="6119813" y="5826125"/>
            <a:ext cx="1346200" cy="466725"/>
          </a:xfrm>
          <a:prstGeom prst="rect">
            <a:avLst/>
          </a:prstGeom>
          <a:noFill/>
          <a:ln w="9525">
            <a:solidFill>
              <a:schemeClr val="tx1"/>
            </a:solidFill>
            <a:miter lim="800000"/>
            <a:headEnd/>
            <a:tailEnd/>
          </a:ln>
          <a:effectLst/>
        </p:spPr>
        <p:txBody>
          <a:bodyPr>
            <a:spAutoFit/>
          </a:bodyPr>
          <a:lstStyle/>
          <a:p>
            <a:r>
              <a:rPr lang="en-US" sz="1200"/>
              <a:t>User Interface Server</a:t>
            </a:r>
          </a:p>
        </p:txBody>
      </p:sp>
      <p:sp>
        <p:nvSpPr>
          <p:cNvPr id="1395734" name="Line 1046"/>
          <p:cNvSpPr>
            <a:spLocks noChangeShapeType="1"/>
          </p:cNvSpPr>
          <p:nvPr/>
        </p:nvSpPr>
        <p:spPr bwMode="auto">
          <a:xfrm flipH="1" flipV="1">
            <a:off x="6810375" y="5276850"/>
            <a:ext cx="1443038" cy="549275"/>
          </a:xfrm>
          <a:prstGeom prst="line">
            <a:avLst/>
          </a:prstGeom>
          <a:noFill/>
          <a:ln w="9525">
            <a:solidFill>
              <a:schemeClr val="tx1"/>
            </a:solidFill>
            <a:round/>
            <a:headEnd type="oval" w="med" len="med"/>
            <a:tailEnd type="triangle" w="med" len="med"/>
          </a:ln>
          <a:effectLst/>
        </p:spPr>
        <p:txBody>
          <a:bodyPr anchor="ctr">
            <a:spAutoFit/>
          </a:bodyPr>
          <a:lstStyle/>
          <a:p>
            <a:endParaRPr lang="en-US"/>
          </a:p>
        </p:txBody>
      </p:sp>
      <p:sp>
        <p:nvSpPr>
          <p:cNvPr id="1395735" name="Line 1047"/>
          <p:cNvSpPr>
            <a:spLocks noChangeShapeType="1"/>
          </p:cNvSpPr>
          <p:nvPr/>
        </p:nvSpPr>
        <p:spPr bwMode="auto">
          <a:xfrm flipH="1" flipV="1">
            <a:off x="5332413" y="5276850"/>
            <a:ext cx="0" cy="549275"/>
          </a:xfrm>
          <a:prstGeom prst="line">
            <a:avLst/>
          </a:prstGeom>
          <a:noFill/>
          <a:ln w="9525">
            <a:solidFill>
              <a:schemeClr val="tx1"/>
            </a:solidFill>
            <a:round/>
            <a:headEnd type="oval" w="med" len="med"/>
            <a:tailEnd type="triangle" w="med" len="med"/>
          </a:ln>
          <a:effectLst/>
        </p:spPr>
        <p:txBody>
          <a:bodyPr anchor="ctr">
            <a:spAutoFit/>
          </a:bodyPr>
          <a:lstStyle/>
          <a:p>
            <a:endParaRPr lang="en-US"/>
          </a:p>
        </p:txBody>
      </p:sp>
      <p:sp>
        <p:nvSpPr>
          <p:cNvPr id="1395736" name="Text Box 1048"/>
          <p:cNvSpPr txBox="1">
            <a:spLocks noChangeArrowheads="1"/>
          </p:cNvSpPr>
          <p:nvPr/>
        </p:nvSpPr>
        <p:spPr bwMode="auto">
          <a:xfrm>
            <a:off x="5038725" y="6292850"/>
            <a:ext cx="585788" cy="274638"/>
          </a:xfrm>
          <a:prstGeom prst="rect">
            <a:avLst/>
          </a:prstGeom>
          <a:noFill/>
          <a:ln w="9525">
            <a:noFill/>
            <a:prstDash val="dashDot"/>
            <a:miter lim="800000"/>
            <a:headEnd/>
            <a:tailEnd/>
          </a:ln>
          <a:effectLst/>
        </p:spPr>
        <p:txBody>
          <a:bodyPr wrap="none" anchor="ctr">
            <a:spAutoFit/>
          </a:bodyPr>
          <a:lstStyle/>
          <a:p>
            <a:pPr>
              <a:spcBef>
                <a:spcPct val="0"/>
              </a:spcBef>
            </a:pPr>
            <a:r>
              <a:rPr lang="en-US" sz="1200"/>
              <a:t>User 1</a:t>
            </a:r>
          </a:p>
        </p:txBody>
      </p:sp>
      <p:sp>
        <p:nvSpPr>
          <p:cNvPr id="1395737" name="Text Box 1049"/>
          <p:cNvSpPr txBox="1">
            <a:spLocks noChangeArrowheads="1"/>
          </p:cNvSpPr>
          <p:nvPr/>
        </p:nvSpPr>
        <p:spPr bwMode="auto">
          <a:xfrm>
            <a:off x="6438900" y="6292850"/>
            <a:ext cx="585788" cy="274638"/>
          </a:xfrm>
          <a:prstGeom prst="rect">
            <a:avLst/>
          </a:prstGeom>
          <a:noFill/>
          <a:ln w="9525">
            <a:noFill/>
            <a:prstDash val="dashDot"/>
            <a:miter lim="800000"/>
            <a:headEnd/>
            <a:tailEnd/>
          </a:ln>
          <a:effectLst/>
        </p:spPr>
        <p:txBody>
          <a:bodyPr wrap="none" anchor="ctr">
            <a:spAutoFit/>
          </a:bodyPr>
          <a:lstStyle/>
          <a:p>
            <a:pPr>
              <a:spcBef>
                <a:spcPct val="0"/>
              </a:spcBef>
            </a:pPr>
            <a:r>
              <a:rPr lang="en-US" sz="1200"/>
              <a:t>User 2</a:t>
            </a:r>
          </a:p>
        </p:txBody>
      </p:sp>
      <p:sp>
        <p:nvSpPr>
          <p:cNvPr id="1395738" name="Text Box 1050"/>
          <p:cNvSpPr txBox="1">
            <a:spLocks noChangeArrowheads="1"/>
          </p:cNvSpPr>
          <p:nvPr/>
        </p:nvSpPr>
        <p:spPr bwMode="auto">
          <a:xfrm>
            <a:off x="6391275" y="4810125"/>
            <a:ext cx="838200" cy="466725"/>
          </a:xfrm>
          <a:prstGeom prst="rect">
            <a:avLst/>
          </a:prstGeom>
          <a:noFill/>
          <a:ln w="9525">
            <a:solidFill>
              <a:schemeClr val="tx1"/>
            </a:solidFill>
            <a:miter lim="800000"/>
            <a:headEnd/>
            <a:tailEnd/>
          </a:ln>
          <a:effectLst/>
        </p:spPr>
        <p:txBody>
          <a:bodyPr>
            <a:spAutoFit/>
          </a:bodyPr>
          <a:lstStyle/>
          <a:p>
            <a:r>
              <a:rPr lang="en-US" sz="1200"/>
              <a:t>Program Instance</a:t>
            </a:r>
          </a:p>
        </p:txBody>
      </p:sp>
      <p:sp>
        <p:nvSpPr>
          <p:cNvPr id="1395739" name="Text Box 1051"/>
          <p:cNvSpPr txBox="1">
            <a:spLocks noChangeArrowheads="1"/>
          </p:cNvSpPr>
          <p:nvPr/>
        </p:nvSpPr>
        <p:spPr bwMode="auto">
          <a:xfrm>
            <a:off x="7597775" y="5826125"/>
            <a:ext cx="1346200" cy="466725"/>
          </a:xfrm>
          <a:prstGeom prst="rect">
            <a:avLst/>
          </a:prstGeom>
          <a:noFill/>
          <a:ln w="9525">
            <a:solidFill>
              <a:schemeClr val="tx1"/>
            </a:solidFill>
            <a:miter lim="800000"/>
            <a:headEnd/>
            <a:tailEnd/>
          </a:ln>
          <a:effectLst/>
        </p:spPr>
        <p:txBody>
          <a:bodyPr>
            <a:spAutoFit/>
          </a:bodyPr>
          <a:lstStyle/>
          <a:p>
            <a:r>
              <a:rPr lang="en-US" sz="1200"/>
              <a:t>User Interface Server</a:t>
            </a:r>
          </a:p>
        </p:txBody>
      </p:sp>
      <p:sp>
        <p:nvSpPr>
          <p:cNvPr id="1395740" name="Line 1052"/>
          <p:cNvSpPr>
            <a:spLocks noChangeShapeType="1"/>
          </p:cNvSpPr>
          <p:nvPr/>
        </p:nvSpPr>
        <p:spPr bwMode="auto">
          <a:xfrm flipH="1" flipV="1">
            <a:off x="6810375" y="5276850"/>
            <a:ext cx="0" cy="549275"/>
          </a:xfrm>
          <a:prstGeom prst="line">
            <a:avLst/>
          </a:prstGeom>
          <a:noFill/>
          <a:ln w="9525">
            <a:solidFill>
              <a:schemeClr val="tx1"/>
            </a:solidFill>
            <a:round/>
            <a:headEnd type="oval" w="med" len="med"/>
            <a:tailEnd type="triangle" w="med" len="med"/>
          </a:ln>
          <a:effectLst/>
        </p:spPr>
        <p:txBody>
          <a:bodyPr anchor="ctr">
            <a:spAutoFit/>
          </a:bodyPr>
          <a:lstStyle/>
          <a:p>
            <a:endParaRPr lang="en-US"/>
          </a:p>
        </p:txBody>
      </p:sp>
      <p:sp>
        <p:nvSpPr>
          <p:cNvPr id="1395741" name="Text Box 1053"/>
          <p:cNvSpPr txBox="1">
            <a:spLocks noChangeArrowheads="1"/>
          </p:cNvSpPr>
          <p:nvPr/>
        </p:nvSpPr>
        <p:spPr bwMode="auto">
          <a:xfrm>
            <a:off x="7916863" y="6292850"/>
            <a:ext cx="585787" cy="274638"/>
          </a:xfrm>
          <a:prstGeom prst="rect">
            <a:avLst/>
          </a:prstGeom>
          <a:noFill/>
          <a:ln w="9525">
            <a:noFill/>
            <a:prstDash val="dashDot"/>
            <a:miter lim="800000"/>
            <a:headEnd/>
            <a:tailEnd/>
          </a:ln>
          <a:effectLst/>
        </p:spPr>
        <p:txBody>
          <a:bodyPr wrap="none" anchor="ctr">
            <a:spAutoFit/>
          </a:bodyPr>
          <a:lstStyle/>
          <a:p>
            <a:pPr>
              <a:spcBef>
                <a:spcPct val="0"/>
              </a:spcBef>
            </a:pPr>
            <a:r>
              <a:rPr lang="en-US" sz="1200"/>
              <a:t>User 3</a:t>
            </a:r>
          </a:p>
        </p:txBody>
      </p:sp>
      <p:sp>
        <p:nvSpPr>
          <p:cNvPr id="1395742" name="Text Box 1054"/>
          <p:cNvSpPr txBox="1">
            <a:spLocks noChangeArrowheads="1"/>
          </p:cNvSpPr>
          <p:nvPr/>
        </p:nvSpPr>
        <p:spPr bwMode="auto">
          <a:xfrm>
            <a:off x="2466975" y="4810125"/>
            <a:ext cx="838200" cy="466725"/>
          </a:xfrm>
          <a:prstGeom prst="rect">
            <a:avLst/>
          </a:prstGeom>
          <a:noFill/>
          <a:ln w="9525">
            <a:solidFill>
              <a:schemeClr val="tx1"/>
            </a:solidFill>
            <a:miter lim="800000"/>
            <a:headEnd/>
            <a:tailEnd/>
          </a:ln>
          <a:effectLst/>
        </p:spPr>
        <p:txBody>
          <a:bodyPr>
            <a:spAutoFit/>
          </a:bodyPr>
          <a:lstStyle/>
          <a:p>
            <a:r>
              <a:rPr lang="en-US" sz="1200"/>
              <a:t>Program Instance</a:t>
            </a:r>
          </a:p>
        </p:txBody>
      </p:sp>
      <p:sp>
        <p:nvSpPr>
          <p:cNvPr id="1395743" name="Text Box 1055"/>
          <p:cNvSpPr txBox="1">
            <a:spLocks noChangeArrowheads="1"/>
          </p:cNvSpPr>
          <p:nvPr/>
        </p:nvSpPr>
        <p:spPr bwMode="auto">
          <a:xfrm>
            <a:off x="806450" y="5826125"/>
            <a:ext cx="1346200" cy="466725"/>
          </a:xfrm>
          <a:prstGeom prst="rect">
            <a:avLst/>
          </a:prstGeom>
          <a:noFill/>
          <a:ln w="9525">
            <a:solidFill>
              <a:schemeClr val="tx1"/>
            </a:solidFill>
            <a:miter lim="800000"/>
            <a:headEnd/>
            <a:tailEnd/>
          </a:ln>
          <a:effectLst/>
        </p:spPr>
        <p:txBody>
          <a:bodyPr>
            <a:spAutoFit/>
          </a:bodyPr>
          <a:lstStyle/>
          <a:p>
            <a:r>
              <a:rPr lang="en-US" sz="1200"/>
              <a:t>User Interface Server</a:t>
            </a:r>
          </a:p>
        </p:txBody>
      </p:sp>
      <p:sp>
        <p:nvSpPr>
          <p:cNvPr id="1395744" name="Text Box 1056"/>
          <p:cNvSpPr txBox="1">
            <a:spLocks noChangeArrowheads="1"/>
          </p:cNvSpPr>
          <p:nvPr/>
        </p:nvSpPr>
        <p:spPr bwMode="auto">
          <a:xfrm>
            <a:off x="2273300" y="5826125"/>
            <a:ext cx="1346200" cy="466725"/>
          </a:xfrm>
          <a:prstGeom prst="rect">
            <a:avLst/>
          </a:prstGeom>
          <a:noFill/>
          <a:ln w="9525">
            <a:solidFill>
              <a:schemeClr val="tx1"/>
            </a:solidFill>
            <a:miter lim="800000"/>
            <a:headEnd/>
            <a:tailEnd/>
          </a:ln>
          <a:effectLst/>
        </p:spPr>
        <p:txBody>
          <a:bodyPr>
            <a:spAutoFit/>
          </a:bodyPr>
          <a:lstStyle/>
          <a:p>
            <a:r>
              <a:rPr lang="en-US" sz="1200"/>
              <a:t>User Interface Server</a:t>
            </a:r>
          </a:p>
        </p:txBody>
      </p:sp>
      <p:sp>
        <p:nvSpPr>
          <p:cNvPr id="1395745" name="Line 1057"/>
          <p:cNvSpPr>
            <a:spLocks noChangeShapeType="1"/>
          </p:cNvSpPr>
          <p:nvPr/>
        </p:nvSpPr>
        <p:spPr bwMode="auto">
          <a:xfrm flipV="1">
            <a:off x="1485900" y="5276850"/>
            <a:ext cx="1400175" cy="549275"/>
          </a:xfrm>
          <a:prstGeom prst="line">
            <a:avLst/>
          </a:prstGeom>
          <a:noFill/>
          <a:ln w="9525">
            <a:solidFill>
              <a:schemeClr val="tx1"/>
            </a:solidFill>
            <a:round/>
            <a:headEnd type="oval" w="med" len="med"/>
            <a:tailEnd type="triangle" w="med" len="med"/>
          </a:ln>
          <a:effectLst/>
        </p:spPr>
        <p:txBody>
          <a:bodyPr anchor="ctr">
            <a:spAutoFit/>
          </a:bodyPr>
          <a:lstStyle/>
          <a:p>
            <a:endParaRPr lang="en-US"/>
          </a:p>
        </p:txBody>
      </p:sp>
      <p:sp>
        <p:nvSpPr>
          <p:cNvPr id="1395746" name="Line 1058"/>
          <p:cNvSpPr>
            <a:spLocks noChangeShapeType="1"/>
          </p:cNvSpPr>
          <p:nvPr/>
        </p:nvSpPr>
        <p:spPr bwMode="auto">
          <a:xfrm flipH="1" flipV="1">
            <a:off x="2886075" y="5276850"/>
            <a:ext cx="0" cy="549275"/>
          </a:xfrm>
          <a:prstGeom prst="line">
            <a:avLst/>
          </a:prstGeom>
          <a:noFill/>
          <a:ln w="9525">
            <a:solidFill>
              <a:schemeClr val="tx1"/>
            </a:solidFill>
            <a:round/>
            <a:headEnd type="oval" w="med" len="med"/>
            <a:tailEnd type="triangle" w="med" len="med"/>
          </a:ln>
          <a:effectLst/>
        </p:spPr>
        <p:txBody>
          <a:bodyPr anchor="ctr">
            <a:spAutoFit/>
          </a:bodyPr>
          <a:lstStyle/>
          <a:p>
            <a:endParaRPr lang="en-US"/>
          </a:p>
        </p:txBody>
      </p:sp>
      <p:sp>
        <p:nvSpPr>
          <p:cNvPr id="1395747" name="Text Box 1059"/>
          <p:cNvSpPr txBox="1">
            <a:spLocks noChangeArrowheads="1"/>
          </p:cNvSpPr>
          <p:nvPr/>
        </p:nvSpPr>
        <p:spPr bwMode="auto">
          <a:xfrm>
            <a:off x="1192213" y="6292850"/>
            <a:ext cx="585787" cy="274638"/>
          </a:xfrm>
          <a:prstGeom prst="rect">
            <a:avLst/>
          </a:prstGeom>
          <a:noFill/>
          <a:ln w="9525">
            <a:noFill/>
            <a:prstDash val="dashDot"/>
            <a:miter lim="800000"/>
            <a:headEnd/>
            <a:tailEnd/>
          </a:ln>
          <a:effectLst/>
        </p:spPr>
        <p:txBody>
          <a:bodyPr wrap="none" anchor="ctr">
            <a:spAutoFit/>
          </a:bodyPr>
          <a:lstStyle/>
          <a:p>
            <a:pPr>
              <a:spcBef>
                <a:spcPct val="0"/>
              </a:spcBef>
            </a:pPr>
            <a:r>
              <a:rPr lang="en-US" sz="1200"/>
              <a:t>User 1</a:t>
            </a:r>
          </a:p>
        </p:txBody>
      </p:sp>
      <p:sp>
        <p:nvSpPr>
          <p:cNvPr id="1395748" name="Text Box 1060"/>
          <p:cNvSpPr txBox="1">
            <a:spLocks noChangeArrowheads="1"/>
          </p:cNvSpPr>
          <p:nvPr/>
        </p:nvSpPr>
        <p:spPr bwMode="auto">
          <a:xfrm>
            <a:off x="2592388" y="6292850"/>
            <a:ext cx="585787" cy="274638"/>
          </a:xfrm>
          <a:prstGeom prst="rect">
            <a:avLst/>
          </a:prstGeom>
          <a:noFill/>
          <a:ln w="9525">
            <a:noFill/>
            <a:prstDash val="dashDot"/>
            <a:miter lim="800000"/>
            <a:headEnd/>
            <a:tailEnd/>
          </a:ln>
          <a:effectLst/>
        </p:spPr>
        <p:txBody>
          <a:bodyPr wrap="none" anchor="ctr">
            <a:spAutoFit/>
          </a:bodyPr>
          <a:lstStyle/>
          <a:p>
            <a:pPr>
              <a:spcBef>
                <a:spcPct val="0"/>
              </a:spcBef>
            </a:pPr>
            <a:r>
              <a:rPr lang="en-US" sz="1200"/>
              <a:t>User 2</a:t>
            </a:r>
          </a:p>
        </p:txBody>
      </p:sp>
      <p:sp>
        <p:nvSpPr>
          <p:cNvPr id="1395749" name="Line 1061"/>
          <p:cNvSpPr>
            <a:spLocks noChangeShapeType="1"/>
          </p:cNvSpPr>
          <p:nvPr/>
        </p:nvSpPr>
        <p:spPr bwMode="auto">
          <a:xfrm>
            <a:off x="3949700" y="3200400"/>
            <a:ext cx="1106488" cy="0"/>
          </a:xfrm>
          <a:prstGeom prst="line">
            <a:avLst/>
          </a:prstGeom>
          <a:noFill/>
          <a:ln w="76200">
            <a:solidFill>
              <a:schemeClr val="tx1"/>
            </a:solidFill>
            <a:round/>
            <a:headEnd type="triangle" w="med" len="med"/>
            <a:tailEnd type="triangle" w="med" len="med"/>
          </a:ln>
          <a:effectLst/>
        </p:spPr>
        <p:txBody>
          <a:bodyPr anchor="ctr">
            <a:spAutoFit/>
          </a:bodyPr>
          <a:lstStyle/>
          <a:p>
            <a:endParaRPr lang="en-US"/>
          </a:p>
        </p:txBody>
      </p:sp>
      <p:sp>
        <p:nvSpPr>
          <p:cNvPr id="1395750" name="Line 1062"/>
          <p:cNvSpPr>
            <a:spLocks noChangeShapeType="1"/>
          </p:cNvSpPr>
          <p:nvPr/>
        </p:nvSpPr>
        <p:spPr bwMode="auto">
          <a:xfrm>
            <a:off x="3949700" y="5486400"/>
            <a:ext cx="1106488" cy="0"/>
          </a:xfrm>
          <a:prstGeom prst="line">
            <a:avLst/>
          </a:prstGeom>
          <a:noFill/>
          <a:ln w="76200">
            <a:solidFill>
              <a:schemeClr val="tx1"/>
            </a:solidFill>
            <a:round/>
            <a:headEnd type="triangle" w="med" len="med"/>
            <a:tailEnd type="triangle" w="med" len="med"/>
          </a:ln>
          <a:effectLst/>
        </p:spPr>
        <p:txBody>
          <a:bodyPr anchor="ctr">
            <a:spAutoFit/>
          </a:bodyPr>
          <a:lstStyle/>
          <a:p>
            <a:endParaRPr lang="en-US"/>
          </a:p>
        </p:txBody>
      </p:sp>
      <p:sp>
        <p:nvSpPr>
          <p:cNvPr id="1395751" name="Line 1063"/>
          <p:cNvSpPr>
            <a:spLocks noChangeShapeType="1"/>
          </p:cNvSpPr>
          <p:nvPr/>
        </p:nvSpPr>
        <p:spPr bwMode="auto">
          <a:xfrm rot="-5400000">
            <a:off x="6600825" y="4405313"/>
            <a:ext cx="603250" cy="0"/>
          </a:xfrm>
          <a:prstGeom prst="line">
            <a:avLst/>
          </a:prstGeom>
          <a:noFill/>
          <a:ln w="76200">
            <a:solidFill>
              <a:schemeClr val="tx1"/>
            </a:solidFill>
            <a:round/>
            <a:headEnd type="triangle" w="med" len="med"/>
            <a:tailEnd type="triangle" w="med" len="med"/>
          </a:ln>
          <a:effectLst/>
        </p:spPr>
        <p:txBody>
          <a:bodyPr anchor="ctr">
            <a:spAutoFit/>
          </a:bodyPr>
          <a:lstStyle/>
          <a:p>
            <a:endParaRPr lang="en-US"/>
          </a:p>
        </p:txBody>
      </p:sp>
      <p:sp>
        <p:nvSpPr>
          <p:cNvPr id="1395752" name="Line 1064"/>
          <p:cNvSpPr>
            <a:spLocks noChangeShapeType="1"/>
          </p:cNvSpPr>
          <p:nvPr/>
        </p:nvSpPr>
        <p:spPr bwMode="auto">
          <a:xfrm rot="-5400000">
            <a:off x="1927225" y="4405313"/>
            <a:ext cx="603250" cy="0"/>
          </a:xfrm>
          <a:prstGeom prst="line">
            <a:avLst/>
          </a:prstGeom>
          <a:noFill/>
          <a:ln w="76200">
            <a:solidFill>
              <a:schemeClr val="tx1"/>
            </a:solidFill>
            <a:round/>
            <a:headEnd type="triangle" w="med" len="med"/>
            <a:tailEnd type="triangle" w="med" len="med"/>
          </a:ln>
          <a:effectLst/>
        </p:spPr>
        <p:txBody>
          <a:bodyPr anchor="ctr">
            <a:spAutoFit/>
          </a:bodyPr>
          <a:lstStyle/>
          <a:p>
            <a:endParaRPr lang="en-US"/>
          </a:p>
        </p:txBody>
      </p:sp>
      <p:sp>
        <p:nvSpPr>
          <p:cNvPr id="1395753" name="Line 1065"/>
          <p:cNvSpPr>
            <a:spLocks noChangeShapeType="1"/>
          </p:cNvSpPr>
          <p:nvPr/>
        </p:nvSpPr>
        <p:spPr bwMode="auto">
          <a:xfrm rot="5400000" flipH="1">
            <a:off x="6772275" y="4567238"/>
            <a:ext cx="274638" cy="4762"/>
          </a:xfrm>
          <a:prstGeom prst="line">
            <a:avLst/>
          </a:prstGeom>
          <a:noFill/>
          <a:ln w="76200">
            <a:solidFill>
              <a:srgbClr val="FF3300"/>
            </a:solidFill>
            <a:round/>
            <a:headEnd type="triangle" w="med" len="med"/>
            <a:tailEnd/>
          </a:ln>
          <a:effectLst/>
        </p:spPr>
        <p:txBody>
          <a:bodyPr anchor="ctr">
            <a:spAutoFit/>
          </a:bodyPr>
          <a:lstStyle/>
          <a:p>
            <a:endParaRPr lang="en-US"/>
          </a:p>
        </p:txBody>
      </p:sp>
      <p:sp>
        <p:nvSpPr>
          <p:cNvPr id="1395754" name="Text Box 1066"/>
          <p:cNvSpPr txBox="1">
            <a:spLocks noChangeArrowheads="1"/>
          </p:cNvSpPr>
          <p:nvPr/>
        </p:nvSpPr>
        <p:spPr bwMode="auto">
          <a:xfrm>
            <a:off x="7597775" y="5826125"/>
            <a:ext cx="1346200" cy="466725"/>
          </a:xfrm>
          <a:prstGeom prst="rect">
            <a:avLst/>
          </a:prstGeom>
          <a:solidFill>
            <a:schemeClr val="bg1"/>
          </a:solidFill>
          <a:ln w="9525">
            <a:solidFill>
              <a:srgbClr val="FF3300"/>
            </a:solidFill>
            <a:miter lim="800000"/>
            <a:headEnd/>
            <a:tailEnd/>
          </a:ln>
          <a:effectLst/>
        </p:spPr>
        <p:txBody>
          <a:bodyPr>
            <a:spAutoFit/>
          </a:bodyPr>
          <a:lstStyle/>
          <a:p>
            <a:r>
              <a:rPr lang="en-US" sz="1200">
                <a:solidFill>
                  <a:srgbClr val="FF3300"/>
                </a:solidFill>
              </a:rPr>
              <a:t>User Interface Server</a:t>
            </a:r>
          </a:p>
        </p:txBody>
      </p:sp>
      <p:sp>
        <p:nvSpPr>
          <p:cNvPr id="1395755" name="Text Box 1067"/>
          <p:cNvSpPr txBox="1">
            <a:spLocks noChangeArrowheads="1"/>
          </p:cNvSpPr>
          <p:nvPr/>
        </p:nvSpPr>
        <p:spPr bwMode="auto">
          <a:xfrm>
            <a:off x="1676400" y="1468438"/>
            <a:ext cx="6320961" cy="523220"/>
          </a:xfrm>
          <a:prstGeom prst="rect">
            <a:avLst/>
          </a:prstGeom>
          <a:noFill/>
          <a:ln w="9525">
            <a:noFill/>
            <a:miter lim="800000"/>
            <a:headEnd/>
            <a:tailEnd/>
          </a:ln>
          <a:effectLst/>
        </p:spPr>
        <p:txBody>
          <a:bodyPr wrap="none" anchor="ctr">
            <a:spAutoFit/>
          </a:bodyPr>
          <a:lstStyle/>
          <a:p>
            <a:r>
              <a:rPr lang="en-US" sz="2800" dirty="0">
                <a:solidFill>
                  <a:srgbClr val="FF3300"/>
                </a:solidFill>
              </a:rPr>
              <a:t>1</a:t>
            </a:r>
            <a:r>
              <a:rPr lang="en-US" sz="2800" dirty="0" smtClean="0">
                <a:solidFill>
                  <a:srgbClr val="FF3300"/>
                </a:solidFill>
              </a:rPr>
              <a:t>.  Dynamic </a:t>
            </a:r>
            <a:r>
              <a:rPr lang="en-US" sz="2800" dirty="0">
                <a:solidFill>
                  <a:srgbClr val="FF3300"/>
                </a:solidFill>
              </a:rPr>
              <a:t>User Interface Replication</a:t>
            </a:r>
          </a:p>
        </p:txBody>
      </p:sp>
      <p:grpSp>
        <p:nvGrpSpPr>
          <p:cNvPr id="2" name="Group 1068"/>
          <p:cNvGrpSpPr>
            <a:grpSpLocks/>
          </p:cNvGrpSpPr>
          <p:nvPr/>
        </p:nvGrpSpPr>
        <p:grpSpPr bwMode="auto">
          <a:xfrm>
            <a:off x="1676400" y="1752600"/>
            <a:ext cx="6900863" cy="3733799"/>
            <a:chOff x="1056" y="1104"/>
            <a:chExt cx="4347" cy="2352"/>
          </a:xfrm>
        </p:grpSpPr>
        <p:sp>
          <p:nvSpPr>
            <p:cNvPr id="1395758" name="Text Box 1070"/>
            <p:cNvSpPr txBox="1">
              <a:spLocks noChangeArrowheads="1"/>
            </p:cNvSpPr>
            <p:nvPr/>
          </p:nvSpPr>
          <p:spPr bwMode="auto">
            <a:xfrm>
              <a:off x="1056" y="1104"/>
              <a:ext cx="4347" cy="330"/>
            </a:xfrm>
            <a:prstGeom prst="rect">
              <a:avLst/>
            </a:prstGeom>
            <a:noFill/>
            <a:ln w="9525">
              <a:noFill/>
              <a:miter lim="800000"/>
              <a:headEnd/>
              <a:tailEnd/>
            </a:ln>
            <a:effectLst/>
          </p:spPr>
          <p:txBody>
            <a:bodyPr wrap="none" anchor="ctr">
              <a:spAutoFit/>
            </a:bodyPr>
            <a:lstStyle/>
            <a:p>
              <a:pPr algn="l"/>
              <a:r>
                <a:rPr lang="en-US" sz="2800" dirty="0">
                  <a:solidFill>
                    <a:srgbClr val="FF3300"/>
                  </a:solidFill>
                </a:rPr>
                <a:t>2. </a:t>
              </a:r>
              <a:r>
                <a:rPr lang="en-US" sz="2800" dirty="0" smtClean="0">
                  <a:solidFill>
                    <a:srgbClr val="FF3300"/>
                  </a:solidFill>
                </a:rPr>
                <a:t> Dynamic </a:t>
              </a:r>
              <a:r>
                <a:rPr lang="en-US" sz="2800" dirty="0">
                  <a:solidFill>
                    <a:srgbClr val="FF3300"/>
                  </a:solidFill>
                </a:rPr>
                <a:t>Program Instance Replication</a:t>
              </a:r>
            </a:p>
          </p:txBody>
        </p:sp>
        <p:sp>
          <p:nvSpPr>
            <p:cNvPr id="1395759" name="Line 1071"/>
            <p:cNvSpPr>
              <a:spLocks noChangeShapeType="1"/>
            </p:cNvSpPr>
            <p:nvPr/>
          </p:nvSpPr>
          <p:spPr bwMode="auto">
            <a:xfrm rot="-5400000">
              <a:off x="4164" y="2775"/>
              <a:ext cx="380" cy="0"/>
            </a:xfrm>
            <a:prstGeom prst="line">
              <a:avLst/>
            </a:prstGeom>
            <a:noFill/>
            <a:ln w="76200">
              <a:solidFill>
                <a:schemeClr val="tx1"/>
              </a:solidFill>
              <a:round/>
              <a:headEnd type="triangle" w="med" len="med"/>
              <a:tailEnd type="triangle" w="med" len="med"/>
            </a:ln>
            <a:effectLst/>
          </p:spPr>
          <p:txBody>
            <a:bodyPr anchor="ctr">
              <a:spAutoFit/>
            </a:bodyPr>
            <a:lstStyle/>
            <a:p>
              <a:endParaRPr lang="en-US"/>
            </a:p>
          </p:txBody>
        </p:sp>
        <p:sp>
          <p:nvSpPr>
            <p:cNvPr id="1395760" name="Line 1072"/>
            <p:cNvSpPr>
              <a:spLocks noChangeShapeType="1"/>
            </p:cNvSpPr>
            <p:nvPr/>
          </p:nvSpPr>
          <p:spPr bwMode="auto">
            <a:xfrm>
              <a:off x="2488" y="3456"/>
              <a:ext cx="697" cy="0"/>
            </a:xfrm>
            <a:prstGeom prst="line">
              <a:avLst/>
            </a:prstGeom>
            <a:noFill/>
            <a:ln w="76200">
              <a:solidFill>
                <a:schemeClr val="tx1"/>
              </a:solidFill>
              <a:round/>
              <a:headEnd type="triangle" w="med" len="med"/>
              <a:tailEnd type="triangle" w="med" len="med"/>
            </a:ln>
            <a:effectLst/>
          </p:spPr>
          <p:txBody>
            <a:bodyPr anchor="ctr">
              <a:spAutoFit/>
            </a:bodyPr>
            <a:lstStyle/>
            <a:p>
              <a:endParaRPr lang="en-US"/>
            </a:p>
          </p:txBody>
        </p:sp>
      </p:grpSp>
      <p:sp>
        <p:nvSpPr>
          <p:cNvPr id="1395761" name="Line 1073"/>
          <p:cNvSpPr>
            <a:spLocks noChangeShapeType="1"/>
          </p:cNvSpPr>
          <p:nvPr/>
        </p:nvSpPr>
        <p:spPr bwMode="auto">
          <a:xfrm>
            <a:off x="4483100" y="3200400"/>
            <a:ext cx="573088" cy="0"/>
          </a:xfrm>
          <a:prstGeom prst="line">
            <a:avLst/>
          </a:prstGeom>
          <a:noFill/>
          <a:ln w="76200">
            <a:solidFill>
              <a:srgbClr val="FF3300"/>
            </a:solidFill>
            <a:round/>
            <a:headEnd/>
            <a:tailEnd type="triangle" w="med" len="med"/>
          </a:ln>
          <a:effectLst/>
        </p:spPr>
        <p:txBody>
          <a:bodyPr anchor="ctr">
            <a:spAutoFit/>
          </a:bodyPr>
          <a:lstStyle/>
          <a:p>
            <a:endParaRPr lang="en-US"/>
          </a:p>
        </p:txBody>
      </p:sp>
      <p:sp>
        <p:nvSpPr>
          <p:cNvPr id="1395762" name="Text Box 1074"/>
          <p:cNvSpPr txBox="1">
            <a:spLocks noChangeArrowheads="1"/>
          </p:cNvSpPr>
          <p:nvPr/>
        </p:nvSpPr>
        <p:spPr bwMode="auto">
          <a:xfrm>
            <a:off x="7094538" y="2506663"/>
            <a:ext cx="838200" cy="466725"/>
          </a:xfrm>
          <a:prstGeom prst="rect">
            <a:avLst/>
          </a:prstGeom>
          <a:solidFill>
            <a:schemeClr val="bg1"/>
          </a:solidFill>
          <a:ln w="9525">
            <a:solidFill>
              <a:srgbClr val="FF3300"/>
            </a:solidFill>
            <a:miter lim="800000"/>
            <a:headEnd/>
            <a:tailEnd/>
          </a:ln>
          <a:effectLst/>
        </p:spPr>
        <p:txBody>
          <a:bodyPr>
            <a:spAutoFit/>
          </a:bodyPr>
          <a:lstStyle/>
          <a:p>
            <a:r>
              <a:rPr lang="en-US" sz="1200">
                <a:solidFill>
                  <a:srgbClr val="FF3300"/>
                </a:solidFill>
              </a:rPr>
              <a:t>Program Instance</a:t>
            </a:r>
          </a:p>
        </p:txBody>
      </p:sp>
      <p:pic>
        <p:nvPicPr>
          <p:cNvPr id="50" name="~PP1795.WAV">
            <a:hlinkClick r:id="" action="ppaction://media"/>
          </p:cNvPr>
          <p:cNvPicPr>
            <a:picLocks noRot="1" noChangeAspect="1"/>
          </p:cNvPicPr>
          <p:nvPr>
            <a:wavAudioFile r:embed="rId2" name="~PP1795.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spd="slow" advTm="23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9575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95753"/>
                                        </p:tgtEl>
                                        <p:attrNameLst>
                                          <p:attrName>style.visibility</p:attrName>
                                        </p:attrNameLst>
                                      </p:cBhvr>
                                      <p:to>
                                        <p:strVal val="visible"/>
                                      </p:to>
                                    </p:set>
                                  </p:childTnLst>
                                </p:cTn>
                              </p:par>
                            </p:childTnLst>
                          </p:cTn>
                        </p:par>
                        <p:par>
                          <p:cTn id="15" fill="hold">
                            <p:stCondLst>
                              <p:cond delay="500"/>
                            </p:stCondLst>
                            <p:childTnLst>
                              <p:par>
                                <p:cTn id="16" presetID="12" presetClass="entr" presetSubtype="1" fill="hold" grpId="0" nodeType="afterEffect">
                                  <p:stCondLst>
                                    <p:cond delay="0"/>
                                  </p:stCondLst>
                                  <p:childTnLst>
                                    <p:set>
                                      <p:cBhvr>
                                        <p:cTn id="17" dur="1" fill="hold">
                                          <p:stCondLst>
                                            <p:cond delay="0"/>
                                          </p:stCondLst>
                                        </p:cTn>
                                        <p:tgtEl>
                                          <p:spTgt spid="1395754"/>
                                        </p:tgtEl>
                                        <p:attrNameLst>
                                          <p:attrName>style.visibility</p:attrName>
                                        </p:attrNameLst>
                                      </p:cBhvr>
                                      <p:to>
                                        <p:strVal val="visible"/>
                                      </p:to>
                                    </p:set>
                                    <p:animEffect transition="in" filter="slide(fromTop)">
                                      <p:cBhvr>
                                        <p:cTn id="18" dur="500"/>
                                        <p:tgtEl>
                                          <p:spTgt spid="1395754"/>
                                        </p:tgtEl>
                                      </p:cBhvr>
                                    </p:animEffect>
                                  </p:childTnLst>
                                  <p:subTnLst>
                                    <p:set>
                                      <p:cBhvr override="childStyle">
                                        <p:cTn dur="1" fill="hold" display="0" masterRel="nextClick" afterEffect="1"/>
                                        <p:tgtEl>
                                          <p:spTgt spid="1395754"/>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95761"/>
                                        </p:tgtEl>
                                        <p:attrNameLst>
                                          <p:attrName>style.visibility</p:attrName>
                                        </p:attrNameLst>
                                      </p:cBhvr>
                                      <p:to>
                                        <p:strVal val="visible"/>
                                      </p:to>
                                    </p:set>
                                  </p:childTnLst>
                                </p:cTn>
                              </p:par>
                            </p:childTnLst>
                          </p:cTn>
                        </p:par>
                        <p:par>
                          <p:cTn id="27" fill="hold">
                            <p:stCondLst>
                              <p:cond delay="500"/>
                            </p:stCondLst>
                            <p:childTnLst>
                              <p:par>
                                <p:cTn id="28" presetID="12" presetClass="entr" presetSubtype="4" fill="hold" grpId="0" nodeType="afterEffect">
                                  <p:stCondLst>
                                    <p:cond delay="0"/>
                                  </p:stCondLst>
                                  <p:childTnLst>
                                    <p:set>
                                      <p:cBhvr>
                                        <p:cTn id="29" dur="1" fill="hold">
                                          <p:stCondLst>
                                            <p:cond delay="0"/>
                                          </p:stCondLst>
                                        </p:cTn>
                                        <p:tgtEl>
                                          <p:spTgt spid="1395762"/>
                                        </p:tgtEl>
                                        <p:attrNameLst>
                                          <p:attrName>style.visibility</p:attrName>
                                        </p:attrNameLst>
                                      </p:cBhvr>
                                      <p:to>
                                        <p:strVal val="visible"/>
                                      </p:to>
                                    </p:set>
                                    <p:animEffect transition="in" filter="slide(fromBottom)">
                                      <p:cBhvr>
                                        <p:cTn id="30" dur="500"/>
                                        <p:tgtEl>
                                          <p:spTgt spid="1395762"/>
                                        </p:tgtEl>
                                      </p:cBhvr>
                                    </p:animEffect>
                                  </p:childTnLst>
                                  <p:subTnLst>
                                    <p:set>
                                      <p:cBhvr override="childStyle">
                                        <p:cTn dur="1" fill="hold" display="0" masterRel="nextClick" afterEffect="1"/>
                                        <p:tgtEl>
                                          <p:spTgt spid="139576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1" fill="hold" display="0">
                  <p:stCondLst>
                    <p:cond delay="indefinite"/>
                  </p:stCondLst>
                  <p:endCondLst>
                    <p:cond evt="onPrev" delay="0">
                      <p:tgtEl>
                        <p:sldTgt/>
                      </p:tgtEl>
                    </p:cond>
                    <p:cond evt="onStopAudio" delay="0">
                      <p:tgtEl>
                        <p:sldTgt/>
                      </p:tgtEl>
                    </p:cond>
                  </p:endCondLst>
                </p:cTn>
                <p:tgtEl>
                  <p:spTgt spid="50"/>
                </p:tgtEl>
              </p:cMediaNode>
            </p:audio>
          </p:childTnLst>
        </p:cTn>
      </p:par>
    </p:tnLst>
    <p:bldLst>
      <p:bldP spid="1395753" grpId="0" animBg="1"/>
      <p:bldP spid="1395754" grpId="0" animBg="1" autoUpdateAnimBg="0"/>
      <p:bldP spid="1395755" grpId="0" build="p" autoUpdateAnimBg="0"/>
      <p:bldP spid="1395761" grpId="0" animBg="1"/>
      <p:bldP spid="1395762"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045" name="Rectangle 1029"/>
          <p:cNvSpPr>
            <a:spLocks noGrp="1" noChangeArrowheads="1"/>
          </p:cNvSpPr>
          <p:nvPr>
            <p:ph type="title"/>
          </p:nvPr>
        </p:nvSpPr>
        <p:spPr>
          <a:xfrm>
            <a:off x="609600" y="152400"/>
            <a:ext cx="7772400" cy="762000"/>
          </a:xfrm>
        </p:spPr>
        <p:txBody>
          <a:bodyPr/>
          <a:lstStyle/>
          <a:p>
            <a:r>
              <a:rPr lang="en-US" dirty="0" smtClean="0"/>
              <a:t>Shared Layer vs. Response Times</a:t>
            </a:r>
            <a:endParaRPr lang="en-US" dirty="0"/>
          </a:p>
        </p:txBody>
      </p:sp>
      <p:sp>
        <p:nvSpPr>
          <p:cNvPr id="45" name="Line 1107"/>
          <p:cNvSpPr>
            <a:spLocks noChangeShapeType="1"/>
          </p:cNvSpPr>
          <p:nvPr/>
        </p:nvSpPr>
        <p:spPr bwMode="auto">
          <a:xfrm flipH="1">
            <a:off x="1524000" y="4953000"/>
            <a:ext cx="4953000" cy="11668"/>
          </a:xfrm>
          <a:prstGeom prst="line">
            <a:avLst/>
          </a:prstGeom>
          <a:noFill/>
          <a:ln w="28575">
            <a:solidFill>
              <a:schemeClr val="tx1"/>
            </a:solidFill>
            <a:round/>
            <a:headEnd/>
            <a:tailEnd/>
          </a:ln>
          <a:effectLst/>
        </p:spPr>
        <p:txBody>
          <a:bodyPr wrap="square">
            <a:spAutoFit/>
          </a:bodyPr>
          <a:lstStyle/>
          <a:p>
            <a:endParaRPr lang="en-US"/>
          </a:p>
        </p:txBody>
      </p:sp>
      <p:sp>
        <p:nvSpPr>
          <p:cNvPr id="46" name="TextBox 45"/>
          <p:cNvSpPr txBox="1"/>
          <p:nvPr/>
        </p:nvSpPr>
        <p:spPr>
          <a:xfrm>
            <a:off x="1828800" y="5117068"/>
            <a:ext cx="1600200" cy="369332"/>
          </a:xfrm>
          <a:prstGeom prst="rect">
            <a:avLst/>
          </a:prstGeom>
          <a:noFill/>
        </p:spPr>
        <p:txBody>
          <a:bodyPr wrap="square" rtlCol="0">
            <a:spAutoFit/>
          </a:bodyPr>
          <a:lstStyle/>
          <a:p>
            <a:r>
              <a:rPr lang="en-US" dirty="0" smtClean="0"/>
              <a:t>Centralized</a:t>
            </a:r>
            <a:endParaRPr lang="en-US" dirty="0"/>
          </a:p>
        </p:txBody>
      </p:sp>
      <p:sp>
        <p:nvSpPr>
          <p:cNvPr id="47" name="TextBox 46"/>
          <p:cNvSpPr txBox="1"/>
          <p:nvPr/>
        </p:nvSpPr>
        <p:spPr>
          <a:xfrm>
            <a:off x="4495800" y="5105400"/>
            <a:ext cx="1600200" cy="369332"/>
          </a:xfrm>
          <a:prstGeom prst="rect">
            <a:avLst/>
          </a:prstGeom>
          <a:noFill/>
        </p:spPr>
        <p:txBody>
          <a:bodyPr wrap="square" rtlCol="0">
            <a:spAutoFit/>
          </a:bodyPr>
          <a:lstStyle/>
          <a:p>
            <a:r>
              <a:rPr lang="en-US" dirty="0" smtClean="0"/>
              <a:t>Replicated</a:t>
            </a:r>
            <a:endParaRPr lang="en-US" dirty="0"/>
          </a:p>
        </p:txBody>
      </p:sp>
      <p:sp>
        <p:nvSpPr>
          <p:cNvPr id="48" name="TextBox 47"/>
          <p:cNvSpPr txBox="1"/>
          <p:nvPr/>
        </p:nvSpPr>
        <p:spPr>
          <a:xfrm rot="16200000">
            <a:off x="-691633" y="2825234"/>
            <a:ext cx="2057400" cy="369332"/>
          </a:xfrm>
          <a:prstGeom prst="rect">
            <a:avLst/>
          </a:prstGeom>
          <a:noFill/>
        </p:spPr>
        <p:txBody>
          <a:bodyPr wrap="square" rtlCol="0">
            <a:spAutoFit/>
          </a:bodyPr>
          <a:lstStyle/>
          <a:p>
            <a:r>
              <a:rPr lang="en-US" dirty="0" smtClean="0"/>
              <a:t>Shared Layer</a:t>
            </a:r>
            <a:endParaRPr lang="en-US" dirty="0"/>
          </a:p>
        </p:txBody>
      </p:sp>
      <p:sp>
        <p:nvSpPr>
          <p:cNvPr id="49" name="TextBox 48"/>
          <p:cNvSpPr txBox="1"/>
          <p:nvPr/>
        </p:nvSpPr>
        <p:spPr>
          <a:xfrm>
            <a:off x="152400" y="4385846"/>
            <a:ext cx="1447800" cy="338554"/>
          </a:xfrm>
          <a:prstGeom prst="rect">
            <a:avLst/>
          </a:prstGeom>
          <a:noFill/>
        </p:spPr>
        <p:txBody>
          <a:bodyPr wrap="square" rtlCol="0">
            <a:spAutoFit/>
          </a:bodyPr>
          <a:lstStyle/>
          <a:p>
            <a:r>
              <a:rPr lang="en-US" sz="1600" dirty="0" err="1" smtClean="0"/>
              <a:t>Framebuffer</a:t>
            </a:r>
            <a:endParaRPr lang="en-US" sz="1600" dirty="0"/>
          </a:p>
        </p:txBody>
      </p:sp>
      <p:sp>
        <p:nvSpPr>
          <p:cNvPr id="50" name="TextBox 49"/>
          <p:cNvSpPr txBox="1"/>
          <p:nvPr/>
        </p:nvSpPr>
        <p:spPr>
          <a:xfrm>
            <a:off x="533400" y="3429000"/>
            <a:ext cx="990600" cy="338554"/>
          </a:xfrm>
          <a:prstGeom prst="rect">
            <a:avLst/>
          </a:prstGeom>
          <a:noFill/>
        </p:spPr>
        <p:txBody>
          <a:bodyPr wrap="square" rtlCol="0">
            <a:spAutoFit/>
          </a:bodyPr>
          <a:lstStyle/>
          <a:p>
            <a:r>
              <a:rPr lang="en-US" sz="1600" dirty="0" smtClean="0"/>
              <a:t>Window</a:t>
            </a:r>
            <a:endParaRPr lang="en-US" sz="1600" dirty="0"/>
          </a:p>
        </p:txBody>
      </p:sp>
      <p:sp>
        <p:nvSpPr>
          <p:cNvPr id="51" name="TextBox 50"/>
          <p:cNvSpPr txBox="1"/>
          <p:nvPr/>
        </p:nvSpPr>
        <p:spPr>
          <a:xfrm>
            <a:off x="533400" y="2514600"/>
            <a:ext cx="990600" cy="338554"/>
          </a:xfrm>
          <a:prstGeom prst="rect">
            <a:avLst/>
          </a:prstGeom>
          <a:noFill/>
        </p:spPr>
        <p:txBody>
          <a:bodyPr wrap="square" rtlCol="0">
            <a:spAutoFit/>
          </a:bodyPr>
          <a:lstStyle/>
          <a:p>
            <a:r>
              <a:rPr lang="en-US" sz="1600" dirty="0" smtClean="0"/>
              <a:t>Toolkit</a:t>
            </a:r>
            <a:endParaRPr lang="en-US" sz="1600" dirty="0"/>
          </a:p>
        </p:txBody>
      </p:sp>
      <p:sp>
        <p:nvSpPr>
          <p:cNvPr id="52" name="TextBox 51"/>
          <p:cNvSpPr txBox="1"/>
          <p:nvPr/>
        </p:nvSpPr>
        <p:spPr>
          <a:xfrm>
            <a:off x="685800" y="1371600"/>
            <a:ext cx="838200" cy="338554"/>
          </a:xfrm>
          <a:prstGeom prst="rect">
            <a:avLst/>
          </a:prstGeom>
          <a:noFill/>
        </p:spPr>
        <p:txBody>
          <a:bodyPr wrap="square" rtlCol="0">
            <a:spAutoFit/>
          </a:bodyPr>
          <a:lstStyle/>
          <a:p>
            <a:r>
              <a:rPr lang="en-US" sz="1600" dirty="0" smtClean="0"/>
              <a:t>Model</a:t>
            </a:r>
            <a:endParaRPr lang="en-US" sz="1600" dirty="0"/>
          </a:p>
        </p:txBody>
      </p:sp>
      <p:sp>
        <p:nvSpPr>
          <p:cNvPr id="53" name="TextBox 52"/>
          <p:cNvSpPr txBox="1"/>
          <p:nvPr/>
        </p:nvSpPr>
        <p:spPr>
          <a:xfrm>
            <a:off x="1752600" y="4538246"/>
            <a:ext cx="1828800" cy="33855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600" dirty="0" smtClean="0"/>
              <a:t>Shared VNC</a:t>
            </a:r>
            <a:endParaRPr lang="en-US" sz="1600" dirty="0"/>
          </a:p>
        </p:txBody>
      </p:sp>
      <p:sp>
        <p:nvSpPr>
          <p:cNvPr id="54" name="TextBox 53"/>
          <p:cNvSpPr txBox="1"/>
          <p:nvPr/>
        </p:nvSpPr>
        <p:spPr>
          <a:xfrm>
            <a:off x="1752600" y="3276600"/>
            <a:ext cx="1828800" cy="1169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400" dirty="0" smtClean="0"/>
              <a:t>XTV (X),  </a:t>
            </a:r>
            <a:r>
              <a:rPr lang="en-US" sz="1400" dirty="0" err="1" smtClean="0"/>
              <a:t>Vconf</a:t>
            </a:r>
            <a:r>
              <a:rPr lang="en-US" sz="1400" dirty="0" smtClean="0"/>
              <a:t>, Rapport, LiveMeeting, </a:t>
            </a:r>
            <a:r>
              <a:rPr lang="en-US" sz="1400" dirty="0" err="1" smtClean="0"/>
              <a:t>Webex</a:t>
            </a:r>
            <a:r>
              <a:rPr lang="en-US" sz="1400" dirty="0" smtClean="0"/>
              <a:t>, NetMeeting App Sharing</a:t>
            </a:r>
            <a:endParaRPr lang="en-US" sz="1400" dirty="0"/>
          </a:p>
        </p:txBody>
      </p:sp>
      <p:sp>
        <p:nvSpPr>
          <p:cNvPr id="55" name="TextBox 54"/>
          <p:cNvSpPr txBox="1"/>
          <p:nvPr/>
        </p:nvSpPr>
        <p:spPr>
          <a:xfrm>
            <a:off x="4114800" y="3276600"/>
            <a:ext cx="2057400"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600" dirty="0" err="1" smtClean="0"/>
              <a:t>Vconf</a:t>
            </a:r>
            <a:r>
              <a:rPr lang="en-US" sz="1600" dirty="0" smtClean="0"/>
              <a:t>, Rapport </a:t>
            </a:r>
            <a:endParaRPr lang="en-US" sz="1600" dirty="0"/>
          </a:p>
        </p:txBody>
      </p:sp>
      <p:sp>
        <p:nvSpPr>
          <p:cNvPr id="56" name="TextBox 55"/>
          <p:cNvSpPr txBox="1"/>
          <p:nvPr/>
        </p:nvSpPr>
        <p:spPr>
          <a:xfrm>
            <a:off x="4114800" y="2463225"/>
            <a:ext cx="2057400" cy="58477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600" dirty="0" err="1" smtClean="0"/>
              <a:t>Habanero</a:t>
            </a:r>
            <a:r>
              <a:rPr lang="en-US" sz="1600" dirty="0" smtClean="0"/>
              <a:t>, JCE (AWT), </a:t>
            </a:r>
            <a:r>
              <a:rPr lang="en-US" sz="1600" dirty="0" err="1" smtClean="0"/>
              <a:t>GroupKit</a:t>
            </a:r>
            <a:endParaRPr lang="en-US" sz="1600" dirty="0"/>
          </a:p>
        </p:txBody>
      </p:sp>
      <p:sp>
        <p:nvSpPr>
          <p:cNvPr id="57" name="TextBox 56"/>
          <p:cNvSpPr txBox="1"/>
          <p:nvPr/>
        </p:nvSpPr>
        <p:spPr>
          <a:xfrm>
            <a:off x="1752600" y="1447800"/>
            <a:ext cx="1828800" cy="73866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1400" dirty="0" smtClean="0"/>
              <a:t>Google Docs, Suite, Rendezvous, Weasel</a:t>
            </a:r>
            <a:endParaRPr lang="en-US" sz="1400" dirty="0"/>
          </a:p>
        </p:txBody>
      </p:sp>
      <p:sp>
        <p:nvSpPr>
          <p:cNvPr id="58" name="TextBox 57"/>
          <p:cNvSpPr txBox="1"/>
          <p:nvPr/>
        </p:nvSpPr>
        <p:spPr>
          <a:xfrm>
            <a:off x="4114800" y="1066800"/>
            <a:ext cx="2057400" cy="116955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1400" dirty="0" smtClean="0"/>
              <a:t>Sync, Groove, NetMeeting, LiveMeeting, </a:t>
            </a:r>
            <a:r>
              <a:rPr lang="en-US" sz="1400" dirty="0" err="1" smtClean="0"/>
              <a:t>WebexWhiteboards</a:t>
            </a:r>
            <a:r>
              <a:rPr lang="en-US" sz="1400" dirty="0" smtClean="0"/>
              <a:t>, Presenters</a:t>
            </a:r>
            <a:endParaRPr lang="en-US" sz="1400" dirty="0"/>
          </a:p>
        </p:txBody>
      </p:sp>
      <p:sp>
        <p:nvSpPr>
          <p:cNvPr id="59" name="Rectangle 58"/>
          <p:cNvSpPr/>
          <p:nvPr/>
        </p:nvSpPr>
        <p:spPr>
          <a:xfrm>
            <a:off x="1676400" y="3200400"/>
            <a:ext cx="4572000" cy="1219200"/>
          </a:xfrm>
          <a:prstGeom prst="rect">
            <a:avLst/>
          </a:prstGeom>
          <a:solidFill>
            <a:schemeClr val="accent2">
              <a:alpha val="25000"/>
            </a:schemeClr>
          </a:solidFill>
          <a:ln w="25400" cap="flat" cmpd="sng" algn="ctr">
            <a:solidFill>
              <a:schemeClr val="accent2">
                <a:alpha val="25000"/>
              </a:schemeClr>
            </a:solidFill>
            <a:prstDash val="solid"/>
          </a:ln>
        </p:spPr>
        <p:style>
          <a:lnRef idx="2">
            <a:schemeClr val="accent2"/>
          </a:lnRef>
          <a:fillRef idx="1">
            <a:schemeClr val="accent2"/>
          </a:fillRef>
          <a:effectRef idx="0">
            <a:schemeClr val="accent2"/>
          </a:effectRef>
          <a:fontRef idx="minor">
            <a:schemeClr val="lt1"/>
          </a:fontRef>
        </p:style>
        <p:txBody>
          <a:bodyPr anchor="ctr"/>
          <a:lstStyle/>
          <a:p>
            <a:pPr algn="ctr"/>
            <a:endParaRPr lang="en-US">
              <a:solidFill>
                <a:srgbClr val="FFFFFF"/>
              </a:solidFill>
            </a:endParaRPr>
          </a:p>
        </p:txBody>
      </p:sp>
      <p:sp>
        <p:nvSpPr>
          <p:cNvPr id="60" name="Rectangle 59"/>
          <p:cNvSpPr/>
          <p:nvPr/>
        </p:nvSpPr>
        <p:spPr>
          <a:xfrm>
            <a:off x="1676400" y="990600"/>
            <a:ext cx="4572000" cy="1371600"/>
          </a:xfrm>
          <a:prstGeom prst="rect">
            <a:avLst/>
          </a:prstGeom>
          <a:solidFill>
            <a:schemeClr val="accent2">
              <a:alpha val="25000"/>
            </a:schemeClr>
          </a:solidFill>
          <a:ln w="25400" cap="flat" cmpd="sng" algn="ctr">
            <a:solidFill>
              <a:schemeClr val="accent2">
                <a:alpha val="25000"/>
              </a:schemeClr>
            </a:solidFill>
            <a:prstDash val="solid"/>
          </a:ln>
        </p:spPr>
        <p:style>
          <a:lnRef idx="2">
            <a:schemeClr val="accent2"/>
          </a:lnRef>
          <a:fillRef idx="1">
            <a:schemeClr val="accent2"/>
          </a:fillRef>
          <a:effectRef idx="0">
            <a:schemeClr val="accent2"/>
          </a:effectRef>
          <a:fontRef idx="minor">
            <a:schemeClr val="lt1"/>
          </a:fontRef>
        </p:style>
        <p:txBody>
          <a:bodyPr anchor="ctr"/>
          <a:lstStyle/>
          <a:p>
            <a:pPr algn="ctr"/>
            <a:endParaRPr lang="en-US" dirty="0">
              <a:solidFill>
                <a:srgbClr val="FFFFFF"/>
              </a:solidFill>
            </a:endParaRPr>
          </a:p>
        </p:txBody>
      </p:sp>
      <p:sp>
        <p:nvSpPr>
          <p:cNvPr id="61" name="TextBox 60"/>
          <p:cNvSpPr txBox="1"/>
          <p:nvPr/>
        </p:nvSpPr>
        <p:spPr>
          <a:xfrm>
            <a:off x="1143000" y="5486400"/>
            <a:ext cx="5486400" cy="369332"/>
          </a:xfrm>
          <a:prstGeom prst="rect">
            <a:avLst/>
          </a:prstGeom>
          <a:noFill/>
        </p:spPr>
        <p:txBody>
          <a:bodyPr wrap="square" rtlCol="0">
            <a:spAutoFit/>
          </a:bodyPr>
          <a:lstStyle/>
          <a:p>
            <a:r>
              <a:rPr lang="en-US" dirty="0" smtClean="0"/>
              <a:t>Mapping between Program and UI Component</a:t>
            </a:r>
            <a:endParaRPr lang="en-US" dirty="0"/>
          </a:p>
        </p:txBody>
      </p:sp>
      <p:sp>
        <p:nvSpPr>
          <p:cNvPr id="26" name="Line 1106"/>
          <p:cNvSpPr>
            <a:spLocks noChangeShapeType="1"/>
          </p:cNvSpPr>
          <p:nvPr/>
        </p:nvSpPr>
        <p:spPr bwMode="auto">
          <a:xfrm>
            <a:off x="1524000" y="914400"/>
            <a:ext cx="0" cy="4050268"/>
          </a:xfrm>
          <a:prstGeom prst="line">
            <a:avLst/>
          </a:prstGeom>
          <a:noFill/>
          <a:ln w="28575">
            <a:solidFill>
              <a:schemeClr val="tx1"/>
            </a:solidFill>
            <a:round/>
            <a:headEnd/>
            <a:tailEnd/>
          </a:ln>
          <a:effectLst/>
        </p:spPr>
        <p:txBody>
          <a:bodyPr wrap="square">
            <a:spAutoFit/>
          </a:bodyPr>
          <a:lstStyle/>
          <a:p>
            <a:endParaRPr lang="en-US"/>
          </a:p>
        </p:txBody>
      </p:sp>
      <p:sp>
        <p:nvSpPr>
          <p:cNvPr id="25" name="Rectangle 24"/>
          <p:cNvSpPr/>
          <p:nvPr/>
        </p:nvSpPr>
        <p:spPr>
          <a:xfrm>
            <a:off x="1676400" y="4495800"/>
            <a:ext cx="4572000" cy="457200"/>
          </a:xfrm>
          <a:prstGeom prst="rect">
            <a:avLst/>
          </a:prstGeom>
          <a:solidFill>
            <a:schemeClr val="accent2">
              <a:alpha val="25000"/>
            </a:schemeClr>
          </a:solidFill>
          <a:ln w="25400" cap="flat" cmpd="sng" algn="ctr">
            <a:solidFill>
              <a:schemeClr val="accent2">
                <a:alpha val="25000"/>
              </a:schemeClr>
            </a:solidFill>
            <a:prstDash val="solid"/>
          </a:ln>
        </p:spPr>
        <p:style>
          <a:lnRef idx="2">
            <a:schemeClr val="accent2"/>
          </a:lnRef>
          <a:fillRef idx="1">
            <a:schemeClr val="accent2"/>
          </a:fillRef>
          <a:effectRef idx="0">
            <a:schemeClr val="accent2"/>
          </a:effectRef>
          <a:fontRef idx="minor">
            <a:schemeClr val="lt1"/>
          </a:fontRef>
        </p:style>
        <p:txBody>
          <a:bodyPr anchor="ctr"/>
          <a:lstStyle/>
          <a:p>
            <a:pPr algn="ctr"/>
            <a:endParaRPr lang="en-US">
              <a:solidFill>
                <a:srgbClr val="FFFFFF"/>
              </a:solidFill>
            </a:endParaRPr>
          </a:p>
        </p:txBody>
      </p:sp>
      <p:sp>
        <p:nvSpPr>
          <p:cNvPr id="27" name="Rectangle 26"/>
          <p:cNvSpPr/>
          <p:nvPr/>
        </p:nvSpPr>
        <p:spPr>
          <a:xfrm>
            <a:off x="1676400" y="2438400"/>
            <a:ext cx="4572000" cy="685800"/>
          </a:xfrm>
          <a:prstGeom prst="rect">
            <a:avLst/>
          </a:prstGeom>
          <a:solidFill>
            <a:schemeClr val="accent2">
              <a:alpha val="25000"/>
            </a:schemeClr>
          </a:solidFill>
          <a:ln w="25400" cap="flat" cmpd="sng" algn="ctr">
            <a:solidFill>
              <a:schemeClr val="accent2">
                <a:alpha val="25000"/>
              </a:schemeClr>
            </a:solidFill>
            <a:prstDash val="solid"/>
          </a:ln>
        </p:spPr>
        <p:style>
          <a:lnRef idx="2">
            <a:schemeClr val="accent2"/>
          </a:lnRef>
          <a:fillRef idx="1">
            <a:schemeClr val="accent2"/>
          </a:fillRef>
          <a:effectRef idx="0">
            <a:schemeClr val="accent2"/>
          </a:effectRef>
          <a:fontRef idx="minor">
            <a:schemeClr val="lt1"/>
          </a:fontRef>
        </p:style>
        <p:txBody>
          <a:bodyPr anchor="ctr"/>
          <a:lstStyle/>
          <a:p>
            <a:pPr algn="ctr"/>
            <a:endParaRPr lang="en-US">
              <a:solidFill>
                <a:srgbClr val="FFFFFF"/>
              </a:solidFill>
            </a:endParaRPr>
          </a:p>
        </p:txBody>
      </p:sp>
      <p:sp>
        <p:nvSpPr>
          <p:cNvPr id="23" name="TextBox 22"/>
          <p:cNvSpPr txBox="1"/>
          <p:nvPr/>
        </p:nvSpPr>
        <p:spPr>
          <a:xfrm>
            <a:off x="6858000" y="1752600"/>
            <a:ext cx="18288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Larger output size can take time to transmit </a:t>
            </a:r>
            <a:endParaRPr lang="en-US" dirty="0"/>
          </a:p>
        </p:txBody>
      </p:sp>
      <p:sp>
        <p:nvSpPr>
          <p:cNvPr id="24" name="TextBox 23"/>
          <p:cNvSpPr txBox="1"/>
          <p:nvPr/>
        </p:nvSpPr>
        <p:spPr>
          <a:xfrm>
            <a:off x="6858000" y="3581400"/>
            <a:ext cx="19050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Compression schemes can take processing time</a:t>
            </a:r>
            <a:endParaRPr lang="en-US" dirty="0"/>
          </a:p>
        </p:txBody>
      </p:sp>
      <p:cxnSp>
        <p:nvCxnSpPr>
          <p:cNvPr id="28" name="Straight Arrow Connector 27"/>
          <p:cNvCxnSpPr/>
          <p:nvPr/>
        </p:nvCxnSpPr>
        <p:spPr>
          <a:xfrm rot="5400000" flipH="1" flipV="1">
            <a:off x="4533106" y="2932906"/>
            <a:ext cx="4038600" cy="1588"/>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rot="16200000">
            <a:off x="5518666" y="2558534"/>
            <a:ext cx="19812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Larger times</a:t>
            </a:r>
            <a:endParaRPr lang="en-US" dirty="0"/>
          </a:p>
        </p:txBody>
      </p:sp>
      <p:sp>
        <p:nvSpPr>
          <p:cNvPr id="30" name="TextBox 29"/>
          <p:cNvSpPr txBox="1"/>
          <p:nvPr/>
        </p:nvSpPr>
        <p:spPr>
          <a:xfrm>
            <a:off x="2743200" y="6324600"/>
            <a:ext cx="38862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No experimental study to validate</a:t>
            </a:r>
            <a:endParaRPr lang="en-US" dirty="0"/>
          </a:p>
        </p:txBody>
      </p:sp>
      <p:pic>
        <p:nvPicPr>
          <p:cNvPr id="31" name="~PP846.WAV">
            <a:hlinkClick r:id="" action="ppaction://media"/>
          </p:cNvPr>
          <p:cNvPicPr>
            <a:picLocks noRot="1" noChangeAspect="1"/>
          </p:cNvPicPr>
          <p:nvPr>
            <a:wavAudioFile r:embed="rId2" name="~PP846.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4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5" fill="hold" display="0">
                  <p:stCondLst>
                    <p:cond delay="indefinite"/>
                  </p:stCondLst>
                  <p:endCondLst>
                    <p:cond evt="onPrev" delay="0">
                      <p:tgtEl>
                        <p:sldTgt/>
                      </p:tgtEl>
                    </p:cond>
                    <p:cond evt="onStopAudio" delay="0">
                      <p:tgtEl>
                        <p:sldTgt/>
                      </p:tgtEl>
                    </p:cond>
                  </p:endCondLst>
                </p:cTn>
                <p:tgtEl>
                  <p:spTgt spid="31"/>
                </p:tgtEl>
              </p:cMediaNode>
            </p:audio>
          </p:childTnLst>
        </p:cTn>
      </p:par>
    </p:tnLst>
    <p:bldLst>
      <p:bldP spid="23" grpId="0" animBg="1"/>
      <p:bldP spid="24" grpId="0" animBg="1"/>
      <p:bldP spid="29" grpId="0" animBg="1"/>
      <p:bldP spid="3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D6FF04E9-68B2-4FA8-A202-8FBC91C63E7A}" type="slidenum">
              <a:rPr lang="en-US"/>
              <a:pPr/>
              <a:t>50</a:t>
            </a:fld>
            <a:endParaRPr lang="en-US"/>
          </a:p>
        </p:txBody>
      </p:sp>
      <p:sp>
        <p:nvSpPr>
          <p:cNvPr id="1139714" name="Rectangle 2"/>
          <p:cNvSpPr>
            <a:spLocks noGrp="1" noChangeArrowheads="1"/>
          </p:cNvSpPr>
          <p:nvPr>
            <p:ph type="title"/>
          </p:nvPr>
        </p:nvSpPr>
        <p:spPr/>
        <p:txBody>
          <a:bodyPr>
            <a:normAutofit fontScale="90000"/>
          </a:bodyPr>
          <a:lstStyle/>
          <a:p>
            <a:r>
              <a:rPr lang="en-US" dirty="0" smtClean="0"/>
              <a:t>General Process Migration and Replication</a:t>
            </a:r>
            <a:endParaRPr lang="en-US" dirty="0"/>
          </a:p>
        </p:txBody>
      </p:sp>
      <p:pic>
        <p:nvPicPr>
          <p:cNvPr id="1139715" name="Picture 3"/>
          <p:cNvPicPr>
            <a:picLocks noChangeArrowheads="1"/>
          </p:cNvPicPr>
          <p:nvPr/>
        </p:nvPicPr>
        <p:blipFill>
          <a:blip r:embed="rId4" cstate="print"/>
          <a:srcRect/>
          <a:stretch>
            <a:fillRect/>
          </a:stretch>
        </p:blipFill>
        <p:spPr bwMode="auto">
          <a:xfrm>
            <a:off x="1331913" y="1990725"/>
            <a:ext cx="6527800" cy="4622800"/>
          </a:xfrm>
          <a:prstGeom prst="rect">
            <a:avLst/>
          </a:prstGeom>
          <a:noFill/>
          <a:ln w="12700">
            <a:noFill/>
            <a:miter lim="800000"/>
            <a:headEnd/>
            <a:tailEnd/>
          </a:ln>
          <a:effectLst/>
        </p:spPr>
      </p:pic>
      <p:sp>
        <p:nvSpPr>
          <p:cNvPr id="1139716" name="Text Box 4"/>
          <p:cNvSpPr txBox="1">
            <a:spLocks noChangeArrowheads="1"/>
          </p:cNvSpPr>
          <p:nvPr/>
        </p:nvSpPr>
        <p:spPr bwMode="auto">
          <a:xfrm>
            <a:off x="3552825" y="2176463"/>
            <a:ext cx="2093913" cy="1114425"/>
          </a:xfrm>
          <a:prstGeom prst="rect">
            <a:avLst/>
          </a:prstGeom>
          <a:solidFill>
            <a:schemeClr val="bg1"/>
          </a:solidFill>
          <a:ln w="9525">
            <a:noFill/>
            <a:miter lim="800000"/>
            <a:headEnd/>
            <a:tailEnd/>
          </a:ln>
          <a:effectLst/>
        </p:spPr>
        <p:txBody>
          <a:bodyPr>
            <a:spAutoFit/>
          </a:bodyPr>
          <a:lstStyle/>
          <a:p>
            <a:pPr>
              <a:lnSpc>
                <a:spcPct val="60000"/>
              </a:lnSpc>
            </a:pPr>
            <a:r>
              <a:rPr lang="en-US">
                <a:solidFill>
                  <a:srgbClr val="FF0000"/>
                </a:solidFill>
              </a:rPr>
              <a:t>e.g.</a:t>
            </a:r>
          </a:p>
          <a:p>
            <a:pPr>
              <a:lnSpc>
                <a:spcPct val="60000"/>
              </a:lnSpc>
            </a:pPr>
            <a:r>
              <a:rPr lang="en-US">
                <a:solidFill>
                  <a:srgbClr val="FF0000"/>
                </a:solidFill>
              </a:rPr>
              <a:t>Process</a:t>
            </a:r>
          </a:p>
          <a:p>
            <a:pPr>
              <a:lnSpc>
                <a:spcPct val="60000"/>
              </a:lnSpc>
            </a:pPr>
            <a:r>
              <a:rPr lang="en-US">
                <a:solidFill>
                  <a:srgbClr val="FF0000"/>
                </a:solidFill>
              </a:rPr>
              <a:t>Migration</a:t>
            </a:r>
          </a:p>
        </p:txBody>
      </p:sp>
      <p:pic>
        <p:nvPicPr>
          <p:cNvPr id="7" name="~PP290.WAV">
            <a:hlinkClick r:id="" action="ppaction://media"/>
          </p:cNvPr>
          <p:cNvPicPr>
            <a:picLocks noRot="1" noChangeAspect="1"/>
          </p:cNvPicPr>
          <p:nvPr>
            <a:wavAudioFile r:embed="rId1" name="~PP290.WAV"/>
          </p:nvPr>
        </p:nvPicPr>
        <p:blipFill>
          <a:blip r:embed="rId5" cstate="print"/>
          <a:stretch>
            <a:fillRect/>
          </a:stretch>
        </p:blipFill>
        <p:spPr>
          <a:xfrm>
            <a:off x="8724900" y="6438900"/>
            <a:ext cx="304800" cy="304800"/>
          </a:xfrm>
          <a:prstGeom prst="rect">
            <a:avLst/>
          </a:prstGeom>
        </p:spPr>
      </p:pic>
    </p:spTree>
  </p:cSld>
  <p:clrMapOvr>
    <a:masterClrMapping/>
  </p:clrMapOvr>
  <p:transition spd="slow" advTm="3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lide Number Placeholder 4"/>
          <p:cNvSpPr>
            <a:spLocks noGrp="1"/>
          </p:cNvSpPr>
          <p:nvPr>
            <p:ph type="sldNum" sz="quarter" idx="12"/>
          </p:nvPr>
        </p:nvSpPr>
        <p:spPr/>
        <p:txBody>
          <a:bodyPr/>
          <a:lstStyle/>
          <a:p>
            <a:fld id="{EAA509B5-688D-4C92-B7D6-CE969178C90C}" type="slidenum">
              <a:rPr lang="en-US"/>
              <a:pPr/>
              <a:t>51</a:t>
            </a:fld>
            <a:endParaRPr lang="en-US" dirty="0"/>
          </a:p>
        </p:txBody>
      </p:sp>
      <p:sp>
        <p:nvSpPr>
          <p:cNvPr id="1136642" name="Rectangle 2"/>
          <p:cNvSpPr>
            <a:spLocks noGrp="1" noChangeArrowheads="1"/>
          </p:cNvSpPr>
          <p:nvPr>
            <p:ph type="title"/>
          </p:nvPr>
        </p:nvSpPr>
        <p:spPr/>
        <p:txBody>
          <a:bodyPr/>
          <a:lstStyle/>
          <a:p>
            <a:r>
              <a:rPr lang="en-US" dirty="0" smtClean="0"/>
              <a:t>General Logging Approach</a:t>
            </a:r>
            <a:endParaRPr lang="en-US" dirty="0"/>
          </a:p>
        </p:txBody>
      </p:sp>
      <p:sp>
        <p:nvSpPr>
          <p:cNvPr id="1136643" name="Rectangle 3"/>
          <p:cNvSpPr>
            <a:spLocks noChangeArrowheads="1"/>
          </p:cNvSpPr>
          <p:nvPr/>
        </p:nvSpPr>
        <p:spPr bwMode="auto">
          <a:xfrm>
            <a:off x="3609975" y="2998788"/>
            <a:ext cx="1498600" cy="952500"/>
          </a:xfrm>
          <a:prstGeom prst="rect">
            <a:avLst/>
          </a:prstGeom>
          <a:noFill/>
          <a:ln w="9525">
            <a:solidFill>
              <a:schemeClr val="tx1"/>
            </a:solidFill>
            <a:miter lim="800000"/>
            <a:headEnd/>
            <a:tailEnd/>
          </a:ln>
          <a:effectLst/>
        </p:spPr>
        <p:txBody>
          <a:bodyPr wrap="none" anchor="ctr">
            <a:spAutoFit/>
          </a:bodyPr>
          <a:lstStyle/>
          <a:p>
            <a:endParaRPr lang="en-US"/>
          </a:p>
        </p:txBody>
      </p:sp>
      <p:sp>
        <p:nvSpPr>
          <p:cNvPr id="1136644" name="Text Box 4"/>
          <p:cNvSpPr txBox="1">
            <a:spLocks noChangeArrowheads="1"/>
          </p:cNvSpPr>
          <p:nvPr/>
        </p:nvSpPr>
        <p:spPr bwMode="auto">
          <a:xfrm>
            <a:off x="3816894" y="2997300"/>
            <a:ext cx="1059906" cy="307777"/>
          </a:xfrm>
          <a:prstGeom prst="rect">
            <a:avLst/>
          </a:prstGeom>
          <a:noFill/>
          <a:ln w="9525">
            <a:noFill/>
            <a:miter lim="800000"/>
            <a:headEnd/>
            <a:tailEnd/>
          </a:ln>
          <a:effectLst/>
        </p:spPr>
        <p:txBody>
          <a:bodyPr wrap="none" anchor="ctr">
            <a:spAutoFit/>
          </a:bodyPr>
          <a:lstStyle/>
          <a:p>
            <a:r>
              <a:rPr lang="en-US" sz="1400" dirty="0"/>
              <a:t>Program </a:t>
            </a:r>
            <a:r>
              <a:rPr lang="en-US" sz="1400" dirty="0" smtClean="0"/>
              <a:t>1</a:t>
            </a:r>
            <a:endParaRPr lang="en-US" sz="1400" dirty="0"/>
          </a:p>
        </p:txBody>
      </p:sp>
      <p:sp>
        <p:nvSpPr>
          <p:cNvPr id="1136645" name="Rectangle 5"/>
          <p:cNvSpPr>
            <a:spLocks noChangeArrowheads="1"/>
          </p:cNvSpPr>
          <p:nvPr/>
        </p:nvSpPr>
        <p:spPr bwMode="auto">
          <a:xfrm>
            <a:off x="3495675" y="4929188"/>
            <a:ext cx="1778000" cy="952500"/>
          </a:xfrm>
          <a:prstGeom prst="rect">
            <a:avLst/>
          </a:prstGeom>
          <a:noFill/>
          <a:ln w="9525">
            <a:solidFill>
              <a:schemeClr val="tx1"/>
            </a:solidFill>
            <a:miter lim="800000"/>
            <a:headEnd/>
            <a:tailEnd/>
          </a:ln>
          <a:effectLst/>
        </p:spPr>
        <p:txBody>
          <a:bodyPr anchor="ctr">
            <a:spAutoFit/>
          </a:bodyPr>
          <a:lstStyle/>
          <a:p>
            <a:endParaRPr lang="en-US"/>
          </a:p>
        </p:txBody>
      </p:sp>
      <p:sp>
        <p:nvSpPr>
          <p:cNvPr id="1136646" name="Text Box 6"/>
          <p:cNvSpPr txBox="1">
            <a:spLocks noChangeArrowheads="1"/>
          </p:cNvSpPr>
          <p:nvPr/>
        </p:nvSpPr>
        <p:spPr bwMode="auto">
          <a:xfrm>
            <a:off x="3505200" y="4876800"/>
            <a:ext cx="2133599" cy="307777"/>
          </a:xfrm>
          <a:prstGeom prst="rect">
            <a:avLst/>
          </a:prstGeom>
          <a:noFill/>
          <a:ln w="9525">
            <a:noFill/>
            <a:miter lim="800000"/>
            <a:headEnd/>
            <a:tailEnd/>
          </a:ln>
          <a:effectLst/>
        </p:spPr>
        <p:txBody>
          <a:bodyPr wrap="square" anchor="ctr">
            <a:spAutoFit/>
          </a:bodyPr>
          <a:lstStyle/>
          <a:p>
            <a:r>
              <a:rPr lang="en-US" sz="1400" dirty="0"/>
              <a:t>User Interface </a:t>
            </a:r>
            <a:r>
              <a:rPr lang="en-US" sz="1400" dirty="0" smtClean="0"/>
              <a:t>1</a:t>
            </a:r>
            <a:endParaRPr lang="en-US" sz="1400" dirty="0"/>
          </a:p>
        </p:txBody>
      </p:sp>
      <p:sp>
        <p:nvSpPr>
          <p:cNvPr id="1136647" name="Line 7"/>
          <p:cNvSpPr>
            <a:spLocks noChangeShapeType="1"/>
          </p:cNvSpPr>
          <p:nvPr/>
        </p:nvSpPr>
        <p:spPr bwMode="auto">
          <a:xfrm>
            <a:off x="4378325" y="3951288"/>
            <a:ext cx="0" cy="977900"/>
          </a:xfrm>
          <a:prstGeom prst="line">
            <a:avLst/>
          </a:prstGeom>
          <a:noFill/>
          <a:ln w="9525">
            <a:solidFill>
              <a:schemeClr val="tx1"/>
            </a:solidFill>
            <a:round/>
            <a:headEnd/>
            <a:tailEnd/>
          </a:ln>
          <a:effectLst/>
        </p:spPr>
        <p:txBody>
          <a:bodyPr wrap="none" anchor="ctr">
            <a:spAutoFit/>
          </a:bodyPr>
          <a:lstStyle/>
          <a:p>
            <a:endParaRPr lang="en-US"/>
          </a:p>
        </p:txBody>
      </p:sp>
      <p:grpSp>
        <p:nvGrpSpPr>
          <p:cNvPr id="2" name="Group 8"/>
          <p:cNvGrpSpPr>
            <a:grpSpLocks/>
          </p:cNvGrpSpPr>
          <p:nvPr/>
        </p:nvGrpSpPr>
        <p:grpSpPr bwMode="auto">
          <a:xfrm>
            <a:off x="3173413" y="3951288"/>
            <a:ext cx="1204912" cy="977900"/>
            <a:chOff x="1280" y="2644"/>
            <a:chExt cx="759" cy="616"/>
          </a:xfrm>
        </p:grpSpPr>
        <p:grpSp>
          <p:nvGrpSpPr>
            <p:cNvPr id="3" name="Group 9"/>
            <p:cNvGrpSpPr>
              <a:grpSpLocks/>
            </p:cNvGrpSpPr>
            <p:nvPr/>
          </p:nvGrpSpPr>
          <p:grpSpPr bwMode="auto">
            <a:xfrm>
              <a:off x="1280" y="2819"/>
              <a:ext cx="685" cy="250"/>
              <a:chOff x="1280" y="2819"/>
              <a:chExt cx="685" cy="250"/>
            </a:xfrm>
          </p:grpSpPr>
          <p:sp>
            <p:nvSpPr>
              <p:cNvPr id="1136650" name="Rectangle 10"/>
              <p:cNvSpPr>
                <a:spLocks noChangeArrowheads="1"/>
              </p:cNvSpPr>
              <p:nvPr/>
            </p:nvSpPr>
            <p:spPr bwMode="auto">
              <a:xfrm>
                <a:off x="1752" y="2875"/>
                <a:ext cx="187" cy="148"/>
              </a:xfrm>
              <a:prstGeom prst="rect">
                <a:avLst/>
              </a:prstGeom>
              <a:solidFill>
                <a:schemeClr val="accent2"/>
              </a:solidFill>
              <a:ln w="9525">
                <a:solidFill>
                  <a:schemeClr val="tx1"/>
                </a:solidFill>
                <a:miter lim="800000"/>
                <a:headEnd/>
                <a:tailEnd/>
              </a:ln>
              <a:effectLst/>
            </p:spPr>
            <p:txBody>
              <a:bodyPr anchor="ctr">
                <a:spAutoFit/>
              </a:bodyPr>
              <a:lstStyle/>
              <a:p>
                <a:endParaRPr lang="en-US"/>
              </a:p>
            </p:txBody>
          </p:sp>
          <p:sp>
            <p:nvSpPr>
              <p:cNvPr id="1136651" name="Text Box 11"/>
              <p:cNvSpPr txBox="1">
                <a:spLocks noChangeArrowheads="1"/>
              </p:cNvSpPr>
              <p:nvPr/>
            </p:nvSpPr>
            <p:spPr bwMode="auto">
              <a:xfrm>
                <a:off x="1280" y="2819"/>
                <a:ext cx="472" cy="250"/>
              </a:xfrm>
              <a:prstGeom prst="rect">
                <a:avLst/>
              </a:prstGeom>
              <a:noFill/>
              <a:ln w="9525">
                <a:noFill/>
                <a:miter lim="800000"/>
                <a:headEnd/>
                <a:tailEnd/>
              </a:ln>
              <a:effectLst/>
            </p:spPr>
            <p:txBody>
              <a:bodyPr wrap="none" anchor="ctr">
                <a:spAutoFit/>
              </a:bodyPr>
              <a:lstStyle/>
              <a:p>
                <a:r>
                  <a:rPr lang="en-US" sz="2000"/>
                  <a:t>Draw</a:t>
                </a:r>
              </a:p>
            </p:txBody>
          </p:sp>
          <p:sp>
            <p:nvSpPr>
              <p:cNvPr id="1136652" name="Rectangle 12"/>
              <p:cNvSpPr>
                <a:spLocks noChangeArrowheads="1"/>
              </p:cNvSpPr>
              <p:nvPr/>
            </p:nvSpPr>
            <p:spPr bwMode="auto">
              <a:xfrm>
                <a:off x="1304" y="2845"/>
                <a:ext cx="661" cy="194"/>
              </a:xfrm>
              <a:prstGeom prst="rect">
                <a:avLst/>
              </a:prstGeom>
              <a:noFill/>
              <a:ln w="9525">
                <a:solidFill>
                  <a:schemeClr val="tx1"/>
                </a:solidFill>
                <a:miter lim="800000"/>
                <a:headEnd/>
                <a:tailEnd/>
              </a:ln>
              <a:effectLst/>
            </p:spPr>
            <p:txBody>
              <a:bodyPr anchor="ctr">
                <a:spAutoFit/>
              </a:bodyPr>
              <a:lstStyle/>
              <a:p>
                <a:endParaRPr lang="en-US"/>
              </a:p>
            </p:txBody>
          </p:sp>
        </p:grpSp>
        <p:sp>
          <p:nvSpPr>
            <p:cNvPr id="1136653" name="Line 13"/>
            <p:cNvSpPr>
              <a:spLocks noChangeShapeType="1"/>
            </p:cNvSpPr>
            <p:nvPr/>
          </p:nvSpPr>
          <p:spPr bwMode="auto">
            <a:xfrm>
              <a:off x="2039" y="2644"/>
              <a:ext cx="0" cy="616"/>
            </a:xfrm>
            <a:prstGeom prst="line">
              <a:avLst/>
            </a:prstGeom>
            <a:noFill/>
            <a:ln w="9525">
              <a:solidFill>
                <a:srgbClr val="FF3300"/>
              </a:solidFill>
              <a:round/>
              <a:headEnd/>
              <a:tailEnd type="triangle" w="med" len="med"/>
            </a:ln>
            <a:effectLst/>
          </p:spPr>
          <p:txBody>
            <a:bodyPr wrap="none" anchor="ctr">
              <a:spAutoFit/>
            </a:bodyPr>
            <a:lstStyle/>
            <a:p>
              <a:endParaRPr lang="en-US"/>
            </a:p>
          </p:txBody>
        </p:sp>
      </p:grpSp>
      <p:grpSp>
        <p:nvGrpSpPr>
          <p:cNvPr id="4" name="Group 14"/>
          <p:cNvGrpSpPr>
            <a:grpSpLocks/>
          </p:cNvGrpSpPr>
          <p:nvPr/>
        </p:nvGrpSpPr>
        <p:grpSpPr bwMode="auto">
          <a:xfrm>
            <a:off x="1649413" y="4625975"/>
            <a:ext cx="1333500" cy="1319213"/>
            <a:chOff x="320" y="3069"/>
            <a:chExt cx="840" cy="831"/>
          </a:xfrm>
        </p:grpSpPr>
        <p:sp>
          <p:nvSpPr>
            <p:cNvPr id="1136655" name="Rectangle 15"/>
            <p:cNvSpPr>
              <a:spLocks noChangeArrowheads="1"/>
            </p:cNvSpPr>
            <p:nvPr/>
          </p:nvSpPr>
          <p:spPr bwMode="auto">
            <a:xfrm>
              <a:off x="320" y="3069"/>
              <a:ext cx="840" cy="831"/>
            </a:xfrm>
            <a:prstGeom prst="rect">
              <a:avLst/>
            </a:prstGeom>
            <a:noFill/>
            <a:ln w="9525">
              <a:solidFill>
                <a:schemeClr val="tx1"/>
              </a:solidFill>
              <a:miter lim="800000"/>
              <a:headEnd/>
              <a:tailEnd/>
            </a:ln>
            <a:effectLst/>
          </p:spPr>
          <p:txBody>
            <a:bodyPr anchor="ctr">
              <a:spAutoFit/>
            </a:bodyPr>
            <a:lstStyle/>
            <a:p>
              <a:endParaRPr lang="en-US"/>
            </a:p>
          </p:txBody>
        </p:sp>
        <p:sp>
          <p:nvSpPr>
            <p:cNvPr id="1136656" name="Text Box 16"/>
            <p:cNvSpPr txBox="1">
              <a:spLocks noChangeArrowheads="1"/>
            </p:cNvSpPr>
            <p:nvPr/>
          </p:nvSpPr>
          <p:spPr bwMode="auto">
            <a:xfrm>
              <a:off x="432" y="3164"/>
              <a:ext cx="635" cy="192"/>
            </a:xfrm>
            <a:prstGeom prst="rect">
              <a:avLst/>
            </a:prstGeom>
            <a:noFill/>
            <a:ln w="9525">
              <a:noFill/>
              <a:miter lim="800000"/>
              <a:headEnd/>
              <a:tailEnd/>
            </a:ln>
            <a:effectLst/>
          </p:spPr>
          <p:txBody>
            <a:bodyPr wrap="none" anchor="ctr">
              <a:spAutoFit/>
            </a:bodyPr>
            <a:lstStyle/>
            <a:p>
              <a:r>
                <a:rPr lang="en-US" sz="1400"/>
                <a:t>Output Log</a:t>
              </a:r>
            </a:p>
          </p:txBody>
        </p:sp>
      </p:grpSp>
      <p:grpSp>
        <p:nvGrpSpPr>
          <p:cNvPr id="5" name="Group 17"/>
          <p:cNvGrpSpPr>
            <a:grpSpLocks/>
          </p:cNvGrpSpPr>
          <p:nvPr/>
        </p:nvGrpSpPr>
        <p:grpSpPr bwMode="auto">
          <a:xfrm>
            <a:off x="1747838" y="5081588"/>
            <a:ext cx="2513012" cy="396875"/>
            <a:chOff x="382" y="3356"/>
            <a:chExt cx="1583" cy="250"/>
          </a:xfrm>
        </p:grpSpPr>
        <p:grpSp>
          <p:nvGrpSpPr>
            <p:cNvPr id="6" name="Group 18"/>
            <p:cNvGrpSpPr>
              <a:grpSpLocks/>
            </p:cNvGrpSpPr>
            <p:nvPr/>
          </p:nvGrpSpPr>
          <p:grpSpPr bwMode="auto">
            <a:xfrm>
              <a:off x="382" y="3356"/>
              <a:ext cx="685" cy="250"/>
              <a:chOff x="326" y="2569"/>
              <a:chExt cx="685" cy="250"/>
            </a:xfrm>
          </p:grpSpPr>
          <p:sp>
            <p:nvSpPr>
              <p:cNvPr id="1136659" name="Rectangle 19"/>
              <p:cNvSpPr>
                <a:spLocks noChangeArrowheads="1"/>
              </p:cNvSpPr>
              <p:nvPr/>
            </p:nvSpPr>
            <p:spPr bwMode="auto">
              <a:xfrm>
                <a:off x="798" y="2625"/>
                <a:ext cx="187" cy="148"/>
              </a:xfrm>
              <a:prstGeom prst="rect">
                <a:avLst/>
              </a:prstGeom>
              <a:solidFill>
                <a:schemeClr val="accent2"/>
              </a:solidFill>
              <a:ln w="9525">
                <a:solidFill>
                  <a:schemeClr val="tx1"/>
                </a:solidFill>
                <a:miter lim="800000"/>
                <a:headEnd/>
                <a:tailEnd/>
              </a:ln>
              <a:effectLst/>
            </p:spPr>
            <p:txBody>
              <a:bodyPr anchor="ctr">
                <a:spAutoFit/>
              </a:bodyPr>
              <a:lstStyle/>
              <a:p>
                <a:endParaRPr lang="en-US"/>
              </a:p>
            </p:txBody>
          </p:sp>
          <p:sp>
            <p:nvSpPr>
              <p:cNvPr id="1136660" name="Text Box 20"/>
              <p:cNvSpPr txBox="1">
                <a:spLocks noChangeArrowheads="1"/>
              </p:cNvSpPr>
              <p:nvPr/>
            </p:nvSpPr>
            <p:spPr bwMode="auto">
              <a:xfrm>
                <a:off x="326" y="2569"/>
                <a:ext cx="472" cy="250"/>
              </a:xfrm>
              <a:prstGeom prst="rect">
                <a:avLst/>
              </a:prstGeom>
              <a:noFill/>
              <a:ln w="9525">
                <a:noFill/>
                <a:miter lim="800000"/>
                <a:headEnd/>
                <a:tailEnd/>
              </a:ln>
              <a:effectLst/>
            </p:spPr>
            <p:txBody>
              <a:bodyPr wrap="none" anchor="ctr">
                <a:spAutoFit/>
              </a:bodyPr>
              <a:lstStyle/>
              <a:p>
                <a:r>
                  <a:rPr lang="en-US" sz="2000"/>
                  <a:t>Draw</a:t>
                </a:r>
              </a:p>
            </p:txBody>
          </p:sp>
          <p:sp>
            <p:nvSpPr>
              <p:cNvPr id="1136661" name="Rectangle 21"/>
              <p:cNvSpPr>
                <a:spLocks noChangeArrowheads="1"/>
              </p:cNvSpPr>
              <p:nvPr/>
            </p:nvSpPr>
            <p:spPr bwMode="auto">
              <a:xfrm>
                <a:off x="350" y="2595"/>
                <a:ext cx="661" cy="194"/>
              </a:xfrm>
              <a:prstGeom prst="rect">
                <a:avLst/>
              </a:prstGeom>
              <a:noFill/>
              <a:ln w="9525">
                <a:solidFill>
                  <a:schemeClr val="tx1"/>
                </a:solidFill>
                <a:miter lim="800000"/>
                <a:headEnd/>
                <a:tailEnd/>
              </a:ln>
              <a:effectLst/>
            </p:spPr>
            <p:txBody>
              <a:bodyPr anchor="ctr">
                <a:spAutoFit/>
              </a:bodyPr>
              <a:lstStyle/>
              <a:p>
                <a:endParaRPr lang="en-US"/>
              </a:p>
            </p:txBody>
          </p:sp>
        </p:grpSp>
        <p:sp>
          <p:nvSpPr>
            <p:cNvPr id="1136662" name="Rectangle 22"/>
            <p:cNvSpPr>
              <a:spLocks noChangeArrowheads="1"/>
            </p:cNvSpPr>
            <p:nvPr/>
          </p:nvSpPr>
          <p:spPr bwMode="auto">
            <a:xfrm>
              <a:off x="1778" y="3458"/>
              <a:ext cx="187" cy="148"/>
            </a:xfrm>
            <a:prstGeom prst="rect">
              <a:avLst/>
            </a:prstGeom>
            <a:solidFill>
              <a:schemeClr val="accent2"/>
            </a:solidFill>
            <a:ln w="9525">
              <a:solidFill>
                <a:schemeClr val="tx1"/>
              </a:solidFill>
              <a:miter lim="800000"/>
              <a:headEnd/>
              <a:tailEnd/>
            </a:ln>
            <a:effectLst/>
          </p:spPr>
          <p:txBody>
            <a:bodyPr anchor="ctr">
              <a:spAutoFit/>
            </a:bodyPr>
            <a:lstStyle/>
            <a:p>
              <a:endParaRPr lang="en-US"/>
            </a:p>
          </p:txBody>
        </p:sp>
      </p:grpSp>
      <p:grpSp>
        <p:nvGrpSpPr>
          <p:cNvPr id="7" name="Group 23"/>
          <p:cNvGrpSpPr>
            <a:grpSpLocks/>
          </p:cNvGrpSpPr>
          <p:nvPr/>
        </p:nvGrpSpPr>
        <p:grpSpPr bwMode="auto">
          <a:xfrm>
            <a:off x="3173413" y="3951288"/>
            <a:ext cx="1204912" cy="977900"/>
            <a:chOff x="1280" y="2644"/>
            <a:chExt cx="759" cy="616"/>
          </a:xfrm>
        </p:grpSpPr>
        <p:grpSp>
          <p:nvGrpSpPr>
            <p:cNvPr id="8" name="Group 24"/>
            <p:cNvGrpSpPr>
              <a:grpSpLocks/>
            </p:cNvGrpSpPr>
            <p:nvPr/>
          </p:nvGrpSpPr>
          <p:grpSpPr bwMode="auto">
            <a:xfrm>
              <a:off x="1280" y="2819"/>
              <a:ext cx="685" cy="250"/>
              <a:chOff x="302" y="2941"/>
              <a:chExt cx="685" cy="250"/>
            </a:xfrm>
          </p:grpSpPr>
          <p:sp>
            <p:nvSpPr>
              <p:cNvPr id="1136665" name="Oval 25"/>
              <p:cNvSpPr>
                <a:spLocks noChangeArrowheads="1"/>
              </p:cNvSpPr>
              <p:nvPr/>
            </p:nvSpPr>
            <p:spPr bwMode="auto">
              <a:xfrm>
                <a:off x="782" y="2983"/>
                <a:ext cx="155" cy="157"/>
              </a:xfrm>
              <a:prstGeom prst="ellipse">
                <a:avLst/>
              </a:prstGeom>
              <a:solidFill>
                <a:srgbClr val="FF3300"/>
              </a:solidFill>
              <a:ln w="9525">
                <a:solidFill>
                  <a:schemeClr val="tx1"/>
                </a:solidFill>
                <a:round/>
                <a:headEnd/>
                <a:tailEnd/>
              </a:ln>
              <a:effectLst/>
            </p:spPr>
            <p:txBody>
              <a:bodyPr wrap="none" anchor="ctr">
                <a:spAutoFit/>
              </a:bodyPr>
              <a:lstStyle/>
              <a:p>
                <a:endParaRPr lang="en-US"/>
              </a:p>
            </p:txBody>
          </p:sp>
          <p:sp>
            <p:nvSpPr>
              <p:cNvPr id="1136666" name="Text Box 26"/>
              <p:cNvSpPr txBox="1">
                <a:spLocks noChangeArrowheads="1"/>
              </p:cNvSpPr>
              <p:nvPr/>
            </p:nvSpPr>
            <p:spPr bwMode="auto">
              <a:xfrm>
                <a:off x="302" y="2941"/>
                <a:ext cx="472" cy="250"/>
              </a:xfrm>
              <a:prstGeom prst="rect">
                <a:avLst/>
              </a:prstGeom>
              <a:noFill/>
              <a:ln w="9525">
                <a:noFill/>
                <a:miter lim="800000"/>
                <a:headEnd/>
                <a:tailEnd/>
              </a:ln>
              <a:effectLst/>
            </p:spPr>
            <p:txBody>
              <a:bodyPr wrap="none" anchor="ctr">
                <a:spAutoFit/>
              </a:bodyPr>
              <a:lstStyle/>
              <a:p>
                <a:r>
                  <a:rPr lang="en-US" sz="2000"/>
                  <a:t>Draw</a:t>
                </a:r>
              </a:p>
            </p:txBody>
          </p:sp>
          <p:sp>
            <p:nvSpPr>
              <p:cNvPr id="1136667" name="Rectangle 27"/>
              <p:cNvSpPr>
                <a:spLocks noChangeArrowheads="1"/>
              </p:cNvSpPr>
              <p:nvPr/>
            </p:nvSpPr>
            <p:spPr bwMode="auto">
              <a:xfrm>
                <a:off x="326" y="2967"/>
                <a:ext cx="661" cy="194"/>
              </a:xfrm>
              <a:prstGeom prst="rect">
                <a:avLst/>
              </a:prstGeom>
              <a:noFill/>
              <a:ln w="9525">
                <a:solidFill>
                  <a:schemeClr val="tx1"/>
                </a:solidFill>
                <a:miter lim="800000"/>
                <a:headEnd/>
                <a:tailEnd/>
              </a:ln>
              <a:effectLst/>
            </p:spPr>
            <p:txBody>
              <a:bodyPr anchor="ctr">
                <a:spAutoFit/>
              </a:bodyPr>
              <a:lstStyle/>
              <a:p>
                <a:endParaRPr lang="en-US"/>
              </a:p>
            </p:txBody>
          </p:sp>
        </p:grpSp>
        <p:sp>
          <p:nvSpPr>
            <p:cNvPr id="1136668" name="Line 28"/>
            <p:cNvSpPr>
              <a:spLocks noChangeShapeType="1"/>
            </p:cNvSpPr>
            <p:nvPr/>
          </p:nvSpPr>
          <p:spPr bwMode="auto">
            <a:xfrm>
              <a:off x="2039" y="2644"/>
              <a:ext cx="0" cy="616"/>
            </a:xfrm>
            <a:prstGeom prst="line">
              <a:avLst/>
            </a:prstGeom>
            <a:noFill/>
            <a:ln w="9525">
              <a:solidFill>
                <a:srgbClr val="FF3300"/>
              </a:solidFill>
              <a:round/>
              <a:headEnd/>
              <a:tailEnd type="triangle" w="med" len="med"/>
            </a:ln>
            <a:effectLst/>
          </p:spPr>
          <p:txBody>
            <a:bodyPr wrap="none" anchor="ctr">
              <a:spAutoFit/>
            </a:bodyPr>
            <a:lstStyle/>
            <a:p>
              <a:endParaRPr lang="en-US"/>
            </a:p>
          </p:txBody>
        </p:sp>
      </p:grpSp>
      <p:grpSp>
        <p:nvGrpSpPr>
          <p:cNvPr id="9" name="Group 29"/>
          <p:cNvGrpSpPr>
            <a:grpSpLocks/>
          </p:cNvGrpSpPr>
          <p:nvPr/>
        </p:nvGrpSpPr>
        <p:grpSpPr bwMode="auto">
          <a:xfrm>
            <a:off x="1747838" y="5399088"/>
            <a:ext cx="2759075" cy="396875"/>
            <a:chOff x="382" y="3556"/>
            <a:chExt cx="1738" cy="250"/>
          </a:xfrm>
        </p:grpSpPr>
        <p:grpSp>
          <p:nvGrpSpPr>
            <p:cNvPr id="10" name="Group 30"/>
            <p:cNvGrpSpPr>
              <a:grpSpLocks/>
            </p:cNvGrpSpPr>
            <p:nvPr/>
          </p:nvGrpSpPr>
          <p:grpSpPr bwMode="auto">
            <a:xfrm>
              <a:off x="382" y="3556"/>
              <a:ext cx="685" cy="250"/>
              <a:chOff x="302" y="2941"/>
              <a:chExt cx="685" cy="250"/>
            </a:xfrm>
          </p:grpSpPr>
          <p:sp>
            <p:nvSpPr>
              <p:cNvPr id="1136671" name="Oval 31"/>
              <p:cNvSpPr>
                <a:spLocks noChangeArrowheads="1"/>
              </p:cNvSpPr>
              <p:nvPr/>
            </p:nvSpPr>
            <p:spPr bwMode="auto">
              <a:xfrm>
                <a:off x="782" y="2983"/>
                <a:ext cx="155" cy="157"/>
              </a:xfrm>
              <a:prstGeom prst="ellipse">
                <a:avLst/>
              </a:prstGeom>
              <a:solidFill>
                <a:srgbClr val="FF3300"/>
              </a:solidFill>
              <a:ln w="9525">
                <a:solidFill>
                  <a:schemeClr val="tx1"/>
                </a:solidFill>
                <a:round/>
                <a:headEnd/>
                <a:tailEnd/>
              </a:ln>
              <a:effectLst/>
            </p:spPr>
            <p:txBody>
              <a:bodyPr wrap="none" anchor="ctr">
                <a:spAutoFit/>
              </a:bodyPr>
              <a:lstStyle/>
              <a:p>
                <a:endParaRPr lang="en-US"/>
              </a:p>
            </p:txBody>
          </p:sp>
          <p:sp>
            <p:nvSpPr>
              <p:cNvPr id="1136672" name="Text Box 32"/>
              <p:cNvSpPr txBox="1">
                <a:spLocks noChangeArrowheads="1"/>
              </p:cNvSpPr>
              <p:nvPr/>
            </p:nvSpPr>
            <p:spPr bwMode="auto">
              <a:xfrm>
                <a:off x="302" y="2941"/>
                <a:ext cx="472" cy="250"/>
              </a:xfrm>
              <a:prstGeom prst="rect">
                <a:avLst/>
              </a:prstGeom>
              <a:noFill/>
              <a:ln w="9525">
                <a:noFill/>
                <a:miter lim="800000"/>
                <a:headEnd/>
                <a:tailEnd/>
              </a:ln>
              <a:effectLst/>
            </p:spPr>
            <p:txBody>
              <a:bodyPr wrap="none" anchor="ctr">
                <a:spAutoFit/>
              </a:bodyPr>
              <a:lstStyle/>
              <a:p>
                <a:r>
                  <a:rPr lang="en-US" sz="2000"/>
                  <a:t>Draw</a:t>
                </a:r>
              </a:p>
            </p:txBody>
          </p:sp>
          <p:sp>
            <p:nvSpPr>
              <p:cNvPr id="1136673" name="Rectangle 33"/>
              <p:cNvSpPr>
                <a:spLocks noChangeArrowheads="1"/>
              </p:cNvSpPr>
              <p:nvPr/>
            </p:nvSpPr>
            <p:spPr bwMode="auto">
              <a:xfrm>
                <a:off x="326" y="2967"/>
                <a:ext cx="661" cy="194"/>
              </a:xfrm>
              <a:prstGeom prst="rect">
                <a:avLst/>
              </a:prstGeom>
              <a:noFill/>
              <a:ln w="9525">
                <a:solidFill>
                  <a:schemeClr val="tx1"/>
                </a:solidFill>
                <a:miter lim="800000"/>
                <a:headEnd/>
                <a:tailEnd/>
              </a:ln>
              <a:effectLst/>
            </p:spPr>
            <p:txBody>
              <a:bodyPr anchor="ctr">
                <a:spAutoFit/>
              </a:bodyPr>
              <a:lstStyle/>
              <a:p>
                <a:endParaRPr lang="en-US"/>
              </a:p>
            </p:txBody>
          </p:sp>
        </p:grpSp>
        <p:sp>
          <p:nvSpPr>
            <p:cNvPr id="1136674" name="Oval 34"/>
            <p:cNvSpPr>
              <a:spLocks noChangeArrowheads="1"/>
            </p:cNvSpPr>
            <p:nvPr/>
          </p:nvSpPr>
          <p:spPr bwMode="auto">
            <a:xfrm>
              <a:off x="1965" y="3619"/>
              <a:ext cx="155" cy="157"/>
            </a:xfrm>
            <a:prstGeom prst="ellipse">
              <a:avLst/>
            </a:prstGeom>
            <a:solidFill>
              <a:srgbClr val="FF3300"/>
            </a:solidFill>
            <a:ln w="9525">
              <a:solidFill>
                <a:schemeClr val="tx1"/>
              </a:solidFill>
              <a:round/>
              <a:headEnd/>
              <a:tailEnd/>
            </a:ln>
            <a:effectLst/>
          </p:spPr>
          <p:txBody>
            <a:bodyPr wrap="none" anchor="ctr">
              <a:spAutoFit/>
            </a:bodyPr>
            <a:lstStyle/>
            <a:p>
              <a:endParaRPr lang="en-US"/>
            </a:p>
          </p:txBody>
        </p:sp>
      </p:grpSp>
      <p:grpSp>
        <p:nvGrpSpPr>
          <p:cNvPr id="11" name="Group 35"/>
          <p:cNvGrpSpPr>
            <a:grpSpLocks/>
          </p:cNvGrpSpPr>
          <p:nvPr/>
        </p:nvGrpSpPr>
        <p:grpSpPr bwMode="auto">
          <a:xfrm>
            <a:off x="5603875" y="4929188"/>
            <a:ext cx="1778000" cy="952500"/>
            <a:chOff x="2811" y="3260"/>
            <a:chExt cx="1120" cy="600"/>
          </a:xfrm>
        </p:grpSpPr>
        <p:sp>
          <p:nvSpPr>
            <p:cNvPr id="1136676" name="Rectangle 36"/>
            <p:cNvSpPr>
              <a:spLocks noChangeArrowheads="1"/>
            </p:cNvSpPr>
            <p:nvPr/>
          </p:nvSpPr>
          <p:spPr bwMode="auto">
            <a:xfrm>
              <a:off x="2811" y="3260"/>
              <a:ext cx="1120" cy="600"/>
            </a:xfrm>
            <a:prstGeom prst="rect">
              <a:avLst/>
            </a:prstGeom>
            <a:noFill/>
            <a:ln w="9525">
              <a:solidFill>
                <a:schemeClr val="tx1"/>
              </a:solidFill>
              <a:miter lim="800000"/>
              <a:headEnd/>
              <a:tailEnd/>
            </a:ln>
            <a:effectLst/>
          </p:spPr>
          <p:txBody>
            <a:bodyPr anchor="ctr">
              <a:spAutoFit/>
            </a:bodyPr>
            <a:lstStyle/>
            <a:p>
              <a:endParaRPr lang="en-US"/>
            </a:p>
          </p:txBody>
        </p:sp>
        <p:sp>
          <p:nvSpPr>
            <p:cNvPr id="1136677" name="Text Box 37"/>
            <p:cNvSpPr txBox="1">
              <a:spLocks noChangeArrowheads="1"/>
            </p:cNvSpPr>
            <p:nvPr/>
          </p:nvSpPr>
          <p:spPr bwMode="auto">
            <a:xfrm>
              <a:off x="2833" y="3275"/>
              <a:ext cx="974" cy="194"/>
            </a:xfrm>
            <a:prstGeom prst="rect">
              <a:avLst/>
            </a:prstGeom>
            <a:noFill/>
            <a:ln w="9525">
              <a:noFill/>
              <a:miter lim="800000"/>
              <a:headEnd/>
              <a:tailEnd/>
            </a:ln>
            <a:effectLst/>
          </p:spPr>
          <p:txBody>
            <a:bodyPr wrap="square" anchor="ctr">
              <a:spAutoFit/>
            </a:bodyPr>
            <a:lstStyle/>
            <a:p>
              <a:r>
                <a:rPr lang="en-US" sz="1400" dirty="0"/>
                <a:t>User Interface </a:t>
              </a:r>
              <a:r>
                <a:rPr lang="en-US" sz="1400" dirty="0" smtClean="0"/>
                <a:t>2</a:t>
              </a:r>
              <a:endParaRPr lang="en-US" sz="1400" dirty="0"/>
            </a:p>
          </p:txBody>
        </p:sp>
      </p:grpSp>
      <p:grpSp>
        <p:nvGrpSpPr>
          <p:cNvPr id="12" name="Group 38"/>
          <p:cNvGrpSpPr>
            <a:grpSpLocks/>
          </p:cNvGrpSpPr>
          <p:nvPr/>
        </p:nvGrpSpPr>
        <p:grpSpPr bwMode="auto">
          <a:xfrm>
            <a:off x="2982913" y="4318000"/>
            <a:ext cx="3530600" cy="611188"/>
            <a:chOff x="1160" y="2875"/>
            <a:chExt cx="2224" cy="385"/>
          </a:xfrm>
        </p:grpSpPr>
        <p:sp>
          <p:nvSpPr>
            <p:cNvPr id="1136679" name="Line 39"/>
            <p:cNvSpPr>
              <a:spLocks noChangeShapeType="1"/>
            </p:cNvSpPr>
            <p:nvPr/>
          </p:nvSpPr>
          <p:spPr bwMode="auto">
            <a:xfrm>
              <a:off x="3384" y="3164"/>
              <a:ext cx="0" cy="96"/>
            </a:xfrm>
            <a:prstGeom prst="line">
              <a:avLst/>
            </a:prstGeom>
            <a:noFill/>
            <a:ln w="9525">
              <a:solidFill>
                <a:srgbClr val="FF3300"/>
              </a:solidFill>
              <a:round/>
              <a:headEnd/>
              <a:tailEnd type="triangle" w="med" len="med"/>
            </a:ln>
            <a:effectLst/>
          </p:spPr>
          <p:txBody>
            <a:bodyPr anchor="ctr">
              <a:spAutoFit/>
            </a:bodyPr>
            <a:lstStyle/>
            <a:p>
              <a:endParaRPr lang="en-US"/>
            </a:p>
          </p:txBody>
        </p:sp>
        <p:sp>
          <p:nvSpPr>
            <p:cNvPr id="1136680" name="Line 40"/>
            <p:cNvSpPr>
              <a:spLocks noChangeShapeType="1"/>
            </p:cNvSpPr>
            <p:nvPr/>
          </p:nvSpPr>
          <p:spPr bwMode="auto">
            <a:xfrm flipH="1">
              <a:off x="1160" y="3164"/>
              <a:ext cx="2224" cy="0"/>
            </a:xfrm>
            <a:prstGeom prst="line">
              <a:avLst/>
            </a:prstGeom>
            <a:noFill/>
            <a:ln w="9525">
              <a:solidFill>
                <a:srgbClr val="FF3300"/>
              </a:solidFill>
              <a:round/>
              <a:headEnd/>
              <a:tailEnd/>
            </a:ln>
            <a:effectLst/>
          </p:spPr>
          <p:txBody>
            <a:bodyPr anchor="ctr">
              <a:spAutoFit/>
            </a:bodyPr>
            <a:lstStyle/>
            <a:p>
              <a:endParaRPr lang="en-US"/>
            </a:p>
          </p:txBody>
        </p:sp>
        <p:grpSp>
          <p:nvGrpSpPr>
            <p:cNvPr id="13" name="Group 41"/>
            <p:cNvGrpSpPr>
              <a:grpSpLocks/>
            </p:cNvGrpSpPr>
            <p:nvPr/>
          </p:nvGrpSpPr>
          <p:grpSpPr bwMode="auto">
            <a:xfrm>
              <a:off x="2675" y="2875"/>
              <a:ext cx="685" cy="250"/>
              <a:chOff x="326" y="2569"/>
              <a:chExt cx="685" cy="250"/>
            </a:xfrm>
          </p:grpSpPr>
          <p:sp>
            <p:nvSpPr>
              <p:cNvPr id="1136682" name="Rectangle 42"/>
              <p:cNvSpPr>
                <a:spLocks noChangeArrowheads="1"/>
              </p:cNvSpPr>
              <p:nvPr/>
            </p:nvSpPr>
            <p:spPr bwMode="auto">
              <a:xfrm>
                <a:off x="798" y="2625"/>
                <a:ext cx="187" cy="148"/>
              </a:xfrm>
              <a:prstGeom prst="rect">
                <a:avLst/>
              </a:prstGeom>
              <a:solidFill>
                <a:schemeClr val="accent2"/>
              </a:solidFill>
              <a:ln w="9525">
                <a:solidFill>
                  <a:schemeClr val="tx1"/>
                </a:solidFill>
                <a:miter lim="800000"/>
                <a:headEnd/>
                <a:tailEnd/>
              </a:ln>
              <a:effectLst/>
            </p:spPr>
            <p:txBody>
              <a:bodyPr anchor="ctr">
                <a:spAutoFit/>
              </a:bodyPr>
              <a:lstStyle/>
              <a:p>
                <a:endParaRPr lang="en-US"/>
              </a:p>
            </p:txBody>
          </p:sp>
          <p:sp>
            <p:nvSpPr>
              <p:cNvPr id="1136683" name="Text Box 43"/>
              <p:cNvSpPr txBox="1">
                <a:spLocks noChangeArrowheads="1"/>
              </p:cNvSpPr>
              <p:nvPr/>
            </p:nvSpPr>
            <p:spPr bwMode="auto">
              <a:xfrm>
                <a:off x="326" y="2569"/>
                <a:ext cx="472" cy="250"/>
              </a:xfrm>
              <a:prstGeom prst="rect">
                <a:avLst/>
              </a:prstGeom>
              <a:noFill/>
              <a:ln w="9525">
                <a:noFill/>
                <a:miter lim="800000"/>
                <a:headEnd/>
                <a:tailEnd/>
              </a:ln>
              <a:effectLst/>
            </p:spPr>
            <p:txBody>
              <a:bodyPr wrap="none" anchor="ctr">
                <a:spAutoFit/>
              </a:bodyPr>
              <a:lstStyle/>
              <a:p>
                <a:r>
                  <a:rPr lang="en-US" sz="2000"/>
                  <a:t>Draw</a:t>
                </a:r>
              </a:p>
            </p:txBody>
          </p:sp>
          <p:sp>
            <p:nvSpPr>
              <p:cNvPr id="1136684" name="Rectangle 44"/>
              <p:cNvSpPr>
                <a:spLocks noChangeArrowheads="1"/>
              </p:cNvSpPr>
              <p:nvPr/>
            </p:nvSpPr>
            <p:spPr bwMode="auto">
              <a:xfrm>
                <a:off x="350" y="2595"/>
                <a:ext cx="661" cy="194"/>
              </a:xfrm>
              <a:prstGeom prst="rect">
                <a:avLst/>
              </a:prstGeom>
              <a:noFill/>
              <a:ln w="9525">
                <a:solidFill>
                  <a:schemeClr val="tx1"/>
                </a:solidFill>
                <a:miter lim="800000"/>
                <a:headEnd/>
                <a:tailEnd/>
              </a:ln>
              <a:effectLst/>
            </p:spPr>
            <p:txBody>
              <a:bodyPr anchor="ctr">
                <a:spAutoFit/>
              </a:bodyPr>
              <a:lstStyle/>
              <a:p>
                <a:endParaRPr lang="en-US"/>
              </a:p>
            </p:txBody>
          </p:sp>
        </p:grpSp>
      </p:grpSp>
      <p:sp>
        <p:nvSpPr>
          <p:cNvPr id="1136685" name="Text Box 45"/>
          <p:cNvSpPr txBox="1">
            <a:spLocks noChangeArrowheads="1"/>
          </p:cNvSpPr>
          <p:nvPr/>
        </p:nvSpPr>
        <p:spPr bwMode="auto">
          <a:xfrm>
            <a:off x="2498724" y="2084388"/>
            <a:ext cx="4587875" cy="400110"/>
          </a:xfrm>
          <a:prstGeom prst="rect">
            <a:avLst/>
          </a:prstGeom>
          <a:noFill/>
          <a:ln w="9525">
            <a:noFill/>
            <a:miter lim="800000"/>
            <a:headEnd/>
            <a:tailEnd/>
          </a:ln>
          <a:effectLst/>
        </p:spPr>
        <p:txBody>
          <a:bodyPr wrap="square" anchor="ctr">
            <a:spAutoFit/>
          </a:bodyPr>
          <a:lstStyle/>
          <a:p>
            <a:r>
              <a:rPr lang="en-US" sz="2000" dirty="0"/>
              <a:t>Dynamic User Interface </a:t>
            </a:r>
            <a:r>
              <a:rPr lang="en-US" sz="2000" dirty="0" smtClean="0"/>
              <a:t>Replication</a:t>
            </a:r>
            <a:endParaRPr lang="en-US" sz="2000" dirty="0"/>
          </a:p>
        </p:txBody>
      </p:sp>
      <p:sp>
        <p:nvSpPr>
          <p:cNvPr id="1136686" name="Rectangle 46"/>
          <p:cNvSpPr>
            <a:spLocks noChangeArrowheads="1"/>
          </p:cNvSpPr>
          <p:nvPr/>
        </p:nvSpPr>
        <p:spPr bwMode="auto">
          <a:xfrm>
            <a:off x="6178550" y="5230813"/>
            <a:ext cx="296863" cy="234950"/>
          </a:xfrm>
          <a:prstGeom prst="rect">
            <a:avLst/>
          </a:prstGeom>
          <a:solidFill>
            <a:schemeClr val="accent2"/>
          </a:solidFill>
          <a:ln w="9525">
            <a:solidFill>
              <a:schemeClr val="tx1"/>
            </a:solidFill>
            <a:miter lim="800000"/>
            <a:headEnd/>
            <a:tailEnd/>
          </a:ln>
          <a:effectLst/>
        </p:spPr>
        <p:txBody>
          <a:bodyPr anchor="ctr">
            <a:spAutoFit/>
          </a:bodyPr>
          <a:lstStyle/>
          <a:p>
            <a:endParaRPr lang="en-US"/>
          </a:p>
        </p:txBody>
      </p:sp>
      <p:grpSp>
        <p:nvGrpSpPr>
          <p:cNvPr id="14" name="Group 47"/>
          <p:cNvGrpSpPr>
            <a:grpSpLocks/>
          </p:cNvGrpSpPr>
          <p:nvPr/>
        </p:nvGrpSpPr>
        <p:grpSpPr bwMode="auto">
          <a:xfrm>
            <a:off x="2982913" y="4318000"/>
            <a:ext cx="3530600" cy="611188"/>
            <a:chOff x="1160" y="2875"/>
            <a:chExt cx="2224" cy="385"/>
          </a:xfrm>
        </p:grpSpPr>
        <p:sp>
          <p:nvSpPr>
            <p:cNvPr id="1136688" name="Line 48"/>
            <p:cNvSpPr>
              <a:spLocks noChangeShapeType="1"/>
            </p:cNvSpPr>
            <p:nvPr/>
          </p:nvSpPr>
          <p:spPr bwMode="auto">
            <a:xfrm>
              <a:off x="3384" y="3164"/>
              <a:ext cx="0" cy="96"/>
            </a:xfrm>
            <a:prstGeom prst="line">
              <a:avLst/>
            </a:prstGeom>
            <a:noFill/>
            <a:ln w="9525">
              <a:solidFill>
                <a:srgbClr val="FF3300"/>
              </a:solidFill>
              <a:round/>
              <a:headEnd/>
              <a:tailEnd type="triangle" w="med" len="med"/>
            </a:ln>
            <a:effectLst/>
          </p:spPr>
          <p:txBody>
            <a:bodyPr anchor="ctr">
              <a:spAutoFit/>
            </a:bodyPr>
            <a:lstStyle/>
            <a:p>
              <a:endParaRPr lang="en-US"/>
            </a:p>
          </p:txBody>
        </p:sp>
        <p:sp>
          <p:nvSpPr>
            <p:cNvPr id="1136689" name="Line 49"/>
            <p:cNvSpPr>
              <a:spLocks noChangeShapeType="1"/>
            </p:cNvSpPr>
            <p:nvPr/>
          </p:nvSpPr>
          <p:spPr bwMode="auto">
            <a:xfrm flipH="1">
              <a:off x="1160" y="3164"/>
              <a:ext cx="2224" cy="0"/>
            </a:xfrm>
            <a:prstGeom prst="line">
              <a:avLst/>
            </a:prstGeom>
            <a:noFill/>
            <a:ln w="9525">
              <a:solidFill>
                <a:srgbClr val="FF3300"/>
              </a:solidFill>
              <a:round/>
              <a:headEnd/>
              <a:tailEnd/>
            </a:ln>
            <a:effectLst/>
          </p:spPr>
          <p:txBody>
            <a:bodyPr anchor="ctr">
              <a:spAutoFit/>
            </a:bodyPr>
            <a:lstStyle/>
            <a:p>
              <a:endParaRPr lang="en-US"/>
            </a:p>
          </p:txBody>
        </p:sp>
        <p:grpSp>
          <p:nvGrpSpPr>
            <p:cNvPr id="15" name="Group 50"/>
            <p:cNvGrpSpPr>
              <a:grpSpLocks/>
            </p:cNvGrpSpPr>
            <p:nvPr/>
          </p:nvGrpSpPr>
          <p:grpSpPr bwMode="auto">
            <a:xfrm>
              <a:off x="2675" y="2875"/>
              <a:ext cx="685" cy="250"/>
              <a:chOff x="302" y="2941"/>
              <a:chExt cx="685" cy="250"/>
            </a:xfrm>
          </p:grpSpPr>
          <p:sp>
            <p:nvSpPr>
              <p:cNvPr id="1136691" name="Oval 51"/>
              <p:cNvSpPr>
                <a:spLocks noChangeArrowheads="1"/>
              </p:cNvSpPr>
              <p:nvPr/>
            </p:nvSpPr>
            <p:spPr bwMode="auto">
              <a:xfrm>
                <a:off x="782" y="2983"/>
                <a:ext cx="155" cy="157"/>
              </a:xfrm>
              <a:prstGeom prst="ellipse">
                <a:avLst/>
              </a:prstGeom>
              <a:solidFill>
                <a:srgbClr val="FF3300"/>
              </a:solidFill>
              <a:ln w="9525">
                <a:solidFill>
                  <a:schemeClr val="tx1"/>
                </a:solidFill>
                <a:round/>
                <a:headEnd/>
                <a:tailEnd/>
              </a:ln>
              <a:effectLst/>
            </p:spPr>
            <p:txBody>
              <a:bodyPr wrap="none" anchor="ctr">
                <a:spAutoFit/>
              </a:bodyPr>
              <a:lstStyle/>
              <a:p>
                <a:endParaRPr lang="en-US"/>
              </a:p>
            </p:txBody>
          </p:sp>
          <p:sp>
            <p:nvSpPr>
              <p:cNvPr id="1136692" name="Text Box 52"/>
              <p:cNvSpPr txBox="1">
                <a:spLocks noChangeArrowheads="1"/>
              </p:cNvSpPr>
              <p:nvPr/>
            </p:nvSpPr>
            <p:spPr bwMode="auto">
              <a:xfrm>
                <a:off x="302" y="2941"/>
                <a:ext cx="472" cy="250"/>
              </a:xfrm>
              <a:prstGeom prst="rect">
                <a:avLst/>
              </a:prstGeom>
              <a:noFill/>
              <a:ln w="9525">
                <a:noFill/>
                <a:miter lim="800000"/>
                <a:headEnd/>
                <a:tailEnd/>
              </a:ln>
              <a:effectLst/>
            </p:spPr>
            <p:txBody>
              <a:bodyPr wrap="none" anchor="ctr">
                <a:spAutoFit/>
              </a:bodyPr>
              <a:lstStyle/>
              <a:p>
                <a:r>
                  <a:rPr lang="en-US" sz="2000"/>
                  <a:t>Draw</a:t>
                </a:r>
              </a:p>
            </p:txBody>
          </p:sp>
          <p:sp>
            <p:nvSpPr>
              <p:cNvPr id="1136693" name="Rectangle 53"/>
              <p:cNvSpPr>
                <a:spLocks noChangeArrowheads="1"/>
              </p:cNvSpPr>
              <p:nvPr/>
            </p:nvSpPr>
            <p:spPr bwMode="auto">
              <a:xfrm>
                <a:off x="326" y="2967"/>
                <a:ext cx="661" cy="194"/>
              </a:xfrm>
              <a:prstGeom prst="rect">
                <a:avLst/>
              </a:prstGeom>
              <a:noFill/>
              <a:ln w="9525">
                <a:solidFill>
                  <a:schemeClr val="tx1"/>
                </a:solidFill>
                <a:miter lim="800000"/>
                <a:headEnd/>
                <a:tailEnd/>
              </a:ln>
              <a:effectLst/>
            </p:spPr>
            <p:txBody>
              <a:bodyPr anchor="ctr">
                <a:spAutoFit/>
              </a:bodyPr>
              <a:lstStyle/>
              <a:p>
                <a:endParaRPr lang="en-US"/>
              </a:p>
            </p:txBody>
          </p:sp>
        </p:grpSp>
      </p:grpSp>
      <p:sp>
        <p:nvSpPr>
          <p:cNvPr id="1136694" name="Oval 54"/>
          <p:cNvSpPr>
            <a:spLocks noChangeArrowheads="1"/>
          </p:cNvSpPr>
          <p:nvPr/>
        </p:nvSpPr>
        <p:spPr bwMode="auto">
          <a:xfrm>
            <a:off x="6513513" y="5478463"/>
            <a:ext cx="246062" cy="249237"/>
          </a:xfrm>
          <a:prstGeom prst="ellipse">
            <a:avLst/>
          </a:prstGeom>
          <a:solidFill>
            <a:srgbClr val="FF3300"/>
          </a:solidFill>
          <a:ln w="9525">
            <a:solidFill>
              <a:schemeClr val="tx1"/>
            </a:solidFill>
            <a:round/>
            <a:headEnd/>
            <a:tailEnd/>
          </a:ln>
          <a:effectLst/>
        </p:spPr>
        <p:txBody>
          <a:bodyPr wrap="none" anchor="ctr">
            <a:spAutoFit/>
          </a:bodyPr>
          <a:lstStyle/>
          <a:p>
            <a:endParaRPr lang="en-US"/>
          </a:p>
        </p:txBody>
      </p:sp>
      <p:grpSp>
        <p:nvGrpSpPr>
          <p:cNvPr id="16" name="Group 55"/>
          <p:cNvGrpSpPr>
            <a:grpSpLocks/>
          </p:cNvGrpSpPr>
          <p:nvPr/>
        </p:nvGrpSpPr>
        <p:grpSpPr bwMode="auto">
          <a:xfrm>
            <a:off x="1649413" y="2998788"/>
            <a:ext cx="1333500" cy="1319212"/>
            <a:chOff x="320" y="3069"/>
            <a:chExt cx="840" cy="831"/>
          </a:xfrm>
        </p:grpSpPr>
        <p:sp>
          <p:nvSpPr>
            <p:cNvPr id="1136696" name="Rectangle 56"/>
            <p:cNvSpPr>
              <a:spLocks noChangeArrowheads="1"/>
            </p:cNvSpPr>
            <p:nvPr/>
          </p:nvSpPr>
          <p:spPr bwMode="auto">
            <a:xfrm>
              <a:off x="320" y="3069"/>
              <a:ext cx="840" cy="831"/>
            </a:xfrm>
            <a:prstGeom prst="rect">
              <a:avLst/>
            </a:prstGeom>
            <a:noFill/>
            <a:ln w="9525">
              <a:solidFill>
                <a:schemeClr val="tx1"/>
              </a:solidFill>
              <a:miter lim="800000"/>
              <a:headEnd/>
              <a:tailEnd/>
            </a:ln>
            <a:effectLst/>
          </p:spPr>
          <p:txBody>
            <a:bodyPr anchor="ctr">
              <a:spAutoFit/>
            </a:bodyPr>
            <a:lstStyle/>
            <a:p>
              <a:endParaRPr lang="en-US"/>
            </a:p>
          </p:txBody>
        </p:sp>
        <p:sp>
          <p:nvSpPr>
            <p:cNvPr id="1136697" name="Text Box 57"/>
            <p:cNvSpPr txBox="1">
              <a:spLocks noChangeArrowheads="1"/>
            </p:cNvSpPr>
            <p:nvPr/>
          </p:nvSpPr>
          <p:spPr bwMode="auto">
            <a:xfrm>
              <a:off x="470" y="3164"/>
              <a:ext cx="560" cy="192"/>
            </a:xfrm>
            <a:prstGeom prst="rect">
              <a:avLst/>
            </a:prstGeom>
            <a:noFill/>
            <a:ln w="9525">
              <a:noFill/>
              <a:miter lim="800000"/>
              <a:headEnd/>
              <a:tailEnd/>
            </a:ln>
            <a:effectLst/>
          </p:spPr>
          <p:txBody>
            <a:bodyPr wrap="none" anchor="ctr">
              <a:spAutoFit/>
            </a:bodyPr>
            <a:lstStyle/>
            <a:p>
              <a:r>
                <a:rPr lang="en-US" sz="1400"/>
                <a:t>Input Log</a:t>
              </a:r>
            </a:p>
          </p:txBody>
        </p:sp>
      </p:grpSp>
      <p:grpSp>
        <p:nvGrpSpPr>
          <p:cNvPr id="17" name="Group 58"/>
          <p:cNvGrpSpPr>
            <a:grpSpLocks/>
          </p:cNvGrpSpPr>
          <p:nvPr/>
        </p:nvGrpSpPr>
        <p:grpSpPr bwMode="auto">
          <a:xfrm>
            <a:off x="2362200" y="2041525"/>
            <a:ext cx="4724400" cy="549275"/>
            <a:chOff x="3539" y="2236"/>
            <a:chExt cx="2427" cy="250"/>
          </a:xfrm>
        </p:grpSpPr>
        <p:sp>
          <p:nvSpPr>
            <p:cNvPr id="1136699" name="Rectangle 59"/>
            <p:cNvSpPr>
              <a:spLocks noChangeArrowheads="1"/>
            </p:cNvSpPr>
            <p:nvPr/>
          </p:nvSpPr>
          <p:spPr bwMode="auto">
            <a:xfrm>
              <a:off x="3539" y="2236"/>
              <a:ext cx="2427" cy="250"/>
            </a:xfrm>
            <a:prstGeom prst="rect">
              <a:avLst/>
            </a:prstGeom>
            <a:solidFill>
              <a:schemeClr val="bg1"/>
            </a:solidFill>
            <a:ln w="9525">
              <a:noFill/>
              <a:miter lim="800000"/>
              <a:headEnd/>
              <a:tailEnd/>
            </a:ln>
            <a:effectLst/>
          </p:spPr>
          <p:txBody>
            <a:bodyPr wrap="none" anchor="ctr">
              <a:spAutoFit/>
            </a:bodyPr>
            <a:lstStyle/>
            <a:p>
              <a:endParaRPr lang="en-US"/>
            </a:p>
          </p:txBody>
        </p:sp>
        <p:sp>
          <p:nvSpPr>
            <p:cNvPr id="1136700" name="Text Box 60"/>
            <p:cNvSpPr txBox="1">
              <a:spLocks noChangeArrowheads="1"/>
            </p:cNvSpPr>
            <p:nvPr/>
          </p:nvSpPr>
          <p:spPr bwMode="auto">
            <a:xfrm>
              <a:off x="3692" y="2236"/>
              <a:ext cx="2068" cy="250"/>
            </a:xfrm>
            <a:prstGeom prst="rect">
              <a:avLst/>
            </a:prstGeom>
            <a:noFill/>
            <a:ln w="9525">
              <a:noFill/>
              <a:miter lim="800000"/>
              <a:headEnd/>
              <a:tailEnd/>
            </a:ln>
            <a:effectLst/>
          </p:spPr>
          <p:txBody>
            <a:bodyPr wrap="none" anchor="ctr">
              <a:spAutoFit/>
            </a:bodyPr>
            <a:lstStyle/>
            <a:p>
              <a:r>
                <a:rPr lang="en-US" sz="2000" dirty="0"/>
                <a:t>Dynamic Program Replication</a:t>
              </a:r>
            </a:p>
          </p:txBody>
        </p:sp>
      </p:grpSp>
      <p:grpSp>
        <p:nvGrpSpPr>
          <p:cNvPr id="18" name="Group 61"/>
          <p:cNvGrpSpPr>
            <a:grpSpLocks/>
          </p:cNvGrpSpPr>
          <p:nvPr/>
        </p:nvGrpSpPr>
        <p:grpSpPr bwMode="auto">
          <a:xfrm>
            <a:off x="3211513" y="3951288"/>
            <a:ext cx="1166812" cy="977900"/>
            <a:chOff x="1304" y="2644"/>
            <a:chExt cx="735" cy="616"/>
          </a:xfrm>
        </p:grpSpPr>
        <p:grpSp>
          <p:nvGrpSpPr>
            <p:cNvPr id="19" name="Group 62"/>
            <p:cNvGrpSpPr>
              <a:grpSpLocks/>
            </p:cNvGrpSpPr>
            <p:nvPr/>
          </p:nvGrpSpPr>
          <p:grpSpPr bwMode="auto">
            <a:xfrm>
              <a:off x="1304" y="2819"/>
              <a:ext cx="661" cy="250"/>
              <a:chOff x="4910" y="828"/>
              <a:chExt cx="661" cy="250"/>
            </a:xfrm>
          </p:grpSpPr>
          <p:sp>
            <p:nvSpPr>
              <p:cNvPr id="1136703" name="Rectangle 63"/>
              <p:cNvSpPr>
                <a:spLocks noChangeArrowheads="1"/>
              </p:cNvSpPr>
              <p:nvPr/>
            </p:nvSpPr>
            <p:spPr bwMode="auto">
              <a:xfrm>
                <a:off x="4910" y="854"/>
                <a:ext cx="661" cy="194"/>
              </a:xfrm>
              <a:prstGeom prst="rect">
                <a:avLst/>
              </a:prstGeom>
              <a:solidFill>
                <a:schemeClr val="folHlink"/>
              </a:solidFill>
              <a:ln w="9525">
                <a:solidFill>
                  <a:schemeClr val="tx1"/>
                </a:solidFill>
                <a:miter lim="800000"/>
                <a:headEnd/>
                <a:tailEnd/>
              </a:ln>
              <a:effectLst/>
            </p:spPr>
            <p:txBody>
              <a:bodyPr anchor="ctr">
                <a:spAutoFit/>
              </a:bodyPr>
              <a:lstStyle/>
              <a:p>
                <a:endParaRPr lang="en-US"/>
              </a:p>
            </p:txBody>
          </p:sp>
          <p:sp>
            <p:nvSpPr>
              <p:cNvPr id="1136704" name="Rectangle 64"/>
              <p:cNvSpPr>
                <a:spLocks noChangeArrowheads="1"/>
              </p:cNvSpPr>
              <p:nvPr/>
            </p:nvSpPr>
            <p:spPr bwMode="auto">
              <a:xfrm>
                <a:off x="5358" y="884"/>
                <a:ext cx="187" cy="148"/>
              </a:xfrm>
              <a:prstGeom prst="rect">
                <a:avLst/>
              </a:prstGeom>
              <a:solidFill>
                <a:schemeClr val="accent2"/>
              </a:solidFill>
              <a:ln w="9525">
                <a:solidFill>
                  <a:schemeClr val="tx1"/>
                </a:solidFill>
                <a:miter lim="800000"/>
                <a:headEnd/>
                <a:tailEnd/>
              </a:ln>
              <a:effectLst/>
            </p:spPr>
            <p:txBody>
              <a:bodyPr anchor="ctr">
                <a:spAutoFit/>
              </a:bodyPr>
              <a:lstStyle/>
              <a:p>
                <a:endParaRPr lang="en-US"/>
              </a:p>
            </p:txBody>
          </p:sp>
          <p:sp>
            <p:nvSpPr>
              <p:cNvPr id="1136705" name="Text Box 65"/>
              <p:cNvSpPr txBox="1">
                <a:spLocks noChangeArrowheads="1"/>
              </p:cNvSpPr>
              <p:nvPr/>
            </p:nvSpPr>
            <p:spPr bwMode="auto">
              <a:xfrm>
                <a:off x="4926" y="828"/>
                <a:ext cx="392" cy="250"/>
              </a:xfrm>
              <a:prstGeom prst="rect">
                <a:avLst/>
              </a:prstGeom>
              <a:noFill/>
              <a:ln w="9525">
                <a:noFill/>
                <a:miter lim="800000"/>
                <a:headEnd/>
                <a:tailEnd/>
              </a:ln>
              <a:effectLst/>
            </p:spPr>
            <p:txBody>
              <a:bodyPr wrap="none" anchor="ctr">
                <a:spAutoFit/>
              </a:bodyPr>
              <a:lstStyle/>
              <a:p>
                <a:r>
                  <a:rPr lang="en-US" sz="2000"/>
                  <a:t>Add</a:t>
                </a:r>
              </a:p>
            </p:txBody>
          </p:sp>
        </p:grpSp>
        <p:sp>
          <p:nvSpPr>
            <p:cNvPr id="1136706" name="Line 66"/>
            <p:cNvSpPr>
              <a:spLocks noChangeShapeType="1"/>
            </p:cNvSpPr>
            <p:nvPr/>
          </p:nvSpPr>
          <p:spPr bwMode="auto">
            <a:xfrm flipV="1">
              <a:off x="2039" y="2644"/>
              <a:ext cx="0" cy="616"/>
            </a:xfrm>
            <a:prstGeom prst="line">
              <a:avLst/>
            </a:prstGeom>
            <a:noFill/>
            <a:ln w="9525">
              <a:solidFill>
                <a:srgbClr val="FF3300"/>
              </a:solidFill>
              <a:round/>
              <a:headEnd/>
              <a:tailEnd type="triangle" w="med" len="med"/>
            </a:ln>
            <a:effectLst/>
          </p:spPr>
          <p:txBody>
            <a:bodyPr wrap="none" anchor="ctr">
              <a:spAutoFit/>
            </a:bodyPr>
            <a:lstStyle/>
            <a:p>
              <a:endParaRPr lang="en-US"/>
            </a:p>
          </p:txBody>
        </p:sp>
      </p:grpSp>
      <p:grpSp>
        <p:nvGrpSpPr>
          <p:cNvPr id="20" name="Group 67"/>
          <p:cNvGrpSpPr>
            <a:grpSpLocks/>
          </p:cNvGrpSpPr>
          <p:nvPr/>
        </p:nvGrpSpPr>
        <p:grpSpPr bwMode="auto">
          <a:xfrm>
            <a:off x="1785938" y="3303588"/>
            <a:ext cx="2474912" cy="547687"/>
            <a:chOff x="406" y="2236"/>
            <a:chExt cx="1559" cy="345"/>
          </a:xfrm>
        </p:grpSpPr>
        <p:sp>
          <p:nvSpPr>
            <p:cNvPr id="1136708" name="Rectangle 68"/>
            <p:cNvSpPr>
              <a:spLocks noChangeArrowheads="1"/>
            </p:cNvSpPr>
            <p:nvPr/>
          </p:nvSpPr>
          <p:spPr bwMode="auto">
            <a:xfrm>
              <a:off x="1778" y="2236"/>
              <a:ext cx="187" cy="148"/>
            </a:xfrm>
            <a:prstGeom prst="rect">
              <a:avLst/>
            </a:prstGeom>
            <a:solidFill>
              <a:schemeClr val="accent2"/>
            </a:solidFill>
            <a:ln w="9525">
              <a:solidFill>
                <a:schemeClr val="tx1"/>
              </a:solidFill>
              <a:miter lim="800000"/>
              <a:headEnd/>
              <a:tailEnd/>
            </a:ln>
            <a:effectLst/>
          </p:spPr>
          <p:txBody>
            <a:bodyPr anchor="ctr">
              <a:spAutoFit/>
            </a:bodyPr>
            <a:lstStyle/>
            <a:p>
              <a:endParaRPr lang="en-US"/>
            </a:p>
          </p:txBody>
        </p:sp>
        <p:grpSp>
          <p:nvGrpSpPr>
            <p:cNvPr id="21" name="Group 69"/>
            <p:cNvGrpSpPr>
              <a:grpSpLocks/>
            </p:cNvGrpSpPr>
            <p:nvPr/>
          </p:nvGrpSpPr>
          <p:grpSpPr bwMode="auto">
            <a:xfrm>
              <a:off x="406" y="2331"/>
              <a:ext cx="661" cy="250"/>
              <a:chOff x="4910" y="828"/>
              <a:chExt cx="661" cy="250"/>
            </a:xfrm>
          </p:grpSpPr>
          <p:sp>
            <p:nvSpPr>
              <p:cNvPr id="1136710" name="Rectangle 70"/>
              <p:cNvSpPr>
                <a:spLocks noChangeArrowheads="1"/>
              </p:cNvSpPr>
              <p:nvPr/>
            </p:nvSpPr>
            <p:spPr bwMode="auto">
              <a:xfrm>
                <a:off x="4910" y="854"/>
                <a:ext cx="661" cy="194"/>
              </a:xfrm>
              <a:prstGeom prst="rect">
                <a:avLst/>
              </a:prstGeom>
              <a:solidFill>
                <a:schemeClr val="folHlink"/>
              </a:solidFill>
              <a:ln w="9525">
                <a:solidFill>
                  <a:schemeClr val="tx1"/>
                </a:solidFill>
                <a:miter lim="800000"/>
                <a:headEnd/>
                <a:tailEnd/>
              </a:ln>
              <a:effectLst/>
            </p:spPr>
            <p:txBody>
              <a:bodyPr anchor="ctr">
                <a:spAutoFit/>
              </a:bodyPr>
              <a:lstStyle/>
              <a:p>
                <a:endParaRPr lang="en-US"/>
              </a:p>
            </p:txBody>
          </p:sp>
          <p:sp>
            <p:nvSpPr>
              <p:cNvPr id="1136711" name="Rectangle 71"/>
              <p:cNvSpPr>
                <a:spLocks noChangeArrowheads="1"/>
              </p:cNvSpPr>
              <p:nvPr/>
            </p:nvSpPr>
            <p:spPr bwMode="auto">
              <a:xfrm>
                <a:off x="5358" y="884"/>
                <a:ext cx="187" cy="148"/>
              </a:xfrm>
              <a:prstGeom prst="rect">
                <a:avLst/>
              </a:prstGeom>
              <a:solidFill>
                <a:schemeClr val="accent2"/>
              </a:solidFill>
              <a:ln w="9525">
                <a:solidFill>
                  <a:schemeClr val="tx1"/>
                </a:solidFill>
                <a:miter lim="800000"/>
                <a:headEnd/>
                <a:tailEnd/>
              </a:ln>
              <a:effectLst/>
            </p:spPr>
            <p:txBody>
              <a:bodyPr anchor="ctr">
                <a:spAutoFit/>
              </a:bodyPr>
              <a:lstStyle/>
              <a:p>
                <a:endParaRPr lang="en-US"/>
              </a:p>
            </p:txBody>
          </p:sp>
          <p:sp>
            <p:nvSpPr>
              <p:cNvPr id="1136712" name="Text Box 72"/>
              <p:cNvSpPr txBox="1">
                <a:spLocks noChangeArrowheads="1"/>
              </p:cNvSpPr>
              <p:nvPr/>
            </p:nvSpPr>
            <p:spPr bwMode="auto">
              <a:xfrm>
                <a:off x="4926" y="828"/>
                <a:ext cx="392" cy="250"/>
              </a:xfrm>
              <a:prstGeom prst="rect">
                <a:avLst/>
              </a:prstGeom>
              <a:noFill/>
              <a:ln w="9525">
                <a:noFill/>
                <a:miter lim="800000"/>
                <a:headEnd/>
                <a:tailEnd/>
              </a:ln>
              <a:effectLst/>
            </p:spPr>
            <p:txBody>
              <a:bodyPr wrap="none" anchor="ctr">
                <a:spAutoFit/>
              </a:bodyPr>
              <a:lstStyle/>
              <a:p>
                <a:r>
                  <a:rPr lang="en-US" sz="2000"/>
                  <a:t>Add</a:t>
                </a:r>
              </a:p>
            </p:txBody>
          </p:sp>
        </p:grpSp>
      </p:grpSp>
      <p:grpSp>
        <p:nvGrpSpPr>
          <p:cNvPr id="22" name="Group 73"/>
          <p:cNvGrpSpPr>
            <a:grpSpLocks/>
          </p:cNvGrpSpPr>
          <p:nvPr/>
        </p:nvGrpSpPr>
        <p:grpSpPr bwMode="auto">
          <a:xfrm>
            <a:off x="3211513" y="3951288"/>
            <a:ext cx="1166812" cy="977900"/>
            <a:chOff x="1304" y="2644"/>
            <a:chExt cx="735" cy="616"/>
          </a:xfrm>
        </p:grpSpPr>
        <p:grpSp>
          <p:nvGrpSpPr>
            <p:cNvPr id="23" name="Group 74"/>
            <p:cNvGrpSpPr>
              <a:grpSpLocks/>
            </p:cNvGrpSpPr>
            <p:nvPr/>
          </p:nvGrpSpPr>
          <p:grpSpPr bwMode="auto">
            <a:xfrm>
              <a:off x="1304" y="2824"/>
              <a:ext cx="661" cy="250"/>
              <a:chOff x="4926" y="1178"/>
              <a:chExt cx="661" cy="250"/>
            </a:xfrm>
          </p:grpSpPr>
          <p:sp>
            <p:nvSpPr>
              <p:cNvPr id="1136715" name="Rectangle 75"/>
              <p:cNvSpPr>
                <a:spLocks noChangeArrowheads="1"/>
              </p:cNvSpPr>
              <p:nvPr/>
            </p:nvSpPr>
            <p:spPr bwMode="auto">
              <a:xfrm>
                <a:off x="4926" y="1204"/>
                <a:ext cx="661" cy="194"/>
              </a:xfrm>
              <a:prstGeom prst="rect">
                <a:avLst/>
              </a:prstGeom>
              <a:solidFill>
                <a:schemeClr val="folHlink"/>
              </a:solidFill>
              <a:ln w="9525">
                <a:solidFill>
                  <a:schemeClr val="tx1"/>
                </a:solidFill>
                <a:miter lim="800000"/>
                <a:headEnd/>
                <a:tailEnd/>
              </a:ln>
              <a:effectLst/>
            </p:spPr>
            <p:txBody>
              <a:bodyPr anchor="ctr">
                <a:spAutoFit/>
              </a:bodyPr>
              <a:lstStyle/>
              <a:p>
                <a:endParaRPr lang="en-US"/>
              </a:p>
            </p:txBody>
          </p:sp>
          <p:sp>
            <p:nvSpPr>
              <p:cNvPr id="1136716" name="Oval 76"/>
              <p:cNvSpPr>
                <a:spLocks noChangeArrowheads="1"/>
              </p:cNvSpPr>
              <p:nvPr/>
            </p:nvSpPr>
            <p:spPr bwMode="auto">
              <a:xfrm>
                <a:off x="5382" y="1220"/>
                <a:ext cx="155" cy="157"/>
              </a:xfrm>
              <a:prstGeom prst="ellipse">
                <a:avLst/>
              </a:prstGeom>
              <a:solidFill>
                <a:srgbClr val="FF3300"/>
              </a:solidFill>
              <a:ln w="9525">
                <a:solidFill>
                  <a:schemeClr val="tx1"/>
                </a:solidFill>
                <a:round/>
                <a:headEnd/>
                <a:tailEnd/>
              </a:ln>
              <a:effectLst/>
            </p:spPr>
            <p:txBody>
              <a:bodyPr wrap="none" anchor="ctr">
                <a:spAutoFit/>
              </a:bodyPr>
              <a:lstStyle/>
              <a:p>
                <a:endParaRPr lang="en-US"/>
              </a:p>
            </p:txBody>
          </p:sp>
          <p:sp>
            <p:nvSpPr>
              <p:cNvPr id="1136717" name="Text Box 77"/>
              <p:cNvSpPr txBox="1">
                <a:spLocks noChangeArrowheads="1"/>
              </p:cNvSpPr>
              <p:nvPr/>
            </p:nvSpPr>
            <p:spPr bwMode="auto">
              <a:xfrm>
                <a:off x="4942" y="1178"/>
                <a:ext cx="392" cy="250"/>
              </a:xfrm>
              <a:prstGeom prst="rect">
                <a:avLst/>
              </a:prstGeom>
              <a:noFill/>
              <a:ln w="9525">
                <a:noFill/>
                <a:miter lim="800000"/>
                <a:headEnd/>
                <a:tailEnd/>
              </a:ln>
              <a:effectLst/>
            </p:spPr>
            <p:txBody>
              <a:bodyPr wrap="none" anchor="ctr">
                <a:spAutoFit/>
              </a:bodyPr>
              <a:lstStyle/>
              <a:p>
                <a:r>
                  <a:rPr lang="en-US" sz="2000"/>
                  <a:t>Add</a:t>
                </a:r>
              </a:p>
            </p:txBody>
          </p:sp>
        </p:grpSp>
        <p:sp>
          <p:nvSpPr>
            <p:cNvPr id="1136718" name="Line 78"/>
            <p:cNvSpPr>
              <a:spLocks noChangeShapeType="1"/>
            </p:cNvSpPr>
            <p:nvPr/>
          </p:nvSpPr>
          <p:spPr bwMode="auto">
            <a:xfrm flipV="1">
              <a:off x="2039" y="2644"/>
              <a:ext cx="0" cy="616"/>
            </a:xfrm>
            <a:prstGeom prst="line">
              <a:avLst/>
            </a:prstGeom>
            <a:noFill/>
            <a:ln w="9525">
              <a:solidFill>
                <a:srgbClr val="FF3300"/>
              </a:solidFill>
              <a:round/>
              <a:headEnd/>
              <a:tailEnd type="triangle" w="med" len="med"/>
            </a:ln>
            <a:effectLst/>
          </p:spPr>
          <p:txBody>
            <a:bodyPr wrap="none" anchor="ctr">
              <a:spAutoFit/>
            </a:bodyPr>
            <a:lstStyle/>
            <a:p>
              <a:endParaRPr lang="en-US"/>
            </a:p>
          </p:txBody>
        </p:sp>
      </p:grpSp>
      <p:grpSp>
        <p:nvGrpSpPr>
          <p:cNvPr id="24" name="Group 79"/>
          <p:cNvGrpSpPr>
            <a:grpSpLocks/>
          </p:cNvGrpSpPr>
          <p:nvPr/>
        </p:nvGrpSpPr>
        <p:grpSpPr bwMode="auto">
          <a:xfrm>
            <a:off x="1785938" y="3554413"/>
            <a:ext cx="2720975" cy="620712"/>
            <a:chOff x="406" y="2394"/>
            <a:chExt cx="1714" cy="391"/>
          </a:xfrm>
        </p:grpSpPr>
        <p:sp>
          <p:nvSpPr>
            <p:cNvPr id="1136720" name="Oval 80"/>
            <p:cNvSpPr>
              <a:spLocks noChangeArrowheads="1"/>
            </p:cNvSpPr>
            <p:nvPr/>
          </p:nvSpPr>
          <p:spPr bwMode="auto">
            <a:xfrm>
              <a:off x="1965" y="2394"/>
              <a:ext cx="155" cy="157"/>
            </a:xfrm>
            <a:prstGeom prst="ellipse">
              <a:avLst/>
            </a:prstGeom>
            <a:solidFill>
              <a:srgbClr val="FF3300"/>
            </a:solidFill>
            <a:ln w="9525">
              <a:solidFill>
                <a:schemeClr val="tx1"/>
              </a:solidFill>
              <a:round/>
              <a:headEnd/>
              <a:tailEnd/>
            </a:ln>
            <a:effectLst/>
          </p:spPr>
          <p:txBody>
            <a:bodyPr wrap="none" anchor="ctr">
              <a:spAutoFit/>
            </a:bodyPr>
            <a:lstStyle/>
            <a:p>
              <a:endParaRPr lang="en-US"/>
            </a:p>
          </p:txBody>
        </p:sp>
        <p:grpSp>
          <p:nvGrpSpPr>
            <p:cNvPr id="25" name="Group 81"/>
            <p:cNvGrpSpPr>
              <a:grpSpLocks/>
            </p:cNvGrpSpPr>
            <p:nvPr/>
          </p:nvGrpSpPr>
          <p:grpSpPr bwMode="auto">
            <a:xfrm>
              <a:off x="406" y="2535"/>
              <a:ext cx="661" cy="250"/>
              <a:chOff x="4926" y="1178"/>
              <a:chExt cx="661" cy="250"/>
            </a:xfrm>
          </p:grpSpPr>
          <p:sp>
            <p:nvSpPr>
              <p:cNvPr id="1136722" name="Rectangle 82"/>
              <p:cNvSpPr>
                <a:spLocks noChangeArrowheads="1"/>
              </p:cNvSpPr>
              <p:nvPr/>
            </p:nvSpPr>
            <p:spPr bwMode="auto">
              <a:xfrm>
                <a:off x="4926" y="1204"/>
                <a:ext cx="661" cy="194"/>
              </a:xfrm>
              <a:prstGeom prst="rect">
                <a:avLst/>
              </a:prstGeom>
              <a:solidFill>
                <a:schemeClr val="folHlink"/>
              </a:solidFill>
              <a:ln w="9525">
                <a:solidFill>
                  <a:schemeClr val="tx1"/>
                </a:solidFill>
                <a:miter lim="800000"/>
                <a:headEnd/>
                <a:tailEnd/>
              </a:ln>
              <a:effectLst/>
            </p:spPr>
            <p:txBody>
              <a:bodyPr anchor="ctr">
                <a:spAutoFit/>
              </a:bodyPr>
              <a:lstStyle/>
              <a:p>
                <a:endParaRPr lang="en-US"/>
              </a:p>
            </p:txBody>
          </p:sp>
          <p:sp>
            <p:nvSpPr>
              <p:cNvPr id="1136723" name="Oval 83"/>
              <p:cNvSpPr>
                <a:spLocks noChangeArrowheads="1"/>
              </p:cNvSpPr>
              <p:nvPr/>
            </p:nvSpPr>
            <p:spPr bwMode="auto">
              <a:xfrm>
                <a:off x="5382" y="1220"/>
                <a:ext cx="155" cy="157"/>
              </a:xfrm>
              <a:prstGeom prst="ellipse">
                <a:avLst/>
              </a:prstGeom>
              <a:solidFill>
                <a:srgbClr val="FF3300"/>
              </a:solidFill>
              <a:ln w="9525">
                <a:solidFill>
                  <a:schemeClr val="tx1"/>
                </a:solidFill>
                <a:round/>
                <a:headEnd/>
                <a:tailEnd/>
              </a:ln>
              <a:effectLst/>
            </p:spPr>
            <p:txBody>
              <a:bodyPr wrap="none" anchor="ctr">
                <a:spAutoFit/>
              </a:bodyPr>
              <a:lstStyle/>
              <a:p>
                <a:endParaRPr lang="en-US"/>
              </a:p>
            </p:txBody>
          </p:sp>
          <p:sp>
            <p:nvSpPr>
              <p:cNvPr id="1136724" name="Text Box 84"/>
              <p:cNvSpPr txBox="1">
                <a:spLocks noChangeArrowheads="1"/>
              </p:cNvSpPr>
              <p:nvPr/>
            </p:nvSpPr>
            <p:spPr bwMode="auto">
              <a:xfrm>
                <a:off x="4942" y="1178"/>
                <a:ext cx="392" cy="250"/>
              </a:xfrm>
              <a:prstGeom prst="rect">
                <a:avLst/>
              </a:prstGeom>
              <a:noFill/>
              <a:ln w="9525">
                <a:noFill/>
                <a:miter lim="800000"/>
                <a:headEnd/>
                <a:tailEnd/>
              </a:ln>
              <a:effectLst/>
            </p:spPr>
            <p:txBody>
              <a:bodyPr wrap="none" anchor="ctr">
                <a:spAutoFit/>
              </a:bodyPr>
              <a:lstStyle/>
              <a:p>
                <a:r>
                  <a:rPr lang="en-US" sz="2000"/>
                  <a:t>Add</a:t>
                </a:r>
              </a:p>
            </p:txBody>
          </p:sp>
        </p:grpSp>
      </p:grpSp>
      <p:grpSp>
        <p:nvGrpSpPr>
          <p:cNvPr id="26" name="Group 85"/>
          <p:cNvGrpSpPr>
            <a:grpSpLocks/>
          </p:cNvGrpSpPr>
          <p:nvPr/>
        </p:nvGrpSpPr>
        <p:grpSpPr bwMode="auto">
          <a:xfrm>
            <a:off x="5700711" y="2971805"/>
            <a:ext cx="1498600" cy="979489"/>
            <a:chOff x="2872" y="2027"/>
            <a:chExt cx="944" cy="617"/>
          </a:xfrm>
        </p:grpSpPr>
        <p:sp>
          <p:nvSpPr>
            <p:cNvPr id="1136726" name="Rectangle 86"/>
            <p:cNvSpPr>
              <a:spLocks noChangeArrowheads="1"/>
            </p:cNvSpPr>
            <p:nvPr/>
          </p:nvSpPr>
          <p:spPr bwMode="auto">
            <a:xfrm>
              <a:off x="2872" y="2044"/>
              <a:ext cx="944" cy="600"/>
            </a:xfrm>
            <a:prstGeom prst="rect">
              <a:avLst/>
            </a:prstGeom>
            <a:noFill/>
            <a:ln w="9525">
              <a:solidFill>
                <a:schemeClr val="tx1"/>
              </a:solidFill>
              <a:miter lim="800000"/>
              <a:headEnd/>
              <a:tailEnd/>
            </a:ln>
            <a:effectLst/>
          </p:spPr>
          <p:txBody>
            <a:bodyPr wrap="none" anchor="ctr">
              <a:spAutoFit/>
            </a:bodyPr>
            <a:lstStyle/>
            <a:p>
              <a:endParaRPr lang="en-US"/>
            </a:p>
          </p:txBody>
        </p:sp>
        <p:sp>
          <p:nvSpPr>
            <p:cNvPr id="1136727" name="Text Box 87"/>
            <p:cNvSpPr txBox="1">
              <a:spLocks noChangeArrowheads="1"/>
            </p:cNvSpPr>
            <p:nvPr/>
          </p:nvSpPr>
          <p:spPr bwMode="auto">
            <a:xfrm>
              <a:off x="3025" y="2027"/>
              <a:ext cx="668" cy="194"/>
            </a:xfrm>
            <a:prstGeom prst="rect">
              <a:avLst/>
            </a:prstGeom>
            <a:noFill/>
            <a:ln w="9525">
              <a:noFill/>
              <a:miter lim="800000"/>
              <a:headEnd/>
              <a:tailEnd/>
            </a:ln>
            <a:effectLst/>
          </p:spPr>
          <p:txBody>
            <a:bodyPr wrap="none" anchor="ctr">
              <a:spAutoFit/>
            </a:bodyPr>
            <a:lstStyle/>
            <a:p>
              <a:r>
                <a:rPr lang="en-US" sz="1400" dirty="0"/>
                <a:t>Program </a:t>
              </a:r>
              <a:r>
                <a:rPr lang="en-US" sz="1400" dirty="0" smtClean="0"/>
                <a:t>2</a:t>
              </a:r>
              <a:endParaRPr lang="en-US" sz="1400" dirty="0"/>
            </a:p>
          </p:txBody>
        </p:sp>
      </p:grpSp>
      <p:grpSp>
        <p:nvGrpSpPr>
          <p:cNvPr id="27" name="Group 88"/>
          <p:cNvGrpSpPr>
            <a:grpSpLocks/>
          </p:cNvGrpSpPr>
          <p:nvPr/>
        </p:nvGrpSpPr>
        <p:grpSpPr bwMode="auto">
          <a:xfrm>
            <a:off x="2982913" y="3951288"/>
            <a:ext cx="3492500" cy="620712"/>
            <a:chOff x="1160" y="2644"/>
            <a:chExt cx="2200" cy="391"/>
          </a:xfrm>
        </p:grpSpPr>
        <p:sp>
          <p:nvSpPr>
            <p:cNvPr id="1136729" name="Line 89"/>
            <p:cNvSpPr>
              <a:spLocks noChangeShapeType="1"/>
            </p:cNvSpPr>
            <p:nvPr/>
          </p:nvSpPr>
          <p:spPr bwMode="auto">
            <a:xfrm>
              <a:off x="1160" y="2755"/>
              <a:ext cx="2200" cy="0"/>
            </a:xfrm>
            <a:prstGeom prst="line">
              <a:avLst/>
            </a:prstGeom>
            <a:noFill/>
            <a:ln w="9525">
              <a:solidFill>
                <a:srgbClr val="FF3300"/>
              </a:solidFill>
              <a:round/>
              <a:headEnd/>
              <a:tailEnd/>
            </a:ln>
            <a:effectLst/>
          </p:spPr>
          <p:txBody>
            <a:bodyPr wrap="none" anchor="ctr">
              <a:spAutoFit/>
            </a:bodyPr>
            <a:lstStyle/>
            <a:p>
              <a:endParaRPr lang="en-US"/>
            </a:p>
          </p:txBody>
        </p:sp>
        <p:sp>
          <p:nvSpPr>
            <p:cNvPr id="1136730" name="Line 90"/>
            <p:cNvSpPr>
              <a:spLocks noChangeShapeType="1"/>
            </p:cNvSpPr>
            <p:nvPr/>
          </p:nvSpPr>
          <p:spPr bwMode="auto">
            <a:xfrm flipV="1">
              <a:off x="3360" y="2644"/>
              <a:ext cx="0" cy="111"/>
            </a:xfrm>
            <a:prstGeom prst="line">
              <a:avLst/>
            </a:prstGeom>
            <a:noFill/>
            <a:ln w="9525">
              <a:solidFill>
                <a:srgbClr val="FF3300"/>
              </a:solidFill>
              <a:round/>
              <a:headEnd/>
              <a:tailEnd type="triangle" w="med" len="med"/>
            </a:ln>
            <a:effectLst/>
          </p:spPr>
          <p:txBody>
            <a:bodyPr wrap="none" anchor="ctr">
              <a:spAutoFit/>
            </a:bodyPr>
            <a:lstStyle/>
            <a:p>
              <a:endParaRPr lang="en-US"/>
            </a:p>
          </p:txBody>
        </p:sp>
        <p:grpSp>
          <p:nvGrpSpPr>
            <p:cNvPr id="28" name="Group 91"/>
            <p:cNvGrpSpPr>
              <a:grpSpLocks/>
            </p:cNvGrpSpPr>
            <p:nvPr/>
          </p:nvGrpSpPr>
          <p:grpSpPr bwMode="auto">
            <a:xfrm>
              <a:off x="2699" y="2785"/>
              <a:ext cx="661" cy="250"/>
              <a:chOff x="4910" y="828"/>
              <a:chExt cx="661" cy="250"/>
            </a:xfrm>
          </p:grpSpPr>
          <p:sp>
            <p:nvSpPr>
              <p:cNvPr id="1136732" name="Rectangle 92"/>
              <p:cNvSpPr>
                <a:spLocks noChangeArrowheads="1"/>
              </p:cNvSpPr>
              <p:nvPr/>
            </p:nvSpPr>
            <p:spPr bwMode="auto">
              <a:xfrm>
                <a:off x="4910" y="854"/>
                <a:ext cx="661" cy="194"/>
              </a:xfrm>
              <a:prstGeom prst="rect">
                <a:avLst/>
              </a:prstGeom>
              <a:solidFill>
                <a:schemeClr val="folHlink"/>
              </a:solidFill>
              <a:ln w="9525">
                <a:solidFill>
                  <a:schemeClr val="tx1"/>
                </a:solidFill>
                <a:miter lim="800000"/>
                <a:headEnd/>
                <a:tailEnd/>
              </a:ln>
              <a:effectLst/>
            </p:spPr>
            <p:txBody>
              <a:bodyPr anchor="ctr">
                <a:spAutoFit/>
              </a:bodyPr>
              <a:lstStyle/>
              <a:p>
                <a:endParaRPr lang="en-US"/>
              </a:p>
            </p:txBody>
          </p:sp>
          <p:sp>
            <p:nvSpPr>
              <p:cNvPr id="1136733" name="Rectangle 93"/>
              <p:cNvSpPr>
                <a:spLocks noChangeArrowheads="1"/>
              </p:cNvSpPr>
              <p:nvPr/>
            </p:nvSpPr>
            <p:spPr bwMode="auto">
              <a:xfrm>
                <a:off x="5358" y="884"/>
                <a:ext cx="187" cy="148"/>
              </a:xfrm>
              <a:prstGeom prst="rect">
                <a:avLst/>
              </a:prstGeom>
              <a:solidFill>
                <a:schemeClr val="accent2"/>
              </a:solidFill>
              <a:ln w="9525">
                <a:solidFill>
                  <a:schemeClr val="tx1"/>
                </a:solidFill>
                <a:miter lim="800000"/>
                <a:headEnd/>
                <a:tailEnd/>
              </a:ln>
              <a:effectLst/>
            </p:spPr>
            <p:txBody>
              <a:bodyPr anchor="ctr">
                <a:spAutoFit/>
              </a:bodyPr>
              <a:lstStyle/>
              <a:p>
                <a:endParaRPr lang="en-US"/>
              </a:p>
            </p:txBody>
          </p:sp>
          <p:sp>
            <p:nvSpPr>
              <p:cNvPr id="1136734" name="Text Box 94"/>
              <p:cNvSpPr txBox="1">
                <a:spLocks noChangeArrowheads="1"/>
              </p:cNvSpPr>
              <p:nvPr/>
            </p:nvSpPr>
            <p:spPr bwMode="auto">
              <a:xfrm>
                <a:off x="4926" y="828"/>
                <a:ext cx="392" cy="250"/>
              </a:xfrm>
              <a:prstGeom prst="rect">
                <a:avLst/>
              </a:prstGeom>
              <a:noFill/>
              <a:ln w="9525">
                <a:noFill/>
                <a:miter lim="800000"/>
                <a:headEnd/>
                <a:tailEnd/>
              </a:ln>
              <a:effectLst/>
            </p:spPr>
            <p:txBody>
              <a:bodyPr wrap="none" anchor="ctr">
                <a:spAutoFit/>
              </a:bodyPr>
              <a:lstStyle/>
              <a:p>
                <a:r>
                  <a:rPr lang="en-US" sz="2000"/>
                  <a:t>Add</a:t>
                </a:r>
              </a:p>
            </p:txBody>
          </p:sp>
        </p:grpSp>
      </p:grpSp>
      <p:sp>
        <p:nvSpPr>
          <p:cNvPr id="1136735" name="Rectangle 95"/>
          <p:cNvSpPr>
            <a:spLocks noChangeArrowheads="1"/>
          </p:cNvSpPr>
          <p:nvPr/>
        </p:nvSpPr>
        <p:spPr bwMode="auto">
          <a:xfrm>
            <a:off x="6073775" y="3319463"/>
            <a:ext cx="296863" cy="234950"/>
          </a:xfrm>
          <a:prstGeom prst="rect">
            <a:avLst/>
          </a:prstGeom>
          <a:solidFill>
            <a:schemeClr val="accent2"/>
          </a:solidFill>
          <a:ln w="9525">
            <a:solidFill>
              <a:schemeClr val="tx1"/>
            </a:solidFill>
            <a:miter lim="800000"/>
            <a:headEnd/>
            <a:tailEnd/>
          </a:ln>
          <a:effectLst/>
        </p:spPr>
        <p:txBody>
          <a:bodyPr anchor="ctr">
            <a:spAutoFit/>
          </a:bodyPr>
          <a:lstStyle/>
          <a:p>
            <a:endParaRPr lang="en-US"/>
          </a:p>
        </p:txBody>
      </p:sp>
      <p:grpSp>
        <p:nvGrpSpPr>
          <p:cNvPr id="29" name="Group 96"/>
          <p:cNvGrpSpPr>
            <a:grpSpLocks/>
          </p:cNvGrpSpPr>
          <p:nvPr/>
        </p:nvGrpSpPr>
        <p:grpSpPr bwMode="auto">
          <a:xfrm>
            <a:off x="2982913" y="3951288"/>
            <a:ext cx="3492500" cy="614362"/>
            <a:chOff x="3931" y="2220"/>
            <a:chExt cx="2200" cy="387"/>
          </a:xfrm>
        </p:grpSpPr>
        <p:sp>
          <p:nvSpPr>
            <p:cNvPr id="1136737" name="Line 97"/>
            <p:cNvSpPr>
              <a:spLocks noChangeShapeType="1"/>
            </p:cNvSpPr>
            <p:nvPr/>
          </p:nvSpPr>
          <p:spPr bwMode="auto">
            <a:xfrm>
              <a:off x="3931" y="2331"/>
              <a:ext cx="2200" cy="0"/>
            </a:xfrm>
            <a:prstGeom prst="line">
              <a:avLst/>
            </a:prstGeom>
            <a:noFill/>
            <a:ln w="9525">
              <a:solidFill>
                <a:srgbClr val="FF3300"/>
              </a:solidFill>
              <a:round/>
              <a:headEnd/>
              <a:tailEnd/>
            </a:ln>
            <a:effectLst/>
          </p:spPr>
          <p:txBody>
            <a:bodyPr wrap="none" anchor="ctr">
              <a:spAutoFit/>
            </a:bodyPr>
            <a:lstStyle/>
            <a:p>
              <a:endParaRPr lang="en-US"/>
            </a:p>
          </p:txBody>
        </p:sp>
        <p:sp>
          <p:nvSpPr>
            <p:cNvPr id="1136738" name="Line 98"/>
            <p:cNvSpPr>
              <a:spLocks noChangeShapeType="1"/>
            </p:cNvSpPr>
            <p:nvPr/>
          </p:nvSpPr>
          <p:spPr bwMode="auto">
            <a:xfrm flipV="1">
              <a:off x="6131" y="2220"/>
              <a:ext cx="0" cy="111"/>
            </a:xfrm>
            <a:prstGeom prst="line">
              <a:avLst/>
            </a:prstGeom>
            <a:noFill/>
            <a:ln w="9525">
              <a:solidFill>
                <a:srgbClr val="FF3300"/>
              </a:solidFill>
              <a:round/>
              <a:headEnd/>
              <a:tailEnd type="triangle" w="med" len="med"/>
            </a:ln>
            <a:effectLst/>
          </p:spPr>
          <p:txBody>
            <a:bodyPr wrap="none" anchor="ctr">
              <a:spAutoFit/>
            </a:bodyPr>
            <a:lstStyle/>
            <a:p>
              <a:endParaRPr lang="en-US"/>
            </a:p>
          </p:txBody>
        </p:sp>
        <p:grpSp>
          <p:nvGrpSpPr>
            <p:cNvPr id="30" name="Group 99"/>
            <p:cNvGrpSpPr>
              <a:grpSpLocks/>
            </p:cNvGrpSpPr>
            <p:nvPr/>
          </p:nvGrpSpPr>
          <p:grpSpPr bwMode="auto">
            <a:xfrm>
              <a:off x="5470" y="2357"/>
              <a:ext cx="661" cy="250"/>
              <a:chOff x="4926" y="1178"/>
              <a:chExt cx="661" cy="250"/>
            </a:xfrm>
          </p:grpSpPr>
          <p:sp>
            <p:nvSpPr>
              <p:cNvPr id="1136740" name="Rectangle 100"/>
              <p:cNvSpPr>
                <a:spLocks noChangeArrowheads="1"/>
              </p:cNvSpPr>
              <p:nvPr/>
            </p:nvSpPr>
            <p:spPr bwMode="auto">
              <a:xfrm>
                <a:off x="4926" y="1204"/>
                <a:ext cx="661" cy="194"/>
              </a:xfrm>
              <a:prstGeom prst="rect">
                <a:avLst/>
              </a:prstGeom>
              <a:solidFill>
                <a:schemeClr val="folHlink"/>
              </a:solidFill>
              <a:ln w="9525">
                <a:solidFill>
                  <a:schemeClr val="tx1"/>
                </a:solidFill>
                <a:miter lim="800000"/>
                <a:headEnd/>
                <a:tailEnd/>
              </a:ln>
              <a:effectLst/>
            </p:spPr>
            <p:txBody>
              <a:bodyPr anchor="ctr">
                <a:spAutoFit/>
              </a:bodyPr>
              <a:lstStyle/>
              <a:p>
                <a:endParaRPr lang="en-US"/>
              </a:p>
            </p:txBody>
          </p:sp>
          <p:sp>
            <p:nvSpPr>
              <p:cNvPr id="1136741" name="Oval 101"/>
              <p:cNvSpPr>
                <a:spLocks noChangeArrowheads="1"/>
              </p:cNvSpPr>
              <p:nvPr/>
            </p:nvSpPr>
            <p:spPr bwMode="auto">
              <a:xfrm>
                <a:off x="5382" y="1220"/>
                <a:ext cx="155" cy="157"/>
              </a:xfrm>
              <a:prstGeom prst="ellipse">
                <a:avLst/>
              </a:prstGeom>
              <a:solidFill>
                <a:srgbClr val="FF3300"/>
              </a:solidFill>
              <a:ln w="9525">
                <a:solidFill>
                  <a:schemeClr val="tx1"/>
                </a:solidFill>
                <a:round/>
                <a:headEnd/>
                <a:tailEnd/>
              </a:ln>
              <a:effectLst/>
            </p:spPr>
            <p:txBody>
              <a:bodyPr wrap="none" anchor="ctr">
                <a:spAutoFit/>
              </a:bodyPr>
              <a:lstStyle/>
              <a:p>
                <a:endParaRPr lang="en-US"/>
              </a:p>
            </p:txBody>
          </p:sp>
          <p:sp>
            <p:nvSpPr>
              <p:cNvPr id="1136742" name="Text Box 102"/>
              <p:cNvSpPr txBox="1">
                <a:spLocks noChangeArrowheads="1"/>
              </p:cNvSpPr>
              <p:nvPr/>
            </p:nvSpPr>
            <p:spPr bwMode="auto">
              <a:xfrm>
                <a:off x="4942" y="1178"/>
                <a:ext cx="392" cy="250"/>
              </a:xfrm>
              <a:prstGeom prst="rect">
                <a:avLst/>
              </a:prstGeom>
              <a:noFill/>
              <a:ln w="9525">
                <a:noFill/>
                <a:miter lim="800000"/>
                <a:headEnd/>
                <a:tailEnd/>
              </a:ln>
              <a:effectLst/>
            </p:spPr>
            <p:txBody>
              <a:bodyPr wrap="none" anchor="ctr">
                <a:spAutoFit/>
              </a:bodyPr>
              <a:lstStyle/>
              <a:p>
                <a:r>
                  <a:rPr lang="en-US" sz="2000"/>
                  <a:t>Add</a:t>
                </a:r>
              </a:p>
            </p:txBody>
          </p:sp>
        </p:grpSp>
      </p:grpSp>
      <p:grpSp>
        <p:nvGrpSpPr>
          <p:cNvPr id="31" name="Group 108"/>
          <p:cNvGrpSpPr>
            <a:grpSpLocks/>
          </p:cNvGrpSpPr>
          <p:nvPr/>
        </p:nvGrpSpPr>
        <p:grpSpPr bwMode="auto">
          <a:xfrm>
            <a:off x="1495425" y="2601913"/>
            <a:ext cx="1601788" cy="3476625"/>
            <a:chOff x="944" y="1754"/>
            <a:chExt cx="1009" cy="2190"/>
          </a:xfrm>
        </p:grpSpPr>
        <p:sp>
          <p:nvSpPr>
            <p:cNvPr id="1136749" name="Rectangle 109"/>
            <p:cNvSpPr>
              <a:spLocks noChangeArrowheads="1"/>
            </p:cNvSpPr>
            <p:nvPr/>
          </p:nvSpPr>
          <p:spPr bwMode="auto">
            <a:xfrm>
              <a:off x="944" y="1768"/>
              <a:ext cx="1009" cy="2176"/>
            </a:xfrm>
            <a:prstGeom prst="rect">
              <a:avLst/>
            </a:prstGeom>
            <a:noFill/>
            <a:ln w="9525">
              <a:solidFill>
                <a:schemeClr val="tx1"/>
              </a:solidFill>
              <a:miter lim="800000"/>
              <a:headEnd/>
              <a:tailEnd/>
            </a:ln>
            <a:effectLst/>
          </p:spPr>
          <p:txBody>
            <a:bodyPr wrap="none" anchor="ctr">
              <a:spAutoFit/>
            </a:bodyPr>
            <a:lstStyle/>
            <a:p>
              <a:endParaRPr lang="en-US"/>
            </a:p>
          </p:txBody>
        </p:sp>
        <p:sp>
          <p:nvSpPr>
            <p:cNvPr id="1136750" name="Text Box 110"/>
            <p:cNvSpPr txBox="1">
              <a:spLocks noChangeArrowheads="1"/>
            </p:cNvSpPr>
            <p:nvPr/>
          </p:nvSpPr>
          <p:spPr bwMode="auto">
            <a:xfrm>
              <a:off x="1184" y="1754"/>
              <a:ext cx="578" cy="250"/>
            </a:xfrm>
            <a:prstGeom prst="rect">
              <a:avLst/>
            </a:prstGeom>
            <a:noFill/>
            <a:ln w="9525">
              <a:noFill/>
              <a:miter lim="800000"/>
              <a:headEnd/>
              <a:tailEnd/>
            </a:ln>
            <a:effectLst/>
          </p:spPr>
          <p:txBody>
            <a:bodyPr wrap="none" anchor="ctr">
              <a:spAutoFit/>
            </a:bodyPr>
            <a:lstStyle/>
            <a:p>
              <a:r>
                <a:rPr lang="en-US" sz="2000"/>
                <a:t>Logger</a:t>
              </a:r>
            </a:p>
          </p:txBody>
        </p:sp>
      </p:grpSp>
      <p:grpSp>
        <p:nvGrpSpPr>
          <p:cNvPr id="1136640" name="Group 111"/>
          <p:cNvGrpSpPr>
            <a:grpSpLocks/>
          </p:cNvGrpSpPr>
          <p:nvPr/>
        </p:nvGrpSpPr>
        <p:grpSpPr bwMode="auto">
          <a:xfrm>
            <a:off x="3935413" y="3648075"/>
            <a:ext cx="3005137" cy="1595438"/>
            <a:chOff x="2481" y="2413"/>
            <a:chExt cx="1893" cy="1005"/>
          </a:xfrm>
        </p:grpSpPr>
        <p:sp>
          <p:nvSpPr>
            <p:cNvPr id="1136752" name="Oval 112"/>
            <p:cNvSpPr>
              <a:spLocks noChangeArrowheads="1"/>
            </p:cNvSpPr>
            <p:nvPr/>
          </p:nvSpPr>
          <p:spPr bwMode="auto">
            <a:xfrm>
              <a:off x="2481" y="2413"/>
              <a:ext cx="1893" cy="1005"/>
            </a:xfrm>
            <a:prstGeom prst="ellipse">
              <a:avLst/>
            </a:prstGeom>
            <a:noFill/>
            <a:ln w="9525">
              <a:solidFill>
                <a:schemeClr val="tx1"/>
              </a:solidFill>
              <a:round/>
              <a:headEnd/>
              <a:tailEnd/>
            </a:ln>
            <a:effectLst/>
          </p:spPr>
          <p:txBody>
            <a:bodyPr wrap="none" anchor="ctr">
              <a:spAutoFit/>
            </a:bodyPr>
            <a:lstStyle/>
            <a:p>
              <a:endParaRPr lang="en-US"/>
            </a:p>
          </p:txBody>
        </p:sp>
        <p:sp>
          <p:nvSpPr>
            <p:cNvPr id="1136753" name="Text Box 113"/>
            <p:cNvSpPr txBox="1">
              <a:spLocks noChangeArrowheads="1"/>
            </p:cNvSpPr>
            <p:nvPr/>
          </p:nvSpPr>
          <p:spPr bwMode="auto">
            <a:xfrm>
              <a:off x="3056" y="2783"/>
              <a:ext cx="720" cy="250"/>
            </a:xfrm>
            <a:prstGeom prst="rect">
              <a:avLst/>
            </a:prstGeom>
            <a:noFill/>
            <a:ln w="9525">
              <a:noFill/>
              <a:miter lim="800000"/>
              <a:headEnd/>
              <a:tailEnd/>
            </a:ln>
            <a:effectLst/>
          </p:spPr>
          <p:txBody>
            <a:bodyPr wrap="none" anchor="ctr">
              <a:spAutoFit/>
            </a:bodyPr>
            <a:lstStyle/>
            <a:p>
              <a:r>
                <a:rPr lang="en-US" sz="2000"/>
                <a:t>Loggable</a:t>
              </a:r>
            </a:p>
          </p:txBody>
        </p:sp>
      </p:grpSp>
      <p:grpSp>
        <p:nvGrpSpPr>
          <p:cNvPr id="1136641" name="Group 114"/>
          <p:cNvGrpSpPr>
            <a:grpSpLocks/>
          </p:cNvGrpSpPr>
          <p:nvPr/>
        </p:nvGrpSpPr>
        <p:grpSpPr bwMode="auto">
          <a:xfrm>
            <a:off x="3097213" y="3898900"/>
            <a:ext cx="2206625" cy="396875"/>
            <a:chOff x="1953" y="2571"/>
            <a:chExt cx="1390" cy="250"/>
          </a:xfrm>
        </p:grpSpPr>
        <p:sp>
          <p:nvSpPr>
            <p:cNvPr id="1136755" name="Line 115"/>
            <p:cNvSpPr>
              <a:spLocks noChangeShapeType="1"/>
            </p:cNvSpPr>
            <p:nvPr/>
          </p:nvSpPr>
          <p:spPr bwMode="auto">
            <a:xfrm>
              <a:off x="1953" y="2817"/>
              <a:ext cx="546" cy="0"/>
            </a:xfrm>
            <a:prstGeom prst="line">
              <a:avLst/>
            </a:prstGeom>
            <a:noFill/>
            <a:ln w="9525">
              <a:solidFill>
                <a:srgbClr val="FF3300"/>
              </a:solidFill>
              <a:round/>
              <a:headEnd type="triangle" w="med" len="med"/>
              <a:tailEnd/>
            </a:ln>
            <a:effectLst/>
          </p:spPr>
          <p:txBody>
            <a:bodyPr anchor="ctr">
              <a:spAutoFit/>
            </a:bodyPr>
            <a:lstStyle/>
            <a:p>
              <a:endParaRPr lang="en-US"/>
            </a:p>
          </p:txBody>
        </p:sp>
        <p:sp>
          <p:nvSpPr>
            <p:cNvPr id="1136756" name="Text Box 116"/>
            <p:cNvSpPr txBox="1">
              <a:spLocks noChangeArrowheads="1"/>
            </p:cNvSpPr>
            <p:nvPr/>
          </p:nvSpPr>
          <p:spPr bwMode="auto">
            <a:xfrm>
              <a:off x="1953" y="2571"/>
              <a:ext cx="1390" cy="250"/>
            </a:xfrm>
            <a:prstGeom prst="rect">
              <a:avLst/>
            </a:prstGeom>
            <a:noFill/>
            <a:ln w="9525">
              <a:noFill/>
              <a:miter lim="800000"/>
              <a:headEnd/>
              <a:tailEnd/>
            </a:ln>
            <a:effectLst/>
          </p:spPr>
          <p:txBody>
            <a:bodyPr wrap="none" anchor="ctr">
              <a:spAutoFit/>
            </a:bodyPr>
            <a:lstStyle/>
            <a:p>
              <a:r>
                <a:rPr lang="en-US" sz="2000"/>
                <a:t>Recorded Messages</a:t>
              </a:r>
            </a:p>
          </p:txBody>
        </p:sp>
      </p:grpSp>
      <p:grpSp>
        <p:nvGrpSpPr>
          <p:cNvPr id="1136648" name="Group 117"/>
          <p:cNvGrpSpPr>
            <a:grpSpLocks/>
          </p:cNvGrpSpPr>
          <p:nvPr/>
        </p:nvGrpSpPr>
        <p:grpSpPr bwMode="auto">
          <a:xfrm>
            <a:off x="3081338" y="4552950"/>
            <a:ext cx="2192337" cy="396875"/>
            <a:chOff x="1943" y="2983"/>
            <a:chExt cx="1381" cy="250"/>
          </a:xfrm>
        </p:grpSpPr>
        <p:sp>
          <p:nvSpPr>
            <p:cNvPr id="1136758" name="Line 118"/>
            <p:cNvSpPr>
              <a:spLocks noChangeShapeType="1"/>
            </p:cNvSpPr>
            <p:nvPr/>
          </p:nvSpPr>
          <p:spPr bwMode="auto">
            <a:xfrm>
              <a:off x="1953" y="2999"/>
              <a:ext cx="546" cy="0"/>
            </a:xfrm>
            <a:prstGeom prst="line">
              <a:avLst/>
            </a:prstGeom>
            <a:noFill/>
            <a:ln w="9525">
              <a:solidFill>
                <a:srgbClr val="FF3300"/>
              </a:solidFill>
              <a:round/>
              <a:headEnd/>
              <a:tailEnd type="triangle" w="med" len="med"/>
            </a:ln>
            <a:effectLst/>
          </p:spPr>
          <p:txBody>
            <a:bodyPr anchor="ctr">
              <a:spAutoFit/>
            </a:bodyPr>
            <a:lstStyle/>
            <a:p>
              <a:endParaRPr lang="en-US"/>
            </a:p>
          </p:txBody>
        </p:sp>
        <p:sp>
          <p:nvSpPr>
            <p:cNvPr id="1136759" name="Text Box 119"/>
            <p:cNvSpPr txBox="1">
              <a:spLocks noChangeArrowheads="1"/>
            </p:cNvSpPr>
            <p:nvPr/>
          </p:nvSpPr>
          <p:spPr bwMode="auto">
            <a:xfrm>
              <a:off x="1943" y="2983"/>
              <a:ext cx="1381" cy="250"/>
            </a:xfrm>
            <a:prstGeom prst="rect">
              <a:avLst/>
            </a:prstGeom>
            <a:noFill/>
            <a:ln w="9525">
              <a:noFill/>
              <a:miter lim="800000"/>
              <a:headEnd/>
              <a:tailEnd/>
            </a:ln>
            <a:effectLst/>
          </p:spPr>
          <p:txBody>
            <a:bodyPr wrap="none" anchor="ctr">
              <a:spAutoFit/>
            </a:bodyPr>
            <a:lstStyle/>
            <a:p>
              <a:r>
                <a:rPr lang="en-US" sz="2000"/>
                <a:t>Replayed Messages</a:t>
              </a:r>
            </a:p>
          </p:txBody>
        </p:sp>
      </p:grpSp>
      <p:pic>
        <p:nvPicPr>
          <p:cNvPr id="116" name="~PP3269.WAV">
            <a:hlinkClick r:id="" action="ppaction://media"/>
          </p:cNvPr>
          <p:cNvPicPr>
            <a:picLocks noRot="1" noChangeAspect="1"/>
          </p:cNvPicPr>
          <p:nvPr>
            <a:wavAudioFile r:embed="rId2" name="~PP3269.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spd="slow" advTm="24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366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slide(fromTop)">
                                      <p:cBhvr>
                                        <p:cTn id="19"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499"/>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2" presetClass="entr" presetSubtype="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slide(fromTop)">
                                      <p:cBhvr>
                                        <p:cTn id="28"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499"/>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499"/>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2" presetClass="entr" presetSubtype="8"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slide(fromLeft)">
                                      <p:cBhvr>
                                        <p:cTn id="41"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499"/>
                                          </p:stCondLst>
                                        </p:cTn>
                                        <p:tgtEl>
                                          <p:spTgt spid="113668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2" presetClass="entr" presetSubtype="8"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slide(fromLeft)">
                                      <p:cBhvr>
                                        <p:cTn id="50"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13669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499"/>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499"/>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slide(fromBottom)">
                                      <p:cBhvr>
                                        <p:cTn id="67"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499"/>
                                          </p:stCondLst>
                                        </p:cTn>
                                        <p:tgtEl>
                                          <p:spTgt spid="2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2" presetClass="entr" presetSubtype="4" fill="hold"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slide(fromBottom)">
                                      <p:cBhvr>
                                        <p:cTn id="76"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499"/>
                                          </p:stCondLst>
                                        </p:cTn>
                                        <p:tgtEl>
                                          <p:spTgt spid="2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499"/>
                                          </p:stCondLst>
                                        </p:cTn>
                                        <p:tgtEl>
                                          <p:spTgt spid="2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2" presetClass="entr" presetSubtype="8" fill="hold"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slide(fromLeft)">
                                      <p:cBhvr>
                                        <p:cTn id="89" dur="500"/>
                                        <p:tgtEl>
                                          <p:spTgt spid="27"/>
                                        </p:tgtEl>
                                      </p:cBhvr>
                                    </p:animEffec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499"/>
                                          </p:stCondLst>
                                        </p:cTn>
                                        <p:tgtEl>
                                          <p:spTgt spid="1136735"/>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2" presetClass="entr" presetSubtype="8" fill="hold" nodeType="click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slide(fromLeft)">
                                      <p:cBhvr>
                                        <p:cTn id="98" dur="5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499"/>
                                          </p:stCondLst>
                                        </p:cTn>
                                        <p:tgtEl>
                                          <p:spTgt spid="3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23" presetClass="entr" presetSubtype="272" fill="hold" nodeType="clickEffect">
                                  <p:stCondLst>
                                    <p:cond delay="0"/>
                                  </p:stCondLst>
                                  <p:childTnLst>
                                    <p:set>
                                      <p:cBhvr>
                                        <p:cTn id="106" dur="1" fill="hold">
                                          <p:stCondLst>
                                            <p:cond delay="0"/>
                                          </p:stCondLst>
                                        </p:cTn>
                                        <p:tgtEl>
                                          <p:spTgt spid="1136640"/>
                                        </p:tgtEl>
                                        <p:attrNameLst>
                                          <p:attrName>style.visibility</p:attrName>
                                        </p:attrNameLst>
                                      </p:cBhvr>
                                      <p:to>
                                        <p:strVal val="visible"/>
                                      </p:to>
                                    </p:set>
                                    <p:anim calcmode="lin" valueType="num">
                                      <p:cBhvr>
                                        <p:cTn id="107" dur="500" fill="hold"/>
                                        <p:tgtEl>
                                          <p:spTgt spid="1136640"/>
                                        </p:tgtEl>
                                        <p:attrNameLst>
                                          <p:attrName>ppt_w</p:attrName>
                                        </p:attrNameLst>
                                      </p:cBhvr>
                                      <p:tavLst>
                                        <p:tav tm="0">
                                          <p:val>
                                            <p:strVal val="2/3*#ppt_w"/>
                                          </p:val>
                                        </p:tav>
                                        <p:tav tm="100000">
                                          <p:val>
                                            <p:strVal val="#ppt_w"/>
                                          </p:val>
                                        </p:tav>
                                      </p:tavLst>
                                    </p:anim>
                                    <p:anim calcmode="lin" valueType="num">
                                      <p:cBhvr>
                                        <p:cTn id="108" dur="500" fill="hold"/>
                                        <p:tgtEl>
                                          <p:spTgt spid="1136640"/>
                                        </p:tgtEl>
                                        <p:attrNameLst>
                                          <p:attrName>ppt_h</p:attrName>
                                        </p:attrNameLst>
                                      </p:cBhvr>
                                      <p:tavLst>
                                        <p:tav tm="0">
                                          <p:val>
                                            <p:strVal val="2/3*#ppt_h"/>
                                          </p:val>
                                        </p:tav>
                                        <p:tav tm="100000">
                                          <p:val>
                                            <p:strVal val="#ppt_h"/>
                                          </p:val>
                                        </p:tav>
                                      </p:tavLst>
                                    </p:anim>
                                  </p:childTnLst>
                                </p:cTn>
                              </p:par>
                            </p:childTnLst>
                          </p:cTn>
                        </p:par>
                      </p:childTnLst>
                    </p:cTn>
                  </p:par>
                  <p:par>
                    <p:cTn id="109" fill="hold">
                      <p:stCondLst>
                        <p:cond delay="indefinite"/>
                      </p:stCondLst>
                      <p:childTnLst>
                        <p:par>
                          <p:cTn id="110" fill="hold">
                            <p:stCondLst>
                              <p:cond delay="0"/>
                            </p:stCondLst>
                            <p:childTnLst>
                              <p:par>
                                <p:cTn id="111" presetID="12" presetClass="entr" presetSubtype="2" fill="hold" nodeType="clickEffect">
                                  <p:stCondLst>
                                    <p:cond delay="0"/>
                                  </p:stCondLst>
                                  <p:childTnLst>
                                    <p:set>
                                      <p:cBhvr>
                                        <p:cTn id="112" dur="1" fill="hold">
                                          <p:stCondLst>
                                            <p:cond delay="0"/>
                                          </p:stCondLst>
                                        </p:cTn>
                                        <p:tgtEl>
                                          <p:spTgt spid="1136641"/>
                                        </p:tgtEl>
                                        <p:attrNameLst>
                                          <p:attrName>style.visibility</p:attrName>
                                        </p:attrNameLst>
                                      </p:cBhvr>
                                      <p:to>
                                        <p:strVal val="visible"/>
                                      </p:to>
                                    </p:set>
                                    <p:animEffect transition="in" filter="slide(fromRight)">
                                      <p:cBhvr>
                                        <p:cTn id="113" dur="500"/>
                                        <p:tgtEl>
                                          <p:spTgt spid="1136641"/>
                                        </p:tgtEl>
                                      </p:cBhvr>
                                    </p:animEffect>
                                  </p:childTnLst>
                                </p:cTn>
                              </p:par>
                            </p:childTnLst>
                          </p:cTn>
                        </p:par>
                      </p:childTnLst>
                    </p:cTn>
                  </p:par>
                  <p:par>
                    <p:cTn id="114" fill="hold">
                      <p:stCondLst>
                        <p:cond delay="indefinite"/>
                      </p:stCondLst>
                      <p:childTnLst>
                        <p:par>
                          <p:cTn id="115" fill="hold">
                            <p:stCondLst>
                              <p:cond delay="0"/>
                            </p:stCondLst>
                            <p:childTnLst>
                              <p:par>
                                <p:cTn id="116" presetID="12" presetClass="entr" presetSubtype="8" fill="hold" nodeType="clickEffect">
                                  <p:stCondLst>
                                    <p:cond delay="0"/>
                                  </p:stCondLst>
                                  <p:childTnLst>
                                    <p:set>
                                      <p:cBhvr>
                                        <p:cTn id="117" dur="1" fill="hold">
                                          <p:stCondLst>
                                            <p:cond delay="0"/>
                                          </p:stCondLst>
                                        </p:cTn>
                                        <p:tgtEl>
                                          <p:spTgt spid="1136648"/>
                                        </p:tgtEl>
                                        <p:attrNameLst>
                                          <p:attrName>style.visibility</p:attrName>
                                        </p:attrNameLst>
                                      </p:cBhvr>
                                      <p:to>
                                        <p:strVal val="visible"/>
                                      </p:to>
                                    </p:set>
                                    <p:animEffect transition="in" filter="slide(fromLeft)">
                                      <p:cBhvr>
                                        <p:cTn id="118" dur="500"/>
                                        <p:tgtEl>
                                          <p:spTgt spid="113664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9" fill="hold" display="0">
                  <p:stCondLst>
                    <p:cond delay="indefinite"/>
                  </p:stCondLst>
                  <p:endCondLst>
                    <p:cond evt="onPrev" delay="0">
                      <p:tgtEl>
                        <p:sldTgt/>
                      </p:tgtEl>
                    </p:cond>
                    <p:cond evt="onStopAudio" delay="0">
                      <p:tgtEl>
                        <p:sldTgt/>
                      </p:tgtEl>
                    </p:cond>
                  </p:endCondLst>
                </p:cTn>
                <p:tgtEl>
                  <p:spTgt spid="116"/>
                </p:tgtEl>
              </p:cMediaNode>
            </p:audio>
          </p:childTnLst>
        </p:cTn>
      </p:par>
    </p:tnLst>
    <p:bldLst>
      <p:bldP spid="1136685" grpId="0" autoUpdateAnimBg="0"/>
      <p:bldP spid="1136686" grpId="0" animBg="1"/>
      <p:bldP spid="1136694" grpId="0" animBg="1"/>
      <p:bldP spid="113673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762" name="Rectangle 2"/>
          <p:cNvSpPr>
            <a:spLocks noGrp="1" noChangeArrowheads="1"/>
          </p:cNvSpPr>
          <p:nvPr>
            <p:ph type="title"/>
          </p:nvPr>
        </p:nvSpPr>
        <p:spPr/>
        <p:txBody>
          <a:bodyPr>
            <a:normAutofit fontScale="90000"/>
          </a:bodyPr>
          <a:lstStyle/>
          <a:p>
            <a:r>
              <a:rPr lang="en-US" dirty="0"/>
              <a:t>Alternatives for </a:t>
            </a:r>
            <a:r>
              <a:rPr lang="en-US" dirty="0" smtClean="0"/>
              <a:t> General State </a:t>
            </a:r>
            <a:r>
              <a:rPr lang="en-US" dirty="0"/>
              <a:t>Recreation</a:t>
            </a:r>
          </a:p>
        </p:txBody>
      </p:sp>
      <p:sp>
        <p:nvSpPr>
          <p:cNvPr id="1141763" name="Rectangle 3"/>
          <p:cNvSpPr>
            <a:spLocks noGrp="1" noChangeArrowheads="1"/>
          </p:cNvSpPr>
          <p:nvPr>
            <p:ph type="body" idx="4294967295"/>
          </p:nvPr>
        </p:nvSpPr>
        <p:spPr>
          <a:xfrm>
            <a:off x="685800" y="1981200"/>
            <a:ext cx="7772400" cy="4114800"/>
          </a:xfrm>
          <a:prstGeom prst="rect">
            <a:avLst/>
          </a:prstGeom>
        </p:spPr>
        <p:txBody>
          <a:bodyPr>
            <a:normAutofit/>
          </a:bodyPr>
          <a:lstStyle/>
          <a:p>
            <a:r>
              <a:rPr lang="en-US" dirty="0"/>
              <a:t>State Copying</a:t>
            </a:r>
          </a:p>
          <a:p>
            <a:pPr lvl="1"/>
            <a:r>
              <a:rPr lang="en-US" dirty="0">
                <a:solidFill>
                  <a:schemeClr val="accent2"/>
                </a:solidFill>
              </a:rPr>
              <a:t>Efficient, but not general</a:t>
            </a:r>
          </a:p>
          <a:p>
            <a:r>
              <a:rPr lang="en-US" dirty="0"/>
              <a:t>(Command-based) Logging</a:t>
            </a:r>
          </a:p>
          <a:p>
            <a:pPr lvl="1"/>
            <a:r>
              <a:rPr lang="en-US" dirty="0">
                <a:solidFill>
                  <a:schemeClr val="accent2"/>
                </a:solidFill>
              </a:rPr>
              <a:t>Inefficient, but general</a:t>
            </a:r>
          </a:p>
          <a:p>
            <a:r>
              <a:rPr lang="en-US" dirty="0"/>
              <a:t>(Object-based ) Logging: Can keep using the logging approach, but improve on the log size by compressing</a:t>
            </a:r>
            <a:r>
              <a:rPr lang="en-US" dirty="0" smtClean="0"/>
              <a:t>.</a:t>
            </a:r>
          </a:p>
        </p:txBody>
      </p:sp>
      <p:pic>
        <p:nvPicPr>
          <p:cNvPr id="6" name="~PP3425.WAV">
            <a:hlinkClick r:id="" action="ppaction://media"/>
          </p:cNvPr>
          <p:cNvPicPr>
            <a:picLocks noRot="1" noChangeAspect="1"/>
          </p:cNvPicPr>
          <p:nvPr>
            <a:wavAudioFile r:embed="rId1" name="~PP3425.WAV"/>
          </p:nvPr>
        </p:nvPicPr>
        <p:blipFill>
          <a:blip r:embed="rId4" cstate="print"/>
          <a:stretch>
            <a:fillRect/>
          </a:stretch>
        </p:blipFill>
        <p:spPr>
          <a:xfrm>
            <a:off x="8724900" y="6438900"/>
            <a:ext cx="304800" cy="304800"/>
          </a:xfrm>
          <a:prstGeom prst="rect">
            <a:avLst/>
          </a:prstGeom>
        </p:spPr>
      </p:pic>
    </p:spTree>
  </p:cSld>
  <p:clrMapOvr>
    <a:masterClrMapping/>
  </p:clrMapOvr>
  <p:transition spd="slow" advTm="2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p:cNvSpPr/>
          <p:nvPr/>
        </p:nvSpPr>
        <p:spPr>
          <a:xfrm>
            <a:off x="3124200" y="1524000"/>
            <a:ext cx="2590800" cy="3124200"/>
          </a:xfrm>
          <a:prstGeom prst="roundRect">
            <a:avLst>
              <a:gd name="adj" fmla="val 16667"/>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solidFill>
                <a:srgbClr val="000000"/>
              </a:solidFill>
            </a:endParaRPr>
          </a:p>
        </p:txBody>
      </p:sp>
      <p:sp>
        <p:nvSpPr>
          <p:cNvPr id="39" name="Rounded Rectangle 38"/>
          <p:cNvSpPr/>
          <p:nvPr/>
        </p:nvSpPr>
        <p:spPr>
          <a:xfrm>
            <a:off x="6096000" y="1524000"/>
            <a:ext cx="2590800" cy="3124200"/>
          </a:xfrm>
          <a:prstGeom prst="roundRect">
            <a:avLst>
              <a:gd name="adj" fmla="val 16667"/>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solidFill>
                <a:srgbClr val="000000"/>
              </a:solidFill>
            </a:endParaRPr>
          </a:p>
        </p:txBody>
      </p:sp>
      <p:sp>
        <p:nvSpPr>
          <p:cNvPr id="40" name="Rounded Rectangle 39"/>
          <p:cNvSpPr/>
          <p:nvPr/>
        </p:nvSpPr>
        <p:spPr>
          <a:xfrm>
            <a:off x="152400" y="1524000"/>
            <a:ext cx="2514600" cy="3124200"/>
          </a:xfrm>
          <a:prstGeom prst="roundRect">
            <a:avLst>
              <a:gd name="adj" fmla="val 16667"/>
            </a:avLst>
          </a:prstGeom>
        </p:spPr>
        <p:style>
          <a:lnRef idx="1">
            <a:schemeClr val="accent6"/>
          </a:lnRef>
          <a:fillRef idx="2">
            <a:schemeClr val="accent6"/>
          </a:fillRef>
          <a:effectRef idx="1">
            <a:schemeClr val="accent6"/>
          </a:effectRef>
          <a:fontRef idx="minor">
            <a:schemeClr val="dk1"/>
          </a:fontRef>
        </p:style>
        <p:txBody>
          <a:bodyPr anchor="ctr"/>
          <a:lstStyle/>
          <a:p>
            <a:pPr algn="ctr"/>
            <a:endParaRPr lang="en-US">
              <a:solidFill>
                <a:srgbClr val="000000"/>
              </a:solidFill>
            </a:endParaRPr>
          </a:p>
        </p:txBody>
      </p:sp>
      <p:sp>
        <p:nvSpPr>
          <p:cNvPr id="2" name="Title 1"/>
          <p:cNvSpPr>
            <a:spLocks noGrp="1"/>
          </p:cNvSpPr>
          <p:nvPr>
            <p:ph type="title"/>
          </p:nvPr>
        </p:nvSpPr>
        <p:spPr/>
        <p:txBody>
          <a:bodyPr>
            <a:normAutofit fontScale="90000"/>
          </a:bodyPr>
          <a:lstStyle/>
          <a:p>
            <a:r>
              <a:rPr lang="en-US" dirty="0" smtClean="0"/>
              <a:t>Serialization For Dynamic Program Creation in Model Sharing</a:t>
            </a:r>
            <a:endParaRPr lang="en-US" dirty="0"/>
          </a:p>
        </p:txBody>
      </p:sp>
      <p:sp>
        <p:nvSpPr>
          <p:cNvPr id="6" name="Picture 14"/>
          <p:cNvSpPr/>
          <p:nvPr/>
        </p:nvSpPr>
        <p:spPr>
          <a:xfrm>
            <a:off x="228600" y="1828800"/>
            <a:ext cx="2362200" cy="1143000"/>
          </a:xfrm>
          <a:prstGeom prst="roundRect">
            <a:avLst>
              <a:gd name="adj" fmla="val 16667"/>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sz="2400" dirty="0" smtClean="0"/>
              <a:t>Associate User </a:t>
            </a:r>
            <a:endParaRPr lang="en-US" sz="2400" dirty="0"/>
          </a:p>
        </p:txBody>
      </p:sp>
      <p:sp>
        <p:nvSpPr>
          <p:cNvPr id="12" name="Picture 14"/>
          <p:cNvSpPr/>
          <p:nvPr/>
        </p:nvSpPr>
        <p:spPr>
          <a:xfrm>
            <a:off x="6248400" y="1752600"/>
            <a:ext cx="2438400" cy="1600200"/>
          </a:xfrm>
          <a:prstGeom prst="roundRect">
            <a:avLst>
              <a:gd name="adj" fmla="val 16667"/>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r>
              <a:rPr lang="en-US" sz="2400" dirty="0" smtClean="0"/>
              <a:t>Associate </a:t>
            </a:r>
            <a:r>
              <a:rPr lang="en-US" sz="2400" dirty="0" err="1" smtClean="0"/>
              <a:t>Registerer</a:t>
            </a:r>
            <a:r>
              <a:rPr lang="en-US" sz="2400" dirty="0" smtClean="0"/>
              <a:t> and User</a:t>
            </a:r>
            <a:endParaRPr lang="en-US" sz="2400" dirty="0"/>
          </a:p>
        </p:txBody>
      </p:sp>
      <p:sp>
        <p:nvSpPr>
          <p:cNvPr id="14" name="Picture 14"/>
          <p:cNvSpPr/>
          <p:nvPr/>
        </p:nvSpPr>
        <p:spPr>
          <a:xfrm>
            <a:off x="3276600" y="1752600"/>
            <a:ext cx="2362200" cy="838200"/>
          </a:xfrm>
          <a:prstGeom prst="roundRect">
            <a:avLst>
              <a:gd name="adj" fmla="val 16667"/>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2400" dirty="0" smtClean="0"/>
              <a:t>Associate Name Server</a:t>
            </a:r>
            <a:endParaRPr lang="en-US" sz="2400" dirty="0"/>
          </a:p>
        </p:txBody>
      </p:sp>
      <p:cxnSp>
        <p:nvCxnSpPr>
          <p:cNvPr id="29" name="Straight Arrow Connector 28"/>
          <p:cNvCxnSpPr/>
          <p:nvPr/>
        </p:nvCxnSpPr>
        <p:spPr>
          <a:xfrm>
            <a:off x="2514600" y="2209800"/>
            <a:ext cx="762000" cy="1588"/>
          </a:xfrm>
          <a:prstGeom prst="straightConnector1">
            <a:avLst/>
          </a:prstGeom>
          <a:noFill/>
          <a:ln w="25400" cap="flat" cmpd="sng" algn="ctr">
            <a:solidFill>
              <a:srgbClr val="FF0000"/>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10800000">
            <a:off x="5715000" y="2209800"/>
            <a:ext cx="609600" cy="1588"/>
          </a:xfrm>
          <a:prstGeom prst="straightConnector1">
            <a:avLst/>
          </a:prstGeom>
          <a:noFill/>
          <a:ln w="25400" cap="flat" cmpd="sng" algn="ctr">
            <a:solidFill>
              <a:srgbClr val="FF0000"/>
            </a:solidFill>
            <a:prstDash val="solid"/>
            <a:tailEnd type="arrow"/>
          </a:ln>
          <a:effectLst/>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572000" y="1066800"/>
            <a:ext cx="26670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register(name, object)</a:t>
            </a:r>
            <a:endParaRPr lang="en-US" dirty="0"/>
          </a:p>
        </p:txBody>
      </p:sp>
      <p:sp>
        <p:nvSpPr>
          <p:cNvPr id="37" name="TextBox 36"/>
          <p:cNvSpPr txBox="1"/>
          <p:nvPr/>
        </p:nvSpPr>
        <p:spPr>
          <a:xfrm>
            <a:off x="1600200" y="1066800"/>
            <a:ext cx="1981200" cy="3810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lookup (name)</a:t>
            </a:r>
            <a:endParaRPr lang="en-US" dirty="0"/>
          </a:p>
        </p:txBody>
      </p:sp>
      <p:sp>
        <p:nvSpPr>
          <p:cNvPr id="42" name="Oval 41"/>
          <p:cNvSpPr>
            <a:spLocks noChangeArrowheads="1"/>
          </p:cNvSpPr>
          <p:nvPr/>
        </p:nvSpPr>
        <p:spPr bwMode="auto">
          <a:xfrm>
            <a:off x="1066800" y="3581400"/>
            <a:ext cx="683997" cy="683997"/>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lgn="ctr" eaLnBrk="0" hangingPunct="0"/>
            <a:r>
              <a:rPr lang="en-US" dirty="0" smtClean="0">
                <a:solidFill>
                  <a:schemeClr val="tx1"/>
                </a:solidFill>
                <a:latin typeface="Arial" charset="0"/>
              </a:rPr>
              <a:t>C</a:t>
            </a:r>
            <a:endParaRPr lang="en-US" dirty="0">
              <a:solidFill>
                <a:srgbClr val="000000"/>
              </a:solidFill>
            </a:endParaRPr>
          </a:p>
        </p:txBody>
      </p:sp>
      <p:sp>
        <p:nvSpPr>
          <p:cNvPr id="43" name="Oval 42"/>
          <p:cNvSpPr>
            <a:spLocks noChangeArrowheads="1"/>
          </p:cNvSpPr>
          <p:nvPr/>
        </p:nvSpPr>
        <p:spPr bwMode="auto">
          <a:xfrm>
            <a:off x="7162800" y="3657600"/>
            <a:ext cx="683997" cy="683997"/>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lgn="ctr" eaLnBrk="0" hangingPunct="0"/>
            <a:r>
              <a:rPr lang="en-US" dirty="0" smtClean="0">
                <a:solidFill>
                  <a:schemeClr val="tx1"/>
                </a:solidFill>
                <a:latin typeface="Arial" charset="0"/>
              </a:rPr>
              <a:t>S</a:t>
            </a:r>
            <a:endParaRPr lang="en-US" dirty="0">
              <a:solidFill>
                <a:srgbClr val="000000"/>
              </a:solidFill>
            </a:endParaRPr>
          </a:p>
        </p:txBody>
      </p:sp>
      <p:sp>
        <p:nvSpPr>
          <p:cNvPr id="50" name="Oval 49"/>
          <p:cNvSpPr>
            <a:spLocks noChangeArrowheads="1"/>
          </p:cNvSpPr>
          <p:nvPr/>
        </p:nvSpPr>
        <p:spPr bwMode="auto">
          <a:xfrm>
            <a:off x="4038600" y="3659403"/>
            <a:ext cx="683997" cy="683997"/>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lgn="ctr" eaLnBrk="0" hangingPunct="0"/>
            <a:r>
              <a:rPr lang="en-US" dirty="0" smtClean="0">
                <a:solidFill>
                  <a:schemeClr val="tx1"/>
                </a:solidFill>
                <a:latin typeface="Arial" charset="0"/>
              </a:rPr>
              <a:t>N</a:t>
            </a:r>
            <a:endParaRPr lang="en-US" dirty="0">
              <a:solidFill>
                <a:srgbClr val="000000"/>
              </a:solidFill>
            </a:endParaRPr>
          </a:p>
        </p:txBody>
      </p:sp>
      <p:sp>
        <p:nvSpPr>
          <p:cNvPr id="24" name="TextBox 23"/>
          <p:cNvSpPr txBox="1"/>
          <p:nvPr/>
        </p:nvSpPr>
        <p:spPr>
          <a:xfrm>
            <a:off x="609600" y="5029200"/>
            <a:ext cx="29718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Serialized object copy returned by lookup</a:t>
            </a:r>
            <a:endParaRPr lang="en-US" dirty="0"/>
          </a:p>
        </p:txBody>
      </p:sp>
      <p:sp>
        <p:nvSpPr>
          <p:cNvPr id="20" name="TextBox 19"/>
          <p:cNvSpPr txBox="1"/>
          <p:nvPr/>
        </p:nvSpPr>
        <p:spPr>
          <a:xfrm>
            <a:off x="5105400" y="4876800"/>
            <a:ext cx="29718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Server object consistent with other replicas – client gets latest state</a:t>
            </a:r>
            <a:endParaRPr lang="en-US" dirty="0"/>
          </a:p>
        </p:txBody>
      </p:sp>
      <p:sp>
        <p:nvSpPr>
          <p:cNvPr id="23" name="TextBox 22"/>
          <p:cNvSpPr txBox="1"/>
          <p:nvPr/>
        </p:nvSpPr>
        <p:spPr>
          <a:xfrm>
            <a:off x="5105400" y="5934670"/>
            <a:ext cx="29718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Special case of log compression</a:t>
            </a:r>
            <a:endParaRPr lang="en-US" dirty="0"/>
          </a:p>
        </p:txBody>
      </p:sp>
      <p:pic>
        <p:nvPicPr>
          <p:cNvPr id="21" name="~PP2597.WAV">
            <a:hlinkClick r:id="" action="ppaction://media"/>
          </p:cNvPr>
          <p:cNvPicPr>
            <a:picLocks noRot="1" noChangeAspect="1"/>
          </p:cNvPicPr>
          <p:nvPr>
            <a:wavAudioFile r:embed="rId2" name="~PP2597.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2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21"/>
                </p:tgtEl>
              </p:cMediaNode>
            </p:audio>
          </p:childTnLst>
        </p:cTn>
      </p:par>
    </p:tnLst>
    <p:bldLst>
      <p:bldP spid="24" grpId="0" animBg="1"/>
      <p:bldP spid="20" grpId="0" animBg="1"/>
      <p:bldP spid="2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Dynamic UI Creation in Model Sharing</a:t>
            </a:r>
          </a:p>
        </p:txBody>
      </p:sp>
      <p:sp>
        <p:nvSpPr>
          <p:cNvPr id="4" name="Picture 11"/>
          <p:cNvSpPr/>
          <p:nvPr/>
        </p:nvSpPr>
        <p:spPr>
          <a:xfrm>
            <a:off x="3277430" y="3199927"/>
            <a:ext cx="2437253" cy="1217886"/>
          </a:xfrm>
          <a:prstGeom prst="roundRect">
            <a:avLst>
              <a:gd name="adj" fmla="val 16667"/>
            </a:avLst>
          </a:prstGeom>
        </p:spPr>
        <p:style>
          <a:lnRef idx="1">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n-US" sz="2400" dirty="0"/>
              <a:t>Model</a:t>
            </a:r>
          </a:p>
        </p:txBody>
      </p:sp>
      <p:cxnSp>
        <p:nvCxnSpPr>
          <p:cNvPr id="10" name="Straight Arrow Connector 9"/>
          <p:cNvCxnSpPr/>
          <p:nvPr/>
        </p:nvCxnSpPr>
        <p:spPr>
          <a:xfrm rot="5400000" flipV="1">
            <a:off x="2247900" y="2476500"/>
            <a:ext cx="1143000" cy="914400"/>
          </a:xfrm>
          <a:prstGeom prst="straightConnector1">
            <a:avLst/>
          </a:prstGeom>
          <a:noFill/>
          <a:ln w="25400" cap="flat" cmpd="sng" algn="ctr">
            <a:solidFill>
              <a:srgbClr val="FF0000"/>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a:off x="5448300" y="2628900"/>
            <a:ext cx="1447800" cy="914400"/>
          </a:xfrm>
          <a:prstGeom prst="straightConnector1">
            <a:avLst/>
          </a:prstGeom>
          <a:noFill/>
          <a:ln w="25400" cap="flat" cmpd="sng" algn="ctr">
            <a:solidFill>
              <a:srgbClr val="00B050"/>
            </a:solidFill>
            <a:prstDash val="solid"/>
            <a:tailEnd type="arrow"/>
          </a:ln>
          <a:effectLst/>
        </p:spPr>
        <p:style>
          <a:lnRef idx="1">
            <a:schemeClr val="accent1"/>
          </a:lnRef>
          <a:fillRef idx="0">
            <a:schemeClr val="accent1"/>
          </a:fillRef>
          <a:effectRef idx="0">
            <a:schemeClr val="accent1"/>
          </a:effectRef>
          <a:fontRef idx="minor">
            <a:schemeClr val="tx1"/>
          </a:fontRef>
        </p:style>
      </p:cxnSp>
      <p:sp>
        <p:nvSpPr>
          <p:cNvPr id="33" name="Picture 14"/>
          <p:cNvSpPr/>
          <p:nvPr/>
        </p:nvSpPr>
        <p:spPr>
          <a:xfrm>
            <a:off x="992020" y="1143023"/>
            <a:ext cx="2969576" cy="1218117"/>
          </a:xfrm>
          <a:prstGeom prst="roundRect">
            <a:avLst>
              <a:gd name="adj" fmla="val 16667"/>
            </a:avLst>
          </a:prstGeom>
        </p:spPr>
        <p:style>
          <a:lnRef idx="1">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en-US" sz="2400" dirty="0" smtClean="0"/>
              <a:t>Controller</a:t>
            </a:r>
            <a:endParaRPr lang="en-US" dirty="0"/>
          </a:p>
        </p:txBody>
      </p:sp>
      <p:sp>
        <p:nvSpPr>
          <p:cNvPr id="34" name="Picture 15"/>
          <p:cNvSpPr/>
          <p:nvPr/>
        </p:nvSpPr>
        <p:spPr>
          <a:xfrm>
            <a:off x="4802020" y="1143023"/>
            <a:ext cx="2969576" cy="1218117"/>
          </a:xfrm>
          <a:prstGeom prst="roundRect">
            <a:avLst>
              <a:gd name="adj" fmla="val 16667"/>
            </a:avLst>
          </a:prstGeom>
        </p:spPr>
        <p:style>
          <a:lnRef idx="1">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en-US" sz="2400" dirty="0" smtClean="0"/>
              <a:t>View</a:t>
            </a:r>
            <a:endParaRPr lang="en-US" dirty="0"/>
          </a:p>
          <a:p>
            <a:pPr algn="ctr" fontAlgn="auto">
              <a:spcBef>
                <a:spcPts val="0"/>
              </a:spcBef>
              <a:spcAft>
                <a:spcPts val="0"/>
              </a:spcAft>
              <a:defRPr/>
            </a:pPr>
            <a:endParaRPr lang="en-US" sz="2400" dirty="0"/>
          </a:p>
        </p:txBody>
      </p:sp>
      <p:cxnSp>
        <p:nvCxnSpPr>
          <p:cNvPr id="12" name="Straight Arrow Connector 11"/>
          <p:cNvCxnSpPr/>
          <p:nvPr/>
        </p:nvCxnSpPr>
        <p:spPr>
          <a:xfrm rot="16200000">
            <a:off x="2247900" y="4229100"/>
            <a:ext cx="1143000" cy="914400"/>
          </a:xfrm>
          <a:prstGeom prst="straightConnector1">
            <a:avLst/>
          </a:prstGeom>
          <a:noFill/>
          <a:ln w="25400" cap="flat" cmpd="sng" algn="ctr">
            <a:solidFill>
              <a:srgbClr val="FF0000"/>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V="1">
            <a:off x="5524500" y="4381500"/>
            <a:ext cx="1028700" cy="647700"/>
          </a:xfrm>
          <a:prstGeom prst="straightConnector1">
            <a:avLst/>
          </a:prstGeom>
          <a:noFill/>
          <a:ln w="25400" cap="flat" cmpd="sng" algn="ctr">
            <a:solidFill>
              <a:srgbClr val="0106DD"/>
            </a:solidFill>
            <a:prstDash val="dash"/>
            <a:tailEnd type="arrow"/>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V="1">
            <a:off x="5448300" y="4076700"/>
            <a:ext cx="1409700" cy="876300"/>
          </a:xfrm>
          <a:prstGeom prst="straightConnector1">
            <a:avLst/>
          </a:prstGeom>
          <a:noFill/>
          <a:ln w="25400" cap="flat" cmpd="sng" algn="ctr">
            <a:solidFill>
              <a:srgbClr val="00B050"/>
            </a:solidFill>
            <a:prstDash val="solid"/>
            <a:tailEnd type="arrow"/>
          </a:ln>
          <a:effectLst/>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989149" y="5258116"/>
            <a:ext cx="2972372" cy="1218615"/>
          </a:xfrm>
          <a:prstGeom prst="roundRect">
            <a:avLst>
              <a:gd name="adj" fmla="val 16667"/>
            </a:avLst>
          </a:prstGeom>
        </p:spPr>
        <p:style>
          <a:lnRef idx="1">
            <a:schemeClr val="accent2"/>
          </a:lnRef>
          <a:fillRef idx="2">
            <a:schemeClr val="accent2"/>
          </a:fillRef>
          <a:effectRef idx="1">
            <a:schemeClr val="accent2"/>
          </a:effectRef>
          <a:fontRef idx="minor">
            <a:schemeClr val="dk1"/>
          </a:fontRef>
        </p:style>
        <p:txBody>
          <a:bodyPr anchor="ctr"/>
          <a:lstStyle/>
          <a:p>
            <a:pPr algn="ctr"/>
            <a:r>
              <a:rPr lang="en-US" sz="2400" dirty="0" smtClean="0">
                <a:solidFill>
                  <a:srgbClr val="000000"/>
                </a:solidFill>
              </a:rPr>
              <a:t>Controller</a:t>
            </a:r>
            <a:endParaRPr lang="en-US" dirty="0">
              <a:solidFill>
                <a:srgbClr val="000000"/>
              </a:solidFill>
            </a:endParaRPr>
          </a:p>
        </p:txBody>
      </p:sp>
      <p:sp>
        <p:nvSpPr>
          <p:cNvPr id="16" name="Rounded Rectangle 15"/>
          <p:cNvSpPr/>
          <p:nvPr/>
        </p:nvSpPr>
        <p:spPr>
          <a:xfrm>
            <a:off x="4799149" y="5258116"/>
            <a:ext cx="2972372" cy="1218615"/>
          </a:xfrm>
          <a:prstGeom prst="roundRect">
            <a:avLst>
              <a:gd name="adj" fmla="val 16667"/>
            </a:avLst>
          </a:prstGeom>
        </p:spPr>
        <p:style>
          <a:lnRef idx="1">
            <a:schemeClr val="accent3"/>
          </a:lnRef>
          <a:fillRef idx="2">
            <a:schemeClr val="accent3"/>
          </a:fillRef>
          <a:effectRef idx="1">
            <a:schemeClr val="accent3"/>
          </a:effectRef>
          <a:fontRef idx="minor">
            <a:schemeClr val="dk1"/>
          </a:fontRef>
        </p:style>
        <p:txBody>
          <a:bodyPr anchor="ctr"/>
          <a:lstStyle/>
          <a:p>
            <a:pPr algn="ctr"/>
            <a:r>
              <a:rPr lang="en-US" sz="2400" dirty="0" smtClean="0">
                <a:solidFill>
                  <a:srgbClr val="000000"/>
                </a:solidFill>
              </a:rPr>
              <a:t>View</a:t>
            </a:r>
            <a:endParaRPr lang="en-US" dirty="0">
              <a:solidFill>
                <a:srgbClr val="000000"/>
              </a:solidFill>
            </a:endParaRPr>
          </a:p>
          <a:p>
            <a:pPr algn="ctr"/>
            <a:endParaRPr lang="en-US" sz="2400" dirty="0">
              <a:solidFill>
                <a:srgbClr val="000000"/>
              </a:solidFill>
            </a:endParaRPr>
          </a:p>
        </p:txBody>
      </p:sp>
      <p:cxnSp>
        <p:nvCxnSpPr>
          <p:cNvPr id="24" name="Straight Arrow Connector 23"/>
          <p:cNvCxnSpPr/>
          <p:nvPr/>
        </p:nvCxnSpPr>
        <p:spPr>
          <a:xfrm rot="16200000">
            <a:off x="5524500" y="2552700"/>
            <a:ext cx="1066800" cy="685800"/>
          </a:xfrm>
          <a:prstGeom prst="straightConnector1">
            <a:avLst/>
          </a:prstGeom>
          <a:noFill/>
          <a:ln w="25400" cap="flat" cmpd="sng" algn="ctr">
            <a:solidFill>
              <a:srgbClr val="0106DD"/>
            </a:solidFill>
            <a:prstDash val="dash"/>
            <a:tailEnd type="arrow"/>
          </a:ln>
          <a:effectLst/>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477000" y="2895600"/>
            <a:ext cx="2133600"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Instantiate View and Controller and connect them to local or remote model. </a:t>
            </a:r>
            <a:endParaRPr lang="en-US" dirty="0"/>
          </a:p>
        </p:txBody>
      </p:sp>
      <p:sp>
        <p:nvSpPr>
          <p:cNvPr id="26" name="TextBox 25"/>
          <p:cNvSpPr txBox="1"/>
          <p:nvPr/>
        </p:nvSpPr>
        <p:spPr>
          <a:xfrm>
            <a:off x="6553200" y="4495800"/>
            <a:ext cx="21336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View  reads state (special case of log compression)</a:t>
            </a:r>
            <a:endParaRPr lang="en-US" dirty="0"/>
          </a:p>
        </p:txBody>
      </p:sp>
      <p:pic>
        <p:nvPicPr>
          <p:cNvPr id="17" name="~PP3443.WAV">
            <a:hlinkClick r:id="" action="ppaction://media"/>
          </p:cNvPr>
          <p:cNvPicPr>
            <a:picLocks noRot="1" noChangeAspect="1"/>
          </p:cNvPicPr>
          <p:nvPr>
            <a:wavAudioFile r:embed="rId2" name="~PP3443.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5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7" fill="hold" display="0">
                  <p:stCondLst>
                    <p:cond delay="indefinite"/>
                  </p:stCondLst>
                  <p:endCondLst>
                    <p:cond evt="onPrev" delay="0">
                      <p:tgtEl>
                        <p:sldTgt/>
                      </p:tgtEl>
                    </p:cond>
                    <p:cond evt="onStopAudio" delay="0">
                      <p:tgtEl>
                        <p:sldTgt/>
                      </p:tgtEl>
                    </p:cond>
                  </p:endCondLst>
                </p:cTn>
                <p:tgtEl>
                  <p:spTgt spid="17"/>
                </p:tgtEl>
              </p:cMediaNode>
            </p:audio>
          </p:childTnLst>
        </p:cTn>
      </p:par>
    </p:tnLst>
    <p:bldLst>
      <p:bldP spid="15" grpId="0" animBg="1"/>
      <p:bldP spid="16" grpId="0" animBg="1"/>
      <p:bldP spid="19"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045" name="Rectangle 1029"/>
          <p:cNvSpPr>
            <a:spLocks noGrp="1" noChangeArrowheads="1"/>
          </p:cNvSpPr>
          <p:nvPr>
            <p:ph type="title"/>
          </p:nvPr>
        </p:nvSpPr>
        <p:spPr>
          <a:xfrm>
            <a:off x="609600" y="152400"/>
            <a:ext cx="7772400" cy="762000"/>
          </a:xfrm>
        </p:spPr>
        <p:txBody>
          <a:bodyPr/>
          <a:lstStyle/>
          <a:p>
            <a:r>
              <a:rPr lang="en-US" dirty="0" smtClean="0"/>
              <a:t>Mapping vs. Response Times</a:t>
            </a:r>
            <a:endParaRPr lang="en-US" dirty="0"/>
          </a:p>
        </p:txBody>
      </p:sp>
      <p:sp>
        <p:nvSpPr>
          <p:cNvPr id="45" name="Line 1107"/>
          <p:cNvSpPr>
            <a:spLocks noChangeShapeType="1"/>
          </p:cNvSpPr>
          <p:nvPr/>
        </p:nvSpPr>
        <p:spPr bwMode="auto">
          <a:xfrm flipH="1">
            <a:off x="1524000" y="4953000"/>
            <a:ext cx="4953000" cy="11668"/>
          </a:xfrm>
          <a:prstGeom prst="line">
            <a:avLst/>
          </a:prstGeom>
          <a:noFill/>
          <a:ln w="28575">
            <a:solidFill>
              <a:schemeClr val="tx1"/>
            </a:solidFill>
            <a:round/>
            <a:headEnd/>
            <a:tailEnd/>
          </a:ln>
          <a:effectLst/>
        </p:spPr>
        <p:txBody>
          <a:bodyPr wrap="square">
            <a:spAutoFit/>
          </a:bodyPr>
          <a:lstStyle/>
          <a:p>
            <a:endParaRPr lang="en-US"/>
          </a:p>
        </p:txBody>
      </p:sp>
      <p:sp>
        <p:nvSpPr>
          <p:cNvPr id="46" name="TextBox 45"/>
          <p:cNvSpPr txBox="1"/>
          <p:nvPr/>
        </p:nvSpPr>
        <p:spPr>
          <a:xfrm>
            <a:off x="1828800" y="5117068"/>
            <a:ext cx="1600200" cy="369332"/>
          </a:xfrm>
          <a:prstGeom prst="rect">
            <a:avLst/>
          </a:prstGeom>
          <a:noFill/>
        </p:spPr>
        <p:txBody>
          <a:bodyPr wrap="square" rtlCol="0">
            <a:spAutoFit/>
          </a:bodyPr>
          <a:lstStyle/>
          <a:p>
            <a:r>
              <a:rPr lang="en-US" dirty="0" smtClean="0"/>
              <a:t>Centralized</a:t>
            </a:r>
            <a:endParaRPr lang="en-US" dirty="0"/>
          </a:p>
        </p:txBody>
      </p:sp>
      <p:sp>
        <p:nvSpPr>
          <p:cNvPr id="47" name="TextBox 46"/>
          <p:cNvSpPr txBox="1"/>
          <p:nvPr/>
        </p:nvSpPr>
        <p:spPr>
          <a:xfrm>
            <a:off x="4495800" y="5105400"/>
            <a:ext cx="1600200" cy="369332"/>
          </a:xfrm>
          <a:prstGeom prst="rect">
            <a:avLst/>
          </a:prstGeom>
          <a:noFill/>
        </p:spPr>
        <p:txBody>
          <a:bodyPr wrap="square" rtlCol="0">
            <a:spAutoFit/>
          </a:bodyPr>
          <a:lstStyle/>
          <a:p>
            <a:r>
              <a:rPr lang="en-US" dirty="0" smtClean="0"/>
              <a:t>Replicated</a:t>
            </a:r>
            <a:endParaRPr lang="en-US" dirty="0"/>
          </a:p>
        </p:txBody>
      </p:sp>
      <p:sp>
        <p:nvSpPr>
          <p:cNvPr id="48" name="TextBox 47"/>
          <p:cNvSpPr txBox="1"/>
          <p:nvPr/>
        </p:nvSpPr>
        <p:spPr>
          <a:xfrm rot="16200000">
            <a:off x="-691633" y="2825234"/>
            <a:ext cx="2057400" cy="369332"/>
          </a:xfrm>
          <a:prstGeom prst="rect">
            <a:avLst/>
          </a:prstGeom>
          <a:noFill/>
        </p:spPr>
        <p:txBody>
          <a:bodyPr wrap="square" rtlCol="0">
            <a:spAutoFit/>
          </a:bodyPr>
          <a:lstStyle/>
          <a:p>
            <a:r>
              <a:rPr lang="en-US" dirty="0" smtClean="0"/>
              <a:t>Shared Layer</a:t>
            </a:r>
            <a:endParaRPr lang="en-US" dirty="0"/>
          </a:p>
        </p:txBody>
      </p:sp>
      <p:sp>
        <p:nvSpPr>
          <p:cNvPr id="49" name="TextBox 48"/>
          <p:cNvSpPr txBox="1"/>
          <p:nvPr/>
        </p:nvSpPr>
        <p:spPr>
          <a:xfrm>
            <a:off x="152400" y="4385846"/>
            <a:ext cx="1447800" cy="338554"/>
          </a:xfrm>
          <a:prstGeom prst="rect">
            <a:avLst/>
          </a:prstGeom>
          <a:noFill/>
        </p:spPr>
        <p:txBody>
          <a:bodyPr wrap="square" rtlCol="0">
            <a:spAutoFit/>
          </a:bodyPr>
          <a:lstStyle/>
          <a:p>
            <a:r>
              <a:rPr lang="en-US" sz="1600" dirty="0" err="1" smtClean="0"/>
              <a:t>Framebuffer</a:t>
            </a:r>
            <a:endParaRPr lang="en-US" sz="1600" dirty="0"/>
          </a:p>
        </p:txBody>
      </p:sp>
      <p:sp>
        <p:nvSpPr>
          <p:cNvPr id="50" name="TextBox 49"/>
          <p:cNvSpPr txBox="1"/>
          <p:nvPr/>
        </p:nvSpPr>
        <p:spPr>
          <a:xfrm>
            <a:off x="533400" y="3429000"/>
            <a:ext cx="990600" cy="338554"/>
          </a:xfrm>
          <a:prstGeom prst="rect">
            <a:avLst/>
          </a:prstGeom>
          <a:noFill/>
        </p:spPr>
        <p:txBody>
          <a:bodyPr wrap="square" rtlCol="0">
            <a:spAutoFit/>
          </a:bodyPr>
          <a:lstStyle/>
          <a:p>
            <a:r>
              <a:rPr lang="en-US" sz="1600" dirty="0" smtClean="0"/>
              <a:t>Window</a:t>
            </a:r>
            <a:endParaRPr lang="en-US" sz="1600" dirty="0"/>
          </a:p>
        </p:txBody>
      </p:sp>
      <p:sp>
        <p:nvSpPr>
          <p:cNvPr id="51" name="TextBox 50"/>
          <p:cNvSpPr txBox="1"/>
          <p:nvPr/>
        </p:nvSpPr>
        <p:spPr>
          <a:xfrm>
            <a:off x="533400" y="2514600"/>
            <a:ext cx="990600" cy="338554"/>
          </a:xfrm>
          <a:prstGeom prst="rect">
            <a:avLst/>
          </a:prstGeom>
          <a:noFill/>
        </p:spPr>
        <p:txBody>
          <a:bodyPr wrap="square" rtlCol="0">
            <a:spAutoFit/>
          </a:bodyPr>
          <a:lstStyle/>
          <a:p>
            <a:r>
              <a:rPr lang="en-US" sz="1600" dirty="0" smtClean="0"/>
              <a:t>Toolkit</a:t>
            </a:r>
            <a:endParaRPr lang="en-US" sz="1600" dirty="0"/>
          </a:p>
        </p:txBody>
      </p:sp>
      <p:sp>
        <p:nvSpPr>
          <p:cNvPr id="52" name="TextBox 51"/>
          <p:cNvSpPr txBox="1"/>
          <p:nvPr/>
        </p:nvSpPr>
        <p:spPr>
          <a:xfrm>
            <a:off x="685800" y="1371600"/>
            <a:ext cx="838200" cy="338554"/>
          </a:xfrm>
          <a:prstGeom prst="rect">
            <a:avLst/>
          </a:prstGeom>
          <a:noFill/>
        </p:spPr>
        <p:txBody>
          <a:bodyPr wrap="square" rtlCol="0">
            <a:spAutoFit/>
          </a:bodyPr>
          <a:lstStyle/>
          <a:p>
            <a:r>
              <a:rPr lang="en-US" sz="1600" dirty="0" smtClean="0"/>
              <a:t>Model</a:t>
            </a:r>
            <a:endParaRPr lang="en-US" sz="1600" dirty="0"/>
          </a:p>
        </p:txBody>
      </p:sp>
      <p:sp>
        <p:nvSpPr>
          <p:cNvPr id="53" name="TextBox 52"/>
          <p:cNvSpPr txBox="1"/>
          <p:nvPr/>
        </p:nvSpPr>
        <p:spPr>
          <a:xfrm>
            <a:off x="1752600" y="4538246"/>
            <a:ext cx="1828800" cy="33855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600" dirty="0" smtClean="0"/>
              <a:t>Shared VNC</a:t>
            </a:r>
            <a:endParaRPr lang="en-US" sz="1600" dirty="0"/>
          </a:p>
        </p:txBody>
      </p:sp>
      <p:sp>
        <p:nvSpPr>
          <p:cNvPr id="54" name="TextBox 53"/>
          <p:cNvSpPr txBox="1"/>
          <p:nvPr/>
        </p:nvSpPr>
        <p:spPr>
          <a:xfrm>
            <a:off x="1752600" y="3276600"/>
            <a:ext cx="1828800" cy="1169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400" dirty="0" smtClean="0"/>
              <a:t>XTV (X),  </a:t>
            </a:r>
            <a:r>
              <a:rPr lang="en-US" sz="1400" dirty="0" err="1" smtClean="0"/>
              <a:t>Vconf</a:t>
            </a:r>
            <a:r>
              <a:rPr lang="en-US" sz="1400" dirty="0" smtClean="0"/>
              <a:t>, Rapport, LiveMeeting, </a:t>
            </a:r>
            <a:r>
              <a:rPr lang="en-US" sz="1400" dirty="0" err="1" smtClean="0"/>
              <a:t>Webex</a:t>
            </a:r>
            <a:r>
              <a:rPr lang="en-US" sz="1400" dirty="0" smtClean="0"/>
              <a:t>, NetMeeting App Sharing</a:t>
            </a:r>
            <a:endParaRPr lang="en-US" sz="1400" dirty="0"/>
          </a:p>
        </p:txBody>
      </p:sp>
      <p:sp>
        <p:nvSpPr>
          <p:cNvPr id="55" name="TextBox 54"/>
          <p:cNvSpPr txBox="1"/>
          <p:nvPr/>
        </p:nvSpPr>
        <p:spPr>
          <a:xfrm>
            <a:off x="4114800" y="3276600"/>
            <a:ext cx="2057400"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600" dirty="0" err="1" smtClean="0"/>
              <a:t>Vconf</a:t>
            </a:r>
            <a:r>
              <a:rPr lang="en-US" sz="1600" dirty="0" smtClean="0"/>
              <a:t>, Rapport </a:t>
            </a:r>
            <a:endParaRPr lang="en-US" sz="1600" dirty="0"/>
          </a:p>
        </p:txBody>
      </p:sp>
      <p:sp>
        <p:nvSpPr>
          <p:cNvPr id="56" name="TextBox 55"/>
          <p:cNvSpPr txBox="1"/>
          <p:nvPr/>
        </p:nvSpPr>
        <p:spPr>
          <a:xfrm>
            <a:off x="4114800" y="2463225"/>
            <a:ext cx="2057400" cy="58477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600" dirty="0" err="1" smtClean="0"/>
              <a:t>Habanero</a:t>
            </a:r>
            <a:r>
              <a:rPr lang="en-US" sz="1600" dirty="0" smtClean="0"/>
              <a:t>, JCE (AWT), </a:t>
            </a:r>
            <a:r>
              <a:rPr lang="en-US" sz="1600" dirty="0" err="1" smtClean="0"/>
              <a:t>GroupKit</a:t>
            </a:r>
            <a:endParaRPr lang="en-US" sz="1600" dirty="0"/>
          </a:p>
        </p:txBody>
      </p:sp>
      <p:sp>
        <p:nvSpPr>
          <p:cNvPr id="57" name="TextBox 56"/>
          <p:cNvSpPr txBox="1"/>
          <p:nvPr/>
        </p:nvSpPr>
        <p:spPr>
          <a:xfrm>
            <a:off x="1752600" y="1447800"/>
            <a:ext cx="1828800" cy="73866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1400" dirty="0" smtClean="0"/>
              <a:t>Google Docs, Suite, Rendezvous, Weasel</a:t>
            </a:r>
            <a:endParaRPr lang="en-US" sz="1400" dirty="0"/>
          </a:p>
        </p:txBody>
      </p:sp>
      <p:sp>
        <p:nvSpPr>
          <p:cNvPr id="58" name="TextBox 57"/>
          <p:cNvSpPr txBox="1"/>
          <p:nvPr/>
        </p:nvSpPr>
        <p:spPr>
          <a:xfrm>
            <a:off x="4114800" y="1066800"/>
            <a:ext cx="2057400" cy="116955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1400" dirty="0" smtClean="0"/>
              <a:t>Sync, Groove, NetMeeting, LiveMeeting, </a:t>
            </a:r>
            <a:r>
              <a:rPr lang="en-US" sz="1400" dirty="0" err="1" smtClean="0"/>
              <a:t>WebexWhiteboards</a:t>
            </a:r>
            <a:r>
              <a:rPr lang="en-US" sz="1400" dirty="0" smtClean="0"/>
              <a:t>, Presenters</a:t>
            </a:r>
            <a:endParaRPr lang="en-US" sz="1400" dirty="0"/>
          </a:p>
        </p:txBody>
      </p:sp>
      <p:sp>
        <p:nvSpPr>
          <p:cNvPr id="60" name="Rectangle 59"/>
          <p:cNvSpPr/>
          <p:nvPr/>
        </p:nvSpPr>
        <p:spPr>
          <a:xfrm>
            <a:off x="1676400" y="990600"/>
            <a:ext cx="2057400" cy="3962400"/>
          </a:xfrm>
          <a:prstGeom prst="rect">
            <a:avLst/>
          </a:prstGeom>
          <a:solidFill>
            <a:schemeClr val="accent2">
              <a:alpha val="25000"/>
            </a:schemeClr>
          </a:solidFill>
          <a:ln w="25400" cap="flat" cmpd="sng" algn="ctr">
            <a:solidFill>
              <a:schemeClr val="accent2">
                <a:alpha val="25000"/>
              </a:schemeClr>
            </a:solidFill>
            <a:prstDash val="solid"/>
          </a:ln>
        </p:spPr>
        <p:style>
          <a:lnRef idx="2">
            <a:schemeClr val="accent2"/>
          </a:lnRef>
          <a:fillRef idx="1">
            <a:schemeClr val="accent2"/>
          </a:fillRef>
          <a:effectRef idx="0">
            <a:schemeClr val="accent2"/>
          </a:effectRef>
          <a:fontRef idx="minor">
            <a:schemeClr val="lt1"/>
          </a:fontRef>
        </p:style>
        <p:txBody>
          <a:bodyPr anchor="ctr"/>
          <a:lstStyle/>
          <a:p>
            <a:pPr algn="ctr"/>
            <a:endParaRPr lang="en-US" dirty="0">
              <a:solidFill>
                <a:srgbClr val="FFFFFF"/>
              </a:solidFill>
            </a:endParaRPr>
          </a:p>
        </p:txBody>
      </p:sp>
      <p:sp>
        <p:nvSpPr>
          <p:cNvPr id="61" name="TextBox 60"/>
          <p:cNvSpPr txBox="1"/>
          <p:nvPr/>
        </p:nvSpPr>
        <p:spPr>
          <a:xfrm>
            <a:off x="1143000" y="5486400"/>
            <a:ext cx="5486400" cy="369332"/>
          </a:xfrm>
          <a:prstGeom prst="rect">
            <a:avLst/>
          </a:prstGeom>
          <a:noFill/>
        </p:spPr>
        <p:txBody>
          <a:bodyPr wrap="square" rtlCol="0">
            <a:spAutoFit/>
          </a:bodyPr>
          <a:lstStyle/>
          <a:p>
            <a:r>
              <a:rPr lang="en-US" dirty="0" smtClean="0"/>
              <a:t>Mapping between Program and UI Component</a:t>
            </a:r>
            <a:endParaRPr lang="en-US" dirty="0"/>
          </a:p>
        </p:txBody>
      </p:sp>
      <p:sp>
        <p:nvSpPr>
          <p:cNvPr id="26" name="Line 1106"/>
          <p:cNvSpPr>
            <a:spLocks noChangeShapeType="1"/>
          </p:cNvSpPr>
          <p:nvPr/>
        </p:nvSpPr>
        <p:spPr bwMode="auto">
          <a:xfrm>
            <a:off x="1524000" y="914400"/>
            <a:ext cx="0" cy="4050268"/>
          </a:xfrm>
          <a:prstGeom prst="line">
            <a:avLst/>
          </a:prstGeom>
          <a:noFill/>
          <a:ln w="28575">
            <a:solidFill>
              <a:schemeClr val="tx1"/>
            </a:solidFill>
            <a:round/>
            <a:headEnd/>
            <a:tailEnd/>
          </a:ln>
          <a:effectLst/>
        </p:spPr>
        <p:txBody>
          <a:bodyPr wrap="square">
            <a:spAutoFit/>
          </a:bodyPr>
          <a:lstStyle/>
          <a:p>
            <a:endParaRPr lang="en-US"/>
          </a:p>
        </p:txBody>
      </p:sp>
      <p:sp>
        <p:nvSpPr>
          <p:cNvPr id="25" name="Rectangle 24"/>
          <p:cNvSpPr/>
          <p:nvPr/>
        </p:nvSpPr>
        <p:spPr>
          <a:xfrm>
            <a:off x="4038600" y="990600"/>
            <a:ext cx="2286000" cy="3962400"/>
          </a:xfrm>
          <a:prstGeom prst="rect">
            <a:avLst/>
          </a:prstGeom>
          <a:solidFill>
            <a:schemeClr val="accent2">
              <a:alpha val="25000"/>
            </a:schemeClr>
          </a:solidFill>
          <a:ln w="25400" cap="flat" cmpd="sng" algn="ctr">
            <a:solidFill>
              <a:schemeClr val="accent2">
                <a:alpha val="25000"/>
              </a:schemeClr>
            </a:solidFill>
            <a:prstDash val="solid"/>
          </a:ln>
        </p:spPr>
        <p:style>
          <a:lnRef idx="2">
            <a:schemeClr val="accent2"/>
          </a:lnRef>
          <a:fillRef idx="1">
            <a:schemeClr val="accent2"/>
          </a:fillRef>
          <a:effectRef idx="0">
            <a:schemeClr val="accent2"/>
          </a:effectRef>
          <a:fontRef idx="minor">
            <a:schemeClr val="lt1"/>
          </a:fontRef>
        </p:style>
        <p:txBody>
          <a:bodyPr anchor="ctr"/>
          <a:lstStyle/>
          <a:p>
            <a:pPr algn="ctr"/>
            <a:endParaRPr lang="en-US">
              <a:solidFill>
                <a:srgbClr val="FFFFFF"/>
              </a:solidFill>
            </a:endParaRPr>
          </a:p>
        </p:txBody>
      </p:sp>
      <p:pic>
        <p:nvPicPr>
          <p:cNvPr id="21" name="~PP718.WAV">
            <a:hlinkClick r:id="" action="ppaction://media"/>
          </p:cNvPr>
          <p:cNvPicPr>
            <a:picLocks noRot="1" noChangeAspect="1"/>
          </p:cNvPicPr>
          <p:nvPr>
            <a:wavAudioFile r:embed="rId1" name="~PP718.WAV"/>
          </p:nvPr>
        </p:nvPicPr>
        <p:blipFill>
          <a:blip r:embed="rId4" cstate="print"/>
          <a:stretch>
            <a:fillRect/>
          </a:stretch>
        </p:blipFill>
        <p:spPr>
          <a:xfrm>
            <a:off x="8724900" y="6438900"/>
            <a:ext cx="304800" cy="304800"/>
          </a:xfrm>
          <a:prstGeom prst="rect">
            <a:avLst/>
          </a:prstGeom>
        </p:spPr>
      </p:pic>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Impact of Mapping on Response Times</a:t>
            </a:r>
            <a:endParaRPr lang="en-US" dirty="0"/>
          </a:p>
        </p:txBody>
      </p:sp>
      <p:grpSp>
        <p:nvGrpSpPr>
          <p:cNvPr id="3" name="Group 18"/>
          <p:cNvGrpSpPr>
            <a:grpSpLocks noChangeAspect="1"/>
          </p:cNvGrpSpPr>
          <p:nvPr/>
        </p:nvGrpSpPr>
        <p:grpSpPr>
          <a:xfrm>
            <a:off x="5471160" y="1752600"/>
            <a:ext cx="1463040" cy="946674"/>
            <a:chOff x="1066800" y="2133600"/>
            <a:chExt cx="2590800" cy="1676400"/>
          </a:xfrm>
        </p:grpSpPr>
        <p:sp>
          <p:nvSpPr>
            <p:cNvPr id="6" name="Oval 5"/>
            <p:cNvSpPr/>
            <p:nvPr/>
          </p:nvSpPr>
          <p:spPr>
            <a:xfrm>
              <a:off x="2057400" y="22098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500" dirty="0" smtClean="0"/>
            </a:p>
          </p:txBody>
        </p:sp>
        <p:sp>
          <p:nvSpPr>
            <p:cNvPr id="7" name="Oval 6"/>
            <p:cNvSpPr/>
            <p:nvPr/>
          </p:nvSpPr>
          <p:spPr>
            <a:xfrm>
              <a:off x="2971800" y="22098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500" dirty="0" smtClean="0"/>
            </a:p>
          </p:txBody>
        </p:sp>
        <p:cxnSp>
          <p:nvCxnSpPr>
            <p:cNvPr id="8" name="Straight Arrow Connector 7"/>
            <p:cNvCxnSpPr>
              <a:stCxn id="6" idx="2"/>
              <a:endCxn id="13" idx="7"/>
            </p:cNvCxnSpPr>
            <p:nvPr/>
          </p:nvCxnSpPr>
          <p:spPr>
            <a:xfrm rot="10800000" flipV="1">
              <a:off x="1663326" y="2514600"/>
              <a:ext cx="394074" cy="69887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2"/>
              <a:endCxn id="13" idx="7"/>
            </p:cNvCxnSpPr>
            <p:nvPr/>
          </p:nvCxnSpPr>
          <p:spPr>
            <a:xfrm rot="10800000" flipV="1">
              <a:off x="1663326" y="2514600"/>
              <a:ext cx="1308474" cy="69887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3" idx="6"/>
              <a:endCxn id="6" idx="3"/>
            </p:cNvCxnSpPr>
            <p:nvPr/>
          </p:nvCxnSpPr>
          <p:spPr>
            <a:xfrm flipV="1">
              <a:off x="1752600" y="2730126"/>
              <a:ext cx="394074" cy="698874"/>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3" idx="6"/>
              <a:endCxn id="7" idx="3"/>
            </p:cNvCxnSpPr>
            <p:nvPr/>
          </p:nvCxnSpPr>
          <p:spPr>
            <a:xfrm flipV="1">
              <a:off x="1752600" y="2730126"/>
              <a:ext cx="1308474" cy="698874"/>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143000" y="22098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500" dirty="0" smtClean="0"/>
            </a:p>
          </p:txBody>
        </p:sp>
        <p:sp>
          <p:nvSpPr>
            <p:cNvPr id="13" name="Oval 12"/>
            <p:cNvSpPr/>
            <p:nvPr/>
          </p:nvSpPr>
          <p:spPr>
            <a:xfrm>
              <a:off x="1143000" y="31242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500" dirty="0" smtClean="0"/>
            </a:p>
          </p:txBody>
        </p:sp>
        <p:cxnSp>
          <p:nvCxnSpPr>
            <p:cNvPr id="14" name="Straight Arrow Connector 13"/>
            <p:cNvCxnSpPr>
              <a:stCxn id="12" idx="3"/>
              <a:endCxn id="13" idx="1"/>
            </p:cNvCxnSpPr>
            <p:nvPr/>
          </p:nvCxnSpPr>
          <p:spPr>
            <a:xfrm rot="5400000">
              <a:off x="990600" y="2971800"/>
              <a:ext cx="48334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3" idx="7"/>
              <a:endCxn id="12" idx="5"/>
            </p:cNvCxnSpPr>
            <p:nvPr/>
          </p:nvCxnSpPr>
          <p:spPr>
            <a:xfrm rot="5400000" flipH="1" flipV="1">
              <a:off x="1421652" y="2971800"/>
              <a:ext cx="4833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1066800" y="2133600"/>
              <a:ext cx="762000" cy="1676400"/>
            </a:xfrm>
            <a:prstGeom prst="roundRect">
              <a:avLst/>
            </a:prstGeom>
            <a:noFill/>
            <a:ln>
              <a:solidFill>
                <a:schemeClr val="accent1">
                  <a:alpha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500"/>
            </a:p>
          </p:txBody>
        </p:sp>
        <p:sp>
          <p:nvSpPr>
            <p:cNvPr id="17" name="Rounded Rectangle 16"/>
            <p:cNvSpPr/>
            <p:nvPr/>
          </p:nvSpPr>
          <p:spPr>
            <a:xfrm>
              <a:off x="1981200" y="2133600"/>
              <a:ext cx="762000" cy="1676400"/>
            </a:xfrm>
            <a:prstGeom prst="roundRect">
              <a:avLst/>
            </a:prstGeom>
            <a:noFill/>
            <a:ln>
              <a:solidFill>
                <a:schemeClr val="accent1">
                  <a:alpha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500"/>
            </a:p>
          </p:txBody>
        </p:sp>
        <p:sp>
          <p:nvSpPr>
            <p:cNvPr id="18" name="Rounded Rectangle 17"/>
            <p:cNvSpPr/>
            <p:nvPr/>
          </p:nvSpPr>
          <p:spPr>
            <a:xfrm>
              <a:off x="2895600" y="2133600"/>
              <a:ext cx="762000" cy="1676400"/>
            </a:xfrm>
            <a:prstGeom prst="roundRect">
              <a:avLst/>
            </a:prstGeom>
            <a:noFill/>
            <a:ln>
              <a:solidFill>
                <a:schemeClr val="accent1">
                  <a:alpha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500"/>
            </a:p>
          </p:txBody>
        </p:sp>
      </p:grpSp>
      <p:grpSp>
        <p:nvGrpSpPr>
          <p:cNvPr id="19" name="Group 37"/>
          <p:cNvGrpSpPr>
            <a:grpSpLocks noChangeAspect="1"/>
          </p:cNvGrpSpPr>
          <p:nvPr/>
        </p:nvGrpSpPr>
        <p:grpSpPr>
          <a:xfrm>
            <a:off x="2103120" y="1752600"/>
            <a:ext cx="1463040" cy="946673"/>
            <a:chOff x="1066800" y="4114800"/>
            <a:chExt cx="2590800" cy="1676400"/>
          </a:xfrm>
        </p:grpSpPr>
        <p:sp>
          <p:nvSpPr>
            <p:cNvPr id="20" name="Oval 19"/>
            <p:cNvSpPr/>
            <p:nvPr/>
          </p:nvSpPr>
          <p:spPr>
            <a:xfrm>
              <a:off x="1143000" y="41910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500" dirty="0" smtClean="0"/>
            </a:p>
          </p:txBody>
        </p:sp>
        <p:sp>
          <p:nvSpPr>
            <p:cNvPr id="21" name="Oval 20"/>
            <p:cNvSpPr/>
            <p:nvPr/>
          </p:nvSpPr>
          <p:spPr>
            <a:xfrm>
              <a:off x="1143000" y="5105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500" dirty="0" smtClean="0"/>
            </a:p>
          </p:txBody>
        </p:sp>
        <p:sp>
          <p:nvSpPr>
            <p:cNvPr id="22" name="Oval 21"/>
            <p:cNvSpPr/>
            <p:nvPr/>
          </p:nvSpPr>
          <p:spPr>
            <a:xfrm>
              <a:off x="2057400" y="41910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500" dirty="0" smtClean="0"/>
            </a:p>
          </p:txBody>
        </p:sp>
        <p:sp>
          <p:nvSpPr>
            <p:cNvPr id="23" name="Oval 22"/>
            <p:cNvSpPr/>
            <p:nvPr/>
          </p:nvSpPr>
          <p:spPr>
            <a:xfrm>
              <a:off x="2971800" y="41910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500" dirty="0" smtClean="0"/>
            </a:p>
          </p:txBody>
        </p:sp>
        <p:cxnSp>
          <p:nvCxnSpPr>
            <p:cNvPr id="24" name="Straight Arrow Connector 23"/>
            <p:cNvCxnSpPr>
              <a:stCxn id="20" idx="3"/>
              <a:endCxn id="21" idx="1"/>
            </p:cNvCxnSpPr>
            <p:nvPr/>
          </p:nvCxnSpPr>
          <p:spPr>
            <a:xfrm rot="5400000">
              <a:off x="990600" y="4953000"/>
              <a:ext cx="48334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1" idx="7"/>
              <a:endCxn id="20" idx="5"/>
            </p:cNvCxnSpPr>
            <p:nvPr/>
          </p:nvCxnSpPr>
          <p:spPr>
            <a:xfrm rot="5400000" flipH="1" flipV="1">
              <a:off x="1421652" y="4953000"/>
              <a:ext cx="4833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2" idx="3"/>
              <a:endCxn id="30" idx="1"/>
            </p:cNvCxnSpPr>
            <p:nvPr/>
          </p:nvCxnSpPr>
          <p:spPr>
            <a:xfrm rot="5400000">
              <a:off x="1905000" y="4953000"/>
              <a:ext cx="48334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3" idx="3"/>
              <a:endCxn id="31" idx="1"/>
            </p:cNvCxnSpPr>
            <p:nvPr/>
          </p:nvCxnSpPr>
          <p:spPr>
            <a:xfrm rot="5400000">
              <a:off x="2819400" y="4953000"/>
              <a:ext cx="48334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30" idx="7"/>
              <a:endCxn id="22" idx="5"/>
            </p:cNvCxnSpPr>
            <p:nvPr/>
          </p:nvCxnSpPr>
          <p:spPr>
            <a:xfrm rot="5400000" flipH="1" flipV="1">
              <a:off x="2336052" y="4953000"/>
              <a:ext cx="4833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31" idx="7"/>
              <a:endCxn id="23" idx="5"/>
            </p:cNvCxnSpPr>
            <p:nvPr/>
          </p:nvCxnSpPr>
          <p:spPr>
            <a:xfrm rot="5400000" flipH="1" flipV="1">
              <a:off x="3250452" y="4953000"/>
              <a:ext cx="4833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2057400" y="5105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500" dirty="0" smtClean="0"/>
            </a:p>
          </p:txBody>
        </p:sp>
        <p:sp>
          <p:nvSpPr>
            <p:cNvPr id="31" name="Oval 30"/>
            <p:cNvSpPr/>
            <p:nvPr/>
          </p:nvSpPr>
          <p:spPr>
            <a:xfrm>
              <a:off x="2971800" y="5105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500" dirty="0" smtClean="0"/>
            </a:p>
          </p:txBody>
        </p:sp>
        <p:cxnSp>
          <p:nvCxnSpPr>
            <p:cNvPr id="32" name="Curved Connector 31"/>
            <p:cNvCxnSpPr>
              <a:stCxn id="21" idx="4"/>
              <a:endCxn id="30" idx="4"/>
            </p:cNvCxnSpPr>
            <p:nvPr/>
          </p:nvCxnSpPr>
          <p:spPr>
            <a:xfrm rot="16200000" flipH="1">
              <a:off x="1905000" y="5257800"/>
              <a:ext cx="1588" cy="914400"/>
            </a:xfrm>
            <a:prstGeom prst="curvedConnector3">
              <a:avLst>
                <a:gd name="adj1" fmla="val 14395466"/>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Curved Connector 32"/>
            <p:cNvCxnSpPr>
              <a:stCxn id="30" idx="4"/>
              <a:endCxn id="31" idx="4"/>
            </p:cNvCxnSpPr>
            <p:nvPr/>
          </p:nvCxnSpPr>
          <p:spPr>
            <a:xfrm rot="16200000" flipH="1">
              <a:off x="2819400" y="5257800"/>
              <a:ext cx="1588" cy="914400"/>
            </a:xfrm>
            <a:prstGeom prst="curvedConnector3">
              <a:avLst>
                <a:gd name="adj1" fmla="val 14395466"/>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Curved Connector 33"/>
            <p:cNvCxnSpPr>
              <a:stCxn id="21" idx="4"/>
              <a:endCxn id="31" idx="4"/>
            </p:cNvCxnSpPr>
            <p:nvPr/>
          </p:nvCxnSpPr>
          <p:spPr>
            <a:xfrm rot="16200000" flipH="1">
              <a:off x="2362200" y="4800600"/>
              <a:ext cx="1588" cy="1828800"/>
            </a:xfrm>
            <a:prstGeom prst="curvedConnector3">
              <a:avLst>
                <a:gd name="adj1" fmla="val 14395466"/>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1066800" y="4114800"/>
              <a:ext cx="762000" cy="1676400"/>
            </a:xfrm>
            <a:prstGeom prst="roundRect">
              <a:avLst/>
            </a:prstGeom>
            <a:noFill/>
            <a:ln>
              <a:solidFill>
                <a:schemeClr val="accent1">
                  <a:alpha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500"/>
            </a:p>
          </p:txBody>
        </p:sp>
        <p:sp>
          <p:nvSpPr>
            <p:cNvPr id="36" name="Rounded Rectangle 35"/>
            <p:cNvSpPr/>
            <p:nvPr/>
          </p:nvSpPr>
          <p:spPr>
            <a:xfrm>
              <a:off x="1981200" y="4114800"/>
              <a:ext cx="762000" cy="1676400"/>
            </a:xfrm>
            <a:prstGeom prst="roundRect">
              <a:avLst/>
            </a:prstGeom>
            <a:noFill/>
            <a:ln>
              <a:solidFill>
                <a:schemeClr val="accent1">
                  <a:alpha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500"/>
            </a:p>
          </p:txBody>
        </p:sp>
        <p:sp>
          <p:nvSpPr>
            <p:cNvPr id="37" name="Rounded Rectangle 36"/>
            <p:cNvSpPr/>
            <p:nvPr/>
          </p:nvSpPr>
          <p:spPr>
            <a:xfrm>
              <a:off x="2895600" y="4114800"/>
              <a:ext cx="762000" cy="1676400"/>
            </a:xfrm>
            <a:prstGeom prst="roundRect">
              <a:avLst/>
            </a:prstGeom>
            <a:noFill/>
            <a:ln>
              <a:solidFill>
                <a:schemeClr val="accent1">
                  <a:alpha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500"/>
            </a:p>
          </p:txBody>
        </p:sp>
      </p:grpSp>
      <p:sp>
        <p:nvSpPr>
          <p:cNvPr id="92" name="Rectangle 91"/>
          <p:cNvSpPr/>
          <p:nvPr/>
        </p:nvSpPr>
        <p:spPr>
          <a:xfrm>
            <a:off x="1143000" y="1143000"/>
            <a:ext cx="66294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Which Mapping Favors Local Response Times?</a:t>
            </a:r>
            <a:endParaRPr lang="en-US" baseline="30000" dirty="0"/>
          </a:p>
        </p:txBody>
      </p:sp>
      <p:grpSp>
        <p:nvGrpSpPr>
          <p:cNvPr id="52" name="Group 108"/>
          <p:cNvGrpSpPr/>
          <p:nvPr/>
        </p:nvGrpSpPr>
        <p:grpSpPr>
          <a:xfrm>
            <a:off x="2331720" y="2895600"/>
            <a:ext cx="1005840" cy="957941"/>
            <a:chOff x="1447800" y="3352800"/>
            <a:chExt cx="1005840" cy="957941"/>
          </a:xfrm>
        </p:grpSpPr>
        <p:sp>
          <p:nvSpPr>
            <p:cNvPr id="97" name="Oval 96"/>
            <p:cNvSpPr/>
            <p:nvPr/>
          </p:nvSpPr>
          <p:spPr>
            <a:xfrm>
              <a:off x="1447800" y="3352800"/>
              <a:ext cx="1005840" cy="95794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8" name="Rectangle 97"/>
            <p:cNvSpPr/>
            <p:nvPr/>
          </p:nvSpPr>
          <p:spPr>
            <a:xfrm rot="18185013">
              <a:off x="1333150" y="3522011"/>
              <a:ext cx="543153" cy="27536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Yes</a:t>
              </a:r>
              <a:endParaRPr lang="en-US" sz="1600" dirty="0"/>
            </a:p>
          </p:txBody>
        </p:sp>
        <p:sp>
          <p:nvSpPr>
            <p:cNvPr id="99" name="Rectangle 98"/>
            <p:cNvSpPr/>
            <p:nvPr/>
          </p:nvSpPr>
          <p:spPr>
            <a:xfrm rot="3038738">
              <a:off x="2046981" y="3567095"/>
              <a:ext cx="538212" cy="190338"/>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No</a:t>
              </a:r>
              <a:endParaRPr lang="en-US" sz="1600" dirty="0"/>
            </a:p>
          </p:txBody>
        </p:sp>
        <p:sp>
          <p:nvSpPr>
            <p:cNvPr id="107" name="Flowchart: Extract 106"/>
            <p:cNvSpPr/>
            <p:nvPr/>
          </p:nvSpPr>
          <p:spPr>
            <a:xfrm rot="18289510">
              <a:off x="1753411" y="3636700"/>
              <a:ext cx="71027" cy="233389"/>
            </a:xfrm>
            <a:prstGeom prst="flowChartExtra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1" name="Oval 100"/>
            <p:cNvSpPr/>
            <p:nvPr/>
          </p:nvSpPr>
          <p:spPr>
            <a:xfrm>
              <a:off x="1830977" y="3735976"/>
              <a:ext cx="239485" cy="2394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53" name="Group 109"/>
          <p:cNvGrpSpPr/>
          <p:nvPr/>
        </p:nvGrpSpPr>
        <p:grpSpPr>
          <a:xfrm>
            <a:off x="5699760" y="2895600"/>
            <a:ext cx="1005840" cy="957941"/>
            <a:chOff x="3276600" y="3429000"/>
            <a:chExt cx="1005840" cy="957941"/>
          </a:xfrm>
        </p:grpSpPr>
        <p:sp>
          <p:nvSpPr>
            <p:cNvPr id="102" name="Oval 101"/>
            <p:cNvSpPr/>
            <p:nvPr/>
          </p:nvSpPr>
          <p:spPr>
            <a:xfrm>
              <a:off x="3276600" y="3429000"/>
              <a:ext cx="1005840" cy="95794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3" name="Rectangle 102"/>
            <p:cNvSpPr/>
            <p:nvPr/>
          </p:nvSpPr>
          <p:spPr>
            <a:xfrm rot="18185013">
              <a:off x="3161950" y="3598211"/>
              <a:ext cx="543153" cy="27536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Yes</a:t>
              </a:r>
              <a:endParaRPr lang="en-US" sz="1600" dirty="0"/>
            </a:p>
          </p:txBody>
        </p:sp>
        <p:sp>
          <p:nvSpPr>
            <p:cNvPr id="104" name="Rectangle 103"/>
            <p:cNvSpPr/>
            <p:nvPr/>
          </p:nvSpPr>
          <p:spPr>
            <a:xfrm rot="3038738">
              <a:off x="3875781" y="3643295"/>
              <a:ext cx="538212" cy="190338"/>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No</a:t>
              </a:r>
              <a:endParaRPr lang="en-US" sz="1600" dirty="0"/>
            </a:p>
          </p:txBody>
        </p:sp>
        <p:sp>
          <p:nvSpPr>
            <p:cNvPr id="108" name="Flowchart: Extract 107"/>
            <p:cNvSpPr/>
            <p:nvPr/>
          </p:nvSpPr>
          <p:spPr>
            <a:xfrm rot="3473206">
              <a:off x="3895720" y="3711905"/>
              <a:ext cx="91659" cy="253097"/>
            </a:xfrm>
            <a:prstGeom prst="flowChartExtra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6" name="Oval 105"/>
            <p:cNvSpPr/>
            <p:nvPr/>
          </p:nvSpPr>
          <p:spPr>
            <a:xfrm>
              <a:off x="3659777" y="3812176"/>
              <a:ext cx="239485" cy="23948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78" name="Rectangle 77"/>
          <p:cNvSpPr/>
          <p:nvPr/>
        </p:nvSpPr>
        <p:spPr>
          <a:xfrm>
            <a:off x="228600" y="2895600"/>
            <a:ext cx="1676400"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Intuitively</a:t>
            </a:r>
            <a:endParaRPr lang="en-US" baseline="30000" dirty="0"/>
          </a:p>
        </p:txBody>
      </p:sp>
      <p:sp>
        <p:nvSpPr>
          <p:cNvPr id="84" name="Content Placeholder 83"/>
          <p:cNvSpPr>
            <a:spLocks noGrp="1"/>
          </p:cNvSpPr>
          <p:nvPr>
            <p:ph sz="quarter" idx="10"/>
          </p:nvPr>
        </p:nvSpPr>
        <p:spPr/>
        <p:txBody>
          <a:bodyPr/>
          <a:lstStyle/>
          <a:p>
            <a:endParaRPr lang="en-US"/>
          </a:p>
        </p:txBody>
      </p:sp>
      <p:sp>
        <p:nvSpPr>
          <p:cNvPr id="86" name="TextBox 85"/>
          <p:cNvSpPr txBox="1"/>
          <p:nvPr/>
        </p:nvSpPr>
        <p:spPr>
          <a:xfrm>
            <a:off x="3276600" y="4191000"/>
            <a:ext cx="289560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In replicated, network delays not part of local response time</a:t>
            </a:r>
            <a:endParaRPr lang="en-US" dirty="0"/>
          </a:p>
        </p:txBody>
      </p:sp>
      <p:sp>
        <p:nvSpPr>
          <p:cNvPr id="87" name="TextBox 86"/>
          <p:cNvSpPr txBox="1"/>
          <p:nvPr/>
        </p:nvSpPr>
        <p:spPr>
          <a:xfrm>
            <a:off x="3276600" y="5410200"/>
            <a:ext cx="289560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Parameters other than network delay and architecture?</a:t>
            </a:r>
            <a:endParaRPr lang="en-US" dirty="0"/>
          </a:p>
        </p:txBody>
      </p:sp>
      <p:pic>
        <p:nvPicPr>
          <p:cNvPr id="54" name="~PP1130.WAV">
            <a:hlinkClick r:id="" action="ppaction://media"/>
          </p:cNvPr>
          <p:cNvPicPr>
            <a:picLocks noRot="1" noChangeAspect="1"/>
          </p:cNvPicPr>
          <p:nvPr>
            <a:wavAudioFile r:embed="rId2" name="~PP1130.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33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5" fill="hold" display="0">
                  <p:stCondLst>
                    <p:cond delay="indefinite"/>
                  </p:stCondLst>
                  <p:endCondLst>
                    <p:cond evt="onPrev" delay="0">
                      <p:tgtEl>
                        <p:sldTgt/>
                      </p:tgtEl>
                    </p:cond>
                    <p:cond evt="onStopAudio" delay="0">
                      <p:tgtEl>
                        <p:sldTgt/>
                      </p:tgtEl>
                    </p:cond>
                  </p:endCondLst>
                </p:cTn>
                <p:tgtEl>
                  <p:spTgt spid="54"/>
                </p:tgtEl>
              </p:cMediaNode>
            </p:audio>
          </p:childTnLst>
        </p:cTn>
      </p:par>
    </p:tnLst>
    <p:bldLst>
      <p:bldP spid="78" grpId="0" animBg="1"/>
      <p:bldP spid="86" grpId="0" animBg="1"/>
      <p:bldP spid="8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lide Number Placeholder 3"/>
          <p:cNvSpPr>
            <a:spLocks noGrp="1"/>
          </p:cNvSpPr>
          <p:nvPr>
            <p:ph type="sldNum" sz="quarter" idx="12"/>
          </p:nvPr>
        </p:nvSpPr>
        <p:spPr/>
        <p:txBody>
          <a:bodyPr/>
          <a:lstStyle/>
          <a:p>
            <a:fld id="{48DC0132-43C9-4CEF-B8FC-EE9FB4219CD4}" type="slidenum">
              <a:rPr lang="en-US"/>
              <a:pPr/>
              <a:t>8</a:t>
            </a:fld>
            <a:endParaRPr lang="en-US"/>
          </a:p>
        </p:txBody>
      </p:sp>
      <p:grpSp>
        <p:nvGrpSpPr>
          <p:cNvPr id="2" name="Group 67"/>
          <p:cNvGrpSpPr>
            <a:grpSpLocks/>
          </p:cNvGrpSpPr>
          <p:nvPr/>
        </p:nvGrpSpPr>
        <p:grpSpPr bwMode="auto">
          <a:xfrm>
            <a:off x="6781800" y="762000"/>
            <a:ext cx="1600200" cy="1524000"/>
            <a:chOff x="304800" y="3124200"/>
            <a:chExt cx="1600200" cy="1524000"/>
          </a:xfrm>
        </p:grpSpPr>
        <p:sp>
          <p:nvSpPr>
            <p:cNvPr id="63" name="Rectangle 62"/>
            <p:cNvSpPr/>
            <p:nvPr/>
          </p:nvSpPr>
          <p:spPr bwMode="auto">
            <a:xfrm>
              <a:off x="304800" y="31242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sp>
          <p:nvSpPr>
            <p:cNvPr id="65" name="Rectangle 64"/>
            <p:cNvSpPr/>
            <p:nvPr/>
          </p:nvSpPr>
          <p:spPr>
            <a:xfrm>
              <a:off x="838200" y="3470869"/>
              <a:ext cx="904415" cy="923330"/>
            </a:xfrm>
            <a:prstGeom prst="rect">
              <a:avLst/>
            </a:prstGeom>
            <a:noFill/>
          </p:spPr>
          <p:txBody>
            <a:bodyPr wrap="none">
              <a:spAutoFit/>
            </a:bodyPr>
            <a:lstStyle/>
            <a:p>
              <a:pPr eaLnBrk="1" fontAlgn="auto" hangingPunct="1">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rPr>
                <a:t>P5</a:t>
              </a:r>
            </a:p>
          </p:txBody>
        </p:sp>
      </p:grpSp>
      <p:grpSp>
        <p:nvGrpSpPr>
          <p:cNvPr id="3" name="Group 67"/>
          <p:cNvGrpSpPr>
            <a:grpSpLocks/>
          </p:cNvGrpSpPr>
          <p:nvPr/>
        </p:nvGrpSpPr>
        <p:grpSpPr bwMode="auto">
          <a:xfrm>
            <a:off x="4495800" y="1412875"/>
            <a:ext cx="1600200" cy="1558925"/>
            <a:chOff x="228600" y="3470869"/>
            <a:chExt cx="1600200" cy="1558331"/>
          </a:xfrm>
        </p:grpSpPr>
        <p:sp>
          <p:nvSpPr>
            <p:cNvPr id="68" name="Rectangle 67"/>
            <p:cNvSpPr/>
            <p:nvPr/>
          </p:nvSpPr>
          <p:spPr bwMode="auto">
            <a:xfrm>
              <a:off x="228600" y="3505781"/>
              <a:ext cx="1600200" cy="1523419"/>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sp>
          <p:nvSpPr>
            <p:cNvPr id="69" name="Rectangle 68"/>
            <p:cNvSpPr/>
            <p:nvPr/>
          </p:nvSpPr>
          <p:spPr>
            <a:xfrm>
              <a:off x="838200" y="3470869"/>
              <a:ext cx="904415" cy="923330"/>
            </a:xfrm>
            <a:prstGeom prst="rect">
              <a:avLst/>
            </a:prstGeom>
            <a:noFill/>
          </p:spPr>
          <p:txBody>
            <a:bodyPr wrap="none">
              <a:spAutoFit/>
            </a:bodyPr>
            <a:lstStyle/>
            <a:p>
              <a:pPr eaLnBrk="1" fontAlgn="auto" hangingPunct="1">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rPr>
                <a:t>P4</a:t>
              </a:r>
            </a:p>
          </p:txBody>
        </p:sp>
      </p:grpSp>
      <p:grpSp>
        <p:nvGrpSpPr>
          <p:cNvPr id="5" name="Group 67"/>
          <p:cNvGrpSpPr>
            <a:grpSpLocks/>
          </p:cNvGrpSpPr>
          <p:nvPr/>
        </p:nvGrpSpPr>
        <p:grpSpPr bwMode="auto">
          <a:xfrm>
            <a:off x="2667000" y="1447800"/>
            <a:ext cx="1600200" cy="1524000"/>
            <a:chOff x="457200" y="3276600"/>
            <a:chExt cx="1600200" cy="1524000"/>
          </a:xfrm>
        </p:grpSpPr>
        <p:sp>
          <p:nvSpPr>
            <p:cNvPr id="72" name="Rectangle 71"/>
            <p:cNvSpPr/>
            <p:nvPr/>
          </p:nvSpPr>
          <p:spPr bwMode="auto">
            <a:xfrm>
              <a:off x="457200" y="32766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sp>
          <p:nvSpPr>
            <p:cNvPr id="74" name="Rectangle 73"/>
            <p:cNvSpPr/>
            <p:nvPr/>
          </p:nvSpPr>
          <p:spPr>
            <a:xfrm>
              <a:off x="838200" y="3470869"/>
              <a:ext cx="904415" cy="923330"/>
            </a:xfrm>
            <a:prstGeom prst="rect">
              <a:avLst/>
            </a:prstGeom>
            <a:noFill/>
          </p:spPr>
          <p:txBody>
            <a:bodyPr wrap="none">
              <a:spAutoFit/>
            </a:bodyPr>
            <a:lstStyle/>
            <a:p>
              <a:pPr eaLnBrk="1" fontAlgn="auto" hangingPunct="1">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rPr>
                <a:t>P3</a:t>
              </a:r>
            </a:p>
          </p:txBody>
        </p:sp>
      </p:grpSp>
      <p:grpSp>
        <p:nvGrpSpPr>
          <p:cNvPr id="6" name="Group 67"/>
          <p:cNvGrpSpPr>
            <a:grpSpLocks/>
          </p:cNvGrpSpPr>
          <p:nvPr/>
        </p:nvGrpSpPr>
        <p:grpSpPr bwMode="auto">
          <a:xfrm>
            <a:off x="838200" y="1143000"/>
            <a:ext cx="1600200" cy="1524000"/>
            <a:chOff x="457200" y="3276600"/>
            <a:chExt cx="1600200" cy="1524000"/>
          </a:xfrm>
        </p:grpSpPr>
        <p:sp>
          <p:nvSpPr>
            <p:cNvPr id="77" name="Rectangle 76"/>
            <p:cNvSpPr/>
            <p:nvPr/>
          </p:nvSpPr>
          <p:spPr bwMode="auto">
            <a:xfrm>
              <a:off x="457200" y="32766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sp>
          <p:nvSpPr>
            <p:cNvPr id="78" name="Rectangle 77"/>
            <p:cNvSpPr/>
            <p:nvPr/>
          </p:nvSpPr>
          <p:spPr>
            <a:xfrm>
              <a:off x="838200" y="3470869"/>
              <a:ext cx="904415" cy="923330"/>
            </a:xfrm>
            <a:prstGeom prst="rect">
              <a:avLst/>
            </a:prstGeom>
            <a:noFill/>
          </p:spPr>
          <p:txBody>
            <a:bodyPr wrap="none">
              <a:spAutoFit/>
            </a:bodyPr>
            <a:lstStyle/>
            <a:p>
              <a:pPr eaLnBrk="1" fontAlgn="auto" hangingPunct="1">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rPr>
                <a:t>P2</a:t>
              </a:r>
            </a:p>
          </p:txBody>
        </p:sp>
      </p:grpSp>
      <p:grpSp>
        <p:nvGrpSpPr>
          <p:cNvPr id="7" name="Group 67"/>
          <p:cNvGrpSpPr>
            <a:grpSpLocks/>
          </p:cNvGrpSpPr>
          <p:nvPr/>
        </p:nvGrpSpPr>
        <p:grpSpPr bwMode="auto">
          <a:xfrm>
            <a:off x="457200" y="3544888"/>
            <a:ext cx="1600200" cy="1524000"/>
            <a:chOff x="457200" y="3276600"/>
            <a:chExt cx="1600200" cy="1524000"/>
          </a:xfrm>
        </p:grpSpPr>
        <p:sp>
          <p:nvSpPr>
            <p:cNvPr id="81" name="Rectangle 80"/>
            <p:cNvSpPr/>
            <p:nvPr/>
          </p:nvSpPr>
          <p:spPr bwMode="auto">
            <a:xfrm>
              <a:off x="457200" y="32766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sp>
          <p:nvSpPr>
            <p:cNvPr id="82" name="Rectangle 81"/>
            <p:cNvSpPr/>
            <p:nvPr/>
          </p:nvSpPr>
          <p:spPr>
            <a:xfrm>
              <a:off x="838200" y="3470869"/>
              <a:ext cx="904415" cy="923330"/>
            </a:xfrm>
            <a:prstGeom prst="rect">
              <a:avLst/>
            </a:prstGeom>
            <a:noFill/>
          </p:spPr>
          <p:txBody>
            <a:bodyPr wrap="none">
              <a:spAutoFit/>
            </a:bodyPr>
            <a:lstStyle/>
            <a:p>
              <a:pPr eaLnBrk="1" fontAlgn="auto" hangingPunct="1">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rPr>
                <a:t>P1</a:t>
              </a:r>
            </a:p>
          </p:txBody>
        </p:sp>
      </p:grpSp>
      <p:sp>
        <p:nvSpPr>
          <p:cNvPr id="1528849" name="Title 1"/>
          <p:cNvSpPr>
            <a:spLocks noGrp="1"/>
          </p:cNvSpPr>
          <p:nvPr>
            <p:ph type="title" idx="4294967295"/>
          </p:nvPr>
        </p:nvSpPr>
        <p:spPr/>
        <p:txBody>
          <a:bodyPr/>
          <a:lstStyle/>
          <a:p>
            <a:pPr eaLnBrk="1" hangingPunct="1"/>
            <a:r>
              <a:rPr lang="en-US" dirty="0" smtClean="0"/>
              <a:t>Response Time </a:t>
            </a:r>
            <a:r>
              <a:rPr lang="en-US" dirty="0" err="1" smtClean="0"/>
              <a:t>Params</a:t>
            </a:r>
            <a:endParaRPr lang="en-US" dirty="0"/>
          </a:p>
        </p:txBody>
      </p:sp>
      <p:sp>
        <p:nvSpPr>
          <p:cNvPr id="4" name="Rectangle 3"/>
          <p:cNvSpPr/>
          <p:nvPr/>
        </p:nvSpPr>
        <p:spPr>
          <a:xfrm>
            <a:off x="2743200" y="3962400"/>
            <a:ext cx="36576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eaLnBrk="1" hangingPunct="1">
              <a:spcBef>
                <a:spcPct val="0"/>
              </a:spcBef>
            </a:pPr>
            <a:r>
              <a:rPr lang="en-US">
                <a:solidFill>
                  <a:srgbClr val="FFFFFF"/>
                </a:solidFill>
                <a:latin typeface="Calibri" pitchFamily="34" charset="0"/>
              </a:rPr>
              <a:t>Performance</a:t>
            </a:r>
          </a:p>
        </p:txBody>
      </p:sp>
      <p:grpSp>
        <p:nvGrpSpPr>
          <p:cNvPr id="8" name="Group 27"/>
          <p:cNvGrpSpPr>
            <a:grpSpLocks/>
          </p:cNvGrpSpPr>
          <p:nvPr/>
        </p:nvGrpSpPr>
        <p:grpSpPr bwMode="auto">
          <a:xfrm>
            <a:off x="457200" y="3544888"/>
            <a:ext cx="1600200" cy="1524000"/>
            <a:chOff x="914400" y="1447800"/>
            <a:chExt cx="1600200" cy="1524000"/>
          </a:xfrm>
        </p:grpSpPr>
        <p:sp>
          <p:nvSpPr>
            <p:cNvPr id="19" name="Rectangle 18"/>
            <p:cNvSpPr/>
            <p:nvPr/>
          </p:nvSpPr>
          <p:spPr>
            <a:xfrm>
              <a:off x="914400" y="14478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grpSp>
          <p:nvGrpSpPr>
            <p:cNvPr id="9" name="Group 17"/>
            <p:cNvGrpSpPr>
              <a:grpSpLocks noChangeAspect="1"/>
            </p:cNvGrpSpPr>
            <p:nvPr/>
          </p:nvGrpSpPr>
          <p:grpSpPr bwMode="auto">
            <a:xfrm>
              <a:off x="1137490" y="1676400"/>
              <a:ext cx="1148510" cy="1071884"/>
              <a:chOff x="1524000" y="2667000"/>
              <a:chExt cx="1224710" cy="1143000"/>
            </a:xfrm>
          </p:grpSpPr>
          <p:pic>
            <p:nvPicPr>
              <p:cNvPr id="1528854" name="Picture 2"/>
              <p:cNvPicPr>
                <a:picLocks noChangeAspect="1" noChangeArrowheads="1"/>
              </p:cNvPicPr>
              <p:nvPr/>
            </p:nvPicPr>
            <p:blipFill>
              <a:blip r:embed="rId5" cstate="print"/>
              <a:srcRect/>
              <a:stretch>
                <a:fillRect/>
              </a:stretch>
            </p:blipFill>
            <p:spPr bwMode="auto">
              <a:xfrm>
                <a:off x="1524000" y="3276600"/>
                <a:ext cx="617249" cy="495300"/>
              </a:xfrm>
              <a:prstGeom prst="rect">
                <a:avLst/>
              </a:prstGeom>
              <a:noFill/>
              <a:ln w="9525">
                <a:noFill/>
                <a:miter lim="800000"/>
                <a:headEnd/>
                <a:tailEnd/>
              </a:ln>
            </p:spPr>
          </p:pic>
          <p:pic>
            <p:nvPicPr>
              <p:cNvPr id="1528855" name="Picture 3"/>
              <p:cNvPicPr>
                <a:picLocks noChangeAspect="1" noChangeArrowheads="1"/>
              </p:cNvPicPr>
              <p:nvPr/>
            </p:nvPicPr>
            <p:blipFill>
              <a:blip r:embed="rId6" cstate="print"/>
              <a:srcRect/>
              <a:stretch>
                <a:fillRect/>
              </a:stretch>
            </p:blipFill>
            <p:spPr bwMode="auto">
              <a:xfrm>
                <a:off x="2133600" y="3276600"/>
                <a:ext cx="615110" cy="533400"/>
              </a:xfrm>
              <a:prstGeom prst="rect">
                <a:avLst/>
              </a:prstGeom>
              <a:noFill/>
              <a:ln w="9525">
                <a:noFill/>
                <a:miter lim="800000"/>
                <a:headEnd/>
                <a:tailEnd/>
              </a:ln>
            </p:spPr>
          </p:pic>
          <p:pic>
            <p:nvPicPr>
              <p:cNvPr id="1528856" name="Picture 3"/>
              <p:cNvPicPr>
                <a:picLocks noChangeAspect="1" noChangeArrowheads="1"/>
              </p:cNvPicPr>
              <p:nvPr/>
            </p:nvPicPr>
            <p:blipFill>
              <a:blip r:embed="rId7" cstate="print"/>
              <a:srcRect/>
              <a:stretch>
                <a:fillRect/>
              </a:stretch>
            </p:blipFill>
            <p:spPr bwMode="auto">
              <a:xfrm>
                <a:off x="1905000" y="2667000"/>
                <a:ext cx="598488" cy="579224"/>
              </a:xfrm>
              <a:prstGeom prst="rect">
                <a:avLst/>
              </a:prstGeom>
              <a:noFill/>
              <a:ln w="9525">
                <a:noFill/>
                <a:miter lim="800000"/>
                <a:headEnd/>
                <a:tailEnd/>
              </a:ln>
            </p:spPr>
          </p:pic>
        </p:grpSp>
      </p:grpSp>
      <p:grpSp>
        <p:nvGrpSpPr>
          <p:cNvPr id="10" name="Group 28"/>
          <p:cNvGrpSpPr>
            <a:grpSpLocks/>
          </p:cNvGrpSpPr>
          <p:nvPr/>
        </p:nvGrpSpPr>
        <p:grpSpPr bwMode="auto">
          <a:xfrm>
            <a:off x="838200" y="1143000"/>
            <a:ext cx="1600200" cy="1524000"/>
            <a:chOff x="2819400" y="1447800"/>
            <a:chExt cx="1600200" cy="1524000"/>
          </a:xfrm>
        </p:grpSpPr>
        <p:sp>
          <p:nvSpPr>
            <p:cNvPr id="21" name="Rectangle 20"/>
            <p:cNvSpPr/>
            <p:nvPr/>
          </p:nvSpPr>
          <p:spPr>
            <a:xfrm>
              <a:off x="2819400" y="14478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grpSp>
          <p:nvGrpSpPr>
            <p:cNvPr id="11" name="Group 18"/>
            <p:cNvGrpSpPr>
              <a:grpSpLocks noChangeAspect="1"/>
            </p:cNvGrpSpPr>
            <p:nvPr/>
          </p:nvGrpSpPr>
          <p:grpSpPr bwMode="auto">
            <a:xfrm>
              <a:off x="3204143" y="1752600"/>
              <a:ext cx="910657" cy="948380"/>
              <a:chOff x="3276600" y="2743200"/>
              <a:chExt cx="986857" cy="1027736"/>
            </a:xfrm>
          </p:grpSpPr>
          <p:pic>
            <p:nvPicPr>
              <p:cNvPr id="1528860" name="Picture 233" descr="Checkers"/>
              <p:cNvPicPr>
                <a:picLocks noChangeAspect="1" noChangeArrowheads="1"/>
              </p:cNvPicPr>
              <p:nvPr/>
            </p:nvPicPr>
            <p:blipFill>
              <a:blip r:embed="rId8" cstate="print"/>
              <a:srcRect/>
              <a:stretch>
                <a:fillRect/>
              </a:stretch>
            </p:blipFill>
            <p:spPr bwMode="auto">
              <a:xfrm>
                <a:off x="3276600" y="2743200"/>
                <a:ext cx="381000" cy="565242"/>
              </a:xfrm>
              <a:prstGeom prst="rect">
                <a:avLst/>
              </a:prstGeom>
              <a:noFill/>
              <a:ln w="9525">
                <a:noFill/>
                <a:miter lim="800000"/>
                <a:headEnd/>
                <a:tailEnd/>
              </a:ln>
            </p:spPr>
          </p:pic>
          <p:pic>
            <p:nvPicPr>
              <p:cNvPr id="1528861" name="Picture 4"/>
              <p:cNvPicPr>
                <a:picLocks noChangeAspect="1" noChangeArrowheads="1"/>
              </p:cNvPicPr>
              <p:nvPr/>
            </p:nvPicPr>
            <p:blipFill>
              <a:blip r:embed="rId9" cstate="print"/>
              <a:srcRect/>
              <a:stretch>
                <a:fillRect/>
              </a:stretch>
            </p:blipFill>
            <p:spPr bwMode="auto">
              <a:xfrm>
                <a:off x="3733800" y="3048000"/>
                <a:ext cx="529657" cy="514350"/>
              </a:xfrm>
              <a:prstGeom prst="rect">
                <a:avLst/>
              </a:prstGeom>
              <a:noFill/>
              <a:ln w="9525">
                <a:noFill/>
                <a:miter lim="800000"/>
                <a:headEnd/>
                <a:tailEnd/>
              </a:ln>
            </p:spPr>
          </p:pic>
          <p:pic>
            <p:nvPicPr>
              <p:cNvPr id="1528862" name="Picture 5"/>
              <p:cNvPicPr>
                <a:picLocks noChangeAspect="1" noChangeArrowheads="1"/>
              </p:cNvPicPr>
              <p:nvPr/>
            </p:nvPicPr>
            <p:blipFill>
              <a:blip r:embed="rId10" cstate="print"/>
              <a:srcRect/>
              <a:stretch>
                <a:fillRect/>
              </a:stretch>
            </p:blipFill>
            <p:spPr bwMode="auto">
              <a:xfrm>
                <a:off x="3352800" y="3429000"/>
                <a:ext cx="403225" cy="341936"/>
              </a:xfrm>
              <a:prstGeom prst="rect">
                <a:avLst/>
              </a:prstGeom>
              <a:noFill/>
              <a:ln w="9525">
                <a:noFill/>
                <a:miter lim="800000"/>
                <a:headEnd/>
                <a:tailEnd/>
              </a:ln>
            </p:spPr>
          </p:pic>
        </p:grpSp>
      </p:grpSp>
      <p:grpSp>
        <p:nvGrpSpPr>
          <p:cNvPr id="12" name="Group 29"/>
          <p:cNvGrpSpPr>
            <a:grpSpLocks/>
          </p:cNvGrpSpPr>
          <p:nvPr/>
        </p:nvGrpSpPr>
        <p:grpSpPr bwMode="auto">
          <a:xfrm>
            <a:off x="2667000" y="1447800"/>
            <a:ext cx="1600200" cy="1524000"/>
            <a:chOff x="4724400" y="1447800"/>
            <a:chExt cx="1600200" cy="1524000"/>
          </a:xfrm>
        </p:grpSpPr>
        <p:sp>
          <p:nvSpPr>
            <p:cNvPr id="20" name="Rectangle 19"/>
            <p:cNvSpPr/>
            <p:nvPr/>
          </p:nvSpPr>
          <p:spPr>
            <a:xfrm>
              <a:off x="4724400" y="14478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grpSp>
          <p:nvGrpSpPr>
            <p:cNvPr id="13" name="Group 20"/>
            <p:cNvGrpSpPr>
              <a:grpSpLocks noChangeAspect="1"/>
            </p:cNvGrpSpPr>
            <p:nvPr/>
          </p:nvGrpSpPr>
          <p:grpSpPr bwMode="auto">
            <a:xfrm>
              <a:off x="4933509" y="1524000"/>
              <a:ext cx="1010091" cy="1390417"/>
              <a:chOff x="5334000" y="1600200"/>
              <a:chExt cx="1162491" cy="1600200"/>
            </a:xfrm>
          </p:grpSpPr>
          <p:grpSp>
            <p:nvGrpSpPr>
              <p:cNvPr id="14" name="Group 20"/>
              <p:cNvGrpSpPr>
                <a:grpSpLocks/>
              </p:cNvGrpSpPr>
              <p:nvPr/>
            </p:nvGrpSpPr>
            <p:grpSpPr bwMode="auto">
              <a:xfrm>
                <a:off x="5334000" y="1981200"/>
                <a:ext cx="685800" cy="838200"/>
                <a:chOff x="5743977" y="2133600"/>
                <a:chExt cx="838200" cy="914400"/>
              </a:xfrm>
            </p:grpSpPr>
            <p:pic>
              <p:nvPicPr>
                <p:cNvPr id="1528867" name="Rectangle 6"/>
                <p:cNvPicPr>
                  <a:picLocks noChangeAspect="1"/>
                </p:cNvPicPr>
                <p:nvPr/>
              </p:nvPicPr>
              <p:blipFill>
                <a:blip r:embed="rId11" cstate="print"/>
                <a:srcRect/>
                <a:stretch>
                  <a:fillRect/>
                </a:stretch>
              </p:blipFill>
              <p:spPr bwMode="auto">
                <a:xfrm>
                  <a:off x="5791200" y="2133600"/>
                  <a:ext cx="790977" cy="614987"/>
                </a:xfrm>
                <a:prstGeom prst="rect">
                  <a:avLst/>
                </a:prstGeom>
                <a:noFill/>
                <a:ln w="9525">
                  <a:noFill/>
                  <a:miter lim="800000"/>
                  <a:headEnd/>
                  <a:tailEnd/>
                </a:ln>
              </p:spPr>
            </p:pic>
            <p:pic>
              <p:nvPicPr>
                <p:cNvPr id="1528868" name="Rectangle 7"/>
                <p:cNvPicPr>
                  <a:picLocks noChangeAspect="1" noChangeArrowheads="1"/>
                </p:cNvPicPr>
                <p:nvPr/>
              </p:nvPicPr>
              <p:blipFill>
                <a:blip r:embed="rId12" cstate="print"/>
                <a:srcRect/>
                <a:stretch>
                  <a:fillRect/>
                </a:stretch>
              </p:blipFill>
              <p:spPr bwMode="auto">
                <a:xfrm>
                  <a:off x="5743977" y="2761258"/>
                  <a:ext cx="802783" cy="286742"/>
                </a:xfrm>
                <a:prstGeom prst="rect">
                  <a:avLst/>
                </a:prstGeom>
                <a:noFill/>
                <a:ln w="9525" algn="ctr">
                  <a:noFill/>
                  <a:miter lim="800000"/>
                  <a:headEnd/>
                  <a:tailEnd/>
                </a:ln>
              </p:spPr>
            </p:pic>
          </p:grpSp>
          <p:pic>
            <p:nvPicPr>
              <p:cNvPr id="1528869" name="Rectangle 3"/>
              <p:cNvPicPr>
                <a:picLocks noChangeAspect="1"/>
              </p:cNvPicPr>
              <p:nvPr/>
            </p:nvPicPr>
            <p:blipFill>
              <a:blip r:embed="rId13" cstate="print"/>
              <a:srcRect/>
              <a:stretch>
                <a:fillRect/>
              </a:stretch>
            </p:blipFill>
            <p:spPr bwMode="auto">
              <a:xfrm>
                <a:off x="6096000" y="1600200"/>
                <a:ext cx="400491" cy="838200"/>
              </a:xfrm>
              <a:prstGeom prst="rect">
                <a:avLst/>
              </a:prstGeom>
              <a:noFill/>
              <a:ln w="9525">
                <a:noFill/>
                <a:miter lim="800000"/>
                <a:headEnd/>
                <a:tailEnd/>
              </a:ln>
            </p:spPr>
          </p:pic>
          <p:pic>
            <p:nvPicPr>
              <p:cNvPr id="1528870" name="Rectangle 4"/>
              <p:cNvPicPr>
                <a:picLocks noChangeAspect="1"/>
              </p:cNvPicPr>
              <p:nvPr/>
            </p:nvPicPr>
            <p:blipFill>
              <a:blip r:embed="rId14" cstate="print"/>
              <a:srcRect/>
              <a:stretch>
                <a:fillRect/>
              </a:stretch>
            </p:blipFill>
            <p:spPr bwMode="auto">
              <a:xfrm>
                <a:off x="6019800" y="2514600"/>
                <a:ext cx="466344" cy="685800"/>
              </a:xfrm>
              <a:prstGeom prst="rect">
                <a:avLst/>
              </a:prstGeom>
              <a:noFill/>
              <a:ln w="9525">
                <a:noFill/>
                <a:miter lim="800000"/>
                <a:headEnd/>
                <a:tailEnd/>
              </a:ln>
            </p:spPr>
          </p:pic>
        </p:grpSp>
      </p:grpSp>
      <p:grpSp>
        <p:nvGrpSpPr>
          <p:cNvPr id="15" name="Group 30"/>
          <p:cNvGrpSpPr>
            <a:grpSpLocks/>
          </p:cNvGrpSpPr>
          <p:nvPr/>
        </p:nvGrpSpPr>
        <p:grpSpPr bwMode="auto">
          <a:xfrm>
            <a:off x="4495800" y="1447800"/>
            <a:ext cx="1600200" cy="1524000"/>
            <a:chOff x="6629400" y="1447800"/>
            <a:chExt cx="1600200" cy="1524000"/>
          </a:xfrm>
        </p:grpSpPr>
        <p:sp>
          <p:nvSpPr>
            <p:cNvPr id="22" name="Rectangle 21"/>
            <p:cNvSpPr/>
            <p:nvPr/>
          </p:nvSpPr>
          <p:spPr>
            <a:xfrm>
              <a:off x="6629400" y="14478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grpSp>
          <p:nvGrpSpPr>
            <p:cNvPr id="16" name="Group 22"/>
            <p:cNvGrpSpPr>
              <a:grpSpLocks noChangeAspect="1"/>
            </p:cNvGrpSpPr>
            <p:nvPr/>
          </p:nvGrpSpPr>
          <p:grpSpPr bwMode="auto">
            <a:xfrm>
              <a:off x="6629400" y="1670041"/>
              <a:ext cx="1600200" cy="1073159"/>
              <a:chOff x="6096000" y="2743200"/>
              <a:chExt cx="1714036" cy="1149502"/>
            </a:xfrm>
          </p:grpSpPr>
          <p:sp>
            <p:nvSpPr>
              <p:cNvPr id="24" name="Explosion 1 23"/>
              <p:cNvSpPr/>
              <p:nvPr/>
            </p:nvSpPr>
            <p:spPr>
              <a:xfrm>
                <a:off x="6400378" y="2819730"/>
                <a:ext cx="1219210" cy="838313"/>
              </a:xfrm>
              <a:prstGeom prst="irregularSeal1">
                <a:avLst/>
              </a:prstGeom>
            </p:spPr>
            <p:style>
              <a:lnRef idx="1">
                <a:schemeClr val="accent3"/>
              </a:lnRef>
              <a:fillRef idx="2">
                <a:schemeClr val="accent3"/>
              </a:fillRef>
              <a:effectRef idx="1">
                <a:schemeClr val="accent3"/>
              </a:effectRef>
              <a:fontRef idx="minor">
                <a:schemeClr val="dk1"/>
              </a:fontRef>
            </p:style>
            <p:txBody>
              <a:bodyPr anchor="ctr"/>
              <a:lstStyle/>
              <a:p>
                <a:pPr eaLnBrk="1" fontAlgn="auto" hangingPunct="1">
                  <a:spcBef>
                    <a:spcPts val="0"/>
                  </a:spcBef>
                  <a:spcAft>
                    <a:spcPts val="0"/>
                  </a:spcAft>
                  <a:defRPr/>
                </a:pPr>
                <a:endParaRPr lang="en-US" sz="1800"/>
              </a:p>
            </p:txBody>
          </p:sp>
          <p:sp>
            <p:nvSpPr>
              <p:cNvPr id="1528875" name="TextBox 24"/>
              <p:cNvSpPr txBox="1">
                <a:spLocks noChangeArrowheads="1"/>
              </p:cNvSpPr>
              <p:nvPr/>
            </p:nvSpPr>
            <p:spPr bwMode="auto">
              <a:xfrm rot="-2194170">
                <a:off x="6096000" y="2911235"/>
                <a:ext cx="990600" cy="461665"/>
              </a:xfrm>
              <a:prstGeom prst="rect">
                <a:avLst/>
              </a:prstGeom>
              <a:noFill/>
              <a:ln w="9525">
                <a:noFill/>
                <a:miter lim="800000"/>
                <a:headEnd/>
                <a:tailEnd/>
              </a:ln>
            </p:spPr>
            <p:txBody>
              <a:bodyPr>
                <a:spAutoFit/>
              </a:bodyPr>
              <a:lstStyle/>
              <a:p>
                <a:pPr eaLnBrk="1" hangingPunct="1">
                  <a:spcBef>
                    <a:spcPct val="0"/>
                  </a:spcBef>
                </a:pPr>
                <a:r>
                  <a:rPr lang="en-US">
                    <a:latin typeface="Calibri" pitchFamily="34" charset="0"/>
                  </a:rPr>
                  <a:t>0 ms</a:t>
                </a:r>
              </a:p>
            </p:txBody>
          </p:sp>
          <p:sp>
            <p:nvSpPr>
              <p:cNvPr id="1528876" name="TextBox 25"/>
              <p:cNvSpPr txBox="1">
                <a:spLocks noChangeArrowheads="1"/>
              </p:cNvSpPr>
              <p:nvPr/>
            </p:nvSpPr>
            <p:spPr bwMode="auto">
              <a:xfrm rot="2265337">
                <a:off x="6819436" y="2743200"/>
                <a:ext cx="990600" cy="461665"/>
              </a:xfrm>
              <a:prstGeom prst="rect">
                <a:avLst/>
              </a:prstGeom>
              <a:noFill/>
              <a:ln w="9525">
                <a:noFill/>
                <a:miter lim="800000"/>
                <a:headEnd/>
                <a:tailEnd/>
              </a:ln>
            </p:spPr>
            <p:txBody>
              <a:bodyPr>
                <a:spAutoFit/>
              </a:bodyPr>
              <a:lstStyle/>
              <a:p>
                <a:pPr eaLnBrk="1" hangingPunct="1">
                  <a:spcBef>
                    <a:spcPct val="0"/>
                  </a:spcBef>
                </a:pPr>
                <a:r>
                  <a:rPr lang="en-US">
                    <a:latin typeface="Calibri" pitchFamily="34" charset="0"/>
                  </a:rPr>
                  <a:t>72 ms</a:t>
                </a:r>
              </a:p>
            </p:txBody>
          </p:sp>
          <p:sp>
            <p:nvSpPr>
              <p:cNvPr id="1528877" name="TextBox 26"/>
              <p:cNvSpPr txBox="1">
                <a:spLocks noChangeArrowheads="1"/>
              </p:cNvSpPr>
              <p:nvPr/>
            </p:nvSpPr>
            <p:spPr bwMode="auto">
              <a:xfrm>
                <a:off x="6422483" y="3398195"/>
                <a:ext cx="1197517" cy="494507"/>
              </a:xfrm>
              <a:prstGeom prst="rect">
                <a:avLst/>
              </a:prstGeom>
              <a:noFill/>
              <a:ln w="9525">
                <a:noFill/>
                <a:miter lim="800000"/>
                <a:headEnd/>
                <a:tailEnd/>
              </a:ln>
            </p:spPr>
            <p:txBody>
              <a:bodyPr>
                <a:spAutoFit/>
              </a:bodyPr>
              <a:lstStyle/>
              <a:p>
                <a:pPr eaLnBrk="1" hangingPunct="1">
                  <a:spcBef>
                    <a:spcPct val="0"/>
                  </a:spcBef>
                </a:pPr>
                <a:r>
                  <a:rPr lang="en-US">
                    <a:latin typeface="Calibri" pitchFamily="34" charset="0"/>
                  </a:rPr>
                  <a:t>162 ms</a:t>
                </a:r>
              </a:p>
            </p:txBody>
          </p:sp>
        </p:grpSp>
      </p:grpSp>
      <p:grpSp>
        <p:nvGrpSpPr>
          <p:cNvPr id="17" name="Group 33"/>
          <p:cNvGrpSpPr>
            <a:grpSpLocks/>
          </p:cNvGrpSpPr>
          <p:nvPr/>
        </p:nvGrpSpPr>
        <p:grpSpPr bwMode="auto">
          <a:xfrm>
            <a:off x="6781800" y="762000"/>
            <a:ext cx="1600200" cy="1905000"/>
            <a:chOff x="6629400" y="1219200"/>
            <a:chExt cx="1600200" cy="1905000"/>
          </a:xfrm>
        </p:grpSpPr>
        <p:pic>
          <p:nvPicPr>
            <p:cNvPr id="1528879" name="Picture 22" descr="thinking man 1"/>
            <p:cNvPicPr>
              <a:picLocks noChangeAspect="1" noChangeArrowheads="1"/>
            </p:cNvPicPr>
            <p:nvPr/>
          </p:nvPicPr>
          <p:blipFill>
            <a:blip r:embed="rId15" cstate="print"/>
            <a:srcRect/>
            <a:stretch>
              <a:fillRect/>
            </a:stretch>
          </p:blipFill>
          <p:spPr bwMode="auto">
            <a:xfrm>
              <a:off x="6781800" y="1252870"/>
              <a:ext cx="1371600" cy="1871330"/>
            </a:xfrm>
            <a:prstGeom prst="rect">
              <a:avLst/>
            </a:prstGeom>
            <a:noFill/>
            <a:ln w="9525">
              <a:noFill/>
              <a:miter lim="800000"/>
              <a:headEnd/>
              <a:tailEnd/>
            </a:ln>
          </p:spPr>
        </p:pic>
        <p:pic>
          <p:nvPicPr>
            <p:cNvPr id="1528880" name="Picture 35" descr="MCj03301130000[1]"/>
            <p:cNvPicPr>
              <a:picLocks noChangeAspect="1" noChangeArrowheads="1"/>
            </p:cNvPicPr>
            <p:nvPr/>
          </p:nvPicPr>
          <p:blipFill>
            <a:blip r:embed="rId16" cstate="print"/>
            <a:srcRect/>
            <a:stretch>
              <a:fillRect/>
            </a:stretch>
          </p:blipFill>
          <p:spPr bwMode="auto">
            <a:xfrm>
              <a:off x="6934200" y="2091070"/>
              <a:ext cx="838200" cy="573096"/>
            </a:xfrm>
            <a:prstGeom prst="rect">
              <a:avLst/>
            </a:prstGeom>
            <a:noFill/>
            <a:ln w="9525">
              <a:noFill/>
              <a:miter lim="800000"/>
              <a:headEnd/>
              <a:tailEnd/>
            </a:ln>
          </p:spPr>
        </p:pic>
        <p:sp>
          <p:nvSpPr>
            <p:cNvPr id="33" name="Rectangle 32"/>
            <p:cNvSpPr/>
            <p:nvPr/>
          </p:nvSpPr>
          <p:spPr>
            <a:xfrm>
              <a:off x="6629400" y="1219200"/>
              <a:ext cx="1600200" cy="1524000"/>
            </a:xfrm>
            <a:prstGeom prst="rect">
              <a:avLst/>
            </a:prstGeom>
            <a:noFill/>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grpSp>
      <p:sp>
        <p:nvSpPr>
          <p:cNvPr id="46" name="Rectangle 45"/>
          <p:cNvSpPr/>
          <p:nvPr/>
        </p:nvSpPr>
        <p:spPr>
          <a:xfrm>
            <a:off x="7086600" y="30480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endParaRPr lang="en-US" sz="1800"/>
          </a:p>
        </p:txBody>
      </p:sp>
      <p:grpSp>
        <p:nvGrpSpPr>
          <p:cNvPr id="18" name="Group 61"/>
          <p:cNvGrpSpPr>
            <a:grpSpLocks/>
          </p:cNvGrpSpPr>
          <p:nvPr/>
        </p:nvGrpSpPr>
        <p:grpSpPr bwMode="auto">
          <a:xfrm>
            <a:off x="7239000" y="3276600"/>
            <a:ext cx="1295400" cy="1143000"/>
            <a:chOff x="533400" y="1905000"/>
            <a:chExt cx="3124200" cy="2362200"/>
          </a:xfrm>
        </p:grpSpPr>
        <p:sp>
          <p:nvSpPr>
            <p:cNvPr id="43" name="Oval 42"/>
            <p:cNvSpPr>
              <a:spLocks noChangeArrowheads="1"/>
            </p:cNvSpPr>
            <p:nvPr/>
          </p:nvSpPr>
          <p:spPr bwMode="auto">
            <a:xfrm>
              <a:off x="533400" y="1905000"/>
              <a:ext cx="685800" cy="685801"/>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fontAlgn="auto">
                <a:spcBef>
                  <a:spcPts val="0"/>
                </a:spcBef>
                <a:spcAft>
                  <a:spcPts val="0"/>
                </a:spcAft>
                <a:defRPr/>
              </a:pPr>
              <a:r>
                <a:rPr lang="en-US" sz="1400" dirty="0">
                  <a:solidFill>
                    <a:schemeClr val="tx1">
                      <a:alpha val="100000"/>
                    </a:schemeClr>
                  </a:solidFill>
                </a:rPr>
                <a:t>U1</a:t>
              </a:r>
              <a:endParaRPr lang="en-US" sz="1400" dirty="0"/>
            </a:p>
          </p:txBody>
        </p:sp>
        <p:sp>
          <p:nvSpPr>
            <p:cNvPr id="44" name="Oval 43"/>
            <p:cNvSpPr>
              <a:spLocks noChangeArrowheads="1"/>
            </p:cNvSpPr>
            <p:nvPr/>
          </p:nvSpPr>
          <p:spPr bwMode="auto">
            <a:xfrm>
              <a:off x="1752600" y="1905000"/>
              <a:ext cx="685800" cy="6858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wrap="none" anchor="ctr"/>
            <a:lstStyle/>
            <a:p>
              <a:pPr fontAlgn="auto">
                <a:spcBef>
                  <a:spcPts val="0"/>
                </a:spcBef>
                <a:spcAft>
                  <a:spcPts val="0"/>
                </a:spcAft>
                <a:defRPr/>
              </a:pPr>
              <a:r>
                <a:rPr lang="en-US" sz="1400">
                  <a:solidFill>
                    <a:schemeClr val="tx1">
                      <a:alpha val="100000"/>
                    </a:schemeClr>
                  </a:solidFill>
                </a:rPr>
                <a:t>U2</a:t>
              </a:r>
              <a:endParaRPr lang="en-US" sz="1400"/>
            </a:p>
          </p:txBody>
        </p:sp>
        <p:sp>
          <p:nvSpPr>
            <p:cNvPr id="53" name="Oval 52"/>
            <p:cNvSpPr>
              <a:spLocks noChangeArrowheads="1"/>
            </p:cNvSpPr>
            <p:nvPr/>
          </p:nvSpPr>
          <p:spPr bwMode="auto">
            <a:xfrm>
              <a:off x="533400" y="3581400"/>
              <a:ext cx="685800" cy="6858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fontAlgn="auto">
                <a:spcBef>
                  <a:spcPts val="0"/>
                </a:spcBef>
                <a:spcAft>
                  <a:spcPts val="0"/>
                </a:spcAft>
                <a:defRPr/>
              </a:pPr>
              <a:r>
                <a:rPr lang="en-US" sz="1400" dirty="0">
                  <a:solidFill>
                    <a:schemeClr val="tx1">
                      <a:alpha val="100000"/>
                    </a:schemeClr>
                  </a:solidFill>
                </a:rPr>
                <a:t>P1</a:t>
              </a:r>
            </a:p>
          </p:txBody>
        </p:sp>
        <p:sp>
          <p:nvSpPr>
            <p:cNvPr id="54" name="Oval 53"/>
            <p:cNvSpPr>
              <a:spLocks noChangeArrowheads="1"/>
            </p:cNvSpPr>
            <p:nvPr/>
          </p:nvSpPr>
          <p:spPr bwMode="auto">
            <a:xfrm>
              <a:off x="2971800" y="1905000"/>
              <a:ext cx="685800" cy="685801"/>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fontAlgn="auto">
                <a:spcBef>
                  <a:spcPts val="0"/>
                </a:spcBef>
                <a:spcAft>
                  <a:spcPts val="0"/>
                </a:spcAft>
                <a:defRPr/>
              </a:pPr>
              <a:r>
                <a:rPr lang="en-US" sz="1400" dirty="0">
                  <a:solidFill>
                    <a:schemeClr val="tx1">
                      <a:alpha val="100000"/>
                    </a:schemeClr>
                  </a:solidFill>
                </a:rPr>
                <a:t>U3</a:t>
              </a:r>
            </a:p>
          </p:txBody>
        </p:sp>
        <p:sp>
          <p:nvSpPr>
            <p:cNvPr id="55" name="Oval 54"/>
            <p:cNvSpPr>
              <a:spLocks noChangeArrowheads="1"/>
            </p:cNvSpPr>
            <p:nvPr/>
          </p:nvSpPr>
          <p:spPr bwMode="auto">
            <a:xfrm>
              <a:off x="2971800" y="3581400"/>
              <a:ext cx="685800" cy="6858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fontAlgn="auto">
                <a:spcBef>
                  <a:spcPts val="0"/>
                </a:spcBef>
                <a:spcAft>
                  <a:spcPts val="0"/>
                </a:spcAft>
                <a:defRPr/>
              </a:pPr>
              <a:r>
                <a:rPr lang="en-US" sz="1400" dirty="0">
                  <a:solidFill>
                    <a:schemeClr val="tx1">
                      <a:alpha val="100000"/>
                    </a:schemeClr>
                  </a:solidFill>
                </a:rPr>
                <a:t>P3</a:t>
              </a:r>
            </a:p>
          </p:txBody>
        </p:sp>
        <p:cxnSp>
          <p:nvCxnSpPr>
            <p:cNvPr id="56" name="Straight Arrow Connector 55"/>
            <p:cNvCxnSpPr/>
            <p:nvPr/>
          </p:nvCxnSpPr>
          <p:spPr>
            <a:xfrm rot="5400000">
              <a:off x="420273" y="3087741"/>
              <a:ext cx="685695" cy="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16200000">
              <a:off x="571508" y="3085826"/>
              <a:ext cx="685695" cy="3827"/>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16200000">
              <a:off x="3008458" y="3048371"/>
              <a:ext cx="685695" cy="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1295308" y="3811165"/>
              <a:ext cx="1600387" cy="0"/>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rot="10800000" flipV="1">
              <a:off x="1027300" y="2741614"/>
              <a:ext cx="953339" cy="725063"/>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1180448" y="2780984"/>
              <a:ext cx="915052" cy="685693"/>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grpSp>
      <p:cxnSp>
        <p:nvCxnSpPr>
          <p:cNvPr id="64" name="Straight Arrow Connector 63"/>
          <p:cNvCxnSpPr>
            <a:stCxn id="83" idx="3"/>
          </p:cNvCxnSpPr>
          <p:nvPr/>
        </p:nvCxnSpPr>
        <p:spPr>
          <a:xfrm flipV="1">
            <a:off x="2057400" y="4459288"/>
            <a:ext cx="609600" cy="931862"/>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84" idx="2"/>
          </p:cNvCxnSpPr>
          <p:nvPr/>
        </p:nvCxnSpPr>
        <p:spPr>
          <a:xfrm rot="5400000" flipV="1">
            <a:off x="1904206" y="3047207"/>
            <a:ext cx="573087" cy="1104900"/>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87" idx="2"/>
          </p:cNvCxnSpPr>
          <p:nvPr/>
        </p:nvCxnSpPr>
        <p:spPr>
          <a:xfrm rot="5400000" flipV="1">
            <a:off x="3466306" y="3618707"/>
            <a:ext cx="268287" cy="266700"/>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93" idx="2"/>
          </p:cNvCxnSpPr>
          <p:nvPr/>
        </p:nvCxnSpPr>
        <p:spPr>
          <a:xfrm rot="5400000">
            <a:off x="4837906" y="3428207"/>
            <a:ext cx="268287" cy="647700"/>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97" idx="1"/>
          </p:cNvCxnSpPr>
          <p:nvPr/>
        </p:nvCxnSpPr>
        <p:spPr>
          <a:xfrm rot="10800000" flipV="1">
            <a:off x="5943600" y="2470150"/>
            <a:ext cx="838200" cy="1492250"/>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99" idx="1"/>
          </p:cNvCxnSpPr>
          <p:nvPr/>
        </p:nvCxnSpPr>
        <p:spPr>
          <a:xfrm rot="10800000">
            <a:off x="6477000" y="4191000"/>
            <a:ext cx="609600" cy="565150"/>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457200" y="5068888"/>
            <a:ext cx="1600200" cy="64611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800" dirty="0"/>
              <a:t>Number of Users</a:t>
            </a:r>
          </a:p>
        </p:txBody>
      </p:sp>
      <p:sp>
        <p:nvSpPr>
          <p:cNvPr id="84" name="TextBox 83"/>
          <p:cNvSpPr txBox="1"/>
          <p:nvPr/>
        </p:nvSpPr>
        <p:spPr>
          <a:xfrm>
            <a:off x="838200" y="2667000"/>
            <a:ext cx="1600200" cy="64611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800" dirty="0"/>
              <a:t>Input and Output Costs</a:t>
            </a:r>
          </a:p>
        </p:txBody>
      </p:sp>
      <p:sp>
        <p:nvSpPr>
          <p:cNvPr id="87" name="TextBox 86"/>
          <p:cNvSpPr txBox="1"/>
          <p:nvPr/>
        </p:nvSpPr>
        <p:spPr>
          <a:xfrm>
            <a:off x="2667000" y="2971800"/>
            <a:ext cx="1600200" cy="64611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800" dirty="0"/>
              <a:t>Processing Powers</a:t>
            </a:r>
          </a:p>
        </p:txBody>
      </p:sp>
      <p:sp>
        <p:nvSpPr>
          <p:cNvPr id="93" name="TextBox 92"/>
          <p:cNvSpPr txBox="1"/>
          <p:nvPr/>
        </p:nvSpPr>
        <p:spPr>
          <a:xfrm>
            <a:off x="4495800" y="2971800"/>
            <a:ext cx="1600200" cy="64611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800" dirty="0"/>
              <a:t>Network Latencies</a:t>
            </a:r>
          </a:p>
        </p:txBody>
      </p:sp>
      <p:sp>
        <p:nvSpPr>
          <p:cNvPr id="97" name="TextBox 96"/>
          <p:cNvSpPr txBox="1"/>
          <p:nvPr/>
        </p:nvSpPr>
        <p:spPr>
          <a:xfrm>
            <a:off x="6781800" y="2286000"/>
            <a:ext cx="1600200" cy="36988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800" dirty="0"/>
              <a:t>Think Time</a:t>
            </a:r>
          </a:p>
        </p:txBody>
      </p:sp>
      <p:sp>
        <p:nvSpPr>
          <p:cNvPr id="99" name="TextBox 98"/>
          <p:cNvSpPr txBox="1"/>
          <p:nvPr/>
        </p:nvSpPr>
        <p:spPr>
          <a:xfrm>
            <a:off x="7086600" y="4572000"/>
            <a:ext cx="1600200" cy="36988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800" dirty="0" smtClean="0"/>
              <a:t>Mapping</a:t>
            </a:r>
            <a:endParaRPr lang="en-US" sz="1800" dirty="0"/>
          </a:p>
        </p:txBody>
      </p:sp>
      <p:sp>
        <p:nvSpPr>
          <p:cNvPr id="85" name="TextBox 84"/>
          <p:cNvSpPr txBox="1"/>
          <p:nvPr/>
        </p:nvSpPr>
        <p:spPr>
          <a:xfrm>
            <a:off x="3657600" y="5791200"/>
            <a:ext cx="21336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Precision requires assumptions</a:t>
            </a:r>
            <a:endParaRPr lang="en-US" dirty="0"/>
          </a:p>
        </p:txBody>
      </p:sp>
      <p:sp>
        <p:nvSpPr>
          <p:cNvPr id="86" name="TextBox 85"/>
          <p:cNvSpPr txBox="1"/>
          <p:nvPr/>
        </p:nvSpPr>
        <p:spPr>
          <a:xfrm>
            <a:off x="3657600" y="5029200"/>
            <a:ext cx="21336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Subset of actual parameters</a:t>
            </a:r>
            <a:endParaRPr lang="en-US" dirty="0"/>
          </a:p>
        </p:txBody>
      </p:sp>
      <p:pic>
        <p:nvPicPr>
          <p:cNvPr id="88" name="~PP2837.WAV">
            <a:hlinkClick r:id="" action="ppaction://media"/>
          </p:cNvPr>
          <p:cNvPicPr>
            <a:picLocks noRot="1" noChangeAspect="1"/>
          </p:cNvPicPr>
          <p:nvPr>
            <a:wavAudioFile r:embed="rId2" name="~PP2837.WAV"/>
          </p:nvPr>
        </p:nvPicPr>
        <p:blipFill>
          <a:blip r:embed="rId17" cstate="print"/>
          <a:stretch>
            <a:fillRect/>
          </a:stretch>
        </p:blipFill>
        <p:spPr>
          <a:xfrm>
            <a:off x="8724900" y="6438900"/>
            <a:ext cx="304800" cy="304800"/>
          </a:xfrm>
          <a:prstGeom prst="rect">
            <a:avLst/>
          </a:prstGeom>
        </p:spPr>
      </p:pic>
    </p:spTree>
    <p:custDataLst>
      <p:tags r:id="rId1"/>
    </p:custDataLst>
  </p:cSld>
  <p:clrMapOvr>
    <a:masterClrMapping/>
  </p:clrMapOvr>
  <p:transition advTm="7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8"/>
                                        </p:tgtEl>
                                      </p:cBhvr>
                                    </p:cmd>
                                  </p:childTnLst>
                                </p:cTn>
                              </p:par>
                              <p:par>
                                <p:cTn id="7" presetID="9" presetClass="emph" presetSubtype="0" nodeType="withEffect">
                                  <p:stCondLst>
                                    <p:cond delay="0"/>
                                  </p:stCondLst>
                                  <p:childTnLst>
                                    <p:set>
                                      <p:cBhvr rctx="PPT">
                                        <p:cTn id="8" dur="indefinite"/>
                                        <p:tgtEl>
                                          <p:spTgt spid="2"/>
                                        </p:tgtEl>
                                        <p:attrNameLst>
                                          <p:attrName>style.opacity</p:attrName>
                                        </p:attrNameLst>
                                      </p:cBhvr>
                                      <p:to>
                                        <p:strVal val="0.5"/>
                                      </p:to>
                                    </p:set>
                                    <p:animEffect filter="image" prLst="opacity: 0.5">
                                      <p:cBhvr rctx="IE">
                                        <p:cTn id="9" dur="indefinite"/>
                                        <p:tgtEl>
                                          <p:spTgt spid="2"/>
                                        </p:tgtEl>
                                      </p:cBhvr>
                                    </p:animEffect>
                                  </p:childTnLst>
                                </p:cTn>
                              </p:par>
                              <p:par>
                                <p:cTn id="10" presetID="9" presetClass="emph" presetSubtype="0" nodeType="withEffect">
                                  <p:stCondLst>
                                    <p:cond delay="0"/>
                                  </p:stCondLst>
                                  <p:childTnLst>
                                    <p:set>
                                      <p:cBhvr rctx="PPT">
                                        <p:cTn id="11" dur="indefinite"/>
                                        <p:tgtEl>
                                          <p:spTgt spid="3"/>
                                        </p:tgtEl>
                                        <p:attrNameLst>
                                          <p:attrName>style.opacity</p:attrName>
                                        </p:attrNameLst>
                                      </p:cBhvr>
                                      <p:to>
                                        <p:strVal val="0.5"/>
                                      </p:to>
                                    </p:set>
                                    <p:animEffect filter="image" prLst="opacity: 0.5">
                                      <p:cBhvr rctx="IE">
                                        <p:cTn id="12" dur="indefinite"/>
                                        <p:tgtEl>
                                          <p:spTgt spid="3"/>
                                        </p:tgtEl>
                                      </p:cBhvr>
                                    </p:animEffect>
                                  </p:childTnLst>
                                </p:cTn>
                              </p:par>
                              <p:par>
                                <p:cTn id="13" presetID="9" presetClass="emph" presetSubtype="0" nodeType="withEffect">
                                  <p:stCondLst>
                                    <p:cond delay="0"/>
                                  </p:stCondLst>
                                  <p:childTnLst>
                                    <p:set>
                                      <p:cBhvr rctx="PPT">
                                        <p:cTn id="14" dur="indefinite"/>
                                        <p:tgtEl>
                                          <p:spTgt spid="5"/>
                                        </p:tgtEl>
                                        <p:attrNameLst>
                                          <p:attrName>style.opacity</p:attrName>
                                        </p:attrNameLst>
                                      </p:cBhvr>
                                      <p:to>
                                        <p:strVal val="0.5"/>
                                      </p:to>
                                    </p:set>
                                    <p:animEffect filter="image" prLst="opacity: 0.5">
                                      <p:cBhvr rctx="IE">
                                        <p:cTn id="15" dur="indefinite"/>
                                        <p:tgtEl>
                                          <p:spTgt spid="5"/>
                                        </p:tgtEl>
                                      </p:cBhvr>
                                    </p:animEffect>
                                  </p:childTnLst>
                                </p:cTn>
                              </p:par>
                              <p:par>
                                <p:cTn id="16" presetID="9" presetClass="emph" presetSubtype="0" nodeType="withEffect">
                                  <p:stCondLst>
                                    <p:cond delay="0"/>
                                  </p:stCondLst>
                                  <p:childTnLst>
                                    <p:set>
                                      <p:cBhvr rctx="PPT">
                                        <p:cTn id="17" dur="indefinite"/>
                                        <p:tgtEl>
                                          <p:spTgt spid="7"/>
                                        </p:tgtEl>
                                        <p:attrNameLst>
                                          <p:attrName>style.opacity</p:attrName>
                                        </p:attrNameLst>
                                      </p:cBhvr>
                                      <p:to>
                                        <p:strVal val="0.5"/>
                                      </p:to>
                                    </p:set>
                                    <p:animEffect filter="image" prLst="opacity: 0.5">
                                      <p:cBhvr rctx="IE">
                                        <p:cTn id="18" dur="indefinite"/>
                                        <p:tgtEl>
                                          <p:spTgt spid="7"/>
                                        </p:tgtEl>
                                      </p:cBhvr>
                                    </p:animEffect>
                                  </p:childTnLst>
                                </p:cTn>
                              </p:par>
                              <p:par>
                                <p:cTn id="19" presetID="9" presetClass="emph" presetSubtype="0" nodeType="withEffect">
                                  <p:stCondLst>
                                    <p:cond delay="0"/>
                                  </p:stCondLst>
                                  <p:childTnLst>
                                    <p:set>
                                      <p:cBhvr rctx="PPT">
                                        <p:cTn id="20" dur="indefinite"/>
                                        <p:tgtEl>
                                          <p:spTgt spid="6"/>
                                        </p:tgtEl>
                                        <p:attrNameLst>
                                          <p:attrName>style.opacity</p:attrName>
                                        </p:attrNameLst>
                                      </p:cBhvr>
                                      <p:to>
                                        <p:strVal val="0.5"/>
                                      </p:to>
                                    </p:set>
                                    <p:animEffect filter="image" prLst="opacity: 0.5">
                                      <p:cBhvr rctx="IE">
                                        <p:cTn id="21" dur="indefinite"/>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1000"/>
                                        <p:tgtEl>
                                          <p:spTgt spid="7"/>
                                        </p:tgtEl>
                                      </p:cBhvr>
                                    </p:animEffect>
                                    <p:set>
                                      <p:cBhvr>
                                        <p:cTn id="26" dur="1" fill="hold">
                                          <p:stCondLst>
                                            <p:cond delay="999"/>
                                          </p:stCondLst>
                                        </p:cTn>
                                        <p:tgtEl>
                                          <p:spTgt spid="7"/>
                                        </p:tgtEl>
                                        <p:attrNameLst>
                                          <p:attrName>style.visibility</p:attrName>
                                        </p:attrNameLst>
                                      </p:cBhvr>
                                      <p:to>
                                        <p:strVal val="hidden"/>
                                      </p:to>
                                    </p:set>
                                  </p:childTnLst>
                                </p:cTn>
                              </p:par>
                              <p:par>
                                <p:cTn id="27" presetID="19" presetClass="entr" presetSubtype="1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fmla="#ppt_w*sin(2.5*pi*$)">
                                          <p:val>
                                            <p:fltVal val="0"/>
                                          </p:val>
                                        </p:tav>
                                        <p:tav tm="100000">
                                          <p:val>
                                            <p:fltVal val="1"/>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childTnLst>
                                </p:cTn>
                              </p:par>
                              <p:par>
                                <p:cTn id="31" presetID="1" presetClass="entr" presetSubtype="0" fill="hold" nodeType="with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00"/>
                                        <p:tgtEl>
                                          <p:spTgt spid="6"/>
                                        </p:tgtEl>
                                      </p:cBhvr>
                                    </p:animEffect>
                                    <p:set>
                                      <p:cBhvr>
                                        <p:cTn id="39" dur="1" fill="hold">
                                          <p:stCondLst>
                                            <p:cond delay="999"/>
                                          </p:stCondLst>
                                        </p:cTn>
                                        <p:tgtEl>
                                          <p:spTgt spid="6"/>
                                        </p:tgtEl>
                                        <p:attrNameLst>
                                          <p:attrName>style.visibility</p:attrName>
                                        </p:attrNameLst>
                                      </p:cBhvr>
                                      <p:to>
                                        <p:strVal val="hidden"/>
                                      </p:to>
                                    </p:set>
                                  </p:childTnLst>
                                </p:cTn>
                              </p:par>
                              <p:par>
                                <p:cTn id="40" presetID="19" presetClass="entr" presetSubtype="1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fmla="#ppt_w*sin(2.5*pi*$)">
                                          <p:val>
                                            <p:fltVal val="0"/>
                                          </p:val>
                                        </p:tav>
                                        <p:tav tm="100000">
                                          <p:val>
                                            <p:fltVal val="1"/>
                                          </p:val>
                                        </p:tav>
                                      </p:tavLst>
                                    </p:anim>
                                    <p:anim calcmode="lin" valueType="num">
                                      <p:cBhvr>
                                        <p:cTn id="43" dur="1000" fill="hold"/>
                                        <p:tgtEl>
                                          <p:spTgt spid="10"/>
                                        </p:tgtEl>
                                        <p:attrNameLst>
                                          <p:attrName>ppt_h</p:attrName>
                                        </p:attrNameLst>
                                      </p:cBhvr>
                                      <p:tavLst>
                                        <p:tav tm="0">
                                          <p:val>
                                            <p:strVal val="#ppt_h"/>
                                          </p:val>
                                        </p:tav>
                                        <p:tav tm="100000">
                                          <p:val>
                                            <p:strVal val="#ppt_h"/>
                                          </p:val>
                                        </p:tav>
                                      </p:tavLst>
                                    </p:anim>
                                  </p:childTnLst>
                                </p:cTn>
                              </p:par>
                              <p:par>
                                <p:cTn id="44" presetID="1" presetClass="entr" presetSubtype="0" fill="hold" nodeType="withEffect">
                                  <p:stCondLst>
                                    <p:cond delay="0"/>
                                  </p:stCondLst>
                                  <p:childTnLst>
                                    <p:set>
                                      <p:cBhvr>
                                        <p:cTn id="45" dur="1" fill="hold">
                                          <p:stCondLst>
                                            <p:cond delay="0"/>
                                          </p:stCondLst>
                                        </p:cTn>
                                        <p:tgtEl>
                                          <p:spTgt spid="66"/>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8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1000"/>
                                        <p:tgtEl>
                                          <p:spTgt spid="5"/>
                                        </p:tgtEl>
                                      </p:cBhvr>
                                    </p:animEffect>
                                    <p:set>
                                      <p:cBhvr>
                                        <p:cTn id="52" dur="1" fill="hold">
                                          <p:stCondLst>
                                            <p:cond delay="999"/>
                                          </p:stCondLst>
                                        </p:cTn>
                                        <p:tgtEl>
                                          <p:spTgt spid="5"/>
                                        </p:tgtEl>
                                        <p:attrNameLst>
                                          <p:attrName>style.visibility</p:attrName>
                                        </p:attrNameLst>
                                      </p:cBhvr>
                                      <p:to>
                                        <p:strVal val="hidden"/>
                                      </p:to>
                                    </p:set>
                                  </p:childTnLst>
                                </p:cTn>
                              </p:par>
                              <p:par>
                                <p:cTn id="53" presetID="19" presetClass="entr" presetSubtype="10"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ppt_w</p:attrName>
                                        </p:attrNameLst>
                                      </p:cBhvr>
                                      <p:tavLst>
                                        <p:tav tm="0" fmla="#ppt_w*sin(2.5*pi*$)">
                                          <p:val>
                                            <p:fltVal val="0"/>
                                          </p:val>
                                        </p:tav>
                                        <p:tav tm="100000">
                                          <p:val>
                                            <p:fltVal val="1"/>
                                          </p:val>
                                        </p:tav>
                                      </p:tavLst>
                                    </p:anim>
                                    <p:anim calcmode="lin" valueType="num">
                                      <p:cBhvr>
                                        <p:cTn id="56" dur="1000" fill="hold"/>
                                        <p:tgtEl>
                                          <p:spTgt spid="12"/>
                                        </p:tgtEl>
                                        <p:attrNameLst>
                                          <p:attrName>ppt_h</p:attrName>
                                        </p:attrNameLst>
                                      </p:cBhvr>
                                      <p:tavLst>
                                        <p:tav tm="0">
                                          <p:val>
                                            <p:strVal val="#ppt_h"/>
                                          </p:val>
                                        </p:tav>
                                        <p:tav tm="100000">
                                          <p:val>
                                            <p:strVal val="#ppt_h"/>
                                          </p:val>
                                        </p:tav>
                                      </p:tavLst>
                                    </p:anim>
                                  </p:childTnLst>
                                </p:cTn>
                              </p:par>
                              <p:par>
                                <p:cTn id="57" presetID="1" presetClass="entr" presetSubtype="0" fill="hold" nodeType="with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1000"/>
                                        <p:tgtEl>
                                          <p:spTgt spid="2"/>
                                        </p:tgtEl>
                                      </p:cBhvr>
                                    </p:animEffect>
                                    <p:set>
                                      <p:cBhvr>
                                        <p:cTn id="65" dur="1" fill="hold">
                                          <p:stCondLst>
                                            <p:cond delay="999"/>
                                          </p:stCondLst>
                                        </p:cTn>
                                        <p:tgtEl>
                                          <p:spTgt spid="2"/>
                                        </p:tgtEl>
                                        <p:attrNameLst>
                                          <p:attrName>style.visibility</p:attrName>
                                        </p:attrNameLst>
                                      </p:cBhvr>
                                      <p:to>
                                        <p:strVal val="hidden"/>
                                      </p:to>
                                    </p:set>
                                  </p:childTnLst>
                                </p:cTn>
                              </p:par>
                              <p:par>
                                <p:cTn id="66" presetID="19" presetClass="entr" presetSubtype="10" fill="hold" nodeType="with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p:cTn id="68" dur="1000" fill="hold"/>
                                        <p:tgtEl>
                                          <p:spTgt spid="17"/>
                                        </p:tgtEl>
                                        <p:attrNameLst>
                                          <p:attrName>ppt_w</p:attrName>
                                        </p:attrNameLst>
                                      </p:cBhvr>
                                      <p:tavLst>
                                        <p:tav tm="0" fmla="#ppt_w*sin(2.5*pi*$)">
                                          <p:val>
                                            <p:fltVal val="0"/>
                                          </p:val>
                                        </p:tav>
                                        <p:tav tm="100000">
                                          <p:val>
                                            <p:fltVal val="1"/>
                                          </p:val>
                                        </p:tav>
                                      </p:tavLst>
                                    </p:anim>
                                    <p:anim calcmode="lin" valueType="num">
                                      <p:cBhvr>
                                        <p:cTn id="69" dur="1000" fill="hold"/>
                                        <p:tgtEl>
                                          <p:spTgt spid="17"/>
                                        </p:tgtEl>
                                        <p:attrNameLst>
                                          <p:attrName>ppt_h</p:attrName>
                                        </p:attrNameLst>
                                      </p:cBhvr>
                                      <p:tavLst>
                                        <p:tav tm="0">
                                          <p:val>
                                            <p:strVal val="#ppt_h"/>
                                          </p:val>
                                        </p:tav>
                                        <p:tav tm="100000">
                                          <p:val>
                                            <p:strVal val="#ppt_h"/>
                                          </p:val>
                                        </p:tav>
                                      </p:tavLst>
                                    </p:anim>
                                  </p:childTnLst>
                                </p:cTn>
                              </p:par>
                              <p:par>
                                <p:cTn id="70" presetID="1" presetClass="entr" presetSubtype="0" fill="hold" nodeType="withEffect">
                                  <p:stCondLst>
                                    <p:cond delay="0"/>
                                  </p:stCondLst>
                                  <p:childTnLst>
                                    <p:set>
                                      <p:cBhvr>
                                        <p:cTn id="71" dur="1" fill="hold">
                                          <p:stCondLst>
                                            <p:cond delay="0"/>
                                          </p:stCondLst>
                                        </p:cTn>
                                        <p:tgtEl>
                                          <p:spTgt spid="76"/>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97"/>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86"/>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82" fill="hold" display="0">
                  <p:stCondLst>
                    <p:cond delay="indefinite"/>
                  </p:stCondLst>
                  <p:endCondLst>
                    <p:cond evt="onPrev" delay="0">
                      <p:tgtEl>
                        <p:sldTgt/>
                      </p:tgtEl>
                    </p:cond>
                    <p:cond evt="onStopAudio" delay="0">
                      <p:tgtEl>
                        <p:sldTgt/>
                      </p:tgtEl>
                    </p:cond>
                  </p:endCondLst>
                </p:cTn>
                <p:tgtEl>
                  <p:spTgt spid="88"/>
                </p:tgtEl>
              </p:cMediaNode>
            </p:audio>
          </p:childTnLst>
        </p:cTn>
      </p:par>
    </p:tnLst>
    <p:bldLst>
      <p:bldP spid="83" grpId="0" animBg="1"/>
      <p:bldP spid="84" grpId="0" animBg="1"/>
      <p:bldP spid="87" grpId="0" animBg="1"/>
      <p:bldP spid="97" grpId="0" animBg="1"/>
      <p:bldP spid="85" grpId="0" animBg="1"/>
      <p:bldP spid="8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152400" y="274638"/>
            <a:ext cx="8839200" cy="1143000"/>
          </a:xfrm>
        </p:spPr>
        <p:txBody>
          <a:bodyPr/>
          <a:lstStyle/>
          <a:p>
            <a:pPr eaLnBrk="1" hangingPunct="1"/>
            <a:r>
              <a:rPr lang="en-US" dirty="0" smtClean="0"/>
              <a:t>Generalized Adaptive Algorithm at Each Node</a:t>
            </a:r>
          </a:p>
        </p:txBody>
      </p:sp>
      <p:sp>
        <p:nvSpPr>
          <p:cNvPr id="24" name="Oval 23"/>
          <p:cNvSpPr>
            <a:spLocks noChangeArrowheads="1"/>
          </p:cNvSpPr>
          <p:nvPr/>
        </p:nvSpPr>
        <p:spPr bwMode="auto">
          <a:xfrm>
            <a:off x="533400" y="2260600"/>
            <a:ext cx="685800" cy="6858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a:solidFill>
                  <a:schemeClr val="tx1">
                    <a:alpha val="100000"/>
                  </a:schemeClr>
                </a:solidFill>
              </a:rPr>
              <a:t>U</a:t>
            </a:r>
            <a:r>
              <a:rPr lang="en-US" sz="2800" baseline="-25000" dirty="0">
                <a:solidFill>
                  <a:schemeClr val="tx1">
                    <a:alpha val="100000"/>
                  </a:schemeClr>
                </a:solidFill>
              </a:rPr>
              <a:t>m</a:t>
            </a:r>
            <a:endParaRPr lang="en-US" sz="2800" baseline="-25000" dirty="0"/>
          </a:p>
        </p:txBody>
      </p:sp>
      <p:sp>
        <p:nvSpPr>
          <p:cNvPr id="25" name="Oval 24"/>
          <p:cNvSpPr>
            <a:spLocks noChangeArrowheads="1"/>
          </p:cNvSpPr>
          <p:nvPr/>
        </p:nvSpPr>
        <p:spPr bwMode="auto">
          <a:xfrm>
            <a:off x="1752600" y="2260600"/>
            <a:ext cx="685800" cy="6858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err="1">
                <a:solidFill>
                  <a:schemeClr val="tx1">
                    <a:alpha val="100000"/>
                  </a:schemeClr>
                </a:solidFill>
              </a:rPr>
              <a:t>U</a:t>
            </a:r>
            <a:r>
              <a:rPr lang="en-US" sz="2800" baseline="-25000" dirty="0" err="1">
                <a:solidFill>
                  <a:schemeClr val="tx1">
                    <a:alpha val="100000"/>
                  </a:schemeClr>
                </a:solidFill>
              </a:rPr>
              <a:t>j</a:t>
            </a:r>
            <a:endParaRPr lang="en-US" sz="2800" baseline="-25000" dirty="0"/>
          </a:p>
        </p:txBody>
      </p:sp>
      <p:sp>
        <p:nvSpPr>
          <p:cNvPr id="26" name="Oval 25"/>
          <p:cNvSpPr>
            <a:spLocks noChangeArrowheads="1"/>
          </p:cNvSpPr>
          <p:nvPr/>
        </p:nvSpPr>
        <p:spPr bwMode="auto">
          <a:xfrm>
            <a:off x="533400" y="3937000"/>
            <a:ext cx="685800" cy="6858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a:solidFill>
                  <a:schemeClr val="tx1">
                    <a:alpha val="100000"/>
                  </a:schemeClr>
                </a:solidFill>
              </a:rPr>
              <a:t>P</a:t>
            </a:r>
            <a:r>
              <a:rPr lang="en-US" sz="2800" baseline="-25000" dirty="0">
                <a:solidFill>
                  <a:schemeClr val="tx1">
                    <a:alpha val="100000"/>
                  </a:schemeClr>
                </a:solidFill>
              </a:rPr>
              <a:t>m</a:t>
            </a:r>
          </a:p>
        </p:txBody>
      </p:sp>
      <p:sp>
        <p:nvSpPr>
          <p:cNvPr id="27" name="Oval 26"/>
          <p:cNvSpPr>
            <a:spLocks noChangeArrowheads="1"/>
          </p:cNvSpPr>
          <p:nvPr/>
        </p:nvSpPr>
        <p:spPr bwMode="auto">
          <a:xfrm>
            <a:off x="2971800" y="2260600"/>
            <a:ext cx="685800" cy="6858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a:solidFill>
                  <a:schemeClr val="tx1">
                    <a:alpha val="100000"/>
                  </a:schemeClr>
                </a:solidFill>
              </a:rPr>
              <a:t>U</a:t>
            </a:r>
            <a:r>
              <a:rPr lang="en-US" sz="2800" baseline="-25000" dirty="0">
                <a:solidFill>
                  <a:schemeClr val="tx1">
                    <a:alpha val="100000"/>
                  </a:schemeClr>
                </a:solidFill>
              </a:rPr>
              <a:t>m’</a:t>
            </a:r>
          </a:p>
        </p:txBody>
      </p:sp>
      <p:sp>
        <p:nvSpPr>
          <p:cNvPr id="28" name="Oval 27"/>
          <p:cNvSpPr>
            <a:spLocks noChangeArrowheads="1"/>
          </p:cNvSpPr>
          <p:nvPr/>
        </p:nvSpPr>
        <p:spPr bwMode="auto">
          <a:xfrm>
            <a:off x="2971800" y="3937000"/>
            <a:ext cx="685800" cy="6858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a:solidFill>
                  <a:schemeClr val="tx1">
                    <a:alpha val="100000"/>
                  </a:schemeClr>
                </a:solidFill>
              </a:rPr>
              <a:t>P</a:t>
            </a:r>
            <a:r>
              <a:rPr lang="en-US" sz="2800" baseline="-25000" dirty="0">
                <a:solidFill>
                  <a:schemeClr val="tx1">
                    <a:alpha val="100000"/>
                  </a:schemeClr>
                </a:solidFill>
              </a:rPr>
              <a:t>m’</a:t>
            </a:r>
          </a:p>
        </p:txBody>
      </p:sp>
      <p:cxnSp>
        <p:nvCxnSpPr>
          <p:cNvPr id="29" name="Straight Arrow Connector 28"/>
          <p:cNvCxnSpPr/>
          <p:nvPr/>
        </p:nvCxnSpPr>
        <p:spPr>
          <a:xfrm rot="5400000">
            <a:off x="419894" y="3442494"/>
            <a:ext cx="6858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a:off x="571501" y="3441700"/>
            <a:ext cx="685800" cy="3175"/>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295400" y="4165600"/>
            <a:ext cx="16002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1179513" y="3138488"/>
            <a:ext cx="914400" cy="68580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2" name="Group 24"/>
          <p:cNvGrpSpPr>
            <a:grpSpLocks/>
          </p:cNvGrpSpPr>
          <p:nvPr/>
        </p:nvGrpSpPr>
        <p:grpSpPr bwMode="auto">
          <a:xfrm>
            <a:off x="990600" y="4775200"/>
            <a:ext cx="304800" cy="304800"/>
            <a:chOff x="533400" y="3048000"/>
            <a:chExt cx="381000" cy="381000"/>
          </a:xfrm>
        </p:grpSpPr>
        <p:sp>
          <p:nvSpPr>
            <p:cNvPr id="36" name="Oval 35"/>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defRPr/>
              </a:pPr>
              <a:endParaRPr lang="en-US"/>
            </a:p>
          </p:txBody>
        </p:sp>
        <p:sp>
          <p:nvSpPr>
            <p:cNvPr id="37" name="Pie 36"/>
            <p:cNvSpPr/>
            <p:nvPr/>
          </p:nvSpPr>
          <p:spPr>
            <a:xfrm>
              <a:off x="533400" y="3048000"/>
              <a:ext cx="381000" cy="381000"/>
            </a:xfrm>
            <a:prstGeom prst="pie">
              <a:avLst>
                <a:gd name="adj1" fmla="val 3068800"/>
                <a:gd name="adj2" fmla="val 16200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defRPr/>
              </a:pPr>
              <a:endParaRPr lang="en-US">
                <a:solidFill>
                  <a:schemeClr val="tx1"/>
                </a:solidFill>
              </a:endParaRPr>
            </a:p>
          </p:txBody>
        </p:sp>
      </p:grpSp>
      <p:grpSp>
        <p:nvGrpSpPr>
          <p:cNvPr id="3" name="Group 24"/>
          <p:cNvGrpSpPr>
            <a:grpSpLocks/>
          </p:cNvGrpSpPr>
          <p:nvPr/>
        </p:nvGrpSpPr>
        <p:grpSpPr bwMode="auto">
          <a:xfrm>
            <a:off x="1143000" y="1879600"/>
            <a:ext cx="304800" cy="304800"/>
            <a:chOff x="533400" y="3048000"/>
            <a:chExt cx="381000" cy="381000"/>
          </a:xfrm>
        </p:grpSpPr>
        <p:sp>
          <p:nvSpPr>
            <p:cNvPr id="41" name="Oval 40"/>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defRPr/>
              </a:pPr>
              <a:endParaRPr lang="en-US"/>
            </a:p>
          </p:txBody>
        </p:sp>
        <p:sp>
          <p:nvSpPr>
            <p:cNvPr id="42" name="Pie 41"/>
            <p:cNvSpPr/>
            <p:nvPr/>
          </p:nvSpPr>
          <p:spPr>
            <a:xfrm>
              <a:off x="533400" y="3048000"/>
              <a:ext cx="381000" cy="381000"/>
            </a:xfrm>
            <a:prstGeom prst="pi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defRPr/>
              </a:pPr>
              <a:endParaRPr lang="en-US">
                <a:solidFill>
                  <a:schemeClr val="tx1"/>
                </a:solidFill>
              </a:endParaRPr>
            </a:p>
          </p:txBody>
        </p:sp>
      </p:grpSp>
      <p:sp>
        <p:nvSpPr>
          <p:cNvPr id="40" name="Oval 39"/>
          <p:cNvSpPr/>
          <p:nvPr/>
        </p:nvSpPr>
        <p:spPr>
          <a:xfrm>
            <a:off x="4876800" y="3048000"/>
            <a:ext cx="381000" cy="381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defRPr/>
            </a:pPr>
            <a:r>
              <a:rPr lang="en-US" sz="2400" dirty="0"/>
              <a:t>2</a:t>
            </a:r>
          </a:p>
        </p:txBody>
      </p:sp>
      <p:sp>
        <p:nvSpPr>
          <p:cNvPr id="44" name="Oval 43"/>
          <p:cNvSpPr/>
          <p:nvPr/>
        </p:nvSpPr>
        <p:spPr>
          <a:xfrm>
            <a:off x="4876800" y="25146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defRPr/>
            </a:pPr>
            <a:r>
              <a:rPr lang="en-US" sz="2400" dirty="0"/>
              <a:t>1</a:t>
            </a:r>
          </a:p>
        </p:txBody>
      </p:sp>
      <p:sp>
        <p:nvSpPr>
          <p:cNvPr id="47" name="Oval 46"/>
          <p:cNvSpPr/>
          <p:nvPr/>
        </p:nvSpPr>
        <p:spPr>
          <a:xfrm>
            <a:off x="4876800" y="3581400"/>
            <a:ext cx="381000" cy="381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defRPr/>
            </a:pPr>
            <a:r>
              <a:rPr lang="en-US" sz="2400" dirty="0"/>
              <a:t>3</a:t>
            </a:r>
          </a:p>
        </p:txBody>
      </p:sp>
      <p:sp>
        <p:nvSpPr>
          <p:cNvPr id="50" name="Oval 49"/>
          <p:cNvSpPr/>
          <p:nvPr/>
        </p:nvSpPr>
        <p:spPr>
          <a:xfrm>
            <a:off x="4876800" y="4114800"/>
            <a:ext cx="381000" cy="3810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defRPr/>
            </a:pPr>
            <a:r>
              <a:rPr lang="en-US" sz="2400" dirty="0"/>
              <a:t>4</a:t>
            </a:r>
          </a:p>
        </p:txBody>
      </p:sp>
      <p:sp>
        <p:nvSpPr>
          <p:cNvPr id="51" name="Rectangle 50"/>
          <p:cNvSpPr/>
          <p:nvPr/>
        </p:nvSpPr>
        <p:spPr>
          <a:xfrm>
            <a:off x="5486400" y="2514600"/>
            <a:ext cx="26670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defRPr/>
            </a:pPr>
            <a:r>
              <a:rPr lang="en-US" sz="2400" dirty="0"/>
              <a:t>Forward Input</a:t>
            </a:r>
          </a:p>
        </p:txBody>
      </p:sp>
      <p:sp>
        <p:nvSpPr>
          <p:cNvPr id="52" name="Rectangle 51"/>
          <p:cNvSpPr/>
          <p:nvPr/>
        </p:nvSpPr>
        <p:spPr>
          <a:xfrm>
            <a:off x="5486400" y="3048000"/>
            <a:ext cx="26670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defRPr/>
            </a:pPr>
            <a:r>
              <a:rPr lang="en-US" sz="2400" dirty="0"/>
              <a:t>Process Input</a:t>
            </a:r>
          </a:p>
        </p:txBody>
      </p:sp>
      <p:sp>
        <p:nvSpPr>
          <p:cNvPr id="53" name="Rectangle 52"/>
          <p:cNvSpPr/>
          <p:nvPr/>
        </p:nvSpPr>
        <p:spPr>
          <a:xfrm>
            <a:off x="5486400" y="3581400"/>
            <a:ext cx="2667000" cy="381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defRPr/>
            </a:pPr>
            <a:r>
              <a:rPr lang="en-US" sz="2400" dirty="0"/>
              <a:t>Send Output</a:t>
            </a:r>
          </a:p>
        </p:txBody>
      </p:sp>
      <p:sp>
        <p:nvSpPr>
          <p:cNvPr id="54" name="Rectangle 53"/>
          <p:cNvSpPr/>
          <p:nvPr/>
        </p:nvSpPr>
        <p:spPr>
          <a:xfrm>
            <a:off x="5486400" y="4114800"/>
            <a:ext cx="2667000" cy="381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defRPr/>
            </a:pPr>
            <a:r>
              <a:rPr lang="en-US" sz="2400" dirty="0"/>
              <a:t>Process Output</a:t>
            </a:r>
          </a:p>
        </p:txBody>
      </p:sp>
      <p:sp>
        <p:nvSpPr>
          <p:cNvPr id="32" name="TextBox 31"/>
          <p:cNvSpPr txBox="1"/>
          <p:nvPr/>
        </p:nvSpPr>
        <p:spPr>
          <a:xfrm>
            <a:off x="990600" y="5613400"/>
            <a:ext cx="7162800" cy="48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fontAlgn="auto">
              <a:spcBef>
                <a:spcPts val="0"/>
              </a:spcBef>
              <a:spcAft>
                <a:spcPts val="0"/>
              </a:spcAft>
              <a:defRPr/>
            </a:pPr>
            <a:r>
              <a:rPr lang="en-US" sz="2400" dirty="0"/>
              <a:t>Other orderings also make sense</a:t>
            </a:r>
          </a:p>
        </p:txBody>
      </p:sp>
      <p:pic>
        <p:nvPicPr>
          <p:cNvPr id="34" name="~PP2980.WAV">
            <a:hlinkClick r:id="" action="ppaction://media"/>
          </p:cNvPr>
          <p:cNvPicPr>
            <a:picLocks noRot="1" noChangeAspect="1"/>
          </p:cNvPicPr>
          <p:nvPr>
            <a:wavAudioFile r:embed="rId2" name="~PP2980.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5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26" presetClass="emph" presetSubtype="0" repeatCount="2000" fill="hold" nodeType="withEffect">
                                  <p:stCondLst>
                                    <p:cond delay="0"/>
                                  </p:stCondLst>
                                  <p:childTnLst>
                                    <p:animEffect transition="out" filter="fade">
                                      <p:cBhvr>
                                        <p:cTn id="20" dur="500" tmFilter="0, 0; .2, .5; .8, .5; 1, 0"/>
                                        <p:tgtEl>
                                          <p:spTgt spid="31"/>
                                        </p:tgtEl>
                                      </p:cBhvr>
                                    </p:animEffect>
                                    <p:animScale>
                                      <p:cBhvr>
                                        <p:cTn id="21" dur="250" autoRev="1" fill="hold"/>
                                        <p:tgtEl>
                                          <p:spTgt spid="31"/>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childTnLst>
                                </p:cTn>
                              </p:par>
                              <p:par>
                                <p:cTn id="30" presetID="26" presetClass="emph" presetSubtype="0" repeatCount="2000" fill="hold" nodeType="withEffect">
                                  <p:stCondLst>
                                    <p:cond delay="0"/>
                                  </p:stCondLst>
                                  <p:childTnLst>
                                    <p:animEffect transition="out" filter="fade">
                                      <p:cBhvr>
                                        <p:cTn id="31" dur="500" tmFilter="0, 0; .2, .5; .8, .5; 1, 0"/>
                                        <p:tgtEl>
                                          <p:spTgt spid="2"/>
                                        </p:tgtEl>
                                      </p:cBhvr>
                                    </p:animEffect>
                                    <p:animScale>
                                      <p:cBhvr>
                                        <p:cTn id="32" dur="250" autoRev="1" fill="hold"/>
                                        <p:tgtEl>
                                          <p:spTgt spid="2"/>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26" presetClass="emph" presetSubtype="0" repeatCount="2000" fill="hold" nodeType="withEffect">
                                  <p:stCondLst>
                                    <p:cond delay="0"/>
                                  </p:stCondLst>
                                  <p:childTnLst>
                                    <p:animEffect transition="out" filter="fade">
                                      <p:cBhvr>
                                        <p:cTn id="42" dur="500" tmFilter="0, 0; .2, .5; .8, .5; 1, 0"/>
                                        <p:tgtEl>
                                          <p:spTgt spid="33"/>
                                        </p:tgtEl>
                                      </p:cBhvr>
                                    </p:animEffect>
                                    <p:animScale>
                                      <p:cBhvr>
                                        <p:cTn id="43" dur="250" autoRev="1" fill="hold"/>
                                        <p:tgtEl>
                                          <p:spTgt spid="33"/>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50"/>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
                                        </p:tgtEl>
                                        <p:attrNameLst>
                                          <p:attrName>style.visibility</p:attrName>
                                        </p:attrNameLst>
                                      </p:cBhvr>
                                      <p:to>
                                        <p:strVal val="visible"/>
                                      </p:to>
                                    </p:set>
                                  </p:childTnLst>
                                </p:cTn>
                              </p:par>
                              <p:par>
                                <p:cTn id="54" presetID="26" presetClass="emph" presetSubtype="0" repeatCount="2000" fill="hold" nodeType="withEffect">
                                  <p:stCondLst>
                                    <p:cond delay="0"/>
                                  </p:stCondLst>
                                  <p:childTnLst>
                                    <p:animEffect transition="out" filter="fade">
                                      <p:cBhvr>
                                        <p:cTn id="55" dur="500" tmFilter="0, 0; .2, .5; .8, .5; 1, 0"/>
                                        <p:tgtEl>
                                          <p:spTgt spid="30"/>
                                        </p:tgtEl>
                                      </p:cBhvr>
                                    </p:animEffect>
                                    <p:animScale>
                                      <p:cBhvr>
                                        <p:cTn id="56" dur="250" autoRev="1" fill="hold"/>
                                        <p:tgtEl>
                                          <p:spTgt spid="30"/>
                                        </p:tgtEl>
                                      </p:cBhvr>
                                      <p:by x="105000" y="105000"/>
                                    </p:animScale>
                                  </p:childTnLst>
                                </p:cTn>
                              </p:par>
                              <p:par>
                                <p:cTn id="57" presetID="26" presetClass="emph" presetSubtype="0" repeatCount="2000" fill="hold" nodeType="withEffect">
                                  <p:stCondLst>
                                    <p:cond delay="0"/>
                                  </p:stCondLst>
                                  <p:childTnLst>
                                    <p:animEffect transition="out" filter="fade">
                                      <p:cBhvr>
                                        <p:cTn id="58" dur="500" tmFilter="0, 0; .2, .5; .8, .5; 1, 0"/>
                                        <p:tgtEl>
                                          <p:spTgt spid="3"/>
                                        </p:tgtEl>
                                      </p:cBhvr>
                                    </p:animEffect>
                                    <p:animScale>
                                      <p:cBhvr>
                                        <p:cTn id="59" dur="250" autoRev="1" fill="hold"/>
                                        <p:tgtEl>
                                          <p:spTgt spid="3"/>
                                        </p:tgtEl>
                                      </p:cBhvr>
                                      <p:by x="105000" y="105000"/>
                                    </p:animScale>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64" fill="hold" display="0">
                  <p:stCondLst>
                    <p:cond delay="indefinite"/>
                  </p:stCondLst>
                  <p:endCondLst>
                    <p:cond evt="onPrev" delay="0">
                      <p:tgtEl>
                        <p:sldTgt/>
                      </p:tgtEl>
                    </p:cond>
                    <p:cond evt="onStopAudio" delay="0">
                      <p:tgtEl>
                        <p:sldTgt/>
                      </p:tgtEl>
                    </p:cond>
                  </p:endCondLst>
                </p:cTn>
                <p:tgtEl>
                  <p:spTgt spid="34"/>
                </p:tgtEl>
              </p:cMediaNode>
            </p:audio>
          </p:childTnLst>
        </p:cTn>
      </p:par>
    </p:tnLst>
    <p:bldLst>
      <p:bldP spid="40" grpId="0" animBg="1"/>
      <p:bldP spid="44" grpId="0" animBg="1"/>
      <p:bldP spid="47" grpId="0" animBg="1"/>
      <p:bldP spid="50" grpId="0" animBg="1"/>
      <p:bldP spid="51" grpId="0" animBg="1"/>
      <p:bldP spid="52" grpId="0" animBg="1"/>
      <p:bldP spid="53" grpId="0" animBg="1"/>
      <p:bldP spid="54" grpId="0" animBg="1"/>
      <p:bldP spid="3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1.5"/>
</p:tagLst>
</file>

<file path=ppt/tags/tag10.xml><?xml version="1.0" encoding="utf-8"?>
<p:tagLst xmlns:a="http://schemas.openxmlformats.org/drawingml/2006/main" xmlns:r="http://schemas.openxmlformats.org/officeDocument/2006/relationships" xmlns:p="http://schemas.openxmlformats.org/presentationml/2006/main">
  <p:tag name="TIMING" val="|27.3|0.5|1|0.6|2.3"/>
</p:tagLst>
</file>

<file path=ppt/tags/tag11.xml><?xml version="1.0" encoding="utf-8"?>
<p:tagLst xmlns:a="http://schemas.openxmlformats.org/drawingml/2006/main" xmlns:r="http://schemas.openxmlformats.org/officeDocument/2006/relationships" xmlns:p="http://schemas.openxmlformats.org/presentationml/2006/main">
  <p:tag name="TIMING" val="|14.7|0.9|0.9|1.1|0.9"/>
</p:tagLst>
</file>

<file path=ppt/tags/tag12.xml><?xml version="1.0" encoding="utf-8"?>
<p:tagLst xmlns:a="http://schemas.openxmlformats.org/drawingml/2006/main" xmlns:r="http://schemas.openxmlformats.org/officeDocument/2006/relationships" xmlns:p="http://schemas.openxmlformats.org/presentationml/2006/main">
  <p:tag name="TIMING" val="|4.7|0.3|0.2|0.2|0.2"/>
</p:tagLst>
</file>

<file path=ppt/tags/tag13.xml><?xml version="1.0" encoding="utf-8"?>
<p:tagLst xmlns:a="http://schemas.openxmlformats.org/drawingml/2006/main" xmlns:r="http://schemas.openxmlformats.org/officeDocument/2006/relationships" xmlns:p="http://schemas.openxmlformats.org/presentationml/2006/main">
  <p:tag name="TIMING" val="|1.7|0.2|0.1|0.1|0.2"/>
</p:tagLst>
</file>

<file path=ppt/tags/tag14.xml><?xml version="1.0" encoding="utf-8"?>
<p:tagLst xmlns:a="http://schemas.openxmlformats.org/drawingml/2006/main" xmlns:r="http://schemas.openxmlformats.org/officeDocument/2006/relationships" xmlns:p="http://schemas.openxmlformats.org/presentationml/2006/main">
  <p:tag name="TIMING" val="|5.7|10.4|5.6|6.4|1.4|21.7"/>
</p:tagLst>
</file>

<file path=ppt/tags/tag15.xml><?xml version="1.0" encoding="utf-8"?>
<p:tagLst xmlns:a="http://schemas.openxmlformats.org/drawingml/2006/main" xmlns:r="http://schemas.openxmlformats.org/officeDocument/2006/relationships" xmlns:p="http://schemas.openxmlformats.org/presentationml/2006/main">
  <p:tag name="TIMING" val="|88.2|1.9|0.3|0.3|2"/>
</p:tagLst>
</file>

<file path=ppt/tags/tag16.xml><?xml version="1.0" encoding="utf-8"?>
<p:tagLst xmlns:a="http://schemas.openxmlformats.org/drawingml/2006/main" xmlns:r="http://schemas.openxmlformats.org/officeDocument/2006/relationships" xmlns:p="http://schemas.openxmlformats.org/presentationml/2006/main">
  <p:tag name="TIMING" val="|40.2|0.5|5.5|0.2"/>
</p:tagLst>
</file>

<file path=ppt/tags/tag17.xml><?xml version="1.0" encoding="utf-8"?>
<p:tagLst xmlns:a="http://schemas.openxmlformats.org/drawingml/2006/main" xmlns:r="http://schemas.openxmlformats.org/officeDocument/2006/relationships" xmlns:p="http://schemas.openxmlformats.org/presentationml/2006/main">
  <p:tag name="TIMING" val="|5.2|0.3|0.2|4.5|0.7"/>
</p:tagLst>
</file>

<file path=ppt/tags/tag18.xml><?xml version="1.0" encoding="utf-8"?>
<p:tagLst xmlns:a="http://schemas.openxmlformats.org/drawingml/2006/main" xmlns:r="http://schemas.openxmlformats.org/officeDocument/2006/relationships" xmlns:p="http://schemas.openxmlformats.org/presentationml/2006/main">
  <p:tag name="TIMING" val="|13.2|0.4|58.4|1.2|3.4"/>
</p:tagLst>
</file>

<file path=ppt/tags/tag19.xml><?xml version="1.0" encoding="utf-8"?>
<p:tagLst xmlns:a="http://schemas.openxmlformats.org/drawingml/2006/main" xmlns:r="http://schemas.openxmlformats.org/officeDocument/2006/relationships" xmlns:p="http://schemas.openxmlformats.org/presentationml/2006/main">
  <p:tag name="TIMING" val="|26.5|1.1"/>
</p:tagLst>
</file>

<file path=ppt/tags/tag2.xml><?xml version="1.0" encoding="utf-8"?>
<p:tagLst xmlns:a="http://schemas.openxmlformats.org/drawingml/2006/main" xmlns:r="http://schemas.openxmlformats.org/officeDocument/2006/relationships" xmlns:p="http://schemas.openxmlformats.org/presentationml/2006/main">
  <p:tag name="TIMING" val="|0.4|40.3"/>
</p:tagLst>
</file>

<file path=ppt/tags/tag20.xml><?xml version="1.0" encoding="utf-8"?>
<p:tagLst xmlns:a="http://schemas.openxmlformats.org/drawingml/2006/main" xmlns:r="http://schemas.openxmlformats.org/officeDocument/2006/relationships" xmlns:p="http://schemas.openxmlformats.org/presentationml/2006/main">
  <p:tag name="TIMING" val="|3.5|4.9|9|3.2"/>
</p:tagLst>
</file>

<file path=ppt/tags/tag21.xml><?xml version="1.0" encoding="utf-8"?>
<p:tagLst xmlns:a="http://schemas.openxmlformats.org/drawingml/2006/main" xmlns:r="http://schemas.openxmlformats.org/officeDocument/2006/relationships" xmlns:p="http://schemas.openxmlformats.org/presentationml/2006/main">
  <p:tag name="TIMING" val="|3.9|0.6|2.4|1.3"/>
</p:tagLst>
</file>

<file path=ppt/tags/tag22.xml><?xml version="1.0" encoding="utf-8"?>
<p:tagLst xmlns:a="http://schemas.openxmlformats.org/drawingml/2006/main" xmlns:r="http://schemas.openxmlformats.org/officeDocument/2006/relationships" xmlns:p="http://schemas.openxmlformats.org/presentationml/2006/main">
  <p:tag name="TIMING" val="|122|10.2|1.7|5.5|3.2|21.3|0.6|1.2|2.1"/>
</p:tagLst>
</file>

<file path=ppt/tags/tag23.xml><?xml version="1.0" encoding="utf-8"?>
<p:tagLst xmlns:a="http://schemas.openxmlformats.org/drawingml/2006/main" xmlns:r="http://schemas.openxmlformats.org/officeDocument/2006/relationships" xmlns:p="http://schemas.openxmlformats.org/presentationml/2006/main">
  <p:tag name="TIMING" val="|0.8|1|17.2|0.8|1.1"/>
</p:tagLst>
</file>

<file path=ppt/tags/tag24.xml><?xml version="1.0" encoding="utf-8"?>
<p:tagLst xmlns:a="http://schemas.openxmlformats.org/drawingml/2006/main" xmlns:r="http://schemas.openxmlformats.org/officeDocument/2006/relationships" xmlns:p="http://schemas.openxmlformats.org/presentationml/2006/main">
  <p:tag name="TIMING" val="|119.4|1.1|1.7|1"/>
</p:tagLst>
</file>

<file path=ppt/tags/tag25.xml><?xml version="1.0" encoding="utf-8"?>
<p:tagLst xmlns:a="http://schemas.openxmlformats.org/drawingml/2006/main" xmlns:r="http://schemas.openxmlformats.org/officeDocument/2006/relationships" xmlns:p="http://schemas.openxmlformats.org/presentationml/2006/main">
  <p:tag name="TIMING" val="|48.6|25.7"/>
</p:tagLst>
</file>

<file path=ppt/tags/tag26.xml><?xml version="1.0" encoding="utf-8"?>
<p:tagLst xmlns:a="http://schemas.openxmlformats.org/drawingml/2006/main" xmlns:r="http://schemas.openxmlformats.org/officeDocument/2006/relationships" xmlns:p="http://schemas.openxmlformats.org/presentationml/2006/main">
  <p:tag name="TIMING" val="|4.6"/>
</p:tagLst>
</file>

<file path=ppt/tags/tag27.xml><?xml version="1.0" encoding="utf-8"?>
<p:tagLst xmlns:a="http://schemas.openxmlformats.org/drawingml/2006/main" xmlns:r="http://schemas.openxmlformats.org/officeDocument/2006/relationships" xmlns:p="http://schemas.openxmlformats.org/presentationml/2006/main">
  <p:tag name="TIMING" val="|63.1|0.5|31.2|0.5|22.4|19.8|3.6|0.8|0.9"/>
</p:tagLst>
</file>

<file path=ppt/tags/tag28.xml><?xml version="1.0" encoding="utf-8"?>
<p:tagLst xmlns:a="http://schemas.openxmlformats.org/drawingml/2006/main" xmlns:r="http://schemas.openxmlformats.org/officeDocument/2006/relationships" xmlns:p="http://schemas.openxmlformats.org/presentationml/2006/main">
  <p:tag name="TIMING" val="|13.6|2.3|48.2|2.4|15.4"/>
</p:tagLst>
</file>

<file path=ppt/tags/tag29.xml><?xml version="1.0" encoding="utf-8"?>
<p:tagLst xmlns:a="http://schemas.openxmlformats.org/drawingml/2006/main" xmlns:r="http://schemas.openxmlformats.org/officeDocument/2006/relationships" xmlns:p="http://schemas.openxmlformats.org/presentationml/2006/main">
  <p:tag name="TIMING" val="|1.7|1.4|34.6|0.8|16.8|26.2"/>
</p:tagLst>
</file>

<file path=ppt/tags/tag3.xml><?xml version="1.0" encoding="utf-8"?>
<p:tagLst xmlns:a="http://schemas.openxmlformats.org/drawingml/2006/main" xmlns:r="http://schemas.openxmlformats.org/officeDocument/2006/relationships" xmlns:p="http://schemas.openxmlformats.org/presentationml/2006/main">
  <p:tag name="TIMING" val="|0.3|0.9|9|25.7"/>
</p:tagLst>
</file>

<file path=ppt/tags/tag30.xml><?xml version="1.0" encoding="utf-8"?>
<p:tagLst xmlns:a="http://schemas.openxmlformats.org/drawingml/2006/main" xmlns:r="http://schemas.openxmlformats.org/officeDocument/2006/relationships" xmlns:p="http://schemas.openxmlformats.org/presentationml/2006/main">
  <p:tag name="TIMING" val="|21.5|2.9|11.5"/>
</p:tagLst>
</file>

<file path=ppt/tags/tag31.xml><?xml version="1.0" encoding="utf-8"?>
<p:tagLst xmlns:a="http://schemas.openxmlformats.org/drawingml/2006/main" xmlns:r="http://schemas.openxmlformats.org/officeDocument/2006/relationships" xmlns:p="http://schemas.openxmlformats.org/presentationml/2006/main">
  <p:tag name="TIMING" val="|1|1.5|30.4|23|11.9"/>
</p:tagLst>
</file>

<file path=ppt/tags/tag32.xml><?xml version="1.0" encoding="utf-8"?>
<p:tagLst xmlns:a="http://schemas.openxmlformats.org/drawingml/2006/main" xmlns:r="http://schemas.openxmlformats.org/officeDocument/2006/relationships" xmlns:p="http://schemas.openxmlformats.org/presentationml/2006/main">
  <p:tag name="TIMING" val="|42|18.1|22.5|3.7"/>
</p:tagLst>
</file>

<file path=ppt/tags/tag33.xml><?xml version="1.0" encoding="utf-8"?>
<p:tagLst xmlns:a="http://schemas.openxmlformats.org/drawingml/2006/main" xmlns:r="http://schemas.openxmlformats.org/officeDocument/2006/relationships" xmlns:p="http://schemas.openxmlformats.org/presentationml/2006/main">
  <p:tag name="TIMING" val="|1.5|17.5|0.7|1|3.7"/>
</p:tagLst>
</file>

<file path=ppt/tags/tag34.xml><?xml version="1.0" encoding="utf-8"?>
<p:tagLst xmlns:a="http://schemas.openxmlformats.org/drawingml/2006/main" xmlns:r="http://schemas.openxmlformats.org/officeDocument/2006/relationships" xmlns:p="http://schemas.openxmlformats.org/presentationml/2006/main">
  <p:tag name="TIMING" val="|1.5|268.6|11.6"/>
</p:tagLst>
</file>

<file path=ppt/tags/tag35.xml><?xml version="1.0" encoding="utf-8"?>
<p:tagLst xmlns:a="http://schemas.openxmlformats.org/drawingml/2006/main" xmlns:r="http://schemas.openxmlformats.org/officeDocument/2006/relationships" xmlns:p="http://schemas.openxmlformats.org/presentationml/2006/main">
  <p:tag name="TIMING" val="|3.4"/>
</p:tagLst>
</file>

<file path=ppt/tags/tag36.xml><?xml version="1.0" encoding="utf-8"?>
<p:tagLst xmlns:a="http://schemas.openxmlformats.org/drawingml/2006/main" xmlns:r="http://schemas.openxmlformats.org/officeDocument/2006/relationships" xmlns:p="http://schemas.openxmlformats.org/presentationml/2006/main">
  <p:tag name="TIMING" val="|78.7|24.9"/>
</p:tagLst>
</file>

<file path=ppt/tags/tag37.xml><?xml version="1.0" encoding="utf-8"?>
<p:tagLst xmlns:a="http://schemas.openxmlformats.org/drawingml/2006/main" xmlns:r="http://schemas.openxmlformats.org/officeDocument/2006/relationships" xmlns:p="http://schemas.openxmlformats.org/presentationml/2006/main">
  <p:tag name="TIMING" val="|51.9|12"/>
</p:tagLst>
</file>

<file path=ppt/tags/tag38.xml><?xml version="1.0" encoding="utf-8"?>
<p:tagLst xmlns:a="http://schemas.openxmlformats.org/drawingml/2006/main" xmlns:r="http://schemas.openxmlformats.org/officeDocument/2006/relationships" xmlns:p="http://schemas.openxmlformats.org/presentationml/2006/main">
  <p:tag name="TIMING" val="|197.9|15.9|8.4|1.8|1.8"/>
</p:tagLst>
</file>

<file path=ppt/tags/tag39.xml><?xml version="1.0" encoding="utf-8"?>
<p:tagLst xmlns:a="http://schemas.openxmlformats.org/drawingml/2006/main" xmlns:r="http://schemas.openxmlformats.org/officeDocument/2006/relationships" xmlns:p="http://schemas.openxmlformats.org/presentationml/2006/main">
  <p:tag name="TIMING" val="|6.4|10.1|18.9|2.5|196"/>
</p:tagLst>
</file>

<file path=ppt/tags/tag4.xml><?xml version="1.0" encoding="utf-8"?>
<p:tagLst xmlns:a="http://schemas.openxmlformats.org/drawingml/2006/main" xmlns:r="http://schemas.openxmlformats.org/officeDocument/2006/relationships" xmlns:p="http://schemas.openxmlformats.org/presentationml/2006/main">
  <p:tag name="TIMING" val="|72.5|3.3|2|252.5"/>
</p:tagLst>
</file>

<file path=ppt/tags/tag40.xml><?xml version="1.0" encoding="utf-8"?>
<p:tagLst xmlns:a="http://schemas.openxmlformats.org/drawingml/2006/main" xmlns:r="http://schemas.openxmlformats.org/officeDocument/2006/relationships" xmlns:p="http://schemas.openxmlformats.org/presentationml/2006/main">
  <p:tag name="TIMING" val="|1.8|1.5|2.4|5.6|0|1.2|2|4.4|1.1|0.5|8.1|2|1.1|1|2.8|0.4|0.7|1|1|0.7|0.4|8.4|1|172.3|1.7"/>
</p:tagLst>
</file>

<file path=ppt/tags/tag41.xml><?xml version="1.0" encoding="utf-8"?>
<p:tagLst xmlns:a="http://schemas.openxmlformats.org/drawingml/2006/main" xmlns:r="http://schemas.openxmlformats.org/officeDocument/2006/relationships" xmlns:p="http://schemas.openxmlformats.org/presentationml/2006/main">
  <p:tag name="TIMING" val="|8.6|6.8|10.2"/>
</p:tagLst>
</file>

<file path=ppt/tags/tag42.xml><?xml version="1.0" encoding="utf-8"?>
<p:tagLst xmlns:a="http://schemas.openxmlformats.org/drawingml/2006/main" xmlns:r="http://schemas.openxmlformats.org/officeDocument/2006/relationships" xmlns:p="http://schemas.openxmlformats.org/presentationml/2006/main">
  <p:tag name="TIMING" val="|5.9|35|5.3"/>
</p:tagLst>
</file>

<file path=ppt/tags/tag5.xml><?xml version="1.0" encoding="utf-8"?>
<p:tagLst xmlns:a="http://schemas.openxmlformats.org/drawingml/2006/main" xmlns:r="http://schemas.openxmlformats.org/officeDocument/2006/relationships" xmlns:p="http://schemas.openxmlformats.org/presentationml/2006/main">
  <p:tag name="TIMING" val="|1.8|7.6|51.2|6.1|3.4|5.1"/>
</p:tagLst>
</file>

<file path=ppt/tags/tag6.xml><?xml version="1.0" encoding="utf-8"?>
<p:tagLst xmlns:a="http://schemas.openxmlformats.org/drawingml/2006/main" xmlns:r="http://schemas.openxmlformats.org/officeDocument/2006/relationships" xmlns:p="http://schemas.openxmlformats.org/presentationml/2006/main">
  <p:tag name="TIMING" val="|5.7|10.4|5.6|6.4|1.4|21.7"/>
</p:tagLst>
</file>

<file path=ppt/tags/tag7.xml><?xml version="1.0" encoding="utf-8"?>
<p:tagLst xmlns:a="http://schemas.openxmlformats.org/drawingml/2006/main" xmlns:r="http://schemas.openxmlformats.org/officeDocument/2006/relationships" xmlns:p="http://schemas.openxmlformats.org/presentationml/2006/main">
  <p:tag name="TIMING" val="|9.4|2.4|3.8|5.8"/>
</p:tagLst>
</file>

<file path=ppt/tags/tag8.xml><?xml version="1.0" encoding="utf-8"?>
<p:tagLst xmlns:a="http://schemas.openxmlformats.org/drawingml/2006/main" xmlns:r="http://schemas.openxmlformats.org/officeDocument/2006/relationships" xmlns:p="http://schemas.openxmlformats.org/presentationml/2006/main">
  <p:tag name="TIMING" val="|0.7|9.8|1.3|4.9|0.8"/>
</p:tagLst>
</file>

<file path=ppt/tags/tag9.xml><?xml version="1.0" encoding="utf-8"?>
<p:tagLst xmlns:a="http://schemas.openxmlformats.org/drawingml/2006/main" xmlns:r="http://schemas.openxmlformats.org/officeDocument/2006/relationships" xmlns:p="http://schemas.openxmlformats.org/presentationml/2006/main">
  <p:tag name="TIMING" val="|7|3.3|32.5|2.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20558</TotalTime>
  <Words>2852</Words>
  <Application>Microsoft Office PowerPoint</Application>
  <PresentationFormat>On-screen Show (4:3)</PresentationFormat>
  <Paragraphs>978</Paragraphs>
  <Slides>54</Slides>
  <Notes>44</Notes>
  <HiddenSlides>0</HiddenSlides>
  <MMClips>54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56" baseType="lpstr">
      <vt:lpstr>Oriel</vt:lpstr>
      <vt:lpstr>Bitmap Image</vt:lpstr>
      <vt:lpstr>Response Times and Firewalls</vt:lpstr>
      <vt:lpstr>Cost of Compression?</vt:lpstr>
      <vt:lpstr>Response Times</vt:lpstr>
      <vt:lpstr>Response Times</vt:lpstr>
      <vt:lpstr>Shared Layer vs. Response Times</vt:lpstr>
      <vt:lpstr>Mapping vs. Response Times</vt:lpstr>
      <vt:lpstr>Impact of Mapping on Response Times</vt:lpstr>
      <vt:lpstr>Response Time Params</vt:lpstr>
      <vt:lpstr>Generalized Adaptive Algorithm at Each Node</vt:lpstr>
      <vt:lpstr>Single-Threaded Execution</vt:lpstr>
      <vt:lpstr>Processing Power</vt:lpstr>
      <vt:lpstr>Input Processing Cost</vt:lpstr>
      <vt:lpstr>Input Size</vt:lpstr>
      <vt:lpstr>Number of Master Computers</vt:lpstr>
      <vt:lpstr>Cluster Size</vt:lpstr>
      <vt:lpstr>Output Processing Cost</vt:lpstr>
      <vt:lpstr>Output Size</vt:lpstr>
      <vt:lpstr>Generalized Adaptive Algorithm at Each Node (Review)</vt:lpstr>
      <vt:lpstr>Response Time Params (Review)</vt:lpstr>
      <vt:lpstr>Processing Power (Review)</vt:lpstr>
      <vt:lpstr>Input Processing Cost (Review)</vt:lpstr>
      <vt:lpstr>Cluster Size (Review)</vt:lpstr>
      <vt:lpstr>Master vs. Slave User</vt:lpstr>
      <vt:lpstr>Master vs. Slave User</vt:lpstr>
      <vt:lpstr>Network Latencies</vt:lpstr>
      <vt:lpstr>Think Times</vt:lpstr>
      <vt:lpstr>Think Times</vt:lpstr>
      <vt:lpstr>Precise Equations: More Assumptions</vt:lpstr>
      <vt:lpstr>Master/Replicated User</vt:lpstr>
      <vt:lpstr>Slave User</vt:lpstr>
      <vt:lpstr>Local/Remote Response times</vt:lpstr>
      <vt:lpstr>Equal Processing Power or Zero Processing Cost</vt:lpstr>
      <vt:lpstr>Case Study: Colab. Video Viewing</vt:lpstr>
      <vt:lpstr>Case Study: Collaborative Video Viewing (Cadiz, Balachandran et al. 2000)</vt:lpstr>
      <vt:lpstr>Zero Round Trip Time</vt:lpstr>
      <vt:lpstr>Performance Params</vt:lpstr>
      <vt:lpstr>Window of Opportunity1 for  Improving Performance</vt:lpstr>
      <vt:lpstr>Improving Performance in Multimedia Networking</vt:lpstr>
      <vt:lpstr>Window of Opportunity in  Collaborative Systems</vt:lpstr>
      <vt:lpstr>Performance Params</vt:lpstr>
      <vt:lpstr>Dynamic Transitions</vt:lpstr>
      <vt:lpstr>Collaboration Example</vt:lpstr>
      <vt:lpstr>Desktop Application Sharing</vt:lpstr>
      <vt:lpstr>Migrating to Mobile Computers</vt:lpstr>
      <vt:lpstr>Multi Device Collaboration</vt:lpstr>
      <vt:lpstr>Transition to Pure Centralized</vt:lpstr>
      <vt:lpstr>Hosting user leaves</vt:lpstr>
      <vt:lpstr>Transition to Pure Replicated</vt:lpstr>
      <vt:lpstr>Primitives for Changing Mapping</vt:lpstr>
      <vt:lpstr>General Process Migration and Replication</vt:lpstr>
      <vt:lpstr>General Logging Approach</vt:lpstr>
      <vt:lpstr>Alternatives for  General State Recreation</vt:lpstr>
      <vt:lpstr>Serialization For Dynamic Program Creation in Model Sharing</vt:lpstr>
      <vt:lpstr>Dynamic UI Creation in Model Sharing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Sasa</dc:creator>
  <cp:lastModifiedBy>dewan</cp:lastModifiedBy>
  <cp:revision>1768</cp:revision>
  <dcterms:created xsi:type="dcterms:W3CDTF">2006-08-16T00:00:00Z</dcterms:created>
  <dcterms:modified xsi:type="dcterms:W3CDTF">2009-11-17T21:18:18Z</dcterms:modified>
</cp:coreProperties>
</file>